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3.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4.xml" ContentType="application/vnd.openxmlformats-officedocument.theme+xml"/>
  <Override PartName="/ppt/slideLayouts/slideLayout2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omments/modernComment_7FFE606E_85498C3F.xml" ContentType="application/vnd.ms-powerpoint.comment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omments/modernComment_7F3E8DAC_3232DE6.xml" ContentType="application/vnd.ms-powerpoint.comment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omments/modernComment_7FFE6070_221EFDB2.xml" ContentType="application/vnd.ms-powerpoint.comment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omments/modernComment_7F3E8DAE_61F973E6.xml" ContentType="application/vnd.ms-powerpoint.comments+xml"/>
  <Override PartName="/ppt/notesSlides/notesSlide23.xml" ContentType="application/vnd.openxmlformats-officedocument.presentationml.notesSlide+xml"/>
  <Override PartName="/ppt/comments/modernComment_7FFE60BA_56BD4290.xml" ContentType="application/vnd.ms-powerpoint.comment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saveSubsetFonts="1" autoCompressPictures="0">
  <p:sldMasterIdLst>
    <p:sldMasterId id="2147483670" r:id="rId4"/>
    <p:sldMasterId id="2147483694" r:id="rId5"/>
    <p:sldMasterId id="2147483708" r:id="rId6"/>
    <p:sldMasterId id="2147483722" r:id="rId7"/>
    <p:sldMasterId id="2147483794" r:id="rId8"/>
  </p:sldMasterIdLst>
  <p:notesMasterIdLst>
    <p:notesMasterId r:id="rId91"/>
  </p:notesMasterIdLst>
  <p:handoutMasterIdLst>
    <p:handoutMasterId r:id="rId92"/>
  </p:handoutMasterIdLst>
  <p:sldIdLst>
    <p:sldId id="389" r:id="rId9"/>
    <p:sldId id="4188" r:id="rId10"/>
    <p:sldId id="4186" r:id="rId11"/>
    <p:sldId id="4178" r:id="rId12"/>
    <p:sldId id="4185" r:id="rId13"/>
    <p:sldId id="4187" r:id="rId14"/>
    <p:sldId id="2147377290" r:id="rId15"/>
    <p:sldId id="333" r:id="rId16"/>
    <p:sldId id="2147377266" r:id="rId17"/>
    <p:sldId id="2147377308" r:id="rId18"/>
    <p:sldId id="2147377309" r:id="rId19"/>
    <p:sldId id="2147377262" r:id="rId20"/>
    <p:sldId id="2147377279" r:id="rId21"/>
    <p:sldId id="2147377291" r:id="rId22"/>
    <p:sldId id="351" r:id="rId23"/>
    <p:sldId id="2147377286" r:id="rId24"/>
    <p:sldId id="2134805932" r:id="rId25"/>
    <p:sldId id="2147377280" r:id="rId26"/>
    <p:sldId id="2147377281" r:id="rId27"/>
    <p:sldId id="2147377264" r:id="rId28"/>
    <p:sldId id="2147377305" r:id="rId29"/>
    <p:sldId id="2134805934" r:id="rId30"/>
    <p:sldId id="2147377338" r:id="rId31"/>
    <p:sldId id="2134805763" r:id="rId32"/>
    <p:sldId id="2147377228" r:id="rId33"/>
    <p:sldId id="2147377292" r:id="rId34"/>
    <p:sldId id="2147377297" r:id="rId35"/>
    <p:sldId id="2147377298" r:id="rId36"/>
    <p:sldId id="2147377299" r:id="rId37"/>
    <p:sldId id="2147377294" r:id="rId38"/>
    <p:sldId id="2147377348" r:id="rId39"/>
    <p:sldId id="2147377296" r:id="rId40"/>
    <p:sldId id="2147377343" r:id="rId41"/>
    <p:sldId id="2147377313" r:id="rId42"/>
    <p:sldId id="2147377312" r:id="rId43"/>
    <p:sldId id="2134805928" r:id="rId44"/>
    <p:sldId id="2147377314" r:id="rId45"/>
    <p:sldId id="2147377316" r:id="rId46"/>
    <p:sldId id="2147377315" r:id="rId47"/>
    <p:sldId id="2147377317" r:id="rId48"/>
    <p:sldId id="2147377318" r:id="rId49"/>
    <p:sldId id="2147377319" r:id="rId50"/>
    <p:sldId id="2147377354" r:id="rId51"/>
    <p:sldId id="2147377320" r:id="rId52"/>
    <p:sldId id="2147377346" r:id="rId53"/>
    <p:sldId id="2147377333" r:id="rId54"/>
    <p:sldId id="2147377322" r:id="rId55"/>
    <p:sldId id="2147377344" r:id="rId56"/>
    <p:sldId id="2147377325" r:id="rId57"/>
    <p:sldId id="2147377353" r:id="rId58"/>
    <p:sldId id="2147377340" r:id="rId59"/>
    <p:sldId id="2147377347" r:id="rId60"/>
    <p:sldId id="2147377349" r:id="rId61"/>
    <p:sldId id="2147377350" r:id="rId62"/>
    <p:sldId id="2147377356" r:id="rId63"/>
    <p:sldId id="2147377341" r:id="rId64"/>
    <p:sldId id="2134805937" r:id="rId65"/>
    <p:sldId id="2147377302" r:id="rId66"/>
    <p:sldId id="274" r:id="rId67"/>
    <p:sldId id="2147377327" r:id="rId68"/>
    <p:sldId id="571" r:id="rId69"/>
    <p:sldId id="2147377329" r:id="rId70"/>
    <p:sldId id="572" r:id="rId71"/>
    <p:sldId id="2147377138" r:id="rId72"/>
    <p:sldId id="2147377284" r:id="rId73"/>
    <p:sldId id="2147377283" r:id="rId74"/>
    <p:sldId id="2147377141" r:id="rId75"/>
    <p:sldId id="604" r:id="rId76"/>
    <p:sldId id="551" r:id="rId77"/>
    <p:sldId id="2147377268" r:id="rId78"/>
    <p:sldId id="2147377272" r:id="rId79"/>
    <p:sldId id="2147377271" r:id="rId80"/>
    <p:sldId id="2147377273" r:id="rId81"/>
    <p:sldId id="2147377274" r:id="rId82"/>
    <p:sldId id="2147377275" r:id="rId83"/>
    <p:sldId id="2147377332" r:id="rId84"/>
    <p:sldId id="2147377212" r:id="rId85"/>
    <p:sldId id="2147377213" r:id="rId86"/>
    <p:sldId id="2147377330" r:id="rId87"/>
    <p:sldId id="2147377342" r:id="rId88"/>
    <p:sldId id="4083" r:id="rId89"/>
    <p:sldId id="388" r:id="rId90"/>
  </p:sldIdLst>
  <p:sldSz cx="12192000" cy="6858000"/>
  <p:notesSz cx="9144000" cy="6858000"/>
  <p:embeddedFontLst>
    <p:embeddedFont>
      <p:font typeface="Audi Type Wide Normal" panose="020B0604020202020204" charset="0"/>
      <p:regular r:id="rId93"/>
    </p:embeddedFont>
    <p:embeddedFont>
      <p:font typeface="Cambria Math" panose="02040503050406030204" pitchFamily="18" charset="0"/>
      <p:regular r:id="rId94"/>
    </p:embeddedFont>
    <p:embeddedFont>
      <p:font typeface="Encode Sans" pitchFamily="2" charset="0"/>
      <p:regular r:id="rId95"/>
      <p:bold r:id="rId96"/>
    </p:embeddedFont>
    <p:embeddedFont>
      <p:font typeface="Encode Sans Expanded ExtraLight" pitchFamily="2" charset="0"/>
      <p:regular r:id="rId97"/>
    </p:embeddedFont>
  </p:embeddedFontLst>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F3E6774D-2F1E-47D6-ABDC-FE00908ACD1B}">
          <p14:sldIdLst>
            <p14:sldId id="389"/>
            <p14:sldId id="4188"/>
            <p14:sldId id="4186"/>
            <p14:sldId id="4178"/>
            <p14:sldId id="4185"/>
            <p14:sldId id="4187"/>
            <p14:sldId id="2147377290"/>
          </p14:sldIdLst>
        </p14:section>
        <p14:section name="Context" id="{8F91196D-87DC-4C2A-BE33-516838292504}">
          <p14:sldIdLst>
            <p14:sldId id="333"/>
            <p14:sldId id="2147377266"/>
            <p14:sldId id="2147377308"/>
            <p14:sldId id="2147377309"/>
            <p14:sldId id="2147377262"/>
            <p14:sldId id="2147377279"/>
            <p14:sldId id="2147377291"/>
          </p14:sldIdLst>
        </p14:section>
        <p14:section name="Electro-compatibility" id="{90E6B718-B2E5-4E3E-A31B-4CF82EAD5F38}">
          <p14:sldIdLst>
            <p14:sldId id="351"/>
            <p14:sldId id="2147377286"/>
            <p14:sldId id="2134805932"/>
            <p14:sldId id="2147377280"/>
            <p14:sldId id="2147377281"/>
            <p14:sldId id="2147377264"/>
            <p14:sldId id="2147377305"/>
            <p14:sldId id="2134805934"/>
            <p14:sldId id="2147377338"/>
          </p14:sldIdLst>
        </p14:section>
        <p14:section name="Case study #1" id="{C4F2C504-D080-4D35-A6A9-3D346BE6C2C2}">
          <p14:sldIdLst>
            <p14:sldId id="2134805763"/>
            <p14:sldId id="2147377228"/>
            <p14:sldId id="2147377292"/>
            <p14:sldId id="2147377297"/>
            <p14:sldId id="2147377298"/>
            <p14:sldId id="2147377299"/>
            <p14:sldId id="2147377294"/>
            <p14:sldId id="2147377348"/>
          </p14:sldIdLst>
        </p14:section>
        <p14:section name="Case study #2" id="{D02492DE-3970-40A3-9A24-2E125EF11DC3}">
          <p14:sldIdLst>
            <p14:sldId id="2147377296"/>
            <p14:sldId id="2147377343"/>
            <p14:sldId id="2147377313"/>
            <p14:sldId id="2147377312"/>
            <p14:sldId id="2134805928"/>
            <p14:sldId id="2147377314"/>
            <p14:sldId id="2147377316"/>
            <p14:sldId id="2147377315"/>
            <p14:sldId id="2147377317"/>
            <p14:sldId id="2147377318"/>
            <p14:sldId id="2147377319"/>
            <p14:sldId id="2147377354"/>
            <p14:sldId id="2147377320"/>
            <p14:sldId id="2147377346"/>
            <p14:sldId id="2147377333"/>
            <p14:sldId id="2147377322"/>
            <p14:sldId id="2147377344"/>
            <p14:sldId id="2147377325"/>
            <p14:sldId id="2147377353"/>
            <p14:sldId id="2147377340"/>
            <p14:sldId id="2147377347"/>
            <p14:sldId id="2147377349"/>
            <p14:sldId id="2147377350"/>
            <p14:sldId id="2147377356"/>
            <p14:sldId id="2147377341"/>
          </p14:sldIdLst>
        </p14:section>
        <p14:section name="Charging infrastructure and range" id="{88D04A1E-1CD2-4B2C-9EB6-DFB418CC4D50}">
          <p14:sldIdLst>
            <p14:sldId id="2134805937"/>
            <p14:sldId id="2147377302"/>
            <p14:sldId id="274"/>
            <p14:sldId id="2147377327"/>
            <p14:sldId id="571"/>
            <p14:sldId id="2147377329"/>
            <p14:sldId id="572"/>
            <p14:sldId id="2147377138"/>
            <p14:sldId id="2147377284"/>
            <p14:sldId id="2147377283"/>
            <p14:sldId id="2147377141"/>
            <p14:sldId id="604"/>
            <p14:sldId id="551"/>
          </p14:sldIdLst>
        </p14:section>
        <p14:section name="Objections" id="{09C4DB19-E58B-49CE-A159-7DCB593F73A7}">
          <p14:sldIdLst>
            <p14:sldId id="2147377268"/>
            <p14:sldId id="2147377272"/>
            <p14:sldId id="2147377271"/>
            <p14:sldId id="2147377273"/>
            <p14:sldId id="2147377274"/>
            <p14:sldId id="2147377275"/>
            <p14:sldId id="2147377332"/>
          </p14:sldIdLst>
        </p14:section>
        <p14:section name="Conclusion" id="{091DECD7-F335-4DB8-967F-6C4150BCBBD2}">
          <p14:sldIdLst>
            <p14:sldId id="2147377212"/>
            <p14:sldId id="2147377213"/>
            <p14:sldId id="2147377330"/>
            <p14:sldId id="2147377342"/>
            <p14:sldId id="4083"/>
          </p14:sldIdLst>
        </p14:section>
        <p14:section name="Contact" id="{7ADF6553-968C-4BC3-B220-04F721EC75A2}">
          <p14:sldIdLst>
            <p14:sldId id="388"/>
          </p14:sldIdLst>
        </p14:section>
      </p14:sectionLst>
    </p:ext>
    <p:ext uri="{EFAFB233-063F-42B5-8137-9DF3F51BA10A}">
      <p15:sldGuideLst xmlns:p15="http://schemas.microsoft.com/office/powerpoint/2012/main">
        <p15:guide id="1" orient="horz" pos="2160" userDrawn="1">
          <p15:clr>
            <a:srgbClr val="A4A3A4"/>
          </p15:clr>
        </p15:guide>
        <p15:guide id="3" pos="384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8708A81-5424-E5DE-73A0-5823A6E079DA}" name="Arnaud Desmedt" initials="AD" userId="S::a.desmedt@eurofleet-consult.com::cbea870f-87d6-4388-9cd2-f7b24845f136" providerId="AD"/>
  <p188:author id="{0902EBD2-994F-EA81-812B-5F39FF837525}" name="OLIVIER LEHMANN" initials="OL" userId="S::J606102@inetpsa.com::ed9f4976-1202-4fcc-8a0b-657372de6032"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FF"/>
    <a:srgbClr val="FFFFFF"/>
    <a:srgbClr val="FF0000"/>
    <a:srgbClr val="243782"/>
    <a:srgbClr val="00DDCD"/>
    <a:srgbClr val="F7A600"/>
    <a:srgbClr val="E94E24"/>
    <a:srgbClr val="00ADA0"/>
    <a:srgbClr val="F2F2F2"/>
    <a:srgbClr val="ECA42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02266AD-3969-424E-BA6E-459F51BE64B5}" v="21" dt="2026-03-24T13:45:59.94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669" autoAdjust="0"/>
    <p:restoredTop sz="62591" autoAdjust="0"/>
  </p:normalViewPr>
  <p:slideViewPr>
    <p:cSldViewPr snapToGrid="0">
      <p:cViewPr varScale="1">
        <p:scale>
          <a:sx n="79" d="100"/>
          <a:sy n="79" d="100"/>
        </p:scale>
        <p:origin x="2082" y="90"/>
      </p:cViewPr>
      <p:guideLst>
        <p:guide orient="horz" pos="2160"/>
        <p:guide pos="3840"/>
      </p:guideLst>
    </p:cSldViewPr>
  </p:slideViewPr>
  <p:notesTextViewPr>
    <p:cViewPr>
      <p:scale>
        <a:sx n="3" d="2"/>
        <a:sy n="3" d="2"/>
      </p:scale>
      <p:origin x="0" y="0"/>
    </p:cViewPr>
  </p:notesTextViewPr>
  <p:sorterViewPr>
    <p:cViewPr varScale="1">
      <p:scale>
        <a:sx n="100" d="100"/>
        <a:sy n="100" d="100"/>
      </p:scale>
      <p:origin x="0" y="-8100"/>
    </p:cViewPr>
  </p:sorterViewPr>
  <p:notesViewPr>
    <p:cSldViewPr snapToGrid="0">
      <p:cViewPr varScale="1">
        <p:scale>
          <a:sx n="127" d="100"/>
          <a:sy n="127" d="100"/>
        </p:scale>
        <p:origin x="2082" y="132"/>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slide" Target="slides/slide60.xml"/><Relationship Id="rId84" Type="http://schemas.openxmlformats.org/officeDocument/2006/relationships/slide" Target="slides/slide76.xml"/><Relationship Id="rId89" Type="http://schemas.openxmlformats.org/officeDocument/2006/relationships/slide" Target="slides/slide81.xml"/><Relationship Id="rId7" Type="http://schemas.openxmlformats.org/officeDocument/2006/relationships/slideMaster" Target="slideMasters/slideMaster4.xml"/><Relationship Id="rId71" Type="http://schemas.openxmlformats.org/officeDocument/2006/relationships/slide" Target="slides/slide63.xml"/><Relationship Id="rId92"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slide" Target="slides/slide58.xml"/><Relationship Id="rId74" Type="http://schemas.openxmlformats.org/officeDocument/2006/relationships/slide" Target="slides/slide66.xml"/><Relationship Id="rId79" Type="http://schemas.openxmlformats.org/officeDocument/2006/relationships/slide" Target="slides/slide71.xml"/><Relationship Id="rId87" Type="http://schemas.openxmlformats.org/officeDocument/2006/relationships/slide" Target="slides/slide79.xml"/><Relationship Id="rId102" Type="http://schemas.microsoft.com/office/2016/11/relationships/changesInfo" Target="changesInfos/changesInfo1.xml"/><Relationship Id="rId5" Type="http://schemas.openxmlformats.org/officeDocument/2006/relationships/slideMaster" Target="slideMasters/slideMaster2.xml"/><Relationship Id="rId61" Type="http://schemas.openxmlformats.org/officeDocument/2006/relationships/slide" Target="slides/slide53.xml"/><Relationship Id="rId82" Type="http://schemas.openxmlformats.org/officeDocument/2006/relationships/slide" Target="slides/slide74.xml"/><Relationship Id="rId90" Type="http://schemas.openxmlformats.org/officeDocument/2006/relationships/slide" Target="slides/slide82.xml"/><Relationship Id="rId95" Type="http://schemas.openxmlformats.org/officeDocument/2006/relationships/font" Target="fonts/font3.fntdata"/><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slide" Target="slides/slide61.xml"/><Relationship Id="rId77" Type="http://schemas.openxmlformats.org/officeDocument/2006/relationships/slide" Target="slides/slide69.xml"/><Relationship Id="rId100" Type="http://schemas.openxmlformats.org/officeDocument/2006/relationships/theme" Target="theme/theme1.xml"/><Relationship Id="rId8" Type="http://schemas.openxmlformats.org/officeDocument/2006/relationships/slideMaster" Target="slideMasters/slideMaster5.xml"/><Relationship Id="rId51" Type="http://schemas.openxmlformats.org/officeDocument/2006/relationships/slide" Target="slides/slide43.xml"/><Relationship Id="rId72" Type="http://schemas.openxmlformats.org/officeDocument/2006/relationships/slide" Target="slides/slide64.xml"/><Relationship Id="rId80" Type="http://schemas.openxmlformats.org/officeDocument/2006/relationships/slide" Target="slides/slide72.xml"/><Relationship Id="rId85" Type="http://schemas.openxmlformats.org/officeDocument/2006/relationships/slide" Target="slides/slide77.xml"/><Relationship Id="rId93" Type="http://schemas.openxmlformats.org/officeDocument/2006/relationships/font" Target="fonts/font1.fntdata"/><Relationship Id="rId98"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103" Type="http://schemas.microsoft.com/office/2015/10/relationships/revisionInfo" Target="revisionInfo.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slide" Target="slides/slide62.xml"/><Relationship Id="rId75" Type="http://schemas.openxmlformats.org/officeDocument/2006/relationships/slide" Target="slides/slide67.xml"/><Relationship Id="rId83" Type="http://schemas.openxmlformats.org/officeDocument/2006/relationships/slide" Target="slides/slide75.xml"/><Relationship Id="rId88" Type="http://schemas.openxmlformats.org/officeDocument/2006/relationships/slide" Target="slides/slide80.xml"/><Relationship Id="rId91" Type="http://schemas.openxmlformats.org/officeDocument/2006/relationships/notesMaster" Target="notesMasters/notesMaster1.xml"/><Relationship Id="rId96" Type="http://schemas.openxmlformats.org/officeDocument/2006/relationships/font" Target="fonts/font4.fntdata"/><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slide" Target="slides/slide65.xml"/><Relationship Id="rId78" Type="http://schemas.openxmlformats.org/officeDocument/2006/relationships/slide" Target="slides/slide70.xml"/><Relationship Id="rId81" Type="http://schemas.openxmlformats.org/officeDocument/2006/relationships/slide" Target="slides/slide73.xml"/><Relationship Id="rId86" Type="http://schemas.openxmlformats.org/officeDocument/2006/relationships/slide" Target="slides/slide78.xml"/><Relationship Id="rId94" Type="http://schemas.openxmlformats.org/officeDocument/2006/relationships/font" Target="fonts/font2.fntdata"/><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slide" Target="slides/slide68.xml"/><Relationship Id="rId97" Type="http://schemas.openxmlformats.org/officeDocument/2006/relationships/font" Target="fonts/font5.fntdata"/><Relationship Id="rId104"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GALI LETELLIER" userId="ce09517c-5f3d-4c89-9b8e-131d2ff582fd" providerId="ADAL" clId="{64540015-D6DA-471D-BE89-BC9108C6A962}"/>
    <pc:docChg chg="addSld delSld modSld sldOrd modSection">
      <pc:chgData name="MAGALI LETELLIER" userId="ce09517c-5f3d-4c89-9b8e-131d2ff582fd" providerId="ADAL" clId="{64540015-D6DA-471D-BE89-BC9108C6A962}" dt="2026-03-24T13:45:59.941" v="41"/>
      <pc:docMkLst>
        <pc:docMk/>
      </pc:docMkLst>
      <pc:sldChg chg="add del ord">
        <pc:chgData name="MAGALI LETELLIER" userId="ce09517c-5f3d-4c89-9b8e-131d2ff582fd" providerId="ADAL" clId="{64540015-D6DA-471D-BE89-BC9108C6A962}" dt="2026-02-04T17:53:21.927" v="9" actId="20578"/>
        <pc:sldMkLst>
          <pc:docMk/>
          <pc:sldMk cId="475410788" sldId="388"/>
        </pc:sldMkLst>
      </pc:sldChg>
      <pc:sldChg chg="modSp mod">
        <pc:chgData name="MAGALI LETELLIER" userId="ce09517c-5f3d-4c89-9b8e-131d2ff582fd" providerId="ADAL" clId="{64540015-D6DA-471D-BE89-BC9108C6A962}" dt="2026-02-04T13:51:17.939" v="0" actId="400"/>
        <pc:sldMkLst>
          <pc:docMk/>
          <pc:sldMk cId="4137929335" sldId="389"/>
        </pc:sldMkLst>
      </pc:sldChg>
      <pc:sldChg chg="add del">
        <pc:chgData name="MAGALI LETELLIER" userId="ce09517c-5f3d-4c89-9b8e-131d2ff582fd" providerId="ADAL" clId="{64540015-D6DA-471D-BE89-BC9108C6A962}" dt="2026-02-04T17:53:14.051" v="8"/>
        <pc:sldMkLst>
          <pc:docMk/>
          <pc:sldMk cId="1655341833" sldId="4083"/>
        </pc:sldMkLst>
      </pc:sldChg>
      <pc:sldChg chg="add del">
        <pc:chgData name="MAGALI LETELLIER" userId="ce09517c-5f3d-4c89-9b8e-131d2ff582fd" providerId="ADAL" clId="{64540015-D6DA-471D-BE89-BC9108C6A962}" dt="2026-02-04T17:52:46.813" v="7"/>
        <pc:sldMkLst>
          <pc:docMk/>
          <pc:sldMk cId="2676541824" sldId="4178"/>
        </pc:sldMkLst>
      </pc:sldChg>
      <pc:sldChg chg="add del">
        <pc:chgData name="MAGALI LETELLIER" userId="ce09517c-5f3d-4c89-9b8e-131d2ff582fd" providerId="ADAL" clId="{64540015-D6DA-471D-BE89-BC9108C6A962}" dt="2026-02-04T17:52:46.813" v="7"/>
        <pc:sldMkLst>
          <pc:docMk/>
          <pc:sldMk cId="3101544945" sldId="4185"/>
        </pc:sldMkLst>
      </pc:sldChg>
      <pc:sldChg chg="addSp modSp mod">
        <pc:chgData name="MAGALI LETELLIER" userId="ce09517c-5f3d-4c89-9b8e-131d2ff582fd" providerId="ADAL" clId="{64540015-D6DA-471D-BE89-BC9108C6A962}" dt="2026-03-24T13:41:03.625" v="18" actId="1076"/>
        <pc:sldMkLst>
          <pc:docMk/>
          <pc:sldMk cId="52637158" sldId="2134805932"/>
        </pc:sldMkLst>
        <pc:spChg chg="add mod">
          <ac:chgData name="MAGALI LETELLIER" userId="ce09517c-5f3d-4c89-9b8e-131d2ff582fd" providerId="ADAL" clId="{64540015-D6DA-471D-BE89-BC9108C6A962}" dt="2026-03-24T13:41:03.625" v="18" actId="1076"/>
          <ac:spMkLst>
            <pc:docMk/>
            <pc:sldMk cId="52637158" sldId="2134805932"/>
            <ac:spMk id="2" creationId="{37A5D636-2AD0-BB1F-9026-BAD96B4BA084}"/>
          </ac:spMkLst>
        </pc:spChg>
      </pc:sldChg>
      <pc:sldChg chg="add del">
        <pc:chgData name="MAGALI LETELLIER" userId="ce09517c-5f3d-4c89-9b8e-131d2ff582fd" providerId="ADAL" clId="{64540015-D6DA-471D-BE89-BC9108C6A962}" dt="2026-02-04T17:53:14.051" v="8"/>
        <pc:sldMkLst>
          <pc:docMk/>
          <pc:sldMk cId="3977574321" sldId="2147377213"/>
        </pc:sldMkLst>
      </pc:sldChg>
      <pc:sldChg chg="addSp modSp">
        <pc:chgData name="MAGALI LETELLIER" userId="ce09517c-5f3d-4c89-9b8e-131d2ff582fd" providerId="ADAL" clId="{64540015-D6DA-471D-BE89-BC9108C6A962}" dt="2026-03-24T13:41:29.069" v="20"/>
        <pc:sldMkLst>
          <pc:docMk/>
          <pc:sldMk cId="572456370" sldId="2147377264"/>
        </pc:sldMkLst>
        <pc:spChg chg="add mod">
          <ac:chgData name="MAGALI LETELLIER" userId="ce09517c-5f3d-4c89-9b8e-131d2ff582fd" providerId="ADAL" clId="{64540015-D6DA-471D-BE89-BC9108C6A962}" dt="2026-03-24T13:41:29.069" v="20"/>
          <ac:spMkLst>
            <pc:docMk/>
            <pc:sldMk cId="572456370" sldId="2147377264"/>
            <ac:spMk id="3" creationId="{DE2BD94B-EFFB-5414-75EB-02C9654E930D}"/>
          </ac:spMkLst>
        </pc:spChg>
      </pc:sldChg>
      <pc:sldChg chg="addSp modSp mod">
        <pc:chgData name="MAGALI LETELLIER" userId="ce09517c-5f3d-4c89-9b8e-131d2ff582fd" providerId="ADAL" clId="{64540015-D6DA-471D-BE89-BC9108C6A962}" dt="2026-03-24T13:45:59.941" v="41"/>
        <pc:sldMkLst>
          <pc:docMk/>
          <pc:sldMk cId="3792578173" sldId="2147377284"/>
        </pc:sldMkLst>
        <pc:spChg chg="add mod">
          <ac:chgData name="MAGALI LETELLIER" userId="ce09517c-5f3d-4c89-9b8e-131d2ff582fd" providerId="ADAL" clId="{64540015-D6DA-471D-BE89-BC9108C6A962}" dt="2026-03-24T13:45:59.941" v="41"/>
          <ac:spMkLst>
            <pc:docMk/>
            <pc:sldMk cId="3792578173" sldId="2147377284"/>
            <ac:spMk id="4" creationId="{E98541C3-1C32-8A9E-C7BD-9A33AD4CDAE3}"/>
          </ac:spMkLst>
        </pc:spChg>
        <pc:spChg chg="add mod">
          <ac:chgData name="MAGALI LETELLIER" userId="ce09517c-5f3d-4c89-9b8e-131d2ff582fd" providerId="ADAL" clId="{64540015-D6DA-471D-BE89-BC9108C6A962}" dt="2026-03-24T13:45:57.019" v="40" actId="571"/>
          <ac:spMkLst>
            <pc:docMk/>
            <pc:sldMk cId="3792578173" sldId="2147377284"/>
            <ac:spMk id="8" creationId="{A85AEEF0-ADE1-3462-822C-CEA85912B67D}"/>
          </ac:spMkLst>
        </pc:spChg>
      </pc:sldChg>
      <pc:sldChg chg="addSp modSp mod">
        <pc:chgData name="MAGALI LETELLIER" userId="ce09517c-5f3d-4c89-9b8e-131d2ff582fd" providerId="ADAL" clId="{64540015-D6DA-471D-BE89-BC9108C6A962}" dt="2026-03-24T13:40:25.044" v="15" actId="1076"/>
        <pc:sldMkLst>
          <pc:docMk/>
          <pc:sldMk cId="2930130950" sldId="2147377291"/>
        </pc:sldMkLst>
        <pc:spChg chg="add mod">
          <ac:chgData name="MAGALI LETELLIER" userId="ce09517c-5f3d-4c89-9b8e-131d2ff582fd" providerId="ADAL" clId="{64540015-D6DA-471D-BE89-BC9108C6A962}" dt="2026-03-24T13:40:25.044" v="15" actId="1076"/>
          <ac:spMkLst>
            <pc:docMk/>
            <pc:sldMk cId="2930130950" sldId="2147377291"/>
            <ac:spMk id="5" creationId="{1902A1F5-3BBD-FCA5-EE6F-0A16AE63C679}"/>
          </ac:spMkLst>
        </pc:spChg>
      </pc:sldChg>
      <pc:sldChg chg="addSp modSp mod">
        <pc:chgData name="MAGALI LETELLIER" userId="ce09517c-5f3d-4c89-9b8e-131d2ff582fd" providerId="ADAL" clId="{64540015-D6DA-471D-BE89-BC9108C6A962}" dt="2026-03-24T13:42:05.399" v="24"/>
        <pc:sldMkLst>
          <pc:docMk/>
          <pc:sldMk cId="2704770655" sldId="2147377305"/>
        </pc:sldMkLst>
        <pc:spChg chg="add mod">
          <ac:chgData name="MAGALI LETELLIER" userId="ce09517c-5f3d-4c89-9b8e-131d2ff582fd" providerId="ADAL" clId="{64540015-D6DA-471D-BE89-BC9108C6A962}" dt="2026-03-24T13:42:05.399" v="24"/>
          <ac:spMkLst>
            <pc:docMk/>
            <pc:sldMk cId="2704770655" sldId="2147377305"/>
            <ac:spMk id="2" creationId="{F68884D4-AE1F-874A-FD48-CB7F29DEF645}"/>
          </ac:spMkLst>
        </pc:spChg>
        <pc:spChg chg="add mod">
          <ac:chgData name="MAGALI LETELLIER" userId="ce09517c-5f3d-4c89-9b8e-131d2ff582fd" providerId="ADAL" clId="{64540015-D6DA-471D-BE89-BC9108C6A962}" dt="2026-03-24T13:41:58.992" v="23" actId="1076"/>
          <ac:spMkLst>
            <pc:docMk/>
            <pc:sldMk cId="2704770655" sldId="2147377305"/>
            <ac:spMk id="4" creationId="{546EB6DD-1B0B-37D6-CE0B-13A7D5762E8A}"/>
          </ac:spMkLst>
        </pc:spChg>
      </pc:sldChg>
      <pc:sldChg chg="addSp modSp mod">
        <pc:chgData name="MAGALI LETELLIER" userId="ce09517c-5f3d-4c89-9b8e-131d2ff582fd" providerId="ADAL" clId="{64540015-D6DA-471D-BE89-BC9108C6A962}" dt="2026-03-24T13:43:31.811" v="33" actId="14100"/>
        <pc:sldMkLst>
          <pc:docMk/>
          <pc:sldMk cId="463686846" sldId="2147377313"/>
        </pc:sldMkLst>
        <pc:spChg chg="add mod">
          <ac:chgData name="MAGALI LETELLIER" userId="ce09517c-5f3d-4c89-9b8e-131d2ff582fd" providerId="ADAL" clId="{64540015-D6DA-471D-BE89-BC9108C6A962}" dt="2026-03-24T13:43:31.811" v="33" actId="14100"/>
          <ac:spMkLst>
            <pc:docMk/>
            <pc:sldMk cId="463686846" sldId="2147377313"/>
            <ac:spMk id="7" creationId="{44CD4EC5-075E-7279-8566-2917B7BA99A2}"/>
          </ac:spMkLst>
        </pc:spChg>
      </pc:sldChg>
      <pc:sldChg chg="addSp modSp">
        <pc:chgData name="MAGALI LETELLIER" userId="ce09517c-5f3d-4c89-9b8e-131d2ff582fd" providerId="ADAL" clId="{64540015-D6DA-471D-BE89-BC9108C6A962}" dt="2026-03-24T13:43:56.527" v="35"/>
        <pc:sldMkLst>
          <pc:docMk/>
          <pc:sldMk cId="1673020017" sldId="2147377317"/>
        </pc:sldMkLst>
        <pc:spChg chg="add mod">
          <ac:chgData name="MAGALI LETELLIER" userId="ce09517c-5f3d-4c89-9b8e-131d2ff582fd" providerId="ADAL" clId="{64540015-D6DA-471D-BE89-BC9108C6A962}" dt="2026-03-24T13:43:56.527" v="35"/>
          <ac:spMkLst>
            <pc:docMk/>
            <pc:sldMk cId="1673020017" sldId="2147377317"/>
            <ac:spMk id="8" creationId="{6069FE17-3C15-EBB2-C651-4E02BF34297E}"/>
          </ac:spMkLst>
        </pc:spChg>
      </pc:sldChg>
      <pc:sldChg chg="add del">
        <pc:chgData name="MAGALI LETELLIER" userId="ce09517c-5f3d-4c89-9b8e-131d2ff582fd" providerId="ADAL" clId="{64540015-D6DA-471D-BE89-BC9108C6A962}" dt="2026-02-04T17:53:14.051" v="8"/>
        <pc:sldMkLst>
          <pc:docMk/>
          <pc:sldMk cId="2145728080" sldId="2147377330"/>
        </pc:sldMkLst>
      </pc:sldChg>
      <pc:sldChg chg="addSp modSp mod">
        <pc:chgData name="MAGALI LETELLIER" userId="ce09517c-5f3d-4c89-9b8e-131d2ff582fd" providerId="ADAL" clId="{64540015-D6DA-471D-BE89-BC9108C6A962}" dt="2026-03-24T13:42:41.927" v="27" actId="1076"/>
        <pc:sldMkLst>
          <pc:docMk/>
          <pc:sldMk cId="1455243920" sldId="2147377338"/>
        </pc:sldMkLst>
        <pc:spChg chg="add mod">
          <ac:chgData name="MAGALI LETELLIER" userId="ce09517c-5f3d-4c89-9b8e-131d2ff582fd" providerId="ADAL" clId="{64540015-D6DA-471D-BE89-BC9108C6A962}" dt="2026-03-24T13:42:41.927" v="27" actId="1076"/>
          <ac:spMkLst>
            <pc:docMk/>
            <pc:sldMk cId="1455243920" sldId="2147377338"/>
            <ac:spMk id="19" creationId="{EF2F30A7-CB20-5569-440A-6217738B94C2}"/>
          </ac:spMkLst>
        </pc:spChg>
      </pc:sldChg>
      <pc:sldChg chg="ord">
        <pc:chgData name="MAGALI LETELLIER" userId="ce09517c-5f3d-4c89-9b8e-131d2ff582fd" providerId="ADAL" clId="{64540015-D6DA-471D-BE89-BC9108C6A962}" dt="2026-02-04T17:53:28.738" v="11"/>
        <pc:sldMkLst>
          <pc:docMk/>
          <pc:sldMk cId="860652669" sldId="2147377342"/>
        </pc:sldMkLst>
      </pc:sldChg>
      <pc:sldChg chg="addSp modSp mod">
        <pc:chgData name="MAGALI LETELLIER" userId="ce09517c-5f3d-4c89-9b8e-131d2ff582fd" providerId="ADAL" clId="{64540015-D6DA-471D-BE89-BC9108C6A962}" dt="2026-03-24T13:43:07.071" v="30"/>
        <pc:sldMkLst>
          <pc:docMk/>
          <pc:sldMk cId="745125979" sldId="2147377348"/>
        </pc:sldMkLst>
        <pc:spChg chg="add mod">
          <ac:chgData name="MAGALI LETELLIER" userId="ce09517c-5f3d-4c89-9b8e-131d2ff582fd" providerId="ADAL" clId="{64540015-D6DA-471D-BE89-BC9108C6A962}" dt="2026-03-24T13:43:07.071" v="30"/>
          <ac:spMkLst>
            <pc:docMk/>
            <pc:sldMk cId="745125979" sldId="2147377348"/>
            <ac:spMk id="13" creationId="{F05F6FD5-0156-8AA2-8642-F23927960413}"/>
          </ac:spMkLst>
        </pc:spChg>
      </pc:sldChg>
    </pc:docChg>
  </pc:docChgLst>
  <pc:docChgLst>
    <pc:chgData name="MAGALI LETELLIER" userId="S::c006509@inetpsa.com::ce09517c-5f3d-4c89-9b8e-131d2ff582fd" providerId="AD" clId="Web-{B222917F-AD07-45C7-978F-5D537674223B}"/>
    <pc:docChg chg="modSld">
      <pc:chgData name="MAGALI LETELLIER" userId="S::c006509@inetpsa.com::ce09517c-5f3d-4c89-9b8e-131d2ff582fd" providerId="AD" clId="Web-{B222917F-AD07-45C7-978F-5D537674223B}" dt="2026-03-05T09:12:59.984" v="1" actId="20577"/>
      <pc:docMkLst>
        <pc:docMk/>
      </pc:docMkLst>
      <pc:sldChg chg="modSp">
        <pc:chgData name="MAGALI LETELLIER" userId="S::c006509@inetpsa.com::ce09517c-5f3d-4c89-9b8e-131d2ff582fd" providerId="AD" clId="Web-{B222917F-AD07-45C7-978F-5D537674223B}" dt="2026-03-05T09:12:59.984" v="1" actId="20577"/>
        <pc:sldMkLst>
          <pc:docMk/>
          <pc:sldMk cId="4137929335" sldId="389"/>
        </pc:sldMkLst>
        <pc:spChg chg="mod">
          <ac:chgData name="MAGALI LETELLIER" userId="S::c006509@inetpsa.com::ce09517c-5f3d-4c89-9b8e-131d2ff582fd" providerId="AD" clId="Web-{B222917F-AD07-45C7-978F-5D537674223B}" dt="2026-03-05T09:12:59.984" v="1" actId="20577"/>
          <ac:spMkLst>
            <pc:docMk/>
            <pc:sldMk cId="4137929335" sldId="389"/>
            <ac:spMk id="2" creationId="{D3BF9D19-ADE4-4A3B-87DC-29130C6274B7}"/>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file:///\\Users\rudybraeckmans\Desktop\TCO%20Graphs.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Users\rudybraeckmans\Desktop\STLA%20VCT\TCO%20Graphs.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Users\rudybraeckmans\Desktop\STLA%20VCT\TCO%20Graphs.xlsx"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Sheet1!$B$10</c:f>
              <c:strCache>
                <c:ptCount val="1"/>
                <c:pt idx="0">
                  <c:v>Rent</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Sheet1!$A$11:$A$12</c:f>
              <c:strCache>
                <c:ptCount val="2"/>
                <c:pt idx="0">
                  <c:v>ICE</c:v>
                </c:pt>
                <c:pt idx="1">
                  <c:v>BEV</c:v>
                </c:pt>
              </c:strCache>
            </c:strRef>
          </c:cat>
          <c:val>
            <c:numRef>
              <c:f>Sheet1!$B$11:$B$12</c:f>
              <c:numCache>
                <c:formatCode>_-* #,##0\ [$€-80C]_-;\-* #,##0\ [$€-80C]_-;_-* "-"??\ [$€-80C]_-;_-@_-</c:formatCode>
                <c:ptCount val="2"/>
                <c:pt idx="0">
                  <c:v>321</c:v>
                </c:pt>
                <c:pt idx="1">
                  <c:v>388</c:v>
                </c:pt>
              </c:numCache>
            </c:numRef>
          </c:val>
          <c:extLst>
            <c:ext xmlns:c16="http://schemas.microsoft.com/office/drawing/2014/chart" uri="{C3380CC4-5D6E-409C-BE32-E72D297353CC}">
              <c16:uniqueId val="{00000000-4843-534F-A3A1-5367568C0E82}"/>
            </c:ext>
          </c:extLst>
        </c:ser>
        <c:ser>
          <c:idx val="1"/>
          <c:order val="1"/>
          <c:tx>
            <c:strRef>
              <c:f>Sheet1!$C$10</c:f>
              <c:strCache>
                <c:ptCount val="1"/>
                <c:pt idx="0">
                  <c:v>Energy</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Sheet1!$A$11:$A$12</c:f>
              <c:strCache>
                <c:ptCount val="2"/>
                <c:pt idx="0">
                  <c:v>ICE</c:v>
                </c:pt>
                <c:pt idx="1">
                  <c:v>BEV</c:v>
                </c:pt>
              </c:strCache>
            </c:strRef>
          </c:cat>
          <c:val>
            <c:numRef>
              <c:f>Sheet1!$C$11:$C$12</c:f>
              <c:numCache>
                <c:formatCode>_-* #,##0\ [$€-80C]_-;\-* #,##0\ [$€-80C]_-;_-* "-"??\ [$€-80C]_-;_-@_-</c:formatCode>
                <c:ptCount val="2"/>
                <c:pt idx="0">
                  <c:v>92</c:v>
                </c:pt>
                <c:pt idx="1">
                  <c:v>26</c:v>
                </c:pt>
              </c:numCache>
            </c:numRef>
          </c:val>
          <c:extLst>
            <c:ext xmlns:c16="http://schemas.microsoft.com/office/drawing/2014/chart" uri="{C3380CC4-5D6E-409C-BE32-E72D297353CC}">
              <c16:uniqueId val="{00000001-4843-534F-A3A1-5367568C0E82}"/>
            </c:ext>
          </c:extLst>
        </c:ser>
        <c:ser>
          <c:idx val="2"/>
          <c:order val="2"/>
          <c:tx>
            <c:strRef>
              <c:f>Sheet1!$D$10</c:f>
              <c:strCache>
                <c:ptCount val="1"/>
                <c:pt idx="0">
                  <c:v>Taxes</c:v>
                </c:pt>
              </c:strCache>
            </c:strRef>
          </c:tx>
          <c:spPr>
            <a:solidFill>
              <a:schemeClr val="accent3"/>
            </a:solidFill>
            <a:ln>
              <a:noFill/>
            </a:ln>
            <a:effectLst/>
          </c:spPr>
          <c:invertIfNegative val="0"/>
          <c:dLbls>
            <c:dLbl>
              <c:idx val="1"/>
              <c:layout>
                <c:manualLayout>
                  <c:x val="2.9583776070848361E-2"/>
                  <c:y val="1.0700416698379407E-2"/>
                </c:manualLayout>
              </c:layout>
              <c:tx>
                <c:rich>
                  <a:bodyPr/>
                  <a:lstStyle/>
                  <a:p>
                    <a:fld id="{7FD0B6E7-A9B4-4D7A-A418-DBF797C685D3}" type="VALUE">
                      <a:rPr lang="en-US">
                        <a:latin typeface="Encode Sans" panose="020B0604020202020204" charset="0"/>
                      </a:rPr>
                      <a:pPr/>
                      <a:t>[VALEUR]</a:t>
                    </a:fld>
                    <a:endParaRPr lang="fr-F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6-4843-534F-A3A1-5367568C0E82}"/>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Sheet1!$A$11:$A$12</c:f>
              <c:strCache>
                <c:ptCount val="2"/>
                <c:pt idx="0">
                  <c:v>ICE</c:v>
                </c:pt>
                <c:pt idx="1">
                  <c:v>BEV</c:v>
                </c:pt>
              </c:strCache>
            </c:strRef>
          </c:cat>
          <c:val>
            <c:numRef>
              <c:f>Sheet1!$D$11:$D$12</c:f>
              <c:numCache>
                <c:formatCode>_-* #,##0\ [$€-80C]_-;\-* #,##0\ [$€-80C]_-;_-* "-"??\ [$€-80C]_-;_-@_-</c:formatCode>
                <c:ptCount val="2"/>
                <c:pt idx="0">
                  <c:v>5.4</c:v>
                </c:pt>
                <c:pt idx="1">
                  <c:v>0</c:v>
                </c:pt>
              </c:numCache>
            </c:numRef>
          </c:val>
          <c:extLst>
            <c:ext xmlns:c16="http://schemas.microsoft.com/office/drawing/2014/chart" uri="{C3380CC4-5D6E-409C-BE32-E72D297353CC}">
              <c16:uniqueId val="{00000002-4843-534F-A3A1-5367568C0E82}"/>
            </c:ext>
          </c:extLst>
        </c:ser>
        <c:ser>
          <c:idx val="3"/>
          <c:order val="3"/>
          <c:tx>
            <c:strRef>
              <c:f>Sheet1!$E$10</c:f>
              <c:strCache>
                <c:ptCount val="1"/>
                <c:pt idx="0">
                  <c:v>Tax Surcharge</c:v>
                </c:pt>
              </c:strCache>
            </c:strRef>
          </c:tx>
          <c:spPr>
            <a:solidFill>
              <a:schemeClr val="accent4"/>
            </a:solidFill>
            <a:ln>
              <a:noFill/>
            </a:ln>
            <a:effectLst/>
          </c:spPr>
          <c:invertIfNegative val="0"/>
          <c:dLbls>
            <c:dLbl>
              <c:idx val="0"/>
              <c:layout>
                <c:manualLayout>
                  <c:x val="2.36670208566786E-2"/>
                  <c:y val="-0.13553861151280588"/>
                </c:manualLayout>
              </c:layout>
              <c:tx>
                <c:rich>
                  <a:bodyPr/>
                  <a:lstStyle/>
                  <a:p>
                    <a:fld id="{25A8E615-C95F-49E3-8947-28FAD69F2887}" type="VALUE">
                      <a:rPr lang="en-US">
                        <a:latin typeface="Encode Sans" panose="020B0604020202020204" charset="0"/>
                      </a:rPr>
                      <a:pPr/>
                      <a:t>[VALEUR]</a:t>
                    </a:fld>
                    <a:endParaRPr lang="fr-F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4843-534F-A3A1-5367568C0E82}"/>
                </c:ext>
              </c:extLst>
            </c:dLbl>
            <c:dLbl>
              <c:idx val="1"/>
              <c:layout>
                <c:manualLayout>
                  <c:x val="2.9583776070848361E-2"/>
                  <c:y val="-0.12127138924829996"/>
                </c:manualLayout>
              </c:layout>
              <c:tx>
                <c:rich>
                  <a:bodyPr/>
                  <a:lstStyle/>
                  <a:p>
                    <a:fld id="{6AE57DB6-9D6D-40F5-9FBB-AC69FC0410B4}" type="VALUE">
                      <a:rPr lang="en-US">
                        <a:latin typeface="Encode Sans" panose="020B0604020202020204" charset="0"/>
                      </a:rPr>
                      <a:pPr/>
                      <a:t>[VALEUR]</a:t>
                    </a:fld>
                    <a:endParaRPr lang="fr-F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4843-534F-A3A1-5367568C0E82}"/>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Sheet1!$A$11:$A$12</c:f>
              <c:strCache>
                <c:ptCount val="2"/>
                <c:pt idx="0">
                  <c:v>ICE</c:v>
                </c:pt>
                <c:pt idx="1">
                  <c:v>BEV</c:v>
                </c:pt>
              </c:strCache>
            </c:strRef>
          </c:cat>
          <c:val>
            <c:numRef>
              <c:f>Sheet1!$E$11:$E$12</c:f>
              <c:numCache>
                <c:formatCode>_-* #,##0\ [$€-80C]_-;\-* #,##0\ [$€-80C]_-;_-* "-"??\ [$€-80C]_-;_-@_-</c:formatCode>
                <c:ptCount val="2"/>
                <c:pt idx="0">
                  <c:v>16.45</c:v>
                </c:pt>
                <c:pt idx="1">
                  <c:v>0</c:v>
                </c:pt>
              </c:numCache>
            </c:numRef>
          </c:val>
          <c:extLst>
            <c:ext xmlns:c16="http://schemas.microsoft.com/office/drawing/2014/chart" uri="{C3380CC4-5D6E-409C-BE32-E72D297353CC}">
              <c16:uniqueId val="{00000003-4843-534F-A3A1-5367568C0E82}"/>
            </c:ext>
          </c:extLst>
        </c:ser>
        <c:dLbls>
          <c:dLblPos val="ctr"/>
          <c:showLegendKey val="0"/>
          <c:showVal val="1"/>
          <c:showCatName val="0"/>
          <c:showSerName val="0"/>
          <c:showPercent val="0"/>
          <c:showBubbleSize val="0"/>
        </c:dLbls>
        <c:gapWidth val="150"/>
        <c:overlap val="100"/>
        <c:axId val="1677274735"/>
        <c:axId val="1677271407"/>
      </c:barChart>
      <c:catAx>
        <c:axId val="1677274735"/>
        <c:scaling>
          <c:orientation val="minMax"/>
        </c:scaling>
        <c:delete val="1"/>
        <c:axPos val="l"/>
        <c:numFmt formatCode="General" sourceLinked="1"/>
        <c:majorTickMark val="none"/>
        <c:minorTickMark val="none"/>
        <c:tickLblPos val="nextTo"/>
        <c:crossAx val="1677271407"/>
        <c:crosses val="autoZero"/>
        <c:auto val="1"/>
        <c:lblAlgn val="ctr"/>
        <c:lblOffset val="100"/>
        <c:noMultiLvlLbl val="0"/>
      </c:catAx>
      <c:valAx>
        <c:axId val="1677271407"/>
        <c:scaling>
          <c:orientation val="minMax"/>
          <c:max val="450"/>
        </c:scaling>
        <c:delete val="0"/>
        <c:axPos val="b"/>
        <c:majorGridlines>
          <c:spPr>
            <a:ln w="9525" cap="flat" cmpd="sng" algn="ctr">
              <a:solidFill>
                <a:schemeClr val="tx1">
                  <a:lumMod val="15000"/>
                  <a:lumOff val="85000"/>
                </a:schemeClr>
              </a:solidFill>
              <a:round/>
            </a:ln>
            <a:effectLst/>
          </c:spPr>
        </c:majorGridlines>
        <c:numFmt formatCode="_-* #,##0\ [$€-80C]_-;\-* #,##0\ [$€-80C]_-;_-* &quot;-&quot;??\ [$€-80C]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67727473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Sheet1!$B$23</c:f>
              <c:strCache>
                <c:ptCount val="1"/>
                <c:pt idx="0">
                  <c:v>Rent</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Sheet1!$A$24:$A$25</c:f>
              <c:strCache>
                <c:ptCount val="2"/>
                <c:pt idx="0">
                  <c:v>ICE</c:v>
                </c:pt>
                <c:pt idx="1">
                  <c:v>PHEV</c:v>
                </c:pt>
              </c:strCache>
            </c:strRef>
          </c:cat>
          <c:val>
            <c:numRef>
              <c:f>Sheet1!$B$24:$B$25</c:f>
              <c:numCache>
                <c:formatCode>_-* #,##0\ [$€-80C]_-;\-* #,##0\ [$€-80C]_-;_-* "-"??\ [$€-80C]_-;_-@_-</c:formatCode>
                <c:ptCount val="2"/>
                <c:pt idx="0">
                  <c:v>641</c:v>
                </c:pt>
                <c:pt idx="1">
                  <c:v>660</c:v>
                </c:pt>
              </c:numCache>
            </c:numRef>
          </c:val>
          <c:extLst>
            <c:ext xmlns:c16="http://schemas.microsoft.com/office/drawing/2014/chart" uri="{C3380CC4-5D6E-409C-BE32-E72D297353CC}">
              <c16:uniqueId val="{00000000-2A36-7F4F-A4FE-B3225E4B673A}"/>
            </c:ext>
          </c:extLst>
        </c:ser>
        <c:ser>
          <c:idx val="1"/>
          <c:order val="1"/>
          <c:tx>
            <c:strRef>
              <c:f>Sheet1!$C$23</c:f>
              <c:strCache>
                <c:ptCount val="1"/>
                <c:pt idx="0">
                  <c:v>Energy</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Sheet1!$A$24:$A$25</c:f>
              <c:strCache>
                <c:ptCount val="2"/>
                <c:pt idx="0">
                  <c:v>ICE</c:v>
                </c:pt>
                <c:pt idx="1">
                  <c:v>PHEV</c:v>
                </c:pt>
              </c:strCache>
            </c:strRef>
          </c:cat>
          <c:val>
            <c:numRef>
              <c:f>Sheet1!$C$24:$C$25</c:f>
              <c:numCache>
                <c:formatCode>_-* #,##0\ [$€-80C]_-;\-* #,##0\ [$€-80C]_-;_-* "-"??\ [$€-80C]_-;_-@_-</c:formatCode>
                <c:ptCount val="2"/>
                <c:pt idx="0">
                  <c:v>240</c:v>
                </c:pt>
                <c:pt idx="1">
                  <c:v>120</c:v>
                </c:pt>
              </c:numCache>
            </c:numRef>
          </c:val>
          <c:extLst>
            <c:ext xmlns:c16="http://schemas.microsoft.com/office/drawing/2014/chart" uri="{C3380CC4-5D6E-409C-BE32-E72D297353CC}">
              <c16:uniqueId val="{00000001-2A36-7F4F-A4FE-B3225E4B673A}"/>
            </c:ext>
          </c:extLst>
        </c:ser>
        <c:ser>
          <c:idx val="2"/>
          <c:order val="2"/>
          <c:tx>
            <c:strRef>
              <c:f>Sheet1!$D$23</c:f>
              <c:strCache>
                <c:ptCount val="1"/>
                <c:pt idx="0">
                  <c:v>Taxes</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Sheet1!$A$24:$A$25</c:f>
              <c:strCache>
                <c:ptCount val="2"/>
                <c:pt idx="0">
                  <c:v>ICE</c:v>
                </c:pt>
                <c:pt idx="1">
                  <c:v>PHEV</c:v>
                </c:pt>
              </c:strCache>
            </c:strRef>
          </c:cat>
          <c:val>
            <c:numRef>
              <c:f>Sheet1!$D$24:$D$25</c:f>
              <c:numCache>
                <c:formatCode>_-* #,##0\ [$€-80C]_-;\-* #,##0\ [$€-80C]_-;_-* "-"??\ [$€-80C]_-;_-@_-</c:formatCode>
                <c:ptCount val="2"/>
                <c:pt idx="0">
                  <c:v>26</c:v>
                </c:pt>
                <c:pt idx="1">
                  <c:v>2</c:v>
                </c:pt>
              </c:numCache>
            </c:numRef>
          </c:val>
          <c:extLst>
            <c:ext xmlns:c16="http://schemas.microsoft.com/office/drawing/2014/chart" uri="{C3380CC4-5D6E-409C-BE32-E72D297353CC}">
              <c16:uniqueId val="{00000002-2A36-7F4F-A4FE-B3225E4B673A}"/>
            </c:ext>
          </c:extLst>
        </c:ser>
        <c:ser>
          <c:idx val="3"/>
          <c:order val="3"/>
          <c:tx>
            <c:strRef>
              <c:f>Sheet1!$E$23</c:f>
              <c:strCache>
                <c:ptCount val="1"/>
                <c:pt idx="0">
                  <c:v>Tax Surcharge</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Sheet1!$A$24:$A$25</c:f>
              <c:strCache>
                <c:ptCount val="2"/>
                <c:pt idx="0">
                  <c:v>ICE</c:v>
                </c:pt>
                <c:pt idx="1">
                  <c:v>PHEV</c:v>
                </c:pt>
              </c:strCache>
            </c:strRef>
          </c:cat>
          <c:val>
            <c:numRef>
              <c:f>Sheet1!$E$24:$E$25</c:f>
              <c:numCache>
                <c:formatCode>_-* #,##0\ [$€-80C]_-;\-* #,##0\ [$€-80C]_-;_-* "-"??\ [$€-80C]_-;_-@_-</c:formatCode>
                <c:ptCount val="2"/>
                <c:pt idx="0">
                  <c:v>83</c:v>
                </c:pt>
                <c:pt idx="1">
                  <c:v>70</c:v>
                </c:pt>
              </c:numCache>
            </c:numRef>
          </c:val>
          <c:extLst>
            <c:ext xmlns:c16="http://schemas.microsoft.com/office/drawing/2014/chart" uri="{C3380CC4-5D6E-409C-BE32-E72D297353CC}">
              <c16:uniqueId val="{00000003-2A36-7F4F-A4FE-B3225E4B673A}"/>
            </c:ext>
          </c:extLst>
        </c:ser>
        <c:dLbls>
          <c:dLblPos val="ctr"/>
          <c:showLegendKey val="0"/>
          <c:showVal val="1"/>
          <c:showCatName val="0"/>
          <c:showSerName val="0"/>
          <c:showPercent val="0"/>
          <c:showBubbleSize val="0"/>
        </c:dLbls>
        <c:gapWidth val="150"/>
        <c:overlap val="100"/>
        <c:axId val="1742376912"/>
        <c:axId val="1742376080"/>
      </c:barChart>
      <c:catAx>
        <c:axId val="1742376912"/>
        <c:scaling>
          <c:orientation val="minMax"/>
        </c:scaling>
        <c:delete val="1"/>
        <c:axPos val="l"/>
        <c:numFmt formatCode="General" sourceLinked="1"/>
        <c:majorTickMark val="none"/>
        <c:minorTickMark val="none"/>
        <c:tickLblPos val="nextTo"/>
        <c:crossAx val="1742376080"/>
        <c:crosses val="autoZero"/>
        <c:auto val="1"/>
        <c:lblAlgn val="ctr"/>
        <c:lblOffset val="100"/>
        <c:noMultiLvlLbl val="0"/>
      </c:catAx>
      <c:valAx>
        <c:axId val="1742376080"/>
        <c:scaling>
          <c:orientation val="minMax"/>
          <c:max val="975"/>
          <c:min val="0"/>
        </c:scaling>
        <c:delete val="0"/>
        <c:axPos val="b"/>
        <c:majorGridlines>
          <c:spPr>
            <a:ln w="9525" cap="flat" cmpd="sng" algn="ctr">
              <a:solidFill>
                <a:schemeClr val="tx1">
                  <a:lumMod val="15000"/>
                  <a:lumOff val="85000"/>
                </a:schemeClr>
              </a:solidFill>
              <a:round/>
            </a:ln>
            <a:effectLst/>
          </c:spPr>
        </c:majorGridlines>
        <c:numFmt formatCode="_-* #,##0\ [$€-80C]_-;\-* #,##0\ [$€-80C]_-;_-* &quot;-&quot;??\ [$€-80C]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742376912"/>
        <c:crosses val="autoZero"/>
        <c:crossBetween val="between"/>
        <c:majorUnit val="50"/>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Sheet1!$B$39</c:f>
              <c:strCache>
                <c:ptCount val="1"/>
                <c:pt idx="0">
                  <c:v>Rent</c:v>
                </c:pt>
              </c:strCache>
            </c:strRef>
          </c:tx>
          <c:spPr>
            <a:solidFill>
              <a:schemeClr val="accent1"/>
            </a:solidFill>
            <a:ln>
              <a:noFill/>
            </a:ln>
            <a:effectLst/>
          </c:spPr>
          <c:invertIfNegative val="0"/>
          <c:dLbls>
            <c:dLbl>
              <c:idx val="0"/>
              <c:tx>
                <c:rich>
                  <a:bodyPr/>
                  <a:lstStyle/>
                  <a:p>
                    <a:fld id="{0725076A-5EDA-45E4-9A2A-297C59D13D6F}" type="VALUE">
                      <a:rPr lang="en-US">
                        <a:latin typeface="Encode Sans" panose="020B0604020202020204" charset="0"/>
                      </a:rPr>
                      <a:pPr/>
                      <a:t>[VALEUR]</a:t>
                    </a:fld>
                    <a:endParaRPr lang="fr-FR"/>
                  </a:p>
                </c:rich>
              </c:tx>
              <c:showLegendKey val="0"/>
              <c:showVal val="1"/>
              <c:showCatName val="0"/>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0-644C-2F4B-A117-2FF63C798C99}"/>
                </c:ext>
              </c:extLst>
            </c:dLbl>
            <c:dLbl>
              <c:idx val="1"/>
              <c:tx>
                <c:rich>
                  <a:bodyPr/>
                  <a:lstStyle/>
                  <a:p>
                    <a:fld id="{96CF4437-687F-4F10-A7AA-F9865F43A369}" type="VALUE">
                      <a:rPr lang="en-US">
                        <a:latin typeface="Encode Sans" panose="020B0604020202020204" charset="0"/>
                      </a:rPr>
                      <a:pPr/>
                      <a:t>[VALEUR]</a:t>
                    </a:fld>
                    <a:endParaRPr lang="fr-FR"/>
                  </a:p>
                </c:rich>
              </c:tx>
              <c:showLegendKey val="0"/>
              <c:showVal val="1"/>
              <c:showCatName val="0"/>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1-644C-2F4B-A117-2FF63C798C99}"/>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fr-FR"/>
              </a:p>
            </c:txPr>
            <c:showLegendKey val="0"/>
            <c:showVal val="0"/>
            <c:showCatName val="0"/>
            <c:showSerName val="0"/>
            <c:showPercent val="0"/>
            <c:showBubbleSize val="0"/>
            <c:separator>, </c:separator>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Sheet1!$A$40:$A$41</c:f>
              <c:strCache>
                <c:ptCount val="2"/>
                <c:pt idx="0">
                  <c:v> </c:v>
                </c:pt>
                <c:pt idx="1">
                  <c:v> </c:v>
                </c:pt>
              </c:strCache>
            </c:strRef>
          </c:cat>
          <c:val>
            <c:numRef>
              <c:f>Sheet1!$B$40:$B$41</c:f>
              <c:numCache>
                <c:formatCode>_-* #,##0\ [$€-80C]_-;\-* #,##0\ [$€-80C]_-;_-* "-"??\ [$€-80C]_-;_-@_-</c:formatCode>
                <c:ptCount val="2"/>
                <c:pt idx="0">
                  <c:v>1028</c:v>
                </c:pt>
                <c:pt idx="1">
                  <c:v>975</c:v>
                </c:pt>
              </c:numCache>
            </c:numRef>
          </c:val>
          <c:extLst>
            <c:ext xmlns:c16="http://schemas.microsoft.com/office/drawing/2014/chart" uri="{C3380CC4-5D6E-409C-BE32-E72D297353CC}">
              <c16:uniqueId val="{00000002-644C-2F4B-A117-2FF63C798C99}"/>
            </c:ext>
          </c:extLst>
        </c:ser>
        <c:ser>
          <c:idx val="1"/>
          <c:order val="1"/>
          <c:tx>
            <c:strRef>
              <c:f>Sheet1!$C$39</c:f>
              <c:strCache>
                <c:ptCount val="1"/>
                <c:pt idx="0">
                  <c:v>Energy</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Sheet1!$A$40:$A$41</c:f>
              <c:strCache>
                <c:ptCount val="2"/>
                <c:pt idx="0">
                  <c:v> </c:v>
                </c:pt>
                <c:pt idx="1">
                  <c:v> </c:v>
                </c:pt>
              </c:strCache>
            </c:strRef>
          </c:cat>
          <c:val>
            <c:numRef>
              <c:f>Sheet1!$C$40:$C$41</c:f>
              <c:numCache>
                <c:formatCode>_-* #,##0\ [$€-80C]_-;\-* #,##0\ [$€-80C]_-;_-* "-"??\ [$€-80C]_-;_-@_-</c:formatCode>
                <c:ptCount val="2"/>
                <c:pt idx="0">
                  <c:v>46</c:v>
                </c:pt>
                <c:pt idx="1">
                  <c:v>77</c:v>
                </c:pt>
              </c:numCache>
            </c:numRef>
          </c:val>
          <c:extLst>
            <c:ext xmlns:c16="http://schemas.microsoft.com/office/drawing/2014/chart" uri="{C3380CC4-5D6E-409C-BE32-E72D297353CC}">
              <c16:uniqueId val="{00000003-644C-2F4B-A117-2FF63C798C99}"/>
            </c:ext>
          </c:extLst>
        </c:ser>
        <c:ser>
          <c:idx val="2"/>
          <c:order val="2"/>
          <c:tx>
            <c:strRef>
              <c:f>Sheet1!$D$39</c:f>
              <c:strCache>
                <c:ptCount val="1"/>
                <c:pt idx="0">
                  <c:v>Taxes</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Sheet1!$A$40:$A$41</c:f>
              <c:strCache>
                <c:ptCount val="2"/>
                <c:pt idx="0">
                  <c:v> </c:v>
                </c:pt>
                <c:pt idx="1">
                  <c:v> </c:v>
                </c:pt>
              </c:strCache>
            </c:strRef>
          </c:cat>
          <c:val>
            <c:numRef>
              <c:f>Sheet1!$D$40:$D$41</c:f>
              <c:numCache>
                <c:formatCode>_-* #,##0\ [$€-80C]_-;\-* #,##0\ [$€-80C]_-;_-* "-"??\ [$€-80C]_-;_-@_-</c:formatCode>
                <c:ptCount val="2"/>
                <c:pt idx="0">
                  <c:v>114</c:v>
                </c:pt>
                <c:pt idx="1">
                  <c:v>108</c:v>
                </c:pt>
              </c:numCache>
            </c:numRef>
          </c:val>
          <c:extLst>
            <c:ext xmlns:c16="http://schemas.microsoft.com/office/drawing/2014/chart" uri="{C3380CC4-5D6E-409C-BE32-E72D297353CC}">
              <c16:uniqueId val="{00000004-644C-2F4B-A117-2FF63C798C99}"/>
            </c:ext>
          </c:extLst>
        </c:ser>
        <c:ser>
          <c:idx val="3"/>
          <c:order val="3"/>
          <c:tx>
            <c:strRef>
              <c:f>Sheet1!$E$39</c:f>
              <c:strCache>
                <c:ptCount val="1"/>
                <c:pt idx="0">
                  <c:v>Tax Surcharge</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Sheet1!$A$40:$A$41</c:f>
              <c:strCache>
                <c:ptCount val="2"/>
                <c:pt idx="0">
                  <c:v> </c:v>
                </c:pt>
                <c:pt idx="1">
                  <c:v> </c:v>
                </c:pt>
              </c:strCache>
            </c:strRef>
          </c:cat>
          <c:val>
            <c:numRef>
              <c:f>Sheet1!$E$40:$E$41</c:f>
              <c:numCache>
                <c:formatCode>_-* #,##0\ [$€-80C]_-;\-* #,##0\ [$€-80C]_-;_-* "-"??\ [$€-80C]_-;_-@_-</c:formatCode>
                <c:ptCount val="2"/>
                <c:pt idx="0">
                  <c:v>402</c:v>
                </c:pt>
                <c:pt idx="1">
                  <c:v>471</c:v>
                </c:pt>
              </c:numCache>
            </c:numRef>
          </c:val>
          <c:extLst>
            <c:ext xmlns:c16="http://schemas.microsoft.com/office/drawing/2014/chart" uri="{C3380CC4-5D6E-409C-BE32-E72D297353CC}">
              <c16:uniqueId val="{00000005-644C-2F4B-A117-2FF63C798C99}"/>
            </c:ext>
          </c:extLst>
        </c:ser>
        <c:dLbls>
          <c:showLegendKey val="0"/>
          <c:showVal val="0"/>
          <c:showCatName val="0"/>
          <c:showSerName val="0"/>
          <c:showPercent val="0"/>
          <c:showBubbleSize val="0"/>
        </c:dLbls>
        <c:gapWidth val="150"/>
        <c:overlap val="100"/>
        <c:axId val="1920814336"/>
        <c:axId val="1920812256"/>
      </c:barChart>
      <c:catAx>
        <c:axId val="192081433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920812256"/>
        <c:crosses val="autoZero"/>
        <c:auto val="1"/>
        <c:lblAlgn val="ctr"/>
        <c:lblOffset val="100"/>
        <c:noMultiLvlLbl val="0"/>
      </c:catAx>
      <c:valAx>
        <c:axId val="1920812256"/>
        <c:scaling>
          <c:orientation val="minMax"/>
          <c:max val="1650"/>
          <c:min val="0"/>
        </c:scaling>
        <c:delete val="0"/>
        <c:axPos val="b"/>
        <c:majorGridlines>
          <c:spPr>
            <a:ln w="9525" cap="flat" cmpd="sng" algn="ctr">
              <a:solidFill>
                <a:schemeClr val="tx1">
                  <a:lumMod val="15000"/>
                  <a:lumOff val="85000"/>
                </a:schemeClr>
              </a:solidFill>
              <a:round/>
            </a:ln>
            <a:effectLst/>
          </c:spPr>
        </c:majorGridlines>
        <c:numFmt formatCode="_-* #,##0\ [$€-80C]_-;\-* #,##0\ [$€-80C]_-;_-* &quot;-&quot;??\ [$€-80C]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920814336"/>
        <c:crosses val="autoZero"/>
        <c:crossBetween val="between"/>
        <c:majorUnit val="100"/>
        <c:minorUnit val="50"/>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fr-F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omments/modernComment_7F3E8DAC_3232DE6.xml><?xml version="1.0" encoding="utf-8"?>
<p188:cmLst xmlns:a="http://schemas.openxmlformats.org/drawingml/2006/main" xmlns:r="http://schemas.openxmlformats.org/officeDocument/2006/relationships" xmlns:p188="http://schemas.microsoft.com/office/powerpoint/2018/8/main">
  <p188:cm id="{605696CC-0244-481A-890D-FF628B322B82}" authorId="{0902EBD2-994F-EA81-812B-5F39FF837525}" created="2026-03-03T08:39:06.588">
    <pc:sldMkLst xmlns:pc="http://schemas.microsoft.com/office/powerpoint/2013/main/command">
      <pc:docMk/>
      <pc:sldMk cId="52637158" sldId="2134805932"/>
    </pc:sldMkLst>
    <p188:txBody>
      <a:bodyPr/>
      <a:lstStyle/>
      <a:p>
        <a:r>
          <a:rPr lang="fr-FR"/>
          <a:t>I would not mention 150 km barrier as the limit will depend on the vehicle category or version.
Based on the analysis of daily mileage and frequency/mileage of longer trips, the salesman should come back with adequate proposals</a:t>
        </a:r>
      </a:p>
    </p188:txBody>
  </p188:cm>
</p188:cmLst>
</file>

<file path=ppt/comments/modernComment_7F3E8DAE_61F973E6.xml><?xml version="1.0" encoding="utf-8"?>
<p188:cmLst xmlns:a="http://schemas.openxmlformats.org/drawingml/2006/main" xmlns:r="http://schemas.openxmlformats.org/officeDocument/2006/relationships" xmlns:p188="http://schemas.microsoft.com/office/powerpoint/2018/8/main">
  <p188:cm id="{49C77D16-CD5F-4A78-81F2-2985FAE961FD}" authorId="{0902EBD2-994F-EA81-812B-5F39FF837525}" created="2026-03-03T09:19:50.617">
    <pc:sldMkLst xmlns:pc="http://schemas.microsoft.com/office/powerpoint/2013/main/command">
      <pc:docMk/>
      <pc:sldMk cId="1643738086" sldId="2134805934"/>
    </pc:sldMkLst>
    <p188:txBody>
      <a:bodyPr/>
      <a:lstStyle/>
      <a:p>
        <a:r>
          <a:rPr lang="fr-FR"/>
          <a:t>I would direct the messages rather towards fleet manager than driver</a:t>
        </a:r>
      </a:p>
    </p188:txBody>
  </p188:cm>
</p188:cmLst>
</file>

<file path=ppt/comments/modernComment_7FFE606E_85498C3F.xml><?xml version="1.0" encoding="utf-8"?>
<p188:cmLst xmlns:a="http://schemas.openxmlformats.org/drawingml/2006/main" xmlns:r="http://schemas.openxmlformats.org/officeDocument/2006/relationships" xmlns:p188="http://schemas.microsoft.com/office/powerpoint/2018/8/main">
  <p188:cm id="{44B4D8F2-4FE0-4608-84B4-AE9D2A0B7880}" authorId="{0902EBD2-994F-EA81-812B-5F39FF837525}" created="2026-03-03T08:27:58.680">
    <pc:sldMkLst xmlns:pc="http://schemas.microsoft.com/office/powerpoint/2013/main/command">
      <pc:docMk/>
      <pc:sldMk cId="2236189759" sldId="2147377262"/>
    </pc:sldMkLst>
    <p188:txBody>
      <a:bodyPr/>
      <a:lstStyle/>
      <a:p>
        <a:r>
          <a:rPr lang="fr-FR"/>
          <a:t>I would add vehicle + charging solution to the quetion is the customer electro-compatible.</a:t>
        </a:r>
      </a:p>
    </p188:txBody>
  </p188:cm>
</p188:cmLst>
</file>

<file path=ppt/comments/modernComment_7FFE6070_221EFDB2.xml><?xml version="1.0" encoding="utf-8"?>
<p188:cmLst xmlns:a="http://schemas.openxmlformats.org/drawingml/2006/main" xmlns:r="http://schemas.openxmlformats.org/officeDocument/2006/relationships" xmlns:p188="http://schemas.microsoft.com/office/powerpoint/2018/8/main">
  <p188:cm id="{96E69200-8FA9-462C-B5E8-A44D6517016F}" authorId="{0902EBD2-994F-EA81-812B-5F39FF837525}" created="2026-03-03T08:36:59.178">
    <pc:sldMkLst xmlns:pc="http://schemas.microsoft.com/office/powerpoint/2013/main/command">
      <pc:docMk/>
      <pc:sldMk cId="572456370" sldId="2147377264"/>
    </pc:sldMkLst>
    <p188:txBody>
      <a:bodyPr/>
      <a:lstStyle/>
      <a:p>
        <a:r>
          <a:rPr lang="fr-FR"/>
          <a:t>Regarding ability to recharge, I would salesmen to check with fleet managers if their employees have already capability to charge a car at home and at company sites, but also if employee homes and sites can be equipped thanks to company investments/subventions. Capability to equip homes can be done via internal survey towards employees.</a:t>
        </a:r>
      </a:p>
    </p188:txBody>
  </p188:cm>
  <p188:cm id="{1133F92C-3543-45BB-BF1B-5B02DB9E50A6}" authorId="{0902EBD2-994F-EA81-812B-5F39FF837525}" created="2026-03-03T08:42:59.930">
    <pc:sldMkLst xmlns:pc="http://schemas.microsoft.com/office/powerpoint/2013/main/command">
      <pc:docMk/>
      <pc:sldMk cId="572456370" sldId="2147377264"/>
    </pc:sldMkLst>
    <p188:txBody>
      <a:bodyPr/>
      <a:lstStyle/>
      <a:p>
        <a:r>
          <a:rPr lang="fr-FR"/>
          <a:t>Regarding average daily mileage, to be analysed but without jumping to conclusions or linking it to 150 km limit. 
The analysis of usage will drive the proposal based on various criterias: km range, abililty to charge during day/night.</a:t>
        </a:r>
      </a:p>
    </p188:txBody>
  </p188:cm>
</p188:cmLst>
</file>

<file path=ppt/comments/modernComment_7FFE60BA_56BD4290.xml><?xml version="1.0" encoding="utf-8"?>
<p188:cmLst xmlns:a="http://schemas.openxmlformats.org/drawingml/2006/main" xmlns:r="http://schemas.openxmlformats.org/officeDocument/2006/relationships" xmlns:p188="http://schemas.microsoft.com/office/powerpoint/2018/8/main">
  <p188:cm id="{7B15E8C0-6CED-4DE5-B86A-CD9926B414B4}" authorId="{0902EBD2-994F-EA81-812B-5F39FF837525}" created="2026-03-03T09:20:31.039">
    <pc:sldMkLst xmlns:pc="http://schemas.microsoft.com/office/powerpoint/2013/main/command">
      <pc:docMk/>
      <pc:sldMk cId="1455243920" sldId="2147377338"/>
    </pc:sldMkLst>
    <p188:txBody>
      <a:bodyPr/>
      <a:lstStyle/>
      <a:p>
        <a:r>
          <a:rPr lang="fr-FR"/>
          <a:t>I would rather talk about charge points or charging station than «terminal»</a:t>
        </a:r>
      </a:p>
    </p188:txBody>
  </p188:cm>
  <p188:cm id="{5B4295C5-E86F-4BDF-834C-0EC549C61F42}" authorId="{0902EBD2-994F-EA81-812B-5F39FF837525}" created="2026-03-03T09:22:22.280">
    <pc:sldMkLst xmlns:pc="http://schemas.microsoft.com/office/powerpoint/2013/main/command">
      <pc:docMk/>
      <pc:sldMk cId="1455243920" sldId="2147377338"/>
    </pc:sldMkLst>
    <p188:txBody>
      <a:bodyPr/>
      <a:lstStyle/>
      <a:p>
        <a:r>
          <a:rPr lang="fr-FR"/>
          <a:t>Slide a bit complex tu understand. I would rather use a chronological approach rather than thematic approach. Reuse contents of B2B Electric place ? (French website)</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F918228-1665-9DBD-5E83-D7CF6DC89B9A}"/>
              </a:ext>
            </a:extLst>
          </p:cNvPr>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endParaRPr lang="en-US" dirty="0">
              <a:latin typeface="Encode Sans" panose="020B0604020202020204" charset="0"/>
            </a:endParaRPr>
          </a:p>
        </p:txBody>
      </p:sp>
      <p:sp>
        <p:nvSpPr>
          <p:cNvPr id="3" name="Date Placeholder 2">
            <a:extLst>
              <a:ext uri="{FF2B5EF4-FFF2-40B4-BE49-F238E27FC236}">
                <a16:creationId xmlns:a16="http://schemas.microsoft.com/office/drawing/2014/main" id="{7DE59CA2-DCE1-1CAD-E79D-4FE5354FB154}"/>
              </a:ext>
            </a:extLst>
          </p:cNvPr>
          <p:cNvSpPr>
            <a:spLocks noGrp="1"/>
          </p:cNvSpPr>
          <p:nvPr>
            <p:ph type="dt" sz="quarter" idx="1"/>
          </p:nvPr>
        </p:nvSpPr>
        <p:spPr>
          <a:xfrm>
            <a:off x="5180013" y="0"/>
            <a:ext cx="3962400" cy="344488"/>
          </a:xfrm>
          <a:prstGeom prst="rect">
            <a:avLst/>
          </a:prstGeom>
        </p:spPr>
        <p:txBody>
          <a:bodyPr vert="horz" lIns="91440" tIns="45720" rIns="91440" bIns="45720" rtlCol="0"/>
          <a:lstStyle>
            <a:lvl1pPr algn="r">
              <a:defRPr sz="1200"/>
            </a:lvl1pPr>
          </a:lstStyle>
          <a:p>
            <a:fld id="{6730340B-5935-4407-8020-DE8147772BF8}" type="datetimeFigureOut">
              <a:rPr lang="en-US" smtClean="0">
                <a:latin typeface="Encode Sans" panose="020B0604020202020204" charset="0"/>
              </a:rPr>
              <a:t>3/24/2026</a:t>
            </a:fld>
            <a:endParaRPr lang="en-US" dirty="0">
              <a:latin typeface="Encode Sans" panose="020B0604020202020204" charset="0"/>
            </a:endParaRPr>
          </a:p>
        </p:txBody>
      </p:sp>
      <p:sp>
        <p:nvSpPr>
          <p:cNvPr id="4" name="Footer Placeholder 3">
            <a:extLst>
              <a:ext uri="{FF2B5EF4-FFF2-40B4-BE49-F238E27FC236}">
                <a16:creationId xmlns:a16="http://schemas.microsoft.com/office/drawing/2014/main" id="{8F9EB2CB-A32A-A8A2-C09D-707EFC80AB1E}"/>
              </a:ext>
            </a:extLst>
          </p:cNvPr>
          <p:cNvSpPr>
            <a:spLocks noGrp="1"/>
          </p:cNvSpPr>
          <p:nvPr>
            <p:ph type="ftr" sz="quarter" idx="2"/>
          </p:nvPr>
        </p:nvSpPr>
        <p:spPr>
          <a:xfrm>
            <a:off x="0" y="6513513"/>
            <a:ext cx="3962400" cy="344487"/>
          </a:xfrm>
          <a:prstGeom prst="rect">
            <a:avLst/>
          </a:prstGeom>
        </p:spPr>
        <p:txBody>
          <a:bodyPr vert="horz" lIns="91440" tIns="45720" rIns="91440" bIns="45720" rtlCol="0" anchor="b"/>
          <a:lstStyle>
            <a:lvl1pPr algn="l">
              <a:defRPr sz="1200"/>
            </a:lvl1pPr>
          </a:lstStyle>
          <a:p>
            <a:endParaRPr lang="en-US" dirty="0">
              <a:latin typeface="Encode Sans" panose="020B0604020202020204" charset="0"/>
            </a:endParaRPr>
          </a:p>
        </p:txBody>
      </p:sp>
      <p:sp>
        <p:nvSpPr>
          <p:cNvPr id="5" name="Slide Number Placeholder 4">
            <a:extLst>
              <a:ext uri="{FF2B5EF4-FFF2-40B4-BE49-F238E27FC236}">
                <a16:creationId xmlns:a16="http://schemas.microsoft.com/office/drawing/2014/main" id="{7183F90B-A5C3-F609-0A69-45B15375FEE9}"/>
              </a:ext>
            </a:extLst>
          </p:cNvPr>
          <p:cNvSpPr>
            <a:spLocks noGrp="1"/>
          </p:cNvSpPr>
          <p:nvPr>
            <p:ph type="sldNum" sz="quarter" idx="3"/>
          </p:nvPr>
        </p:nvSpPr>
        <p:spPr>
          <a:xfrm>
            <a:off x="5180013" y="6513513"/>
            <a:ext cx="3962400" cy="344487"/>
          </a:xfrm>
          <a:prstGeom prst="rect">
            <a:avLst/>
          </a:prstGeom>
        </p:spPr>
        <p:txBody>
          <a:bodyPr vert="horz" lIns="91440" tIns="45720" rIns="91440" bIns="45720" rtlCol="0" anchor="b"/>
          <a:lstStyle>
            <a:lvl1pPr algn="r">
              <a:defRPr sz="1200"/>
            </a:lvl1pPr>
          </a:lstStyle>
          <a:p>
            <a:fld id="{E4D5B3A3-7DAB-4EF6-AC63-985EB714897A}" type="slidenum">
              <a:rPr lang="en-US" smtClean="0">
                <a:latin typeface="Encode Sans" panose="020B0604020202020204" charset="0"/>
              </a:rPr>
              <a:t>‹N°›</a:t>
            </a:fld>
            <a:endParaRPr lang="en-US" dirty="0">
              <a:latin typeface="Encode Sans" panose="020B0604020202020204" charset="0"/>
            </a:endParaRPr>
          </a:p>
        </p:txBody>
      </p:sp>
    </p:spTree>
    <p:extLst>
      <p:ext uri="{BB962C8B-B14F-4D97-AF65-F5344CB8AC3E}">
        <p14:creationId xmlns:p14="http://schemas.microsoft.com/office/powerpoint/2010/main" val="348738355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atin typeface="Encode Sans" panose="020B0604020202020204" charset="0"/>
              </a:defRPr>
            </a:lvl1pPr>
          </a:lstStyle>
          <a:p>
            <a:endParaRPr lang="fr-FR" dirty="0"/>
          </a:p>
        </p:txBody>
      </p:sp>
      <p:sp>
        <p:nvSpPr>
          <p:cNvPr id="3" name="Espace réservé de la date 2"/>
          <p:cNvSpPr>
            <a:spLocks noGrp="1"/>
          </p:cNvSpPr>
          <p:nvPr>
            <p:ph type="dt" idx="1"/>
          </p:nvPr>
        </p:nvSpPr>
        <p:spPr>
          <a:xfrm>
            <a:off x="5179484" y="0"/>
            <a:ext cx="3962400" cy="344091"/>
          </a:xfrm>
          <a:prstGeom prst="rect">
            <a:avLst/>
          </a:prstGeom>
        </p:spPr>
        <p:txBody>
          <a:bodyPr vert="horz" lIns="91440" tIns="45720" rIns="91440" bIns="45720" rtlCol="0"/>
          <a:lstStyle>
            <a:lvl1pPr algn="r">
              <a:defRPr sz="1200">
                <a:latin typeface="Encode Sans" panose="020B0604020202020204" charset="0"/>
              </a:defRPr>
            </a:lvl1pPr>
          </a:lstStyle>
          <a:p>
            <a:fld id="{499D647E-0E65-4A14-903D-757EDF104052}" type="datetimeFigureOut">
              <a:rPr lang="fr-FR" smtClean="0"/>
              <a:pPr/>
              <a:t>24/03/2026</a:t>
            </a:fld>
            <a:endParaRPr lang="fr-FR" dirty="0"/>
          </a:p>
        </p:txBody>
      </p:sp>
      <p:sp>
        <p:nvSpPr>
          <p:cNvPr id="4" name="Espace réservé de l'image des diapositives 3"/>
          <p:cNvSpPr>
            <a:spLocks noGrp="1" noRot="1" noChangeAspect="1"/>
          </p:cNvSpPr>
          <p:nvPr>
            <p:ph type="sldImg" idx="2"/>
          </p:nvPr>
        </p:nvSpPr>
        <p:spPr>
          <a:xfrm>
            <a:off x="122382" y="472677"/>
            <a:ext cx="4819073" cy="2710729"/>
          </a:xfrm>
          <a:prstGeom prst="rect">
            <a:avLst/>
          </a:prstGeom>
          <a:noFill/>
          <a:ln w="12700">
            <a:solidFill>
              <a:prstClr val="black"/>
            </a:solidFill>
          </a:ln>
        </p:spPr>
        <p:txBody>
          <a:bodyPr vert="horz" lIns="91440" tIns="45720" rIns="91440" bIns="45720" rtlCol="0" anchor="ctr"/>
          <a:lstStyle/>
          <a:p>
            <a:endParaRPr lang="fr-FR" dirty="0"/>
          </a:p>
        </p:txBody>
      </p:sp>
      <p:sp>
        <p:nvSpPr>
          <p:cNvPr id="5" name="Espace réservé des notes 4"/>
          <p:cNvSpPr>
            <a:spLocks noGrp="1"/>
          </p:cNvSpPr>
          <p:nvPr>
            <p:ph type="body" sz="quarter" idx="3"/>
          </p:nvPr>
        </p:nvSpPr>
        <p:spPr>
          <a:xfrm>
            <a:off x="5170248" y="923636"/>
            <a:ext cx="3842134" cy="5394037"/>
          </a:xfrm>
          <a:prstGeom prst="rect">
            <a:avLst/>
          </a:prstGeom>
          <a:ln>
            <a:solidFill>
              <a:schemeClr val="tx1"/>
            </a:solidFill>
          </a:ln>
        </p:spPr>
        <p:txBody>
          <a:bodyPr vert="horz" lIns="91440" tIns="45720" rIns="91440" bIns="45720" rtlCol="0"/>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6" name="Espace réservé du pied de page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atin typeface="Encode Sans" panose="020B0604020202020204" charset="0"/>
              </a:defRPr>
            </a:lvl1pPr>
          </a:lstStyle>
          <a:p>
            <a:endParaRPr lang="fr-FR" dirty="0"/>
          </a:p>
        </p:txBody>
      </p:sp>
      <p:sp>
        <p:nvSpPr>
          <p:cNvPr id="7" name="Espace réservé du numéro de diapositive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atin typeface="Encode Sans" panose="020B0604020202020204" charset="0"/>
              </a:defRPr>
            </a:lvl1pPr>
          </a:lstStyle>
          <a:p>
            <a:fld id="{DA46B207-691D-4EE2-B9CC-9F376BF0DE64}" type="slidenum">
              <a:rPr lang="fr-FR" smtClean="0"/>
              <a:pPr/>
              <a:t>‹N°›</a:t>
            </a:fld>
            <a:endParaRPr lang="fr-FR" dirty="0"/>
          </a:p>
        </p:txBody>
      </p:sp>
      <p:sp>
        <p:nvSpPr>
          <p:cNvPr id="8" name="TextBox 7">
            <a:extLst>
              <a:ext uri="{FF2B5EF4-FFF2-40B4-BE49-F238E27FC236}">
                <a16:creationId xmlns:a16="http://schemas.microsoft.com/office/drawing/2014/main" id="{65375926-54D0-41AB-9550-418420F028D3}"/>
              </a:ext>
            </a:extLst>
          </p:cNvPr>
          <p:cNvSpPr txBox="1"/>
          <p:nvPr/>
        </p:nvSpPr>
        <p:spPr>
          <a:xfrm>
            <a:off x="5107708" y="475022"/>
            <a:ext cx="3066473" cy="338554"/>
          </a:xfrm>
          <a:prstGeom prst="rect">
            <a:avLst/>
          </a:prstGeom>
          <a:noFill/>
        </p:spPr>
        <p:txBody>
          <a:bodyPr wrap="square" rtlCol="0">
            <a:spAutoFit/>
          </a:bodyPr>
          <a:lstStyle/>
          <a:p>
            <a:r>
              <a:rPr lang="fr-BE" sz="1600" b="1" dirty="0">
                <a:latin typeface="Encode Sans" panose="020B0604020202020204" charset="0"/>
              </a:rPr>
              <a:t>Key messages</a:t>
            </a:r>
          </a:p>
        </p:txBody>
      </p:sp>
      <p:sp>
        <p:nvSpPr>
          <p:cNvPr id="10" name="ZoneTexte 8">
            <a:extLst>
              <a:ext uri="{FF2B5EF4-FFF2-40B4-BE49-F238E27FC236}">
                <a16:creationId xmlns:a16="http://schemas.microsoft.com/office/drawing/2014/main" id="{A951023D-8294-437A-B99A-576625DB1A4F}"/>
              </a:ext>
            </a:extLst>
          </p:cNvPr>
          <p:cNvSpPr txBox="1"/>
          <p:nvPr/>
        </p:nvSpPr>
        <p:spPr>
          <a:xfrm>
            <a:off x="114992" y="3329153"/>
            <a:ext cx="3732415" cy="305070"/>
          </a:xfrm>
          <a:prstGeom prst="rect">
            <a:avLst/>
          </a:prstGeom>
          <a:noFill/>
        </p:spPr>
        <p:txBody>
          <a:bodyPr wrap="square" lIns="90818" tIns="45409" rIns="90818" bIns="45409" rtlCol="0">
            <a:spAutoFit/>
          </a:bodyPr>
          <a:lstStyle/>
          <a:p>
            <a:r>
              <a:rPr lang="fr-BE" sz="1400" b="1" dirty="0">
                <a:latin typeface="Encode Sans" panose="020B0604020202020204" charset="0"/>
              </a:rPr>
              <a:t>Objective</a:t>
            </a:r>
          </a:p>
        </p:txBody>
      </p:sp>
      <p:sp>
        <p:nvSpPr>
          <p:cNvPr id="11" name="Rectangle 10">
            <a:extLst>
              <a:ext uri="{FF2B5EF4-FFF2-40B4-BE49-F238E27FC236}">
                <a16:creationId xmlns:a16="http://schemas.microsoft.com/office/drawing/2014/main" id="{5CB83F46-436B-4B8E-8352-8A29FD4C72A8}"/>
              </a:ext>
            </a:extLst>
          </p:cNvPr>
          <p:cNvSpPr/>
          <p:nvPr/>
        </p:nvSpPr>
        <p:spPr>
          <a:xfrm>
            <a:off x="131619" y="3759200"/>
            <a:ext cx="4745182" cy="254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Encode Sans" panose="020B0604020202020204" charset="0"/>
            </a:endParaRPr>
          </a:p>
        </p:txBody>
      </p:sp>
    </p:spTree>
    <p:extLst>
      <p:ext uri="{BB962C8B-B14F-4D97-AF65-F5344CB8AC3E}">
        <p14:creationId xmlns:p14="http://schemas.microsoft.com/office/powerpoint/2010/main" val="16007133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Encode Sans" panose="020B0604020202020204" charset="0"/>
        <a:ea typeface="+mn-ea"/>
        <a:cs typeface="+mn-cs"/>
      </a:defRPr>
    </a:lvl1pPr>
    <a:lvl2pPr marL="457200" algn="l" defTabSz="914400" rtl="0" eaLnBrk="1" latinLnBrk="0" hangingPunct="1">
      <a:defRPr sz="1200" kern="1200">
        <a:solidFill>
          <a:schemeClr val="tx1"/>
        </a:solidFill>
        <a:latin typeface="Encode Sans" panose="020B0604020202020204" charset="0"/>
        <a:ea typeface="+mn-ea"/>
        <a:cs typeface="+mn-cs"/>
      </a:defRPr>
    </a:lvl2pPr>
    <a:lvl3pPr marL="914400" algn="l" defTabSz="914400" rtl="0" eaLnBrk="1" latinLnBrk="0" hangingPunct="1">
      <a:defRPr sz="1200" kern="1200">
        <a:solidFill>
          <a:schemeClr val="tx1"/>
        </a:solidFill>
        <a:latin typeface="Encode Sans" panose="020B0604020202020204" charset="0"/>
        <a:ea typeface="+mn-ea"/>
        <a:cs typeface="+mn-cs"/>
      </a:defRPr>
    </a:lvl3pPr>
    <a:lvl4pPr marL="1371600" algn="l" defTabSz="914400" rtl="0" eaLnBrk="1" latinLnBrk="0" hangingPunct="1">
      <a:defRPr sz="1200" kern="1200">
        <a:solidFill>
          <a:schemeClr val="tx1"/>
        </a:solidFill>
        <a:latin typeface="Encode Sans" panose="020B0604020202020204" charset="0"/>
        <a:ea typeface="+mn-ea"/>
        <a:cs typeface="+mn-cs"/>
      </a:defRPr>
    </a:lvl4pPr>
    <a:lvl5pPr marL="1828800" algn="l" defTabSz="914400" rtl="0" eaLnBrk="1" latinLnBrk="0" hangingPunct="1">
      <a:defRPr sz="1200" kern="1200">
        <a:solidFill>
          <a:schemeClr val="tx1"/>
        </a:solidFill>
        <a:latin typeface="Encode Sans" panose="020B060402020202020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2160" userDrawn="1">
          <p15:clr>
            <a:srgbClr val="F26B43"/>
          </p15:clr>
        </p15:guide>
        <p15:guide id="2" pos="2880" userDrawn="1">
          <p15:clr>
            <a:srgbClr val="F26B43"/>
          </p15:clr>
        </p15:guide>
      </p15:sldGuideLst>
    </p:ext>
  </p:extLst>
</p:notesMaster>
</file>

<file path=ppt/notesSlides/_rels/note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 Target="../slides/slide1.xml"/><Relationship Id="rId1" Type="http://schemas.openxmlformats.org/officeDocument/2006/relationships/notesMaster" Target="../notesMasters/notesMaster1.xml"/><Relationship Id="rId4" Type="http://schemas.openxmlformats.org/officeDocument/2006/relationships/image" Target="../media/image8.jpeg"/></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23825" y="473075"/>
            <a:ext cx="4816475" cy="2709863"/>
          </a:xfrm>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1" i="1" dirty="0">
                <a:latin typeface="Encode Sans"/>
              </a:rPr>
              <a:t>Slide </a:t>
            </a:r>
            <a:fld id="{77F985E3-109E-4743-A08B-EF8AAC6700E8}" type="slidenum">
              <a:rPr lang="en-US" b="1" i="1" smtClean="0">
                <a:latin typeface="Encode Sans"/>
              </a:rPr>
              <a:pPr marL="0" marR="0" lvl="0" indent="0" algn="l" defTabSz="914400" rtl="0" eaLnBrk="1" fontAlgn="auto" latinLnBrk="0" hangingPunct="1">
                <a:lnSpc>
                  <a:spcPct val="100000"/>
                </a:lnSpc>
                <a:spcBef>
                  <a:spcPts val="0"/>
                </a:spcBef>
                <a:spcAft>
                  <a:spcPts val="0"/>
                </a:spcAft>
                <a:buClrTx/>
                <a:buSzTx/>
                <a:buFontTx/>
                <a:buNone/>
                <a:tabLst/>
                <a:defRPr/>
              </a:pPr>
              <a:t>1</a:t>
            </a:fld>
            <a:endParaRPr lang="fr-FR" b="1" i="1" dirty="0">
              <a:latin typeface="Encode Sans"/>
            </a:endParaRPr>
          </a:p>
          <a:p>
            <a:endParaRPr lang="fr-FR" dirty="0">
              <a:latin typeface="Encode Sans" pitchFamily="2" charset="0"/>
            </a:endParaRPr>
          </a:p>
          <a:p>
            <a:r>
              <a:rPr lang="en-US" dirty="0">
                <a:latin typeface="Encode Sans" pitchFamily="2" charset="0"/>
              </a:rPr>
              <a:t>Welcome to this virtual classroom.</a:t>
            </a:r>
            <a:endParaRPr lang="fr-FR" dirty="0">
              <a:latin typeface="Encode Sans" pitchFamily="2" charset="0"/>
            </a:endParaRPr>
          </a:p>
          <a:p>
            <a:endParaRPr lang="fr-FR" b="0" u="none" dirty="0">
              <a:latin typeface="Encode Sans"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b="1" i="1" dirty="0">
                <a:latin typeface="Encode Sans" pitchFamily="2" charset="0"/>
              </a:rPr>
              <a:t>#</a:t>
            </a:r>
            <a:r>
              <a:rPr lang="en-US" b="1" i="1" dirty="0">
                <a:latin typeface="Encode Sans" pitchFamily="2" charset="0"/>
              </a:rPr>
              <a:t>click to go to next slide</a:t>
            </a:r>
            <a:r>
              <a:rPr lang="fr-FR" b="1" i="1" dirty="0">
                <a:latin typeface="Encode Sans" pitchFamily="2"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b="1" i="1" dirty="0">
              <a:latin typeface="Encode Sans"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FR" b="1" i="1" dirty="0">
              <a:latin typeface="Encode Sans"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b="1" i="1" dirty="0" err="1">
                <a:latin typeface="Encode Sans" pitchFamily="2" charset="0"/>
              </a:rPr>
              <a:t>Trainer's</a:t>
            </a:r>
            <a:r>
              <a:rPr lang="fr-FR" b="1" i="1" dirty="0">
                <a:latin typeface="Encode Sans" pitchFamily="2" charset="0"/>
              </a:rPr>
              <a:t>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is a Master document. The vehicle examples / costings presented in this VCT are based on French examples.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 </a:t>
            </a:r>
            <a:r>
              <a:rPr lang="en-US" b="1" dirty="0"/>
              <a:t>COUNTRY</a:t>
            </a:r>
            <a:r>
              <a:rPr lang="en-US" dirty="0"/>
              <a:t> and </a:t>
            </a:r>
            <a:r>
              <a:rPr lang="en-US" b="1" dirty="0"/>
              <a:t>BRAND</a:t>
            </a:r>
            <a:r>
              <a:rPr lang="en-US" dirty="0"/>
              <a:t> adaptation is necessary to allow a good deployment of this training.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Each slide requiring country adaptation/validation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is identified by the pictogram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Each slide requiring brand adaptation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is identified by the pictogram</a:t>
            </a:r>
            <a:endParaRPr lang="fr-FR" dirty="0">
              <a:latin typeface="Encode Sans" pitchFamily="2" charset="0"/>
            </a:endParaRPr>
          </a:p>
        </p:txBody>
      </p:sp>
      <p:sp>
        <p:nvSpPr>
          <p:cNvPr id="4" name="Espace réservé du numéro de diapositive 3"/>
          <p:cNvSpPr>
            <a:spLocks noGrp="1"/>
          </p:cNvSpPr>
          <p:nvPr>
            <p:ph type="sldNum" sz="quarter" idx="5"/>
          </p:nvPr>
        </p:nvSpPr>
        <p:spPr/>
        <p:txBody>
          <a:bodyPr/>
          <a:lstStyle/>
          <a:p>
            <a:fld id="{DA46B207-691D-4EE2-B9CC-9F376BF0DE64}" type="slidenum">
              <a:rPr lang="fr-FR" smtClean="0"/>
              <a:t>1</a:t>
            </a:fld>
            <a:endParaRPr lang="fr-FR"/>
          </a:p>
        </p:txBody>
      </p:sp>
      <p:pic>
        <p:nvPicPr>
          <p:cNvPr id="5" name="Picture 2" descr="Stellantis dévoile un florilège de slogans pour ses marques">
            <a:extLst>
              <a:ext uri="{FF2B5EF4-FFF2-40B4-BE49-F238E27FC236}">
                <a16:creationId xmlns:a16="http://schemas.microsoft.com/office/drawing/2014/main" id="{C1898A85-E010-01F1-1201-A1280ED64B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96285" y="5057150"/>
            <a:ext cx="396573" cy="264382"/>
          </a:xfrm>
          <a:prstGeom prst="flowChartConnector">
            <a:avLst/>
          </a:prstGeom>
          <a:noFill/>
          <a:extLst>
            <a:ext uri="{909E8E84-426E-40DD-AFC4-6F175D3DCCD1}">
              <a14:hiddenFill xmlns:a14="http://schemas.microsoft.com/office/drawing/2010/main">
                <a:solidFill>
                  <a:srgbClr val="FFFFFF"/>
                </a:solidFill>
              </a14:hiddenFill>
            </a:ext>
          </a:extLst>
        </p:spPr>
      </p:pic>
      <p:pic>
        <p:nvPicPr>
          <p:cNvPr id="6" name="Picture 2" descr="Drapeaux Monde Banque d'images et photos libres de droit - iStock">
            <a:extLst>
              <a:ext uri="{FF2B5EF4-FFF2-40B4-BE49-F238E27FC236}">
                <a16:creationId xmlns:a16="http://schemas.microsoft.com/office/drawing/2014/main" id="{10FD5C06-8EEE-25FD-38EF-B91279E8A2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96285" y="4130759"/>
            <a:ext cx="289803" cy="2898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49593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3825" y="473075"/>
            <a:ext cx="4816475" cy="2709863"/>
          </a:xfrm>
        </p:spPr>
      </p:sp>
      <p:sp>
        <p:nvSpPr>
          <p:cNvPr id="3" name="Notes Placeholder 2"/>
          <p:cNvSpPr>
            <a:spLocks noGrp="1"/>
          </p:cNvSpPr>
          <p:nvPr>
            <p:ph type="body" idx="1"/>
          </p:nvPr>
        </p:nvSpPr>
        <p:spPr/>
        <p:txBody>
          <a:bodyPr/>
          <a:lstStyle/>
          <a:p>
            <a:r>
              <a:rPr lang="en-US" sz="1000" dirty="0"/>
              <a:t>The main obstacles and expectations encountered -</a:t>
            </a:r>
          </a:p>
          <a:p>
            <a:r>
              <a:rPr lang="en-US" sz="1000" dirty="0"/>
              <a:t>basis for a quick summary</a:t>
            </a:r>
            <a:endParaRPr lang="fr-BE" sz="1000" dirty="0"/>
          </a:p>
          <a:p>
            <a:endParaRPr lang="fr-BE" sz="1000" dirty="0"/>
          </a:p>
          <a:p>
            <a:r>
              <a:rPr lang="en-US" sz="1000" dirty="0"/>
              <a:t>The objective here is not to find counter-arguments to each objection, but, throughout the course, to make participants aware that very often these objections are the result of a customer discovering the world of LEVs.</a:t>
            </a:r>
            <a:endParaRPr lang="fr-BE" sz="1000" dirty="0"/>
          </a:p>
          <a:p>
            <a:endParaRPr lang="en-US" sz="1000" dirty="0"/>
          </a:p>
          <a:p>
            <a:r>
              <a:rPr lang="en-US" sz="1000" dirty="0"/>
              <a:t>Summary of objections often raised by participants</a:t>
            </a:r>
            <a:endParaRPr lang="fr-BE" sz="1000" dirty="0"/>
          </a:p>
          <a:p>
            <a:r>
              <a:rPr lang="fr-BE" sz="1000" b="1" dirty="0"/>
              <a:t>Budget:</a:t>
            </a:r>
          </a:p>
          <a:p>
            <a:pPr marL="447675" lvl="1" indent="-269875">
              <a:buFont typeface="Arial" panose="020B0604020202020204" pitchFamily="34" charset="0"/>
              <a:buChar char="•"/>
            </a:pPr>
            <a:r>
              <a:rPr lang="en-US" sz="1000" dirty="0"/>
              <a:t>Too expensive (price reference or monthly rent)</a:t>
            </a:r>
            <a:endParaRPr lang="fr-BE" sz="1000" dirty="0"/>
          </a:p>
          <a:p>
            <a:r>
              <a:rPr lang="fr-BE" sz="1000" b="1" dirty="0"/>
              <a:t>Autonomy:</a:t>
            </a:r>
            <a:r>
              <a:rPr lang="fr-BE" sz="1000" dirty="0"/>
              <a:t> </a:t>
            </a:r>
          </a:p>
          <a:p>
            <a:r>
              <a:rPr lang="en-US" sz="1000" dirty="0"/>
              <a:t>Driving 600/800 km on motorway without recharging</a:t>
            </a:r>
            <a:endParaRPr lang="fr-BE" sz="1000" dirty="0"/>
          </a:p>
          <a:p>
            <a:pPr marL="501650" lvl="1" indent="-285750">
              <a:buFont typeface="Arial" panose="020B0604020202020204" pitchFamily="34" charset="0"/>
              <a:buChar char="•"/>
            </a:pPr>
            <a:r>
              <a:rPr lang="en-US" sz="1000" dirty="0"/>
              <a:t>Not enough autonomy in adverse conditions (autonomy in winter)</a:t>
            </a:r>
            <a:endParaRPr lang="fr-BE" sz="1000" dirty="0"/>
          </a:p>
          <a:p>
            <a:r>
              <a:rPr lang="fr-BE" sz="1000" b="1" dirty="0"/>
              <a:t>Infrastructure: </a:t>
            </a:r>
          </a:p>
          <a:p>
            <a:pPr marL="501650" lvl="1" indent="-285750">
              <a:buFont typeface="Arial" panose="020B0604020202020204" pitchFamily="34" charset="0"/>
              <a:buChar char="•"/>
            </a:pPr>
            <a:r>
              <a:rPr lang="en-US" sz="1000" dirty="0"/>
              <a:t>Fear of not finding a charging point, of having unavailable or defective charging points</a:t>
            </a:r>
            <a:r>
              <a:rPr lang="fr-BE" sz="1000" dirty="0"/>
              <a:t> </a:t>
            </a:r>
          </a:p>
          <a:p>
            <a:r>
              <a:rPr lang="fr-BE" sz="1000" b="1" dirty="0" err="1"/>
              <a:t>Personal</a:t>
            </a:r>
            <a:r>
              <a:rPr lang="fr-BE" sz="1000" b="1" dirty="0"/>
              <a:t> </a:t>
            </a:r>
            <a:r>
              <a:rPr lang="fr-BE" sz="1000" b="1" dirty="0" err="1"/>
              <a:t>barriers</a:t>
            </a:r>
            <a:r>
              <a:rPr lang="fr-BE" sz="1000" b="1" dirty="0"/>
              <a:t>: </a:t>
            </a:r>
          </a:p>
          <a:p>
            <a:pPr marL="534670" lvl="1" indent="-267970">
              <a:buFont typeface="Arial" panose="020B0604020202020204" pitchFamily="34" charset="0"/>
              <a:buChar char="•"/>
            </a:pPr>
            <a:r>
              <a:rPr lang="en-US" sz="1000" dirty="0"/>
              <a:t>Holidays (I have to drive 1,000 km or more and I don't want to lose too much time because of charging constraints)</a:t>
            </a:r>
            <a:endParaRPr lang="fr-BE" sz="1000" dirty="0"/>
          </a:p>
          <a:p>
            <a:r>
              <a:rPr lang="fr-BE" sz="1000" b="1" dirty="0"/>
              <a:t>Customer expectations: </a:t>
            </a:r>
            <a:r>
              <a:rPr lang="fr-BE" sz="1000" b="1" dirty="0" err="1"/>
              <a:t>advice</a:t>
            </a:r>
            <a:endParaRPr lang="fr-BE" sz="1000" b="1" dirty="0"/>
          </a:p>
          <a:p>
            <a:pPr marL="534670" indent="-353695">
              <a:buFont typeface="Arial" panose="020B0604020202020204" pitchFamily="34" charset="0"/>
              <a:buChar char="•"/>
            </a:pPr>
            <a:r>
              <a:rPr lang="en-US" sz="1000" dirty="0"/>
              <a:t>How to charge properly?</a:t>
            </a:r>
          </a:p>
          <a:p>
            <a:pPr marL="534670" indent="-353695">
              <a:buFont typeface="Arial" panose="020B0604020202020204" pitchFamily="34" charset="0"/>
              <a:buChar char="•"/>
            </a:pPr>
            <a:r>
              <a:rPr lang="en-US" sz="1000" dirty="0"/>
              <a:t>What type of charging station to install?</a:t>
            </a:r>
          </a:p>
          <a:p>
            <a:pPr marL="534670" indent="-353695">
              <a:buFont typeface="Arial" panose="020B0604020202020204" pitchFamily="34" charset="0"/>
              <a:buChar char="•"/>
            </a:pPr>
            <a:r>
              <a:rPr lang="en-US" sz="1000" dirty="0"/>
              <a:t>How long will it take to recharge my battery?</a:t>
            </a:r>
            <a:endParaRPr lang="fr-BE" sz="1000" dirty="0"/>
          </a:p>
          <a:p>
            <a:pPr marL="180975"/>
            <a:endParaRPr lang="fr-BE" sz="1000" b="1" dirty="0"/>
          </a:p>
          <a:p>
            <a:r>
              <a:rPr lang="en-US" sz="1000" b="1" dirty="0"/>
              <a:t>In summary, the main obstacles are that:</a:t>
            </a:r>
            <a:endParaRPr lang="fr-BE" sz="1000" b="1" dirty="0"/>
          </a:p>
          <a:p>
            <a:pPr marL="171450" indent="-171450">
              <a:buFont typeface="Arial" panose="020B0604020202020204" pitchFamily="34" charset="0"/>
              <a:buChar char="•"/>
            </a:pPr>
            <a:r>
              <a:rPr lang="en-US" sz="1000" dirty="0"/>
              <a:t>Customers have little or no knowledge of electrified driving (and have never experienced it) </a:t>
            </a:r>
          </a:p>
          <a:p>
            <a:pPr marL="171450" indent="-171450">
              <a:buFont typeface="Arial" panose="020B0604020202020204" pitchFamily="34" charset="0"/>
              <a:buChar char="•"/>
            </a:pPr>
            <a:r>
              <a:rPr lang="en-US" sz="1000" dirty="0"/>
              <a:t>They find it "a priori" complicated and restrictive (resistance to change in habits, want to stay in their comfort zone)</a:t>
            </a:r>
            <a:endParaRPr lang="fr-BE" sz="1000" dirty="0"/>
          </a:p>
          <a:p>
            <a:endParaRPr lang="en-US" sz="1050" dirty="0"/>
          </a:p>
        </p:txBody>
      </p:sp>
      <p:sp>
        <p:nvSpPr>
          <p:cNvPr id="4" name="Slide Number Placeholder 3"/>
          <p:cNvSpPr>
            <a:spLocks noGrp="1"/>
          </p:cNvSpPr>
          <p:nvPr>
            <p:ph type="sldNum" sz="quarter" idx="5"/>
          </p:nvPr>
        </p:nvSpPr>
        <p:spPr/>
        <p:txBody>
          <a:bodyPr/>
          <a:lstStyle/>
          <a:p>
            <a:fld id="{DA46B207-691D-4EE2-B9CC-9F376BF0DE64}" type="slidenum">
              <a:rPr lang="fr-FR" smtClean="0"/>
              <a:t>10</a:t>
            </a:fld>
            <a:endParaRPr lang="fr-FR"/>
          </a:p>
        </p:txBody>
      </p:sp>
      <p:sp>
        <p:nvSpPr>
          <p:cNvPr id="5" name="TextBox 4">
            <a:extLst>
              <a:ext uri="{FF2B5EF4-FFF2-40B4-BE49-F238E27FC236}">
                <a16:creationId xmlns:a16="http://schemas.microsoft.com/office/drawing/2014/main" id="{7CFD5F80-BDEF-61FB-312B-9F9F20FA4C2A}"/>
              </a:ext>
            </a:extLst>
          </p:cNvPr>
          <p:cNvSpPr txBox="1"/>
          <p:nvPr/>
        </p:nvSpPr>
        <p:spPr>
          <a:xfrm>
            <a:off x="198408" y="3873261"/>
            <a:ext cx="4278702" cy="276999"/>
          </a:xfrm>
          <a:prstGeom prst="rect">
            <a:avLst/>
          </a:prstGeom>
          <a:noFill/>
        </p:spPr>
        <p:txBody>
          <a:bodyPr wrap="square" rtlCol="0">
            <a:spAutoFit/>
          </a:bodyPr>
          <a:lstStyle/>
          <a:p>
            <a:r>
              <a:rPr lang="en-US" sz="1200" dirty="0">
                <a:solidFill>
                  <a:prstClr val="black"/>
                </a:solidFill>
                <a:latin typeface="Encode Sans" panose="020B0604020202020204" charset="0"/>
              </a:rPr>
              <a:t>Food for thought for the debate</a:t>
            </a:r>
          </a:p>
        </p:txBody>
      </p:sp>
    </p:spTree>
    <p:extLst>
      <p:ext uri="{BB962C8B-B14F-4D97-AF65-F5344CB8AC3E}">
        <p14:creationId xmlns:p14="http://schemas.microsoft.com/office/powerpoint/2010/main" val="38321970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3825" y="473075"/>
            <a:ext cx="4816475" cy="2709863"/>
          </a:xfrm>
        </p:spPr>
      </p:sp>
      <p:sp>
        <p:nvSpPr>
          <p:cNvPr id="3" name="Notes Placeholder 2"/>
          <p:cNvSpPr>
            <a:spLocks noGrp="1"/>
          </p:cNvSpPr>
          <p:nvPr>
            <p:ph type="body" idx="1"/>
          </p:nvPr>
        </p:nvSpPr>
        <p:spPr/>
        <p:txBody>
          <a:bodyPr/>
          <a:lstStyle/>
          <a:p>
            <a:r>
              <a:rPr lang="en-US" dirty="0"/>
              <a:t>Digital activity</a:t>
            </a:r>
          </a:p>
          <a:p>
            <a:r>
              <a:rPr lang="en-US" dirty="0"/>
              <a:t>The trainer asks the participants if the customers who have made the move to electrification are satisfied.</a:t>
            </a:r>
          </a:p>
          <a:p>
            <a:endParaRPr lang="en-US" dirty="0"/>
          </a:p>
          <a:p>
            <a:r>
              <a:rPr lang="en-US" dirty="0"/>
              <a:t>Generally, customers who have taken the step to electrification are indeed satisfied, even very satisfied.</a:t>
            </a:r>
          </a:p>
          <a:p>
            <a:endParaRPr lang="en-US" dirty="0"/>
          </a:p>
          <a:p>
            <a:r>
              <a:rPr lang="en-US" dirty="0"/>
              <a:t>This is a paradox given the many obstacles that we have just listed. This is largely due to human resistance to change.</a:t>
            </a:r>
          </a:p>
          <a:p>
            <a:endParaRPr lang="en-US" dirty="0"/>
          </a:p>
          <a:p>
            <a:r>
              <a:rPr lang="en-US" dirty="0"/>
              <a:t>Electrification = big opportunity to position yourself as a real adviser thanks to a different approach from selling an ICE.</a:t>
            </a:r>
          </a:p>
        </p:txBody>
      </p:sp>
      <p:sp>
        <p:nvSpPr>
          <p:cNvPr id="4" name="Slide Number Placeholder 3"/>
          <p:cNvSpPr>
            <a:spLocks noGrp="1"/>
          </p:cNvSpPr>
          <p:nvPr>
            <p:ph type="sldNum" sz="quarter" idx="5"/>
          </p:nvPr>
        </p:nvSpPr>
        <p:spPr/>
        <p:txBody>
          <a:bodyPr/>
          <a:lstStyle/>
          <a:p>
            <a:fld id="{DA46B207-691D-4EE2-B9CC-9F376BF0DE64}" type="slidenum">
              <a:rPr lang="fr-FR" smtClean="0"/>
              <a:t>11</a:t>
            </a:fld>
            <a:endParaRPr lang="fr-FR"/>
          </a:p>
        </p:txBody>
      </p:sp>
      <p:sp>
        <p:nvSpPr>
          <p:cNvPr id="5" name="TextBox 4">
            <a:extLst>
              <a:ext uri="{FF2B5EF4-FFF2-40B4-BE49-F238E27FC236}">
                <a16:creationId xmlns:a16="http://schemas.microsoft.com/office/drawing/2014/main" id="{41EA3A01-AEE8-0599-C1E3-400EF07A8C9D}"/>
              </a:ext>
            </a:extLst>
          </p:cNvPr>
          <p:cNvSpPr txBox="1"/>
          <p:nvPr/>
        </p:nvSpPr>
        <p:spPr>
          <a:xfrm>
            <a:off x="198408" y="3873261"/>
            <a:ext cx="4278702" cy="461665"/>
          </a:xfrm>
          <a:prstGeom prst="rect">
            <a:avLst/>
          </a:prstGeom>
          <a:noFill/>
        </p:spPr>
        <p:txBody>
          <a:bodyPr wrap="square" rtlCol="0">
            <a:spAutoFit/>
          </a:bodyPr>
          <a:lstStyle/>
          <a:p>
            <a:r>
              <a:rPr lang="en-US" sz="1200" dirty="0">
                <a:solidFill>
                  <a:prstClr val="black"/>
                </a:solidFill>
                <a:latin typeface="Encode Sans" panose="020B0604020202020204" charset="0"/>
              </a:rPr>
              <a:t>Highlight the paradox between objections vs. satisfaction of those who have taken the step.</a:t>
            </a:r>
          </a:p>
        </p:txBody>
      </p:sp>
    </p:spTree>
    <p:extLst>
      <p:ext uri="{BB962C8B-B14F-4D97-AF65-F5344CB8AC3E}">
        <p14:creationId xmlns:p14="http://schemas.microsoft.com/office/powerpoint/2010/main" val="8964714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3825" y="473075"/>
            <a:ext cx="4816475" cy="2709863"/>
          </a:xfrm>
        </p:spPr>
      </p:sp>
      <p:sp>
        <p:nvSpPr>
          <p:cNvPr id="3" name="Notes Placeholder 2"/>
          <p:cNvSpPr>
            <a:spLocks noGrp="1"/>
          </p:cNvSpPr>
          <p:nvPr>
            <p:ph type="body" idx="1"/>
          </p:nvPr>
        </p:nvSpPr>
        <p:spPr/>
        <p:txBody>
          <a:bodyPr/>
          <a:lstStyle/>
          <a:p>
            <a:r>
              <a:rPr lang="en-US" dirty="0"/>
              <a:t>OL= Operational Leasing</a:t>
            </a:r>
          </a:p>
          <a:p>
            <a:r>
              <a:rPr lang="en-US" dirty="0"/>
              <a:t>Positioning yourself as a "real" adviser on electric vehicles means adapting your approach to your customers to help them make the transition to electric vehicles (New</a:t>
            </a:r>
            <a:r>
              <a:rPr lang="fr-BE" dirty="0">
                <a:sym typeface="Wingdings" panose="05000000000000000000" pitchFamily="2" charset="2"/>
              </a:rPr>
              <a:t> </a:t>
            </a:r>
            <a:r>
              <a:rPr lang="en-US" dirty="0"/>
              <a:t> Fears</a:t>
            </a:r>
            <a:r>
              <a:rPr lang="fr-BE" dirty="0">
                <a:sym typeface="Wingdings" panose="05000000000000000000" pitchFamily="2" charset="2"/>
              </a:rPr>
              <a:t> </a:t>
            </a:r>
            <a:r>
              <a:rPr lang="en-US" dirty="0"/>
              <a:t> Resistance to change</a:t>
            </a:r>
            <a:r>
              <a:rPr lang="fr-BE" dirty="0">
                <a:sym typeface="Wingdings" panose="05000000000000000000" pitchFamily="2" charset="2"/>
              </a:rPr>
              <a:t> </a:t>
            </a:r>
            <a:r>
              <a:rPr lang="en-US" dirty="0"/>
              <a:t> Need to be reassured).</a:t>
            </a:r>
          </a:p>
          <a:p>
            <a:endParaRPr lang="en-US" dirty="0"/>
          </a:p>
          <a:p>
            <a:r>
              <a:rPr lang="en-US" dirty="0"/>
              <a:t>In the past, the annual mileage driven was a central element in the decision-making process (petrol or diesel).</a:t>
            </a:r>
          </a:p>
          <a:p>
            <a:r>
              <a:rPr lang="en-US" dirty="0"/>
              <a:t>With the sale of LEVs, mileage is no longer enough. Different other dimensions need to be explored.</a:t>
            </a:r>
          </a:p>
          <a:p>
            <a:endParaRPr lang="en-US" dirty="0"/>
          </a:p>
          <a:p>
            <a:r>
              <a:rPr lang="en-US" dirty="0"/>
              <a:t>If there were no constraints on the 3 dimensions:</a:t>
            </a:r>
            <a:endParaRPr lang="fr-BE" dirty="0"/>
          </a:p>
          <a:p>
            <a:pPr marL="228600" indent="-228600">
              <a:buAutoNum type="arabicParenR"/>
            </a:pPr>
            <a:r>
              <a:rPr lang="en-US" dirty="0"/>
              <a:t>travel comfort</a:t>
            </a:r>
          </a:p>
          <a:p>
            <a:pPr marL="228600" indent="-228600">
              <a:buAutoNum type="arabicParenR"/>
            </a:pPr>
            <a:r>
              <a:rPr lang="en-US" dirty="0"/>
              <a:t>cost per use</a:t>
            </a:r>
          </a:p>
          <a:p>
            <a:pPr marL="228600" indent="-228600">
              <a:buAutoNum type="arabicParenR"/>
            </a:pPr>
            <a:r>
              <a:rPr lang="en-US" dirty="0"/>
              <a:t>driver acceptance,</a:t>
            </a:r>
            <a:endParaRPr lang="fr-BE" dirty="0"/>
          </a:p>
          <a:p>
            <a:r>
              <a:rPr lang="en-US" dirty="0"/>
              <a:t>everyone would be “a priori” electro-compatible.</a:t>
            </a:r>
            <a:r>
              <a:rPr lang="fr-BE" dirty="0"/>
              <a:t> </a:t>
            </a:r>
          </a:p>
          <a:p>
            <a:endParaRPr lang="fr-BE" dirty="0"/>
          </a:p>
          <a:p>
            <a:r>
              <a:rPr lang="en-US" dirty="0"/>
              <a:t>In reality, the challenge is to find the right balance between these three dimensions to make the right decision for each customer.</a:t>
            </a:r>
            <a:endParaRPr lang="fr-BE" dirty="0"/>
          </a:p>
          <a:p>
            <a:endParaRPr lang="fr-BE" dirty="0"/>
          </a:p>
        </p:txBody>
      </p:sp>
      <p:sp>
        <p:nvSpPr>
          <p:cNvPr id="4" name="Slide Number Placeholder 3"/>
          <p:cNvSpPr>
            <a:spLocks noGrp="1"/>
          </p:cNvSpPr>
          <p:nvPr>
            <p:ph type="sldNum" sz="quarter" idx="5"/>
          </p:nvPr>
        </p:nvSpPr>
        <p:spPr/>
        <p:txBody>
          <a:bodyPr/>
          <a:lstStyle/>
          <a:p>
            <a:fld id="{DA46B207-691D-4EE2-B9CC-9F376BF0DE64}" type="slidenum">
              <a:rPr lang="fr-FR" smtClean="0"/>
              <a:t>12</a:t>
            </a:fld>
            <a:endParaRPr lang="fr-FR"/>
          </a:p>
        </p:txBody>
      </p:sp>
      <p:sp>
        <p:nvSpPr>
          <p:cNvPr id="5" name="TextBox 4">
            <a:extLst>
              <a:ext uri="{FF2B5EF4-FFF2-40B4-BE49-F238E27FC236}">
                <a16:creationId xmlns:a16="http://schemas.microsoft.com/office/drawing/2014/main" id="{A6242552-F759-6FD9-0A6A-C94564059A47}"/>
              </a:ext>
            </a:extLst>
          </p:cNvPr>
          <p:cNvSpPr txBox="1"/>
          <p:nvPr/>
        </p:nvSpPr>
        <p:spPr>
          <a:xfrm>
            <a:off x="198408" y="3873261"/>
            <a:ext cx="4278702" cy="461665"/>
          </a:xfrm>
          <a:prstGeom prst="rect">
            <a:avLst/>
          </a:prstGeom>
          <a:noFill/>
        </p:spPr>
        <p:txBody>
          <a:bodyPr wrap="square" rtlCol="0">
            <a:spAutoFit/>
          </a:bodyPr>
          <a:lstStyle/>
          <a:p>
            <a:r>
              <a:rPr lang="en-US" sz="1200" dirty="0">
                <a:solidFill>
                  <a:prstClr val="black"/>
                </a:solidFill>
                <a:latin typeface="Encode Sans" panose="020B0604020202020204" charset="0"/>
              </a:rPr>
              <a:t>Raise awareness of the need to change the approach to customer discovery for LEV sales.</a:t>
            </a:r>
          </a:p>
        </p:txBody>
      </p:sp>
    </p:spTree>
    <p:extLst>
      <p:ext uri="{BB962C8B-B14F-4D97-AF65-F5344CB8AC3E}">
        <p14:creationId xmlns:p14="http://schemas.microsoft.com/office/powerpoint/2010/main" val="23255672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3825" y="473075"/>
            <a:ext cx="4816475" cy="2709863"/>
          </a:xfrm>
        </p:spPr>
      </p:sp>
      <p:sp>
        <p:nvSpPr>
          <p:cNvPr id="3" name="Notes Placeholder 2"/>
          <p:cNvSpPr>
            <a:spLocks noGrp="1"/>
          </p:cNvSpPr>
          <p:nvPr>
            <p:ph type="body" idx="1"/>
          </p:nvPr>
        </p:nvSpPr>
        <p:spPr/>
        <p:txBody>
          <a:bodyPr/>
          <a:lstStyle/>
          <a:p>
            <a:r>
              <a:rPr lang="fr-BE" sz="1100" dirty="0"/>
              <a:t>Electro-</a:t>
            </a:r>
            <a:r>
              <a:rPr lang="fr-BE" sz="1100" dirty="0" err="1"/>
              <a:t>mobility</a:t>
            </a:r>
            <a:r>
              <a:rPr lang="fr-BE" sz="1100" dirty="0"/>
              <a:t> </a:t>
            </a:r>
            <a:r>
              <a:rPr lang="fr-BE" sz="1100" dirty="0" err="1"/>
              <a:t>is</a:t>
            </a:r>
            <a:r>
              <a:rPr lang="fr-BE" sz="1100" dirty="0"/>
              <a:t> a multi-</a:t>
            </a:r>
            <a:r>
              <a:rPr lang="fr-BE" sz="1100" dirty="0" err="1"/>
              <a:t>dimensional</a:t>
            </a:r>
            <a:r>
              <a:rPr lang="fr-BE" sz="1100" dirty="0"/>
              <a:t> </a:t>
            </a:r>
            <a:r>
              <a:rPr lang="fr-BE" sz="1100" dirty="0" err="1"/>
              <a:t>sequential</a:t>
            </a:r>
            <a:r>
              <a:rPr lang="fr-BE" sz="1100" dirty="0"/>
              <a:t> </a:t>
            </a:r>
            <a:r>
              <a:rPr lang="fr-BE" sz="1100" dirty="0" err="1"/>
              <a:t>approach</a:t>
            </a:r>
            <a:r>
              <a:rPr lang="fr-BE" sz="1100" dirty="0"/>
              <a:t>:</a:t>
            </a:r>
          </a:p>
          <a:p>
            <a:pPr marL="228600" indent="-228600">
              <a:buFont typeface="+mj-lt"/>
              <a:buAutoNum type="arabicPeriod"/>
            </a:pPr>
            <a:r>
              <a:rPr lang="en-US" sz="1100" dirty="0"/>
              <a:t>Determine with the customer his or her possibilities to access a public or private charging point.</a:t>
            </a:r>
          </a:p>
          <a:p>
            <a:pPr marL="228600" indent="-228600">
              <a:buFont typeface="+mj-lt"/>
              <a:buAutoNum type="arabicPeriod"/>
            </a:pPr>
            <a:r>
              <a:rPr lang="en-US" sz="1100" dirty="0"/>
              <a:t> Is it economically interesting, considering answers given in point 1?</a:t>
            </a:r>
          </a:p>
          <a:p>
            <a:pPr marL="228600" indent="-228600">
              <a:buFont typeface="+mj-lt"/>
              <a:buAutoNum type="arabicPeriod"/>
            </a:pPr>
            <a:r>
              <a:rPr lang="en-US" sz="1100" dirty="0"/>
              <a:t>What is the mindset of the customer/user?</a:t>
            </a:r>
            <a:endParaRPr lang="fr-BE" sz="1100" dirty="0"/>
          </a:p>
          <a:p>
            <a:pPr marL="228600" indent="-228600">
              <a:buFont typeface="+mj-lt"/>
              <a:buAutoNum type="arabicPeriod"/>
            </a:pPr>
            <a:endParaRPr lang="fr-BE" sz="1100" dirty="0"/>
          </a:p>
          <a:p>
            <a:r>
              <a:rPr lang="en-US" sz="1100" dirty="0"/>
              <a:t>It is essential to approach the sale of EVs in this order.</a:t>
            </a:r>
          </a:p>
          <a:p>
            <a:endParaRPr lang="en-US" sz="1100" dirty="0"/>
          </a:p>
          <a:p>
            <a:r>
              <a:rPr lang="en-US" sz="1100" dirty="0"/>
              <a:t>If the customer does not have the potential for electrification, we should not continue, otherwise the customer will be dissatisfied.</a:t>
            </a:r>
            <a:endParaRPr lang="fr-BE" sz="1100" dirty="0"/>
          </a:p>
          <a:p>
            <a:endParaRPr lang="fr-BE" sz="1100" dirty="0"/>
          </a:p>
          <a:p>
            <a:endParaRPr lang="en-US" sz="1100" dirty="0"/>
          </a:p>
        </p:txBody>
      </p:sp>
      <p:sp>
        <p:nvSpPr>
          <p:cNvPr id="4" name="Slide Number Placeholder 3"/>
          <p:cNvSpPr>
            <a:spLocks noGrp="1"/>
          </p:cNvSpPr>
          <p:nvPr>
            <p:ph type="sldNum" sz="quarter" idx="5"/>
          </p:nvPr>
        </p:nvSpPr>
        <p:spPr/>
        <p:txBody>
          <a:bodyPr/>
          <a:lstStyle/>
          <a:p>
            <a:fld id="{DA46B207-691D-4EE2-B9CC-9F376BF0DE64}" type="slidenum">
              <a:rPr lang="fr-FR" smtClean="0"/>
              <a:t>13</a:t>
            </a:fld>
            <a:endParaRPr lang="fr-FR"/>
          </a:p>
        </p:txBody>
      </p:sp>
      <p:sp>
        <p:nvSpPr>
          <p:cNvPr id="5" name="TextBox 4">
            <a:extLst>
              <a:ext uri="{FF2B5EF4-FFF2-40B4-BE49-F238E27FC236}">
                <a16:creationId xmlns:a16="http://schemas.microsoft.com/office/drawing/2014/main" id="{E241A916-47D2-E883-B3B2-AD1659FBC752}"/>
              </a:ext>
            </a:extLst>
          </p:cNvPr>
          <p:cNvSpPr txBox="1"/>
          <p:nvPr/>
        </p:nvSpPr>
        <p:spPr>
          <a:xfrm>
            <a:off x="198408" y="3873261"/>
            <a:ext cx="4278702" cy="461665"/>
          </a:xfrm>
          <a:prstGeom prst="rect">
            <a:avLst/>
          </a:prstGeom>
          <a:noFill/>
        </p:spPr>
        <p:txBody>
          <a:bodyPr wrap="square" rtlCol="0">
            <a:spAutoFit/>
          </a:bodyPr>
          <a:lstStyle/>
          <a:p>
            <a:r>
              <a:rPr lang="en-US" sz="1200" dirty="0">
                <a:solidFill>
                  <a:prstClr val="black"/>
                </a:solidFill>
                <a:latin typeface="Encode Sans" panose="020B0604020202020204" charset="0"/>
              </a:rPr>
              <a:t>Detail the 3 dimensions to be addressed in the sale of LEVs.</a:t>
            </a:r>
          </a:p>
        </p:txBody>
      </p:sp>
    </p:spTree>
    <p:extLst>
      <p:ext uri="{BB962C8B-B14F-4D97-AF65-F5344CB8AC3E}">
        <p14:creationId xmlns:p14="http://schemas.microsoft.com/office/powerpoint/2010/main" val="6627030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notities 2"/>
          <p:cNvSpPr>
            <a:spLocks noGrp="1"/>
          </p:cNvSpPr>
          <p:nvPr>
            <p:ph type="body" idx="1"/>
          </p:nvPr>
        </p:nvSpPr>
        <p:spPr/>
        <p:txBody>
          <a:bodyPr/>
          <a:lstStyle/>
          <a:p>
            <a:r>
              <a:rPr lang="fr-BE" sz="950" b="1" dirty="0" err="1"/>
              <a:t>Average</a:t>
            </a:r>
            <a:r>
              <a:rPr lang="fr-BE" sz="950" b="1" dirty="0"/>
              <a:t> </a:t>
            </a:r>
            <a:r>
              <a:rPr lang="fr-BE" sz="950" b="1" dirty="0" err="1"/>
              <a:t>daily</a:t>
            </a:r>
            <a:r>
              <a:rPr lang="fr-BE" sz="950" b="1" dirty="0"/>
              <a:t> </a:t>
            </a:r>
            <a:r>
              <a:rPr lang="fr-BE" sz="950" b="1" dirty="0" err="1"/>
              <a:t>mileage</a:t>
            </a:r>
            <a:r>
              <a:rPr lang="fr-BE" sz="950" b="1" dirty="0"/>
              <a:t>:</a:t>
            </a:r>
          </a:p>
          <a:p>
            <a:pPr marL="742950" lvl="1" indent="-285750">
              <a:buFont typeface="Arial" panose="020B0604020202020204" pitchFamily="34" charset="0"/>
              <a:buChar char="•"/>
            </a:pPr>
            <a:r>
              <a:rPr lang="en-US" sz="950" dirty="0"/>
              <a:t>Threshold of 150 km (BEV 50 kWh) to 250 km (PHEV) for daily trips or more if trip management</a:t>
            </a:r>
          </a:p>
          <a:p>
            <a:pPr marL="742950" lvl="1" indent="-285750">
              <a:buFont typeface="Arial" panose="020B0604020202020204" pitchFamily="34" charset="0"/>
              <a:buChar char="•"/>
            </a:pPr>
            <a:r>
              <a:rPr lang="en-US" sz="950" dirty="0"/>
              <a:t>Estimated actual range depending on circumstances</a:t>
            </a:r>
            <a:endParaRPr lang="fr-BE" sz="950" dirty="0"/>
          </a:p>
          <a:p>
            <a:r>
              <a:rPr lang="en-US" sz="950" b="1" dirty="0"/>
              <a:t>Frequency of long journeys / Use:</a:t>
            </a:r>
            <a:endParaRPr lang="fr-BE" sz="950" b="1" dirty="0"/>
          </a:p>
          <a:p>
            <a:pPr marL="742950" lvl="1" indent="-285750">
              <a:buFont typeface="Arial" panose="020B0604020202020204" pitchFamily="34" charset="0"/>
              <a:buChar char="•"/>
            </a:pPr>
            <a:r>
              <a:rPr lang="en-US" sz="950" dirty="0"/>
              <a:t>How many trips &gt; 250 km?</a:t>
            </a:r>
          </a:p>
          <a:p>
            <a:pPr marL="742950" lvl="1" indent="-285750">
              <a:buFont typeface="Arial" panose="020B0604020202020204" pitchFamily="34" charset="0"/>
              <a:buChar char="•"/>
            </a:pPr>
            <a:r>
              <a:rPr lang="en-US" sz="950" dirty="0"/>
              <a:t>Planning of long trips</a:t>
            </a:r>
          </a:p>
          <a:p>
            <a:pPr marL="742950" lvl="1" indent="-285750">
              <a:buFont typeface="Arial" panose="020B0604020202020204" pitchFamily="34" charset="0"/>
              <a:buChar char="•"/>
            </a:pPr>
            <a:r>
              <a:rPr lang="en-US" sz="950" dirty="0"/>
              <a:t>Eco-driving and adapted motorway speed</a:t>
            </a:r>
            <a:endParaRPr lang="fr-BE" sz="950" dirty="0"/>
          </a:p>
          <a:p>
            <a:r>
              <a:rPr lang="fr-BE" sz="950" b="1" dirty="0" err="1"/>
              <a:t>Charging</a:t>
            </a:r>
            <a:r>
              <a:rPr lang="fr-BE" sz="950" b="1" dirty="0"/>
              <a:t>:</a:t>
            </a:r>
          </a:p>
          <a:p>
            <a:pPr marL="742950" lvl="1" indent="-285750">
              <a:buFont typeface="Arial" panose="020B0604020202020204" pitchFamily="34" charset="0"/>
              <a:buChar char="•"/>
            </a:pPr>
            <a:r>
              <a:rPr lang="en-US" sz="950" dirty="0"/>
              <a:t>Be able to charge at home (and / or at the company site / at a "break" place)</a:t>
            </a:r>
          </a:p>
          <a:p>
            <a:pPr marL="742950" lvl="1" indent="-285750">
              <a:buFont typeface="Arial" panose="020B0604020202020204" pitchFamily="34" charset="0"/>
              <a:buChar char="•"/>
            </a:pPr>
            <a:r>
              <a:rPr lang="en-US" sz="950" dirty="0"/>
              <a:t>Operation control: terminals, cables, on-board charger</a:t>
            </a:r>
          </a:p>
          <a:p>
            <a:pPr marL="742950" lvl="1" indent="-285750">
              <a:buFont typeface="Arial" panose="020B0604020202020204" pitchFamily="34" charset="0"/>
              <a:buChar char="•"/>
            </a:pPr>
            <a:r>
              <a:rPr lang="en-US" sz="950" dirty="0"/>
              <a:t>BEV: recommended battery charge of 20-80%.</a:t>
            </a:r>
          </a:p>
          <a:p>
            <a:pPr marL="742950" lvl="1" indent="-285750">
              <a:buFont typeface="Arial" panose="020B0604020202020204" pitchFamily="34" charset="0"/>
              <a:buChar char="•"/>
            </a:pPr>
            <a:r>
              <a:rPr lang="en-US" sz="950" dirty="0"/>
              <a:t>PHEV: min. 1 recharge per day</a:t>
            </a:r>
            <a:endParaRPr lang="fr-BE" sz="950" dirty="0"/>
          </a:p>
          <a:p>
            <a:r>
              <a:rPr lang="fr-BE" sz="950" b="1" dirty="0" err="1"/>
              <a:t>Company</a:t>
            </a:r>
            <a:r>
              <a:rPr lang="fr-BE" sz="950" b="1" dirty="0"/>
              <a:t> </a:t>
            </a:r>
            <a:r>
              <a:rPr lang="fr-BE" sz="950" b="1" dirty="0" err="1"/>
              <a:t>policy</a:t>
            </a:r>
            <a:r>
              <a:rPr lang="fr-BE" sz="950" b="1" dirty="0"/>
              <a:t>:</a:t>
            </a:r>
          </a:p>
          <a:p>
            <a:pPr marL="628650" lvl="1" indent="-171450">
              <a:buFont typeface="Arial" panose="020B0604020202020204" pitchFamily="34" charset="0"/>
              <a:buChar char="•"/>
            </a:pPr>
            <a:r>
              <a:rPr lang="en-US" sz="950" dirty="0"/>
              <a:t>Electrification strategy</a:t>
            </a:r>
          </a:p>
          <a:p>
            <a:pPr marL="628650" lvl="1" indent="-171450">
              <a:buFont typeface="Arial" panose="020B0604020202020204" pitchFamily="34" charset="0"/>
              <a:buChar char="•"/>
            </a:pPr>
            <a:r>
              <a:rPr lang="en-US" sz="950" dirty="0"/>
              <a:t>Degree of freedom of choice for drivers</a:t>
            </a:r>
          </a:p>
          <a:p>
            <a:pPr marL="628650" lvl="1" indent="-171450">
              <a:buFont typeface="Arial" panose="020B0604020202020204" pitchFamily="34" charset="0"/>
              <a:buChar char="•"/>
            </a:pPr>
            <a:r>
              <a:rPr lang="en-US" sz="950" dirty="0"/>
              <a:t>Driver information (to get their support)</a:t>
            </a:r>
          </a:p>
          <a:p>
            <a:pPr marL="628650" lvl="1" indent="-171450">
              <a:buFont typeface="Arial" panose="020B0604020202020204" pitchFamily="34" charset="0"/>
              <a:buChar char="•"/>
            </a:pPr>
            <a:r>
              <a:rPr lang="en-US" sz="950" dirty="0"/>
              <a:t>Decision criteria + their weight (CSR policy, image, TCO)</a:t>
            </a:r>
            <a:endParaRPr lang="fr-BE" sz="950" dirty="0"/>
          </a:p>
          <a:p>
            <a:r>
              <a:rPr lang="fr-BE" sz="950" b="1" dirty="0"/>
              <a:t>TCO:</a:t>
            </a:r>
          </a:p>
          <a:p>
            <a:pPr marL="628650" lvl="1" indent="-171450">
              <a:buFont typeface="Arial" panose="020B0604020202020204" pitchFamily="34" charset="0"/>
              <a:buChar char="•"/>
            </a:pPr>
            <a:r>
              <a:rPr lang="en-US" sz="950" dirty="0"/>
              <a:t>What is the reference TCO used by the customer?</a:t>
            </a:r>
          </a:p>
          <a:p>
            <a:pPr marL="628650" lvl="1" indent="-171450">
              <a:buFont typeface="Arial" panose="020B0604020202020204" pitchFamily="34" charset="0"/>
              <a:buChar char="•"/>
            </a:pPr>
            <a:r>
              <a:rPr lang="en-US" sz="950" dirty="0"/>
              <a:t>Make a comparison between ICE and LEV and be able to use the gains in consumption and taxation for LEV vehicles.</a:t>
            </a:r>
            <a:endParaRPr lang="fr-BE" sz="950" dirty="0"/>
          </a:p>
          <a:p>
            <a:endParaRPr lang="fr-BE" sz="800" dirty="0"/>
          </a:p>
          <a:p>
            <a:r>
              <a:rPr lang="en-US" sz="950" dirty="0"/>
              <a:t>Where is the balance for the customer?</a:t>
            </a:r>
          </a:p>
          <a:p>
            <a:r>
              <a:rPr lang="en-US" sz="950" dirty="0"/>
              <a:t>Trade-off: charging time, TCO, perception &amp; opportunity cost (non-productive time when the vehicle must be charged during the journey).</a:t>
            </a:r>
            <a:endParaRPr lang="fr-BE" sz="950" dirty="0"/>
          </a:p>
          <a:p>
            <a:endParaRPr lang="fr-BE" sz="800" dirty="0"/>
          </a:p>
          <a:p>
            <a:r>
              <a:rPr lang="en-US" sz="950" dirty="0"/>
              <a:t>In concrete terms, to be able to support the customer in their energy transition, you must be able to talk about all these subjects and bring added value.</a:t>
            </a:r>
            <a:endParaRPr lang="fr-BE" sz="950" dirty="0"/>
          </a:p>
          <a:p>
            <a:endParaRPr lang="fr-BE" sz="1050" dirty="0"/>
          </a:p>
        </p:txBody>
      </p:sp>
      <p:sp>
        <p:nvSpPr>
          <p:cNvPr id="4" name="Tijdelijke aanduiding voor dianummer 3"/>
          <p:cNvSpPr>
            <a:spLocks noGrp="1"/>
          </p:cNvSpPr>
          <p:nvPr>
            <p:ph type="sldNum" sz="quarter" idx="5"/>
          </p:nvPr>
        </p:nvSpPr>
        <p:spPr/>
        <p:txBody>
          <a:bodyPr/>
          <a:lstStyle/>
          <a:p>
            <a:pPr lvl="0"/>
            <a:fld id="{0B3AB61E-93E7-4225-AF99-89686BD4DBB0}" type="slidenum">
              <a:rPr lang="en-US" noProof="0" smtClean="0"/>
              <a:pPr lvl="0"/>
              <a:t>14</a:t>
            </a:fld>
            <a:endParaRPr lang="en-US" noProof="0"/>
          </a:p>
        </p:txBody>
      </p:sp>
      <p:sp>
        <p:nvSpPr>
          <p:cNvPr id="7" name="Slide Image Placeholder 6">
            <a:extLst>
              <a:ext uri="{FF2B5EF4-FFF2-40B4-BE49-F238E27FC236}">
                <a16:creationId xmlns:a16="http://schemas.microsoft.com/office/drawing/2014/main" id="{FB55A8F1-F69E-C99D-FC94-EE15123BF705}"/>
              </a:ext>
            </a:extLst>
          </p:cNvPr>
          <p:cNvSpPr>
            <a:spLocks noGrp="1" noRot="1" noChangeAspect="1"/>
          </p:cNvSpPr>
          <p:nvPr>
            <p:ph type="sldImg"/>
          </p:nvPr>
        </p:nvSpPr>
        <p:spPr>
          <a:xfrm>
            <a:off x="123825" y="473075"/>
            <a:ext cx="4816475" cy="2709863"/>
          </a:xfrm>
        </p:spPr>
      </p:sp>
      <p:sp>
        <p:nvSpPr>
          <p:cNvPr id="5" name="TextBox 4">
            <a:extLst>
              <a:ext uri="{FF2B5EF4-FFF2-40B4-BE49-F238E27FC236}">
                <a16:creationId xmlns:a16="http://schemas.microsoft.com/office/drawing/2014/main" id="{7F98FC42-9254-EA1F-0523-C03C80E069B9}"/>
              </a:ext>
            </a:extLst>
          </p:cNvPr>
          <p:cNvSpPr txBox="1"/>
          <p:nvPr/>
        </p:nvSpPr>
        <p:spPr>
          <a:xfrm>
            <a:off x="198408" y="3873261"/>
            <a:ext cx="4278702" cy="461665"/>
          </a:xfrm>
          <a:prstGeom prst="rect">
            <a:avLst/>
          </a:prstGeom>
          <a:noFill/>
        </p:spPr>
        <p:txBody>
          <a:bodyPr wrap="square" rtlCol="0">
            <a:spAutoFit/>
          </a:bodyPr>
          <a:lstStyle/>
          <a:p>
            <a:r>
              <a:rPr lang="en-US" sz="1200" dirty="0" err="1">
                <a:solidFill>
                  <a:prstClr val="black"/>
                </a:solidFill>
                <a:latin typeface="Encode Sans" panose="020B0604020202020204" charset="0"/>
              </a:rPr>
              <a:t>Synthesise</a:t>
            </a:r>
            <a:r>
              <a:rPr lang="en-US" sz="1200" dirty="0">
                <a:solidFill>
                  <a:prstClr val="black"/>
                </a:solidFill>
                <a:latin typeface="Encode Sans" panose="020B0604020202020204" charset="0"/>
              </a:rPr>
              <a:t> the 5 main barriers to a successful LEV sale.</a:t>
            </a:r>
          </a:p>
        </p:txBody>
      </p:sp>
    </p:spTree>
    <p:extLst>
      <p:ext uri="{BB962C8B-B14F-4D97-AF65-F5344CB8AC3E}">
        <p14:creationId xmlns:p14="http://schemas.microsoft.com/office/powerpoint/2010/main" val="11188209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3825" y="473075"/>
            <a:ext cx="4816475" cy="2709863"/>
          </a:xfrm>
        </p:spPr>
      </p:sp>
      <p:sp>
        <p:nvSpPr>
          <p:cNvPr id="3" name="Notes Placeholder 2"/>
          <p:cNvSpPr>
            <a:spLocks noGrp="1"/>
          </p:cNvSpPr>
          <p:nvPr>
            <p:ph type="body" idx="1"/>
          </p:nvPr>
        </p:nvSpPr>
        <p:spPr/>
        <p:txBody>
          <a:bodyPr/>
          <a:lstStyle/>
          <a:p>
            <a:r>
              <a:rPr lang="en-US" dirty="0"/>
              <a:t>Expected duration of this sequence = 15 minutes</a:t>
            </a:r>
          </a:p>
        </p:txBody>
      </p:sp>
      <p:sp>
        <p:nvSpPr>
          <p:cNvPr id="4" name="Slide Number Placeholder 3"/>
          <p:cNvSpPr>
            <a:spLocks noGrp="1"/>
          </p:cNvSpPr>
          <p:nvPr>
            <p:ph type="sldNum" sz="quarter" idx="5"/>
          </p:nvPr>
        </p:nvSpPr>
        <p:spPr/>
        <p:txBody>
          <a:bodyPr/>
          <a:lstStyle/>
          <a:p>
            <a:fld id="{DA46B207-691D-4EE2-B9CC-9F376BF0DE64}" type="slidenum">
              <a:rPr lang="fr-FR" smtClean="0"/>
              <a:t>15</a:t>
            </a:fld>
            <a:endParaRPr lang="fr-FR"/>
          </a:p>
        </p:txBody>
      </p:sp>
      <p:sp>
        <p:nvSpPr>
          <p:cNvPr id="5" name="TextBox 4">
            <a:extLst>
              <a:ext uri="{FF2B5EF4-FFF2-40B4-BE49-F238E27FC236}">
                <a16:creationId xmlns:a16="http://schemas.microsoft.com/office/drawing/2014/main" id="{553837BE-D7A6-4B16-0085-8B11ED9F16E1}"/>
              </a:ext>
            </a:extLst>
          </p:cNvPr>
          <p:cNvSpPr txBox="1"/>
          <p:nvPr/>
        </p:nvSpPr>
        <p:spPr>
          <a:xfrm>
            <a:off x="198408" y="3873261"/>
            <a:ext cx="4278702" cy="1200329"/>
          </a:xfrm>
          <a:prstGeom prst="rect">
            <a:avLst/>
          </a:prstGeom>
          <a:noFill/>
        </p:spPr>
        <p:txBody>
          <a:bodyPr wrap="square" rtlCol="0">
            <a:spAutoFit/>
          </a:bodyPr>
          <a:lstStyle/>
          <a:p>
            <a:pPr marL="171450" indent="-171450">
              <a:buFont typeface="Arial" panose="020B0604020202020204" pitchFamily="34" charset="0"/>
              <a:buChar char="•"/>
            </a:pPr>
            <a:r>
              <a:rPr lang="en-US" sz="1200" dirty="0">
                <a:solidFill>
                  <a:prstClr val="black"/>
                </a:solidFill>
                <a:latin typeface="Encode Sans" panose="020B0604020202020204" charset="0"/>
              </a:rPr>
              <a:t>Remind participants of the fundamental criteria to be discussed with the customer to assess the degree of electro-compatibility.</a:t>
            </a:r>
          </a:p>
          <a:p>
            <a:pPr marL="171450" indent="-171450">
              <a:buFont typeface="Arial" panose="020B0604020202020204" pitchFamily="34" charset="0"/>
              <a:buChar char="•"/>
            </a:pPr>
            <a:r>
              <a:rPr lang="en-US" sz="1200" dirty="0">
                <a:solidFill>
                  <a:prstClr val="black"/>
                </a:solidFill>
                <a:latin typeface="Encode Sans" panose="020B0604020202020204" charset="0"/>
              </a:rPr>
              <a:t>Build together an "electro-compatibility checklist" to give the participants the necessary elements to carry out the practical case.</a:t>
            </a:r>
          </a:p>
        </p:txBody>
      </p:sp>
    </p:spTree>
    <p:extLst>
      <p:ext uri="{BB962C8B-B14F-4D97-AF65-F5344CB8AC3E}">
        <p14:creationId xmlns:p14="http://schemas.microsoft.com/office/powerpoint/2010/main" val="35958723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3825" y="473075"/>
            <a:ext cx="4816475" cy="2709863"/>
          </a:xfrm>
        </p:spPr>
      </p:sp>
      <p:sp>
        <p:nvSpPr>
          <p:cNvPr id="3" name="Notes Placeholder 2"/>
          <p:cNvSpPr>
            <a:spLocks noGrp="1"/>
          </p:cNvSpPr>
          <p:nvPr>
            <p:ph type="body" idx="1"/>
          </p:nvPr>
        </p:nvSpPr>
        <p:spPr/>
        <p:txBody>
          <a:bodyPr/>
          <a:lstStyle/>
          <a:p>
            <a:r>
              <a:rPr lang="en-US" dirty="0"/>
              <a:t>Digital activity Poll - Short answer</a:t>
            </a:r>
          </a:p>
        </p:txBody>
      </p:sp>
      <p:sp>
        <p:nvSpPr>
          <p:cNvPr id="4" name="Slide Number Placeholder 3"/>
          <p:cNvSpPr>
            <a:spLocks noGrp="1"/>
          </p:cNvSpPr>
          <p:nvPr>
            <p:ph type="sldNum" sz="quarter" idx="5"/>
          </p:nvPr>
        </p:nvSpPr>
        <p:spPr/>
        <p:txBody>
          <a:bodyPr/>
          <a:lstStyle/>
          <a:p>
            <a:fld id="{DA46B207-691D-4EE2-B9CC-9F376BF0DE64}" type="slidenum">
              <a:rPr lang="fr-FR" smtClean="0"/>
              <a:t>16</a:t>
            </a:fld>
            <a:endParaRPr lang="fr-FR"/>
          </a:p>
        </p:txBody>
      </p:sp>
      <p:sp>
        <p:nvSpPr>
          <p:cNvPr id="5" name="TextBox 4">
            <a:extLst>
              <a:ext uri="{FF2B5EF4-FFF2-40B4-BE49-F238E27FC236}">
                <a16:creationId xmlns:a16="http://schemas.microsoft.com/office/drawing/2014/main" id="{9656A0E3-8232-6030-3CAC-F101B4B65FB7}"/>
              </a:ext>
            </a:extLst>
          </p:cNvPr>
          <p:cNvSpPr txBox="1"/>
          <p:nvPr/>
        </p:nvSpPr>
        <p:spPr>
          <a:xfrm>
            <a:off x="198408" y="3873261"/>
            <a:ext cx="4278702" cy="461665"/>
          </a:xfrm>
          <a:prstGeom prst="rect">
            <a:avLst/>
          </a:prstGeom>
          <a:noFill/>
        </p:spPr>
        <p:txBody>
          <a:bodyPr wrap="square" rtlCol="0">
            <a:spAutoFit/>
          </a:bodyPr>
          <a:lstStyle/>
          <a:p>
            <a:r>
              <a:rPr lang="en-US" sz="1200" dirty="0">
                <a:solidFill>
                  <a:prstClr val="black"/>
                </a:solidFill>
                <a:latin typeface="Encode Sans" panose="020B0604020202020204" charset="0"/>
              </a:rPr>
              <a:t>Obtain a consensus from the participants on the definition of electro-compatibility.</a:t>
            </a:r>
          </a:p>
        </p:txBody>
      </p:sp>
    </p:spTree>
    <p:extLst>
      <p:ext uri="{BB962C8B-B14F-4D97-AF65-F5344CB8AC3E}">
        <p14:creationId xmlns:p14="http://schemas.microsoft.com/office/powerpoint/2010/main" val="11680315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3825" y="473075"/>
            <a:ext cx="4816475" cy="2709863"/>
          </a:xfrm>
        </p:spPr>
      </p:sp>
      <p:sp>
        <p:nvSpPr>
          <p:cNvPr id="3" name="Notes Placeholder 2"/>
          <p:cNvSpPr>
            <a:spLocks noGrp="1"/>
          </p:cNvSpPr>
          <p:nvPr>
            <p:ph type="body" idx="1"/>
          </p:nvPr>
        </p:nvSpPr>
        <p:spPr/>
        <p:txBody>
          <a:bodyPr/>
          <a:lstStyle/>
          <a:p>
            <a:r>
              <a:rPr lang="en-US" sz="1050" dirty="0"/>
              <a:t>Practical examples of customer criteria on the 3 dimensions:</a:t>
            </a:r>
            <a:endParaRPr lang="fr-BE" sz="1050" dirty="0"/>
          </a:p>
          <a:p>
            <a:endParaRPr lang="fr-FR" sz="1050" dirty="0">
              <a:solidFill>
                <a:schemeClr val="tx1"/>
              </a:solidFill>
            </a:endParaRPr>
          </a:p>
          <a:p>
            <a:r>
              <a:rPr lang="fr-FR" sz="1050" b="1" dirty="0" err="1">
                <a:solidFill>
                  <a:schemeClr val="tx1"/>
                </a:solidFill>
              </a:rPr>
              <a:t>Ease</a:t>
            </a:r>
            <a:r>
              <a:rPr lang="fr-FR" sz="1050" b="1" dirty="0">
                <a:solidFill>
                  <a:schemeClr val="tx1"/>
                </a:solidFill>
              </a:rPr>
              <a:t> of </a:t>
            </a:r>
            <a:r>
              <a:rPr lang="fr-FR" sz="1050" b="1" dirty="0" err="1">
                <a:solidFill>
                  <a:schemeClr val="tx1"/>
                </a:solidFill>
              </a:rPr>
              <a:t>travel</a:t>
            </a:r>
            <a:endParaRPr lang="fr-FR" sz="1050" b="1" dirty="0">
              <a:solidFill>
                <a:schemeClr val="tx1"/>
              </a:solidFill>
            </a:endParaRPr>
          </a:p>
          <a:p>
            <a:pPr marL="285750" indent="-285750">
              <a:buFont typeface="Arial" panose="020B0604020202020204" pitchFamily="34" charset="0"/>
              <a:buChar char="•"/>
            </a:pPr>
            <a:r>
              <a:rPr lang="en-US" sz="1050" dirty="0">
                <a:solidFill>
                  <a:schemeClr val="tx1"/>
                </a:solidFill>
              </a:rPr>
              <a:t>Frequency of long journeys (150 km barrier)</a:t>
            </a:r>
            <a:endParaRPr lang="fr-FR" sz="1050" dirty="0">
              <a:solidFill>
                <a:schemeClr val="tx1"/>
              </a:solidFill>
            </a:endParaRPr>
          </a:p>
          <a:p>
            <a:pPr marL="285750" indent="-285750">
              <a:buFont typeface="Arial" panose="020B0604020202020204" pitchFamily="34" charset="0"/>
              <a:buChar char="•"/>
            </a:pPr>
            <a:r>
              <a:rPr lang="fr-FR" sz="1050" dirty="0">
                <a:solidFill>
                  <a:schemeClr val="tx1"/>
                </a:solidFill>
              </a:rPr>
              <a:t>BEV:</a:t>
            </a:r>
          </a:p>
          <a:p>
            <a:pPr marL="742950" lvl="1" indent="-285750">
              <a:buFont typeface="Arial" panose="020B0604020202020204" pitchFamily="34" charset="0"/>
              <a:buChar char="•"/>
            </a:pPr>
            <a:r>
              <a:rPr lang="en-US" sz="1000" dirty="0"/>
              <a:t>Do not break down and do not drive under autonomy stress</a:t>
            </a:r>
          </a:p>
          <a:p>
            <a:pPr marL="742950" lvl="1" indent="-285750">
              <a:buFont typeface="Arial" panose="020B0604020202020204" pitchFamily="34" charset="0"/>
              <a:buChar char="•"/>
            </a:pPr>
            <a:r>
              <a:rPr lang="en-US" sz="1000" dirty="0"/>
              <a:t>Autonomy stress &lt;20% / Busy or defective terminal or no terminal in direct proximity</a:t>
            </a:r>
          </a:p>
          <a:p>
            <a:pPr marL="742950" lvl="1" indent="-285750">
              <a:buFont typeface="Arial" panose="020B0604020202020204" pitchFamily="34" charset="0"/>
              <a:buChar char="•"/>
            </a:pPr>
            <a:r>
              <a:rPr lang="en-US" sz="1000" dirty="0"/>
              <a:t>Number of recharges/month on fast charging stations</a:t>
            </a:r>
            <a:endParaRPr lang="fr-FR" sz="1000" dirty="0"/>
          </a:p>
          <a:p>
            <a:pPr marL="285750" indent="-285750">
              <a:buFont typeface="Arial" panose="020B0604020202020204" pitchFamily="34" charset="0"/>
              <a:buChar char="•"/>
            </a:pPr>
            <a:r>
              <a:rPr lang="fr-FR" sz="1050" dirty="0">
                <a:solidFill>
                  <a:schemeClr val="tx1"/>
                </a:solidFill>
              </a:rPr>
              <a:t>PHEV: </a:t>
            </a:r>
          </a:p>
          <a:p>
            <a:pPr marL="742950" lvl="1" indent="-285750">
              <a:buFont typeface="Arial" panose="020B0604020202020204" pitchFamily="34" charset="0"/>
              <a:buChar char="•"/>
            </a:pPr>
            <a:r>
              <a:rPr lang="en-US" sz="1000" dirty="0">
                <a:solidFill>
                  <a:schemeClr val="tx1"/>
                </a:solidFill>
              </a:rPr>
              <a:t>Drive at least 30-40% on “full electric” mode.</a:t>
            </a:r>
            <a:endParaRPr lang="fr-FR" sz="1000" dirty="0">
              <a:solidFill>
                <a:schemeClr val="tx1"/>
              </a:solidFill>
            </a:endParaRPr>
          </a:p>
          <a:p>
            <a:endParaRPr lang="fr-FR" sz="1050" b="1" dirty="0">
              <a:solidFill>
                <a:schemeClr val="tx1"/>
              </a:solidFill>
            </a:endParaRPr>
          </a:p>
          <a:p>
            <a:r>
              <a:rPr lang="fr-FR" sz="1050" b="1" dirty="0" err="1">
                <a:solidFill>
                  <a:schemeClr val="tx1"/>
                </a:solidFill>
              </a:rPr>
              <a:t>Cost</a:t>
            </a:r>
            <a:r>
              <a:rPr lang="fr-FR" sz="1050" b="1" dirty="0">
                <a:solidFill>
                  <a:schemeClr val="tx1"/>
                </a:solidFill>
              </a:rPr>
              <a:t> of use</a:t>
            </a:r>
          </a:p>
          <a:p>
            <a:pPr marL="285750" indent="-285750">
              <a:buFont typeface="Arial" panose="020B0604020202020204" pitchFamily="34" charset="0"/>
              <a:buChar char="•"/>
            </a:pPr>
            <a:r>
              <a:rPr lang="en-US" sz="1050" dirty="0">
                <a:solidFill>
                  <a:schemeClr val="tx1"/>
                </a:solidFill>
              </a:rPr>
              <a:t>Real cost of charging (% charge at public/private terminals)</a:t>
            </a:r>
          </a:p>
          <a:p>
            <a:pPr marL="285750" indent="-285750">
              <a:buFont typeface="Arial" panose="020B0604020202020204" pitchFamily="34" charset="0"/>
              <a:buChar char="•"/>
            </a:pPr>
            <a:r>
              <a:rPr lang="en-US" sz="1050" dirty="0">
                <a:solidFill>
                  <a:schemeClr val="tx1"/>
                </a:solidFill>
              </a:rPr>
              <a:t>Which TCO </a:t>
            </a:r>
            <a:r>
              <a:rPr lang="en-US" sz="1050" dirty="0"/>
              <a:t>reference?</a:t>
            </a:r>
            <a:endParaRPr lang="en-US" sz="1050" dirty="0">
              <a:solidFill>
                <a:schemeClr val="tx1"/>
              </a:solidFill>
            </a:endParaRPr>
          </a:p>
          <a:p>
            <a:pPr marL="285750" indent="-285750">
              <a:buFont typeface="Arial" panose="020B0604020202020204" pitchFamily="34" charset="0"/>
              <a:buChar char="•"/>
            </a:pPr>
            <a:r>
              <a:rPr lang="en-US" sz="1050" dirty="0">
                <a:solidFill>
                  <a:schemeClr val="tx1"/>
                </a:solidFill>
              </a:rPr>
              <a:t>Specific B2B taxes</a:t>
            </a:r>
            <a:endParaRPr lang="fr-FR" sz="1050" dirty="0">
              <a:solidFill>
                <a:schemeClr val="tx1"/>
              </a:solidFill>
            </a:endParaRPr>
          </a:p>
          <a:p>
            <a:endParaRPr lang="fr-FR" sz="1050" dirty="0">
              <a:solidFill>
                <a:schemeClr val="tx1"/>
              </a:solidFill>
            </a:endParaRPr>
          </a:p>
          <a:p>
            <a:r>
              <a:rPr lang="fr-FR" sz="1050" b="1" dirty="0" err="1">
                <a:solidFill>
                  <a:schemeClr val="tx1"/>
                </a:solidFill>
              </a:rPr>
              <a:t>Perceived</a:t>
            </a:r>
            <a:r>
              <a:rPr lang="fr-FR" sz="1050" b="1" dirty="0">
                <a:solidFill>
                  <a:schemeClr val="tx1"/>
                </a:solidFill>
              </a:rPr>
              <a:t> </a:t>
            </a:r>
            <a:r>
              <a:rPr lang="fr-FR" sz="1050" b="1" dirty="0" err="1">
                <a:solidFill>
                  <a:schemeClr val="tx1"/>
                </a:solidFill>
              </a:rPr>
              <a:t>comfort</a:t>
            </a:r>
            <a:endParaRPr lang="fr-FR" sz="1050" b="1" dirty="0">
              <a:solidFill>
                <a:schemeClr val="tx1"/>
              </a:solidFill>
            </a:endParaRPr>
          </a:p>
          <a:p>
            <a:pPr marL="285750" indent="-285750">
              <a:buFont typeface="Arial" panose="020B0604020202020204" pitchFamily="34" charset="0"/>
              <a:buChar char="•"/>
            </a:pPr>
            <a:r>
              <a:rPr lang="en-US" sz="1050" dirty="0"/>
              <a:t>Opportunity cost for the professional (non-productive time lost to charging)</a:t>
            </a:r>
          </a:p>
          <a:p>
            <a:pPr marL="285750" indent="-285750">
              <a:buFont typeface="Arial" panose="020B0604020202020204" pitchFamily="34" charset="0"/>
              <a:buChar char="•"/>
            </a:pPr>
            <a:r>
              <a:rPr lang="en-US" sz="1050" dirty="0"/>
              <a:t>Home charging solution</a:t>
            </a:r>
          </a:p>
          <a:p>
            <a:pPr marL="0" indent="0">
              <a:buFont typeface="Arial" panose="020B0604020202020204" pitchFamily="34" charset="0"/>
              <a:buNone/>
            </a:pPr>
            <a:endParaRPr lang="en-US" sz="1050" dirty="0"/>
          </a:p>
          <a:p>
            <a:pPr algn="l"/>
            <a:endParaRPr lang="fr-BE" sz="1050" dirty="0"/>
          </a:p>
          <a:p>
            <a:pPr marL="285750" indent="-285750" algn="ctr">
              <a:buFont typeface="Arial" panose="020B0604020202020204" pitchFamily="34" charset="0"/>
              <a:buChar char="•"/>
            </a:pPr>
            <a:endParaRPr lang="fr-BE" sz="1200" dirty="0"/>
          </a:p>
        </p:txBody>
      </p:sp>
      <p:sp>
        <p:nvSpPr>
          <p:cNvPr id="4" name="Slide Number Placeholder 3"/>
          <p:cNvSpPr>
            <a:spLocks noGrp="1"/>
          </p:cNvSpPr>
          <p:nvPr>
            <p:ph type="sldNum" sz="quarter" idx="5"/>
          </p:nvPr>
        </p:nvSpPr>
        <p:spPr/>
        <p:txBody>
          <a:bodyPr/>
          <a:lstStyle/>
          <a:p>
            <a:fld id="{DA46B207-691D-4EE2-B9CC-9F376BF0DE64}" type="slidenum">
              <a:rPr lang="fr-FR" smtClean="0"/>
              <a:t>17</a:t>
            </a:fld>
            <a:endParaRPr lang="fr-FR"/>
          </a:p>
        </p:txBody>
      </p:sp>
      <p:sp>
        <p:nvSpPr>
          <p:cNvPr id="5" name="TextBox 4">
            <a:extLst>
              <a:ext uri="{FF2B5EF4-FFF2-40B4-BE49-F238E27FC236}">
                <a16:creationId xmlns:a16="http://schemas.microsoft.com/office/drawing/2014/main" id="{95E3B7C0-3B29-D29B-849D-CF4F5162AC58}"/>
              </a:ext>
            </a:extLst>
          </p:cNvPr>
          <p:cNvSpPr txBox="1"/>
          <p:nvPr/>
        </p:nvSpPr>
        <p:spPr>
          <a:xfrm>
            <a:off x="198408" y="3873261"/>
            <a:ext cx="4278702" cy="276999"/>
          </a:xfrm>
          <a:prstGeom prst="rect">
            <a:avLst/>
          </a:prstGeom>
          <a:noFill/>
        </p:spPr>
        <p:txBody>
          <a:bodyPr wrap="square" rtlCol="0">
            <a:spAutoFit/>
          </a:bodyPr>
          <a:lstStyle/>
          <a:p>
            <a:r>
              <a:rPr lang="fr-BE" sz="1200" dirty="0">
                <a:solidFill>
                  <a:prstClr val="black"/>
                </a:solidFill>
                <a:latin typeface="Encode Sans" panose="020B0604020202020204" charset="0"/>
              </a:rPr>
              <a:t>Support for debriefing</a:t>
            </a:r>
            <a:endParaRPr lang="en-US" sz="1200" dirty="0">
              <a:solidFill>
                <a:prstClr val="black"/>
              </a:solidFill>
              <a:latin typeface="Encode Sans" panose="020B0604020202020204" charset="0"/>
            </a:endParaRPr>
          </a:p>
        </p:txBody>
      </p:sp>
    </p:spTree>
    <p:extLst>
      <p:ext uri="{BB962C8B-B14F-4D97-AF65-F5344CB8AC3E}">
        <p14:creationId xmlns:p14="http://schemas.microsoft.com/office/powerpoint/2010/main" val="40696145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3825" y="473075"/>
            <a:ext cx="4816475" cy="27098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A46B207-691D-4EE2-B9CC-9F376BF0DE64}" type="slidenum">
              <a:rPr lang="fr-FR" smtClean="0"/>
              <a:t>18</a:t>
            </a:fld>
            <a:endParaRPr lang="fr-FR"/>
          </a:p>
        </p:txBody>
      </p:sp>
      <p:sp>
        <p:nvSpPr>
          <p:cNvPr id="5" name="TextBox 4">
            <a:extLst>
              <a:ext uri="{FF2B5EF4-FFF2-40B4-BE49-F238E27FC236}">
                <a16:creationId xmlns:a16="http://schemas.microsoft.com/office/drawing/2014/main" id="{388EF226-8FFC-DD2A-24E1-DC2ECE9E0D7B}"/>
              </a:ext>
            </a:extLst>
          </p:cNvPr>
          <p:cNvSpPr txBox="1"/>
          <p:nvPr/>
        </p:nvSpPr>
        <p:spPr>
          <a:xfrm>
            <a:off x="198408" y="3873261"/>
            <a:ext cx="4278702" cy="646331"/>
          </a:xfrm>
          <a:prstGeom prst="rect">
            <a:avLst/>
          </a:prstGeom>
          <a:noFill/>
        </p:spPr>
        <p:txBody>
          <a:bodyPr wrap="square" rtlCol="0">
            <a:spAutoFit/>
          </a:bodyPr>
          <a:lstStyle/>
          <a:p>
            <a:r>
              <a:rPr lang="en-US" sz="1200" dirty="0">
                <a:solidFill>
                  <a:prstClr val="black"/>
                </a:solidFill>
                <a:latin typeface="Encode Sans" panose="020B0604020202020204" charset="0"/>
              </a:rPr>
              <a:t>Build with the participants a detailed list of questions to ask a customer in order to assess their degree of electro-compatibility.</a:t>
            </a:r>
          </a:p>
        </p:txBody>
      </p:sp>
    </p:spTree>
    <p:extLst>
      <p:ext uri="{BB962C8B-B14F-4D97-AF65-F5344CB8AC3E}">
        <p14:creationId xmlns:p14="http://schemas.microsoft.com/office/powerpoint/2010/main" val="17049423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3825" y="473075"/>
            <a:ext cx="4816475" cy="2709863"/>
          </a:xfrm>
        </p:spPr>
      </p:sp>
      <p:sp>
        <p:nvSpPr>
          <p:cNvPr id="3" name="Notes Placeholder 2"/>
          <p:cNvSpPr>
            <a:spLocks noGrp="1"/>
          </p:cNvSpPr>
          <p:nvPr>
            <p:ph type="body" idx="1"/>
          </p:nvPr>
        </p:nvSpPr>
        <p:spPr/>
        <p:txBody>
          <a:bodyPr/>
          <a:lstStyle/>
          <a:p>
            <a:r>
              <a:rPr lang="en-US" dirty="0"/>
              <a:t>The trainer prepares a "whiteboard" activity with 3 columns and asks the participants to indicate for each of the 3 dimensions the questions to ask to the customer.</a:t>
            </a:r>
          </a:p>
          <a:p>
            <a:endParaRPr lang="en-US" dirty="0"/>
          </a:p>
          <a:p>
            <a:r>
              <a:rPr lang="en-US" dirty="0"/>
              <a:t>Basis for a debriefing: see next slide.</a:t>
            </a:r>
          </a:p>
        </p:txBody>
      </p:sp>
      <p:sp>
        <p:nvSpPr>
          <p:cNvPr id="4" name="Slide Number Placeholder 3"/>
          <p:cNvSpPr>
            <a:spLocks noGrp="1"/>
          </p:cNvSpPr>
          <p:nvPr>
            <p:ph type="sldNum" sz="quarter" idx="5"/>
          </p:nvPr>
        </p:nvSpPr>
        <p:spPr/>
        <p:txBody>
          <a:bodyPr/>
          <a:lstStyle/>
          <a:p>
            <a:fld id="{DA46B207-691D-4EE2-B9CC-9F376BF0DE64}" type="slidenum">
              <a:rPr lang="fr-FR" smtClean="0"/>
              <a:t>19</a:t>
            </a:fld>
            <a:endParaRPr lang="fr-FR"/>
          </a:p>
        </p:txBody>
      </p:sp>
      <p:sp>
        <p:nvSpPr>
          <p:cNvPr id="5" name="TextBox 4">
            <a:extLst>
              <a:ext uri="{FF2B5EF4-FFF2-40B4-BE49-F238E27FC236}">
                <a16:creationId xmlns:a16="http://schemas.microsoft.com/office/drawing/2014/main" id="{BB0DB74E-0E7C-6F4C-3E75-CA2A182407F4}"/>
              </a:ext>
            </a:extLst>
          </p:cNvPr>
          <p:cNvSpPr txBox="1"/>
          <p:nvPr/>
        </p:nvSpPr>
        <p:spPr>
          <a:xfrm>
            <a:off x="198408" y="3873261"/>
            <a:ext cx="4278702" cy="646331"/>
          </a:xfrm>
          <a:prstGeom prst="rect">
            <a:avLst/>
          </a:prstGeom>
          <a:noFill/>
        </p:spPr>
        <p:txBody>
          <a:bodyPr wrap="square" rtlCol="0">
            <a:spAutoFit/>
          </a:bodyPr>
          <a:lstStyle/>
          <a:p>
            <a:r>
              <a:rPr lang="en-US" sz="1200" dirty="0">
                <a:solidFill>
                  <a:prstClr val="black"/>
                </a:solidFill>
                <a:latin typeface="Encode Sans" panose="020B0604020202020204" charset="0"/>
              </a:rPr>
              <a:t>Build with the participants a detailed list of questions to ask a customer in order to assess their degree of electro-compatibility.</a:t>
            </a:r>
          </a:p>
        </p:txBody>
      </p:sp>
    </p:spTree>
    <p:extLst>
      <p:ext uri="{BB962C8B-B14F-4D97-AF65-F5344CB8AC3E}">
        <p14:creationId xmlns:p14="http://schemas.microsoft.com/office/powerpoint/2010/main" val="24520661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3825" y="473075"/>
            <a:ext cx="4816475" cy="2709863"/>
          </a:xfrm>
        </p:spPr>
      </p:sp>
      <p:sp>
        <p:nvSpPr>
          <p:cNvPr id="3" name="Notes Placeholder 2"/>
          <p:cNvSpPr>
            <a:spLocks noGrp="1"/>
          </p:cNvSpPr>
          <p:nvPr>
            <p:ph type="body" idx="1"/>
          </p:nvPr>
        </p:nvSpPr>
        <p:spPr/>
        <p:txBody>
          <a:bodyPr/>
          <a:lstStyle/>
          <a:p>
            <a:r>
              <a:rPr lang="fr-BE" dirty="0" err="1"/>
              <a:t>Prerequisites</a:t>
            </a:r>
            <a:r>
              <a:rPr lang="fr-BE" dirty="0"/>
              <a:t> for </a:t>
            </a:r>
            <a:r>
              <a:rPr lang="fr-BE" dirty="0" err="1"/>
              <a:t>this</a:t>
            </a:r>
            <a:r>
              <a:rPr lang="fr-BE" dirty="0"/>
              <a:t> session:</a:t>
            </a:r>
          </a:p>
          <a:p>
            <a:pPr marL="171450" indent="-171450">
              <a:buFont typeface="Arial" panose="020B0604020202020204" pitchFamily="34" charset="0"/>
              <a:buChar char="•"/>
            </a:pPr>
            <a:r>
              <a:rPr lang="fr-BE" dirty="0" err="1"/>
              <a:t>Having</a:t>
            </a:r>
            <a:r>
              <a:rPr lang="fr-BE" dirty="0"/>
              <a:t> </a:t>
            </a:r>
            <a:r>
              <a:rPr lang="fr-BE" dirty="0" err="1"/>
              <a:t>followed</a:t>
            </a:r>
            <a:r>
              <a:rPr lang="fr-BE" dirty="0"/>
              <a:t> the TCO VCT</a:t>
            </a:r>
          </a:p>
          <a:p>
            <a:pPr marL="171450" indent="-171450">
              <a:buFont typeface="Arial" panose="020B0604020202020204" pitchFamily="34" charset="0"/>
              <a:buChar char="•"/>
            </a:pPr>
            <a:r>
              <a:rPr lang="en-US" dirty="0"/>
              <a:t>In-depth knowledge of contents presented in the LEV "Sales memento B2B”</a:t>
            </a:r>
          </a:p>
          <a:p>
            <a:pPr marL="171450" indent="-171450">
              <a:buFont typeface="Arial" panose="020B0604020202020204" pitchFamily="34" charset="0"/>
              <a:buChar char="•"/>
            </a:pPr>
            <a:r>
              <a:rPr lang="en-US" dirty="0"/>
              <a:t>Good understanding of the basics of car taxation</a:t>
            </a:r>
          </a:p>
        </p:txBody>
      </p:sp>
      <p:sp>
        <p:nvSpPr>
          <p:cNvPr id="4" name="Slide Number Placeholder 3"/>
          <p:cNvSpPr>
            <a:spLocks noGrp="1"/>
          </p:cNvSpPr>
          <p:nvPr>
            <p:ph type="sldNum" sz="quarter" idx="5"/>
          </p:nvPr>
        </p:nvSpPr>
        <p:spPr/>
        <p:txBody>
          <a:bodyPr/>
          <a:lstStyle/>
          <a:p>
            <a:fld id="{DA46B207-691D-4EE2-B9CC-9F376BF0DE64}" type="slidenum">
              <a:rPr lang="fr-FR" smtClean="0"/>
              <a:t>2</a:t>
            </a:fld>
            <a:endParaRPr lang="fr-FR"/>
          </a:p>
        </p:txBody>
      </p:sp>
      <p:sp>
        <p:nvSpPr>
          <p:cNvPr id="5" name="TextBox 4">
            <a:extLst>
              <a:ext uri="{FF2B5EF4-FFF2-40B4-BE49-F238E27FC236}">
                <a16:creationId xmlns:a16="http://schemas.microsoft.com/office/drawing/2014/main" id="{94A1A90E-7675-FFA8-D319-14F78585D4C8}"/>
              </a:ext>
            </a:extLst>
          </p:cNvPr>
          <p:cNvSpPr txBox="1"/>
          <p:nvPr/>
        </p:nvSpPr>
        <p:spPr>
          <a:xfrm>
            <a:off x="131618" y="3833092"/>
            <a:ext cx="4267200" cy="461665"/>
          </a:xfrm>
          <a:prstGeom prst="rect">
            <a:avLst/>
          </a:prstGeom>
          <a:noFill/>
        </p:spPr>
        <p:txBody>
          <a:bodyPr wrap="square" rtlCol="0">
            <a:spAutoFit/>
          </a:bodyPr>
          <a:lstStyle/>
          <a:p>
            <a:r>
              <a:rPr lang="en-US" sz="1200" dirty="0">
                <a:solidFill>
                  <a:prstClr val="black"/>
                </a:solidFill>
                <a:latin typeface="Encode Sans" panose="020B0604020202020204" charset="0"/>
              </a:rPr>
              <a:t>Introduce participants to the objectives of the session.</a:t>
            </a:r>
          </a:p>
        </p:txBody>
      </p:sp>
    </p:spTree>
    <p:extLst>
      <p:ext uri="{BB962C8B-B14F-4D97-AF65-F5344CB8AC3E}">
        <p14:creationId xmlns:p14="http://schemas.microsoft.com/office/powerpoint/2010/main" val="26322320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3825" y="473075"/>
            <a:ext cx="4816475" cy="2709863"/>
          </a:xfrm>
        </p:spPr>
      </p:sp>
      <p:sp>
        <p:nvSpPr>
          <p:cNvPr id="3" name="Notes Placeholder 2"/>
          <p:cNvSpPr>
            <a:spLocks noGrp="1"/>
          </p:cNvSpPr>
          <p:nvPr>
            <p:ph type="body" idx="1"/>
          </p:nvPr>
        </p:nvSpPr>
        <p:spPr/>
        <p:txBody>
          <a:bodyPr/>
          <a:lstStyle/>
          <a:p>
            <a:r>
              <a:rPr lang="fr-FR" sz="950" b="1" dirty="0" err="1"/>
              <a:t>Average</a:t>
            </a:r>
            <a:r>
              <a:rPr lang="fr-FR" sz="950" b="1" dirty="0"/>
              <a:t> </a:t>
            </a:r>
            <a:r>
              <a:rPr lang="fr-FR" sz="950" b="1" dirty="0" err="1"/>
              <a:t>daily</a:t>
            </a:r>
            <a:r>
              <a:rPr lang="fr-FR" sz="950" b="1" dirty="0"/>
              <a:t> </a:t>
            </a:r>
            <a:r>
              <a:rPr lang="fr-FR" sz="950" b="1" dirty="0" err="1"/>
              <a:t>mileage</a:t>
            </a:r>
            <a:endParaRPr lang="fr-FR" sz="950" b="1" dirty="0"/>
          </a:p>
          <a:p>
            <a:r>
              <a:rPr lang="en-US" sz="950" dirty="0" err="1"/>
              <a:t>Analyse</a:t>
            </a:r>
            <a:r>
              <a:rPr lang="en-US" sz="950" dirty="0"/>
              <a:t> with the customer the average/maximum daily mileage of the drivers, excluding exceptional long-distance journeys.</a:t>
            </a:r>
          </a:p>
          <a:p>
            <a:r>
              <a:rPr lang="en-US" sz="950" dirty="0"/>
              <a:t>Below 150 km daily, 100% electric vehicles and plug-in hybrids are suitable.</a:t>
            </a:r>
          </a:p>
          <a:p>
            <a:r>
              <a:rPr lang="en-US" sz="950" dirty="0"/>
              <a:t>Above 150 km per day, plug-in hybrids should be preferred.</a:t>
            </a:r>
          </a:p>
          <a:p>
            <a:r>
              <a:rPr lang="en-US" sz="950" dirty="0"/>
              <a:t>In the case of regular intensive use, particularly on motorways, without the possibility of recharging on the way, a combustion vehicle will probably be more suitable for </a:t>
            </a:r>
            <a:r>
              <a:rPr lang="en-US" sz="950" dirty="0" err="1"/>
              <a:t>optimising</a:t>
            </a:r>
            <a:r>
              <a:rPr lang="en-US" sz="950" dirty="0"/>
              <a:t> consumption. It is therefore interesting to identify the types of journeys that will be made on a daily basis: urban, suburban, motorway and link them with the possibilities of recharging.</a:t>
            </a:r>
            <a:endParaRPr lang="fr-FR" sz="950" dirty="0"/>
          </a:p>
          <a:p>
            <a:endParaRPr lang="en-US" sz="800" b="1" u="sng" dirty="0"/>
          </a:p>
          <a:p>
            <a:r>
              <a:rPr lang="en-US" sz="950" b="1" dirty="0"/>
              <a:t>Frequency of long journeys / Use</a:t>
            </a:r>
          </a:p>
          <a:p>
            <a:r>
              <a:rPr lang="en-US" sz="950" dirty="0"/>
              <a:t>When long journeys (+250 km) are rare, the choice of a 100% electric vehicle is appropriate.</a:t>
            </a:r>
          </a:p>
          <a:p>
            <a:r>
              <a:rPr lang="en-US" sz="950" dirty="0"/>
              <a:t>Plug-in hybrids are suitable when long journeys are more frequent, since the on-board technology allows switching to the internal combustion engine with a comfortable range when the range in electric mode becomes insufficient.</a:t>
            </a:r>
          </a:p>
          <a:p>
            <a:r>
              <a:rPr lang="en-US" sz="950" dirty="0"/>
              <a:t>Of course, in the case of a plug-in hybrid, very frequent long journeys without regular recharging facilities will affect average fuel consumption and TCO.</a:t>
            </a:r>
          </a:p>
          <a:p>
            <a:r>
              <a:rPr lang="en-US" sz="950" dirty="0"/>
              <a:t>The load carried or towed contributes to reducing the vehicle's range.</a:t>
            </a:r>
          </a:p>
          <a:p>
            <a:r>
              <a:rPr lang="en-US" sz="950" dirty="0"/>
              <a:t>It is important to validate that the range of the vehicles will be compatible with the types of journeys, mileage and loads carried.</a:t>
            </a:r>
          </a:p>
          <a:p>
            <a:r>
              <a:rPr lang="en-US" sz="950" dirty="0"/>
              <a:t>Our electrified LCVs are capable of towing maximum loads of 750 kg to 1,000 kg, depending on the model.</a:t>
            </a:r>
          </a:p>
          <a:p>
            <a:r>
              <a:rPr lang="en-US" sz="950" dirty="0"/>
              <a:t>Our PHEVs are capable of towing loads.</a:t>
            </a:r>
          </a:p>
          <a:p>
            <a:r>
              <a:rPr lang="en-US" sz="950" dirty="0"/>
              <a:t>On the other hand, our 100% electrified cars are not able to tow loads, except for the </a:t>
            </a:r>
            <a:r>
              <a:rPr lang="en-US" sz="950" dirty="0" err="1"/>
              <a:t>Rifter</a:t>
            </a:r>
            <a:r>
              <a:rPr lang="en-US" sz="950" dirty="0"/>
              <a:t>/Berlingo/Combo Life, e-</a:t>
            </a:r>
            <a:r>
              <a:rPr lang="en-US" sz="950" dirty="0" err="1"/>
              <a:t>Traveller</a:t>
            </a:r>
            <a:r>
              <a:rPr lang="en-US" sz="950" dirty="0"/>
              <a:t>/e-</a:t>
            </a:r>
            <a:r>
              <a:rPr lang="en-US" sz="950" dirty="0" err="1"/>
              <a:t>Spacetourer</a:t>
            </a:r>
            <a:r>
              <a:rPr lang="en-US" sz="950" dirty="0"/>
              <a:t>/</a:t>
            </a:r>
            <a:r>
              <a:rPr lang="en-US" sz="950" dirty="0" err="1"/>
              <a:t>Vivaro</a:t>
            </a:r>
            <a:r>
              <a:rPr lang="en-US" sz="950" dirty="0"/>
              <a:t>-e Life.</a:t>
            </a:r>
            <a:endParaRPr lang="fr-FR" sz="950" dirty="0"/>
          </a:p>
          <a:p>
            <a:endParaRPr lang="en-US" dirty="0"/>
          </a:p>
        </p:txBody>
      </p:sp>
      <p:sp>
        <p:nvSpPr>
          <p:cNvPr id="4" name="Slide Number Placeholder 3"/>
          <p:cNvSpPr>
            <a:spLocks noGrp="1"/>
          </p:cNvSpPr>
          <p:nvPr>
            <p:ph type="sldNum" sz="quarter" idx="5"/>
          </p:nvPr>
        </p:nvSpPr>
        <p:spPr/>
        <p:txBody>
          <a:bodyPr/>
          <a:lstStyle/>
          <a:p>
            <a:fld id="{DA46B207-691D-4EE2-B9CC-9F376BF0DE64}" type="slidenum">
              <a:rPr lang="fr-FR" smtClean="0"/>
              <a:t>20</a:t>
            </a:fld>
            <a:endParaRPr lang="fr-FR"/>
          </a:p>
        </p:txBody>
      </p:sp>
      <p:sp>
        <p:nvSpPr>
          <p:cNvPr id="6" name="TextBox 5">
            <a:extLst>
              <a:ext uri="{FF2B5EF4-FFF2-40B4-BE49-F238E27FC236}">
                <a16:creationId xmlns:a16="http://schemas.microsoft.com/office/drawing/2014/main" id="{7C02FE69-3FC7-BFFF-AE11-6B3B0DC8319B}"/>
              </a:ext>
            </a:extLst>
          </p:cNvPr>
          <p:cNvSpPr txBox="1"/>
          <p:nvPr/>
        </p:nvSpPr>
        <p:spPr>
          <a:xfrm>
            <a:off x="246062" y="4230740"/>
            <a:ext cx="4572000" cy="1754326"/>
          </a:xfrm>
          <a:prstGeom prst="rect">
            <a:avLst/>
          </a:prstGeom>
          <a:noFill/>
        </p:spPr>
        <p:txBody>
          <a:bodyPr wrap="square">
            <a:spAutoFit/>
          </a:bodyPr>
          <a:lstStyle/>
          <a:p>
            <a:r>
              <a:rPr lang="fr-FR" sz="900" b="1" u="sng" dirty="0" err="1">
                <a:latin typeface="Encode Sans" panose="020B0604020202020204" charset="0"/>
              </a:rPr>
              <a:t>Charging</a:t>
            </a:r>
            <a:endParaRPr lang="fr-FR" sz="900" b="1" u="sng" dirty="0">
              <a:latin typeface="Encode Sans" panose="020B0604020202020204" charset="0"/>
            </a:endParaRPr>
          </a:p>
          <a:p>
            <a:pPr marL="285750" indent="-285750">
              <a:buFont typeface="Arial" panose="020B0604020202020204" pitchFamily="34" charset="0"/>
              <a:buChar char="•"/>
            </a:pPr>
            <a:r>
              <a:rPr lang="en-US" sz="900" dirty="0">
                <a:latin typeface="Encode Sans" panose="020B0604020202020204" charset="0"/>
              </a:rPr>
              <a:t>Access to a daily charging solution is essential to reap the full benefits of an electrified vehicle.</a:t>
            </a:r>
          </a:p>
          <a:p>
            <a:pPr marL="285750" indent="-285750">
              <a:buFont typeface="Arial" panose="020B0604020202020204" pitchFamily="34" charset="0"/>
              <a:buChar char="•"/>
            </a:pPr>
            <a:r>
              <a:rPr lang="en-US" sz="900" dirty="0">
                <a:latin typeface="Encode Sans" panose="020B0604020202020204" charset="0"/>
              </a:rPr>
              <a:t>The main charging location can be the employee home or the company site.</a:t>
            </a:r>
          </a:p>
          <a:p>
            <a:pPr marL="285750" indent="-285750">
              <a:buFont typeface="Arial" panose="020B0604020202020204" pitchFamily="34" charset="0"/>
              <a:buChar char="•"/>
            </a:pPr>
            <a:r>
              <a:rPr lang="en-US" sz="900" dirty="0">
                <a:latin typeface="Encode Sans" panose="020B0604020202020204" charset="0"/>
              </a:rPr>
              <a:t>It is interesting to understand how often and for how long the vehicle could be recharged at the different parking places.</a:t>
            </a:r>
          </a:p>
          <a:p>
            <a:pPr marL="285750" indent="-285750">
              <a:buFont typeface="Arial" panose="020B0604020202020204" pitchFamily="34" charset="0"/>
              <a:buChar char="•"/>
            </a:pPr>
            <a:r>
              <a:rPr lang="en-US" sz="900" dirty="0">
                <a:latin typeface="Encode Sans" panose="020B0604020202020204" charset="0"/>
              </a:rPr>
              <a:t>If the customer does not have an existing charging solution or if it is not suitable for their use, check the possibility of having one installed.</a:t>
            </a:r>
          </a:p>
          <a:p>
            <a:pPr marL="285750" indent="-285750">
              <a:buFont typeface="Arial" panose="020B0604020202020204" pitchFamily="34" charset="0"/>
              <a:buChar char="•"/>
            </a:pPr>
            <a:r>
              <a:rPr lang="en-US" sz="900" dirty="0">
                <a:latin typeface="Encode Sans" panose="020B0604020202020204" charset="0"/>
              </a:rPr>
              <a:t>Also identify whether public charging stations are available near the company site by checking with municipalities and using a map of charging stations.</a:t>
            </a:r>
            <a:endParaRPr lang="en-GB" sz="900" dirty="0">
              <a:latin typeface="Encode Sans" panose="020B0604020202020204" charset="0"/>
            </a:endParaRPr>
          </a:p>
        </p:txBody>
      </p:sp>
      <p:sp>
        <p:nvSpPr>
          <p:cNvPr id="7" name="TextBox 6">
            <a:extLst>
              <a:ext uri="{FF2B5EF4-FFF2-40B4-BE49-F238E27FC236}">
                <a16:creationId xmlns:a16="http://schemas.microsoft.com/office/drawing/2014/main" id="{1F94D8A6-9400-EB5F-DAF5-E6CE227C44D6}"/>
              </a:ext>
            </a:extLst>
          </p:cNvPr>
          <p:cNvSpPr txBox="1"/>
          <p:nvPr/>
        </p:nvSpPr>
        <p:spPr>
          <a:xfrm>
            <a:off x="198408" y="3873261"/>
            <a:ext cx="4278702" cy="276999"/>
          </a:xfrm>
          <a:prstGeom prst="rect">
            <a:avLst/>
          </a:prstGeom>
          <a:noFill/>
        </p:spPr>
        <p:txBody>
          <a:bodyPr wrap="square" rtlCol="0">
            <a:spAutoFit/>
          </a:bodyPr>
          <a:lstStyle/>
          <a:p>
            <a:r>
              <a:rPr lang="en-US" sz="1200" dirty="0">
                <a:solidFill>
                  <a:prstClr val="black"/>
                </a:solidFill>
                <a:latin typeface="Encode Sans" panose="020B0604020202020204" charset="0"/>
              </a:rPr>
              <a:t>Basis debriefing the whiteboard exercise</a:t>
            </a:r>
          </a:p>
        </p:txBody>
      </p:sp>
    </p:spTree>
    <p:extLst>
      <p:ext uri="{BB962C8B-B14F-4D97-AF65-F5344CB8AC3E}">
        <p14:creationId xmlns:p14="http://schemas.microsoft.com/office/powerpoint/2010/main" val="4510726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23825" y="473075"/>
            <a:ext cx="4816475" cy="2709863"/>
          </a:xfrm>
        </p:spPr>
      </p:sp>
      <p:sp>
        <p:nvSpPr>
          <p:cNvPr id="3" name="Espace réservé des notes 2"/>
          <p:cNvSpPr>
            <a:spLocks noGrp="1"/>
          </p:cNvSpPr>
          <p:nvPr>
            <p:ph type="body" idx="1"/>
          </p:nvPr>
        </p:nvSpPr>
        <p:spPr>
          <a:xfrm>
            <a:off x="5179484" y="923636"/>
            <a:ext cx="3842134" cy="5394037"/>
          </a:xfrm>
        </p:spPr>
        <p:txBody>
          <a:bodyPr/>
          <a:lstStyle/>
          <a:p>
            <a:r>
              <a:rPr lang="en-US" dirty="0"/>
              <a:t>Once the customer electro-compatibility has been established, it is up to you to offer them the product in the range that best corresponds to their needs and specific situation (e.g.: charging cable, power of the on-board charger, type of terminal, etc.) and then to carry out a TCO comparison to show the savings they can make by switching to LEV.</a:t>
            </a:r>
            <a:endParaRPr lang="fr-FR" dirty="0"/>
          </a:p>
        </p:txBody>
      </p:sp>
      <p:sp>
        <p:nvSpPr>
          <p:cNvPr id="4" name="Espace réservé du numéro de diapositive 3"/>
          <p:cNvSpPr>
            <a:spLocks noGrp="1"/>
          </p:cNvSpPr>
          <p:nvPr>
            <p:ph type="sldNum" sz="quarter" idx="5"/>
          </p:nvPr>
        </p:nvSpPr>
        <p:spPr/>
        <p:txBody>
          <a:bodyPr/>
          <a:lstStyle/>
          <a:p>
            <a:fld id="{307C7937-DEAD-4E89-81B9-9C814C2A1A43}" type="slidenum">
              <a:rPr lang="fr-FR" smtClean="0"/>
              <a:t>21</a:t>
            </a:fld>
            <a:endParaRPr lang="fr-FR"/>
          </a:p>
        </p:txBody>
      </p:sp>
      <p:sp>
        <p:nvSpPr>
          <p:cNvPr id="5" name="TextBox 4">
            <a:extLst>
              <a:ext uri="{FF2B5EF4-FFF2-40B4-BE49-F238E27FC236}">
                <a16:creationId xmlns:a16="http://schemas.microsoft.com/office/drawing/2014/main" id="{97CCADA8-A711-8624-0807-4DB2C6D89784}"/>
              </a:ext>
            </a:extLst>
          </p:cNvPr>
          <p:cNvSpPr txBox="1"/>
          <p:nvPr/>
        </p:nvSpPr>
        <p:spPr>
          <a:xfrm>
            <a:off x="167891" y="3831520"/>
            <a:ext cx="4594860" cy="276999"/>
          </a:xfrm>
          <a:prstGeom prst="rect">
            <a:avLst/>
          </a:prstGeom>
          <a:noFill/>
        </p:spPr>
        <p:txBody>
          <a:bodyPr wrap="square" rtlCol="0">
            <a:spAutoFit/>
          </a:bodyPr>
          <a:lstStyle/>
          <a:p>
            <a:r>
              <a:rPr lang="en-US" sz="1200" dirty="0" err="1">
                <a:solidFill>
                  <a:prstClr val="black"/>
                </a:solidFill>
                <a:latin typeface="Encode Sans" panose="020B0604020202020204" charset="0"/>
              </a:rPr>
              <a:t>Summarise</a:t>
            </a:r>
            <a:r>
              <a:rPr lang="en-US" sz="1200" dirty="0">
                <a:solidFill>
                  <a:prstClr val="black"/>
                </a:solidFill>
                <a:latin typeface="Encode Sans" panose="020B0604020202020204" charset="0"/>
              </a:rPr>
              <a:t> the key points to remember.</a:t>
            </a:r>
          </a:p>
        </p:txBody>
      </p:sp>
    </p:spTree>
    <p:extLst>
      <p:ext uri="{BB962C8B-B14F-4D97-AF65-F5344CB8AC3E}">
        <p14:creationId xmlns:p14="http://schemas.microsoft.com/office/powerpoint/2010/main" val="24101477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3825" y="482600"/>
            <a:ext cx="4816475" cy="2709863"/>
          </a:xfrm>
        </p:spPr>
      </p:sp>
      <p:sp>
        <p:nvSpPr>
          <p:cNvPr id="3" name="Notes Placeholder 2"/>
          <p:cNvSpPr>
            <a:spLocks noGrp="1"/>
          </p:cNvSpPr>
          <p:nvPr>
            <p:ph type="body" idx="1"/>
          </p:nvPr>
        </p:nvSpPr>
        <p:spPr/>
        <p:txBody>
          <a:bodyPr/>
          <a:lstStyle/>
          <a:p>
            <a:r>
              <a:rPr lang="en-US" dirty="0"/>
              <a:t>Summary of the practical points to remember when switching to electric driving.</a:t>
            </a:r>
          </a:p>
        </p:txBody>
      </p:sp>
      <p:sp>
        <p:nvSpPr>
          <p:cNvPr id="4" name="Slide Number Placeholder 3"/>
          <p:cNvSpPr>
            <a:spLocks noGrp="1"/>
          </p:cNvSpPr>
          <p:nvPr>
            <p:ph type="sldNum" sz="quarter" idx="5"/>
          </p:nvPr>
        </p:nvSpPr>
        <p:spPr/>
        <p:txBody>
          <a:bodyPr/>
          <a:lstStyle/>
          <a:p>
            <a:fld id="{DA46B207-691D-4EE2-B9CC-9F376BF0DE64}" type="slidenum">
              <a:rPr lang="fr-FR" smtClean="0"/>
              <a:t>22</a:t>
            </a:fld>
            <a:endParaRPr lang="fr-FR"/>
          </a:p>
        </p:txBody>
      </p:sp>
      <p:sp>
        <p:nvSpPr>
          <p:cNvPr id="5" name="TextBox 4">
            <a:extLst>
              <a:ext uri="{FF2B5EF4-FFF2-40B4-BE49-F238E27FC236}">
                <a16:creationId xmlns:a16="http://schemas.microsoft.com/office/drawing/2014/main" id="{DFC825FD-9A45-C1CF-6325-43F13F524303}"/>
              </a:ext>
            </a:extLst>
          </p:cNvPr>
          <p:cNvSpPr txBox="1"/>
          <p:nvPr/>
        </p:nvSpPr>
        <p:spPr>
          <a:xfrm>
            <a:off x="167891" y="3831520"/>
            <a:ext cx="4594860" cy="276999"/>
          </a:xfrm>
          <a:prstGeom prst="rect">
            <a:avLst/>
          </a:prstGeom>
          <a:noFill/>
        </p:spPr>
        <p:txBody>
          <a:bodyPr wrap="square" rtlCol="0">
            <a:spAutoFit/>
          </a:bodyPr>
          <a:lstStyle/>
          <a:p>
            <a:r>
              <a:rPr lang="en-US" sz="1200" dirty="0" err="1">
                <a:solidFill>
                  <a:prstClr val="black"/>
                </a:solidFill>
                <a:latin typeface="Encode Sans" panose="020B0604020202020204" charset="0"/>
              </a:rPr>
              <a:t>Summarise</a:t>
            </a:r>
            <a:r>
              <a:rPr lang="en-US" sz="1200" dirty="0">
                <a:solidFill>
                  <a:prstClr val="black"/>
                </a:solidFill>
                <a:latin typeface="Encode Sans" panose="020B0604020202020204" charset="0"/>
              </a:rPr>
              <a:t> the key points to remember.</a:t>
            </a:r>
          </a:p>
        </p:txBody>
      </p:sp>
    </p:spTree>
    <p:extLst>
      <p:ext uri="{BB962C8B-B14F-4D97-AF65-F5344CB8AC3E}">
        <p14:creationId xmlns:p14="http://schemas.microsoft.com/office/powerpoint/2010/main" val="29015118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3825" y="473075"/>
            <a:ext cx="4816475" cy="2709863"/>
          </a:xfrm>
        </p:spPr>
      </p:sp>
      <p:sp>
        <p:nvSpPr>
          <p:cNvPr id="3" name="Notes Placeholder 2"/>
          <p:cNvSpPr>
            <a:spLocks noGrp="1"/>
          </p:cNvSpPr>
          <p:nvPr>
            <p:ph type="body" idx="1"/>
          </p:nvPr>
        </p:nvSpPr>
        <p:spPr/>
        <p:txBody>
          <a:bodyPr/>
          <a:lstStyle/>
          <a:p>
            <a:r>
              <a:rPr lang="en-US" sz="1100" dirty="0"/>
              <a:t>KA = Key Accounts (large accounts)</a:t>
            </a:r>
          </a:p>
          <a:p>
            <a:r>
              <a:rPr lang="en-US" sz="1100" dirty="0"/>
              <a:t>In a larger structure, it is essential that the electrification of the fleet is pre-studied before starting the operational phase. It is hardly conceivable to switch the whole fleet to LEV in one go. </a:t>
            </a:r>
          </a:p>
          <a:p>
            <a:endParaRPr lang="en-US" sz="1100" dirty="0"/>
          </a:p>
          <a:p>
            <a:r>
              <a:rPr lang="en-US" sz="1100" dirty="0"/>
              <a:t>A global approach is needed, considering the specific constraints of a charging infrastructure. A pre-study to find out who is compatible, at which rate to order vehicles and scale up is essential.</a:t>
            </a:r>
          </a:p>
          <a:p>
            <a:endParaRPr lang="en-US" sz="1100" dirty="0"/>
          </a:p>
          <a:p>
            <a:r>
              <a:rPr lang="en-US" sz="1100" dirty="0"/>
              <a:t>You have a card to play towards these customers.</a:t>
            </a:r>
          </a:p>
          <a:p>
            <a:endParaRPr lang="en-US" sz="1100" dirty="0"/>
          </a:p>
          <a:p>
            <a:r>
              <a:rPr lang="en-US" sz="1100" dirty="0"/>
              <a:t>You must be able to give the customer confidence by relying on specialists in infrastructure installation.</a:t>
            </a:r>
            <a:endParaRPr lang="fr-BE" sz="1100" dirty="0"/>
          </a:p>
        </p:txBody>
      </p:sp>
      <p:sp>
        <p:nvSpPr>
          <p:cNvPr id="4" name="Slide Number Placeholder 3"/>
          <p:cNvSpPr>
            <a:spLocks noGrp="1"/>
          </p:cNvSpPr>
          <p:nvPr>
            <p:ph type="sldNum" sz="quarter" idx="5"/>
          </p:nvPr>
        </p:nvSpPr>
        <p:spPr/>
        <p:txBody>
          <a:bodyPr/>
          <a:lstStyle/>
          <a:p>
            <a:fld id="{DA46B207-691D-4EE2-B9CC-9F376BF0DE64}" type="slidenum">
              <a:rPr lang="fr-FR" smtClean="0"/>
              <a:t>23</a:t>
            </a:fld>
            <a:endParaRPr lang="fr-FR"/>
          </a:p>
        </p:txBody>
      </p:sp>
      <p:sp>
        <p:nvSpPr>
          <p:cNvPr id="5" name="TextBox 4">
            <a:extLst>
              <a:ext uri="{FF2B5EF4-FFF2-40B4-BE49-F238E27FC236}">
                <a16:creationId xmlns:a16="http://schemas.microsoft.com/office/drawing/2014/main" id="{12F5DFEC-FAB3-4F92-2CA9-444287D364C4}"/>
              </a:ext>
            </a:extLst>
          </p:cNvPr>
          <p:cNvSpPr txBox="1"/>
          <p:nvPr/>
        </p:nvSpPr>
        <p:spPr>
          <a:xfrm>
            <a:off x="198408" y="3873261"/>
            <a:ext cx="4278702" cy="461665"/>
          </a:xfrm>
          <a:prstGeom prst="rect">
            <a:avLst/>
          </a:prstGeom>
          <a:noFill/>
        </p:spPr>
        <p:txBody>
          <a:bodyPr wrap="square" rtlCol="0">
            <a:spAutoFit/>
          </a:bodyPr>
          <a:lstStyle/>
          <a:p>
            <a:r>
              <a:rPr lang="en-US" sz="1200" dirty="0">
                <a:solidFill>
                  <a:prstClr val="black"/>
                </a:solidFill>
                <a:latin typeface="Encode Sans" panose="020B0604020202020204" charset="0"/>
              </a:rPr>
              <a:t>Make participants aware that fleet electrification is complex and must be done gradually.</a:t>
            </a:r>
          </a:p>
        </p:txBody>
      </p:sp>
    </p:spTree>
    <p:extLst>
      <p:ext uri="{BB962C8B-B14F-4D97-AF65-F5344CB8AC3E}">
        <p14:creationId xmlns:p14="http://schemas.microsoft.com/office/powerpoint/2010/main" val="26004013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3825" y="473075"/>
            <a:ext cx="4816475" cy="2709863"/>
          </a:xfrm>
        </p:spPr>
      </p:sp>
      <p:sp>
        <p:nvSpPr>
          <p:cNvPr id="3" name="Notes Placeholder 2"/>
          <p:cNvSpPr>
            <a:spLocks noGrp="1"/>
          </p:cNvSpPr>
          <p:nvPr>
            <p:ph type="body" idx="1"/>
          </p:nvPr>
        </p:nvSpPr>
        <p:spPr/>
        <p:txBody>
          <a:bodyPr/>
          <a:lstStyle/>
          <a:p>
            <a:r>
              <a:rPr lang="en-US" dirty="0"/>
              <a:t>Time allowed for this sequence = 15 minutes</a:t>
            </a:r>
            <a:endParaRPr lang="fr-BE" dirty="0"/>
          </a:p>
          <a:p>
            <a:pPr marL="171450" indent="-171450">
              <a:buFont typeface="Arial" panose="020B0604020202020204" pitchFamily="34" charset="0"/>
              <a:buChar char="•"/>
            </a:pPr>
            <a:r>
              <a:rPr lang="en-US" dirty="0"/>
              <a:t>Setting the scene = 5 min</a:t>
            </a:r>
          </a:p>
          <a:p>
            <a:pPr marL="171450" indent="-171450">
              <a:buFont typeface="Arial" panose="020B0604020202020204" pitchFamily="34" charset="0"/>
              <a:buChar char="•"/>
            </a:pPr>
            <a:r>
              <a:rPr lang="en-US" dirty="0"/>
              <a:t>Preparation in sub-groups = 5 min</a:t>
            </a:r>
          </a:p>
          <a:p>
            <a:pPr marL="171450" indent="-171450">
              <a:buFont typeface="Arial" panose="020B0604020202020204" pitchFamily="34" charset="0"/>
              <a:buChar char="•"/>
            </a:pPr>
            <a:r>
              <a:rPr lang="en-US" dirty="0"/>
              <a:t>Synthesis and action plan = 5 min</a:t>
            </a:r>
          </a:p>
          <a:p>
            <a:endParaRPr lang="en-US" dirty="0"/>
          </a:p>
          <a:p>
            <a:endParaRPr lang="en-US" dirty="0"/>
          </a:p>
        </p:txBody>
      </p:sp>
      <p:sp>
        <p:nvSpPr>
          <p:cNvPr id="4" name="Slide Number Placeholder 3"/>
          <p:cNvSpPr>
            <a:spLocks noGrp="1"/>
          </p:cNvSpPr>
          <p:nvPr>
            <p:ph type="sldNum" sz="quarter" idx="5"/>
          </p:nvPr>
        </p:nvSpPr>
        <p:spPr/>
        <p:txBody>
          <a:bodyPr/>
          <a:lstStyle/>
          <a:p>
            <a:fld id="{DA46B207-691D-4EE2-B9CC-9F376BF0DE64}" type="slidenum">
              <a:rPr lang="fr-FR" smtClean="0"/>
              <a:t>24</a:t>
            </a:fld>
            <a:endParaRPr lang="fr-FR"/>
          </a:p>
        </p:txBody>
      </p:sp>
      <p:sp>
        <p:nvSpPr>
          <p:cNvPr id="5" name="TextBox 4">
            <a:extLst>
              <a:ext uri="{FF2B5EF4-FFF2-40B4-BE49-F238E27FC236}">
                <a16:creationId xmlns:a16="http://schemas.microsoft.com/office/drawing/2014/main" id="{92AECA3A-EF81-AC2D-2D5C-E8610CF2ADAB}"/>
              </a:ext>
            </a:extLst>
          </p:cNvPr>
          <p:cNvSpPr txBox="1"/>
          <p:nvPr/>
        </p:nvSpPr>
        <p:spPr>
          <a:xfrm>
            <a:off x="131618" y="3863340"/>
            <a:ext cx="4450080" cy="646331"/>
          </a:xfrm>
          <a:prstGeom prst="rect">
            <a:avLst/>
          </a:prstGeom>
          <a:noFill/>
        </p:spPr>
        <p:txBody>
          <a:bodyPr wrap="square" rtlCol="0">
            <a:spAutoFit/>
          </a:bodyPr>
          <a:lstStyle/>
          <a:p>
            <a:r>
              <a:rPr lang="en-US" sz="1200" dirty="0">
                <a:solidFill>
                  <a:prstClr val="black"/>
                </a:solidFill>
                <a:latin typeface="Encode Sans" panose="020B0604020202020204" charset="0"/>
              </a:rPr>
              <a:t>Determine the degree of electro-compatibility of different B2B driver profiles through a practical case study.</a:t>
            </a:r>
          </a:p>
        </p:txBody>
      </p:sp>
    </p:spTree>
    <p:extLst>
      <p:ext uri="{BB962C8B-B14F-4D97-AF65-F5344CB8AC3E}">
        <p14:creationId xmlns:p14="http://schemas.microsoft.com/office/powerpoint/2010/main" val="27412676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3825" y="473075"/>
            <a:ext cx="4816475" cy="2709863"/>
          </a:xfrm>
        </p:spPr>
      </p:sp>
      <p:sp>
        <p:nvSpPr>
          <p:cNvPr id="3" name="Notes Placeholder 2"/>
          <p:cNvSpPr>
            <a:spLocks noGrp="1"/>
          </p:cNvSpPr>
          <p:nvPr>
            <p:ph type="body" idx="1"/>
          </p:nvPr>
        </p:nvSpPr>
        <p:spPr/>
        <p:txBody>
          <a:bodyPr/>
          <a:lstStyle/>
          <a:p>
            <a:r>
              <a:rPr lang="en-US" sz="1100" dirty="0"/>
              <a:t>The case will be carried out in 2 phases:</a:t>
            </a:r>
          </a:p>
          <a:p>
            <a:endParaRPr lang="en-US" sz="1100" dirty="0"/>
          </a:p>
          <a:p>
            <a:r>
              <a:rPr lang="en-US" sz="1100" dirty="0"/>
              <a:t>Phase 1:  based on a customer situation, whose characteristics are shown on screen, we will </a:t>
            </a:r>
            <a:r>
              <a:rPr lang="en-US" sz="1100" dirty="0" err="1"/>
              <a:t>analyse</a:t>
            </a:r>
            <a:r>
              <a:rPr lang="en-US" sz="1100" dirty="0"/>
              <a:t> the degree of electro-compatibility of 3 driver profiles.</a:t>
            </a:r>
            <a:endParaRPr lang="fr-BE" sz="1100" dirty="0"/>
          </a:p>
          <a:p>
            <a:endParaRPr lang="fr-BE" sz="1100" dirty="0"/>
          </a:p>
          <a:p>
            <a:r>
              <a:rPr lang="en-US" sz="1100" dirty="0"/>
              <a:t>The objectives at the end of phase 1 are:</a:t>
            </a:r>
            <a:endParaRPr lang="fr-BE" sz="1100" dirty="0"/>
          </a:p>
          <a:p>
            <a:pPr marL="171450" indent="-171450">
              <a:buFont typeface="Arial" panose="020B0604020202020204" pitchFamily="34" charset="0"/>
              <a:buChar char="•"/>
            </a:pPr>
            <a:r>
              <a:rPr lang="en-US" sz="1100" dirty="0"/>
              <a:t>reformulate the essential elements</a:t>
            </a:r>
          </a:p>
          <a:p>
            <a:pPr marL="171450" indent="-171450">
              <a:buFont typeface="Arial" panose="020B0604020202020204" pitchFamily="34" charset="0"/>
              <a:buChar char="•"/>
            </a:pPr>
            <a:r>
              <a:rPr lang="en-US" sz="1100" dirty="0"/>
              <a:t>establish an electro-compatibility diagnosis</a:t>
            </a:r>
          </a:p>
          <a:p>
            <a:pPr marL="171450" indent="-171450">
              <a:buFont typeface="Arial" panose="020B0604020202020204" pitchFamily="34" charset="0"/>
              <a:buChar char="•"/>
            </a:pPr>
            <a:r>
              <a:rPr lang="en-US" sz="1100" dirty="0"/>
              <a:t>formulate a recommendation</a:t>
            </a:r>
            <a:endParaRPr lang="fr-BE" sz="1100" dirty="0"/>
          </a:p>
          <a:p>
            <a:endParaRPr lang="fr-BE" sz="1100" dirty="0"/>
          </a:p>
          <a:p>
            <a:r>
              <a:rPr lang="en-US" sz="1100" dirty="0"/>
              <a:t>Time allowed for phase 1: 15 minutes</a:t>
            </a:r>
          </a:p>
          <a:p>
            <a:endParaRPr lang="fr-BE" sz="1100" dirty="0"/>
          </a:p>
          <a:p>
            <a:r>
              <a:rPr lang="en-US" sz="1100" dirty="0">
                <a:solidFill>
                  <a:srgbClr val="FF0000"/>
                </a:solidFill>
              </a:rPr>
              <a:t>Information for the trainer not to be revealed to participants at this stage:</a:t>
            </a:r>
            <a:endParaRPr lang="fr-BE" sz="1100" dirty="0">
              <a:solidFill>
                <a:srgbClr val="FF0000"/>
              </a:solidFill>
            </a:endParaRPr>
          </a:p>
          <a:p>
            <a:endParaRPr lang="fr-BE" sz="1100" dirty="0">
              <a:solidFill>
                <a:srgbClr val="FF0000"/>
              </a:solidFill>
            </a:endParaRPr>
          </a:p>
          <a:p>
            <a:r>
              <a:rPr lang="en-US" sz="1100" i="1" dirty="0"/>
              <a:t>Phase 2: for each driver profile :</a:t>
            </a:r>
            <a:endParaRPr lang="fr-BE" sz="1100" i="1" dirty="0"/>
          </a:p>
          <a:p>
            <a:pPr marL="171450" indent="-171450">
              <a:buFont typeface="Arial" panose="020B0604020202020204" pitchFamily="34" charset="0"/>
              <a:buChar char="•"/>
            </a:pPr>
            <a:r>
              <a:rPr lang="en-US" sz="1100" i="1" dirty="0"/>
              <a:t>Make a TCO comparison to determine which engine is best suited to the profile studied (ICE/LEV/BEV).</a:t>
            </a:r>
          </a:p>
          <a:p>
            <a:pPr marL="171450" indent="-171450">
              <a:buFont typeface="Arial" panose="020B0604020202020204" pitchFamily="34" charset="0"/>
              <a:buChar char="•"/>
            </a:pPr>
            <a:r>
              <a:rPr lang="en-US" sz="1100" i="1" dirty="0"/>
              <a:t>Present and explain the results to the customer (the boss).</a:t>
            </a:r>
            <a:endParaRPr lang="fr-BE" sz="1100" i="1" dirty="0"/>
          </a:p>
        </p:txBody>
      </p:sp>
      <p:sp>
        <p:nvSpPr>
          <p:cNvPr id="4" name="Slide Number Placeholder 3"/>
          <p:cNvSpPr>
            <a:spLocks noGrp="1"/>
          </p:cNvSpPr>
          <p:nvPr>
            <p:ph type="sldNum" sz="quarter" idx="5"/>
          </p:nvPr>
        </p:nvSpPr>
        <p:spPr/>
        <p:txBody>
          <a:bodyPr/>
          <a:lstStyle/>
          <a:p>
            <a:fld id="{DA46B207-691D-4EE2-B9CC-9F376BF0DE64}" type="slidenum">
              <a:rPr lang="fr-FR" smtClean="0"/>
              <a:t>25</a:t>
            </a:fld>
            <a:endParaRPr lang="fr-FR"/>
          </a:p>
        </p:txBody>
      </p:sp>
      <p:sp>
        <p:nvSpPr>
          <p:cNvPr id="5" name="TextBox 4">
            <a:extLst>
              <a:ext uri="{FF2B5EF4-FFF2-40B4-BE49-F238E27FC236}">
                <a16:creationId xmlns:a16="http://schemas.microsoft.com/office/drawing/2014/main" id="{AB4D3453-905B-C35E-04F7-B66D66F6A455}"/>
              </a:ext>
            </a:extLst>
          </p:cNvPr>
          <p:cNvSpPr txBox="1"/>
          <p:nvPr/>
        </p:nvSpPr>
        <p:spPr>
          <a:xfrm>
            <a:off x="131618" y="3863340"/>
            <a:ext cx="4450080" cy="1015663"/>
          </a:xfrm>
          <a:prstGeom prst="rect">
            <a:avLst/>
          </a:prstGeom>
          <a:noFill/>
        </p:spPr>
        <p:txBody>
          <a:bodyPr wrap="square" rtlCol="0">
            <a:spAutoFit/>
          </a:bodyPr>
          <a:lstStyle/>
          <a:p>
            <a:r>
              <a:rPr lang="en-US" sz="1200" dirty="0">
                <a:solidFill>
                  <a:prstClr val="black"/>
                </a:solidFill>
                <a:latin typeface="Encode Sans" panose="020B0604020202020204" charset="0"/>
              </a:rPr>
              <a:t>Present the context of the case study and the objectives expected at the end of phase 1.</a:t>
            </a:r>
          </a:p>
          <a:p>
            <a:endParaRPr lang="en-US" sz="1200" dirty="0">
              <a:solidFill>
                <a:prstClr val="black"/>
              </a:solidFill>
              <a:latin typeface="Encode Sans" panose="020B0604020202020204" charset="0"/>
            </a:endParaRPr>
          </a:p>
          <a:p>
            <a:r>
              <a:rPr lang="en-US" sz="1200" dirty="0">
                <a:solidFill>
                  <a:prstClr val="black"/>
                </a:solidFill>
                <a:latin typeface="Encode Sans" panose="020B0604020202020204" charset="0"/>
              </a:rPr>
              <a:t>See details and timing in the attached file "Electro-compatibility Case - Trainer".</a:t>
            </a:r>
          </a:p>
        </p:txBody>
      </p:sp>
    </p:spTree>
    <p:extLst>
      <p:ext uri="{BB962C8B-B14F-4D97-AF65-F5344CB8AC3E}">
        <p14:creationId xmlns:p14="http://schemas.microsoft.com/office/powerpoint/2010/main" val="29517914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3825" y="473075"/>
            <a:ext cx="4816475" cy="2709863"/>
          </a:xfrm>
        </p:spPr>
      </p:sp>
      <p:sp>
        <p:nvSpPr>
          <p:cNvPr id="3" name="Notes Placeholder 2"/>
          <p:cNvSpPr>
            <a:spLocks noGrp="1"/>
          </p:cNvSpPr>
          <p:nvPr>
            <p:ph type="body" idx="1"/>
          </p:nvPr>
        </p:nvSpPr>
        <p:spPr/>
        <p:txBody>
          <a:bodyPr/>
          <a:lstStyle/>
          <a:p>
            <a:r>
              <a:rPr lang="en-US" sz="1100" dirty="0"/>
              <a:t>The trainer divides the group into 3 sub-groups:</a:t>
            </a:r>
          </a:p>
          <a:p>
            <a:r>
              <a:rPr lang="en-US" sz="1100" dirty="0"/>
              <a:t>-Subgroup 1 analyses the situation of driver #1</a:t>
            </a:r>
          </a:p>
          <a:p>
            <a:r>
              <a:rPr lang="en-US" sz="1100" dirty="0"/>
              <a:t>-Subgroup 2 analyses the situation of driver #2</a:t>
            </a:r>
          </a:p>
          <a:p>
            <a:r>
              <a:rPr lang="en-US" sz="1100" dirty="0"/>
              <a:t>-Subgroup 3 analyses the situation of driver #3</a:t>
            </a:r>
          </a:p>
          <a:p>
            <a:endParaRPr lang="en-US" sz="1100" dirty="0"/>
          </a:p>
          <a:p>
            <a:r>
              <a:rPr lang="en-US" sz="1100" dirty="0"/>
              <a:t>The trainer gives each subgroup the document "driver profile #1, #2 or #3".</a:t>
            </a:r>
          </a:p>
          <a:p>
            <a:endParaRPr lang="en-US" sz="1100" dirty="0"/>
          </a:p>
          <a:p>
            <a:r>
              <a:rPr lang="en-US" sz="1100" dirty="0"/>
              <a:t>At the end of the analysis, one member of each subgroup presents a diagnosis and makes a recommendation.</a:t>
            </a:r>
          </a:p>
          <a:p>
            <a:endParaRPr lang="en-US" sz="1100" dirty="0"/>
          </a:p>
          <a:p>
            <a:r>
              <a:rPr lang="en-US" sz="1100" dirty="0"/>
              <a:t>Duration of analysis = 5 minutes</a:t>
            </a:r>
          </a:p>
          <a:p>
            <a:endParaRPr lang="en-US" sz="1100" dirty="0"/>
          </a:p>
          <a:p>
            <a:r>
              <a:rPr lang="en-US" sz="1100" dirty="0"/>
              <a:t>Synthesis + debriefing + introduction to step 2 = 5 minutes</a:t>
            </a:r>
            <a:endParaRPr lang="fr-BE" sz="1100" dirty="0"/>
          </a:p>
        </p:txBody>
      </p:sp>
      <p:sp>
        <p:nvSpPr>
          <p:cNvPr id="4" name="Slide Number Placeholder 3"/>
          <p:cNvSpPr>
            <a:spLocks noGrp="1"/>
          </p:cNvSpPr>
          <p:nvPr>
            <p:ph type="sldNum" sz="quarter" idx="5"/>
          </p:nvPr>
        </p:nvSpPr>
        <p:spPr/>
        <p:txBody>
          <a:bodyPr/>
          <a:lstStyle/>
          <a:p>
            <a:fld id="{DA46B207-691D-4EE2-B9CC-9F376BF0DE64}" type="slidenum">
              <a:rPr lang="fr-FR" smtClean="0"/>
              <a:t>26</a:t>
            </a:fld>
            <a:endParaRPr lang="fr-FR"/>
          </a:p>
        </p:txBody>
      </p:sp>
      <p:sp>
        <p:nvSpPr>
          <p:cNvPr id="5" name="TextBox 4">
            <a:extLst>
              <a:ext uri="{FF2B5EF4-FFF2-40B4-BE49-F238E27FC236}">
                <a16:creationId xmlns:a16="http://schemas.microsoft.com/office/drawing/2014/main" id="{952CFB07-DC36-9473-A6FE-01BA3303B039}"/>
              </a:ext>
            </a:extLst>
          </p:cNvPr>
          <p:cNvSpPr txBox="1"/>
          <p:nvPr/>
        </p:nvSpPr>
        <p:spPr>
          <a:xfrm>
            <a:off x="131618" y="3863340"/>
            <a:ext cx="4450080" cy="276999"/>
          </a:xfrm>
          <a:prstGeom prst="rect">
            <a:avLst/>
          </a:prstGeom>
          <a:noFill/>
        </p:spPr>
        <p:txBody>
          <a:bodyPr wrap="square" rtlCol="0">
            <a:spAutoFit/>
          </a:bodyPr>
          <a:lstStyle/>
          <a:p>
            <a:r>
              <a:rPr lang="en-US" sz="1200" dirty="0">
                <a:solidFill>
                  <a:prstClr val="black"/>
                </a:solidFill>
                <a:latin typeface="Encode Sans" panose="020B0604020202020204" charset="0"/>
              </a:rPr>
              <a:t>Present the process of phase 1 of the case study.</a:t>
            </a:r>
          </a:p>
        </p:txBody>
      </p:sp>
    </p:spTree>
    <p:extLst>
      <p:ext uri="{BB962C8B-B14F-4D97-AF65-F5344CB8AC3E}">
        <p14:creationId xmlns:p14="http://schemas.microsoft.com/office/powerpoint/2010/main" val="21886727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3825" y="473075"/>
            <a:ext cx="4816475" cy="2709863"/>
          </a:xfrm>
        </p:spPr>
      </p:sp>
      <p:sp>
        <p:nvSpPr>
          <p:cNvPr id="3" name="Notes Placeholder 2"/>
          <p:cNvSpPr>
            <a:spLocks noGrp="1"/>
          </p:cNvSpPr>
          <p:nvPr>
            <p:ph type="body" idx="1"/>
          </p:nvPr>
        </p:nvSpPr>
        <p:spPr/>
        <p:txBody>
          <a:bodyPr/>
          <a:lstStyle/>
          <a:p>
            <a:r>
              <a:rPr lang="en-US" dirty="0"/>
              <a:t>The trainer asks subgroup 1 to reformulate the key elements identified and to make a diagnosis and a recommendation.</a:t>
            </a:r>
            <a:endParaRPr lang="fr-BE" dirty="0"/>
          </a:p>
        </p:txBody>
      </p:sp>
      <p:sp>
        <p:nvSpPr>
          <p:cNvPr id="4" name="Slide Number Placeholder 3"/>
          <p:cNvSpPr>
            <a:spLocks noGrp="1"/>
          </p:cNvSpPr>
          <p:nvPr>
            <p:ph type="sldNum" sz="quarter" idx="5"/>
          </p:nvPr>
        </p:nvSpPr>
        <p:spPr/>
        <p:txBody>
          <a:bodyPr/>
          <a:lstStyle/>
          <a:p>
            <a:fld id="{DA46B207-691D-4EE2-B9CC-9F376BF0DE64}" type="slidenum">
              <a:rPr lang="fr-FR" smtClean="0"/>
              <a:t>27</a:t>
            </a:fld>
            <a:endParaRPr lang="fr-FR"/>
          </a:p>
        </p:txBody>
      </p:sp>
      <p:sp>
        <p:nvSpPr>
          <p:cNvPr id="5" name="TextBox 4">
            <a:extLst>
              <a:ext uri="{FF2B5EF4-FFF2-40B4-BE49-F238E27FC236}">
                <a16:creationId xmlns:a16="http://schemas.microsoft.com/office/drawing/2014/main" id="{7AB2F865-A309-D41E-6033-8391D6E5C84A}"/>
              </a:ext>
            </a:extLst>
          </p:cNvPr>
          <p:cNvSpPr txBox="1"/>
          <p:nvPr/>
        </p:nvSpPr>
        <p:spPr>
          <a:xfrm>
            <a:off x="131618" y="3863340"/>
            <a:ext cx="4450080" cy="276999"/>
          </a:xfrm>
          <a:prstGeom prst="rect">
            <a:avLst/>
          </a:prstGeom>
          <a:noFill/>
        </p:spPr>
        <p:txBody>
          <a:bodyPr wrap="square" rtlCol="0">
            <a:spAutoFit/>
          </a:bodyPr>
          <a:lstStyle/>
          <a:p>
            <a:r>
              <a:rPr lang="en-US" sz="1200" dirty="0">
                <a:solidFill>
                  <a:prstClr val="black"/>
                </a:solidFill>
                <a:latin typeface="Encode Sans" panose="020B0604020202020204" charset="0"/>
              </a:rPr>
              <a:t>Basis for a driver debriefing #1</a:t>
            </a:r>
          </a:p>
        </p:txBody>
      </p:sp>
    </p:spTree>
    <p:extLst>
      <p:ext uri="{BB962C8B-B14F-4D97-AF65-F5344CB8AC3E}">
        <p14:creationId xmlns:p14="http://schemas.microsoft.com/office/powerpoint/2010/main" val="210950194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3825" y="473075"/>
            <a:ext cx="4816475" cy="2709863"/>
          </a:xfrm>
        </p:spPr>
      </p:sp>
      <p:sp>
        <p:nvSpPr>
          <p:cNvPr id="3" name="Notes Placeholder 2"/>
          <p:cNvSpPr>
            <a:spLocks noGrp="1"/>
          </p:cNvSpPr>
          <p:nvPr>
            <p:ph type="body" idx="1"/>
          </p:nvPr>
        </p:nvSpPr>
        <p:spPr>
          <a:xfrm>
            <a:off x="5170248" y="933468"/>
            <a:ext cx="3842134" cy="5394037"/>
          </a:xfrm>
        </p:spPr>
        <p:txBody>
          <a:bodyPr/>
          <a:lstStyle/>
          <a:p>
            <a:r>
              <a:rPr lang="en-US" dirty="0"/>
              <a:t>The trainer asks subgroup 2 to reformulate the essential elements identified and to make a diagnosis and a recommendation.</a:t>
            </a:r>
            <a:endParaRPr lang="fr-BE" dirty="0"/>
          </a:p>
        </p:txBody>
      </p:sp>
      <p:sp>
        <p:nvSpPr>
          <p:cNvPr id="4" name="Slide Number Placeholder 3"/>
          <p:cNvSpPr>
            <a:spLocks noGrp="1"/>
          </p:cNvSpPr>
          <p:nvPr>
            <p:ph type="sldNum" sz="quarter" idx="5"/>
          </p:nvPr>
        </p:nvSpPr>
        <p:spPr/>
        <p:txBody>
          <a:bodyPr/>
          <a:lstStyle/>
          <a:p>
            <a:fld id="{DA46B207-691D-4EE2-B9CC-9F376BF0DE64}" type="slidenum">
              <a:rPr lang="fr-FR" smtClean="0"/>
              <a:t>28</a:t>
            </a:fld>
            <a:endParaRPr lang="fr-FR"/>
          </a:p>
        </p:txBody>
      </p:sp>
      <p:sp>
        <p:nvSpPr>
          <p:cNvPr id="5" name="TextBox 4">
            <a:extLst>
              <a:ext uri="{FF2B5EF4-FFF2-40B4-BE49-F238E27FC236}">
                <a16:creationId xmlns:a16="http://schemas.microsoft.com/office/drawing/2014/main" id="{D525855C-D9DC-D92B-8C74-AF3D64E0BA80}"/>
              </a:ext>
            </a:extLst>
          </p:cNvPr>
          <p:cNvSpPr txBox="1"/>
          <p:nvPr/>
        </p:nvSpPr>
        <p:spPr>
          <a:xfrm>
            <a:off x="131618" y="3863340"/>
            <a:ext cx="4450080" cy="276999"/>
          </a:xfrm>
          <a:prstGeom prst="rect">
            <a:avLst/>
          </a:prstGeom>
          <a:noFill/>
        </p:spPr>
        <p:txBody>
          <a:bodyPr wrap="square" rtlCol="0">
            <a:spAutoFit/>
          </a:bodyPr>
          <a:lstStyle/>
          <a:p>
            <a:r>
              <a:rPr lang="en-US" sz="1200" dirty="0">
                <a:solidFill>
                  <a:prstClr val="black"/>
                </a:solidFill>
                <a:latin typeface="Encode Sans" panose="020B0604020202020204" charset="0"/>
              </a:rPr>
              <a:t>Basis for a driver debriefing #2</a:t>
            </a:r>
          </a:p>
        </p:txBody>
      </p:sp>
    </p:spTree>
    <p:extLst>
      <p:ext uri="{BB962C8B-B14F-4D97-AF65-F5344CB8AC3E}">
        <p14:creationId xmlns:p14="http://schemas.microsoft.com/office/powerpoint/2010/main" val="103801973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3825" y="473075"/>
            <a:ext cx="4816475" cy="2709863"/>
          </a:xfrm>
        </p:spPr>
      </p:sp>
      <p:sp>
        <p:nvSpPr>
          <p:cNvPr id="3" name="Notes Placeholder 2"/>
          <p:cNvSpPr>
            <a:spLocks noGrp="1"/>
          </p:cNvSpPr>
          <p:nvPr>
            <p:ph type="body" idx="1"/>
          </p:nvPr>
        </p:nvSpPr>
        <p:spPr/>
        <p:txBody>
          <a:bodyPr/>
          <a:lstStyle/>
          <a:p>
            <a:r>
              <a:rPr lang="en-US" dirty="0"/>
              <a:t>The trainer asks subgroup 3 to reformulate the essential elements identified and to make a diagnosis and a recommendation.</a:t>
            </a:r>
          </a:p>
        </p:txBody>
      </p:sp>
      <p:sp>
        <p:nvSpPr>
          <p:cNvPr id="4" name="Slide Number Placeholder 3"/>
          <p:cNvSpPr>
            <a:spLocks noGrp="1"/>
          </p:cNvSpPr>
          <p:nvPr>
            <p:ph type="sldNum" sz="quarter" idx="5"/>
          </p:nvPr>
        </p:nvSpPr>
        <p:spPr/>
        <p:txBody>
          <a:bodyPr/>
          <a:lstStyle/>
          <a:p>
            <a:fld id="{DA46B207-691D-4EE2-B9CC-9F376BF0DE64}" type="slidenum">
              <a:rPr lang="fr-FR" smtClean="0"/>
              <a:t>29</a:t>
            </a:fld>
            <a:endParaRPr lang="fr-FR"/>
          </a:p>
        </p:txBody>
      </p:sp>
      <p:sp>
        <p:nvSpPr>
          <p:cNvPr id="5" name="TextBox 4">
            <a:extLst>
              <a:ext uri="{FF2B5EF4-FFF2-40B4-BE49-F238E27FC236}">
                <a16:creationId xmlns:a16="http://schemas.microsoft.com/office/drawing/2014/main" id="{61A52502-19F0-2963-A4B9-D297F36C085D}"/>
              </a:ext>
            </a:extLst>
          </p:cNvPr>
          <p:cNvSpPr txBox="1"/>
          <p:nvPr/>
        </p:nvSpPr>
        <p:spPr>
          <a:xfrm>
            <a:off x="131618" y="3863340"/>
            <a:ext cx="4450080" cy="276999"/>
          </a:xfrm>
          <a:prstGeom prst="rect">
            <a:avLst/>
          </a:prstGeom>
          <a:noFill/>
        </p:spPr>
        <p:txBody>
          <a:bodyPr wrap="square" rtlCol="0">
            <a:spAutoFit/>
          </a:bodyPr>
          <a:lstStyle/>
          <a:p>
            <a:r>
              <a:rPr lang="en-US" sz="1200" dirty="0">
                <a:solidFill>
                  <a:prstClr val="black"/>
                </a:solidFill>
                <a:latin typeface="Encode Sans" panose="020B0604020202020204" charset="0"/>
              </a:rPr>
              <a:t>Basis for a driver debriefing #3</a:t>
            </a:r>
          </a:p>
        </p:txBody>
      </p:sp>
    </p:spTree>
    <p:extLst>
      <p:ext uri="{BB962C8B-B14F-4D97-AF65-F5344CB8AC3E}">
        <p14:creationId xmlns:p14="http://schemas.microsoft.com/office/powerpoint/2010/main" val="15016906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23825" y="473075"/>
            <a:ext cx="4816475" cy="2709863"/>
          </a:xfrm>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i="1" dirty="0"/>
              <a:t>#</a:t>
            </a:r>
            <a:r>
              <a:rPr lang="en-US" sz="1200" i="1" dirty="0"/>
              <a:t>Present the different parts of the virtual classroom orally</a:t>
            </a:r>
            <a:r>
              <a:rPr lang="fr-FR" sz="1200" i="1"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u="none"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b="0" i="0" dirty="0"/>
          </a:p>
        </p:txBody>
      </p:sp>
      <p:sp>
        <p:nvSpPr>
          <p:cNvPr id="4" name="Espace réservé du numéro de diapositive 3"/>
          <p:cNvSpPr>
            <a:spLocks noGrp="1"/>
          </p:cNvSpPr>
          <p:nvPr>
            <p:ph type="sldNum" sz="quarter" idx="5"/>
          </p:nvPr>
        </p:nvSpPr>
        <p:spPr/>
        <p:txBody>
          <a:bodyPr/>
          <a:lstStyle/>
          <a:p>
            <a:pPr marL="0" marR="0" lvl="0" indent="0" defTabSz="914400" rtl="0" eaLnBrk="1" fontAlgn="auto" latinLnBrk="0" hangingPunct="1">
              <a:lnSpc>
                <a:spcPct val="100000"/>
              </a:lnSpc>
              <a:spcBef>
                <a:spcPts val="0"/>
              </a:spcBef>
              <a:spcAft>
                <a:spcPts val="0"/>
              </a:spcAft>
              <a:buClr>
                <a:srgbClr val="000000"/>
              </a:buClr>
              <a:buSzTx/>
              <a:buFont typeface="Arial"/>
              <a:buNone/>
              <a:tabLst/>
              <a:defRPr/>
            </a:pPr>
            <a:fld id="{DA46B207-691D-4EE2-B9CC-9F376BF0DE64}" type="slidenum">
              <a:rPr lang="fr-FR" smtClean="0">
                <a:sym typeface="Arial"/>
              </a:rPr>
              <a:pPr marL="0" marR="0" lvl="0" indent="0" defTabSz="914400" rtl="0" eaLnBrk="1" fontAlgn="auto" latinLnBrk="0" hangingPunct="1">
                <a:lnSpc>
                  <a:spcPct val="100000"/>
                </a:lnSpc>
                <a:spcBef>
                  <a:spcPts val="0"/>
                </a:spcBef>
                <a:spcAft>
                  <a:spcPts val="0"/>
                </a:spcAft>
                <a:buClr>
                  <a:srgbClr val="000000"/>
                </a:buClr>
                <a:buSzTx/>
                <a:buFont typeface="Arial"/>
                <a:buNone/>
                <a:tabLst/>
                <a:defRPr/>
              </a:pPr>
              <a:t>3</a:t>
            </a:fld>
            <a:endParaRPr lang="fr-FR">
              <a:sym typeface="Arial"/>
            </a:endParaRPr>
          </a:p>
        </p:txBody>
      </p:sp>
      <p:sp>
        <p:nvSpPr>
          <p:cNvPr id="5" name="TextBox 4">
            <a:extLst>
              <a:ext uri="{FF2B5EF4-FFF2-40B4-BE49-F238E27FC236}">
                <a16:creationId xmlns:a16="http://schemas.microsoft.com/office/drawing/2014/main" id="{7AB314CB-0479-01AB-50DE-FB206178E122}"/>
              </a:ext>
            </a:extLst>
          </p:cNvPr>
          <p:cNvSpPr txBox="1"/>
          <p:nvPr/>
        </p:nvSpPr>
        <p:spPr>
          <a:xfrm>
            <a:off x="131618" y="3833092"/>
            <a:ext cx="4267200" cy="276999"/>
          </a:xfrm>
          <a:prstGeom prst="rect">
            <a:avLst/>
          </a:prstGeom>
          <a:noFill/>
        </p:spPr>
        <p:txBody>
          <a:bodyPr wrap="square" rtlCol="0">
            <a:spAutoFit/>
          </a:bodyPr>
          <a:lstStyle/>
          <a:p>
            <a:r>
              <a:rPr lang="en-US" sz="1200" dirty="0">
                <a:solidFill>
                  <a:prstClr val="black"/>
                </a:solidFill>
                <a:latin typeface="Encode Sans" panose="020B0604020202020204" charset="0"/>
              </a:rPr>
              <a:t>Introduce participants to the timing of the chapters.</a:t>
            </a:r>
          </a:p>
        </p:txBody>
      </p:sp>
    </p:spTree>
    <p:extLst>
      <p:ext uri="{BB962C8B-B14F-4D97-AF65-F5344CB8AC3E}">
        <p14:creationId xmlns:p14="http://schemas.microsoft.com/office/powerpoint/2010/main" val="365378131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3825" y="473075"/>
            <a:ext cx="4816475" cy="2709863"/>
          </a:xfrm>
        </p:spPr>
      </p:sp>
      <p:sp>
        <p:nvSpPr>
          <p:cNvPr id="3" name="Notes Placeholder 2"/>
          <p:cNvSpPr>
            <a:spLocks noGrp="1"/>
          </p:cNvSpPr>
          <p:nvPr>
            <p:ph type="body" idx="1"/>
          </p:nvPr>
        </p:nvSpPr>
        <p:spPr/>
        <p:txBody>
          <a:bodyPr/>
          <a:lstStyle/>
          <a:p>
            <a:r>
              <a:rPr lang="en-US" dirty="0"/>
              <a:t>Based on the analysis of the situation of the three drivers, you  will debrief with the boss, </a:t>
            </a:r>
            <a:r>
              <a:rPr lang="en-US" dirty="0" err="1"/>
              <a:t>Mr</a:t>
            </a:r>
            <a:r>
              <a:rPr lang="en-US" dirty="0"/>
              <a:t> Martin Marchand.</a:t>
            </a:r>
          </a:p>
          <a:p>
            <a:r>
              <a:rPr lang="en-US" dirty="0"/>
              <a:t>He agrees with your conclusions, but now asks you to show him that it makes economic sense, based on a TCO approach.</a:t>
            </a:r>
          </a:p>
        </p:txBody>
      </p:sp>
      <p:sp>
        <p:nvSpPr>
          <p:cNvPr id="4" name="Slide Number Placeholder 3"/>
          <p:cNvSpPr>
            <a:spLocks noGrp="1"/>
          </p:cNvSpPr>
          <p:nvPr>
            <p:ph type="sldNum" sz="quarter" idx="5"/>
          </p:nvPr>
        </p:nvSpPr>
        <p:spPr/>
        <p:txBody>
          <a:bodyPr/>
          <a:lstStyle/>
          <a:p>
            <a:fld id="{DA46B207-691D-4EE2-B9CC-9F376BF0DE64}" type="slidenum">
              <a:rPr lang="fr-FR" smtClean="0"/>
              <a:t>30</a:t>
            </a:fld>
            <a:endParaRPr lang="fr-FR"/>
          </a:p>
        </p:txBody>
      </p:sp>
      <p:sp>
        <p:nvSpPr>
          <p:cNvPr id="5" name="TextBox 4">
            <a:extLst>
              <a:ext uri="{FF2B5EF4-FFF2-40B4-BE49-F238E27FC236}">
                <a16:creationId xmlns:a16="http://schemas.microsoft.com/office/drawing/2014/main" id="{0D189085-00AF-3021-810F-23F66EDA1ADE}"/>
              </a:ext>
            </a:extLst>
          </p:cNvPr>
          <p:cNvSpPr txBox="1"/>
          <p:nvPr/>
        </p:nvSpPr>
        <p:spPr>
          <a:xfrm>
            <a:off x="123825" y="3846760"/>
            <a:ext cx="4236720" cy="461665"/>
          </a:xfrm>
          <a:prstGeom prst="rect">
            <a:avLst/>
          </a:prstGeom>
          <a:noFill/>
        </p:spPr>
        <p:txBody>
          <a:bodyPr wrap="square" rtlCol="0">
            <a:spAutoFit/>
          </a:bodyPr>
          <a:lstStyle/>
          <a:p>
            <a:r>
              <a:rPr lang="en-US" sz="1200" dirty="0">
                <a:solidFill>
                  <a:prstClr val="black"/>
                </a:solidFill>
                <a:latin typeface="Encode Sans" panose="020B0604020202020204" charset="0"/>
              </a:rPr>
              <a:t>Present a summary of the key elements related to the 3 driver profiles </a:t>
            </a:r>
            <a:r>
              <a:rPr lang="en-US" sz="1200" dirty="0" err="1">
                <a:solidFill>
                  <a:prstClr val="black"/>
                </a:solidFill>
                <a:latin typeface="Encode Sans" panose="020B0604020202020204" charset="0"/>
              </a:rPr>
              <a:t>analysed</a:t>
            </a:r>
            <a:r>
              <a:rPr lang="en-US" sz="1200" dirty="0">
                <a:solidFill>
                  <a:prstClr val="black"/>
                </a:solidFill>
                <a:latin typeface="Encode Sans" panose="020B0604020202020204" charset="0"/>
              </a:rPr>
              <a:t>.</a:t>
            </a:r>
          </a:p>
        </p:txBody>
      </p:sp>
    </p:spTree>
    <p:extLst>
      <p:ext uri="{BB962C8B-B14F-4D97-AF65-F5344CB8AC3E}">
        <p14:creationId xmlns:p14="http://schemas.microsoft.com/office/powerpoint/2010/main" val="390588613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3825" y="473075"/>
            <a:ext cx="4816475" cy="2709863"/>
          </a:xfrm>
        </p:spPr>
      </p:sp>
      <p:sp>
        <p:nvSpPr>
          <p:cNvPr id="3" name="Notes Placeholder 2"/>
          <p:cNvSpPr>
            <a:spLocks noGrp="1"/>
          </p:cNvSpPr>
          <p:nvPr>
            <p:ph type="body" idx="1"/>
          </p:nvPr>
        </p:nvSpPr>
        <p:spPr/>
        <p:txBody>
          <a:bodyPr/>
          <a:lstStyle/>
          <a:p>
            <a:r>
              <a:rPr lang="en-US" dirty="0"/>
              <a:t>These are the vehicles we will be working on in the following sequence.</a:t>
            </a:r>
          </a:p>
        </p:txBody>
      </p:sp>
      <p:sp>
        <p:nvSpPr>
          <p:cNvPr id="4" name="Slide Number Placeholder 3"/>
          <p:cNvSpPr>
            <a:spLocks noGrp="1"/>
          </p:cNvSpPr>
          <p:nvPr>
            <p:ph type="sldNum" sz="quarter" idx="5"/>
          </p:nvPr>
        </p:nvSpPr>
        <p:spPr/>
        <p:txBody>
          <a:bodyPr/>
          <a:lstStyle/>
          <a:p>
            <a:fld id="{DA46B207-691D-4EE2-B9CC-9F376BF0DE64}" type="slidenum">
              <a:rPr lang="fr-FR" smtClean="0"/>
              <a:t>31</a:t>
            </a:fld>
            <a:endParaRPr lang="fr-FR"/>
          </a:p>
        </p:txBody>
      </p:sp>
      <p:sp>
        <p:nvSpPr>
          <p:cNvPr id="5" name="TextBox 4">
            <a:extLst>
              <a:ext uri="{FF2B5EF4-FFF2-40B4-BE49-F238E27FC236}">
                <a16:creationId xmlns:a16="http://schemas.microsoft.com/office/drawing/2014/main" id="{0D189085-00AF-3021-810F-23F66EDA1ADE}"/>
              </a:ext>
            </a:extLst>
          </p:cNvPr>
          <p:cNvSpPr txBox="1"/>
          <p:nvPr/>
        </p:nvSpPr>
        <p:spPr>
          <a:xfrm>
            <a:off x="123825" y="3846760"/>
            <a:ext cx="4236720" cy="461665"/>
          </a:xfrm>
          <a:prstGeom prst="rect">
            <a:avLst/>
          </a:prstGeom>
          <a:noFill/>
        </p:spPr>
        <p:txBody>
          <a:bodyPr wrap="square" rtlCol="0">
            <a:spAutoFit/>
          </a:bodyPr>
          <a:lstStyle/>
          <a:p>
            <a:r>
              <a:rPr lang="en-US" sz="1200" dirty="0">
                <a:solidFill>
                  <a:prstClr val="black"/>
                </a:solidFill>
                <a:latin typeface="Encode Sans" panose="020B0604020202020204" charset="0"/>
              </a:rPr>
              <a:t>Transition to the next chapter; phase 2 of the case study</a:t>
            </a:r>
          </a:p>
        </p:txBody>
      </p:sp>
    </p:spTree>
    <p:extLst>
      <p:ext uri="{BB962C8B-B14F-4D97-AF65-F5344CB8AC3E}">
        <p14:creationId xmlns:p14="http://schemas.microsoft.com/office/powerpoint/2010/main" val="241580039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3825" y="473075"/>
            <a:ext cx="4816475" cy="2709863"/>
          </a:xfrm>
        </p:spPr>
      </p:sp>
      <p:sp>
        <p:nvSpPr>
          <p:cNvPr id="3" name="Notes Placeholder 2"/>
          <p:cNvSpPr>
            <a:spLocks noGrp="1"/>
          </p:cNvSpPr>
          <p:nvPr>
            <p:ph type="body" idx="1"/>
          </p:nvPr>
        </p:nvSpPr>
        <p:spPr/>
        <p:txBody>
          <a:bodyPr/>
          <a:lstStyle/>
          <a:p>
            <a:r>
              <a:rPr lang="en-US" dirty="0"/>
              <a:t>During this second phase, we will successively carry out 3 TCO comparisons.</a:t>
            </a:r>
          </a:p>
          <a:p>
            <a:endParaRPr lang="en-US" dirty="0"/>
          </a:p>
          <a:p>
            <a:r>
              <a:rPr lang="en-US" dirty="0"/>
              <a:t>For driver #1, we will do the exercise together.</a:t>
            </a:r>
          </a:p>
          <a:p>
            <a:endParaRPr lang="en-US" dirty="0"/>
          </a:p>
          <a:p>
            <a:r>
              <a:rPr lang="en-US" dirty="0"/>
              <a:t>Then we will reform the subgroups and you will carry out the TCO comparisons for drivers #2 and #3.</a:t>
            </a:r>
          </a:p>
          <a:p>
            <a:endParaRPr lang="en-US" dirty="0"/>
          </a:p>
          <a:p>
            <a:r>
              <a:rPr lang="en-US" dirty="0"/>
              <a:t>Expected duration = 50 minutes</a:t>
            </a:r>
          </a:p>
          <a:p>
            <a:endParaRPr lang="en-US" dirty="0"/>
          </a:p>
          <a:p>
            <a:r>
              <a:rPr lang="en-US" dirty="0"/>
              <a:t>The main objective for the trainer is not so much to check the accuracy of the calculations, but to measure the participant ability to explain the results to the customer (who will be played by the trainer) and to highlight the key elements, namely energy consumption and taxes.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46B207-691D-4EE2-B9CC-9F376BF0DE64}" type="slidenum">
              <a:rPr kumimoji="0" lang="fr-FR"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fr-FR" sz="1200" b="0" i="0" u="none" strike="noStrike" kern="1200" cap="none" spc="0" normalizeH="0" baseline="0" noProof="0" dirty="0">
              <a:ln>
                <a:noFill/>
              </a:ln>
              <a:solidFill>
                <a:prstClr val="black"/>
              </a:solidFill>
              <a:effectLst/>
              <a:uLnTx/>
              <a:uFillTx/>
              <a:ea typeface="+mn-ea"/>
              <a:cs typeface="+mn-cs"/>
            </a:endParaRPr>
          </a:p>
        </p:txBody>
      </p:sp>
      <p:sp>
        <p:nvSpPr>
          <p:cNvPr id="5" name="TextBox 4">
            <a:extLst>
              <a:ext uri="{FF2B5EF4-FFF2-40B4-BE49-F238E27FC236}">
                <a16:creationId xmlns:a16="http://schemas.microsoft.com/office/drawing/2014/main" id="{6D4A7BA6-C66B-41D8-142E-BBEE15357862}"/>
              </a:ext>
            </a:extLst>
          </p:cNvPr>
          <p:cNvSpPr txBox="1"/>
          <p:nvPr/>
        </p:nvSpPr>
        <p:spPr>
          <a:xfrm>
            <a:off x="207034" y="3881409"/>
            <a:ext cx="4364966" cy="646331"/>
          </a:xfrm>
          <a:prstGeom prst="rect">
            <a:avLst/>
          </a:prstGeom>
          <a:noFill/>
        </p:spPr>
        <p:txBody>
          <a:bodyPr wrap="square" rtlCol="0">
            <a:spAutoFit/>
          </a:bodyPr>
          <a:lstStyle/>
          <a:p>
            <a:r>
              <a:rPr lang="fr-BE" sz="1200" dirty="0">
                <a:latin typeface="Encode Sans" panose="020B0604020202020204" charset="0"/>
              </a:rPr>
              <a:t>Practice:</a:t>
            </a:r>
          </a:p>
          <a:p>
            <a:pPr marL="171450" indent="-171450">
              <a:buFont typeface="Arial" panose="020B0604020202020204" pitchFamily="34" charset="0"/>
              <a:buChar char="•"/>
            </a:pPr>
            <a:r>
              <a:rPr lang="en-US" sz="1200" dirty="0">
                <a:latin typeface="Encode Sans" panose="020B0604020202020204" charset="0"/>
              </a:rPr>
              <a:t>make a ICE vs LEV TCO comparison</a:t>
            </a:r>
          </a:p>
          <a:p>
            <a:pPr marL="171450" indent="-171450">
              <a:buFont typeface="Arial" panose="020B0604020202020204" pitchFamily="34" charset="0"/>
              <a:buChar char="•"/>
            </a:pPr>
            <a:r>
              <a:rPr lang="en-US" sz="1200" dirty="0">
                <a:latin typeface="Encode Sans" panose="020B0604020202020204" charset="0"/>
              </a:rPr>
              <a:t>present and argue the results to the customer</a:t>
            </a:r>
          </a:p>
        </p:txBody>
      </p:sp>
    </p:spTree>
    <p:extLst>
      <p:ext uri="{BB962C8B-B14F-4D97-AF65-F5344CB8AC3E}">
        <p14:creationId xmlns:p14="http://schemas.microsoft.com/office/powerpoint/2010/main" val="172917973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3825" y="473075"/>
            <a:ext cx="4816475" cy="2709863"/>
          </a:xfrm>
        </p:spPr>
      </p:sp>
      <p:sp>
        <p:nvSpPr>
          <p:cNvPr id="3" name="Notes Placeholder 2"/>
          <p:cNvSpPr>
            <a:spLocks noGrp="1"/>
          </p:cNvSpPr>
          <p:nvPr>
            <p:ph type="body" idx="1"/>
          </p:nvPr>
        </p:nvSpPr>
        <p:spPr/>
        <p:txBody>
          <a:bodyPr/>
          <a:lstStyle/>
          <a:p>
            <a:r>
              <a:rPr lang="en-US" dirty="0"/>
              <a:t>The trainer presents the situation of driver #1 to the participants.</a:t>
            </a:r>
          </a:p>
          <a:p>
            <a:r>
              <a:rPr lang="en-US" dirty="0"/>
              <a:t>The BEV is €73/month more expensive, based on an operational leasing rent.</a:t>
            </a:r>
          </a:p>
          <a:p>
            <a:endParaRPr lang="en-US" dirty="0"/>
          </a:p>
          <a:p>
            <a:r>
              <a:rPr lang="en-US" dirty="0"/>
              <a:t>The trainer goes around the table and asks the participants how they are going to show that, despite higher lease costs, the BEV is the best solution for this driver.</a:t>
            </a:r>
          </a:p>
          <a:p>
            <a:endParaRPr lang="en-US" dirty="0"/>
          </a:p>
          <a:p>
            <a:r>
              <a:rPr lang="en-US" dirty="0"/>
              <a:t>In order to save time, the trainer presents the TCO approach of the following slide.</a:t>
            </a:r>
          </a:p>
          <a:p>
            <a:endParaRPr lang="en-US" dirty="0"/>
          </a:p>
          <a:p>
            <a:r>
              <a:rPr lang="en-US" dirty="0">
                <a:solidFill>
                  <a:srgbClr val="FF0000"/>
                </a:solidFill>
              </a:rPr>
              <a:t>Example France - Country adaptation</a:t>
            </a:r>
          </a:p>
          <a:p>
            <a:endParaRPr lang="en-US" dirty="0"/>
          </a:p>
          <a:p>
            <a:r>
              <a:rPr lang="en-US" dirty="0"/>
              <a:t>Operational leasing rent, excluding vehicle registration and car insurance. Ecological bonus used in increased 1st rent increased (if applicable).</a:t>
            </a:r>
            <a:endParaRPr lang="fr-BE" dirty="0"/>
          </a:p>
        </p:txBody>
      </p:sp>
      <p:sp>
        <p:nvSpPr>
          <p:cNvPr id="4" name="Slide Number Placeholder 3"/>
          <p:cNvSpPr>
            <a:spLocks noGrp="1"/>
          </p:cNvSpPr>
          <p:nvPr>
            <p:ph type="sldNum" sz="quarter" idx="5"/>
          </p:nvPr>
        </p:nvSpPr>
        <p:spPr/>
        <p:txBody>
          <a:bodyPr/>
          <a:lstStyle/>
          <a:p>
            <a:fld id="{2358CA74-83C4-457D-AE94-D0DAC82ABCB5}" type="slidenum">
              <a:rPr lang="en-US" smtClean="0"/>
              <a:t>33</a:t>
            </a:fld>
            <a:endParaRPr lang="en-US"/>
          </a:p>
        </p:txBody>
      </p:sp>
      <p:sp>
        <p:nvSpPr>
          <p:cNvPr id="5" name="TextBox 4">
            <a:extLst>
              <a:ext uri="{FF2B5EF4-FFF2-40B4-BE49-F238E27FC236}">
                <a16:creationId xmlns:a16="http://schemas.microsoft.com/office/drawing/2014/main" id="{F8CD14F4-3486-1673-BA6F-0562470F996E}"/>
              </a:ext>
            </a:extLst>
          </p:cNvPr>
          <p:cNvSpPr txBox="1"/>
          <p:nvPr/>
        </p:nvSpPr>
        <p:spPr>
          <a:xfrm>
            <a:off x="160271" y="3893819"/>
            <a:ext cx="4526280" cy="276999"/>
          </a:xfrm>
          <a:prstGeom prst="rect">
            <a:avLst/>
          </a:prstGeom>
          <a:noFill/>
        </p:spPr>
        <p:txBody>
          <a:bodyPr wrap="square" rtlCol="0">
            <a:spAutoFit/>
          </a:bodyPr>
          <a:lstStyle/>
          <a:p>
            <a:r>
              <a:rPr lang="en-US" sz="1200" dirty="0">
                <a:solidFill>
                  <a:prstClr val="black"/>
                </a:solidFill>
                <a:latin typeface="Encode Sans" panose="020B0604020202020204" charset="0"/>
              </a:rPr>
              <a:t>Set the scene for the second phase of the case study.</a:t>
            </a:r>
          </a:p>
        </p:txBody>
      </p:sp>
    </p:spTree>
    <p:extLst>
      <p:ext uri="{BB962C8B-B14F-4D97-AF65-F5344CB8AC3E}">
        <p14:creationId xmlns:p14="http://schemas.microsoft.com/office/powerpoint/2010/main" val="162442826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3825" y="473075"/>
            <a:ext cx="4816475" cy="2709863"/>
          </a:xfrm>
        </p:spPr>
      </p:sp>
      <p:sp>
        <p:nvSpPr>
          <p:cNvPr id="3" name="Notes Placeholder 2"/>
          <p:cNvSpPr>
            <a:spLocks noGrp="1"/>
          </p:cNvSpPr>
          <p:nvPr>
            <p:ph type="body" idx="1"/>
          </p:nvPr>
        </p:nvSpPr>
        <p:spPr/>
        <p:txBody>
          <a:bodyPr/>
          <a:lstStyle/>
          <a:p>
            <a:r>
              <a:rPr lang="en-US" sz="1000" dirty="0"/>
              <a:t>CCT= Company Car Tax		TR= Tax Reinstatement</a:t>
            </a:r>
          </a:p>
          <a:p>
            <a:r>
              <a:rPr lang="en-US" sz="1000" dirty="0"/>
              <a:t>Work in differences between both vehicles.</a:t>
            </a:r>
            <a:endParaRPr lang="fr-BE" sz="1000" dirty="0"/>
          </a:p>
          <a:p>
            <a:r>
              <a:rPr lang="en-US" sz="1000" dirty="0"/>
              <a:t>We start with the </a:t>
            </a:r>
            <a:r>
              <a:rPr lang="en-US" sz="1000" b="1" dirty="0"/>
              <a:t>financial rent</a:t>
            </a:r>
            <a:r>
              <a:rPr lang="en-US" sz="1000" dirty="0"/>
              <a:t>, preferably with services (full service operational leasing) to which we successively add:</a:t>
            </a:r>
            <a:endParaRPr lang="fr-BE" sz="1000" dirty="0"/>
          </a:p>
          <a:p>
            <a:r>
              <a:rPr lang="en-US" sz="1000" b="1" dirty="0"/>
              <a:t>-The energy</a:t>
            </a:r>
            <a:r>
              <a:rPr lang="en-US" sz="1000" dirty="0"/>
              <a:t> (manufacturer's standard WLTP consumption)</a:t>
            </a:r>
            <a:endParaRPr lang="fr-BE" sz="1000" dirty="0"/>
          </a:p>
          <a:p>
            <a:r>
              <a:rPr lang="en-US" sz="1000" b="1" dirty="0"/>
              <a:t>-The "1st level" taxes, </a:t>
            </a:r>
            <a:r>
              <a:rPr lang="en-US" sz="1000" dirty="0"/>
              <a:t>i.e. the "cash-out" taxes to be paid when the vehicle is put on the road and any taxes specific to B2B customers.</a:t>
            </a:r>
            <a:endParaRPr lang="fr-FR" sz="1000" dirty="0"/>
          </a:p>
          <a:p>
            <a:endParaRPr lang="fr-FR" sz="1000" dirty="0"/>
          </a:p>
          <a:p>
            <a:r>
              <a:rPr lang="en-US" sz="1000" dirty="0"/>
              <a:t>This gives us a first level of TCO comparison, called </a:t>
            </a:r>
            <a:r>
              <a:rPr lang="en-US" sz="1000" b="1" dirty="0"/>
              <a:t>TCO1</a:t>
            </a:r>
            <a:r>
              <a:rPr lang="en-US" sz="1000" dirty="0"/>
              <a:t> in this table.</a:t>
            </a:r>
            <a:endParaRPr lang="fr-BE" sz="1000" b="1" dirty="0"/>
          </a:p>
          <a:p>
            <a:endParaRPr lang="fr-BE" sz="1000" dirty="0"/>
          </a:p>
          <a:p>
            <a:r>
              <a:rPr lang="en-US" sz="1000" dirty="0"/>
              <a:t>In a second stage, we add </a:t>
            </a:r>
            <a:r>
              <a:rPr lang="en-US" sz="1000" b="1" dirty="0"/>
              <a:t>the "second level" taxes </a:t>
            </a:r>
            <a:r>
              <a:rPr lang="en-US" sz="1000" dirty="0"/>
              <a:t>that will be paid later by the employer through his annual tax return, but which directly increase the vehicle TCO.</a:t>
            </a:r>
            <a:endParaRPr lang="fr-FR" sz="1000" dirty="0"/>
          </a:p>
          <a:p>
            <a:endParaRPr lang="fr-FR" sz="1000" dirty="0"/>
          </a:p>
          <a:p>
            <a:r>
              <a:rPr lang="en-US" sz="1000" dirty="0"/>
              <a:t>This gives us a second level of TCO comparison, called </a:t>
            </a:r>
            <a:r>
              <a:rPr lang="en-US" sz="1000" b="1" dirty="0"/>
              <a:t>TCO2 </a:t>
            </a:r>
            <a:r>
              <a:rPr lang="en-US" sz="1000" dirty="0"/>
              <a:t>in this table.</a:t>
            </a:r>
            <a:endParaRPr lang="fr-FR" sz="1000" b="1" dirty="0"/>
          </a:p>
          <a:p>
            <a:endParaRPr lang="fr-BE" sz="1000" dirty="0"/>
          </a:p>
          <a:p>
            <a:r>
              <a:rPr lang="en-US" sz="1000" dirty="0"/>
              <a:t>Let's apply this principle to the BEV-ICE comparison of driver 1 and build the comparison table together, item by item.</a:t>
            </a:r>
          </a:p>
          <a:p>
            <a:endParaRPr lang="en-US" sz="1000" dirty="0"/>
          </a:p>
          <a:p>
            <a:r>
              <a:rPr lang="en-US" sz="1000" dirty="0"/>
              <a:t>Basis for debriefing (example France - Country adaptation).</a:t>
            </a:r>
          </a:p>
          <a:p>
            <a:r>
              <a:rPr lang="en-US" sz="1000" dirty="0"/>
              <a:t>Start hypothesis = case of a professional user employed by a company (48 months - 60,000 km).</a:t>
            </a:r>
          </a:p>
          <a:p>
            <a:r>
              <a:rPr lang="en-US" sz="1000" dirty="0"/>
              <a:t>We start with the operational leasing rent excluding car insurance and registration certificate, with, if applicable, the ecological bonus in the form of an increased 1st rent.</a:t>
            </a:r>
          </a:p>
          <a:p>
            <a:r>
              <a:rPr lang="en-US" sz="1000" dirty="0"/>
              <a:t>In this example, the BEV starts with a rent deficit of €73/month</a:t>
            </a:r>
          </a:p>
          <a:p>
            <a:endParaRPr lang="en-US" sz="1000" dirty="0"/>
          </a:p>
          <a:p>
            <a:r>
              <a:rPr lang="en-US" sz="1000" dirty="0"/>
              <a:t>Let’s move now to the energy issue…</a:t>
            </a:r>
          </a:p>
        </p:txBody>
      </p:sp>
      <p:sp>
        <p:nvSpPr>
          <p:cNvPr id="4" name="Slide Number Placeholder 3"/>
          <p:cNvSpPr>
            <a:spLocks noGrp="1"/>
          </p:cNvSpPr>
          <p:nvPr>
            <p:ph type="sldNum" sz="quarter" idx="5"/>
          </p:nvPr>
        </p:nvSpPr>
        <p:spPr/>
        <p:txBody>
          <a:bodyPr/>
          <a:lstStyle/>
          <a:p>
            <a:fld id="{DA46B207-691D-4EE2-B9CC-9F376BF0DE64}" type="slidenum">
              <a:rPr lang="fr-FR" smtClean="0"/>
              <a:t>34</a:t>
            </a:fld>
            <a:endParaRPr lang="fr-FR"/>
          </a:p>
        </p:txBody>
      </p:sp>
      <p:sp>
        <p:nvSpPr>
          <p:cNvPr id="5" name="TextBox 4">
            <a:extLst>
              <a:ext uri="{FF2B5EF4-FFF2-40B4-BE49-F238E27FC236}">
                <a16:creationId xmlns:a16="http://schemas.microsoft.com/office/drawing/2014/main" id="{1DA63885-1E30-8DCF-0706-8D37C1FD9FA5}"/>
              </a:ext>
            </a:extLst>
          </p:cNvPr>
          <p:cNvSpPr txBox="1"/>
          <p:nvPr/>
        </p:nvSpPr>
        <p:spPr>
          <a:xfrm>
            <a:off x="203199" y="3851563"/>
            <a:ext cx="4581237" cy="1384995"/>
          </a:xfrm>
          <a:prstGeom prst="rect">
            <a:avLst/>
          </a:prstGeom>
          <a:noFill/>
        </p:spPr>
        <p:txBody>
          <a:bodyPr wrap="square" rtlCol="0">
            <a:spAutoFit/>
          </a:bodyPr>
          <a:lstStyle/>
          <a:p>
            <a:r>
              <a:rPr lang="en-US" sz="1200" dirty="0">
                <a:solidFill>
                  <a:prstClr val="black"/>
                </a:solidFill>
                <a:latin typeface="Encode Sans" panose="020B0604020202020204" charset="0"/>
              </a:rPr>
              <a:t>Present the structure that will serve as a common thread for phase 2 of the case study.</a:t>
            </a:r>
          </a:p>
          <a:p>
            <a:endParaRPr lang="en-US" sz="1200" dirty="0">
              <a:solidFill>
                <a:prstClr val="black"/>
              </a:solidFill>
              <a:latin typeface="Encode Sans" panose="020B0604020202020204" charset="0"/>
            </a:endParaRPr>
          </a:p>
          <a:p>
            <a:r>
              <a:rPr lang="en-US" sz="1200" dirty="0">
                <a:solidFill>
                  <a:prstClr val="black"/>
                </a:solidFill>
                <a:latin typeface="Encode Sans" panose="020B0604020202020204" charset="0"/>
              </a:rPr>
              <a:t>-First, we will complete the different lines of the comparison together. </a:t>
            </a:r>
          </a:p>
          <a:p>
            <a:r>
              <a:rPr lang="en-US" sz="1200" dirty="0">
                <a:solidFill>
                  <a:prstClr val="black"/>
                </a:solidFill>
                <a:latin typeface="Encode Sans" panose="020B0604020202020204" charset="0"/>
              </a:rPr>
              <a:t>-Then, in sub-groups, you will carry out the same exercise for leads #2 and #3.</a:t>
            </a:r>
          </a:p>
        </p:txBody>
      </p:sp>
    </p:spTree>
    <p:extLst>
      <p:ext uri="{BB962C8B-B14F-4D97-AF65-F5344CB8AC3E}">
        <p14:creationId xmlns:p14="http://schemas.microsoft.com/office/powerpoint/2010/main" val="91606142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3825" y="473075"/>
            <a:ext cx="4816475" cy="2709863"/>
          </a:xfrm>
        </p:spPr>
      </p:sp>
      <p:sp>
        <p:nvSpPr>
          <p:cNvPr id="3" name="Notes Placeholder 2"/>
          <p:cNvSpPr>
            <a:spLocks noGrp="1"/>
          </p:cNvSpPr>
          <p:nvPr>
            <p:ph type="body" idx="1"/>
          </p:nvPr>
        </p:nvSpPr>
        <p:spPr/>
        <p:txBody>
          <a:bodyPr/>
          <a:lstStyle/>
          <a:p>
            <a:r>
              <a:rPr lang="en-US" dirty="0"/>
              <a:t>The trainer launches a survey activity (short answer type) to collect the participants’ answers to the question on screen.</a:t>
            </a:r>
          </a:p>
          <a:p>
            <a:endParaRPr lang="en-US" dirty="0"/>
          </a:p>
          <a:p>
            <a:r>
              <a:rPr lang="en-US" dirty="0"/>
              <a:t>The correct answer is a €77 difference per month.</a:t>
            </a:r>
          </a:p>
          <a:p>
            <a:r>
              <a:rPr lang="en-US" dirty="0"/>
              <a:t>Let's see how easy it is to calculate monthly energy budgets.</a:t>
            </a:r>
            <a:endParaRPr lang="fr-BE" dirty="0"/>
          </a:p>
        </p:txBody>
      </p:sp>
      <p:sp>
        <p:nvSpPr>
          <p:cNvPr id="4" name="Slide Number Placeholder 3"/>
          <p:cNvSpPr>
            <a:spLocks noGrp="1"/>
          </p:cNvSpPr>
          <p:nvPr>
            <p:ph type="sldNum" sz="quarter" idx="5"/>
          </p:nvPr>
        </p:nvSpPr>
        <p:spPr/>
        <p:txBody>
          <a:bodyPr/>
          <a:lstStyle/>
          <a:p>
            <a:fld id="{2358CA74-83C4-457D-AE94-D0DAC82ABCB5}" type="slidenum">
              <a:rPr lang="en-US" smtClean="0"/>
              <a:t>35</a:t>
            </a:fld>
            <a:endParaRPr lang="en-US"/>
          </a:p>
        </p:txBody>
      </p:sp>
      <p:sp>
        <p:nvSpPr>
          <p:cNvPr id="5" name="TextBox 4">
            <a:extLst>
              <a:ext uri="{FF2B5EF4-FFF2-40B4-BE49-F238E27FC236}">
                <a16:creationId xmlns:a16="http://schemas.microsoft.com/office/drawing/2014/main" id="{81374BEB-FC6D-6C7C-9729-5715CE89265E}"/>
              </a:ext>
            </a:extLst>
          </p:cNvPr>
          <p:cNvSpPr txBox="1"/>
          <p:nvPr/>
        </p:nvSpPr>
        <p:spPr>
          <a:xfrm>
            <a:off x="131618" y="3798685"/>
            <a:ext cx="4514466" cy="461665"/>
          </a:xfrm>
          <a:prstGeom prst="rect">
            <a:avLst/>
          </a:prstGeom>
          <a:noFill/>
        </p:spPr>
        <p:txBody>
          <a:bodyPr wrap="square" rtlCol="0">
            <a:spAutoFit/>
          </a:bodyPr>
          <a:lstStyle/>
          <a:p>
            <a:r>
              <a:rPr lang="en-US" sz="1200" dirty="0">
                <a:solidFill>
                  <a:prstClr val="black"/>
                </a:solidFill>
                <a:latin typeface="Encode Sans" panose="020B0604020202020204" charset="0"/>
              </a:rPr>
              <a:t>“Cold” evaluation of the knowledge level of orders of magnitude for energy consumption</a:t>
            </a:r>
          </a:p>
        </p:txBody>
      </p:sp>
    </p:spTree>
    <p:extLst>
      <p:ext uri="{BB962C8B-B14F-4D97-AF65-F5344CB8AC3E}">
        <p14:creationId xmlns:p14="http://schemas.microsoft.com/office/powerpoint/2010/main" val="141497311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3825" y="473075"/>
            <a:ext cx="4816475" cy="2709863"/>
          </a:xfrm>
        </p:spPr>
      </p:sp>
      <p:sp>
        <p:nvSpPr>
          <p:cNvPr id="3" name="Notes Placeholder 2"/>
          <p:cNvSpPr>
            <a:spLocks noGrp="1"/>
          </p:cNvSpPr>
          <p:nvPr>
            <p:ph type="body" idx="1"/>
          </p:nvPr>
        </p:nvSpPr>
        <p:spPr/>
        <p:txBody>
          <a:bodyPr/>
          <a:lstStyle/>
          <a:p>
            <a:r>
              <a:rPr lang="en-US" dirty="0"/>
              <a:t>Basis for debriefing</a:t>
            </a:r>
          </a:p>
          <a:p>
            <a:endParaRPr lang="en-US" dirty="0"/>
          </a:p>
          <a:p>
            <a:r>
              <a:rPr lang="en-US" dirty="0"/>
              <a:t>Energy prices to be adapted according to the country.</a:t>
            </a:r>
          </a:p>
          <a:p>
            <a:r>
              <a:rPr lang="en-US" dirty="0"/>
              <a:t>Example France. The tariffs used take into account the VAT recovery (80% on petrol and 100% on electricity)</a:t>
            </a:r>
            <a:endParaRPr lang="fr-BE" dirty="0"/>
          </a:p>
          <a:p>
            <a:endParaRPr lang="fr-BE" dirty="0"/>
          </a:p>
          <a:p>
            <a:pPr marL="171450" indent="-171450">
              <a:buFont typeface="Wingdings" panose="05000000000000000000" pitchFamily="2" charset="2"/>
              <a:buChar char="à"/>
            </a:pPr>
            <a:r>
              <a:rPr lang="en-US" dirty="0">
                <a:sym typeface="Wingdings" panose="05000000000000000000" pitchFamily="2" charset="2"/>
              </a:rPr>
              <a:t>The cost per 100 km is 4x cheaper for a BEV (0.16 €/kWh = average rate in France, (excluding VAT as VAT on electricity is 100% deductible for a B2B taxable customer)</a:t>
            </a:r>
            <a:endParaRPr lang="fr-BE" dirty="0">
              <a:sym typeface="Wingdings" panose="05000000000000000000" pitchFamily="2" charset="2"/>
            </a:endParaRPr>
          </a:p>
          <a:p>
            <a:endParaRPr lang="fr-BE" dirty="0">
              <a:sym typeface="Wingdings" panose="05000000000000000000" pitchFamily="2" charset="2"/>
            </a:endParaRPr>
          </a:p>
          <a:p>
            <a:r>
              <a:rPr lang="en-US" dirty="0">
                <a:sym typeface="Wingdings" panose="05000000000000000000" pitchFamily="2" charset="2"/>
              </a:rPr>
              <a:t>To be checked according to the recharging method (at home/in a company, on a public terminal or on a fast terminal). </a:t>
            </a:r>
          </a:p>
          <a:p>
            <a:r>
              <a:rPr lang="en-US" dirty="0">
                <a:sym typeface="Wingdings" panose="05000000000000000000" pitchFamily="2" charset="2"/>
              </a:rPr>
              <a:t>See details on the following slide…</a:t>
            </a:r>
            <a:endParaRPr lang="en-US" dirty="0"/>
          </a:p>
        </p:txBody>
      </p:sp>
      <p:sp>
        <p:nvSpPr>
          <p:cNvPr id="4" name="Slide Number Placeholder 3"/>
          <p:cNvSpPr>
            <a:spLocks noGrp="1"/>
          </p:cNvSpPr>
          <p:nvPr>
            <p:ph type="sldNum" sz="quarter" idx="5"/>
          </p:nvPr>
        </p:nvSpPr>
        <p:spPr/>
        <p:txBody>
          <a:bodyPr/>
          <a:lstStyle/>
          <a:p>
            <a:fld id="{DA46B207-691D-4EE2-B9CC-9F376BF0DE64}" type="slidenum">
              <a:rPr lang="fr-FR" smtClean="0"/>
              <a:t>36</a:t>
            </a:fld>
            <a:endParaRPr lang="fr-FR"/>
          </a:p>
        </p:txBody>
      </p:sp>
      <p:sp>
        <p:nvSpPr>
          <p:cNvPr id="5" name="TextBox 4">
            <a:extLst>
              <a:ext uri="{FF2B5EF4-FFF2-40B4-BE49-F238E27FC236}">
                <a16:creationId xmlns:a16="http://schemas.microsoft.com/office/drawing/2014/main" id="{76D278DC-30DC-52EF-693B-A1FEAA9F8E63}"/>
              </a:ext>
            </a:extLst>
          </p:cNvPr>
          <p:cNvSpPr txBox="1"/>
          <p:nvPr/>
        </p:nvSpPr>
        <p:spPr>
          <a:xfrm>
            <a:off x="193963" y="3833091"/>
            <a:ext cx="4544291" cy="461665"/>
          </a:xfrm>
          <a:prstGeom prst="rect">
            <a:avLst/>
          </a:prstGeom>
          <a:noFill/>
        </p:spPr>
        <p:txBody>
          <a:bodyPr wrap="square" rtlCol="0">
            <a:spAutoFit/>
          </a:bodyPr>
          <a:lstStyle/>
          <a:p>
            <a:r>
              <a:rPr lang="en-US" sz="1200" dirty="0">
                <a:solidFill>
                  <a:prstClr val="black"/>
                </a:solidFill>
                <a:latin typeface="Encode Sans" panose="020B0604020202020204" charset="0"/>
              </a:rPr>
              <a:t>Remind participants of the formula to be used to calculate the monthly energy consumption budget.</a:t>
            </a:r>
          </a:p>
        </p:txBody>
      </p:sp>
    </p:spTree>
    <p:extLst>
      <p:ext uri="{BB962C8B-B14F-4D97-AF65-F5344CB8AC3E}">
        <p14:creationId xmlns:p14="http://schemas.microsoft.com/office/powerpoint/2010/main" val="404628483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p:cNvSpPr>
            <a:spLocks noGrp="1"/>
          </p:cNvSpPr>
          <p:nvPr>
            <p:ph type="sldNum" sz="quarter" idx="5"/>
          </p:nvPr>
        </p:nvSpPr>
        <p:spPr/>
        <p:txBody>
          <a:bodyPr/>
          <a:lstStyle/>
          <a:p>
            <a:fld id="{83C3A6E7-B940-4B53-8ECE-337C9860C4EA}" type="slidenum">
              <a:rPr lang="fr-BE" smtClean="0"/>
              <a:pPr/>
              <a:t>37</a:t>
            </a:fld>
            <a:endParaRPr lang="fr-BE"/>
          </a:p>
        </p:txBody>
      </p:sp>
      <p:sp>
        <p:nvSpPr>
          <p:cNvPr id="6" name="Slide Image Placeholder 5">
            <a:extLst>
              <a:ext uri="{FF2B5EF4-FFF2-40B4-BE49-F238E27FC236}">
                <a16:creationId xmlns:a16="http://schemas.microsoft.com/office/drawing/2014/main" id="{6C54E0A5-4606-4D96-89C9-217F984443DA}"/>
              </a:ext>
            </a:extLst>
          </p:cNvPr>
          <p:cNvSpPr>
            <a:spLocks noGrp="1" noRot="1" noChangeAspect="1"/>
          </p:cNvSpPr>
          <p:nvPr>
            <p:ph type="sldImg"/>
          </p:nvPr>
        </p:nvSpPr>
        <p:spPr>
          <a:xfrm>
            <a:off x="123825" y="473075"/>
            <a:ext cx="4816475" cy="2709863"/>
          </a:xfrm>
        </p:spPr>
      </p:sp>
      <p:sp>
        <p:nvSpPr>
          <p:cNvPr id="7" name="Notes Placeholder 6">
            <a:extLst>
              <a:ext uri="{FF2B5EF4-FFF2-40B4-BE49-F238E27FC236}">
                <a16:creationId xmlns:a16="http://schemas.microsoft.com/office/drawing/2014/main" id="{31986EEC-B879-4D70-80C2-A935C5144DA1}"/>
              </a:ext>
            </a:extLst>
          </p:cNvPr>
          <p:cNvSpPr>
            <a:spLocks noGrp="1"/>
          </p:cNvSpPr>
          <p:nvPr>
            <p:ph type="body" idx="1"/>
          </p:nvPr>
        </p:nvSpPr>
        <p:spPr/>
        <p:txBody>
          <a:bodyPr/>
          <a:lstStyle/>
          <a:p>
            <a:r>
              <a:rPr lang="en-US" dirty="0"/>
              <a:t>As far as electric driving is concerned, the budget differences in terms of consumption are strongly dependent on the recharging mode. </a:t>
            </a:r>
          </a:p>
          <a:p>
            <a:endParaRPr lang="en-US" dirty="0"/>
          </a:p>
          <a:p>
            <a:r>
              <a:rPr lang="en-US" dirty="0"/>
              <a:t>There are important price differences between private charging (home or business) and public charging (public terminal or fast charging).</a:t>
            </a:r>
          </a:p>
          <a:p>
            <a:endParaRPr lang="en-US" dirty="0"/>
          </a:p>
          <a:p>
            <a:r>
              <a:rPr lang="en-US" dirty="0"/>
              <a:t>The actual charging </a:t>
            </a:r>
            <a:r>
              <a:rPr lang="en-US" dirty="0" err="1"/>
              <a:t>behaviour</a:t>
            </a:r>
            <a:r>
              <a:rPr lang="en-US" dirty="0"/>
              <a:t> can lead to significant differences between the predicted TCO and the actual TCO.</a:t>
            </a:r>
          </a:p>
          <a:p>
            <a:endParaRPr lang="en-US" dirty="0"/>
          </a:p>
          <a:p>
            <a:r>
              <a:rPr lang="en-US" dirty="0"/>
              <a:t>Example: if a user charges her/his BEV mainly on fast charging stations, the cost per 100km is higher than for an ICE.</a:t>
            </a:r>
          </a:p>
          <a:p>
            <a:endParaRPr lang="en-US" dirty="0"/>
          </a:p>
          <a:p>
            <a:pPr marL="171450" indent="-171450">
              <a:buFont typeface="Wingdings" panose="05000000000000000000" pitchFamily="2" charset="2"/>
              <a:buChar char="à"/>
            </a:pPr>
            <a:r>
              <a:rPr lang="en-US" dirty="0">
                <a:sym typeface="Wingdings" panose="05000000000000000000" pitchFamily="2" charset="2"/>
              </a:rPr>
              <a:t>Priority to low-cost recharging.</a:t>
            </a:r>
          </a:p>
          <a:p>
            <a:pPr marL="171450" indent="-171450">
              <a:buFont typeface="Wingdings" panose="05000000000000000000" pitchFamily="2" charset="2"/>
              <a:buChar char="à"/>
            </a:pPr>
            <a:endParaRPr lang="en-US" dirty="0">
              <a:sym typeface="Wingdings" panose="05000000000000000000" pitchFamily="2" charset="2"/>
            </a:endParaRPr>
          </a:p>
          <a:p>
            <a:r>
              <a:rPr lang="en-US" dirty="0">
                <a:sym typeface="Wingdings" panose="05000000000000000000" pitchFamily="2" charset="2"/>
              </a:rPr>
              <a:t>The price per </a:t>
            </a:r>
            <a:r>
              <a:rPr lang="en-US" dirty="0" err="1">
                <a:sym typeface="Wingdings" panose="05000000000000000000" pitchFamily="2" charset="2"/>
              </a:rPr>
              <a:t>litre</a:t>
            </a:r>
            <a:r>
              <a:rPr lang="en-US" dirty="0">
                <a:sym typeface="Wingdings" panose="05000000000000000000" pitchFamily="2" charset="2"/>
              </a:rPr>
              <a:t> of diesel takes into account the VAT deduction on fuel which applies to B2B customers subject to VAT.</a:t>
            </a:r>
            <a:endParaRPr lang="en-US" dirty="0"/>
          </a:p>
        </p:txBody>
      </p:sp>
      <p:sp>
        <p:nvSpPr>
          <p:cNvPr id="5" name="ZoneTexte 23">
            <a:extLst>
              <a:ext uri="{FF2B5EF4-FFF2-40B4-BE49-F238E27FC236}">
                <a16:creationId xmlns:a16="http://schemas.microsoft.com/office/drawing/2014/main" id="{0ED9D7FA-7DF9-0417-E7E5-39482523E382}"/>
              </a:ext>
            </a:extLst>
          </p:cNvPr>
          <p:cNvSpPr txBox="1">
            <a:spLocks noChangeArrowheads="1"/>
          </p:cNvSpPr>
          <p:nvPr/>
        </p:nvSpPr>
        <p:spPr bwMode="auto">
          <a:xfrm>
            <a:off x="236419" y="3808926"/>
            <a:ext cx="4447723" cy="120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1" tIns="45711" rIns="91421" bIns="45711"/>
          <a:lstStyle>
            <a:lvl1pPr defTabSz="900113" eaLnBrk="0" hangingPunct="0">
              <a:spcBef>
                <a:spcPct val="30000"/>
              </a:spcBef>
              <a:defRPr sz="1200">
                <a:solidFill>
                  <a:schemeClr val="tx1"/>
                </a:solidFill>
                <a:latin typeface="Arial" pitchFamily="34" charset="0"/>
              </a:defRPr>
            </a:lvl1pPr>
            <a:lvl2pPr marL="742950" indent="-285750" defTabSz="900113" eaLnBrk="0" hangingPunct="0">
              <a:spcBef>
                <a:spcPct val="30000"/>
              </a:spcBef>
              <a:defRPr sz="1200">
                <a:solidFill>
                  <a:schemeClr val="tx1"/>
                </a:solidFill>
                <a:latin typeface="Arial" pitchFamily="34" charset="0"/>
              </a:defRPr>
            </a:lvl2pPr>
            <a:lvl3pPr marL="1143000" indent="-228600" defTabSz="900113" eaLnBrk="0" hangingPunct="0">
              <a:spcBef>
                <a:spcPct val="30000"/>
              </a:spcBef>
              <a:defRPr sz="1200">
                <a:solidFill>
                  <a:schemeClr val="tx1"/>
                </a:solidFill>
                <a:latin typeface="Arial" pitchFamily="34" charset="0"/>
              </a:defRPr>
            </a:lvl3pPr>
            <a:lvl4pPr marL="1600200" indent="-228600" defTabSz="900113" eaLnBrk="0" hangingPunct="0">
              <a:spcBef>
                <a:spcPct val="30000"/>
              </a:spcBef>
              <a:defRPr sz="1200">
                <a:solidFill>
                  <a:schemeClr val="tx1"/>
                </a:solidFill>
                <a:latin typeface="Arial" pitchFamily="34" charset="0"/>
              </a:defRPr>
            </a:lvl4pPr>
            <a:lvl5pPr marL="2057400" indent="-228600" defTabSz="900113" eaLnBrk="0" hangingPunct="0">
              <a:spcBef>
                <a:spcPct val="30000"/>
              </a:spcBef>
              <a:defRPr sz="1200">
                <a:solidFill>
                  <a:schemeClr val="tx1"/>
                </a:solidFill>
                <a:latin typeface="Arial" pitchFamily="34" charset="0"/>
              </a:defRPr>
            </a:lvl5pPr>
            <a:lvl6pPr marL="2514600" indent="-228600" defTabSz="900113" eaLnBrk="0" fontAlgn="base" hangingPunct="0">
              <a:spcBef>
                <a:spcPct val="30000"/>
              </a:spcBef>
              <a:spcAft>
                <a:spcPct val="0"/>
              </a:spcAft>
              <a:defRPr sz="1200">
                <a:solidFill>
                  <a:schemeClr val="tx1"/>
                </a:solidFill>
                <a:latin typeface="Arial" pitchFamily="34" charset="0"/>
              </a:defRPr>
            </a:lvl6pPr>
            <a:lvl7pPr marL="2971800" indent="-228600" defTabSz="900113" eaLnBrk="0" fontAlgn="base" hangingPunct="0">
              <a:spcBef>
                <a:spcPct val="30000"/>
              </a:spcBef>
              <a:spcAft>
                <a:spcPct val="0"/>
              </a:spcAft>
              <a:defRPr sz="1200">
                <a:solidFill>
                  <a:schemeClr val="tx1"/>
                </a:solidFill>
                <a:latin typeface="Arial" pitchFamily="34" charset="0"/>
              </a:defRPr>
            </a:lvl7pPr>
            <a:lvl8pPr marL="3429000" indent="-228600" defTabSz="900113" eaLnBrk="0" fontAlgn="base" hangingPunct="0">
              <a:spcBef>
                <a:spcPct val="30000"/>
              </a:spcBef>
              <a:spcAft>
                <a:spcPct val="0"/>
              </a:spcAft>
              <a:defRPr sz="1200">
                <a:solidFill>
                  <a:schemeClr val="tx1"/>
                </a:solidFill>
                <a:latin typeface="Arial" pitchFamily="34" charset="0"/>
              </a:defRPr>
            </a:lvl8pPr>
            <a:lvl9pPr marL="3886200" indent="-228600" defTabSz="900113" eaLnBrk="0" fontAlgn="base" hangingPunct="0">
              <a:spcBef>
                <a:spcPct val="30000"/>
              </a:spcBef>
              <a:spcAft>
                <a:spcPct val="0"/>
              </a:spcAft>
              <a:defRPr sz="1200">
                <a:solidFill>
                  <a:schemeClr val="tx1"/>
                </a:solidFill>
                <a:latin typeface="Arial" pitchFamily="34" charset="0"/>
              </a:defRPr>
            </a:lvl9pPr>
          </a:lstStyle>
          <a:p>
            <a:pPr>
              <a:spcBef>
                <a:spcPct val="0"/>
              </a:spcBef>
            </a:pPr>
            <a:r>
              <a:rPr lang="en-US" altLang="fr-FR" dirty="0">
                <a:solidFill>
                  <a:prstClr val="black"/>
                </a:solidFill>
                <a:latin typeface="Encode Sans" panose="020B0604020202020204" charset="0"/>
                <a:sym typeface="VW Headline OT-Book"/>
              </a:rPr>
              <a:t>Zoom in on the electricity price differences for BEVs/PHEVs.</a:t>
            </a:r>
            <a:endParaRPr lang="en-GB" altLang="fr-FR" dirty="0">
              <a:solidFill>
                <a:prstClr val="black"/>
              </a:solidFill>
              <a:latin typeface="Encode Sans" panose="020B0604020202020204" charset="0"/>
              <a:sym typeface="VW Headline OT-Book"/>
            </a:endParaRPr>
          </a:p>
        </p:txBody>
      </p:sp>
    </p:spTree>
    <p:extLst>
      <p:ext uri="{BB962C8B-B14F-4D97-AF65-F5344CB8AC3E}">
        <p14:creationId xmlns:p14="http://schemas.microsoft.com/office/powerpoint/2010/main" val="109875235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3825" y="473075"/>
            <a:ext cx="4816475" cy="2709863"/>
          </a:xfrm>
        </p:spPr>
      </p:sp>
      <p:sp>
        <p:nvSpPr>
          <p:cNvPr id="3" name="Notes Placeholder 2"/>
          <p:cNvSpPr>
            <a:spLocks noGrp="1"/>
          </p:cNvSpPr>
          <p:nvPr>
            <p:ph type="body" idx="1"/>
          </p:nvPr>
        </p:nvSpPr>
        <p:spPr/>
        <p:txBody>
          <a:bodyPr/>
          <a:lstStyle/>
          <a:p>
            <a:r>
              <a:rPr lang="en-US" dirty="0"/>
              <a:t>The energy consumption item (WLTP basis) is added to the operational leasing cost.</a:t>
            </a:r>
          </a:p>
          <a:p>
            <a:endParaRPr lang="en-US" dirty="0"/>
          </a:p>
          <a:p>
            <a:r>
              <a:rPr lang="en-US" dirty="0"/>
              <a:t>In this example, the higher leasing cost of the BEV is already compensated by the gain on the consumption item.</a:t>
            </a:r>
          </a:p>
          <a:p>
            <a:endParaRPr lang="en-US" dirty="0"/>
          </a:p>
          <a:p>
            <a:r>
              <a:rPr lang="en-US" dirty="0"/>
              <a:t>Let's now look at the impact of 1st level taxes.</a:t>
            </a:r>
          </a:p>
          <a:p>
            <a:r>
              <a:rPr lang="en-US" dirty="0"/>
              <a:t>Let's start with a reminder of the taxes applicable according to the engine type.</a:t>
            </a:r>
          </a:p>
        </p:txBody>
      </p:sp>
      <p:sp>
        <p:nvSpPr>
          <p:cNvPr id="4" name="Slide Number Placeholder 3"/>
          <p:cNvSpPr>
            <a:spLocks noGrp="1"/>
          </p:cNvSpPr>
          <p:nvPr>
            <p:ph type="sldNum" sz="quarter" idx="5"/>
          </p:nvPr>
        </p:nvSpPr>
        <p:spPr/>
        <p:txBody>
          <a:bodyPr/>
          <a:lstStyle/>
          <a:p>
            <a:fld id="{DA46B207-691D-4EE2-B9CC-9F376BF0DE64}" type="slidenum">
              <a:rPr lang="fr-FR" smtClean="0"/>
              <a:t>38</a:t>
            </a:fld>
            <a:endParaRPr lang="fr-FR"/>
          </a:p>
        </p:txBody>
      </p:sp>
      <p:sp>
        <p:nvSpPr>
          <p:cNvPr id="5" name="ZoneTexte 23">
            <a:extLst>
              <a:ext uri="{FF2B5EF4-FFF2-40B4-BE49-F238E27FC236}">
                <a16:creationId xmlns:a16="http://schemas.microsoft.com/office/drawing/2014/main" id="{AA56E0F6-48BD-774E-6BC6-80F10A6F3CC3}"/>
              </a:ext>
            </a:extLst>
          </p:cNvPr>
          <p:cNvSpPr txBox="1">
            <a:spLocks noChangeArrowheads="1"/>
          </p:cNvSpPr>
          <p:nvPr/>
        </p:nvSpPr>
        <p:spPr bwMode="auto">
          <a:xfrm>
            <a:off x="236419" y="3808926"/>
            <a:ext cx="4447723" cy="120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1" tIns="45711" rIns="91421" bIns="45711"/>
          <a:lstStyle>
            <a:lvl1pPr defTabSz="900113" eaLnBrk="0" hangingPunct="0">
              <a:spcBef>
                <a:spcPct val="30000"/>
              </a:spcBef>
              <a:defRPr sz="1200">
                <a:solidFill>
                  <a:schemeClr val="tx1"/>
                </a:solidFill>
                <a:latin typeface="Arial" pitchFamily="34" charset="0"/>
              </a:defRPr>
            </a:lvl1pPr>
            <a:lvl2pPr marL="742950" indent="-285750" defTabSz="900113" eaLnBrk="0" hangingPunct="0">
              <a:spcBef>
                <a:spcPct val="30000"/>
              </a:spcBef>
              <a:defRPr sz="1200">
                <a:solidFill>
                  <a:schemeClr val="tx1"/>
                </a:solidFill>
                <a:latin typeface="Arial" pitchFamily="34" charset="0"/>
              </a:defRPr>
            </a:lvl2pPr>
            <a:lvl3pPr marL="1143000" indent="-228600" defTabSz="900113" eaLnBrk="0" hangingPunct="0">
              <a:spcBef>
                <a:spcPct val="30000"/>
              </a:spcBef>
              <a:defRPr sz="1200">
                <a:solidFill>
                  <a:schemeClr val="tx1"/>
                </a:solidFill>
                <a:latin typeface="Arial" pitchFamily="34" charset="0"/>
              </a:defRPr>
            </a:lvl3pPr>
            <a:lvl4pPr marL="1600200" indent="-228600" defTabSz="900113" eaLnBrk="0" hangingPunct="0">
              <a:spcBef>
                <a:spcPct val="30000"/>
              </a:spcBef>
              <a:defRPr sz="1200">
                <a:solidFill>
                  <a:schemeClr val="tx1"/>
                </a:solidFill>
                <a:latin typeface="Arial" pitchFamily="34" charset="0"/>
              </a:defRPr>
            </a:lvl4pPr>
            <a:lvl5pPr marL="2057400" indent="-228600" defTabSz="900113" eaLnBrk="0" hangingPunct="0">
              <a:spcBef>
                <a:spcPct val="30000"/>
              </a:spcBef>
              <a:defRPr sz="1200">
                <a:solidFill>
                  <a:schemeClr val="tx1"/>
                </a:solidFill>
                <a:latin typeface="Arial" pitchFamily="34" charset="0"/>
              </a:defRPr>
            </a:lvl5pPr>
            <a:lvl6pPr marL="2514600" indent="-228600" defTabSz="900113" eaLnBrk="0" fontAlgn="base" hangingPunct="0">
              <a:spcBef>
                <a:spcPct val="30000"/>
              </a:spcBef>
              <a:spcAft>
                <a:spcPct val="0"/>
              </a:spcAft>
              <a:defRPr sz="1200">
                <a:solidFill>
                  <a:schemeClr val="tx1"/>
                </a:solidFill>
                <a:latin typeface="Arial" pitchFamily="34" charset="0"/>
              </a:defRPr>
            </a:lvl6pPr>
            <a:lvl7pPr marL="2971800" indent="-228600" defTabSz="900113" eaLnBrk="0" fontAlgn="base" hangingPunct="0">
              <a:spcBef>
                <a:spcPct val="30000"/>
              </a:spcBef>
              <a:spcAft>
                <a:spcPct val="0"/>
              </a:spcAft>
              <a:defRPr sz="1200">
                <a:solidFill>
                  <a:schemeClr val="tx1"/>
                </a:solidFill>
                <a:latin typeface="Arial" pitchFamily="34" charset="0"/>
              </a:defRPr>
            </a:lvl7pPr>
            <a:lvl8pPr marL="3429000" indent="-228600" defTabSz="900113" eaLnBrk="0" fontAlgn="base" hangingPunct="0">
              <a:spcBef>
                <a:spcPct val="30000"/>
              </a:spcBef>
              <a:spcAft>
                <a:spcPct val="0"/>
              </a:spcAft>
              <a:defRPr sz="1200">
                <a:solidFill>
                  <a:schemeClr val="tx1"/>
                </a:solidFill>
                <a:latin typeface="Arial" pitchFamily="34" charset="0"/>
              </a:defRPr>
            </a:lvl8pPr>
            <a:lvl9pPr marL="3886200" indent="-228600" defTabSz="900113" eaLnBrk="0" fontAlgn="base" hangingPunct="0">
              <a:spcBef>
                <a:spcPct val="30000"/>
              </a:spcBef>
              <a:spcAft>
                <a:spcPct val="0"/>
              </a:spcAft>
              <a:defRPr sz="1200">
                <a:solidFill>
                  <a:schemeClr val="tx1"/>
                </a:solidFill>
                <a:latin typeface="Arial" pitchFamily="34" charset="0"/>
              </a:defRPr>
            </a:lvl9pPr>
          </a:lstStyle>
          <a:p>
            <a:pPr>
              <a:spcBef>
                <a:spcPct val="0"/>
              </a:spcBef>
            </a:pPr>
            <a:r>
              <a:rPr lang="en-US" altLang="fr-FR" dirty="0">
                <a:solidFill>
                  <a:prstClr val="black"/>
                </a:solidFill>
                <a:latin typeface="Encode Sans" panose="020B0604020202020204" charset="0"/>
                <a:sym typeface="VW Headline OT-Book"/>
              </a:rPr>
              <a:t>Fill in the comparison table item by item.</a:t>
            </a:r>
          </a:p>
          <a:p>
            <a:pPr>
              <a:spcBef>
                <a:spcPct val="0"/>
              </a:spcBef>
            </a:pPr>
            <a:r>
              <a:rPr lang="en-US" altLang="fr-FR" dirty="0">
                <a:solidFill>
                  <a:prstClr val="black"/>
                </a:solidFill>
                <a:latin typeface="Encode Sans" panose="020B0604020202020204" charset="0"/>
                <a:sym typeface="VW Headline OT-Book"/>
              </a:rPr>
              <a:t>Item 1: Energy consumption</a:t>
            </a:r>
            <a:endParaRPr lang="en-GB" altLang="fr-FR" dirty="0">
              <a:solidFill>
                <a:prstClr val="black"/>
              </a:solidFill>
              <a:latin typeface="Encode Sans" panose="020B0604020202020204" charset="0"/>
              <a:sym typeface="VW Headline OT-Book"/>
            </a:endParaRPr>
          </a:p>
        </p:txBody>
      </p:sp>
    </p:spTree>
    <p:extLst>
      <p:ext uri="{BB962C8B-B14F-4D97-AF65-F5344CB8AC3E}">
        <p14:creationId xmlns:p14="http://schemas.microsoft.com/office/powerpoint/2010/main" val="190076654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3825" y="473075"/>
            <a:ext cx="4816475" cy="2709863"/>
          </a:xfrm>
        </p:spPr>
      </p:sp>
      <p:sp>
        <p:nvSpPr>
          <p:cNvPr id="3" name="Notes Placeholder 2"/>
          <p:cNvSpPr>
            <a:spLocks noGrp="1"/>
          </p:cNvSpPr>
          <p:nvPr>
            <p:ph type="body" idx="1"/>
          </p:nvPr>
        </p:nvSpPr>
        <p:spPr/>
        <p:txBody>
          <a:bodyPr/>
          <a:lstStyle/>
          <a:p>
            <a:r>
              <a:rPr lang="en-US" dirty="0"/>
              <a:t>The trainer shows the empty table and asks orally the participants to:</a:t>
            </a:r>
            <a:endParaRPr lang="fr-BE" dirty="0"/>
          </a:p>
          <a:p>
            <a:pPr marL="171450" indent="-171450">
              <a:buFont typeface="Arial" panose="020B0604020202020204" pitchFamily="34" charset="0"/>
              <a:buChar char="•"/>
            </a:pPr>
            <a:r>
              <a:rPr lang="en-US" dirty="0"/>
              <a:t>List the taxes concerned + on what basis they are calculated</a:t>
            </a:r>
          </a:p>
          <a:p>
            <a:pPr marL="171450" indent="-171450">
              <a:buFont typeface="Arial" panose="020B0604020202020204" pitchFamily="34" charset="0"/>
              <a:buChar char="•"/>
            </a:pPr>
            <a:r>
              <a:rPr lang="en-US" dirty="0"/>
              <a:t>Recall to which engine type(s) they apply</a:t>
            </a:r>
            <a:endParaRPr lang="fr-BE" dirty="0"/>
          </a:p>
          <a:p>
            <a:endParaRPr lang="fr-BE" dirty="0"/>
          </a:p>
          <a:p>
            <a:r>
              <a:rPr lang="fr-BE" dirty="0">
                <a:solidFill>
                  <a:srgbClr val="FF0000"/>
                </a:solidFill>
              </a:rPr>
              <a:t>Example France - Country adaptation</a:t>
            </a:r>
          </a:p>
          <a:p>
            <a:endParaRPr lang="fr-BE" dirty="0"/>
          </a:p>
          <a:p>
            <a:r>
              <a:rPr lang="en-US" dirty="0"/>
              <a:t>LEVs are exempt from vehicle registration tax. The tax on “use” is very limited for PHEVs.</a:t>
            </a:r>
            <a:endParaRPr lang="fr-BE" dirty="0"/>
          </a:p>
        </p:txBody>
      </p:sp>
      <p:sp>
        <p:nvSpPr>
          <p:cNvPr id="4" name="Slide Number Placeholder 3"/>
          <p:cNvSpPr>
            <a:spLocks noGrp="1"/>
          </p:cNvSpPr>
          <p:nvPr>
            <p:ph type="sldNum" sz="quarter" idx="5"/>
          </p:nvPr>
        </p:nvSpPr>
        <p:spPr/>
        <p:txBody>
          <a:bodyPr/>
          <a:lstStyle/>
          <a:p>
            <a:fld id="{DA46B207-691D-4EE2-B9CC-9F376BF0DE64}" type="slidenum">
              <a:rPr lang="fr-FR" smtClean="0"/>
              <a:t>39</a:t>
            </a:fld>
            <a:endParaRPr lang="fr-FR"/>
          </a:p>
        </p:txBody>
      </p:sp>
      <p:sp>
        <p:nvSpPr>
          <p:cNvPr id="6" name="TextBox 5">
            <a:extLst>
              <a:ext uri="{FF2B5EF4-FFF2-40B4-BE49-F238E27FC236}">
                <a16:creationId xmlns:a16="http://schemas.microsoft.com/office/drawing/2014/main" id="{47AB5231-6792-F23F-79F1-8CB054983CC2}"/>
              </a:ext>
            </a:extLst>
          </p:cNvPr>
          <p:cNvSpPr txBox="1"/>
          <p:nvPr/>
        </p:nvSpPr>
        <p:spPr>
          <a:xfrm>
            <a:off x="131618" y="3819390"/>
            <a:ext cx="4572000" cy="461665"/>
          </a:xfrm>
          <a:prstGeom prst="rect">
            <a:avLst/>
          </a:prstGeom>
          <a:noFill/>
        </p:spPr>
        <p:txBody>
          <a:bodyPr wrap="square">
            <a:spAutoFit/>
          </a:bodyPr>
          <a:lstStyle/>
          <a:p>
            <a:r>
              <a:rPr lang="en-US" sz="1200" dirty="0">
                <a:solidFill>
                  <a:prstClr val="black"/>
                </a:solidFill>
                <a:latin typeface="Encode Sans" panose="020B0604020202020204" charset="0"/>
              </a:rPr>
              <a:t>Give a brief reminder of the "1st level" taxes applicable according to the engine type.</a:t>
            </a:r>
          </a:p>
        </p:txBody>
      </p:sp>
    </p:spTree>
    <p:extLst>
      <p:ext uri="{BB962C8B-B14F-4D97-AF65-F5344CB8AC3E}">
        <p14:creationId xmlns:p14="http://schemas.microsoft.com/office/powerpoint/2010/main" val="24364523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es notes 2"/>
          <p:cNvSpPr>
            <a:spLocks noGrp="1"/>
          </p:cNvSpPr>
          <p:nvPr>
            <p:ph type="body" idx="1"/>
          </p:nvPr>
        </p:nvSpPr>
        <p:spPr/>
        <p:txBody>
          <a:bodyPr/>
          <a:lstStyle/>
          <a:p>
            <a:r>
              <a:rPr lang="en-US" sz="1100" dirty="0"/>
              <a:t>Let's start by getting familiar with our virtual classroom. We will be working together in different "rooms". We have a conversation area... located here at the bottom right.</a:t>
            </a:r>
          </a:p>
          <a:p>
            <a:r>
              <a:rPr lang="en-US" sz="1100" dirty="0"/>
              <a:t>We have several functions and tools. Let's start with the menu bar above. </a:t>
            </a:r>
          </a:p>
          <a:p>
            <a:endParaRPr lang="en-US" sz="1100" dirty="0"/>
          </a:p>
          <a:p>
            <a:r>
              <a:rPr lang="en-US" sz="1100" dirty="0"/>
              <a:t>Here you can adjust your speakers and microphone. It is very important that you use your microphone to participate in today's exchange. </a:t>
            </a:r>
          </a:p>
          <a:p>
            <a:endParaRPr lang="en-US" sz="1100" dirty="0"/>
          </a:p>
          <a:p>
            <a:r>
              <a:rPr lang="en-US" sz="1100" dirty="0"/>
              <a:t>Another feature of this menu bar allows you to give me "silent" feedback. </a:t>
            </a:r>
          </a:p>
          <a:p>
            <a:endParaRPr lang="en-US" sz="1100" dirty="0"/>
          </a:p>
          <a:p>
            <a:r>
              <a:rPr lang="en-US" sz="1100" dirty="0"/>
              <a:t>To the right you will see the list of participants and the "conversation" area. If your microphone is not available, you can participate using the conversation below.  </a:t>
            </a:r>
          </a:p>
          <a:p>
            <a:endParaRPr lang="en-US" sz="1100" dirty="0"/>
          </a:p>
          <a:p>
            <a:r>
              <a:rPr lang="en-US" sz="1100" dirty="0"/>
              <a:t>#The trainer asks the participants to be active and participate, using their microphone if possible.</a:t>
            </a:r>
          </a:p>
          <a:p>
            <a:r>
              <a:rPr lang="en-US" sz="1100" dirty="0"/>
              <a:t>#The trainer introduces the virtual classroom in detail and explains its different features to the participants. She/He has prepared the virtual classroom environment beforehand.</a:t>
            </a:r>
          </a:p>
          <a:p>
            <a:endParaRPr lang="en-US" sz="1100" dirty="0"/>
          </a:p>
          <a:p>
            <a:r>
              <a:rPr lang="en-US" sz="1100" dirty="0"/>
              <a:t>#Click to go to the next slide#</a:t>
            </a:r>
            <a:endParaRPr lang="fr-FR" sz="1100"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46B207-691D-4EE2-B9CC-9F376BF0DE64}" type="slidenum">
              <a:rPr kumimoji="0" lang="fr-FR" sz="1200" b="0" i="0" u="none" strike="noStrike" kern="1200" cap="none" spc="0" normalizeH="0" baseline="0" noProof="0" smtClean="0">
                <a:ln>
                  <a:noFill/>
                </a:ln>
                <a:solidFill>
                  <a:prstClr val="black"/>
                </a:solidFill>
                <a:effectLst/>
                <a:uLnTx/>
                <a:uFillTx/>
                <a:latin typeface="Encode Sans" panose="020B060402020202020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fr-FR" sz="1200" b="0" i="0" u="none" strike="noStrike" kern="1200" cap="none" spc="0" normalizeH="0" baseline="0" noProof="0">
              <a:ln>
                <a:noFill/>
              </a:ln>
              <a:solidFill>
                <a:prstClr val="black"/>
              </a:solidFill>
              <a:effectLst/>
              <a:uLnTx/>
              <a:uFillTx/>
              <a:latin typeface="Encode Sans" panose="020B0604020202020204" charset="0"/>
              <a:ea typeface="+mn-ea"/>
              <a:cs typeface="+mn-cs"/>
            </a:endParaRPr>
          </a:p>
        </p:txBody>
      </p:sp>
      <p:sp>
        <p:nvSpPr>
          <p:cNvPr id="10" name="Slide Image Placeholder 9">
            <a:extLst>
              <a:ext uri="{FF2B5EF4-FFF2-40B4-BE49-F238E27FC236}">
                <a16:creationId xmlns:a16="http://schemas.microsoft.com/office/drawing/2014/main" id="{036C5C65-0B81-48B8-9A58-52C16FCE15F2}"/>
              </a:ext>
            </a:extLst>
          </p:cNvPr>
          <p:cNvSpPr>
            <a:spLocks noGrp="1" noRot="1" noChangeAspect="1"/>
          </p:cNvSpPr>
          <p:nvPr>
            <p:ph type="sldImg"/>
          </p:nvPr>
        </p:nvSpPr>
        <p:spPr>
          <a:xfrm>
            <a:off x="123825" y="473075"/>
            <a:ext cx="4816475" cy="2709863"/>
          </a:xfrm>
        </p:spPr>
      </p:sp>
      <p:sp>
        <p:nvSpPr>
          <p:cNvPr id="5" name="TextBox 4">
            <a:extLst>
              <a:ext uri="{FF2B5EF4-FFF2-40B4-BE49-F238E27FC236}">
                <a16:creationId xmlns:a16="http://schemas.microsoft.com/office/drawing/2014/main" id="{BEE8FDD1-417C-DBF7-9546-1F586B8F2017}"/>
              </a:ext>
            </a:extLst>
          </p:cNvPr>
          <p:cNvSpPr txBox="1"/>
          <p:nvPr/>
        </p:nvSpPr>
        <p:spPr>
          <a:xfrm>
            <a:off x="131618" y="3833092"/>
            <a:ext cx="4267200" cy="276999"/>
          </a:xfrm>
          <a:prstGeom prst="rect">
            <a:avLst/>
          </a:prstGeom>
          <a:noFill/>
        </p:spPr>
        <p:txBody>
          <a:bodyPr wrap="square" rtlCol="0">
            <a:spAutoFit/>
          </a:bodyPr>
          <a:lstStyle/>
          <a:p>
            <a:pPr marL="0" marR="0" lvl="0" indent="0" algn="l" defTabSz="91293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Encode Sans" panose="020B0604020202020204" charset="0"/>
                <a:ea typeface="+mn-ea"/>
                <a:cs typeface="+mn-cs"/>
              </a:rPr>
              <a:t>Present how the virtual classroom works.</a:t>
            </a:r>
          </a:p>
        </p:txBody>
      </p:sp>
    </p:spTree>
    <p:extLst>
      <p:ext uri="{BB962C8B-B14F-4D97-AF65-F5344CB8AC3E}">
        <p14:creationId xmlns:p14="http://schemas.microsoft.com/office/powerpoint/2010/main" val="20233316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3825" y="473075"/>
            <a:ext cx="4816475" cy="2709863"/>
          </a:xfrm>
        </p:spPr>
      </p:sp>
      <p:sp>
        <p:nvSpPr>
          <p:cNvPr id="3" name="Notes Placeholder 2"/>
          <p:cNvSpPr>
            <a:spLocks noGrp="1"/>
          </p:cNvSpPr>
          <p:nvPr>
            <p:ph type="body" idx="1"/>
          </p:nvPr>
        </p:nvSpPr>
        <p:spPr/>
        <p:txBody>
          <a:bodyPr/>
          <a:lstStyle/>
          <a:p>
            <a:r>
              <a:rPr lang="en-US" dirty="0"/>
              <a:t>To the (operational leasing + consumption) rent, we add the 1st level taxes.</a:t>
            </a:r>
          </a:p>
          <a:p>
            <a:endParaRPr lang="en-US" dirty="0"/>
          </a:p>
          <a:p>
            <a:r>
              <a:rPr lang="en-US" dirty="0"/>
              <a:t>In the case of France, we will mention the registration certificate (C/R). This includes: </a:t>
            </a:r>
          </a:p>
          <a:p>
            <a:r>
              <a:rPr lang="en-US" dirty="0"/>
              <a:t>-regional taxes, </a:t>
            </a:r>
          </a:p>
          <a:p>
            <a:r>
              <a:rPr lang="en-US" dirty="0"/>
              <a:t>-the weight-related malus</a:t>
            </a:r>
          </a:p>
          <a:p>
            <a:r>
              <a:rPr lang="en-US" dirty="0"/>
              <a:t>-the CO</a:t>
            </a:r>
            <a:r>
              <a:rPr lang="en-US" baseline="-25000" dirty="0"/>
              <a:t>2  </a:t>
            </a:r>
            <a:r>
              <a:rPr lang="en-US" dirty="0"/>
              <a:t>bonus/malus</a:t>
            </a:r>
          </a:p>
          <a:p>
            <a:r>
              <a:rPr lang="en-US" dirty="0"/>
              <a:t>+ the “use” tax (former CCT) specific to companies</a:t>
            </a:r>
          </a:p>
          <a:p>
            <a:endParaRPr lang="en-US" dirty="0"/>
          </a:p>
          <a:p>
            <a:r>
              <a:rPr lang="en-US" dirty="0"/>
              <a:t>This gives us a first level of TCO called “TCO1.”</a:t>
            </a:r>
          </a:p>
          <a:p>
            <a:endParaRPr lang="en-US" dirty="0"/>
          </a:p>
          <a:p>
            <a:r>
              <a:rPr lang="en-US" dirty="0"/>
              <a:t>We can see that the more expensive O.L. rent of the BEV is largely compensated for by the gains in energy consumption and the exemptions from C/R and CCT.</a:t>
            </a:r>
          </a:p>
          <a:p>
            <a:endParaRPr lang="en-US" dirty="0"/>
          </a:p>
          <a:p>
            <a:r>
              <a:rPr lang="en-US" dirty="0"/>
              <a:t>In the TCO1 approach, the BEV generates a customer profit of €30/month.</a:t>
            </a:r>
          </a:p>
          <a:p>
            <a:endParaRPr lang="en-US" dirty="0"/>
          </a:p>
          <a:p>
            <a:r>
              <a:rPr lang="en-US" dirty="0"/>
              <a:t>Let's now look at the impact of the second level taxes linked to the mechanism of the tax reinstatement of non-deductible depreciations and former CCT.</a:t>
            </a:r>
          </a:p>
          <a:p>
            <a:endParaRPr lang="en-US" dirty="0"/>
          </a:p>
          <a:p>
            <a:r>
              <a:rPr lang="en-US" dirty="0"/>
              <a:t>Let's start by reviewing the basic principles…</a:t>
            </a:r>
            <a:endParaRPr lang="fr-FR" dirty="0"/>
          </a:p>
        </p:txBody>
      </p:sp>
      <p:sp>
        <p:nvSpPr>
          <p:cNvPr id="4" name="Slide Number Placeholder 3"/>
          <p:cNvSpPr>
            <a:spLocks noGrp="1"/>
          </p:cNvSpPr>
          <p:nvPr>
            <p:ph type="sldNum" sz="quarter" idx="5"/>
          </p:nvPr>
        </p:nvSpPr>
        <p:spPr/>
        <p:txBody>
          <a:bodyPr/>
          <a:lstStyle/>
          <a:p>
            <a:fld id="{DA46B207-691D-4EE2-B9CC-9F376BF0DE64}" type="slidenum">
              <a:rPr lang="fr-FR" smtClean="0"/>
              <a:t>40</a:t>
            </a:fld>
            <a:endParaRPr lang="fr-FR"/>
          </a:p>
        </p:txBody>
      </p:sp>
      <p:sp>
        <p:nvSpPr>
          <p:cNvPr id="5" name="ZoneTexte 23">
            <a:extLst>
              <a:ext uri="{FF2B5EF4-FFF2-40B4-BE49-F238E27FC236}">
                <a16:creationId xmlns:a16="http://schemas.microsoft.com/office/drawing/2014/main" id="{33279598-1BA8-80FA-0168-44B746B3D237}"/>
              </a:ext>
            </a:extLst>
          </p:cNvPr>
          <p:cNvSpPr txBox="1">
            <a:spLocks noChangeArrowheads="1"/>
          </p:cNvSpPr>
          <p:nvPr/>
        </p:nvSpPr>
        <p:spPr bwMode="auto">
          <a:xfrm>
            <a:off x="236419" y="3808926"/>
            <a:ext cx="4447723" cy="120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1" tIns="45711" rIns="91421" bIns="45711"/>
          <a:lstStyle>
            <a:lvl1pPr defTabSz="900113" eaLnBrk="0" hangingPunct="0">
              <a:spcBef>
                <a:spcPct val="30000"/>
              </a:spcBef>
              <a:defRPr sz="1200">
                <a:solidFill>
                  <a:schemeClr val="tx1"/>
                </a:solidFill>
                <a:latin typeface="Arial" pitchFamily="34" charset="0"/>
              </a:defRPr>
            </a:lvl1pPr>
            <a:lvl2pPr marL="742950" indent="-285750" defTabSz="900113" eaLnBrk="0" hangingPunct="0">
              <a:spcBef>
                <a:spcPct val="30000"/>
              </a:spcBef>
              <a:defRPr sz="1200">
                <a:solidFill>
                  <a:schemeClr val="tx1"/>
                </a:solidFill>
                <a:latin typeface="Arial" pitchFamily="34" charset="0"/>
              </a:defRPr>
            </a:lvl2pPr>
            <a:lvl3pPr marL="1143000" indent="-228600" defTabSz="900113" eaLnBrk="0" hangingPunct="0">
              <a:spcBef>
                <a:spcPct val="30000"/>
              </a:spcBef>
              <a:defRPr sz="1200">
                <a:solidFill>
                  <a:schemeClr val="tx1"/>
                </a:solidFill>
                <a:latin typeface="Arial" pitchFamily="34" charset="0"/>
              </a:defRPr>
            </a:lvl3pPr>
            <a:lvl4pPr marL="1600200" indent="-228600" defTabSz="900113" eaLnBrk="0" hangingPunct="0">
              <a:spcBef>
                <a:spcPct val="30000"/>
              </a:spcBef>
              <a:defRPr sz="1200">
                <a:solidFill>
                  <a:schemeClr val="tx1"/>
                </a:solidFill>
                <a:latin typeface="Arial" pitchFamily="34" charset="0"/>
              </a:defRPr>
            </a:lvl4pPr>
            <a:lvl5pPr marL="2057400" indent="-228600" defTabSz="900113" eaLnBrk="0" hangingPunct="0">
              <a:spcBef>
                <a:spcPct val="30000"/>
              </a:spcBef>
              <a:defRPr sz="1200">
                <a:solidFill>
                  <a:schemeClr val="tx1"/>
                </a:solidFill>
                <a:latin typeface="Arial" pitchFamily="34" charset="0"/>
              </a:defRPr>
            </a:lvl5pPr>
            <a:lvl6pPr marL="2514600" indent="-228600" defTabSz="900113" eaLnBrk="0" fontAlgn="base" hangingPunct="0">
              <a:spcBef>
                <a:spcPct val="30000"/>
              </a:spcBef>
              <a:spcAft>
                <a:spcPct val="0"/>
              </a:spcAft>
              <a:defRPr sz="1200">
                <a:solidFill>
                  <a:schemeClr val="tx1"/>
                </a:solidFill>
                <a:latin typeface="Arial" pitchFamily="34" charset="0"/>
              </a:defRPr>
            </a:lvl6pPr>
            <a:lvl7pPr marL="2971800" indent="-228600" defTabSz="900113" eaLnBrk="0" fontAlgn="base" hangingPunct="0">
              <a:spcBef>
                <a:spcPct val="30000"/>
              </a:spcBef>
              <a:spcAft>
                <a:spcPct val="0"/>
              </a:spcAft>
              <a:defRPr sz="1200">
                <a:solidFill>
                  <a:schemeClr val="tx1"/>
                </a:solidFill>
                <a:latin typeface="Arial" pitchFamily="34" charset="0"/>
              </a:defRPr>
            </a:lvl7pPr>
            <a:lvl8pPr marL="3429000" indent="-228600" defTabSz="900113" eaLnBrk="0" fontAlgn="base" hangingPunct="0">
              <a:spcBef>
                <a:spcPct val="30000"/>
              </a:spcBef>
              <a:spcAft>
                <a:spcPct val="0"/>
              </a:spcAft>
              <a:defRPr sz="1200">
                <a:solidFill>
                  <a:schemeClr val="tx1"/>
                </a:solidFill>
                <a:latin typeface="Arial" pitchFamily="34" charset="0"/>
              </a:defRPr>
            </a:lvl8pPr>
            <a:lvl9pPr marL="3886200" indent="-228600" defTabSz="900113" eaLnBrk="0" fontAlgn="base" hangingPunct="0">
              <a:spcBef>
                <a:spcPct val="30000"/>
              </a:spcBef>
              <a:spcAft>
                <a:spcPct val="0"/>
              </a:spcAft>
              <a:defRPr sz="1200">
                <a:solidFill>
                  <a:schemeClr val="tx1"/>
                </a:solidFill>
                <a:latin typeface="Arial" pitchFamily="34" charset="0"/>
              </a:defRPr>
            </a:lvl9pPr>
          </a:lstStyle>
          <a:p>
            <a:pPr>
              <a:spcBef>
                <a:spcPct val="0"/>
              </a:spcBef>
            </a:pPr>
            <a:r>
              <a:rPr lang="en-US" altLang="fr-FR" dirty="0">
                <a:solidFill>
                  <a:prstClr val="black"/>
                </a:solidFill>
                <a:latin typeface="Encode Sans" panose="020B0604020202020204" charset="0"/>
                <a:sym typeface="VW Headline OT-Book"/>
              </a:rPr>
              <a:t>Fill in the comparison table item by item.</a:t>
            </a:r>
          </a:p>
          <a:p>
            <a:pPr>
              <a:spcBef>
                <a:spcPct val="0"/>
              </a:spcBef>
            </a:pPr>
            <a:r>
              <a:rPr lang="en-US" altLang="fr-FR" dirty="0">
                <a:solidFill>
                  <a:prstClr val="black"/>
                </a:solidFill>
                <a:latin typeface="Encode Sans" panose="020B0604020202020204" charset="0"/>
                <a:sym typeface="VW Headline OT-Book"/>
              </a:rPr>
              <a:t>Item 2: 1st level taxes</a:t>
            </a:r>
            <a:endParaRPr lang="en-GB" altLang="fr-FR" dirty="0">
              <a:solidFill>
                <a:prstClr val="black"/>
              </a:solidFill>
              <a:latin typeface="Encode Sans" panose="020B0604020202020204" charset="0"/>
              <a:sym typeface="VW Headline OT-Book"/>
            </a:endParaRPr>
          </a:p>
        </p:txBody>
      </p:sp>
    </p:spTree>
    <p:extLst>
      <p:ext uri="{BB962C8B-B14F-4D97-AF65-F5344CB8AC3E}">
        <p14:creationId xmlns:p14="http://schemas.microsoft.com/office/powerpoint/2010/main" val="14307400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3825" y="473075"/>
            <a:ext cx="4816475" cy="2709863"/>
          </a:xfrm>
        </p:spPr>
      </p:sp>
      <p:sp>
        <p:nvSpPr>
          <p:cNvPr id="3" name="Notes Placeholder 2"/>
          <p:cNvSpPr>
            <a:spLocks noGrp="1"/>
          </p:cNvSpPr>
          <p:nvPr>
            <p:ph type="body" idx="1"/>
          </p:nvPr>
        </p:nvSpPr>
        <p:spPr/>
        <p:txBody>
          <a:bodyPr/>
          <a:lstStyle/>
          <a:p>
            <a:r>
              <a:rPr lang="en-US" dirty="0">
                <a:solidFill>
                  <a:srgbClr val="FF0000"/>
                </a:solidFill>
              </a:rPr>
              <a:t>Example France - Country adaptation</a:t>
            </a:r>
          </a:p>
          <a:p>
            <a:endParaRPr lang="en-US" dirty="0"/>
          </a:p>
          <a:p>
            <a:r>
              <a:rPr lang="en-US" dirty="0"/>
              <a:t>The trainer asks the participants to remind her/him of the basic rules concerning the mechanism of non-deductible depreciation and its thresholds according to the engine type.</a:t>
            </a:r>
          </a:p>
          <a:p>
            <a:endParaRPr lang="en-US" dirty="0"/>
          </a:p>
          <a:p>
            <a:endParaRPr lang="en-US" dirty="0"/>
          </a:p>
          <a:p>
            <a:r>
              <a:rPr lang="en-US" dirty="0"/>
              <a:t>The BEV/PHEV depreciation cap can be increased by the price of the batteries, provided that the price of the batteries is known and mentioned separately on the sales invoice.</a:t>
            </a:r>
          </a:p>
          <a:p>
            <a:endParaRPr lang="en-US" dirty="0"/>
          </a:p>
          <a:p>
            <a:r>
              <a:rPr lang="en-US" dirty="0"/>
              <a:t>Captive leasers such as F2ML depreciate vehicles over 4 years.</a:t>
            </a:r>
          </a:p>
          <a:p>
            <a:endParaRPr lang="en-US" dirty="0"/>
          </a:p>
          <a:p>
            <a:r>
              <a:rPr lang="en-US" dirty="0"/>
              <a:t>The standard corporate income tax (CIT) rate used in this example is 25%.</a:t>
            </a:r>
          </a:p>
        </p:txBody>
      </p:sp>
      <p:sp>
        <p:nvSpPr>
          <p:cNvPr id="4" name="Slide Number Placeholder 3"/>
          <p:cNvSpPr>
            <a:spLocks noGrp="1"/>
          </p:cNvSpPr>
          <p:nvPr>
            <p:ph type="sldNum" sz="quarter" idx="5"/>
          </p:nvPr>
        </p:nvSpPr>
        <p:spPr/>
        <p:txBody>
          <a:bodyPr/>
          <a:lstStyle/>
          <a:p>
            <a:fld id="{DA46B207-691D-4EE2-B9CC-9F376BF0DE64}" type="slidenum">
              <a:rPr lang="fr-FR" smtClean="0"/>
              <a:t>41</a:t>
            </a:fld>
            <a:endParaRPr lang="fr-FR"/>
          </a:p>
        </p:txBody>
      </p:sp>
      <p:sp>
        <p:nvSpPr>
          <p:cNvPr id="5" name="TextBox 4">
            <a:extLst>
              <a:ext uri="{FF2B5EF4-FFF2-40B4-BE49-F238E27FC236}">
                <a16:creationId xmlns:a16="http://schemas.microsoft.com/office/drawing/2014/main" id="{56511C23-A45F-9ED0-498B-EA7EC747C7C6}"/>
              </a:ext>
            </a:extLst>
          </p:cNvPr>
          <p:cNvSpPr txBox="1"/>
          <p:nvPr/>
        </p:nvSpPr>
        <p:spPr>
          <a:xfrm>
            <a:off x="131618" y="3851564"/>
            <a:ext cx="4507345" cy="461665"/>
          </a:xfrm>
          <a:prstGeom prst="rect">
            <a:avLst/>
          </a:prstGeom>
          <a:noFill/>
        </p:spPr>
        <p:txBody>
          <a:bodyPr wrap="square" rtlCol="0">
            <a:spAutoFit/>
          </a:bodyPr>
          <a:lstStyle/>
          <a:p>
            <a:r>
              <a:rPr lang="en-US" sz="1200" dirty="0">
                <a:solidFill>
                  <a:prstClr val="black"/>
                </a:solidFill>
                <a:latin typeface="Encode Sans" panose="020B0604020202020204" charset="0"/>
              </a:rPr>
              <a:t>Recall the caps for non-deductible depreciation and the method for calculating the additional tax cost.</a:t>
            </a:r>
          </a:p>
        </p:txBody>
      </p:sp>
    </p:spTree>
    <p:extLst>
      <p:ext uri="{BB962C8B-B14F-4D97-AF65-F5344CB8AC3E}">
        <p14:creationId xmlns:p14="http://schemas.microsoft.com/office/powerpoint/2010/main" val="393636747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3825" y="473075"/>
            <a:ext cx="4816475" cy="2709863"/>
          </a:xfrm>
        </p:spPr>
      </p:sp>
      <p:sp>
        <p:nvSpPr>
          <p:cNvPr id="3" name="Notes Placeholder 2"/>
          <p:cNvSpPr>
            <a:spLocks noGrp="1"/>
          </p:cNvSpPr>
          <p:nvPr>
            <p:ph type="body" idx="1"/>
          </p:nvPr>
        </p:nvSpPr>
        <p:spPr/>
        <p:txBody>
          <a:bodyPr/>
          <a:lstStyle/>
          <a:p>
            <a:r>
              <a:rPr lang="en-US" dirty="0"/>
              <a:t>The "second level" taxes, which will be paid later by the employer via his annual tax return, directly increase the vehicle TCO. In the case of France, we are talking about the mechanism of non-deductible depreciations (NDD) and the company Car Tax (CCT).</a:t>
            </a:r>
          </a:p>
          <a:p>
            <a:endParaRPr lang="en-US" dirty="0"/>
          </a:p>
          <a:p>
            <a:r>
              <a:rPr lang="en-US" dirty="0"/>
              <a:t>This gives us a second level of TCO: the “TCO2.”</a:t>
            </a:r>
          </a:p>
          <a:p>
            <a:endParaRPr lang="en-US" dirty="0"/>
          </a:p>
          <a:p>
            <a:r>
              <a:rPr lang="en-US" dirty="0"/>
              <a:t>In our example, the BEV is 106 €/month cheaper than its ICE counterpart.</a:t>
            </a:r>
          </a:p>
          <a:p>
            <a:endParaRPr lang="en-US" dirty="0"/>
          </a:p>
          <a:p>
            <a:r>
              <a:rPr lang="en-US" dirty="0"/>
              <a:t>This predictive approach is the most complete one. However, don't forget that not all customers use it and that many, especially among small customers, stop at TCO1 level.</a:t>
            </a:r>
          </a:p>
          <a:p>
            <a:endParaRPr lang="en-US" dirty="0"/>
          </a:p>
          <a:p>
            <a:r>
              <a:rPr lang="en-US" dirty="0"/>
              <a:t>It is up to you to convince them of the relevance of going as far as TCO2 level.</a:t>
            </a:r>
          </a:p>
        </p:txBody>
      </p:sp>
      <p:sp>
        <p:nvSpPr>
          <p:cNvPr id="4" name="Slide Number Placeholder 3"/>
          <p:cNvSpPr>
            <a:spLocks noGrp="1"/>
          </p:cNvSpPr>
          <p:nvPr>
            <p:ph type="sldNum" sz="quarter" idx="5"/>
          </p:nvPr>
        </p:nvSpPr>
        <p:spPr/>
        <p:txBody>
          <a:bodyPr/>
          <a:lstStyle/>
          <a:p>
            <a:fld id="{DA46B207-691D-4EE2-B9CC-9F376BF0DE64}" type="slidenum">
              <a:rPr lang="fr-FR" smtClean="0"/>
              <a:t>42</a:t>
            </a:fld>
            <a:endParaRPr lang="fr-FR"/>
          </a:p>
        </p:txBody>
      </p:sp>
      <p:sp>
        <p:nvSpPr>
          <p:cNvPr id="5" name="ZoneTexte 23">
            <a:extLst>
              <a:ext uri="{FF2B5EF4-FFF2-40B4-BE49-F238E27FC236}">
                <a16:creationId xmlns:a16="http://schemas.microsoft.com/office/drawing/2014/main" id="{B9383DB0-7465-56DC-5FB7-34B6B2A5C6C2}"/>
              </a:ext>
            </a:extLst>
          </p:cNvPr>
          <p:cNvSpPr txBox="1">
            <a:spLocks noChangeArrowheads="1"/>
          </p:cNvSpPr>
          <p:nvPr/>
        </p:nvSpPr>
        <p:spPr bwMode="auto">
          <a:xfrm>
            <a:off x="236419" y="3808926"/>
            <a:ext cx="4447723" cy="120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1" tIns="45711" rIns="91421" bIns="45711"/>
          <a:lstStyle>
            <a:lvl1pPr defTabSz="900113" eaLnBrk="0" hangingPunct="0">
              <a:spcBef>
                <a:spcPct val="30000"/>
              </a:spcBef>
              <a:defRPr sz="1200">
                <a:solidFill>
                  <a:schemeClr val="tx1"/>
                </a:solidFill>
                <a:latin typeface="Arial" pitchFamily="34" charset="0"/>
              </a:defRPr>
            </a:lvl1pPr>
            <a:lvl2pPr marL="742950" indent="-285750" defTabSz="900113" eaLnBrk="0" hangingPunct="0">
              <a:spcBef>
                <a:spcPct val="30000"/>
              </a:spcBef>
              <a:defRPr sz="1200">
                <a:solidFill>
                  <a:schemeClr val="tx1"/>
                </a:solidFill>
                <a:latin typeface="Arial" pitchFamily="34" charset="0"/>
              </a:defRPr>
            </a:lvl2pPr>
            <a:lvl3pPr marL="1143000" indent="-228600" defTabSz="900113" eaLnBrk="0" hangingPunct="0">
              <a:spcBef>
                <a:spcPct val="30000"/>
              </a:spcBef>
              <a:defRPr sz="1200">
                <a:solidFill>
                  <a:schemeClr val="tx1"/>
                </a:solidFill>
                <a:latin typeface="Arial" pitchFamily="34" charset="0"/>
              </a:defRPr>
            </a:lvl3pPr>
            <a:lvl4pPr marL="1600200" indent="-228600" defTabSz="900113" eaLnBrk="0" hangingPunct="0">
              <a:spcBef>
                <a:spcPct val="30000"/>
              </a:spcBef>
              <a:defRPr sz="1200">
                <a:solidFill>
                  <a:schemeClr val="tx1"/>
                </a:solidFill>
                <a:latin typeface="Arial" pitchFamily="34" charset="0"/>
              </a:defRPr>
            </a:lvl4pPr>
            <a:lvl5pPr marL="2057400" indent="-228600" defTabSz="900113" eaLnBrk="0" hangingPunct="0">
              <a:spcBef>
                <a:spcPct val="30000"/>
              </a:spcBef>
              <a:defRPr sz="1200">
                <a:solidFill>
                  <a:schemeClr val="tx1"/>
                </a:solidFill>
                <a:latin typeface="Arial" pitchFamily="34" charset="0"/>
              </a:defRPr>
            </a:lvl5pPr>
            <a:lvl6pPr marL="2514600" indent="-228600" defTabSz="900113" eaLnBrk="0" fontAlgn="base" hangingPunct="0">
              <a:spcBef>
                <a:spcPct val="30000"/>
              </a:spcBef>
              <a:spcAft>
                <a:spcPct val="0"/>
              </a:spcAft>
              <a:defRPr sz="1200">
                <a:solidFill>
                  <a:schemeClr val="tx1"/>
                </a:solidFill>
                <a:latin typeface="Arial" pitchFamily="34" charset="0"/>
              </a:defRPr>
            </a:lvl6pPr>
            <a:lvl7pPr marL="2971800" indent="-228600" defTabSz="900113" eaLnBrk="0" fontAlgn="base" hangingPunct="0">
              <a:spcBef>
                <a:spcPct val="30000"/>
              </a:spcBef>
              <a:spcAft>
                <a:spcPct val="0"/>
              </a:spcAft>
              <a:defRPr sz="1200">
                <a:solidFill>
                  <a:schemeClr val="tx1"/>
                </a:solidFill>
                <a:latin typeface="Arial" pitchFamily="34" charset="0"/>
              </a:defRPr>
            </a:lvl7pPr>
            <a:lvl8pPr marL="3429000" indent="-228600" defTabSz="900113" eaLnBrk="0" fontAlgn="base" hangingPunct="0">
              <a:spcBef>
                <a:spcPct val="30000"/>
              </a:spcBef>
              <a:spcAft>
                <a:spcPct val="0"/>
              </a:spcAft>
              <a:defRPr sz="1200">
                <a:solidFill>
                  <a:schemeClr val="tx1"/>
                </a:solidFill>
                <a:latin typeface="Arial" pitchFamily="34" charset="0"/>
              </a:defRPr>
            </a:lvl8pPr>
            <a:lvl9pPr marL="3886200" indent="-228600" defTabSz="900113" eaLnBrk="0" fontAlgn="base" hangingPunct="0">
              <a:spcBef>
                <a:spcPct val="30000"/>
              </a:spcBef>
              <a:spcAft>
                <a:spcPct val="0"/>
              </a:spcAft>
              <a:defRPr sz="1200">
                <a:solidFill>
                  <a:schemeClr val="tx1"/>
                </a:solidFill>
                <a:latin typeface="Arial" pitchFamily="34" charset="0"/>
              </a:defRPr>
            </a:lvl9pPr>
          </a:lstStyle>
          <a:p>
            <a:pPr>
              <a:spcBef>
                <a:spcPct val="0"/>
              </a:spcBef>
            </a:pPr>
            <a:r>
              <a:rPr lang="en-US" altLang="fr-FR" dirty="0">
                <a:solidFill>
                  <a:prstClr val="black"/>
                </a:solidFill>
                <a:latin typeface="Encode Sans" panose="020B0604020202020204" charset="0"/>
                <a:sym typeface="VW Headline OT-Book"/>
              </a:rPr>
              <a:t>Fill in the comparison table item by item.</a:t>
            </a:r>
          </a:p>
          <a:p>
            <a:pPr>
              <a:spcBef>
                <a:spcPct val="0"/>
              </a:spcBef>
            </a:pPr>
            <a:r>
              <a:rPr lang="en-US" altLang="fr-FR" dirty="0">
                <a:solidFill>
                  <a:prstClr val="black"/>
                </a:solidFill>
                <a:latin typeface="Encode Sans" panose="020B0604020202020204" charset="0"/>
                <a:sym typeface="VW Headline OT-Book"/>
              </a:rPr>
              <a:t>Item 3: 2nd level taxes</a:t>
            </a:r>
            <a:endParaRPr lang="en-GB" altLang="fr-FR" dirty="0">
              <a:solidFill>
                <a:prstClr val="black"/>
              </a:solidFill>
              <a:latin typeface="Encode Sans" panose="020B0604020202020204" charset="0"/>
              <a:sym typeface="VW Headline OT-Book"/>
            </a:endParaRPr>
          </a:p>
        </p:txBody>
      </p:sp>
    </p:spTree>
    <p:extLst>
      <p:ext uri="{BB962C8B-B14F-4D97-AF65-F5344CB8AC3E}">
        <p14:creationId xmlns:p14="http://schemas.microsoft.com/office/powerpoint/2010/main" val="257644182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3825" y="473075"/>
            <a:ext cx="4816475" cy="2709863"/>
          </a:xfrm>
        </p:spPr>
      </p:sp>
      <p:sp>
        <p:nvSpPr>
          <p:cNvPr id="3" name="Notes Placeholder 2"/>
          <p:cNvSpPr>
            <a:spLocks noGrp="1"/>
          </p:cNvSpPr>
          <p:nvPr>
            <p:ph type="body" idx="1"/>
          </p:nvPr>
        </p:nvSpPr>
        <p:spPr/>
        <p:txBody>
          <a:bodyPr/>
          <a:lstStyle/>
          <a:p>
            <a:r>
              <a:rPr lang="en-US" dirty="0"/>
              <a:t>This bar chart clearly shows that the higher BEV rent is compensated by the energy and tax savings, which only a full TCO approach can show.</a:t>
            </a:r>
          </a:p>
          <a:p>
            <a:endParaRPr lang="en-US" dirty="0"/>
          </a:p>
          <a:p>
            <a:r>
              <a:rPr lang="en-US" dirty="0"/>
              <a:t>It is very important to be able to explain this mechanism to your customer.</a:t>
            </a:r>
          </a:p>
          <a:p>
            <a:endParaRPr lang="en-US" dirty="0"/>
          </a:p>
          <a:p>
            <a:r>
              <a:rPr lang="en-US" dirty="0"/>
              <a:t>Now that we have built a first example together, try to build the TCO comparison for the second driver by yourself.</a:t>
            </a:r>
            <a:endParaRPr lang="fr-BE" dirty="0"/>
          </a:p>
        </p:txBody>
      </p:sp>
      <p:sp>
        <p:nvSpPr>
          <p:cNvPr id="4" name="Slide Number Placeholder 3"/>
          <p:cNvSpPr>
            <a:spLocks noGrp="1"/>
          </p:cNvSpPr>
          <p:nvPr>
            <p:ph type="sldNum" sz="quarter" idx="5"/>
          </p:nvPr>
        </p:nvSpPr>
        <p:spPr/>
        <p:txBody>
          <a:bodyPr/>
          <a:lstStyle/>
          <a:p>
            <a:fld id="{DA46B207-691D-4EE2-B9CC-9F376BF0DE64}" type="slidenum">
              <a:rPr lang="fr-FR" smtClean="0"/>
              <a:t>43</a:t>
            </a:fld>
            <a:endParaRPr lang="fr-FR"/>
          </a:p>
        </p:txBody>
      </p:sp>
      <p:sp>
        <p:nvSpPr>
          <p:cNvPr id="5" name="ZoneTexte 23">
            <a:extLst>
              <a:ext uri="{FF2B5EF4-FFF2-40B4-BE49-F238E27FC236}">
                <a16:creationId xmlns:a16="http://schemas.microsoft.com/office/drawing/2014/main" id="{62E4F0C1-6ABF-DFCF-32F7-2C8A8D6DC1C9}"/>
              </a:ext>
            </a:extLst>
          </p:cNvPr>
          <p:cNvSpPr txBox="1">
            <a:spLocks noChangeArrowheads="1"/>
          </p:cNvSpPr>
          <p:nvPr/>
        </p:nvSpPr>
        <p:spPr bwMode="auto">
          <a:xfrm>
            <a:off x="236419" y="3808926"/>
            <a:ext cx="4447723" cy="120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1" tIns="45711" rIns="91421" bIns="45711"/>
          <a:lstStyle>
            <a:lvl1pPr defTabSz="900113" eaLnBrk="0" hangingPunct="0">
              <a:spcBef>
                <a:spcPct val="30000"/>
              </a:spcBef>
              <a:defRPr sz="1200">
                <a:solidFill>
                  <a:schemeClr val="tx1"/>
                </a:solidFill>
                <a:latin typeface="Arial" pitchFamily="34" charset="0"/>
              </a:defRPr>
            </a:lvl1pPr>
            <a:lvl2pPr marL="742950" indent="-285750" defTabSz="900113" eaLnBrk="0" hangingPunct="0">
              <a:spcBef>
                <a:spcPct val="30000"/>
              </a:spcBef>
              <a:defRPr sz="1200">
                <a:solidFill>
                  <a:schemeClr val="tx1"/>
                </a:solidFill>
                <a:latin typeface="Arial" pitchFamily="34" charset="0"/>
              </a:defRPr>
            </a:lvl2pPr>
            <a:lvl3pPr marL="1143000" indent="-228600" defTabSz="900113" eaLnBrk="0" hangingPunct="0">
              <a:spcBef>
                <a:spcPct val="30000"/>
              </a:spcBef>
              <a:defRPr sz="1200">
                <a:solidFill>
                  <a:schemeClr val="tx1"/>
                </a:solidFill>
                <a:latin typeface="Arial" pitchFamily="34" charset="0"/>
              </a:defRPr>
            </a:lvl3pPr>
            <a:lvl4pPr marL="1600200" indent="-228600" defTabSz="900113" eaLnBrk="0" hangingPunct="0">
              <a:spcBef>
                <a:spcPct val="30000"/>
              </a:spcBef>
              <a:defRPr sz="1200">
                <a:solidFill>
                  <a:schemeClr val="tx1"/>
                </a:solidFill>
                <a:latin typeface="Arial" pitchFamily="34" charset="0"/>
              </a:defRPr>
            </a:lvl4pPr>
            <a:lvl5pPr marL="2057400" indent="-228600" defTabSz="900113" eaLnBrk="0" hangingPunct="0">
              <a:spcBef>
                <a:spcPct val="30000"/>
              </a:spcBef>
              <a:defRPr sz="1200">
                <a:solidFill>
                  <a:schemeClr val="tx1"/>
                </a:solidFill>
                <a:latin typeface="Arial" pitchFamily="34" charset="0"/>
              </a:defRPr>
            </a:lvl5pPr>
            <a:lvl6pPr marL="2514600" indent="-228600" defTabSz="900113" eaLnBrk="0" fontAlgn="base" hangingPunct="0">
              <a:spcBef>
                <a:spcPct val="30000"/>
              </a:spcBef>
              <a:spcAft>
                <a:spcPct val="0"/>
              </a:spcAft>
              <a:defRPr sz="1200">
                <a:solidFill>
                  <a:schemeClr val="tx1"/>
                </a:solidFill>
                <a:latin typeface="Arial" pitchFamily="34" charset="0"/>
              </a:defRPr>
            </a:lvl6pPr>
            <a:lvl7pPr marL="2971800" indent="-228600" defTabSz="900113" eaLnBrk="0" fontAlgn="base" hangingPunct="0">
              <a:spcBef>
                <a:spcPct val="30000"/>
              </a:spcBef>
              <a:spcAft>
                <a:spcPct val="0"/>
              </a:spcAft>
              <a:defRPr sz="1200">
                <a:solidFill>
                  <a:schemeClr val="tx1"/>
                </a:solidFill>
                <a:latin typeface="Arial" pitchFamily="34" charset="0"/>
              </a:defRPr>
            </a:lvl7pPr>
            <a:lvl8pPr marL="3429000" indent="-228600" defTabSz="900113" eaLnBrk="0" fontAlgn="base" hangingPunct="0">
              <a:spcBef>
                <a:spcPct val="30000"/>
              </a:spcBef>
              <a:spcAft>
                <a:spcPct val="0"/>
              </a:spcAft>
              <a:defRPr sz="1200">
                <a:solidFill>
                  <a:schemeClr val="tx1"/>
                </a:solidFill>
                <a:latin typeface="Arial" pitchFamily="34" charset="0"/>
              </a:defRPr>
            </a:lvl8pPr>
            <a:lvl9pPr marL="3886200" indent="-228600" defTabSz="900113" eaLnBrk="0" fontAlgn="base" hangingPunct="0">
              <a:spcBef>
                <a:spcPct val="30000"/>
              </a:spcBef>
              <a:spcAft>
                <a:spcPct val="0"/>
              </a:spcAft>
              <a:defRPr sz="1200">
                <a:solidFill>
                  <a:schemeClr val="tx1"/>
                </a:solidFill>
                <a:latin typeface="Arial" pitchFamily="34" charset="0"/>
              </a:defRPr>
            </a:lvl9pPr>
          </a:lstStyle>
          <a:p>
            <a:pPr>
              <a:spcBef>
                <a:spcPct val="0"/>
              </a:spcBef>
            </a:pPr>
            <a:r>
              <a:rPr lang="en-US" altLang="fr-FR" dirty="0">
                <a:solidFill>
                  <a:prstClr val="black"/>
                </a:solidFill>
                <a:latin typeface="Encode Sans" panose="020B0604020202020204" charset="0"/>
                <a:sym typeface="VW Headline OT-Book"/>
              </a:rPr>
              <a:t>Summary of the comparison in graphic mode</a:t>
            </a:r>
            <a:endParaRPr lang="en-GB" altLang="fr-FR" dirty="0">
              <a:solidFill>
                <a:prstClr val="black"/>
              </a:solidFill>
              <a:latin typeface="Encode Sans" panose="020B0604020202020204" charset="0"/>
              <a:sym typeface="VW Headline OT-Book"/>
            </a:endParaRPr>
          </a:p>
        </p:txBody>
      </p:sp>
    </p:spTree>
    <p:extLst>
      <p:ext uri="{BB962C8B-B14F-4D97-AF65-F5344CB8AC3E}">
        <p14:creationId xmlns:p14="http://schemas.microsoft.com/office/powerpoint/2010/main" val="427969381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3825" y="473075"/>
            <a:ext cx="4816475" cy="2709863"/>
          </a:xfrm>
        </p:spPr>
      </p:sp>
      <p:sp>
        <p:nvSpPr>
          <p:cNvPr id="3" name="Notes Placeholder 2"/>
          <p:cNvSpPr>
            <a:spLocks noGrp="1"/>
          </p:cNvSpPr>
          <p:nvPr>
            <p:ph type="body" idx="1"/>
          </p:nvPr>
        </p:nvSpPr>
        <p:spPr/>
        <p:txBody>
          <a:bodyPr/>
          <a:lstStyle/>
          <a:p>
            <a:r>
              <a:rPr lang="en-US" dirty="0"/>
              <a:t>The trainer describes the situation of driver #2 to the participants.</a:t>
            </a:r>
          </a:p>
          <a:p>
            <a:endParaRPr lang="en-US" dirty="0"/>
          </a:p>
          <a:p>
            <a:endParaRPr lang="en-US" dirty="0"/>
          </a:p>
          <a:p>
            <a:r>
              <a:rPr lang="en-US" dirty="0"/>
              <a:t>The PHEV is 96 €/month more expensive in operational leasing (excluding the registration certificate and car insurance, and with the ecological bonus put in the increased 1</a:t>
            </a:r>
            <a:r>
              <a:rPr lang="en-US" baseline="30000" dirty="0"/>
              <a:t>st</a:t>
            </a:r>
            <a:r>
              <a:rPr lang="en-US" dirty="0"/>
              <a:t> rent).</a:t>
            </a:r>
          </a:p>
          <a:p>
            <a:endParaRPr lang="en-US" dirty="0"/>
          </a:p>
          <a:p>
            <a:r>
              <a:rPr lang="en-US" dirty="0"/>
              <a:t>In order to keep things fluid, we will concentrate mainly on </a:t>
            </a:r>
          </a:p>
          <a:p>
            <a:r>
              <a:rPr lang="en-US" dirty="0"/>
              <a:t>-the calculation of the energy item and </a:t>
            </a:r>
          </a:p>
          <a:p>
            <a:r>
              <a:rPr lang="en-US" dirty="0"/>
              <a:t>-the calculation of the additional tax cost linked to non-deductible depreciations and former CCT effect.</a:t>
            </a:r>
          </a:p>
          <a:p>
            <a:endParaRPr lang="en-US" dirty="0"/>
          </a:p>
          <a:p>
            <a:r>
              <a:rPr lang="en-US" dirty="0"/>
              <a:t>The values of the 1st level taxes are given to you.</a:t>
            </a:r>
          </a:p>
          <a:p>
            <a:endParaRPr lang="en-US" dirty="0"/>
          </a:p>
          <a:p>
            <a:r>
              <a:rPr lang="en-US" dirty="0"/>
              <a:t>But before dividing you into subgroups, let's look at the notion of “adjusted” PHEV consumption.</a:t>
            </a:r>
            <a:endParaRPr lang="fr-BE" dirty="0"/>
          </a:p>
        </p:txBody>
      </p:sp>
      <p:sp>
        <p:nvSpPr>
          <p:cNvPr id="4" name="Slide Number Placeholder 3"/>
          <p:cNvSpPr>
            <a:spLocks noGrp="1"/>
          </p:cNvSpPr>
          <p:nvPr>
            <p:ph type="sldNum" sz="quarter" idx="5"/>
          </p:nvPr>
        </p:nvSpPr>
        <p:spPr/>
        <p:txBody>
          <a:bodyPr/>
          <a:lstStyle/>
          <a:p>
            <a:fld id="{2358CA74-83C4-457D-AE94-D0DAC82ABCB5}" type="slidenum">
              <a:rPr lang="en-US" smtClean="0"/>
              <a:t>44</a:t>
            </a:fld>
            <a:endParaRPr lang="en-US"/>
          </a:p>
        </p:txBody>
      </p:sp>
      <p:sp>
        <p:nvSpPr>
          <p:cNvPr id="5" name="TextBox 4">
            <a:extLst>
              <a:ext uri="{FF2B5EF4-FFF2-40B4-BE49-F238E27FC236}">
                <a16:creationId xmlns:a16="http://schemas.microsoft.com/office/drawing/2014/main" id="{CC3482B5-0A64-67DD-EF57-3C6B96629F57}"/>
              </a:ext>
            </a:extLst>
          </p:cNvPr>
          <p:cNvSpPr txBox="1"/>
          <p:nvPr/>
        </p:nvSpPr>
        <p:spPr>
          <a:xfrm>
            <a:off x="123825" y="3804249"/>
            <a:ext cx="4563374" cy="276999"/>
          </a:xfrm>
          <a:prstGeom prst="rect">
            <a:avLst/>
          </a:prstGeom>
          <a:noFill/>
        </p:spPr>
        <p:txBody>
          <a:bodyPr wrap="square" rtlCol="0">
            <a:spAutoFit/>
          </a:bodyPr>
          <a:lstStyle/>
          <a:p>
            <a:r>
              <a:rPr lang="en-US" sz="1200" dirty="0">
                <a:solidFill>
                  <a:prstClr val="black"/>
                </a:solidFill>
                <a:latin typeface="Encode Sans" panose="020B0604020202020204" charset="0"/>
              </a:rPr>
              <a:t>Show data related to driver #2</a:t>
            </a:r>
          </a:p>
        </p:txBody>
      </p:sp>
    </p:spTree>
    <p:extLst>
      <p:ext uri="{BB962C8B-B14F-4D97-AF65-F5344CB8AC3E}">
        <p14:creationId xmlns:p14="http://schemas.microsoft.com/office/powerpoint/2010/main" val="335474247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3825" y="473075"/>
            <a:ext cx="4816475" cy="2709863"/>
          </a:xfrm>
        </p:spPr>
      </p:sp>
      <p:sp>
        <p:nvSpPr>
          <p:cNvPr id="3" name="Notes Placeholder 2"/>
          <p:cNvSpPr>
            <a:spLocks noGrp="1"/>
          </p:cNvSpPr>
          <p:nvPr>
            <p:ph type="body" idx="1"/>
          </p:nvPr>
        </p:nvSpPr>
        <p:spPr/>
        <p:txBody>
          <a:bodyPr/>
          <a:lstStyle/>
          <a:p>
            <a:r>
              <a:rPr lang="en-US" sz="1100" dirty="0"/>
              <a:t>Calculating the energy budget for a PHEV is more complex than for an ICE or BEV because you have both thermal and electric consumption.</a:t>
            </a:r>
          </a:p>
          <a:p>
            <a:endParaRPr lang="en-US" sz="1100" dirty="0"/>
          </a:p>
          <a:p>
            <a:r>
              <a:rPr lang="en-US" sz="1100" dirty="0"/>
              <a:t>For PHEV fuel consumption to be interesting, you need to drive with electric assistance as much as possible. </a:t>
            </a:r>
          </a:p>
          <a:p>
            <a:r>
              <a:rPr lang="en-US" sz="1100" dirty="0"/>
              <a:t>As a manufacturer, we estimate that 60% of the </a:t>
            </a:r>
            <a:r>
              <a:rPr lang="en-US" sz="1100" dirty="0" err="1"/>
              <a:t>kilometres</a:t>
            </a:r>
            <a:r>
              <a:rPr lang="en-US" sz="1100" dirty="0"/>
              <a:t> driven should be done with electric assistance.</a:t>
            </a:r>
          </a:p>
          <a:p>
            <a:endParaRPr lang="en-US" sz="1100" dirty="0"/>
          </a:p>
          <a:p>
            <a:r>
              <a:rPr lang="en-US" sz="1100" dirty="0"/>
              <a:t>This is why we invite you to apply a 40% thermal / 60% electric split in the calculation of the energy budget.</a:t>
            </a:r>
          </a:p>
          <a:p>
            <a:endParaRPr lang="en-US" sz="1100" dirty="0"/>
          </a:p>
          <a:p>
            <a:r>
              <a:rPr lang="en-US" sz="1100" dirty="0"/>
              <a:t>In order to calculate a realistic thermal consumption, we consider then a "full thermal" consumption of 8l/100 (assumption of consumption without electric assistance), which in the proportion of 40%, corresponds to an adjusted consumption of 3.2 l/100 km.</a:t>
            </a:r>
          </a:p>
          <a:p>
            <a:endParaRPr lang="en-US" sz="1100" dirty="0"/>
          </a:p>
          <a:p>
            <a:r>
              <a:rPr lang="en-US" sz="1100" dirty="0"/>
              <a:t>For the electric consumption, we take 15.6 kWh/100 km x 60%, which corresponds to an average electric consumption of 9.36 kWh/100 km.</a:t>
            </a:r>
            <a:endParaRPr lang="fr-BE" sz="1100" dirty="0"/>
          </a:p>
        </p:txBody>
      </p:sp>
      <p:sp>
        <p:nvSpPr>
          <p:cNvPr id="4" name="Slide Number Placeholder 3"/>
          <p:cNvSpPr>
            <a:spLocks noGrp="1"/>
          </p:cNvSpPr>
          <p:nvPr>
            <p:ph type="sldNum" sz="quarter" idx="5"/>
          </p:nvPr>
        </p:nvSpPr>
        <p:spPr/>
        <p:txBody>
          <a:bodyPr/>
          <a:lstStyle/>
          <a:p>
            <a:fld id="{DA46B207-691D-4EE2-B9CC-9F376BF0DE64}" type="slidenum">
              <a:rPr lang="fr-FR" smtClean="0"/>
              <a:t>45</a:t>
            </a:fld>
            <a:endParaRPr lang="fr-FR"/>
          </a:p>
        </p:txBody>
      </p:sp>
      <p:sp>
        <p:nvSpPr>
          <p:cNvPr id="5" name="TextBox 4">
            <a:extLst>
              <a:ext uri="{FF2B5EF4-FFF2-40B4-BE49-F238E27FC236}">
                <a16:creationId xmlns:a16="http://schemas.microsoft.com/office/drawing/2014/main" id="{76D278DC-30DC-52EF-693B-A1FEAA9F8E63}"/>
              </a:ext>
            </a:extLst>
          </p:cNvPr>
          <p:cNvSpPr txBox="1"/>
          <p:nvPr/>
        </p:nvSpPr>
        <p:spPr>
          <a:xfrm>
            <a:off x="193963" y="3833091"/>
            <a:ext cx="4544291" cy="276999"/>
          </a:xfrm>
          <a:prstGeom prst="rect">
            <a:avLst/>
          </a:prstGeom>
          <a:noFill/>
        </p:spPr>
        <p:txBody>
          <a:bodyPr wrap="square" rtlCol="0">
            <a:spAutoFit/>
          </a:bodyPr>
          <a:lstStyle/>
          <a:p>
            <a:r>
              <a:rPr lang="en-US" sz="1200" dirty="0">
                <a:solidFill>
                  <a:prstClr val="black"/>
                </a:solidFill>
                <a:latin typeface="Encode Sans" panose="020B0604020202020204" charset="0"/>
              </a:rPr>
              <a:t>Introduce the concept of adjusted consumption.</a:t>
            </a:r>
          </a:p>
        </p:txBody>
      </p:sp>
    </p:spTree>
    <p:extLst>
      <p:ext uri="{BB962C8B-B14F-4D97-AF65-F5344CB8AC3E}">
        <p14:creationId xmlns:p14="http://schemas.microsoft.com/office/powerpoint/2010/main" val="407542660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3825" y="473075"/>
            <a:ext cx="4816475" cy="2709863"/>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A46B207-691D-4EE2-B9CC-9F376BF0DE64}" type="slidenum">
              <a:rPr lang="fr-FR" smtClean="0"/>
              <a:t>46</a:t>
            </a:fld>
            <a:endParaRPr lang="fr-FR"/>
          </a:p>
        </p:txBody>
      </p:sp>
      <p:sp>
        <p:nvSpPr>
          <p:cNvPr id="5" name="ZoneTexte 23">
            <a:extLst>
              <a:ext uri="{FF2B5EF4-FFF2-40B4-BE49-F238E27FC236}">
                <a16:creationId xmlns:a16="http://schemas.microsoft.com/office/drawing/2014/main" id="{33279598-1BA8-80FA-0168-44B746B3D237}"/>
              </a:ext>
            </a:extLst>
          </p:cNvPr>
          <p:cNvSpPr txBox="1">
            <a:spLocks noChangeArrowheads="1"/>
          </p:cNvSpPr>
          <p:nvPr/>
        </p:nvSpPr>
        <p:spPr bwMode="auto">
          <a:xfrm>
            <a:off x="236419" y="3808926"/>
            <a:ext cx="4447723" cy="120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1" tIns="45711" rIns="91421" bIns="45711"/>
          <a:lstStyle>
            <a:lvl1pPr defTabSz="900113" eaLnBrk="0" hangingPunct="0">
              <a:spcBef>
                <a:spcPct val="30000"/>
              </a:spcBef>
              <a:defRPr sz="1200">
                <a:solidFill>
                  <a:schemeClr val="tx1"/>
                </a:solidFill>
                <a:latin typeface="Arial" pitchFamily="34" charset="0"/>
              </a:defRPr>
            </a:lvl1pPr>
            <a:lvl2pPr marL="742950" indent="-285750" defTabSz="900113" eaLnBrk="0" hangingPunct="0">
              <a:spcBef>
                <a:spcPct val="30000"/>
              </a:spcBef>
              <a:defRPr sz="1200">
                <a:solidFill>
                  <a:schemeClr val="tx1"/>
                </a:solidFill>
                <a:latin typeface="Arial" pitchFamily="34" charset="0"/>
              </a:defRPr>
            </a:lvl2pPr>
            <a:lvl3pPr marL="1143000" indent="-228600" defTabSz="900113" eaLnBrk="0" hangingPunct="0">
              <a:spcBef>
                <a:spcPct val="30000"/>
              </a:spcBef>
              <a:defRPr sz="1200">
                <a:solidFill>
                  <a:schemeClr val="tx1"/>
                </a:solidFill>
                <a:latin typeface="Arial" pitchFamily="34" charset="0"/>
              </a:defRPr>
            </a:lvl3pPr>
            <a:lvl4pPr marL="1600200" indent="-228600" defTabSz="900113" eaLnBrk="0" hangingPunct="0">
              <a:spcBef>
                <a:spcPct val="30000"/>
              </a:spcBef>
              <a:defRPr sz="1200">
                <a:solidFill>
                  <a:schemeClr val="tx1"/>
                </a:solidFill>
                <a:latin typeface="Arial" pitchFamily="34" charset="0"/>
              </a:defRPr>
            </a:lvl4pPr>
            <a:lvl5pPr marL="2057400" indent="-228600" defTabSz="900113" eaLnBrk="0" hangingPunct="0">
              <a:spcBef>
                <a:spcPct val="30000"/>
              </a:spcBef>
              <a:defRPr sz="1200">
                <a:solidFill>
                  <a:schemeClr val="tx1"/>
                </a:solidFill>
                <a:latin typeface="Arial" pitchFamily="34" charset="0"/>
              </a:defRPr>
            </a:lvl5pPr>
            <a:lvl6pPr marL="2514600" indent="-228600" defTabSz="900113" eaLnBrk="0" fontAlgn="base" hangingPunct="0">
              <a:spcBef>
                <a:spcPct val="30000"/>
              </a:spcBef>
              <a:spcAft>
                <a:spcPct val="0"/>
              </a:spcAft>
              <a:defRPr sz="1200">
                <a:solidFill>
                  <a:schemeClr val="tx1"/>
                </a:solidFill>
                <a:latin typeface="Arial" pitchFamily="34" charset="0"/>
              </a:defRPr>
            </a:lvl6pPr>
            <a:lvl7pPr marL="2971800" indent="-228600" defTabSz="900113" eaLnBrk="0" fontAlgn="base" hangingPunct="0">
              <a:spcBef>
                <a:spcPct val="30000"/>
              </a:spcBef>
              <a:spcAft>
                <a:spcPct val="0"/>
              </a:spcAft>
              <a:defRPr sz="1200">
                <a:solidFill>
                  <a:schemeClr val="tx1"/>
                </a:solidFill>
                <a:latin typeface="Arial" pitchFamily="34" charset="0"/>
              </a:defRPr>
            </a:lvl7pPr>
            <a:lvl8pPr marL="3429000" indent="-228600" defTabSz="900113" eaLnBrk="0" fontAlgn="base" hangingPunct="0">
              <a:spcBef>
                <a:spcPct val="30000"/>
              </a:spcBef>
              <a:spcAft>
                <a:spcPct val="0"/>
              </a:spcAft>
              <a:defRPr sz="1200">
                <a:solidFill>
                  <a:schemeClr val="tx1"/>
                </a:solidFill>
                <a:latin typeface="Arial" pitchFamily="34" charset="0"/>
              </a:defRPr>
            </a:lvl8pPr>
            <a:lvl9pPr marL="3886200" indent="-228600" defTabSz="900113" eaLnBrk="0" fontAlgn="base" hangingPunct="0">
              <a:spcBef>
                <a:spcPct val="30000"/>
              </a:spcBef>
              <a:spcAft>
                <a:spcPct val="0"/>
              </a:spcAft>
              <a:defRPr sz="1200">
                <a:solidFill>
                  <a:schemeClr val="tx1"/>
                </a:solidFill>
                <a:latin typeface="Arial" pitchFamily="34" charset="0"/>
              </a:defRPr>
            </a:lvl9pPr>
          </a:lstStyle>
          <a:p>
            <a:pPr>
              <a:spcBef>
                <a:spcPct val="0"/>
              </a:spcBef>
            </a:pPr>
            <a:r>
              <a:rPr lang="en-US" altLang="fr-FR" dirty="0">
                <a:solidFill>
                  <a:prstClr val="black"/>
                </a:solidFill>
                <a:latin typeface="Encode Sans" panose="020B0604020202020204" charset="0"/>
                <a:sym typeface="VW Headline OT-Book"/>
              </a:rPr>
              <a:t>Fill in the comparison table item by item.</a:t>
            </a:r>
          </a:p>
          <a:p>
            <a:pPr>
              <a:spcBef>
                <a:spcPct val="0"/>
              </a:spcBef>
            </a:pPr>
            <a:endParaRPr lang="en-GB" altLang="fr-FR" dirty="0">
              <a:latin typeface="Encode Sans" panose="020B0604020202020204" charset="0"/>
              <a:ea typeface="ヒラギノ角ゴ Pro W3"/>
              <a:sym typeface="VW Headline OT-Book"/>
            </a:endParaRPr>
          </a:p>
        </p:txBody>
      </p:sp>
    </p:spTree>
    <p:extLst>
      <p:ext uri="{BB962C8B-B14F-4D97-AF65-F5344CB8AC3E}">
        <p14:creationId xmlns:p14="http://schemas.microsoft.com/office/powerpoint/2010/main" val="307323739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3825" y="473075"/>
            <a:ext cx="4816475" cy="2709863"/>
          </a:xfrm>
        </p:spPr>
      </p:sp>
      <p:sp>
        <p:nvSpPr>
          <p:cNvPr id="3" name="Notes Placeholder 2"/>
          <p:cNvSpPr>
            <a:spLocks noGrp="1"/>
          </p:cNvSpPr>
          <p:nvPr>
            <p:ph type="body" idx="1"/>
          </p:nvPr>
        </p:nvSpPr>
        <p:spPr/>
        <p:txBody>
          <a:bodyPr/>
          <a:lstStyle/>
          <a:p>
            <a:r>
              <a:rPr lang="fr-BE" dirty="0"/>
              <a:t>Basis for debriefing</a:t>
            </a:r>
          </a:p>
        </p:txBody>
      </p:sp>
      <p:sp>
        <p:nvSpPr>
          <p:cNvPr id="4" name="Slide Number Placeholder 3"/>
          <p:cNvSpPr>
            <a:spLocks noGrp="1"/>
          </p:cNvSpPr>
          <p:nvPr>
            <p:ph type="sldNum" sz="quarter" idx="5"/>
          </p:nvPr>
        </p:nvSpPr>
        <p:spPr/>
        <p:txBody>
          <a:bodyPr/>
          <a:lstStyle/>
          <a:p>
            <a:fld id="{DA46B207-691D-4EE2-B9CC-9F376BF0DE64}" type="slidenum">
              <a:rPr lang="fr-FR" smtClean="0"/>
              <a:t>47</a:t>
            </a:fld>
            <a:endParaRPr lang="fr-FR"/>
          </a:p>
        </p:txBody>
      </p:sp>
      <p:sp>
        <p:nvSpPr>
          <p:cNvPr id="5" name="TextBox 4">
            <a:extLst>
              <a:ext uri="{FF2B5EF4-FFF2-40B4-BE49-F238E27FC236}">
                <a16:creationId xmlns:a16="http://schemas.microsoft.com/office/drawing/2014/main" id="{76D278DC-30DC-52EF-693B-A1FEAA9F8E63}"/>
              </a:ext>
            </a:extLst>
          </p:cNvPr>
          <p:cNvSpPr txBox="1"/>
          <p:nvPr/>
        </p:nvSpPr>
        <p:spPr>
          <a:xfrm>
            <a:off x="193963" y="3833091"/>
            <a:ext cx="4544291" cy="461665"/>
          </a:xfrm>
          <a:prstGeom prst="rect">
            <a:avLst/>
          </a:prstGeom>
          <a:noFill/>
        </p:spPr>
        <p:txBody>
          <a:bodyPr wrap="square" rtlCol="0">
            <a:spAutoFit/>
          </a:bodyPr>
          <a:lstStyle/>
          <a:p>
            <a:r>
              <a:rPr lang="en-US" sz="1200" dirty="0">
                <a:solidFill>
                  <a:prstClr val="black"/>
                </a:solidFill>
                <a:latin typeface="Encode Sans" panose="020B0604020202020204" charset="0"/>
              </a:rPr>
              <a:t>Recall the formula to be used to calculate the monthly adjusted energy consumption budget.</a:t>
            </a:r>
          </a:p>
        </p:txBody>
      </p:sp>
    </p:spTree>
    <p:extLst>
      <p:ext uri="{BB962C8B-B14F-4D97-AF65-F5344CB8AC3E}">
        <p14:creationId xmlns:p14="http://schemas.microsoft.com/office/powerpoint/2010/main" val="196834333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3825" y="473075"/>
            <a:ext cx="4816475" cy="2709863"/>
          </a:xfrm>
        </p:spPr>
      </p:sp>
      <p:sp>
        <p:nvSpPr>
          <p:cNvPr id="3" name="Notes Placeholder 2"/>
          <p:cNvSpPr>
            <a:spLocks noGrp="1"/>
          </p:cNvSpPr>
          <p:nvPr>
            <p:ph type="body" idx="1"/>
          </p:nvPr>
        </p:nvSpPr>
        <p:spPr/>
        <p:txBody>
          <a:bodyPr/>
          <a:lstStyle/>
          <a:p>
            <a:r>
              <a:rPr lang="fr-BE" dirty="0"/>
              <a:t>Basis for debriefing</a:t>
            </a:r>
          </a:p>
        </p:txBody>
      </p:sp>
      <p:sp>
        <p:nvSpPr>
          <p:cNvPr id="4" name="Slide Number Placeholder 3"/>
          <p:cNvSpPr>
            <a:spLocks noGrp="1"/>
          </p:cNvSpPr>
          <p:nvPr>
            <p:ph type="sldNum" sz="quarter" idx="5"/>
          </p:nvPr>
        </p:nvSpPr>
        <p:spPr/>
        <p:txBody>
          <a:bodyPr/>
          <a:lstStyle/>
          <a:p>
            <a:fld id="{DA46B207-691D-4EE2-B9CC-9F376BF0DE64}" type="slidenum">
              <a:rPr lang="fr-FR" smtClean="0"/>
              <a:t>48</a:t>
            </a:fld>
            <a:endParaRPr lang="fr-FR"/>
          </a:p>
        </p:txBody>
      </p:sp>
      <p:sp>
        <p:nvSpPr>
          <p:cNvPr id="5" name="TextBox 4">
            <a:extLst>
              <a:ext uri="{FF2B5EF4-FFF2-40B4-BE49-F238E27FC236}">
                <a16:creationId xmlns:a16="http://schemas.microsoft.com/office/drawing/2014/main" id="{76D278DC-30DC-52EF-693B-A1FEAA9F8E63}"/>
              </a:ext>
            </a:extLst>
          </p:cNvPr>
          <p:cNvSpPr txBox="1"/>
          <p:nvPr/>
        </p:nvSpPr>
        <p:spPr>
          <a:xfrm>
            <a:off x="193963" y="3833091"/>
            <a:ext cx="4544291" cy="461665"/>
          </a:xfrm>
          <a:prstGeom prst="rect">
            <a:avLst/>
          </a:prstGeom>
          <a:noFill/>
        </p:spPr>
        <p:txBody>
          <a:bodyPr wrap="square" rtlCol="0">
            <a:spAutoFit/>
          </a:bodyPr>
          <a:lstStyle/>
          <a:p>
            <a:r>
              <a:rPr lang="en-US" sz="1200" dirty="0">
                <a:solidFill>
                  <a:prstClr val="black"/>
                </a:solidFill>
                <a:latin typeface="Encode Sans" panose="020B0604020202020204" charset="0"/>
              </a:rPr>
              <a:t>Recall the formula to be used to calculate the monthly energy consumption budget.</a:t>
            </a:r>
          </a:p>
        </p:txBody>
      </p:sp>
    </p:spTree>
    <p:extLst>
      <p:ext uri="{BB962C8B-B14F-4D97-AF65-F5344CB8AC3E}">
        <p14:creationId xmlns:p14="http://schemas.microsoft.com/office/powerpoint/2010/main" val="193772499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3825" y="473075"/>
            <a:ext cx="4816475" cy="2709863"/>
          </a:xfrm>
        </p:spPr>
      </p:sp>
      <p:sp>
        <p:nvSpPr>
          <p:cNvPr id="3" name="Notes Placeholder 2"/>
          <p:cNvSpPr>
            <a:spLocks noGrp="1"/>
          </p:cNvSpPr>
          <p:nvPr>
            <p:ph type="body" idx="1"/>
          </p:nvPr>
        </p:nvSpPr>
        <p:spPr/>
        <p:txBody>
          <a:bodyPr/>
          <a:lstStyle/>
          <a:p>
            <a:r>
              <a:rPr lang="en-US" dirty="0"/>
              <a:t>Example France - Country adaptation</a:t>
            </a:r>
          </a:p>
          <a:p>
            <a:endParaRPr lang="en-US" dirty="0"/>
          </a:p>
          <a:p>
            <a:r>
              <a:rPr lang="en-US" dirty="0"/>
              <a:t>The BEV/PHEV depreciation caps can be increased by the price of the batteries, provided that the price of the batteries is known and reported separately on the sales invoice.</a:t>
            </a:r>
          </a:p>
          <a:p>
            <a:endParaRPr lang="en-US" dirty="0"/>
          </a:p>
          <a:p>
            <a:r>
              <a:rPr lang="en-US" dirty="0"/>
              <a:t>As a reminder, the price of the PHEV batteries = 6,060 €.</a:t>
            </a:r>
            <a:endParaRPr lang="fr-BE" dirty="0"/>
          </a:p>
          <a:p>
            <a:endParaRPr lang="fr-BE" dirty="0"/>
          </a:p>
          <a:p>
            <a:endParaRPr lang="en-US" dirty="0"/>
          </a:p>
        </p:txBody>
      </p:sp>
      <p:sp>
        <p:nvSpPr>
          <p:cNvPr id="4" name="Slide Number Placeholder 3"/>
          <p:cNvSpPr>
            <a:spLocks noGrp="1"/>
          </p:cNvSpPr>
          <p:nvPr>
            <p:ph type="sldNum" sz="quarter" idx="5"/>
          </p:nvPr>
        </p:nvSpPr>
        <p:spPr/>
        <p:txBody>
          <a:bodyPr/>
          <a:lstStyle/>
          <a:p>
            <a:fld id="{DA46B207-691D-4EE2-B9CC-9F376BF0DE64}" type="slidenum">
              <a:rPr lang="fr-FR" smtClean="0"/>
              <a:t>49</a:t>
            </a:fld>
            <a:endParaRPr lang="fr-FR"/>
          </a:p>
        </p:txBody>
      </p:sp>
      <p:sp>
        <p:nvSpPr>
          <p:cNvPr id="5" name="TextBox 4">
            <a:extLst>
              <a:ext uri="{FF2B5EF4-FFF2-40B4-BE49-F238E27FC236}">
                <a16:creationId xmlns:a16="http://schemas.microsoft.com/office/drawing/2014/main" id="{56511C23-A45F-9ED0-498B-EA7EC747C7C6}"/>
              </a:ext>
            </a:extLst>
          </p:cNvPr>
          <p:cNvSpPr txBox="1"/>
          <p:nvPr/>
        </p:nvSpPr>
        <p:spPr>
          <a:xfrm>
            <a:off x="131618" y="3851564"/>
            <a:ext cx="4507345" cy="461665"/>
          </a:xfrm>
          <a:prstGeom prst="rect">
            <a:avLst/>
          </a:prstGeom>
          <a:noFill/>
        </p:spPr>
        <p:txBody>
          <a:bodyPr wrap="square" rtlCol="0">
            <a:spAutoFit/>
          </a:bodyPr>
          <a:lstStyle/>
          <a:p>
            <a:r>
              <a:rPr lang="en-US" sz="1200" dirty="0">
                <a:solidFill>
                  <a:prstClr val="black"/>
                </a:solidFill>
                <a:latin typeface="Encode Sans" panose="020B0604020202020204" charset="0"/>
              </a:rPr>
              <a:t>Recall the caps for non-deductible depreciation and the method for calculating the additional tax cost.</a:t>
            </a:r>
          </a:p>
        </p:txBody>
      </p:sp>
    </p:spTree>
    <p:extLst>
      <p:ext uri="{BB962C8B-B14F-4D97-AF65-F5344CB8AC3E}">
        <p14:creationId xmlns:p14="http://schemas.microsoft.com/office/powerpoint/2010/main" val="25226203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2" name="Google Shape;82;p3:notes"/>
          <p:cNvSpPr txBox="1">
            <a:spLocks noGrp="1"/>
          </p:cNvSpPr>
          <p:nvPr>
            <p:ph type="body" idx="1"/>
          </p:nvPr>
        </p:nvSpPr>
        <p:spPr/>
        <p:txBody>
          <a:bodyPr/>
          <a:lstStyle/>
          <a:p>
            <a:r>
              <a:rPr lang="en-US" dirty="0"/>
              <a:t>Give the instructions for participating in this virtual classroom in good conditions.</a:t>
            </a:r>
          </a:p>
          <a:p>
            <a:endParaRPr lang="en-US" dirty="0"/>
          </a:p>
          <a:p>
            <a:r>
              <a:rPr lang="en-US" dirty="0"/>
              <a:t>First, I will ask you to apply a few operating rules:</a:t>
            </a:r>
          </a:p>
          <a:p>
            <a:r>
              <a:rPr lang="en-US" dirty="0"/>
              <a:t>-Turn on your camera to facilitate the interaction.</a:t>
            </a:r>
          </a:p>
          <a:p>
            <a:r>
              <a:rPr lang="en-US" dirty="0"/>
              <a:t>-If possible, put your phone on standby so that you can concentrate 100% on what you are going to do and avoid being caught up in everyday life.</a:t>
            </a:r>
          </a:p>
          <a:p>
            <a:r>
              <a:rPr lang="en-US" dirty="0"/>
              <a:t>-Turn off your microphone if you are in a noisy environment to avoid interference.</a:t>
            </a:r>
          </a:p>
          <a:p>
            <a:r>
              <a:rPr lang="en-US" dirty="0"/>
              <a:t>-Sit in a quiet place so as not to be disturbed.</a:t>
            </a:r>
          </a:p>
          <a:p>
            <a:endParaRPr lang="en-US" dirty="0"/>
          </a:p>
          <a:p>
            <a:r>
              <a:rPr lang="en-US" dirty="0"/>
              <a:t>I also ask you to be kind, to listen to the other participants, to respect the confidentiality of the information you might exchange.</a:t>
            </a:r>
          </a:p>
          <a:p>
            <a:endParaRPr lang="en-US" dirty="0"/>
          </a:p>
          <a:p>
            <a:r>
              <a:rPr lang="en-US" dirty="0"/>
              <a:t>#click to go to next slide#</a:t>
            </a:r>
            <a:endParaRPr lang="fr-FR" dirty="0"/>
          </a:p>
        </p:txBody>
      </p:sp>
      <p:sp>
        <p:nvSpPr>
          <p:cNvPr id="83" name="Google Shape;83;p3:notes"/>
          <p:cNvSpPr txBox="1">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Encode Sans" panose="020B060402020202020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Encode Sans" panose="020B0604020202020204" charset="0"/>
              <a:ea typeface="+mn-ea"/>
              <a:cs typeface="+mn-cs"/>
            </a:endParaRPr>
          </a:p>
        </p:txBody>
      </p:sp>
      <p:sp>
        <p:nvSpPr>
          <p:cNvPr id="5" name="TextBox 4">
            <a:extLst>
              <a:ext uri="{FF2B5EF4-FFF2-40B4-BE49-F238E27FC236}">
                <a16:creationId xmlns:a16="http://schemas.microsoft.com/office/drawing/2014/main" id="{92D3FF67-77FF-05DC-CE79-7111BCC44925}"/>
              </a:ext>
            </a:extLst>
          </p:cNvPr>
          <p:cNvSpPr txBox="1"/>
          <p:nvPr/>
        </p:nvSpPr>
        <p:spPr>
          <a:xfrm>
            <a:off x="221673" y="3833136"/>
            <a:ext cx="426720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Encode Sans" panose="020B0604020202020204" charset="0"/>
                <a:ea typeface="+mn-ea"/>
                <a:cs typeface="+mn-cs"/>
              </a:rPr>
              <a:t>Recall the rules of the virtual classroom.</a:t>
            </a:r>
          </a:p>
        </p:txBody>
      </p:sp>
      <p:sp>
        <p:nvSpPr>
          <p:cNvPr id="9" name="Slide Image Placeholder 8">
            <a:extLst>
              <a:ext uri="{FF2B5EF4-FFF2-40B4-BE49-F238E27FC236}">
                <a16:creationId xmlns:a16="http://schemas.microsoft.com/office/drawing/2014/main" id="{C3167E2B-43D5-A0D7-9DB5-4A23EDC3633C}"/>
              </a:ext>
            </a:extLst>
          </p:cNvPr>
          <p:cNvSpPr>
            <a:spLocks noGrp="1" noRot="1" noChangeAspect="1"/>
          </p:cNvSpPr>
          <p:nvPr>
            <p:ph type="sldImg"/>
          </p:nvPr>
        </p:nvSpPr>
        <p:spPr>
          <a:xfrm>
            <a:off x="123825" y="473075"/>
            <a:ext cx="4816475" cy="2709863"/>
          </a:xfrm>
        </p:spPr>
      </p:sp>
      <p:sp>
        <p:nvSpPr>
          <p:cNvPr id="12" name="Rectangle 11">
            <a:extLst>
              <a:ext uri="{FF2B5EF4-FFF2-40B4-BE49-F238E27FC236}">
                <a16:creationId xmlns:a16="http://schemas.microsoft.com/office/drawing/2014/main" id="{9889B0A9-A2D8-5CA9-4875-5AE0B731BEAA}"/>
              </a:ext>
            </a:extLst>
          </p:cNvPr>
          <p:cNvSpPr/>
          <p:nvPr/>
        </p:nvSpPr>
        <p:spPr>
          <a:xfrm>
            <a:off x="131618" y="3768436"/>
            <a:ext cx="4726709" cy="254923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Encode Sans" panose="020B0604020202020204" charset="0"/>
              <a:ea typeface="+mn-ea"/>
              <a:cs typeface="+mn-cs"/>
            </a:endParaRPr>
          </a:p>
        </p:txBody>
      </p:sp>
      <p:sp>
        <p:nvSpPr>
          <p:cNvPr id="13" name="TextBox 12">
            <a:extLst>
              <a:ext uri="{FF2B5EF4-FFF2-40B4-BE49-F238E27FC236}">
                <a16:creationId xmlns:a16="http://schemas.microsoft.com/office/drawing/2014/main" id="{5DCCB916-4ED8-C9A0-E63F-7E92F18A09A1}"/>
              </a:ext>
            </a:extLst>
          </p:cNvPr>
          <p:cNvSpPr txBox="1"/>
          <p:nvPr/>
        </p:nvSpPr>
        <p:spPr>
          <a:xfrm>
            <a:off x="131618" y="3336509"/>
            <a:ext cx="182880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600" b="1" i="0" u="none" strike="noStrike" kern="1200" cap="none" spc="0" normalizeH="0" baseline="0" noProof="0" dirty="0">
                <a:ln>
                  <a:noFill/>
                </a:ln>
                <a:solidFill>
                  <a:prstClr val="black"/>
                </a:solidFill>
                <a:effectLst/>
                <a:uLnTx/>
                <a:uFillTx/>
                <a:latin typeface="Encode Sans" panose="020B0604020202020204" charset="0"/>
                <a:ea typeface="+mn-ea"/>
                <a:cs typeface="+mn-cs"/>
              </a:rPr>
              <a:t>Objective</a:t>
            </a:r>
          </a:p>
        </p:txBody>
      </p:sp>
      <p:sp>
        <p:nvSpPr>
          <p:cNvPr id="14" name="TextBox 13">
            <a:extLst>
              <a:ext uri="{FF2B5EF4-FFF2-40B4-BE49-F238E27FC236}">
                <a16:creationId xmlns:a16="http://schemas.microsoft.com/office/drawing/2014/main" id="{09CA951E-99DC-3CF7-76E7-24A989A6552E}"/>
              </a:ext>
            </a:extLst>
          </p:cNvPr>
          <p:cNvSpPr txBox="1"/>
          <p:nvPr/>
        </p:nvSpPr>
        <p:spPr>
          <a:xfrm>
            <a:off x="5170248" y="496327"/>
            <a:ext cx="182880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600" b="1" i="0" u="none" strike="noStrike" kern="1200" cap="none" spc="0" normalizeH="0" baseline="0" noProof="0" dirty="0">
                <a:ln>
                  <a:noFill/>
                </a:ln>
                <a:solidFill>
                  <a:prstClr val="black"/>
                </a:solidFill>
                <a:effectLst/>
                <a:uLnTx/>
                <a:uFillTx/>
                <a:latin typeface="Encode Sans" panose="020B0604020202020204" charset="0"/>
                <a:ea typeface="+mn-ea"/>
                <a:cs typeface="+mn-cs"/>
              </a:rPr>
              <a:t>Key messages</a:t>
            </a:r>
          </a:p>
        </p:txBody>
      </p:sp>
    </p:spTree>
    <p:extLst>
      <p:ext uri="{BB962C8B-B14F-4D97-AF65-F5344CB8AC3E}">
        <p14:creationId xmlns:p14="http://schemas.microsoft.com/office/powerpoint/2010/main" val="17238082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3825" y="473075"/>
            <a:ext cx="4816475" cy="27098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A46B207-691D-4EE2-B9CC-9F376BF0DE64}" type="slidenum">
              <a:rPr lang="fr-FR" smtClean="0"/>
              <a:t>50</a:t>
            </a:fld>
            <a:endParaRPr lang="fr-FR"/>
          </a:p>
        </p:txBody>
      </p:sp>
      <p:sp>
        <p:nvSpPr>
          <p:cNvPr id="5" name="ZoneTexte 23">
            <a:extLst>
              <a:ext uri="{FF2B5EF4-FFF2-40B4-BE49-F238E27FC236}">
                <a16:creationId xmlns:a16="http://schemas.microsoft.com/office/drawing/2014/main" id="{33279598-1BA8-80FA-0168-44B746B3D237}"/>
              </a:ext>
            </a:extLst>
          </p:cNvPr>
          <p:cNvSpPr txBox="1">
            <a:spLocks noChangeArrowheads="1"/>
          </p:cNvSpPr>
          <p:nvPr/>
        </p:nvSpPr>
        <p:spPr bwMode="auto">
          <a:xfrm>
            <a:off x="236419" y="3808926"/>
            <a:ext cx="4447723" cy="120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1" tIns="45711" rIns="91421" bIns="45711"/>
          <a:lstStyle>
            <a:lvl1pPr defTabSz="900113" eaLnBrk="0" hangingPunct="0">
              <a:spcBef>
                <a:spcPct val="30000"/>
              </a:spcBef>
              <a:defRPr sz="1200">
                <a:solidFill>
                  <a:schemeClr val="tx1"/>
                </a:solidFill>
                <a:latin typeface="Arial" pitchFamily="34" charset="0"/>
              </a:defRPr>
            </a:lvl1pPr>
            <a:lvl2pPr marL="742950" indent="-285750" defTabSz="900113" eaLnBrk="0" hangingPunct="0">
              <a:spcBef>
                <a:spcPct val="30000"/>
              </a:spcBef>
              <a:defRPr sz="1200">
                <a:solidFill>
                  <a:schemeClr val="tx1"/>
                </a:solidFill>
                <a:latin typeface="Arial" pitchFamily="34" charset="0"/>
              </a:defRPr>
            </a:lvl2pPr>
            <a:lvl3pPr marL="1143000" indent="-228600" defTabSz="900113" eaLnBrk="0" hangingPunct="0">
              <a:spcBef>
                <a:spcPct val="30000"/>
              </a:spcBef>
              <a:defRPr sz="1200">
                <a:solidFill>
                  <a:schemeClr val="tx1"/>
                </a:solidFill>
                <a:latin typeface="Arial" pitchFamily="34" charset="0"/>
              </a:defRPr>
            </a:lvl3pPr>
            <a:lvl4pPr marL="1600200" indent="-228600" defTabSz="900113" eaLnBrk="0" hangingPunct="0">
              <a:spcBef>
                <a:spcPct val="30000"/>
              </a:spcBef>
              <a:defRPr sz="1200">
                <a:solidFill>
                  <a:schemeClr val="tx1"/>
                </a:solidFill>
                <a:latin typeface="Arial" pitchFamily="34" charset="0"/>
              </a:defRPr>
            </a:lvl4pPr>
            <a:lvl5pPr marL="2057400" indent="-228600" defTabSz="900113" eaLnBrk="0" hangingPunct="0">
              <a:spcBef>
                <a:spcPct val="30000"/>
              </a:spcBef>
              <a:defRPr sz="1200">
                <a:solidFill>
                  <a:schemeClr val="tx1"/>
                </a:solidFill>
                <a:latin typeface="Arial" pitchFamily="34" charset="0"/>
              </a:defRPr>
            </a:lvl5pPr>
            <a:lvl6pPr marL="2514600" indent="-228600" defTabSz="900113" eaLnBrk="0" fontAlgn="base" hangingPunct="0">
              <a:spcBef>
                <a:spcPct val="30000"/>
              </a:spcBef>
              <a:spcAft>
                <a:spcPct val="0"/>
              </a:spcAft>
              <a:defRPr sz="1200">
                <a:solidFill>
                  <a:schemeClr val="tx1"/>
                </a:solidFill>
                <a:latin typeface="Arial" pitchFamily="34" charset="0"/>
              </a:defRPr>
            </a:lvl6pPr>
            <a:lvl7pPr marL="2971800" indent="-228600" defTabSz="900113" eaLnBrk="0" fontAlgn="base" hangingPunct="0">
              <a:spcBef>
                <a:spcPct val="30000"/>
              </a:spcBef>
              <a:spcAft>
                <a:spcPct val="0"/>
              </a:spcAft>
              <a:defRPr sz="1200">
                <a:solidFill>
                  <a:schemeClr val="tx1"/>
                </a:solidFill>
                <a:latin typeface="Arial" pitchFamily="34" charset="0"/>
              </a:defRPr>
            </a:lvl7pPr>
            <a:lvl8pPr marL="3429000" indent="-228600" defTabSz="900113" eaLnBrk="0" fontAlgn="base" hangingPunct="0">
              <a:spcBef>
                <a:spcPct val="30000"/>
              </a:spcBef>
              <a:spcAft>
                <a:spcPct val="0"/>
              </a:spcAft>
              <a:defRPr sz="1200">
                <a:solidFill>
                  <a:schemeClr val="tx1"/>
                </a:solidFill>
                <a:latin typeface="Arial" pitchFamily="34" charset="0"/>
              </a:defRPr>
            </a:lvl8pPr>
            <a:lvl9pPr marL="3886200" indent="-228600" defTabSz="900113" eaLnBrk="0" fontAlgn="base" hangingPunct="0">
              <a:spcBef>
                <a:spcPct val="30000"/>
              </a:spcBef>
              <a:spcAft>
                <a:spcPct val="0"/>
              </a:spcAft>
              <a:defRPr sz="1200">
                <a:solidFill>
                  <a:schemeClr val="tx1"/>
                </a:solidFill>
                <a:latin typeface="Arial" pitchFamily="34" charset="0"/>
              </a:defRPr>
            </a:lvl9pPr>
          </a:lstStyle>
          <a:p>
            <a:pPr>
              <a:spcBef>
                <a:spcPct val="0"/>
              </a:spcBef>
            </a:pPr>
            <a:r>
              <a:rPr lang="en-US" altLang="fr-FR" dirty="0">
                <a:solidFill>
                  <a:prstClr val="black"/>
                </a:solidFill>
                <a:latin typeface="Encode Sans" panose="020B0604020202020204" charset="0"/>
                <a:sym typeface="VW Headline OT-Book"/>
              </a:rPr>
              <a:t>Fill in the comparison table item by item.</a:t>
            </a:r>
          </a:p>
        </p:txBody>
      </p:sp>
    </p:spTree>
    <p:extLst>
      <p:ext uri="{BB962C8B-B14F-4D97-AF65-F5344CB8AC3E}">
        <p14:creationId xmlns:p14="http://schemas.microsoft.com/office/powerpoint/2010/main" val="282595898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3825" y="473075"/>
            <a:ext cx="4816475" cy="2709863"/>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A46B207-691D-4EE2-B9CC-9F376BF0DE64}" type="slidenum">
              <a:rPr lang="fr-FR" smtClean="0"/>
              <a:t>51</a:t>
            </a:fld>
            <a:endParaRPr lang="fr-FR"/>
          </a:p>
        </p:txBody>
      </p:sp>
      <p:sp>
        <p:nvSpPr>
          <p:cNvPr id="5" name="ZoneTexte 23">
            <a:extLst>
              <a:ext uri="{FF2B5EF4-FFF2-40B4-BE49-F238E27FC236}">
                <a16:creationId xmlns:a16="http://schemas.microsoft.com/office/drawing/2014/main" id="{FF3186A6-5164-7343-BC92-D60CE8A1F18A}"/>
              </a:ext>
            </a:extLst>
          </p:cNvPr>
          <p:cNvSpPr txBox="1">
            <a:spLocks noChangeArrowheads="1"/>
          </p:cNvSpPr>
          <p:nvPr/>
        </p:nvSpPr>
        <p:spPr bwMode="auto">
          <a:xfrm>
            <a:off x="236419" y="3808926"/>
            <a:ext cx="4447723" cy="120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1" tIns="45711" rIns="91421" bIns="45711"/>
          <a:lstStyle>
            <a:lvl1pPr defTabSz="900113" eaLnBrk="0" hangingPunct="0">
              <a:spcBef>
                <a:spcPct val="30000"/>
              </a:spcBef>
              <a:defRPr sz="1200">
                <a:solidFill>
                  <a:schemeClr val="tx1"/>
                </a:solidFill>
                <a:latin typeface="Arial" pitchFamily="34" charset="0"/>
              </a:defRPr>
            </a:lvl1pPr>
            <a:lvl2pPr marL="742950" indent="-285750" defTabSz="900113" eaLnBrk="0" hangingPunct="0">
              <a:spcBef>
                <a:spcPct val="30000"/>
              </a:spcBef>
              <a:defRPr sz="1200">
                <a:solidFill>
                  <a:schemeClr val="tx1"/>
                </a:solidFill>
                <a:latin typeface="Arial" pitchFamily="34" charset="0"/>
              </a:defRPr>
            </a:lvl2pPr>
            <a:lvl3pPr marL="1143000" indent="-228600" defTabSz="900113" eaLnBrk="0" hangingPunct="0">
              <a:spcBef>
                <a:spcPct val="30000"/>
              </a:spcBef>
              <a:defRPr sz="1200">
                <a:solidFill>
                  <a:schemeClr val="tx1"/>
                </a:solidFill>
                <a:latin typeface="Arial" pitchFamily="34" charset="0"/>
              </a:defRPr>
            </a:lvl3pPr>
            <a:lvl4pPr marL="1600200" indent="-228600" defTabSz="900113" eaLnBrk="0" hangingPunct="0">
              <a:spcBef>
                <a:spcPct val="30000"/>
              </a:spcBef>
              <a:defRPr sz="1200">
                <a:solidFill>
                  <a:schemeClr val="tx1"/>
                </a:solidFill>
                <a:latin typeface="Arial" pitchFamily="34" charset="0"/>
              </a:defRPr>
            </a:lvl4pPr>
            <a:lvl5pPr marL="2057400" indent="-228600" defTabSz="900113" eaLnBrk="0" hangingPunct="0">
              <a:spcBef>
                <a:spcPct val="30000"/>
              </a:spcBef>
              <a:defRPr sz="1200">
                <a:solidFill>
                  <a:schemeClr val="tx1"/>
                </a:solidFill>
                <a:latin typeface="Arial" pitchFamily="34" charset="0"/>
              </a:defRPr>
            </a:lvl5pPr>
            <a:lvl6pPr marL="2514600" indent="-228600" defTabSz="900113" eaLnBrk="0" fontAlgn="base" hangingPunct="0">
              <a:spcBef>
                <a:spcPct val="30000"/>
              </a:spcBef>
              <a:spcAft>
                <a:spcPct val="0"/>
              </a:spcAft>
              <a:defRPr sz="1200">
                <a:solidFill>
                  <a:schemeClr val="tx1"/>
                </a:solidFill>
                <a:latin typeface="Arial" pitchFamily="34" charset="0"/>
              </a:defRPr>
            </a:lvl6pPr>
            <a:lvl7pPr marL="2971800" indent="-228600" defTabSz="900113" eaLnBrk="0" fontAlgn="base" hangingPunct="0">
              <a:spcBef>
                <a:spcPct val="30000"/>
              </a:spcBef>
              <a:spcAft>
                <a:spcPct val="0"/>
              </a:spcAft>
              <a:defRPr sz="1200">
                <a:solidFill>
                  <a:schemeClr val="tx1"/>
                </a:solidFill>
                <a:latin typeface="Arial" pitchFamily="34" charset="0"/>
              </a:defRPr>
            </a:lvl7pPr>
            <a:lvl8pPr marL="3429000" indent="-228600" defTabSz="900113" eaLnBrk="0" fontAlgn="base" hangingPunct="0">
              <a:spcBef>
                <a:spcPct val="30000"/>
              </a:spcBef>
              <a:spcAft>
                <a:spcPct val="0"/>
              </a:spcAft>
              <a:defRPr sz="1200">
                <a:solidFill>
                  <a:schemeClr val="tx1"/>
                </a:solidFill>
                <a:latin typeface="Arial" pitchFamily="34" charset="0"/>
              </a:defRPr>
            </a:lvl8pPr>
            <a:lvl9pPr marL="3886200" indent="-228600" defTabSz="900113" eaLnBrk="0" fontAlgn="base" hangingPunct="0">
              <a:spcBef>
                <a:spcPct val="30000"/>
              </a:spcBef>
              <a:spcAft>
                <a:spcPct val="0"/>
              </a:spcAft>
              <a:defRPr sz="1200">
                <a:solidFill>
                  <a:schemeClr val="tx1"/>
                </a:solidFill>
                <a:latin typeface="Arial" pitchFamily="34" charset="0"/>
              </a:defRPr>
            </a:lvl9pPr>
          </a:lstStyle>
          <a:p>
            <a:pPr>
              <a:spcBef>
                <a:spcPct val="0"/>
              </a:spcBef>
            </a:pPr>
            <a:r>
              <a:rPr lang="en-US" altLang="fr-FR" dirty="0">
                <a:solidFill>
                  <a:prstClr val="black"/>
                </a:solidFill>
                <a:latin typeface="Encode Sans" panose="020B0604020202020204" charset="0"/>
                <a:sym typeface="VW Headline OT-Book"/>
              </a:rPr>
              <a:t>Show a synthesis bar chart comparing both engines.</a:t>
            </a:r>
          </a:p>
        </p:txBody>
      </p:sp>
    </p:spTree>
    <p:extLst>
      <p:ext uri="{BB962C8B-B14F-4D97-AF65-F5344CB8AC3E}">
        <p14:creationId xmlns:p14="http://schemas.microsoft.com/office/powerpoint/2010/main" val="325398335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3825" y="473075"/>
            <a:ext cx="4816475" cy="2709863"/>
          </a:xfrm>
        </p:spPr>
      </p:sp>
      <p:sp>
        <p:nvSpPr>
          <p:cNvPr id="3" name="Notes Placeholder 2"/>
          <p:cNvSpPr>
            <a:spLocks noGrp="1"/>
          </p:cNvSpPr>
          <p:nvPr>
            <p:ph type="body" idx="1"/>
          </p:nvPr>
        </p:nvSpPr>
        <p:spPr/>
        <p:txBody>
          <a:bodyPr/>
          <a:lstStyle/>
          <a:p>
            <a:r>
              <a:rPr lang="en-US" dirty="0"/>
              <a:t>The trainer presents the situation of driver #3 to the participants.</a:t>
            </a:r>
          </a:p>
          <a:p>
            <a:endParaRPr lang="en-US" dirty="0"/>
          </a:p>
          <a:p>
            <a:r>
              <a:rPr lang="en-US" dirty="0"/>
              <a:t>The diesel vehicle is 53 €/month more expensive in operational leasing (excluding registration certificate and car insurance).</a:t>
            </a:r>
          </a:p>
          <a:p>
            <a:endParaRPr lang="en-US" dirty="0"/>
          </a:p>
          <a:p>
            <a:r>
              <a:rPr lang="en-US" dirty="0"/>
              <a:t>In order to keep things fluid, we will concentrate mainly on </a:t>
            </a:r>
          </a:p>
          <a:p>
            <a:r>
              <a:rPr lang="en-US" dirty="0"/>
              <a:t>-the calculation of the energy consumption and -the calculation of the additional tax cost for non-deductible depreciations and former CCT effect.</a:t>
            </a:r>
          </a:p>
          <a:p>
            <a:endParaRPr lang="en-US" dirty="0"/>
          </a:p>
          <a:p>
            <a:r>
              <a:rPr lang="en-US" dirty="0"/>
              <a:t>The amounts for the 1</a:t>
            </a:r>
            <a:r>
              <a:rPr lang="en-US" baseline="30000" dirty="0"/>
              <a:t>st</a:t>
            </a:r>
            <a:r>
              <a:rPr lang="en-US" dirty="0"/>
              <a:t> level taxes are given.</a:t>
            </a:r>
          </a:p>
          <a:p>
            <a:endParaRPr lang="en-US" dirty="0"/>
          </a:p>
          <a:p>
            <a:r>
              <a:rPr lang="en-US" dirty="0"/>
              <a:t>During the discovery phase, the driver declared a sporty driving style.</a:t>
            </a:r>
          </a:p>
          <a:p>
            <a:r>
              <a:rPr lang="en-US" dirty="0"/>
              <a:t>We will therefore adjust the consumption by +25%.</a:t>
            </a:r>
            <a:endParaRPr lang="fr-BE" dirty="0"/>
          </a:p>
        </p:txBody>
      </p:sp>
      <p:sp>
        <p:nvSpPr>
          <p:cNvPr id="4" name="Slide Number Placeholder 3"/>
          <p:cNvSpPr>
            <a:spLocks noGrp="1"/>
          </p:cNvSpPr>
          <p:nvPr>
            <p:ph type="sldNum" sz="quarter" idx="5"/>
          </p:nvPr>
        </p:nvSpPr>
        <p:spPr/>
        <p:txBody>
          <a:bodyPr/>
          <a:lstStyle/>
          <a:p>
            <a:fld id="{2358CA74-83C4-457D-AE94-D0DAC82ABCB5}" type="slidenum">
              <a:rPr lang="en-US" smtClean="0"/>
              <a:t>52</a:t>
            </a:fld>
            <a:endParaRPr lang="en-US"/>
          </a:p>
        </p:txBody>
      </p:sp>
      <p:sp>
        <p:nvSpPr>
          <p:cNvPr id="5" name="TextBox 4">
            <a:extLst>
              <a:ext uri="{FF2B5EF4-FFF2-40B4-BE49-F238E27FC236}">
                <a16:creationId xmlns:a16="http://schemas.microsoft.com/office/drawing/2014/main" id="{CC3482B5-0A64-67DD-EF57-3C6B96629F57}"/>
              </a:ext>
            </a:extLst>
          </p:cNvPr>
          <p:cNvSpPr txBox="1"/>
          <p:nvPr/>
        </p:nvSpPr>
        <p:spPr>
          <a:xfrm>
            <a:off x="131618" y="3830129"/>
            <a:ext cx="4563374" cy="276999"/>
          </a:xfrm>
          <a:prstGeom prst="rect">
            <a:avLst/>
          </a:prstGeom>
          <a:noFill/>
        </p:spPr>
        <p:txBody>
          <a:bodyPr wrap="square" rtlCol="0">
            <a:spAutoFit/>
          </a:bodyPr>
          <a:lstStyle/>
          <a:p>
            <a:r>
              <a:rPr lang="en-US" sz="1200" dirty="0">
                <a:solidFill>
                  <a:prstClr val="black"/>
                </a:solidFill>
                <a:latin typeface="Encode Sans" panose="020B0604020202020204" charset="0"/>
              </a:rPr>
              <a:t>Present the data related to driver #3.</a:t>
            </a:r>
          </a:p>
        </p:txBody>
      </p:sp>
    </p:spTree>
    <p:extLst>
      <p:ext uri="{BB962C8B-B14F-4D97-AF65-F5344CB8AC3E}">
        <p14:creationId xmlns:p14="http://schemas.microsoft.com/office/powerpoint/2010/main" val="256650247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3825" y="473075"/>
            <a:ext cx="4816475" cy="2709863"/>
          </a:xfrm>
        </p:spPr>
      </p:sp>
      <p:sp>
        <p:nvSpPr>
          <p:cNvPr id="3" name="Notes Placeholder 2"/>
          <p:cNvSpPr>
            <a:spLocks noGrp="1"/>
          </p:cNvSpPr>
          <p:nvPr>
            <p:ph type="body" idx="1"/>
          </p:nvPr>
        </p:nvSpPr>
        <p:spPr/>
        <p:txBody>
          <a:bodyPr/>
          <a:lstStyle/>
          <a:p>
            <a:r>
              <a:rPr lang="en-US" dirty="0"/>
              <a:t>The trainer re-forms the 3 subgroups and asks each of them to do the TCO comparison by themselves.</a:t>
            </a:r>
          </a:p>
          <a:p>
            <a:endParaRPr lang="en-US" dirty="0"/>
          </a:p>
          <a:p>
            <a:r>
              <a:rPr lang="en-US" dirty="0"/>
              <a:t>The amounts for the first level taxes are given to you.</a:t>
            </a:r>
          </a:p>
          <a:p>
            <a:r>
              <a:rPr lang="en-US" dirty="0"/>
              <a:t>Focus on energy and the second level taxes.</a:t>
            </a:r>
          </a:p>
          <a:p>
            <a:endParaRPr lang="en-US" dirty="0"/>
          </a:p>
          <a:p>
            <a:r>
              <a:rPr lang="en-US" dirty="0"/>
              <a:t>You have 10 minutes to make your calculations and then we will come back to the plenary session to debrief the results.</a:t>
            </a:r>
          </a:p>
          <a:p>
            <a:endParaRPr lang="en-US" dirty="0"/>
          </a:p>
          <a:p>
            <a:r>
              <a:rPr lang="en-US" dirty="0"/>
              <a:t>Debriefing: see next slide.</a:t>
            </a:r>
            <a:endParaRPr lang="fr-BE" dirty="0"/>
          </a:p>
        </p:txBody>
      </p:sp>
      <p:sp>
        <p:nvSpPr>
          <p:cNvPr id="4" name="Slide Number Placeholder 3"/>
          <p:cNvSpPr>
            <a:spLocks noGrp="1"/>
          </p:cNvSpPr>
          <p:nvPr>
            <p:ph type="sldNum" sz="quarter" idx="5"/>
          </p:nvPr>
        </p:nvSpPr>
        <p:spPr/>
        <p:txBody>
          <a:bodyPr/>
          <a:lstStyle/>
          <a:p>
            <a:fld id="{DA46B207-691D-4EE2-B9CC-9F376BF0DE64}" type="slidenum">
              <a:rPr lang="fr-FR" smtClean="0"/>
              <a:t>53</a:t>
            </a:fld>
            <a:endParaRPr lang="fr-FR"/>
          </a:p>
        </p:txBody>
      </p:sp>
      <p:sp>
        <p:nvSpPr>
          <p:cNvPr id="5" name="ZoneTexte 23">
            <a:extLst>
              <a:ext uri="{FF2B5EF4-FFF2-40B4-BE49-F238E27FC236}">
                <a16:creationId xmlns:a16="http://schemas.microsoft.com/office/drawing/2014/main" id="{33279598-1BA8-80FA-0168-44B746B3D237}"/>
              </a:ext>
            </a:extLst>
          </p:cNvPr>
          <p:cNvSpPr txBox="1">
            <a:spLocks noChangeArrowheads="1"/>
          </p:cNvSpPr>
          <p:nvPr/>
        </p:nvSpPr>
        <p:spPr bwMode="auto">
          <a:xfrm>
            <a:off x="236419" y="3808926"/>
            <a:ext cx="4447723" cy="120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1" tIns="45711" rIns="91421" bIns="45711"/>
          <a:lstStyle>
            <a:lvl1pPr defTabSz="900113" eaLnBrk="0" hangingPunct="0">
              <a:spcBef>
                <a:spcPct val="30000"/>
              </a:spcBef>
              <a:defRPr sz="1200">
                <a:solidFill>
                  <a:schemeClr val="tx1"/>
                </a:solidFill>
                <a:latin typeface="Arial" pitchFamily="34" charset="0"/>
              </a:defRPr>
            </a:lvl1pPr>
            <a:lvl2pPr marL="742950" indent="-285750" defTabSz="900113" eaLnBrk="0" hangingPunct="0">
              <a:spcBef>
                <a:spcPct val="30000"/>
              </a:spcBef>
              <a:defRPr sz="1200">
                <a:solidFill>
                  <a:schemeClr val="tx1"/>
                </a:solidFill>
                <a:latin typeface="Arial" pitchFamily="34" charset="0"/>
              </a:defRPr>
            </a:lvl2pPr>
            <a:lvl3pPr marL="1143000" indent="-228600" defTabSz="900113" eaLnBrk="0" hangingPunct="0">
              <a:spcBef>
                <a:spcPct val="30000"/>
              </a:spcBef>
              <a:defRPr sz="1200">
                <a:solidFill>
                  <a:schemeClr val="tx1"/>
                </a:solidFill>
                <a:latin typeface="Arial" pitchFamily="34" charset="0"/>
              </a:defRPr>
            </a:lvl3pPr>
            <a:lvl4pPr marL="1600200" indent="-228600" defTabSz="900113" eaLnBrk="0" hangingPunct="0">
              <a:spcBef>
                <a:spcPct val="30000"/>
              </a:spcBef>
              <a:defRPr sz="1200">
                <a:solidFill>
                  <a:schemeClr val="tx1"/>
                </a:solidFill>
                <a:latin typeface="Arial" pitchFamily="34" charset="0"/>
              </a:defRPr>
            </a:lvl4pPr>
            <a:lvl5pPr marL="2057400" indent="-228600" defTabSz="900113" eaLnBrk="0" hangingPunct="0">
              <a:spcBef>
                <a:spcPct val="30000"/>
              </a:spcBef>
              <a:defRPr sz="1200">
                <a:solidFill>
                  <a:schemeClr val="tx1"/>
                </a:solidFill>
                <a:latin typeface="Arial" pitchFamily="34" charset="0"/>
              </a:defRPr>
            </a:lvl5pPr>
            <a:lvl6pPr marL="2514600" indent="-228600" defTabSz="900113" eaLnBrk="0" fontAlgn="base" hangingPunct="0">
              <a:spcBef>
                <a:spcPct val="30000"/>
              </a:spcBef>
              <a:spcAft>
                <a:spcPct val="0"/>
              </a:spcAft>
              <a:defRPr sz="1200">
                <a:solidFill>
                  <a:schemeClr val="tx1"/>
                </a:solidFill>
                <a:latin typeface="Arial" pitchFamily="34" charset="0"/>
              </a:defRPr>
            </a:lvl6pPr>
            <a:lvl7pPr marL="2971800" indent="-228600" defTabSz="900113" eaLnBrk="0" fontAlgn="base" hangingPunct="0">
              <a:spcBef>
                <a:spcPct val="30000"/>
              </a:spcBef>
              <a:spcAft>
                <a:spcPct val="0"/>
              </a:spcAft>
              <a:defRPr sz="1200">
                <a:solidFill>
                  <a:schemeClr val="tx1"/>
                </a:solidFill>
                <a:latin typeface="Arial" pitchFamily="34" charset="0"/>
              </a:defRPr>
            </a:lvl7pPr>
            <a:lvl8pPr marL="3429000" indent="-228600" defTabSz="900113" eaLnBrk="0" fontAlgn="base" hangingPunct="0">
              <a:spcBef>
                <a:spcPct val="30000"/>
              </a:spcBef>
              <a:spcAft>
                <a:spcPct val="0"/>
              </a:spcAft>
              <a:defRPr sz="1200">
                <a:solidFill>
                  <a:schemeClr val="tx1"/>
                </a:solidFill>
                <a:latin typeface="Arial" pitchFamily="34" charset="0"/>
              </a:defRPr>
            </a:lvl8pPr>
            <a:lvl9pPr marL="3886200" indent="-228600" defTabSz="900113" eaLnBrk="0" fontAlgn="base" hangingPunct="0">
              <a:spcBef>
                <a:spcPct val="30000"/>
              </a:spcBef>
              <a:spcAft>
                <a:spcPct val="0"/>
              </a:spcAft>
              <a:defRPr sz="1200">
                <a:solidFill>
                  <a:schemeClr val="tx1"/>
                </a:solidFill>
                <a:latin typeface="Arial" pitchFamily="34" charset="0"/>
              </a:defRPr>
            </a:lvl9pPr>
          </a:lstStyle>
          <a:p>
            <a:pPr>
              <a:spcBef>
                <a:spcPct val="0"/>
              </a:spcBef>
            </a:pPr>
            <a:r>
              <a:rPr lang="en-US" altLang="fr-FR" dirty="0">
                <a:solidFill>
                  <a:prstClr val="black"/>
                </a:solidFill>
                <a:latin typeface="Encode Sans" panose="020B0604020202020204" charset="0"/>
                <a:sym typeface="VW Headline OT-Book"/>
              </a:rPr>
              <a:t>Complete the comparison table item by item.</a:t>
            </a:r>
            <a:endParaRPr lang="en-GB" altLang="fr-FR" dirty="0">
              <a:solidFill>
                <a:prstClr val="black"/>
              </a:solidFill>
              <a:latin typeface="Encode Sans" panose="020B0604020202020204" charset="0"/>
              <a:sym typeface="VW Headline OT-Book"/>
            </a:endParaRPr>
          </a:p>
        </p:txBody>
      </p:sp>
    </p:spTree>
    <p:extLst>
      <p:ext uri="{BB962C8B-B14F-4D97-AF65-F5344CB8AC3E}">
        <p14:creationId xmlns:p14="http://schemas.microsoft.com/office/powerpoint/2010/main" val="288230032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3825" y="473075"/>
            <a:ext cx="4816475" cy="2709863"/>
          </a:xfrm>
        </p:spPr>
      </p:sp>
      <p:sp>
        <p:nvSpPr>
          <p:cNvPr id="3" name="Notes Placeholder 2"/>
          <p:cNvSpPr>
            <a:spLocks noGrp="1"/>
          </p:cNvSpPr>
          <p:nvPr>
            <p:ph type="body" idx="1"/>
          </p:nvPr>
        </p:nvSpPr>
        <p:spPr/>
        <p:txBody>
          <a:bodyPr/>
          <a:lstStyle/>
          <a:p>
            <a:endParaRPr lang="fr-BE" dirty="0"/>
          </a:p>
        </p:txBody>
      </p:sp>
      <p:sp>
        <p:nvSpPr>
          <p:cNvPr id="4" name="Slide Number Placeholder 3"/>
          <p:cNvSpPr>
            <a:spLocks noGrp="1"/>
          </p:cNvSpPr>
          <p:nvPr>
            <p:ph type="sldNum" sz="quarter" idx="5"/>
          </p:nvPr>
        </p:nvSpPr>
        <p:spPr/>
        <p:txBody>
          <a:bodyPr/>
          <a:lstStyle/>
          <a:p>
            <a:fld id="{DA46B207-691D-4EE2-B9CC-9F376BF0DE64}" type="slidenum">
              <a:rPr lang="fr-FR" smtClean="0"/>
              <a:t>54</a:t>
            </a:fld>
            <a:endParaRPr lang="fr-FR"/>
          </a:p>
        </p:txBody>
      </p:sp>
      <p:sp>
        <p:nvSpPr>
          <p:cNvPr id="5" name="ZoneTexte 23">
            <a:extLst>
              <a:ext uri="{FF2B5EF4-FFF2-40B4-BE49-F238E27FC236}">
                <a16:creationId xmlns:a16="http://schemas.microsoft.com/office/drawing/2014/main" id="{33279598-1BA8-80FA-0168-44B746B3D237}"/>
              </a:ext>
            </a:extLst>
          </p:cNvPr>
          <p:cNvSpPr txBox="1">
            <a:spLocks noChangeArrowheads="1"/>
          </p:cNvSpPr>
          <p:nvPr/>
        </p:nvSpPr>
        <p:spPr bwMode="auto">
          <a:xfrm>
            <a:off x="236419" y="3808926"/>
            <a:ext cx="4447723" cy="120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1" tIns="45711" rIns="91421" bIns="45711"/>
          <a:lstStyle>
            <a:lvl1pPr defTabSz="900113" eaLnBrk="0" hangingPunct="0">
              <a:spcBef>
                <a:spcPct val="30000"/>
              </a:spcBef>
              <a:defRPr sz="1200">
                <a:solidFill>
                  <a:schemeClr val="tx1"/>
                </a:solidFill>
                <a:latin typeface="Arial" pitchFamily="34" charset="0"/>
              </a:defRPr>
            </a:lvl1pPr>
            <a:lvl2pPr marL="742950" indent="-285750" defTabSz="900113" eaLnBrk="0" hangingPunct="0">
              <a:spcBef>
                <a:spcPct val="30000"/>
              </a:spcBef>
              <a:defRPr sz="1200">
                <a:solidFill>
                  <a:schemeClr val="tx1"/>
                </a:solidFill>
                <a:latin typeface="Arial" pitchFamily="34" charset="0"/>
              </a:defRPr>
            </a:lvl2pPr>
            <a:lvl3pPr marL="1143000" indent="-228600" defTabSz="900113" eaLnBrk="0" hangingPunct="0">
              <a:spcBef>
                <a:spcPct val="30000"/>
              </a:spcBef>
              <a:defRPr sz="1200">
                <a:solidFill>
                  <a:schemeClr val="tx1"/>
                </a:solidFill>
                <a:latin typeface="Arial" pitchFamily="34" charset="0"/>
              </a:defRPr>
            </a:lvl3pPr>
            <a:lvl4pPr marL="1600200" indent="-228600" defTabSz="900113" eaLnBrk="0" hangingPunct="0">
              <a:spcBef>
                <a:spcPct val="30000"/>
              </a:spcBef>
              <a:defRPr sz="1200">
                <a:solidFill>
                  <a:schemeClr val="tx1"/>
                </a:solidFill>
                <a:latin typeface="Arial" pitchFamily="34" charset="0"/>
              </a:defRPr>
            </a:lvl4pPr>
            <a:lvl5pPr marL="2057400" indent="-228600" defTabSz="900113" eaLnBrk="0" hangingPunct="0">
              <a:spcBef>
                <a:spcPct val="30000"/>
              </a:spcBef>
              <a:defRPr sz="1200">
                <a:solidFill>
                  <a:schemeClr val="tx1"/>
                </a:solidFill>
                <a:latin typeface="Arial" pitchFamily="34" charset="0"/>
              </a:defRPr>
            </a:lvl5pPr>
            <a:lvl6pPr marL="2514600" indent="-228600" defTabSz="900113" eaLnBrk="0" fontAlgn="base" hangingPunct="0">
              <a:spcBef>
                <a:spcPct val="30000"/>
              </a:spcBef>
              <a:spcAft>
                <a:spcPct val="0"/>
              </a:spcAft>
              <a:defRPr sz="1200">
                <a:solidFill>
                  <a:schemeClr val="tx1"/>
                </a:solidFill>
                <a:latin typeface="Arial" pitchFamily="34" charset="0"/>
              </a:defRPr>
            </a:lvl6pPr>
            <a:lvl7pPr marL="2971800" indent="-228600" defTabSz="900113" eaLnBrk="0" fontAlgn="base" hangingPunct="0">
              <a:spcBef>
                <a:spcPct val="30000"/>
              </a:spcBef>
              <a:spcAft>
                <a:spcPct val="0"/>
              </a:spcAft>
              <a:defRPr sz="1200">
                <a:solidFill>
                  <a:schemeClr val="tx1"/>
                </a:solidFill>
                <a:latin typeface="Arial" pitchFamily="34" charset="0"/>
              </a:defRPr>
            </a:lvl7pPr>
            <a:lvl8pPr marL="3429000" indent="-228600" defTabSz="900113" eaLnBrk="0" fontAlgn="base" hangingPunct="0">
              <a:spcBef>
                <a:spcPct val="30000"/>
              </a:spcBef>
              <a:spcAft>
                <a:spcPct val="0"/>
              </a:spcAft>
              <a:defRPr sz="1200">
                <a:solidFill>
                  <a:schemeClr val="tx1"/>
                </a:solidFill>
                <a:latin typeface="Arial" pitchFamily="34" charset="0"/>
              </a:defRPr>
            </a:lvl8pPr>
            <a:lvl9pPr marL="3886200" indent="-228600" defTabSz="900113" eaLnBrk="0" fontAlgn="base" hangingPunct="0">
              <a:spcBef>
                <a:spcPct val="30000"/>
              </a:spcBef>
              <a:spcAft>
                <a:spcPct val="0"/>
              </a:spcAft>
              <a:defRPr sz="1200">
                <a:solidFill>
                  <a:schemeClr val="tx1"/>
                </a:solidFill>
                <a:latin typeface="Arial" pitchFamily="34" charset="0"/>
              </a:defRPr>
            </a:lvl9pPr>
          </a:lstStyle>
          <a:p>
            <a:pPr>
              <a:spcBef>
                <a:spcPct val="0"/>
              </a:spcBef>
            </a:pPr>
            <a:r>
              <a:rPr lang="en-GB" altLang="fr-FR" dirty="0">
                <a:solidFill>
                  <a:prstClr val="black"/>
                </a:solidFill>
                <a:latin typeface="Encode Sans" panose="020B0604020202020204" charset="0"/>
                <a:sym typeface="VW Headline OT-Book"/>
              </a:rPr>
              <a:t>Basis for a debriefing</a:t>
            </a:r>
          </a:p>
        </p:txBody>
      </p:sp>
    </p:spTree>
    <p:extLst>
      <p:ext uri="{BB962C8B-B14F-4D97-AF65-F5344CB8AC3E}">
        <p14:creationId xmlns:p14="http://schemas.microsoft.com/office/powerpoint/2010/main" val="174202190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3825" y="473075"/>
            <a:ext cx="4816475" cy="2709863"/>
          </a:xfrm>
        </p:spPr>
      </p:sp>
      <p:sp>
        <p:nvSpPr>
          <p:cNvPr id="3" name="Notes Placeholder 2"/>
          <p:cNvSpPr>
            <a:spLocks noGrp="1"/>
          </p:cNvSpPr>
          <p:nvPr>
            <p:ph type="body" idx="1"/>
          </p:nvPr>
        </p:nvSpPr>
        <p:spPr/>
        <p:txBody>
          <a:bodyPr/>
          <a:lstStyle/>
          <a:p>
            <a:r>
              <a:rPr lang="en-US" dirty="0"/>
              <a:t>In the manufacturer's standard TCO approach, the PHEV is still competitive, but when the "adjusted" fuel consumption is taken into account, the PHEV is not competitive anymore.</a:t>
            </a:r>
          </a:p>
          <a:p>
            <a:endParaRPr lang="en-US" dirty="0"/>
          </a:p>
          <a:p>
            <a:r>
              <a:rPr lang="en-US" dirty="0"/>
              <a:t>In this case #3, the ICE engine remains the best option.</a:t>
            </a:r>
          </a:p>
        </p:txBody>
      </p:sp>
      <p:sp>
        <p:nvSpPr>
          <p:cNvPr id="4" name="Slide Number Placeholder 3"/>
          <p:cNvSpPr>
            <a:spLocks noGrp="1"/>
          </p:cNvSpPr>
          <p:nvPr>
            <p:ph type="sldNum" sz="quarter" idx="5"/>
          </p:nvPr>
        </p:nvSpPr>
        <p:spPr/>
        <p:txBody>
          <a:bodyPr/>
          <a:lstStyle/>
          <a:p>
            <a:fld id="{DA46B207-691D-4EE2-B9CC-9F376BF0DE64}" type="slidenum">
              <a:rPr lang="fr-FR" smtClean="0"/>
              <a:t>55</a:t>
            </a:fld>
            <a:endParaRPr lang="fr-FR"/>
          </a:p>
        </p:txBody>
      </p:sp>
      <p:sp>
        <p:nvSpPr>
          <p:cNvPr id="5" name="ZoneTexte 23">
            <a:extLst>
              <a:ext uri="{FF2B5EF4-FFF2-40B4-BE49-F238E27FC236}">
                <a16:creationId xmlns:a16="http://schemas.microsoft.com/office/drawing/2014/main" id="{E4F5619E-E39D-3041-A0CF-7D0DF3372CB1}"/>
              </a:ext>
            </a:extLst>
          </p:cNvPr>
          <p:cNvSpPr txBox="1">
            <a:spLocks noChangeArrowheads="1"/>
          </p:cNvSpPr>
          <p:nvPr/>
        </p:nvSpPr>
        <p:spPr bwMode="auto">
          <a:xfrm>
            <a:off x="236419" y="3808926"/>
            <a:ext cx="4447723" cy="120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1" tIns="45711" rIns="91421" bIns="45711"/>
          <a:lstStyle>
            <a:lvl1pPr defTabSz="900113" eaLnBrk="0" hangingPunct="0">
              <a:spcBef>
                <a:spcPct val="30000"/>
              </a:spcBef>
              <a:defRPr sz="1200">
                <a:solidFill>
                  <a:schemeClr val="tx1"/>
                </a:solidFill>
                <a:latin typeface="Arial" pitchFamily="34" charset="0"/>
              </a:defRPr>
            </a:lvl1pPr>
            <a:lvl2pPr marL="742950" indent="-285750" defTabSz="900113" eaLnBrk="0" hangingPunct="0">
              <a:spcBef>
                <a:spcPct val="30000"/>
              </a:spcBef>
              <a:defRPr sz="1200">
                <a:solidFill>
                  <a:schemeClr val="tx1"/>
                </a:solidFill>
                <a:latin typeface="Arial" pitchFamily="34" charset="0"/>
              </a:defRPr>
            </a:lvl2pPr>
            <a:lvl3pPr marL="1143000" indent="-228600" defTabSz="900113" eaLnBrk="0" hangingPunct="0">
              <a:spcBef>
                <a:spcPct val="30000"/>
              </a:spcBef>
              <a:defRPr sz="1200">
                <a:solidFill>
                  <a:schemeClr val="tx1"/>
                </a:solidFill>
                <a:latin typeface="Arial" pitchFamily="34" charset="0"/>
              </a:defRPr>
            </a:lvl3pPr>
            <a:lvl4pPr marL="1600200" indent="-228600" defTabSz="900113" eaLnBrk="0" hangingPunct="0">
              <a:spcBef>
                <a:spcPct val="30000"/>
              </a:spcBef>
              <a:defRPr sz="1200">
                <a:solidFill>
                  <a:schemeClr val="tx1"/>
                </a:solidFill>
                <a:latin typeface="Arial" pitchFamily="34" charset="0"/>
              </a:defRPr>
            </a:lvl4pPr>
            <a:lvl5pPr marL="2057400" indent="-228600" defTabSz="900113" eaLnBrk="0" hangingPunct="0">
              <a:spcBef>
                <a:spcPct val="30000"/>
              </a:spcBef>
              <a:defRPr sz="1200">
                <a:solidFill>
                  <a:schemeClr val="tx1"/>
                </a:solidFill>
                <a:latin typeface="Arial" pitchFamily="34" charset="0"/>
              </a:defRPr>
            </a:lvl5pPr>
            <a:lvl6pPr marL="2514600" indent="-228600" defTabSz="900113" eaLnBrk="0" fontAlgn="base" hangingPunct="0">
              <a:spcBef>
                <a:spcPct val="30000"/>
              </a:spcBef>
              <a:spcAft>
                <a:spcPct val="0"/>
              </a:spcAft>
              <a:defRPr sz="1200">
                <a:solidFill>
                  <a:schemeClr val="tx1"/>
                </a:solidFill>
                <a:latin typeface="Arial" pitchFamily="34" charset="0"/>
              </a:defRPr>
            </a:lvl6pPr>
            <a:lvl7pPr marL="2971800" indent="-228600" defTabSz="900113" eaLnBrk="0" fontAlgn="base" hangingPunct="0">
              <a:spcBef>
                <a:spcPct val="30000"/>
              </a:spcBef>
              <a:spcAft>
                <a:spcPct val="0"/>
              </a:spcAft>
              <a:defRPr sz="1200">
                <a:solidFill>
                  <a:schemeClr val="tx1"/>
                </a:solidFill>
                <a:latin typeface="Arial" pitchFamily="34" charset="0"/>
              </a:defRPr>
            </a:lvl7pPr>
            <a:lvl8pPr marL="3429000" indent="-228600" defTabSz="900113" eaLnBrk="0" fontAlgn="base" hangingPunct="0">
              <a:spcBef>
                <a:spcPct val="30000"/>
              </a:spcBef>
              <a:spcAft>
                <a:spcPct val="0"/>
              </a:spcAft>
              <a:defRPr sz="1200">
                <a:solidFill>
                  <a:schemeClr val="tx1"/>
                </a:solidFill>
                <a:latin typeface="Arial" pitchFamily="34" charset="0"/>
              </a:defRPr>
            </a:lvl8pPr>
            <a:lvl9pPr marL="3886200" indent="-228600" defTabSz="900113" eaLnBrk="0" fontAlgn="base" hangingPunct="0">
              <a:spcBef>
                <a:spcPct val="30000"/>
              </a:spcBef>
              <a:spcAft>
                <a:spcPct val="0"/>
              </a:spcAft>
              <a:defRPr sz="1200">
                <a:solidFill>
                  <a:schemeClr val="tx1"/>
                </a:solidFill>
                <a:latin typeface="Arial" pitchFamily="34" charset="0"/>
              </a:defRPr>
            </a:lvl9pPr>
          </a:lstStyle>
          <a:p>
            <a:pPr>
              <a:spcBef>
                <a:spcPct val="0"/>
              </a:spcBef>
            </a:pPr>
            <a:r>
              <a:rPr lang="en-US" altLang="fr-FR" dirty="0">
                <a:solidFill>
                  <a:prstClr val="black"/>
                </a:solidFill>
                <a:latin typeface="Encode Sans" panose="020B0604020202020204" charset="0"/>
                <a:sym typeface="VW Headline OT-Book"/>
              </a:rPr>
              <a:t>Show a synthesis graphic of both engines.</a:t>
            </a:r>
            <a:endParaRPr lang="en-GB" altLang="fr-FR" dirty="0">
              <a:solidFill>
                <a:prstClr val="black"/>
              </a:solidFill>
              <a:latin typeface="Encode Sans" panose="020B0604020202020204" charset="0"/>
              <a:sym typeface="VW Headline OT-Book"/>
            </a:endParaRPr>
          </a:p>
        </p:txBody>
      </p:sp>
    </p:spTree>
    <p:extLst>
      <p:ext uri="{BB962C8B-B14F-4D97-AF65-F5344CB8AC3E}">
        <p14:creationId xmlns:p14="http://schemas.microsoft.com/office/powerpoint/2010/main" val="77796011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3825" y="473075"/>
            <a:ext cx="4816475" cy="27098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A46B207-691D-4EE2-B9CC-9F376BF0DE64}" type="slidenum">
              <a:rPr lang="fr-FR" smtClean="0"/>
              <a:t>56</a:t>
            </a:fld>
            <a:endParaRPr lang="fr-FR"/>
          </a:p>
        </p:txBody>
      </p:sp>
      <p:sp>
        <p:nvSpPr>
          <p:cNvPr id="5" name="ZoneTexte 23">
            <a:extLst>
              <a:ext uri="{FF2B5EF4-FFF2-40B4-BE49-F238E27FC236}">
                <a16:creationId xmlns:a16="http://schemas.microsoft.com/office/drawing/2014/main" id="{8F529DBD-94F3-A69F-B71C-004C8A83BF71}"/>
              </a:ext>
            </a:extLst>
          </p:cNvPr>
          <p:cNvSpPr txBox="1">
            <a:spLocks noChangeArrowheads="1"/>
          </p:cNvSpPr>
          <p:nvPr/>
        </p:nvSpPr>
        <p:spPr bwMode="auto">
          <a:xfrm>
            <a:off x="236419" y="3808926"/>
            <a:ext cx="4447723" cy="120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1" tIns="45711" rIns="91421" bIns="45711"/>
          <a:lstStyle>
            <a:lvl1pPr defTabSz="900113" eaLnBrk="0" hangingPunct="0">
              <a:spcBef>
                <a:spcPct val="30000"/>
              </a:spcBef>
              <a:defRPr sz="1200">
                <a:solidFill>
                  <a:schemeClr val="tx1"/>
                </a:solidFill>
                <a:latin typeface="Arial" pitchFamily="34" charset="0"/>
              </a:defRPr>
            </a:lvl1pPr>
            <a:lvl2pPr marL="742950" indent="-285750" defTabSz="900113" eaLnBrk="0" hangingPunct="0">
              <a:spcBef>
                <a:spcPct val="30000"/>
              </a:spcBef>
              <a:defRPr sz="1200">
                <a:solidFill>
                  <a:schemeClr val="tx1"/>
                </a:solidFill>
                <a:latin typeface="Arial" pitchFamily="34" charset="0"/>
              </a:defRPr>
            </a:lvl2pPr>
            <a:lvl3pPr marL="1143000" indent="-228600" defTabSz="900113" eaLnBrk="0" hangingPunct="0">
              <a:spcBef>
                <a:spcPct val="30000"/>
              </a:spcBef>
              <a:defRPr sz="1200">
                <a:solidFill>
                  <a:schemeClr val="tx1"/>
                </a:solidFill>
                <a:latin typeface="Arial" pitchFamily="34" charset="0"/>
              </a:defRPr>
            </a:lvl3pPr>
            <a:lvl4pPr marL="1600200" indent="-228600" defTabSz="900113" eaLnBrk="0" hangingPunct="0">
              <a:spcBef>
                <a:spcPct val="30000"/>
              </a:spcBef>
              <a:defRPr sz="1200">
                <a:solidFill>
                  <a:schemeClr val="tx1"/>
                </a:solidFill>
                <a:latin typeface="Arial" pitchFamily="34" charset="0"/>
              </a:defRPr>
            </a:lvl4pPr>
            <a:lvl5pPr marL="2057400" indent="-228600" defTabSz="900113" eaLnBrk="0" hangingPunct="0">
              <a:spcBef>
                <a:spcPct val="30000"/>
              </a:spcBef>
              <a:defRPr sz="1200">
                <a:solidFill>
                  <a:schemeClr val="tx1"/>
                </a:solidFill>
                <a:latin typeface="Arial" pitchFamily="34" charset="0"/>
              </a:defRPr>
            </a:lvl5pPr>
            <a:lvl6pPr marL="2514600" indent="-228600" defTabSz="900113" eaLnBrk="0" fontAlgn="base" hangingPunct="0">
              <a:spcBef>
                <a:spcPct val="30000"/>
              </a:spcBef>
              <a:spcAft>
                <a:spcPct val="0"/>
              </a:spcAft>
              <a:defRPr sz="1200">
                <a:solidFill>
                  <a:schemeClr val="tx1"/>
                </a:solidFill>
                <a:latin typeface="Arial" pitchFamily="34" charset="0"/>
              </a:defRPr>
            </a:lvl6pPr>
            <a:lvl7pPr marL="2971800" indent="-228600" defTabSz="900113" eaLnBrk="0" fontAlgn="base" hangingPunct="0">
              <a:spcBef>
                <a:spcPct val="30000"/>
              </a:spcBef>
              <a:spcAft>
                <a:spcPct val="0"/>
              </a:spcAft>
              <a:defRPr sz="1200">
                <a:solidFill>
                  <a:schemeClr val="tx1"/>
                </a:solidFill>
                <a:latin typeface="Arial" pitchFamily="34" charset="0"/>
              </a:defRPr>
            </a:lvl7pPr>
            <a:lvl8pPr marL="3429000" indent="-228600" defTabSz="900113" eaLnBrk="0" fontAlgn="base" hangingPunct="0">
              <a:spcBef>
                <a:spcPct val="30000"/>
              </a:spcBef>
              <a:spcAft>
                <a:spcPct val="0"/>
              </a:spcAft>
              <a:defRPr sz="1200">
                <a:solidFill>
                  <a:schemeClr val="tx1"/>
                </a:solidFill>
                <a:latin typeface="Arial" pitchFamily="34" charset="0"/>
              </a:defRPr>
            </a:lvl8pPr>
            <a:lvl9pPr marL="3886200" indent="-228600" defTabSz="900113" eaLnBrk="0" fontAlgn="base" hangingPunct="0">
              <a:spcBef>
                <a:spcPct val="30000"/>
              </a:spcBef>
              <a:spcAft>
                <a:spcPct val="0"/>
              </a:spcAft>
              <a:defRPr sz="1200">
                <a:solidFill>
                  <a:schemeClr val="tx1"/>
                </a:solidFill>
                <a:latin typeface="Arial" pitchFamily="34" charset="0"/>
              </a:defRPr>
            </a:lvl9pPr>
          </a:lstStyle>
          <a:p>
            <a:pPr>
              <a:spcBef>
                <a:spcPct val="0"/>
              </a:spcBef>
            </a:pPr>
            <a:r>
              <a:rPr lang="en-US" altLang="fr-FR" dirty="0">
                <a:solidFill>
                  <a:prstClr val="black"/>
                </a:solidFill>
                <a:latin typeface="Encode Sans" panose="020B0604020202020204" charset="0"/>
                <a:sym typeface="VW Headline OT-Book"/>
              </a:rPr>
              <a:t>Present a summary of the results.</a:t>
            </a:r>
            <a:endParaRPr lang="en-GB" altLang="fr-FR" dirty="0">
              <a:solidFill>
                <a:prstClr val="black"/>
              </a:solidFill>
              <a:latin typeface="Encode Sans" panose="020B0604020202020204" charset="0"/>
              <a:sym typeface="VW Headline OT-Book"/>
            </a:endParaRPr>
          </a:p>
        </p:txBody>
      </p:sp>
    </p:spTree>
    <p:extLst>
      <p:ext uri="{BB962C8B-B14F-4D97-AF65-F5344CB8AC3E}">
        <p14:creationId xmlns:p14="http://schemas.microsoft.com/office/powerpoint/2010/main" val="51507366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3825" y="473075"/>
            <a:ext cx="4816475" cy="2709863"/>
          </a:xfrm>
        </p:spPr>
      </p:sp>
      <p:sp>
        <p:nvSpPr>
          <p:cNvPr id="3" name="Notes Placeholder 2"/>
          <p:cNvSpPr>
            <a:spLocks noGrp="1"/>
          </p:cNvSpPr>
          <p:nvPr>
            <p:ph type="body" idx="1"/>
          </p:nvPr>
        </p:nvSpPr>
        <p:spPr/>
        <p:txBody>
          <a:bodyPr/>
          <a:lstStyle/>
          <a:p>
            <a:r>
              <a:rPr lang="fr-BE" dirty="0" err="1"/>
              <a:t>Expected</a:t>
            </a:r>
            <a:r>
              <a:rPr lang="fr-BE" dirty="0"/>
              <a:t> duration = 15 minutes</a:t>
            </a:r>
            <a:endParaRPr lang="en-US" dirty="0"/>
          </a:p>
        </p:txBody>
      </p:sp>
      <p:sp>
        <p:nvSpPr>
          <p:cNvPr id="4" name="Slide Number Placeholder 3"/>
          <p:cNvSpPr>
            <a:spLocks noGrp="1"/>
          </p:cNvSpPr>
          <p:nvPr>
            <p:ph type="sldNum" sz="quarter" idx="5"/>
          </p:nvPr>
        </p:nvSpPr>
        <p:spPr/>
        <p:txBody>
          <a:bodyPr/>
          <a:lstStyle/>
          <a:p>
            <a:fld id="{DA46B207-691D-4EE2-B9CC-9F376BF0DE64}" type="slidenum">
              <a:rPr lang="fr-FR" smtClean="0"/>
              <a:t>57</a:t>
            </a:fld>
            <a:endParaRPr lang="fr-FR"/>
          </a:p>
        </p:txBody>
      </p:sp>
      <p:sp>
        <p:nvSpPr>
          <p:cNvPr id="5" name="TextBox 4">
            <a:extLst>
              <a:ext uri="{FF2B5EF4-FFF2-40B4-BE49-F238E27FC236}">
                <a16:creationId xmlns:a16="http://schemas.microsoft.com/office/drawing/2014/main" id="{9BA72C96-34A9-CBAA-C2BB-BD63DD59C236}"/>
              </a:ext>
            </a:extLst>
          </p:cNvPr>
          <p:cNvSpPr txBox="1"/>
          <p:nvPr/>
        </p:nvSpPr>
        <p:spPr>
          <a:xfrm>
            <a:off x="131618" y="3812398"/>
            <a:ext cx="4347713" cy="1015663"/>
          </a:xfrm>
          <a:prstGeom prst="rect">
            <a:avLst/>
          </a:prstGeom>
          <a:noFill/>
        </p:spPr>
        <p:txBody>
          <a:bodyPr wrap="square" rtlCol="0">
            <a:spAutoFit/>
          </a:bodyPr>
          <a:lstStyle/>
          <a:p>
            <a:r>
              <a:rPr lang="en-US" sz="1200" dirty="0">
                <a:latin typeface="Encode Sans" panose="020B0604020202020204" charset="0"/>
              </a:rPr>
              <a:t>Recall through dynamic exercises the main factors that influence the autonomy and recharging of LEV vehicles.</a:t>
            </a:r>
          </a:p>
          <a:p>
            <a:r>
              <a:rPr lang="en-US" sz="1200" dirty="0">
                <a:latin typeface="Encode Sans" panose="020B0604020202020204" charset="0"/>
              </a:rPr>
              <a:t>Remember the orders of magnitude of charging times according to the type of charging station.</a:t>
            </a:r>
          </a:p>
        </p:txBody>
      </p:sp>
    </p:spTree>
    <p:extLst>
      <p:ext uri="{BB962C8B-B14F-4D97-AF65-F5344CB8AC3E}">
        <p14:creationId xmlns:p14="http://schemas.microsoft.com/office/powerpoint/2010/main" val="351979377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3825" y="473075"/>
            <a:ext cx="4816475" cy="2709863"/>
          </a:xfrm>
        </p:spPr>
      </p:sp>
      <p:sp>
        <p:nvSpPr>
          <p:cNvPr id="3" name="Notes Placeholder 2"/>
          <p:cNvSpPr>
            <a:spLocks noGrp="1"/>
          </p:cNvSpPr>
          <p:nvPr>
            <p:ph type="body" idx="1"/>
          </p:nvPr>
        </p:nvSpPr>
        <p:spPr/>
        <p:txBody>
          <a:bodyPr/>
          <a:lstStyle/>
          <a:p>
            <a:r>
              <a:rPr lang="en-US" dirty="0"/>
              <a:t>Digital activity in the form of polling short answer.</a:t>
            </a:r>
          </a:p>
        </p:txBody>
      </p:sp>
      <p:sp>
        <p:nvSpPr>
          <p:cNvPr id="4" name="Slide Number Placeholder 3"/>
          <p:cNvSpPr>
            <a:spLocks noGrp="1"/>
          </p:cNvSpPr>
          <p:nvPr>
            <p:ph type="sldNum" sz="quarter" idx="5"/>
          </p:nvPr>
        </p:nvSpPr>
        <p:spPr/>
        <p:txBody>
          <a:bodyPr/>
          <a:lstStyle/>
          <a:p>
            <a:fld id="{DA46B207-691D-4EE2-B9CC-9F376BF0DE64}" type="slidenum">
              <a:rPr lang="fr-FR" smtClean="0"/>
              <a:t>58</a:t>
            </a:fld>
            <a:endParaRPr lang="fr-FR"/>
          </a:p>
        </p:txBody>
      </p:sp>
      <p:sp>
        <p:nvSpPr>
          <p:cNvPr id="5" name="ZoneTexte 23">
            <a:extLst>
              <a:ext uri="{FF2B5EF4-FFF2-40B4-BE49-F238E27FC236}">
                <a16:creationId xmlns:a16="http://schemas.microsoft.com/office/drawing/2014/main" id="{4401BEDD-0300-8BE2-287C-72D8F72ADA61}"/>
              </a:ext>
            </a:extLst>
          </p:cNvPr>
          <p:cNvSpPr txBox="1">
            <a:spLocks noChangeArrowheads="1"/>
          </p:cNvSpPr>
          <p:nvPr/>
        </p:nvSpPr>
        <p:spPr bwMode="auto">
          <a:xfrm>
            <a:off x="236419" y="3808926"/>
            <a:ext cx="4447723" cy="120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1" tIns="45711" rIns="91421" bIns="45711"/>
          <a:lstStyle>
            <a:lvl1pPr defTabSz="900113" eaLnBrk="0" hangingPunct="0">
              <a:spcBef>
                <a:spcPct val="30000"/>
              </a:spcBef>
              <a:defRPr sz="1200">
                <a:solidFill>
                  <a:schemeClr val="tx1"/>
                </a:solidFill>
                <a:latin typeface="Arial" pitchFamily="34" charset="0"/>
              </a:defRPr>
            </a:lvl1pPr>
            <a:lvl2pPr marL="742950" indent="-285750" defTabSz="900113" eaLnBrk="0" hangingPunct="0">
              <a:spcBef>
                <a:spcPct val="30000"/>
              </a:spcBef>
              <a:defRPr sz="1200">
                <a:solidFill>
                  <a:schemeClr val="tx1"/>
                </a:solidFill>
                <a:latin typeface="Arial" pitchFamily="34" charset="0"/>
              </a:defRPr>
            </a:lvl2pPr>
            <a:lvl3pPr marL="1143000" indent="-228600" defTabSz="900113" eaLnBrk="0" hangingPunct="0">
              <a:spcBef>
                <a:spcPct val="30000"/>
              </a:spcBef>
              <a:defRPr sz="1200">
                <a:solidFill>
                  <a:schemeClr val="tx1"/>
                </a:solidFill>
                <a:latin typeface="Arial" pitchFamily="34" charset="0"/>
              </a:defRPr>
            </a:lvl3pPr>
            <a:lvl4pPr marL="1600200" indent="-228600" defTabSz="900113" eaLnBrk="0" hangingPunct="0">
              <a:spcBef>
                <a:spcPct val="30000"/>
              </a:spcBef>
              <a:defRPr sz="1200">
                <a:solidFill>
                  <a:schemeClr val="tx1"/>
                </a:solidFill>
                <a:latin typeface="Arial" pitchFamily="34" charset="0"/>
              </a:defRPr>
            </a:lvl4pPr>
            <a:lvl5pPr marL="2057400" indent="-228600" defTabSz="900113" eaLnBrk="0" hangingPunct="0">
              <a:spcBef>
                <a:spcPct val="30000"/>
              </a:spcBef>
              <a:defRPr sz="1200">
                <a:solidFill>
                  <a:schemeClr val="tx1"/>
                </a:solidFill>
                <a:latin typeface="Arial" pitchFamily="34" charset="0"/>
              </a:defRPr>
            </a:lvl5pPr>
            <a:lvl6pPr marL="2514600" indent="-228600" defTabSz="900113" eaLnBrk="0" fontAlgn="base" hangingPunct="0">
              <a:spcBef>
                <a:spcPct val="30000"/>
              </a:spcBef>
              <a:spcAft>
                <a:spcPct val="0"/>
              </a:spcAft>
              <a:defRPr sz="1200">
                <a:solidFill>
                  <a:schemeClr val="tx1"/>
                </a:solidFill>
                <a:latin typeface="Arial" pitchFamily="34" charset="0"/>
              </a:defRPr>
            </a:lvl6pPr>
            <a:lvl7pPr marL="2971800" indent="-228600" defTabSz="900113" eaLnBrk="0" fontAlgn="base" hangingPunct="0">
              <a:spcBef>
                <a:spcPct val="30000"/>
              </a:spcBef>
              <a:spcAft>
                <a:spcPct val="0"/>
              </a:spcAft>
              <a:defRPr sz="1200">
                <a:solidFill>
                  <a:schemeClr val="tx1"/>
                </a:solidFill>
                <a:latin typeface="Arial" pitchFamily="34" charset="0"/>
              </a:defRPr>
            </a:lvl7pPr>
            <a:lvl8pPr marL="3429000" indent="-228600" defTabSz="900113" eaLnBrk="0" fontAlgn="base" hangingPunct="0">
              <a:spcBef>
                <a:spcPct val="30000"/>
              </a:spcBef>
              <a:spcAft>
                <a:spcPct val="0"/>
              </a:spcAft>
              <a:defRPr sz="1200">
                <a:solidFill>
                  <a:schemeClr val="tx1"/>
                </a:solidFill>
                <a:latin typeface="Arial" pitchFamily="34" charset="0"/>
              </a:defRPr>
            </a:lvl8pPr>
            <a:lvl9pPr marL="3886200" indent="-228600" defTabSz="900113" eaLnBrk="0" fontAlgn="base" hangingPunct="0">
              <a:spcBef>
                <a:spcPct val="30000"/>
              </a:spcBef>
              <a:spcAft>
                <a:spcPct val="0"/>
              </a:spcAft>
              <a:defRPr sz="1200">
                <a:solidFill>
                  <a:schemeClr val="tx1"/>
                </a:solidFill>
                <a:latin typeface="Arial" pitchFamily="34" charset="0"/>
              </a:defRPr>
            </a:lvl9pPr>
          </a:lstStyle>
          <a:p>
            <a:pPr>
              <a:spcBef>
                <a:spcPct val="0"/>
              </a:spcBef>
            </a:pPr>
            <a:r>
              <a:rPr lang="en-US" altLang="fr-FR" dirty="0">
                <a:solidFill>
                  <a:prstClr val="black"/>
                </a:solidFill>
                <a:latin typeface="Encode Sans" panose="020B0604020202020204" charset="0"/>
                <a:sym typeface="VW Headline OT-Book"/>
              </a:rPr>
              <a:t>Introduction exercise to gather participants' personal experience.</a:t>
            </a:r>
            <a:endParaRPr lang="en-GB" altLang="fr-FR" dirty="0">
              <a:solidFill>
                <a:prstClr val="black"/>
              </a:solidFill>
              <a:latin typeface="Encode Sans" panose="020B0604020202020204" charset="0"/>
              <a:sym typeface="VW Headline OT-Book"/>
            </a:endParaRPr>
          </a:p>
        </p:txBody>
      </p:sp>
    </p:spTree>
    <p:extLst>
      <p:ext uri="{BB962C8B-B14F-4D97-AF65-F5344CB8AC3E}">
        <p14:creationId xmlns:p14="http://schemas.microsoft.com/office/powerpoint/2010/main" val="72786601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3825" y="473075"/>
            <a:ext cx="4816475" cy="2709863"/>
          </a:xfrm>
        </p:spPr>
      </p:sp>
      <p:sp>
        <p:nvSpPr>
          <p:cNvPr id="3" name="Notes Placeholder 2"/>
          <p:cNvSpPr>
            <a:spLocks noGrp="1"/>
          </p:cNvSpPr>
          <p:nvPr>
            <p:ph type="body" idx="1"/>
          </p:nvPr>
        </p:nvSpPr>
        <p:spPr/>
        <p:txBody>
          <a:bodyPr/>
          <a:lstStyle/>
          <a:p>
            <a:r>
              <a:rPr lang="fr-FR" sz="1100" b="1" dirty="0"/>
              <a:t>TOPOGRAPHY</a:t>
            </a:r>
          </a:p>
          <a:p>
            <a:endParaRPr lang="fr-FR" sz="1100" dirty="0"/>
          </a:p>
          <a:p>
            <a:r>
              <a:rPr lang="en-US" sz="1100" dirty="0"/>
              <a:t>On the way up, your fuel consumption increases, which affects your range. But on the way down, regenerative braking allows you to recover energy.</a:t>
            </a:r>
            <a:endParaRPr lang="fr-FR" sz="1100" dirty="0"/>
          </a:p>
          <a:p>
            <a:endParaRPr lang="fr-FR" sz="1100" dirty="0"/>
          </a:p>
          <a:p>
            <a:r>
              <a:rPr lang="fr-FR" sz="1100" b="1" dirty="0"/>
              <a:t>HEATING </a:t>
            </a:r>
          </a:p>
          <a:p>
            <a:endParaRPr lang="fr-FR" sz="1100" dirty="0"/>
          </a:p>
          <a:p>
            <a:r>
              <a:rPr lang="en-US" sz="1100" dirty="0"/>
              <a:t>The heat released by the combustion engine is reused to heat the vehicle's interior. An electric engine does not heat up very much, and its heat is not sufficient to heat the vehicle's interior. The battery must therefore supply a specific electric heater.</a:t>
            </a:r>
            <a:endParaRPr lang="fr-FR" sz="1100" dirty="0"/>
          </a:p>
          <a:p>
            <a:endParaRPr lang="fr-FR" sz="1100" dirty="0"/>
          </a:p>
          <a:p>
            <a:r>
              <a:rPr lang="fr-FR" sz="1100" b="1" dirty="0"/>
              <a:t>DRIVING STYLE</a:t>
            </a:r>
          </a:p>
          <a:p>
            <a:endParaRPr lang="fr-FR" sz="1100" dirty="0"/>
          </a:p>
          <a:p>
            <a:r>
              <a:rPr lang="en-US" sz="1100" dirty="0"/>
              <a:t>Driving habits have an influence on consumption. Eco-driving is key to </a:t>
            </a:r>
            <a:r>
              <a:rPr lang="en-US" sz="1100" dirty="0" err="1"/>
              <a:t>maximise</a:t>
            </a:r>
            <a:r>
              <a:rPr lang="en-US" sz="1100" dirty="0"/>
              <a:t> the range of electrified vehicles: gentle acceleration and the use of regenerative braking can offer a 15% range improvement.</a:t>
            </a:r>
            <a:endParaRPr lang="fr-FR" sz="1100" dirty="0"/>
          </a:p>
          <a:p>
            <a:endParaRPr lang="fr-FR" sz="1100" dirty="0"/>
          </a:p>
          <a:p>
            <a:r>
              <a:rPr lang="fr-FR" sz="1100" b="1" dirty="0"/>
              <a:t>SPEED</a:t>
            </a:r>
          </a:p>
          <a:p>
            <a:endParaRPr lang="fr-FR" sz="1100" dirty="0"/>
          </a:p>
          <a:p>
            <a:r>
              <a:rPr lang="en-US" sz="1100" dirty="0"/>
              <a:t>At 130 km/h, the range of a 100% electric vehicle is divided by 2 compared to its normative value! The impact of speed on range is therefore much greater than for a combustion engine vehicle.</a:t>
            </a:r>
            <a:endParaRPr lang="fr-FR" sz="1100" dirty="0"/>
          </a:p>
          <a:p>
            <a:endParaRPr lang="en-US" dirty="0"/>
          </a:p>
        </p:txBody>
      </p:sp>
      <p:sp>
        <p:nvSpPr>
          <p:cNvPr id="4" name="Slide Number Placeholder 3"/>
          <p:cNvSpPr>
            <a:spLocks noGrp="1"/>
          </p:cNvSpPr>
          <p:nvPr>
            <p:ph type="sldNum" sz="quarter" idx="5"/>
          </p:nvPr>
        </p:nvSpPr>
        <p:spPr/>
        <p:txBody>
          <a:bodyPr/>
          <a:lstStyle/>
          <a:p>
            <a:fld id="{DA46B207-691D-4EE2-B9CC-9F376BF0DE64}" type="slidenum">
              <a:rPr lang="fr-FR" smtClean="0"/>
              <a:t>59</a:t>
            </a:fld>
            <a:endParaRPr lang="fr-FR"/>
          </a:p>
        </p:txBody>
      </p:sp>
      <p:sp>
        <p:nvSpPr>
          <p:cNvPr id="5" name="ZoneTexte 23">
            <a:extLst>
              <a:ext uri="{FF2B5EF4-FFF2-40B4-BE49-F238E27FC236}">
                <a16:creationId xmlns:a16="http://schemas.microsoft.com/office/drawing/2014/main" id="{C1FD9F92-FEBB-6838-B109-7EFEE7E42AB4}"/>
              </a:ext>
            </a:extLst>
          </p:cNvPr>
          <p:cNvSpPr txBox="1">
            <a:spLocks noChangeArrowheads="1"/>
          </p:cNvSpPr>
          <p:nvPr/>
        </p:nvSpPr>
        <p:spPr bwMode="auto">
          <a:xfrm>
            <a:off x="236419" y="3808926"/>
            <a:ext cx="4447723" cy="120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1" tIns="45711" rIns="91421" bIns="45711"/>
          <a:lstStyle>
            <a:lvl1pPr defTabSz="900113" eaLnBrk="0" hangingPunct="0">
              <a:spcBef>
                <a:spcPct val="30000"/>
              </a:spcBef>
              <a:defRPr sz="1200">
                <a:solidFill>
                  <a:schemeClr val="tx1"/>
                </a:solidFill>
                <a:latin typeface="Arial" pitchFamily="34" charset="0"/>
              </a:defRPr>
            </a:lvl1pPr>
            <a:lvl2pPr marL="742950" indent="-285750" defTabSz="900113" eaLnBrk="0" hangingPunct="0">
              <a:spcBef>
                <a:spcPct val="30000"/>
              </a:spcBef>
              <a:defRPr sz="1200">
                <a:solidFill>
                  <a:schemeClr val="tx1"/>
                </a:solidFill>
                <a:latin typeface="Arial" pitchFamily="34" charset="0"/>
              </a:defRPr>
            </a:lvl2pPr>
            <a:lvl3pPr marL="1143000" indent="-228600" defTabSz="900113" eaLnBrk="0" hangingPunct="0">
              <a:spcBef>
                <a:spcPct val="30000"/>
              </a:spcBef>
              <a:defRPr sz="1200">
                <a:solidFill>
                  <a:schemeClr val="tx1"/>
                </a:solidFill>
                <a:latin typeface="Arial" pitchFamily="34" charset="0"/>
              </a:defRPr>
            </a:lvl3pPr>
            <a:lvl4pPr marL="1600200" indent="-228600" defTabSz="900113" eaLnBrk="0" hangingPunct="0">
              <a:spcBef>
                <a:spcPct val="30000"/>
              </a:spcBef>
              <a:defRPr sz="1200">
                <a:solidFill>
                  <a:schemeClr val="tx1"/>
                </a:solidFill>
                <a:latin typeface="Arial" pitchFamily="34" charset="0"/>
              </a:defRPr>
            </a:lvl4pPr>
            <a:lvl5pPr marL="2057400" indent="-228600" defTabSz="900113" eaLnBrk="0" hangingPunct="0">
              <a:spcBef>
                <a:spcPct val="30000"/>
              </a:spcBef>
              <a:defRPr sz="1200">
                <a:solidFill>
                  <a:schemeClr val="tx1"/>
                </a:solidFill>
                <a:latin typeface="Arial" pitchFamily="34" charset="0"/>
              </a:defRPr>
            </a:lvl5pPr>
            <a:lvl6pPr marL="2514600" indent="-228600" defTabSz="900113" eaLnBrk="0" fontAlgn="base" hangingPunct="0">
              <a:spcBef>
                <a:spcPct val="30000"/>
              </a:spcBef>
              <a:spcAft>
                <a:spcPct val="0"/>
              </a:spcAft>
              <a:defRPr sz="1200">
                <a:solidFill>
                  <a:schemeClr val="tx1"/>
                </a:solidFill>
                <a:latin typeface="Arial" pitchFamily="34" charset="0"/>
              </a:defRPr>
            </a:lvl6pPr>
            <a:lvl7pPr marL="2971800" indent="-228600" defTabSz="900113" eaLnBrk="0" fontAlgn="base" hangingPunct="0">
              <a:spcBef>
                <a:spcPct val="30000"/>
              </a:spcBef>
              <a:spcAft>
                <a:spcPct val="0"/>
              </a:spcAft>
              <a:defRPr sz="1200">
                <a:solidFill>
                  <a:schemeClr val="tx1"/>
                </a:solidFill>
                <a:latin typeface="Arial" pitchFamily="34" charset="0"/>
              </a:defRPr>
            </a:lvl7pPr>
            <a:lvl8pPr marL="3429000" indent="-228600" defTabSz="900113" eaLnBrk="0" fontAlgn="base" hangingPunct="0">
              <a:spcBef>
                <a:spcPct val="30000"/>
              </a:spcBef>
              <a:spcAft>
                <a:spcPct val="0"/>
              </a:spcAft>
              <a:defRPr sz="1200">
                <a:solidFill>
                  <a:schemeClr val="tx1"/>
                </a:solidFill>
                <a:latin typeface="Arial" pitchFamily="34" charset="0"/>
              </a:defRPr>
            </a:lvl8pPr>
            <a:lvl9pPr marL="3886200" indent="-228600" defTabSz="900113" eaLnBrk="0" fontAlgn="base" hangingPunct="0">
              <a:spcBef>
                <a:spcPct val="30000"/>
              </a:spcBef>
              <a:spcAft>
                <a:spcPct val="0"/>
              </a:spcAft>
              <a:defRPr sz="1200">
                <a:solidFill>
                  <a:schemeClr val="tx1"/>
                </a:solidFill>
                <a:latin typeface="Arial" pitchFamily="34" charset="0"/>
              </a:defRPr>
            </a:lvl9pPr>
          </a:lstStyle>
          <a:p>
            <a:pPr>
              <a:spcBef>
                <a:spcPct val="0"/>
              </a:spcBef>
            </a:pPr>
            <a:r>
              <a:rPr lang="en-GB" altLang="fr-FR" dirty="0">
                <a:solidFill>
                  <a:prstClr val="black"/>
                </a:solidFill>
                <a:latin typeface="Encode Sans" panose="020B0604020202020204" charset="0"/>
                <a:sym typeface="VW Headline OT-Book"/>
              </a:rPr>
              <a:t>Debriefing support</a:t>
            </a:r>
          </a:p>
        </p:txBody>
      </p:sp>
    </p:spTree>
    <p:extLst>
      <p:ext uri="{BB962C8B-B14F-4D97-AF65-F5344CB8AC3E}">
        <p14:creationId xmlns:p14="http://schemas.microsoft.com/office/powerpoint/2010/main" val="7754714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3825" y="473075"/>
            <a:ext cx="4816475" cy="2709863"/>
          </a:xfrm>
        </p:spPr>
      </p:sp>
      <p:sp>
        <p:nvSpPr>
          <p:cNvPr id="3" name="Notes Placeholder 2"/>
          <p:cNvSpPr>
            <a:spLocks noGrp="1"/>
          </p:cNvSpPr>
          <p:nvPr>
            <p:ph type="body" idx="1"/>
          </p:nvPr>
        </p:nvSpPr>
        <p:spPr/>
        <p:txBody>
          <a:bodyPr/>
          <a:lstStyle/>
          <a:p>
            <a:r>
              <a:rPr lang="en-US" dirty="0"/>
              <a:t>Digital activity: "short answer" survey.</a:t>
            </a:r>
          </a:p>
          <a:p>
            <a:r>
              <a:rPr lang="en-US" dirty="0"/>
              <a:t>The trainer asks the participants how many LEVs they have sold in the last 3 months.</a:t>
            </a:r>
          </a:p>
          <a:p>
            <a:endParaRPr lang="en-US" dirty="0"/>
          </a:p>
          <a:p>
            <a:r>
              <a:rPr lang="en-US" dirty="0"/>
              <a:t>The aim here is not to initiate a debate with the participants (we will come back to this in more detail in the next chapter) but simply to allow the trainer to judge the level of experience of the participants.</a:t>
            </a:r>
          </a:p>
        </p:txBody>
      </p:sp>
      <p:sp>
        <p:nvSpPr>
          <p:cNvPr id="4" name="Slide Number Placeholder 3"/>
          <p:cNvSpPr>
            <a:spLocks noGrp="1"/>
          </p:cNvSpPr>
          <p:nvPr>
            <p:ph type="sldNum" sz="quarter" idx="5"/>
          </p:nvPr>
        </p:nvSpPr>
        <p:spPr/>
        <p:txBody>
          <a:bodyPr/>
          <a:lstStyle/>
          <a:p>
            <a:fld id="{DA46B207-691D-4EE2-B9CC-9F376BF0DE64}" type="slidenum">
              <a:rPr lang="fr-FR" smtClean="0"/>
              <a:t>6</a:t>
            </a:fld>
            <a:endParaRPr lang="fr-FR"/>
          </a:p>
        </p:txBody>
      </p:sp>
      <p:sp>
        <p:nvSpPr>
          <p:cNvPr id="5" name="TextBox 4">
            <a:extLst>
              <a:ext uri="{FF2B5EF4-FFF2-40B4-BE49-F238E27FC236}">
                <a16:creationId xmlns:a16="http://schemas.microsoft.com/office/drawing/2014/main" id="{8436B26F-6028-46B5-9B1A-233EE354CC6F}"/>
              </a:ext>
            </a:extLst>
          </p:cNvPr>
          <p:cNvSpPr txBox="1"/>
          <p:nvPr/>
        </p:nvSpPr>
        <p:spPr>
          <a:xfrm>
            <a:off x="221673" y="3833136"/>
            <a:ext cx="4267200" cy="276999"/>
          </a:xfrm>
          <a:prstGeom prst="rect">
            <a:avLst/>
          </a:prstGeom>
          <a:noFill/>
        </p:spPr>
        <p:txBody>
          <a:bodyPr wrap="square" rtlCol="0">
            <a:spAutoFit/>
          </a:bodyPr>
          <a:lstStyle/>
          <a:p>
            <a:r>
              <a:rPr lang="fr-BE" sz="1200" dirty="0">
                <a:solidFill>
                  <a:prstClr val="black"/>
                </a:solidFill>
                <a:latin typeface="Encode Sans" panose="020B0604020202020204" charset="0"/>
              </a:rPr>
              <a:t>Introduction </a:t>
            </a:r>
            <a:r>
              <a:rPr lang="fr-BE" sz="1200" dirty="0" err="1">
                <a:solidFill>
                  <a:prstClr val="black"/>
                </a:solidFill>
                <a:latin typeface="Encode Sans" panose="020B0604020202020204" charset="0"/>
              </a:rPr>
              <a:t>exercise</a:t>
            </a:r>
            <a:endParaRPr lang="en-US" sz="1200" dirty="0">
              <a:solidFill>
                <a:prstClr val="black"/>
              </a:solidFill>
              <a:latin typeface="Encode Sans" panose="020B0604020202020204" charset="0"/>
            </a:endParaRPr>
          </a:p>
        </p:txBody>
      </p:sp>
    </p:spTree>
    <p:extLst>
      <p:ext uri="{BB962C8B-B14F-4D97-AF65-F5344CB8AC3E}">
        <p14:creationId xmlns:p14="http://schemas.microsoft.com/office/powerpoint/2010/main" val="161234650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3825" y="473075"/>
            <a:ext cx="4816475" cy="2709863"/>
          </a:xfrm>
        </p:spPr>
      </p:sp>
      <p:sp>
        <p:nvSpPr>
          <p:cNvPr id="3" name="Notes Placeholder 2"/>
          <p:cNvSpPr>
            <a:spLocks noGrp="1"/>
          </p:cNvSpPr>
          <p:nvPr>
            <p:ph type="body" idx="1"/>
          </p:nvPr>
        </p:nvSpPr>
        <p:spPr>
          <a:xfrm>
            <a:off x="5170248" y="923636"/>
            <a:ext cx="3842134" cy="5394037"/>
          </a:xfrm>
        </p:spPr>
        <p:txBody>
          <a:bodyPr/>
          <a:lstStyle/>
          <a:p>
            <a:r>
              <a:rPr lang="en-US" dirty="0"/>
              <a:t>Digital activity in the form of polling short answer.</a:t>
            </a:r>
          </a:p>
        </p:txBody>
      </p:sp>
      <p:sp>
        <p:nvSpPr>
          <p:cNvPr id="4" name="Slide Number Placeholder 3"/>
          <p:cNvSpPr>
            <a:spLocks noGrp="1"/>
          </p:cNvSpPr>
          <p:nvPr>
            <p:ph type="sldNum" sz="quarter" idx="5"/>
          </p:nvPr>
        </p:nvSpPr>
        <p:spPr/>
        <p:txBody>
          <a:bodyPr/>
          <a:lstStyle/>
          <a:p>
            <a:fld id="{DA46B207-691D-4EE2-B9CC-9F376BF0DE64}" type="slidenum">
              <a:rPr lang="fr-FR" smtClean="0"/>
              <a:t>60</a:t>
            </a:fld>
            <a:endParaRPr lang="fr-FR"/>
          </a:p>
        </p:txBody>
      </p:sp>
      <p:sp>
        <p:nvSpPr>
          <p:cNvPr id="5" name="ZoneTexte 23">
            <a:extLst>
              <a:ext uri="{FF2B5EF4-FFF2-40B4-BE49-F238E27FC236}">
                <a16:creationId xmlns:a16="http://schemas.microsoft.com/office/drawing/2014/main" id="{F2EB4300-AE27-EBA9-7473-A799DE5673CB}"/>
              </a:ext>
            </a:extLst>
          </p:cNvPr>
          <p:cNvSpPr txBox="1">
            <a:spLocks noChangeArrowheads="1"/>
          </p:cNvSpPr>
          <p:nvPr/>
        </p:nvSpPr>
        <p:spPr bwMode="auto">
          <a:xfrm>
            <a:off x="236419" y="3808926"/>
            <a:ext cx="4447723" cy="120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1" tIns="45711" rIns="91421" bIns="45711"/>
          <a:lstStyle>
            <a:lvl1pPr defTabSz="900113" eaLnBrk="0" hangingPunct="0">
              <a:spcBef>
                <a:spcPct val="30000"/>
              </a:spcBef>
              <a:defRPr sz="1200">
                <a:solidFill>
                  <a:schemeClr val="tx1"/>
                </a:solidFill>
                <a:latin typeface="Arial" pitchFamily="34" charset="0"/>
              </a:defRPr>
            </a:lvl1pPr>
            <a:lvl2pPr marL="742950" indent="-285750" defTabSz="900113" eaLnBrk="0" hangingPunct="0">
              <a:spcBef>
                <a:spcPct val="30000"/>
              </a:spcBef>
              <a:defRPr sz="1200">
                <a:solidFill>
                  <a:schemeClr val="tx1"/>
                </a:solidFill>
                <a:latin typeface="Arial" pitchFamily="34" charset="0"/>
              </a:defRPr>
            </a:lvl2pPr>
            <a:lvl3pPr marL="1143000" indent="-228600" defTabSz="900113" eaLnBrk="0" hangingPunct="0">
              <a:spcBef>
                <a:spcPct val="30000"/>
              </a:spcBef>
              <a:defRPr sz="1200">
                <a:solidFill>
                  <a:schemeClr val="tx1"/>
                </a:solidFill>
                <a:latin typeface="Arial" pitchFamily="34" charset="0"/>
              </a:defRPr>
            </a:lvl3pPr>
            <a:lvl4pPr marL="1600200" indent="-228600" defTabSz="900113" eaLnBrk="0" hangingPunct="0">
              <a:spcBef>
                <a:spcPct val="30000"/>
              </a:spcBef>
              <a:defRPr sz="1200">
                <a:solidFill>
                  <a:schemeClr val="tx1"/>
                </a:solidFill>
                <a:latin typeface="Arial" pitchFamily="34" charset="0"/>
              </a:defRPr>
            </a:lvl4pPr>
            <a:lvl5pPr marL="2057400" indent="-228600" defTabSz="900113" eaLnBrk="0" hangingPunct="0">
              <a:spcBef>
                <a:spcPct val="30000"/>
              </a:spcBef>
              <a:defRPr sz="1200">
                <a:solidFill>
                  <a:schemeClr val="tx1"/>
                </a:solidFill>
                <a:latin typeface="Arial" pitchFamily="34" charset="0"/>
              </a:defRPr>
            </a:lvl5pPr>
            <a:lvl6pPr marL="2514600" indent="-228600" defTabSz="900113" eaLnBrk="0" fontAlgn="base" hangingPunct="0">
              <a:spcBef>
                <a:spcPct val="30000"/>
              </a:spcBef>
              <a:spcAft>
                <a:spcPct val="0"/>
              </a:spcAft>
              <a:defRPr sz="1200">
                <a:solidFill>
                  <a:schemeClr val="tx1"/>
                </a:solidFill>
                <a:latin typeface="Arial" pitchFamily="34" charset="0"/>
              </a:defRPr>
            </a:lvl6pPr>
            <a:lvl7pPr marL="2971800" indent="-228600" defTabSz="900113" eaLnBrk="0" fontAlgn="base" hangingPunct="0">
              <a:spcBef>
                <a:spcPct val="30000"/>
              </a:spcBef>
              <a:spcAft>
                <a:spcPct val="0"/>
              </a:spcAft>
              <a:defRPr sz="1200">
                <a:solidFill>
                  <a:schemeClr val="tx1"/>
                </a:solidFill>
                <a:latin typeface="Arial" pitchFamily="34" charset="0"/>
              </a:defRPr>
            </a:lvl7pPr>
            <a:lvl8pPr marL="3429000" indent="-228600" defTabSz="900113" eaLnBrk="0" fontAlgn="base" hangingPunct="0">
              <a:spcBef>
                <a:spcPct val="30000"/>
              </a:spcBef>
              <a:spcAft>
                <a:spcPct val="0"/>
              </a:spcAft>
              <a:defRPr sz="1200">
                <a:solidFill>
                  <a:schemeClr val="tx1"/>
                </a:solidFill>
                <a:latin typeface="Arial" pitchFamily="34" charset="0"/>
              </a:defRPr>
            </a:lvl8pPr>
            <a:lvl9pPr marL="3886200" indent="-228600" defTabSz="900113" eaLnBrk="0" fontAlgn="base" hangingPunct="0">
              <a:spcBef>
                <a:spcPct val="30000"/>
              </a:spcBef>
              <a:spcAft>
                <a:spcPct val="0"/>
              </a:spcAft>
              <a:defRPr sz="1200">
                <a:solidFill>
                  <a:schemeClr val="tx1"/>
                </a:solidFill>
                <a:latin typeface="Arial" pitchFamily="34" charset="0"/>
              </a:defRPr>
            </a:lvl9pPr>
          </a:lstStyle>
          <a:p>
            <a:pPr>
              <a:spcBef>
                <a:spcPct val="0"/>
              </a:spcBef>
            </a:pPr>
            <a:r>
              <a:rPr lang="en-US" altLang="fr-FR" dirty="0">
                <a:solidFill>
                  <a:prstClr val="black"/>
                </a:solidFill>
                <a:latin typeface="Encode Sans" panose="020B0604020202020204" charset="0"/>
                <a:sym typeface="VW Headline OT-Book"/>
              </a:rPr>
              <a:t>Gather the personal experience of participants.</a:t>
            </a:r>
            <a:endParaRPr lang="en-GB" altLang="fr-FR" dirty="0">
              <a:solidFill>
                <a:prstClr val="black"/>
              </a:solidFill>
              <a:latin typeface="Encode Sans" panose="020B0604020202020204" charset="0"/>
              <a:sym typeface="VW Headline OT-Book"/>
            </a:endParaRPr>
          </a:p>
        </p:txBody>
      </p:sp>
    </p:spTree>
    <p:extLst>
      <p:ext uri="{BB962C8B-B14F-4D97-AF65-F5344CB8AC3E}">
        <p14:creationId xmlns:p14="http://schemas.microsoft.com/office/powerpoint/2010/main" val="376463881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3825" y="473075"/>
            <a:ext cx="4816475" cy="2709863"/>
          </a:xfrm>
        </p:spPr>
      </p:sp>
      <p:sp>
        <p:nvSpPr>
          <p:cNvPr id="3" name="Notes Placeholder 2"/>
          <p:cNvSpPr>
            <a:spLocks noGrp="1"/>
          </p:cNvSpPr>
          <p:nvPr>
            <p:ph type="body" idx="1"/>
          </p:nvPr>
        </p:nvSpPr>
        <p:spPr/>
        <p:txBody>
          <a:bodyPr/>
          <a:lstStyle/>
          <a:p>
            <a:r>
              <a:rPr lang="en-US" dirty="0"/>
              <a:t>The charging time depends primarily on the capacity of </a:t>
            </a:r>
            <a:r>
              <a:rPr lang="en-US" b="1" dirty="0"/>
              <a:t>the on-board charger </a:t>
            </a:r>
            <a:r>
              <a:rPr lang="en-US" dirty="0"/>
              <a:t>(OBC) that transforms alternating current (AC) into direct current (DC).</a:t>
            </a:r>
          </a:p>
          <a:p>
            <a:endParaRPr lang="en-US" dirty="0"/>
          </a:p>
          <a:p>
            <a:r>
              <a:rPr lang="en-US" dirty="0"/>
              <a:t>In the case of AC power, if the charging point or cable is not correctly sized, charging times will not be optimal.</a:t>
            </a:r>
          </a:p>
          <a:p>
            <a:endParaRPr lang="en-US" dirty="0"/>
          </a:p>
          <a:p>
            <a:r>
              <a:rPr lang="en-US" b="1" dirty="0"/>
              <a:t>Fast charging stations </a:t>
            </a:r>
            <a:r>
              <a:rPr lang="en-US" dirty="0"/>
              <a:t>(superchargers) have their own internal AC/DC transformer.</a:t>
            </a:r>
          </a:p>
        </p:txBody>
      </p:sp>
      <p:sp>
        <p:nvSpPr>
          <p:cNvPr id="4" name="Slide Number Placeholder 3"/>
          <p:cNvSpPr>
            <a:spLocks noGrp="1"/>
          </p:cNvSpPr>
          <p:nvPr>
            <p:ph type="sldNum" sz="quarter" idx="5"/>
          </p:nvPr>
        </p:nvSpPr>
        <p:spPr/>
        <p:txBody>
          <a:bodyPr/>
          <a:lstStyle/>
          <a:p>
            <a:fld id="{DA46B207-691D-4EE2-B9CC-9F376BF0DE64}" type="slidenum">
              <a:rPr lang="fr-FR" smtClean="0"/>
              <a:t>61</a:t>
            </a:fld>
            <a:endParaRPr lang="fr-FR"/>
          </a:p>
        </p:txBody>
      </p:sp>
      <p:sp>
        <p:nvSpPr>
          <p:cNvPr id="5" name="ZoneTexte 23">
            <a:extLst>
              <a:ext uri="{FF2B5EF4-FFF2-40B4-BE49-F238E27FC236}">
                <a16:creationId xmlns:a16="http://schemas.microsoft.com/office/drawing/2014/main" id="{D980481C-C4EF-6E53-3305-AFE8CB8A96FF}"/>
              </a:ext>
            </a:extLst>
          </p:cNvPr>
          <p:cNvSpPr txBox="1">
            <a:spLocks noChangeArrowheads="1"/>
          </p:cNvSpPr>
          <p:nvPr/>
        </p:nvSpPr>
        <p:spPr bwMode="auto">
          <a:xfrm>
            <a:off x="236419" y="3808926"/>
            <a:ext cx="4447723" cy="120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1" tIns="45711" rIns="91421" bIns="45711"/>
          <a:lstStyle>
            <a:lvl1pPr defTabSz="900113" eaLnBrk="0" hangingPunct="0">
              <a:spcBef>
                <a:spcPct val="30000"/>
              </a:spcBef>
              <a:defRPr sz="1200">
                <a:solidFill>
                  <a:schemeClr val="tx1"/>
                </a:solidFill>
                <a:latin typeface="Arial" pitchFamily="34" charset="0"/>
              </a:defRPr>
            </a:lvl1pPr>
            <a:lvl2pPr marL="742950" indent="-285750" defTabSz="900113" eaLnBrk="0" hangingPunct="0">
              <a:spcBef>
                <a:spcPct val="30000"/>
              </a:spcBef>
              <a:defRPr sz="1200">
                <a:solidFill>
                  <a:schemeClr val="tx1"/>
                </a:solidFill>
                <a:latin typeface="Arial" pitchFamily="34" charset="0"/>
              </a:defRPr>
            </a:lvl2pPr>
            <a:lvl3pPr marL="1143000" indent="-228600" defTabSz="900113" eaLnBrk="0" hangingPunct="0">
              <a:spcBef>
                <a:spcPct val="30000"/>
              </a:spcBef>
              <a:defRPr sz="1200">
                <a:solidFill>
                  <a:schemeClr val="tx1"/>
                </a:solidFill>
                <a:latin typeface="Arial" pitchFamily="34" charset="0"/>
              </a:defRPr>
            </a:lvl3pPr>
            <a:lvl4pPr marL="1600200" indent="-228600" defTabSz="900113" eaLnBrk="0" hangingPunct="0">
              <a:spcBef>
                <a:spcPct val="30000"/>
              </a:spcBef>
              <a:defRPr sz="1200">
                <a:solidFill>
                  <a:schemeClr val="tx1"/>
                </a:solidFill>
                <a:latin typeface="Arial" pitchFamily="34" charset="0"/>
              </a:defRPr>
            </a:lvl4pPr>
            <a:lvl5pPr marL="2057400" indent="-228600" defTabSz="900113" eaLnBrk="0" hangingPunct="0">
              <a:spcBef>
                <a:spcPct val="30000"/>
              </a:spcBef>
              <a:defRPr sz="1200">
                <a:solidFill>
                  <a:schemeClr val="tx1"/>
                </a:solidFill>
                <a:latin typeface="Arial" pitchFamily="34" charset="0"/>
              </a:defRPr>
            </a:lvl5pPr>
            <a:lvl6pPr marL="2514600" indent="-228600" defTabSz="900113" eaLnBrk="0" fontAlgn="base" hangingPunct="0">
              <a:spcBef>
                <a:spcPct val="30000"/>
              </a:spcBef>
              <a:spcAft>
                <a:spcPct val="0"/>
              </a:spcAft>
              <a:defRPr sz="1200">
                <a:solidFill>
                  <a:schemeClr val="tx1"/>
                </a:solidFill>
                <a:latin typeface="Arial" pitchFamily="34" charset="0"/>
              </a:defRPr>
            </a:lvl6pPr>
            <a:lvl7pPr marL="2971800" indent="-228600" defTabSz="900113" eaLnBrk="0" fontAlgn="base" hangingPunct="0">
              <a:spcBef>
                <a:spcPct val="30000"/>
              </a:spcBef>
              <a:spcAft>
                <a:spcPct val="0"/>
              </a:spcAft>
              <a:defRPr sz="1200">
                <a:solidFill>
                  <a:schemeClr val="tx1"/>
                </a:solidFill>
                <a:latin typeface="Arial" pitchFamily="34" charset="0"/>
              </a:defRPr>
            </a:lvl7pPr>
            <a:lvl8pPr marL="3429000" indent="-228600" defTabSz="900113" eaLnBrk="0" fontAlgn="base" hangingPunct="0">
              <a:spcBef>
                <a:spcPct val="30000"/>
              </a:spcBef>
              <a:spcAft>
                <a:spcPct val="0"/>
              </a:spcAft>
              <a:defRPr sz="1200">
                <a:solidFill>
                  <a:schemeClr val="tx1"/>
                </a:solidFill>
                <a:latin typeface="Arial" pitchFamily="34" charset="0"/>
              </a:defRPr>
            </a:lvl8pPr>
            <a:lvl9pPr marL="3886200" indent="-228600" defTabSz="900113" eaLnBrk="0" fontAlgn="base" hangingPunct="0">
              <a:spcBef>
                <a:spcPct val="30000"/>
              </a:spcBef>
              <a:spcAft>
                <a:spcPct val="0"/>
              </a:spcAft>
              <a:defRPr sz="1200">
                <a:solidFill>
                  <a:schemeClr val="tx1"/>
                </a:solidFill>
                <a:latin typeface="Arial" pitchFamily="34" charset="0"/>
              </a:defRPr>
            </a:lvl9pPr>
          </a:lstStyle>
          <a:p>
            <a:pPr>
              <a:spcBef>
                <a:spcPct val="0"/>
              </a:spcBef>
            </a:pPr>
            <a:r>
              <a:rPr lang="en-GB" altLang="fr-FR" dirty="0">
                <a:solidFill>
                  <a:prstClr val="black"/>
                </a:solidFill>
                <a:latin typeface="Encode Sans" panose="020B0604020202020204" charset="0"/>
                <a:sym typeface="VW Headline OT-Book"/>
              </a:rPr>
              <a:t>Debriefing support</a:t>
            </a:r>
          </a:p>
        </p:txBody>
      </p:sp>
    </p:spTree>
    <p:extLst>
      <p:ext uri="{BB962C8B-B14F-4D97-AF65-F5344CB8AC3E}">
        <p14:creationId xmlns:p14="http://schemas.microsoft.com/office/powerpoint/2010/main" val="422832426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3825" y="473075"/>
            <a:ext cx="4816475" cy="2709863"/>
          </a:xfrm>
        </p:spPr>
      </p:sp>
      <p:sp>
        <p:nvSpPr>
          <p:cNvPr id="3" name="Notes Placeholder 2"/>
          <p:cNvSpPr>
            <a:spLocks noGrp="1"/>
          </p:cNvSpPr>
          <p:nvPr>
            <p:ph type="body" idx="1"/>
          </p:nvPr>
        </p:nvSpPr>
        <p:spPr/>
        <p:txBody>
          <a:bodyPr/>
          <a:lstStyle/>
          <a:p>
            <a:r>
              <a:rPr lang="en-US" sz="1100" b="1" dirty="0"/>
              <a:t>Home charging</a:t>
            </a:r>
          </a:p>
          <a:p>
            <a:r>
              <a:rPr lang="en-US" sz="1100" dirty="0" err="1"/>
              <a:t>Wallbox</a:t>
            </a:r>
            <a:r>
              <a:rPr lang="fr-BE" sz="1100" dirty="0">
                <a:sym typeface="Wingdings" panose="05000000000000000000" pitchFamily="2" charset="2"/>
              </a:rPr>
              <a:t> </a:t>
            </a:r>
            <a:r>
              <a:rPr lang="en-US" sz="1100" dirty="0"/>
              <a:t> standard/enhanced socket</a:t>
            </a:r>
          </a:p>
          <a:p>
            <a:r>
              <a:rPr lang="en-US" sz="1100" dirty="0"/>
              <a:t>Single-phase </a:t>
            </a:r>
            <a:r>
              <a:rPr lang="fr-BE" sz="1100" dirty="0">
                <a:sym typeface="Wingdings" panose="05000000000000000000" pitchFamily="2" charset="2"/>
              </a:rPr>
              <a:t></a:t>
            </a:r>
            <a:r>
              <a:rPr lang="en-US" sz="1100" dirty="0"/>
              <a:t> three-phase current</a:t>
            </a:r>
          </a:p>
          <a:p>
            <a:r>
              <a:rPr lang="en-US" sz="1100" dirty="0"/>
              <a:t>Installation power. Standard domestic installations usually offer up to 3 x 240 V, which allows charging at 11kWh.</a:t>
            </a:r>
          </a:p>
          <a:p>
            <a:endParaRPr lang="en-US" sz="1100" dirty="0"/>
          </a:p>
          <a:p>
            <a:r>
              <a:rPr lang="en-US" sz="1100" b="1" dirty="0"/>
              <a:t>Charging in companies, dealerships, shopping </a:t>
            </a:r>
            <a:r>
              <a:rPr lang="en-US" sz="1100" b="1" dirty="0" err="1"/>
              <a:t>centres</a:t>
            </a:r>
            <a:r>
              <a:rPr lang="en-US" sz="1100" b="1" dirty="0"/>
              <a:t>...</a:t>
            </a:r>
          </a:p>
          <a:p>
            <a:r>
              <a:rPr lang="en-US" sz="1100" dirty="0"/>
              <a:t>Terminal up to 22kWh AC, which can in some cases go up to 150 kWh DC.</a:t>
            </a:r>
          </a:p>
          <a:p>
            <a:endParaRPr lang="en-US" sz="1100" dirty="0"/>
          </a:p>
          <a:p>
            <a:r>
              <a:rPr lang="en-US" sz="1100" b="1" dirty="0"/>
              <a:t>Public charging </a:t>
            </a:r>
          </a:p>
          <a:p>
            <a:r>
              <a:rPr lang="en-US" sz="1100" dirty="0"/>
              <a:t>Usually 22kWh AC</a:t>
            </a:r>
          </a:p>
          <a:p>
            <a:endParaRPr lang="en-US" sz="1100" dirty="0"/>
          </a:p>
          <a:p>
            <a:r>
              <a:rPr lang="en-US" sz="1100" b="1" dirty="0"/>
              <a:t>Charging on motorways, in hypermarkets</a:t>
            </a:r>
          </a:p>
          <a:p>
            <a:r>
              <a:rPr lang="en-US" sz="1100" dirty="0"/>
              <a:t>Ultra-fast chargers &gt; 150 kWh that can go up to 400 kWh, exclusively in DC.</a:t>
            </a:r>
          </a:p>
          <a:p>
            <a:endParaRPr lang="en-US" sz="1100" dirty="0"/>
          </a:p>
          <a:p>
            <a:r>
              <a:rPr lang="en-US" sz="1100" b="1" dirty="0"/>
              <a:t>To remember</a:t>
            </a:r>
          </a:p>
          <a:p>
            <a:r>
              <a:rPr lang="en-US" sz="1100" dirty="0"/>
              <a:t>AC: slow/fast charge suitable for both BEV and PHEV</a:t>
            </a:r>
          </a:p>
          <a:p>
            <a:r>
              <a:rPr lang="en-US" sz="1100" dirty="0"/>
              <a:t>DC: fast/ultra-fast charge, only for BEV</a:t>
            </a:r>
          </a:p>
          <a:p>
            <a:endParaRPr lang="en-US" sz="1100" dirty="0"/>
          </a:p>
          <a:p>
            <a:r>
              <a:rPr lang="en-US" sz="1100" dirty="0"/>
              <a:t>The last line gives you an idea of the cost of charging depending on the location and charging type.</a:t>
            </a:r>
          </a:p>
        </p:txBody>
      </p:sp>
      <p:sp>
        <p:nvSpPr>
          <p:cNvPr id="4" name="Slide Number Placeholder 3"/>
          <p:cNvSpPr>
            <a:spLocks noGrp="1"/>
          </p:cNvSpPr>
          <p:nvPr>
            <p:ph type="sldNum" sz="quarter" idx="5"/>
          </p:nvPr>
        </p:nvSpPr>
        <p:spPr/>
        <p:txBody>
          <a:bodyPr/>
          <a:lstStyle/>
          <a:p>
            <a:fld id="{DA46B207-691D-4EE2-B9CC-9F376BF0DE64}" type="slidenum">
              <a:rPr lang="fr-FR" smtClean="0"/>
              <a:t>62</a:t>
            </a:fld>
            <a:endParaRPr lang="fr-FR"/>
          </a:p>
        </p:txBody>
      </p:sp>
      <p:sp>
        <p:nvSpPr>
          <p:cNvPr id="5" name="ZoneTexte 23">
            <a:extLst>
              <a:ext uri="{FF2B5EF4-FFF2-40B4-BE49-F238E27FC236}">
                <a16:creationId xmlns:a16="http://schemas.microsoft.com/office/drawing/2014/main" id="{EBFBEA54-ADDC-05B1-D889-BF6295A39EB0}"/>
              </a:ext>
            </a:extLst>
          </p:cNvPr>
          <p:cNvSpPr txBox="1">
            <a:spLocks noChangeArrowheads="1"/>
          </p:cNvSpPr>
          <p:nvPr/>
        </p:nvSpPr>
        <p:spPr bwMode="auto">
          <a:xfrm>
            <a:off x="236419" y="3808926"/>
            <a:ext cx="4447723" cy="120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1" tIns="45711" rIns="91421" bIns="45711"/>
          <a:lstStyle>
            <a:lvl1pPr defTabSz="900113" eaLnBrk="0" hangingPunct="0">
              <a:spcBef>
                <a:spcPct val="30000"/>
              </a:spcBef>
              <a:defRPr sz="1200">
                <a:solidFill>
                  <a:schemeClr val="tx1"/>
                </a:solidFill>
                <a:latin typeface="Arial" pitchFamily="34" charset="0"/>
              </a:defRPr>
            </a:lvl1pPr>
            <a:lvl2pPr marL="742950" indent="-285750" defTabSz="900113" eaLnBrk="0" hangingPunct="0">
              <a:spcBef>
                <a:spcPct val="30000"/>
              </a:spcBef>
              <a:defRPr sz="1200">
                <a:solidFill>
                  <a:schemeClr val="tx1"/>
                </a:solidFill>
                <a:latin typeface="Arial" pitchFamily="34" charset="0"/>
              </a:defRPr>
            </a:lvl2pPr>
            <a:lvl3pPr marL="1143000" indent="-228600" defTabSz="900113" eaLnBrk="0" hangingPunct="0">
              <a:spcBef>
                <a:spcPct val="30000"/>
              </a:spcBef>
              <a:defRPr sz="1200">
                <a:solidFill>
                  <a:schemeClr val="tx1"/>
                </a:solidFill>
                <a:latin typeface="Arial" pitchFamily="34" charset="0"/>
              </a:defRPr>
            </a:lvl3pPr>
            <a:lvl4pPr marL="1600200" indent="-228600" defTabSz="900113" eaLnBrk="0" hangingPunct="0">
              <a:spcBef>
                <a:spcPct val="30000"/>
              </a:spcBef>
              <a:defRPr sz="1200">
                <a:solidFill>
                  <a:schemeClr val="tx1"/>
                </a:solidFill>
                <a:latin typeface="Arial" pitchFamily="34" charset="0"/>
              </a:defRPr>
            </a:lvl4pPr>
            <a:lvl5pPr marL="2057400" indent="-228600" defTabSz="900113" eaLnBrk="0" hangingPunct="0">
              <a:spcBef>
                <a:spcPct val="30000"/>
              </a:spcBef>
              <a:defRPr sz="1200">
                <a:solidFill>
                  <a:schemeClr val="tx1"/>
                </a:solidFill>
                <a:latin typeface="Arial" pitchFamily="34" charset="0"/>
              </a:defRPr>
            </a:lvl5pPr>
            <a:lvl6pPr marL="2514600" indent="-228600" defTabSz="900113" eaLnBrk="0" fontAlgn="base" hangingPunct="0">
              <a:spcBef>
                <a:spcPct val="30000"/>
              </a:spcBef>
              <a:spcAft>
                <a:spcPct val="0"/>
              </a:spcAft>
              <a:defRPr sz="1200">
                <a:solidFill>
                  <a:schemeClr val="tx1"/>
                </a:solidFill>
                <a:latin typeface="Arial" pitchFamily="34" charset="0"/>
              </a:defRPr>
            </a:lvl6pPr>
            <a:lvl7pPr marL="2971800" indent="-228600" defTabSz="900113" eaLnBrk="0" fontAlgn="base" hangingPunct="0">
              <a:spcBef>
                <a:spcPct val="30000"/>
              </a:spcBef>
              <a:spcAft>
                <a:spcPct val="0"/>
              </a:spcAft>
              <a:defRPr sz="1200">
                <a:solidFill>
                  <a:schemeClr val="tx1"/>
                </a:solidFill>
                <a:latin typeface="Arial" pitchFamily="34" charset="0"/>
              </a:defRPr>
            </a:lvl7pPr>
            <a:lvl8pPr marL="3429000" indent="-228600" defTabSz="900113" eaLnBrk="0" fontAlgn="base" hangingPunct="0">
              <a:spcBef>
                <a:spcPct val="30000"/>
              </a:spcBef>
              <a:spcAft>
                <a:spcPct val="0"/>
              </a:spcAft>
              <a:defRPr sz="1200">
                <a:solidFill>
                  <a:schemeClr val="tx1"/>
                </a:solidFill>
                <a:latin typeface="Arial" pitchFamily="34" charset="0"/>
              </a:defRPr>
            </a:lvl8pPr>
            <a:lvl9pPr marL="3886200" indent="-228600" defTabSz="900113" eaLnBrk="0" fontAlgn="base" hangingPunct="0">
              <a:spcBef>
                <a:spcPct val="30000"/>
              </a:spcBef>
              <a:spcAft>
                <a:spcPct val="0"/>
              </a:spcAft>
              <a:defRPr sz="1200">
                <a:solidFill>
                  <a:schemeClr val="tx1"/>
                </a:solidFill>
                <a:latin typeface="Arial" pitchFamily="34" charset="0"/>
              </a:defRPr>
            </a:lvl9pPr>
          </a:lstStyle>
          <a:p>
            <a:pPr>
              <a:spcBef>
                <a:spcPct val="0"/>
              </a:spcBef>
            </a:pPr>
            <a:r>
              <a:rPr lang="en-US" altLang="fr-FR" dirty="0">
                <a:solidFill>
                  <a:prstClr val="black"/>
                </a:solidFill>
                <a:latin typeface="Encode Sans" panose="020B0604020202020204" charset="0"/>
                <a:sym typeface="VW Headline OT-Book"/>
              </a:rPr>
              <a:t>A reminder of the most common recharging solutions depending on the recharging location.</a:t>
            </a:r>
            <a:endParaRPr lang="en-GB" altLang="fr-FR" dirty="0">
              <a:solidFill>
                <a:prstClr val="black"/>
              </a:solidFill>
              <a:latin typeface="Encode Sans" panose="020B0604020202020204" charset="0"/>
              <a:sym typeface="VW Headline OT-Book"/>
            </a:endParaRPr>
          </a:p>
        </p:txBody>
      </p:sp>
    </p:spTree>
    <p:extLst>
      <p:ext uri="{BB962C8B-B14F-4D97-AF65-F5344CB8AC3E}">
        <p14:creationId xmlns:p14="http://schemas.microsoft.com/office/powerpoint/2010/main" val="63000890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3825" y="473075"/>
            <a:ext cx="4816475" cy="2709863"/>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Public recharging</a:t>
            </a:r>
            <a:r>
              <a:rPr lang="en-US" sz="1200" dirty="0"/>
              <a:t>, which is often more expensive than private recharging, is an </a:t>
            </a:r>
            <a:r>
              <a:rPr lang="en-US" sz="1200" b="1" dirty="0"/>
              <a:t>interesting back-up solution</a:t>
            </a:r>
            <a:r>
              <a:rPr lang="en-US" sz="1200" dirty="0"/>
              <a:t>, particularly for long journeys or when the main residence or place of work is far away.</a:t>
            </a:r>
            <a:endParaRPr lang="en-US" dirty="0"/>
          </a:p>
        </p:txBody>
      </p:sp>
      <p:sp>
        <p:nvSpPr>
          <p:cNvPr id="4" name="Slide Number Placeholder 3"/>
          <p:cNvSpPr>
            <a:spLocks noGrp="1"/>
          </p:cNvSpPr>
          <p:nvPr>
            <p:ph type="sldNum" sz="quarter" idx="5"/>
          </p:nvPr>
        </p:nvSpPr>
        <p:spPr/>
        <p:txBody>
          <a:bodyPr/>
          <a:lstStyle/>
          <a:p>
            <a:fld id="{DA46B207-691D-4EE2-B9CC-9F376BF0DE64}" type="slidenum">
              <a:rPr lang="fr-FR" smtClean="0"/>
              <a:t>63</a:t>
            </a:fld>
            <a:endParaRPr lang="fr-FR"/>
          </a:p>
        </p:txBody>
      </p:sp>
      <p:sp>
        <p:nvSpPr>
          <p:cNvPr id="5" name="ZoneTexte 23">
            <a:extLst>
              <a:ext uri="{FF2B5EF4-FFF2-40B4-BE49-F238E27FC236}">
                <a16:creationId xmlns:a16="http://schemas.microsoft.com/office/drawing/2014/main" id="{FC5E2C11-447A-F7CD-682C-C882A9F5EC3D}"/>
              </a:ext>
            </a:extLst>
          </p:cNvPr>
          <p:cNvSpPr txBox="1">
            <a:spLocks noChangeArrowheads="1"/>
          </p:cNvSpPr>
          <p:nvPr/>
        </p:nvSpPr>
        <p:spPr bwMode="auto">
          <a:xfrm>
            <a:off x="236419" y="3808926"/>
            <a:ext cx="4447723" cy="120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1" tIns="45711" rIns="91421" bIns="45711"/>
          <a:lstStyle>
            <a:lvl1pPr defTabSz="900113" eaLnBrk="0" hangingPunct="0">
              <a:spcBef>
                <a:spcPct val="30000"/>
              </a:spcBef>
              <a:defRPr sz="1200">
                <a:solidFill>
                  <a:schemeClr val="tx1"/>
                </a:solidFill>
                <a:latin typeface="Arial" pitchFamily="34" charset="0"/>
              </a:defRPr>
            </a:lvl1pPr>
            <a:lvl2pPr marL="742950" indent="-285750" defTabSz="900113" eaLnBrk="0" hangingPunct="0">
              <a:spcBef>
                <a:spcPct val="30000"/>
              </a:spcBef>
              <a:defRPr sz="1200">
                <a:solidFill>
                  <a:schemeClr val="tx1"/>
                </a:solidFill>
                <a:latin typeface="Arial" pitchFamily="34" charset="0"/>
              </a:defRPr>
            </a:lvl2pPr>
            <a:lvl3pPr marL="1143000" indent="-228600" defTabSz="900113" eaLnBrk="0" hangingPunct="0">
              <a:spcBef>
                <a:spcPct val="30000"/>
              </a:spcBef>
              <a:defRPr sz="1200">
                <a:solidFill>
                  <a:schemeClr val="tx1"/>
                </a:solidFill>
                <a:latin typeface="Arial" pitchFamily="34" charset="0"/>
              </a:defRPr>
            </a:lvl3pPr>
            <a:lvl4pPr marL="1600200" indent="-228600" defTabSz="900113" eaLnBrk="0" hangingPunct="0">
              <a:spcBef>
                <a:spcPct val="30000"/>
              </a:spcBef>
              <a:defRPr sz="1200">
                <a:solidFill>
                  <a:schemeClr val="tx1"/>
                </a:solidFill>
                <a:latin typeface="Arial" pitchFamily="34" charset="0"/>
              </a:defRPr>
            </a:lvl4pPr>
            <a:lvl5pPr marL="2057400" indent="-228600" defTabSz="900113" eaLnBrk="0" hangingPunct="0">
              <a:spcBef>
                <a:spcPct val="30000"/>
              </a:spcBef>
              <a:defRPr sz="1200">
                <a:solidFill>
                  <a:schemeClr val="tx1"/>
                </a:solidFill>
                <a:latin typeface="Arial" pitchFamily="34" charset="0"/>
              </a:defRPr>
            </a:lvl5pPr>
            <a:lvl6pPr marL="2514600" indent="-228600" defTabSz="900113" eaLnBrk="0" fontAlgn="base" hangingPunct="0">
              <a:spcBef>
                <a:spcPct val="30000"/>
              </a:spcBef>
              <a:spcAft>
                <a:spcPct val="0"/>
              </a:spcAft>
              <a:defRPr sz="1200">
                <a:solidFill>
                  <a:schemeClr val="tx1"/>
                </a:solidFill>
                <a:latin typeface="Arial" pitchFamily="34" charset="0"/>
              </a:defRPr>
            </a:lvl6pPr>
            <a:lvl7pPr marL="2971800" indent="-228600" defTabSz="900113" eaLnBrk="0" fontAlgn="base" hangingPunct="0">
              <a:spcBef>
                <a:spcPct val="30000"/>
              </a:spcBef>
              <a:spcAft>
                <a:spcPct val="0"/>
              </a:spcAft>
              <a:defRPr sz="1200">
                <a:solidFill>
                  <a:schemeClr val="tx1"/>
                </a:solidFill>
                <a:latin typeface="Arial" pitchFamily="34" charset="0"/>
              </a:defRPr>
            </a:lvl7pPr>
            <a:lvl8pPr marL="3429000" indent="-228600" defTabSz="900113" eaLnBrk="0" fontAlgn="base" hangingPunct="0">
              <a:spcBef>
                <a:spcPct val="30000"/>
              </a:spcBef>
              <a:spcAft>
                <a:spcPct val="0"/>
              </a:spcAft>
              <a:defRPr sz="1200">
                <a:solidFill>
                  <a:schemeClr val="tx1"/>
                </a:solidFill>
                <a:latin typeface="Arial" pitchFamily="34" charset="0"/>
              </a:defRPr>
            </a:lvl8pPr>
            <a:lvl9pPr marL="3886200" indent="-228600" defTabSz="900113" eaLnBrk="0" fontAlgn="base" hangingPunct="0">
              <a:spcBef>
                <a:spcPct val="30000"/>
              </a:spcBef>
              <a:spcAft>
                <a:spcPct val="0"/>
              </a:spcAft>
              <a:defRPr sz="1200">
                <a:solidFill>
                  <a:schemeClr val="tx1"/>
                </a:solidFill>
                <a:latin typeface="Arial" pitchFamily="34" charset="0"/>
              </a:defRPr>
            </a:lvl9pPr>
          </a:lstStyle>
          <a:p>
            <a:pPr>
              <a:spcBef>
                <a:spcPct val="0"/>
              </a:spcBef>
            </a:pPr>
            <a:r>
              <a:rPr lang="en-GB" altLang="fr-FR" dirty="0">
                <a:solidFill>
                  <a:prstClr val="black"/>
                </a:solidFill>
                <a:latin typeface="Encode Sans" panose="020B0604020202020204" charset="0"/>
                <a:sym typeface="VW Headline OT-Book"/>
              </a:rPr>
              <a:t>Focus on public charging.</a:t>
            </a:r>
          </a:p>
        </p:txBody>
      </p:sp>
    </p:spTree>
    <p:extLst>
      <p:ext uri="{BB962C8B-B14F-4D97-AF65-F5344CB8AC3E}">
        <p14:creationId xmlns:p14="http://schemas.microsoft.com/office/powerpoint/2010/main" val="214684471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3825" y="473075"/>
            <a:ext cx="4816475" cy="2709863"/>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A46B207-691D-4EE2-B9CC-9F376BF0DE64}" type="slidenum">
              <a:rPr lang="fr-FR" smtClean="0"/>
              <a:t>64</a:t>
            </a:fld>
            <a:endParaRPr lang="fr-FR"/>
          </a:p>
        </p:txBody>
      </p:sp>
      <p:sp>
        <p:nvSpPr>
          <p:cNvPr id="5" name="ZoneTexte 23">
            <a:extLst>
              <a:ext uri="{FF2B5EF4-FFF2-40B4-BE49-F238E27FC236}">
                <a16:creationId xmlns:a16="http://schemas.microsoft.com/office/drawing/2014/main" id="{03F66ACF-C488-D210-6568-EBBF4FB923DF}"/>
              </a:ext>
            </a:extLst>
          </p:cNvPr>
          <p:cNvSpPr txBox="1">
            <a:spLocks noChangeArrowheads="1"/>
          </p:cNvSpPr>
          <p:nvPr/>
        </p:nvSpPr>
        <p:spPr bwMode="auto">
          <a:xfrm>
            <a:off x="236419" y="3808926"/>
            <a:ext cx="4447723" cy="120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1" tIns="45711" rIns="91421" bIns="45711"/>
          <a:lstStyle>
            <a:lvl1pPr defTabSz="900113" eaLnBrk="0" hangingPunct="0">
              <a:spcBef>
                <a:spcPct val="30000"/>
              </a:spcBef>
              <a:defRPr sz="1200">
                <a:solidFill>
                  <a:schemeClr val="tx1"/>
                </a:solidFill>
                <a:latin typeface="Arial" pitchFamily="34" charset="0"/>
              </a:defRPr>
            </a:lvl1pPr>
            <a:lvl2pPr marL="742950" indent="-285750" defTabSz="900113" eaLnBrk="0" hangingPunct="0">
              <a:spcBef>
                <a:spcPct val="30000"/>
              </a:spcBef>
              <a:defRPr sz="1200">
                <a:solidFill>
                  <a:schemeClr val="tx1"/>
                </a:solidFill>
                <a:latin typeface="Arial" pitchFamily="34" charset="0"/>
              </a:defRPr>
            </a:lvl2pPr>
            <a:lvl3pPr marL="1143000" indent="-228600" defTabSz="900113" eaLnBrk="0" hangingPunct="0">
              <a:spcBef>
                <a:spcPct val="30000"/>
              </a:spcBef>
              <a:defRPr sz="1200">
                <a:solidFill>
                  <a:schemeClr val="tx1"/>
                </a:solidFill>
                <a:latin typeface="Arial" pitchFamily="34" charset="0"/>
              </a:defRPr>
            </a:lvl3pPr>
            <a:lvl4pPr marL="1600200" indent="-228600" defTabSz="900113" eaLnBrk="0" hangingPunct="0">
              <a:spcBef>
                <a:spcPct val="30000"/>
              </a:spcBef>
              <a:defRPr sz="1200">
                <a:solidFill>
                  <a:schemeClr val="tx1"/>
                </a:solidFill>
                <a:latin typeface="Arial" pitchFamily="34" charset="0"/>
              </a:defRPr>
            </a:lvl4pPr>
            <a:lvl5pPr marL="2057400" indent="-228600" defTabSz="900113" eaLnBrk="0" hangingPunct="0">
              <a:spcBef>
                <a:spcPct val="30000"/>
              </a:spcBef>
              <a:defRPr sz="1200">
                <a:solidFill>
                  <a:schemeClr val="tx1"/>
                </a:solidFill>
                <a:latin typeface="Arial" pitchFamily="34" charset="0"/>
              </a:defRPr>
            </a:lvl5pPr>
            <a:lvl6pPr marL="2514600" indent="-228600" defTabSz="900113" eaLnBrk="0" fontAlgn="base" hangingPunct="0">
              <a:spcBef>
                <a:spcPct val="30000"/>
              </a:spcBef>
              <a:spcAft>
                <a:spcPct val="0"/>
              </a:spcAft>
              <a:defRPr sz="1200">
                <a:solidFill>
                  <a:schemeClr val="tx1"/>
                </a:solidFill>
                <a:latin typeface="Arial" pitchFamily="34" charset="0"/>
              </a:defRPr>
            </a:lvl6pPr>
            <a:lvl7pPr marL="2971800" indent="-228600" defTabSz="900113" eaLnBrk="0" fontAlgn="base" hangingPunct="0">
              <a:spcBef>
                <a:spcPct val="30000"/>
              </a:spcBef>
              <a:spcAft>
                <a:spcPct val="0"/>
              </a:spcAft>
              <a:defRPr sz="1200">
                <a:solidFill>
                  <a:schemeClr val="tx1"/>
                </a:solidFill>
                <a:latin typeface="Arial" pitchFamily="34" charset="0"/>
              </a:defRPr>
            </a:lvl7pPr>
            <a:lvl8pPr marL="3429000" indent="-228600" defTabSz="900113" eaLnBrk="0" fontAlgn="base" hangingPunct="0">
              <a:spcBef>
                <a:spcPct val="30000"/>
              </a:spcBef>
              <a:spcAft>
                <a:spcPct val="0"/>
              </a:spcAft>
              <a:defRPr sz="1200">
                <a:solidFill>
                  <a:schemeClr val="tx1"/>
                </a:solidFill>
                <a:latin typeface="Arial" pitchFamily="34" charset="0"/>
              </a:defRPr>
            </a:lvl8pPr>
            <a:lvl9pPr marL="3886200" indent="-228600" defTabSz="900113" eaLnBrk="0" fontAlgn="base" hangingPunct="0">
              <a:spcBef>
                <a:spcPct val="30000"/>
              </a:spcBef>
              <a:spcAft>
                <a:spcPct val="0"/>
              </a:spcAft>
              <a:defRPr sz="1200">
                <a:solidFill>
                  <a:schemeClr val="tx1"/>
                </a:solidFill>
                <a:latin typeface="Arial" pitchFamily="34" charset="0"/>
              </a:defRPr>
            </a:lvl9pPr>
          </a:lstStyle>
          <a:p>
            <a:pPr>
              <a:spcBef>
                <a:spcPct val="0"/>
              </a:spcBef>
            </a:pPr>
            <a:r>
              <a:rPr lang="en-US" altLang="fr-FR" dirty="0" err="1">
                <a:solidFill>
                  <a:prstClr val="black"/>
                </a:solidFill>
                <a:latin typeface="Encode Sans" panose="020B0604020202020204" charset="0"/>
                <a:sym typeface="VW Headline OT-Book"/>
              </a:rPr>
              <a:t>Practise</a:t>
            </a:r>
            <a:r>
              <a:rPr lang="en-US" altLang="fr-FR" dirty="0">
                <a:solidFill>
                  <a:prstClr val="black"/>
                </a:solidFill>
                <a:latin typeface="Encode Sans" panose="020B0604020202020204" charset="0"/>
                <a:sym typeface="VW Headline OT-Book"/>
              </a:rPr>
              <a:t> calculating the charging time according to the battery capacity and the charging point power.</a:t>
            </a:r>
            <a:endParaRPr lang="en-GB" altLang="fr-FR" dirty="0">
              <a:solidFill>
                <a:prstClr val="black"/>
              </a:solidFill>
              <a:latin typeface="Encode Sans" panose="020B0604020202020204" charset="0"/>
              <a:sym typeface="VW Headline OT-Book"/>
            </a:endParaRPr>
          </a:p>
        </p:txBody>
      </p:sp>
    </p:spTree>
    <p:extLst>
      <p:ext uri="{BB962C8B-B14F-4D97-AF65-F5344CB8AC3E}">
        <p14:creationId xmlns:p14="http://schemas.microsoft.com/office/powerpoint/2010/main" val="390114074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3825" y="473075"/>
            <a:ext cx="4816475" cy="2709863"/>
          </a:xfrm>
        </p:spPr>
      </p:sp>
      <p:sp>
        <p:nvSpPr>
          <p:cNvPr id="3" name="Notes Placeholder 2"/>
          <p:cNvSpPr>
            <a:spLocks noGrp="1"/>
          </p:cNvSpPr>
          <p:nvPr>
            <p:ph type="body" idx="1"/>
          </p:nvPr>
        </p:nvSpPr>
        <p:spPr/>
        <p:txBody>
          <a:bodyPr/>
          <a:lstStyle/>
          <a:p>
            <a:r>
              <a:rPr lang="en-US" dirty="0"/>
              <a:t>Digital activity</a:t>
            </a:r>
          </a:p>
          <a:p>
            <a:r>
              <a:rPr lang="en-US" dirty="0"/>
              <a:t>The trainer asks the participants to perform the requested calculation individually and post their result in the short pool answer.</a:t>
            </a:r>
          </a:p>
        </p:txBody>
      </p:sp>
      <p:sp>
        <p:nvSpPr>
          <p:cNvPr id="4" name="Slide Number Placeholder 3"/>
          <p:cNvSpPr>
            <a:spLocks noGrp="1"/>
          </p:cNvSpPr>
          <p:nvPr>
            <p:ph type="sldNum" sz="quarter" idx="5"/>
          </p:nvPr>
        </p:nvSpPr>
        <p:spPr/>
        <p:txBody>
          <a:bodyPr/>
          <a:lstStyle/>
          <a:p>
            <a:fld id="{DA46B207-691D-4EE2-B9CC-9F376BF0DE64}" type="slidenum">
              <a:rPr lang="fr-FR" smtClean="0"/>
              <a:t>65</a:t>
            </a:fld>
            <a:endParaRPr lang="fr-FR"/>
          </a:p>
        </p:txBody>
      </p:sp>
      <p:sp>
        <p:nvSpPr>
          <p:cNvPr id="5" name="ZoneTexte 23">
            <a:extLst>
              <a:ext uri="{FF2B5EF4-FFF2-40B4-BE49-F238E27FC236}">
                <a16:creationId xmlns:a16="http://schemas.microsoft.com/office/drawing/2014/main" id="{D467B57A-FD67-2852-A568-989DD8E1333B}"/>
              </a:ext>
            </a:extLst>
          </p:cNvPr>
          <p:cNvSpPr txBox="1">
            <a:spLocks noChangeArrowheads="1"/>
          </p:cNvSpPr>
          <p:nvPr/>
        </p:nvSpPr>
        <p:spPr bwMode="auto">
          <a:xfrm>
            <a:off x="236419" y="3808926"/>
            <a:ext cx="4447723" cy="120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1" tIns="45711" rIns="91421" bIns="45711"/>
          <a:lstStyle>
            <a:lvl1pPr defTabSz="900113" eaLnBrk="0" hangingPunct="0">
              <a:spcBef>
                <a:spcPct val="30000"/>
              </a:spcBef>
              <a:defRPr sz="1200">
                <a:solidFill>
                  <a:schemeClr val="tx1"/>
                </a:solidFill>
                <a:latin typeface="Arial" pitchFamily="34" charset="0"/>
              </a:defRPr>
            </a:lvl1pPr>
            <a:lvl2pPr marL="742950" indent="-285750" defTabSz="900113" eaLnBrk="0" hangingPunct="0">
              <a:spcBef>
                <a:spcPct val="30000"/>
              </a:spcBef>
              <a:defRPr sz="1200">
                <a:solidFill>
                  <a:schemeClr val="tx1"/>
                </a:solidFill>
                <a:latin typeface="Arial" pitchFamily="34" charset="0"/>
              </a:defRPr>
            </a:lvl2pPr>
            <a:lvl3pPr marL="1143000" indent="-228600" defTabSz="900113" eaLnBrk="0" hangingPunct="0">
              <a:spcBef>
                <a:spcPct val="30000"/>
              </a:spcBef>
              <a:defRPr sz="1200">
                <a:solidFill>
                  <a:schemeClr val="tx1"/>
                </a:solidFill>
                <a:latin typeface="Arial" pitchFamily="34" charset="0"/>
              </a:defRPr>
            </a:lvl3pPr>
            <a:lvl4pPr marL="1600200" indent="-228600" defTabSz="900113" eaLnBrk="0" hangingPunct="0">
              <a:spcBef>
                <a:spcPct val="30000"/>
              </a:spcBef>
              <a:defRPr sz="1200">
                <a:solidFill>
                  <a:schemeClr val="tx1"/>
                </a:solidFill>
                <a:latin typeface="Arial" pitchFamily="34" charset="0"/>
              </a:defRPr>
            </a:lvl4pPr>
            <a:lvl5pPr marL="2057400" indent="-228600" defTabSz="900113" eaLnBrk="0" hangingPunct="0">
              <a:spcBef>
                <a:spcPct val="30000"/>
              </a:spcBef>
              <a:defRPr sz="1200">
                <a:solidFill>
                  <a:schemeClr val="tx1"/>
                </a:solidFill>
                <a:latin typeface="Arial" pitchFamily="34" charset="0"/>
              </a:defRPr>
            </a:lvl5pPr>
            <a:lvl6pPr marL="2514600" indent="-228600" defTabSz="900113" eaLnBrk="0" fontAlgn="base" hangingPunct="0">
              <a:spcBef>
                <a:spcPct val="30000"/>
              </a:spcBef>
              <a:spcAft>
                <a:spcPct val="0"/>
              </a:spcAft>
              <a:defRPr sz="1200">
                <a:solidFill>
                  <a:schemeClr val="tx1"/>
                </a:solidFill>
                <a:latin typeface="Arial" pitchFamily="34" charset="0"/>
              </a:defRPr>
            </a:lvl6pPr>
            <a:lvl7pPr marL="2971800" indent="-228600" defTabSz="900113" eaLnBrk="0" fontAlgn="base" hangingPunct="0">
              <a:spcBef>
                <a:spcPct val="30000"/>
              </a:spcBef>
              <a:spcAft>
                <a:spcPct val="0"/>
              </a:spcAft>
              <a:defRPr sz="1200">
                <a:solidFill>
                  <a:schemeClr val="tx1"/>
                </a:solidFill>
                <a:latin typeface="Arial" pitchFamily="34" charset="0"/>
              </a:defRPr>
            </a:lvl7pPr>
            <a:lvl8pPr marL="3429000" indent="-228600" defTabSz="900113" eaLnBrk="0" fontAlgn="base" hangingPunct="0">
              <a:spcBef>
                <a:spcPct val="30000"/>
              </a:spcBef>
              <a:spcAft>
                <a:spcPct val="0"/>
              </a:spcAft>
              <a:defRPr sz="1200">
                <a:solidFill>
                  <a:schemeClr val="tx1"/>
                </a:solidFill>
                <a:latin typeface="Arial" pitchFamily="34" charset="0"/>
              </a:defRPr>
            </a:lvl8pPr>
            <a:lvl9pPr marL="3886200" indent="-228600" defTabSz="900113" eaLnBrk="0" fontAlgn="base" hangingPunct="0">
              <a:spcBef>
                <a:spcPct val="30000"/>
              </a:spcBef>
              <a:spcAft>
                <a:spcPct val="0"/>
              </a:spcAft>
              <a:defRPr sz="1200">
                <a:solidFill>
                  <a:schemeClr val="tx1"/>
                </a:solidFill>
                <a:latin typeface="Arial" pitchFamily="34" charset="0"/>
              </a:defRPr>
            </a:lvl9pPr>
          </a:lstStyle>
          <a:p>
            <a:pPr>
              <a:spcBef>
                <a:spcPct val="0"/>
              </a:spcBef>
            </a:pPr>
            <a:r>
              <a:rPr lang="en-US" altLang="fr-FR" dirty="0">
                <a:solidFill>
                  <a:prstClr val="black"/>
                </a:solidFill>
                <a:latin typeface="Encode Sans" panose="020B0604020202020204" charset="0"/>
                <a:sym typeface="VW Headline OT-Book"/>
              </a:rPr>
              <a:t>The participants work on a concrete case.</a:t>
            </a:r>
            <a:endParaRPr lang="en-GB" altLang="fr-FR" dirty="0">
              <a:solidFill>
                <a:prstClr val="black"/>
              </a:solidFill>
              <a:latin typeface="Encode Sans" panose="020B0604020202020204" charset="0"/>
              <a:sym typeface="VW Headline OT-Book"/>
            </a:endParaRPr>
          </a:p>
        </p:txBody>
      </p:sp>
    </p:spTree>
    <p:extLst>
      <p:ext uri="{BB962C8B-B14F-4D97-AF65-F5344CB8AC3E}">
        <p14:creationId xmlns:p14="http://schemas.microsoft.com/office/powerpoint/2010/main" val="198339549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3825" y="473075"/>
            <a:ext cx="4816475" cy="27098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A46B207-691D-4EE2-B9CC-9F376BF0DE64}" type="slidenum">
              <a:rPr lang="fr-FR" smtClean="0"/>
              <a:t>66</a:t>
            </a:fld>
            <a:endParaRPr lang="fr-FR"/>
          </a:p>
        </p:txBody>
      </p:sp>
      <p:sp>
        <p:nvSpPr>
          <p:cNvPr id="5" name="ZoneTexte 23">
            <a:extLst>
              <a:ext uri="{FF2B5EF4-FFF2-40B4-BE49-F238E27FC236}">
                <a16:creationId xmlns:a16="http://schemas.microsoft.com/office/drawing/2014/main" id="{AB933BDF-F8C7-9038-1B00-CE02DFE926AF}"/>
              </a:ext>
            </a:extLst>
          </p:cNvPr>
          <p:cNvSpPr txBox="1">
            <a:spLocks noChangeArrowheads="1"/>
          </p:cNvSpPr>
          <p:nvPr/>
        </p:nvSpPr>
        <p:spPr bwMode="auto">
          <a:xfrm>
            <a:off x="236419" y="3808926"/>
            <a:ext cx="4447723" cy="120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1" tIns="45711" rIns="91421" bIns="45711"/>
          <a:lstStyle>
            <a:lvl1pPr defTabSz="900113" eaLnBrk="0" hangingPunct="0">
              <a:spcBef>
                <a:spcPct val="30000"/>
              </a:spcBef>
              <a:defRPr sz="1200">
                <a:solidFill>
                  <a:schemeClr val="tx1"/>
                </a:solidFill>
                <a:latin typeface="Arial" pitchFamily="34" charset="0"/>
              </a:defRPr>
            </a:lvl1pPr>
            <a:lvl2pPr marL="742950" indent="-285750" defTabSz="900113" eaLnBrk="0" hangingPunct="0">
              <a:spcBef>
                <a:spcPct val="30000"/>
              </a:spcBef>
              <a:defRPr sz="1200">
                <a:solidFill>
                  <a:schemeClr val="tx1"/>
                </a:solidFill>
                <a:latin typeface="Arial" pitchFamily="34" charset="0"/>
              </a:defRPr>
            </a:lvl2pPr>
            <a:lvl3pPr marL="1143000" indent="-228600" defTabSz="900113" eaLnBrk="0" hangingPunct="0">
              <a:spcBef>
                <a:spcPct val="30000"/>
              </a:spcBef>
              <a:defRPr sz="1200">
                <a:solidFill>
                  <a:schemeClr val="tx1"/>
                </a:solidFill>
                <a:latin typeface="Arial" pitchFamily="34" charset="0"/>
              </a:defRPr>
            </a:lvl3pPr>
            <a:lvl4pPr marL="1600200" indent="-228600" defTabSz="900113" eaLnBrk="0" hangingPunct="0">
              <a:spcBef>
                <a:spcPct val="30000"/>
              </a:spcBef>
              <a:defRPr sz="1200">
                <a:solidFill>
                  <a:schemeClr val="tx1"/>
                </a:solidFill>
                <a:latin typeface="Arial" pitchFamily="34" charset="0"/>
              </a:defRPr>
            </a:lvl4pPr>
            <a:lvl5pPr marL="2057400" indent="-228600" defTabSz="900113" eaLnBrk="0" hangingPunct="0">
              <a:spcBef>
                <a:spcPct val="30000"/>
              </a:spcBef>
              <a:defRPr sz="1200">
                <a:solidFill>
                  <a:schemeClr val="tx1"/>
                </a:solidFill>
                <a:latin typeface="Arial" pitchFamily="34" charset="0"/>
              </a:defRPr>
            </a:lvl5pPr>
            <a:lvl6pPr marL="2514600" indent="-228600" defTabSz="900113" eaLnBrk="0" fontAlgn="base" hangingPunct="0">
              <a:spcBef>
                <a:spcPct val="30000"/>
              </a:spcBef>
              <a:spcAft>
                <a:spcPct val="0"/>
              </a:spcAft>
              <a:defRPr sz="1200">
                <a:solidFill>
                  <a:schemeClr val="tx1"/>
                </a:solidFill>
                <a:latin typeface="Arial" pitchFamily="34" charset="0"/>
              </a:defRPr>
            </a:lvl6pPr>
            <a:lvl7pPr marL="2971800" indent="-228600" defTabSz="900113" eaLnBrk="0" fontAlgn="base" hangingPunct="0">
              <a:spcBef>
                <a:spcPct val="30000"/>
              </a:spcBef>
              <a:spcAft>
                <a:spcPct val="0"/>
              </a:spcAft>
              <a:defRPr sz="1200">
                <a:solidFill>
                  <a:schemeClr val="tx1"/>
                </a:solidFill>
                <a:latin typeface="Arial" pitchFamily="34" charset="0"/>
              </a:defRPr>
            </a:lvl7pPr>
            <a:lvl8pPr marL="3429000" indent="-228600" defTabSz="900113" eaLnBrk="0" fontAlgn="base" hangingPunct="0">
              <a:spcBef>
                <a:spcPct val="30000"/>
              </a:spcBef>
              <a:spcAft>
                <a:spcPct val="0"/>
              </a:spcAft>
              <a:defRPr sz="1200">
                <a:solidFill>
                  <a:schemeClr val="tx1"/>
                </a:solidFill>
                <a:latin typeface="Arial" pitchFamily="34" charset="0"/>
              </a:defRPr>
            </a:lvl8pPr>
            <a:lvl9pPr marL="3886200" indent="-228600" defTabSz="900113" eaLnBrk="0" fontAlgn="base" hangingPunct="0">
              <a:spcBef>
                <a:spcPct val="30000"/>
              </a:spcBef>
              <a:spcAft>
                <a:spcPct val="0"/>
              </a:spcAft>
              <a:defRPr sz="1200">
                <a:solidFill>
                  <a:schemeClr val="tx1"/>
                </a:solidFill>
                <a:latin typeface="Arial" pitchFamily="34" charset="0"/>
              </a:defRPr>
            </a:lvl9pPr>
          </a:lstStyle>
          <a:p>
            <a:pPr>
              <a:spcBef>
                <a:spcPct val="0"/>
              </a:spcBef>
            </a:pPr>
            <a:r>
              <a:rPr lang="en-GB" altLang="fr-FR" dirty="0">
                <a:solidFill>
                  <a:prstClr val="black"/>
                </a:solidFill>
                <a:latin typeface="Encode Sans" panose="020B0604020202020204" charset="0"/>
                <a:sym typeface="VW Headline OT-Book"/>
              </a:rPr>
              <a:t>Basis for debriefing</a:t>
            </a:r>
          </a:p>
        </p:txBody>
      </p:sp>
    </p:spTree>
    <p:extLst>
      <p:ext uri="{BB962C8B-B14F-4D97-AF65-F5344CB8AC3E}">
        <p14:creationId xmlns:p14="http://schemas.microsoft.com/office/powerpoint/2010/main" val="23833894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3825" y="473075"/>
            <a:ext cx="4816475" cy="27098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A46B207-691D-4EE2-B9CC-9F376BF0DE64}" type="slidenum">
              <a:rPr lang="fr-FR" smtClean="0"/>
              <a:t>67</a:t>
            </a:fld>
            <a:endParaRPr lang="fr-FR"/>
          </a:p>
        </p:txBody>
      </p:sp>
      <p:sp>
        <p:nvSpPr>
          <p:cNvPr id="5" name="ZoneTexte 23">
            <a:extLst>
              <a:ext uri="{FF2B5EF4-FFF2-40B4-BE49-F238E27FC236}">
                <a16:creationId xmlns:a16="http://schemas.microsoft.com/office/drawing/2014/main" id="{D0048421-35E9-399A-E32A-A03678942A66}"/>
              </a:ext>
            </a:extLst>
          </p:cNvPr>
          <p:cNvSpPr txBox="1">
            <a:spLocks noChangeArrowheads="1"/>
          </p:cNvSpPr>
          <p:nvPr/>
        </p:nvSpPr>
        <p:spPr bwMode="auto">
          <a:xfrm>
            <a:off x="236419" y="3808926"/>
            <a:ext cx="4447723" cy="120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1" tIns="45711" rIns="91421" bIns="45711"/>
          <a:lstStyle>
            <a:lvl1pPr defTabSz="900113" eaLnBrk="0" hangingPunct="0">
              <a:spcBef>
                <a:spcPct val="30000"/>
              </a:spcBef>
              <a:defRPr sz="1200">
                <a:solidFill>
                  <a:schemeClr val="tx1"/>
                </a:solidFill>
                <a:latin typeface="Arial" pitchFamily="34" charset="0"/>
              </a:defRPr>
            </a:lvl1pPr>
            <a:lvl2pPr marL="742950" indent="-285750" defTabSz="900113" eaLnBrk="0" hangingPunct="0">
              <a:spcBef>
                <a:spcPct val="30000"/>
              </a:spcBef>
              <a:defRPr sz="1200">
                <a:solidFill>
                  <a:schemeClr val="tx1"/>
                </a:solidFill>
                <a:latin typeface="Arial" pitchFamily="34" charset="0"/>
              </a:defRPr>
            </a:lvl2pPr>
            <a:lvl3pPr marL="1143000" indent="-228600" defTabSz="900113" eaLnBrk="0" hangingPunct="0">
              <a:spcBef>
                <a:spcPct val="30000"/>
              </a:spcBef>
              <a:defRPr sz="1200">
                <a:solidFill>
                  <a:schemeClr val="tx1"/>
                </a:solidFill>
                <a:latin typeface="Arial" pitchFamily="34" charset="0"/>
              </a:defRPr>
            </a:lvl3pPr>
            <a:lvl4pPr marL="1600200" indent="-228600" defTabSz="900113" eaLnBrk="0" hangingPunct="0">
              <a:spcBef>
                <a:spcPct val="30000"/>
              </a:spcBef>
              <a:defRPr sz="1200">
                <a:solidFill>
                  <a:schemeClr val="tx1"/>
                </a:solidFill>
                <a:latin typeface="Arial" pitchFamily="34" charset="0"/>
              </a:defRPr>
            </a:lvl4pPr>
            <a:lvl5pPr marL="2057400" indent="-228600" defTabSz="900113" eaLnBrk="0" hangingPunct="0">
              <a:spcBef>
                <a:spcPct val="30000"/>
              </a:spcBef>
              <a:defRPr sz="1200">
                <a:solidFill>
                  <a:schemeClr val="tx1"/>
                </a:solidFill>
                <a:latin typeface="Arial" pitchFamily="34" charset="0"/>
              </a:defRPr>
            </a:lvl5pPr>
            <a:lvl6pPr marL="2514600" indent="-228600" defTabSz="900113" eaLnBrk="0" fontAlgn="base" hangingPunct="0">
              <a:spcBef>
                <a:spcPct val="30000"/>
              </a:spcBef>
              <a:spcAft>
                <a:spcPct val="0"/>
              </a:spcAft>
              <a:defRPr sz="1200">
                <a:solidFill>
                  <a:schemeClr val="tx1"/>
                </a:solidFill>
                <a:latin typeface="Arial" pitchFamily="34" charset="0"/>
              </a:defRPr>
            </a:lvl6pPr>
            <a:lvl7pPr marL="2971800" indent="-228600" defTabSz="900113" eaLnBrk="0" fontAlgn="base" hangingPunct="0">
              <a:spcBef>
                <a:spcPct val="30000"/>
              </a:spcBef>
              <a:spcAft>
                <a:spcPct val="0"/>
              </a:spcAft>
              <a:defRPr sz="1200">
                <a:solidFill>
                  <a:schemeClr val="tx1"/>
                </a:solidFill>
                <a:latin typeface="Arial" pitchFamily="34" charset="0"/>
              </a:defRPr>
            </a:lvl7pPr>
            <a:lvl8pPr marL="3429000" indent="-228600" defTabSz="900113" eaLnBrk="0" fontAlgn="base" hangingPunct="0">
              <a:spcBef>
                <a:spcPct val="30000"/>
              </a:spcBef>
              <a:spcAft>
                <a:spcPct val="0"/>
              </a:spcAft>
              <a:defRPr sz="1200">
                <a:solidFill>
                  <a:schemeClr val="tx1"/>
                </a:solidFill>
                <a:latin typeface="Arial" pitchFamily="34" charset="0"/>
              </a:defRPr>
            </a:lvl8pPr>
            <a:lvl9pPr marL="3886200" indent="-228600" defTabSz="900113" eaLnBrk="0" fontAlgn="base" hangingPunct="0">
              <a:spcBef>
                <a:spcPct val="30000"/>
              </a:spcBef>
              <a:spcAft>
                <a:spcPct val="0"/>
              </a:spcAft>
              <a:defRPr sz="1200">
                <a:solidFill>
                  <a:schemeClr val="tx1"/>
                </a:solidFill>
                <a:latin typeface="Arial" pitchFamily="34" charset="0"/>
              </a:defRPr>
            </a:lvl9pPr>
          </a:lstStyle>
          <a:p>
            <a:pPr>
              <a:spcBef>
                <a:spcPct val="0"/>
              </a:spcBef>
            </a:pPr>
            <a:r>
              <a:rPr lang="en-US" altLang="fr-FR" dirty="0">
                <a:solidFill>
                  <a:prstClr val="black"/>
                </a:solidFill>
                <a:latin typeface="Encode Sans" panose="020B0604020202020204" charset="0"/>
                <a:sym typeface="VW Headline OT-Book"/>
              </a:rPr>
              <a:t>In-depth knowledge of orders of magnitude of BEV charging times.</a:t>
            </a:r>
            <a:endParaRPr lang="en-GB" altLang="fr-FR" dirty="0">
              <a:solidFill>
                <a:prstClr val="black"/>
              </a:solidFill>
              <a:latin typeface="Encode Sans" panose="020B0604020202020204" charset="0"/>
              <a:sym typeface="VW Headline OT-Book"/>
            </a:endParaRPr>
          </a:p>
        </p:txBody>
      </p:sp>
    </p:spTree>
    <p:extLst>
      <p:ext uri="{BB962C8B-B14F-4D97-AF65-F5344CB8AC3E}">
        <p14:creationId xmlns:p14="http://schemas.microsoft.com/office/powerpoint/2010/main" val="38422043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3825" y="473075"/>
            <a:ext cx="4816475" cy="27098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A46B207-691D-4EE2-B9CC-9F376BF0DE64}" type="slidenum">
              <a:rPr lang="fr-FR" smtClean="0"/>
              <a:t>68</a:t>
            </a:fld>
            <a:endParaRPr lang="fr-FR"/>
          </a:p>
        </p:txBody>
      </p:sp>
      <p:sp>
        <p:nvSpPr>
          <p:cNvPr id="5" name="ZoneTexte 23">
            <a:extLst>
              <a:ext uri="{FF2B5EF4-FFF2-40B4-BE49-F238E27FC236}">
                <a16:creationId xmlns:a16="http://schemas.microsoft.com/office/drawing/2014/main" id="{D9804193-0090-FDA6-440B-2486FC8760A6}"/>
              </a:ext>
            </a:extLst>
          </p:cNvPr>
          <p:cNvSpPr txBox="1">
            <a:spLocks noChangeArrowheads="1"/>
          </p:cNvSpPr>
          <p:nvPr/>
        </p:nvSpPr>
        <p:spPr bwMode="auto">
          <a:xfrm>
            <a:off x="236419" y="3808926"/>
            <a:ext cx="4447723" cy="120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1" tIns="45711" rIns="91421" bIns="45711"/>
          <a:lstStyle>
            <a:lvl1pPr defTabSz="900113" eaLnBrk="0" hangingPunct="0">
              <a:spcBef>
                <a:spcPct val="30000"/>
              </a:spcBef>
              <a:defRPr sz="1200">
                <a:solidFill>
                  <a:schemeClr val="tx1"/>
                </a:solidFill>
                <a:latin typeface="Arial" pitchFamily="34" charset="0"/>
              </a:defRPr>
            </a:lvl1pPr>
            <a:lvl2pPr marL="742950" indent="-285750" defTabSz="900113" eaLnBrk="0" hangingPunct="0">
              <a:spcBef>
                <a:spcPct val="30000"/>
              </a:spcBef>
              <a:defRPr sz="1200">
                <a:solidFill>
                  <a:schemeClr val="tx1"/>
                </a:solidFill>
                <a:latin typeface="Arial" pitchFamily="34" charset="0"/>
              </a:defRPr>
            </a:lvl2pPr>
            <a:lvl3pPr marL="1143000" indent="-228600" defTabSz="900113" eaLnBrk="0" hangingPunct="0">
              <a:spcBef>
                <a:spcPct val="30000"/>
              </a:spcBef>
              <a:defRPr sz="1200">
                <a:solidFill>
                  <a:schemeClr val="tx1"/>
                </a:solidFill>
                <a:latin typeface="Arial" pitchFamily="34" charset="0"/>
              </a:defRPr>
            </a:lvl3pPr>
            <a:lvl4pPr marL="1600200" indent="-228600" defTabSz="900113" eaLnBrk="0" hangingPunct="0">
              <a:spcBef>
                <a:spcPct val="30000"/>
              </a:spcBef>
              <a:defRPr sz="1200">
                <a:solidFill>
                  <a:schemeClr val="tx1"/>
                </a:solidFill>
                <a:latin typeface="Arial" pitchFamily="34" charset="0"/>
              </a:defRPr>
            </a:lvl4pPr>
            <a:lvl5pPr marL="2057400" indent="-228600" defTabSz="900113" eaLnBrk="0" hangingPunct="0">
              <a:spcBef>
                <a:spcPct val="30000"/>
              </a:spcBef>
              <a:defRPr sz="1200">
                <a:solidFill>
                  <a:schemeClr val="tx1"/>
                </a:solidFill>
                <a:latin typeface="Arial" pitchFamily="34" charset="0"/>
              </a:defRPr>
            </a:lvl5pPr>
            <a:lvl6pPr marL="2514600" indent="-228600" defTabSz="900113" eaLnBrk="0" fontAlgn="base" hangingPunct="0">
              <a:spcBef>
                <a:spcPct val="30000"/>
              </a:spcBef>
              <a:spcAft>
                <a:spcPct val="0"/>
              </a:spcAft>
              <a:defRPr sz="1200">
                <a:solidFill>
                  <a:schemeClr val="tx1"/>
                </a:solidFill>
                <a:latin typeface="Arial" pitchFamily="34" charset="0"/>
              </a:defRPr>
            </a:lvl6pPr>
            <a:lvl7pPr marL="2971800" indent="-228600" defTabSz="900113" eaLnBrk="0" fontAlgn="base" hangingPunct="0">
              <a:spcBef>
                <a:spcPct val="30000"/>
              </a:spcBef>
              <a:spcAft>
                <a:spcPct val="0"/>
              </a:spcAft>
              <a:defRPr sz="1200">
                <a:solidFill>
                  <a:schemeClr val="tx1"/>
                </a:solidFill>
                <a:latin typeface="Arial" pitchFamily="34" charset="0"/>
              </a:defRPr>
            </a:lvl7pPr>
            <a:lvl8pPr marL="3429000" indent="-228600" defTabSz="900113" eaLnBrk="0" fontAlgn="base" hangingPunct="0">
              <a:spcBef>
                <a:spcPct val="30000"/>
              </a:spcBef>
              <a:spcAft>
                <a:spcPct val="0"/>
              </a:spcAft>
              <a:defRPr sz="1200">
                <a:solidFill>
                  <a:schemeClr val="tx1"/>
                </a:solidFill>
                <a:latin typeface="Arial" pitchFamily="34" charset="0"/>
              </a:defRPr>
            </a:lvl8pPr>
            <a:lvl9pPr marL="3886200" indent="-228600" defTabSz="900113" eaLnBrk="0" fontAlgn="base" hangingPunct="0">
              <a:spcBef>
                <a:spcPct val="30000"/>
              </a:spcBef>
              <a:spcAft>
                <a:spcPct val="0"/>
              </a:spcAft>
              <a:defRPr sz="1200">
                <a:solidFill>
                  <a:schemeClr val="tx1"/>
                </a:solidFill>
                <a:latin typeface="Arial" pitchFamily="34" charset="0"/>
              </a:defRPr>
            </a:lvl9pPr>
          </a:lstStyle>
          <a:p>
            <a:pPr>
              <a:spcBef>
                <a:spcPct val="0"/>
              </a:spcBef>
            </a:pPr>
            <a:r>
              <a:rPr lang="en-US" altLang="fr-FR" dirty="0">
                <a:solidFill>
                  <a:prstClr val="black"/>
                </a:solidFill>
                <a:latin typeface="Encode Sans" panose="020B0604020202020204" charset="0"/>
                <a:sym typeface="VW Headline OT-Book"/>
              </a:rPr>
              <a:t>In-depth knowledge of orders of magnitude of PHEV charging times.</a:t>
            </a:r>
          </a:p>
        </p:txBody>
      </p:sp>
    </p:spTree>
    <p:extLst>
      <p:ext uri="{BB962C8B-B14F-4D97-AF65-F5344CB8AC3E}">
        <p14:creationId xmlns:p14="http://schemas.microsoft.com/office/powerpoint/2010/main" val="153046926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3825" y="473075"/>
            <a:ext cx="4816475" cy="27098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A46B207-691D-4EE2-B9CC-9F376BF0DE64}" type="slidenum">
              <a:rPr lang="fr-FR" smtClean="0"/>
              <a:t>69</a:t>
            </a:fld>
            <a:endParaRPr lang="fr-FR"/>
          </a:p>
        </p:txBody>
      </p:sp>
      <p:sp>
        <p:nvSpPr>
          <p:cNvPr id="5" name="ZoneTexte 23">
            <a:extLst>
              <a:ext uri="{FF2B5EF4-FFF2-40B4-BE49-F238E27FC236}">
                <a16:creationId xmlns:a16="http://schemas.microsoft.com/office/drawing/2014/main" id="{5E1BA214-92B3-6089-DB76-C1B8C165C541}"/>
              </a:ext>
            </a:extLst>
          </p:cNvPr>
          <p:cNvSpPr txBox="1">
            <a:spLocks noChangeArrowheads="1"/>
          </p:cNvSpPr>
          <p:nvPr/>
        </p:nvSpPr>
        <p:spPr bwMode="auto">
          <a:xfrm>
            <a:off x="236419" y="3808926"/>
            <a:ext cx="4447723" cy="120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1" tIns="45711" rIns="91421" bIns="45711"/>
          <a:lstStyle>
            <a:lvl1pPr defTabSz="900113" eaLnBrk="0" hangingPunct="0">
              <a:spcBef>
                <a:spcPct val="30000"/>
              </a:spcBef>
              <a:defRPr sz="1200">
                <a:solidFill>
                  <a:schemeClr val="tx1"/>
                </a:solidFill>
                <a:latin typeface="Arial" pitchFamily="34" charset="0"/>
              </a:defRPr>
            </a:lvl1pPr>
            <a:lvl2pPr marL="742950" indent="-285750" defTabSz="900113" eaLnBrk="0" hangingPunct="0">
              <a:spcBef>
                <a:spcPct val="30000"/>
              </a:spcBef>
              <a:defRPr sz="1200">
                <a:solidFill>
                  <a:schemeClr val="tx1"/>
                </a:solidFill>
                <a:latin typeface="Arial" pitchFamily="34" charset="0"/>
              </a:defRPr>
            </a:lvl2pPr>
            <a:lvl3pPr marL="1143000" indent="-228600" defTabSz="900113" eaLnBrk="0" hangingPunct="0">
              <a:spcBef>
                <a:spcPct val="30000"/>
              </a:spcBef>
              <a:defRPr sz="1200">
                <a:solidFill>
                  <a:schemeClr val="tx1"/>
                </a:solidFill>
                <a:latin typeface="Arial" pitchFamily="34" charset="0"/>
              </a:defRPr>
            </a:lvl3pPr>
            <a:lvl4pPr marL="1600200" indent="-228600" defTabSz="900113" eaLnBrk="0" hangingPunct="0">
              <a:spcBef>
                <a:spcPct val="30000"/>
              </a:spcBef>
              <a:defRPr sz="1200">
                <a:solidFill>
                  <a:schemeClr val="tx1"/>
                </a:solidFill>
                <a:latin typeface="Arial" pitchFamily="34" charset="0"/>
              </a:defRPr>
            </a:lvl4pPr>
            <a:lvl5pPr marL="2057400" indent="-228600" defTabSz="900113" eaLnBrk="0" hangingPunct="0">
              <a:spcBef>
                <a:spcPct val="30000"/>
              </a:spcBef>
              <a:defRPr sz="1200">
                <a:solidFill>
                  <a:schemeClr val="tx1"/>
                </a:solidFill>
                <a:latin typeface="Arial" pitchFamily="34" charset="0"/>
              </a:defRPr>
            </a:lvl5pPr>
            <a:lvl6pPr marL="2514600" indent="-228600" defTabSz="900113" eaLnBrk="0" fontAlgn="base" hangingPunct="0">
              <a:spcBef>
                <a:spcPct val="30000"/>
              </a:spcBef>
              <a:spcAft>
                <a:spcPct val="0"/>
              </a:spcAft>
              <a:defRPr sz="1200">
                <a:solidFill>
                  <a:schemeClr val="tx1"/>
                </a:solidFill>
                <a:latin typeface="Arial" pitchFamily="34" charset="0"/>
              </a:defRPr>
            </a:lvl6pPr>
            <a:lvl7pPr marL="2971800" indent="-228600" defTabSz="900113" eaLnBrk="0" fontAlgn="base" hangingPunct="0">
              <a:spcBef>
                <a:spcPct val="30000"/>
              </a:spcBef>
              <a:spcAft>
                <a:spcPct val="0"/>
              </a:spcAft>
              <a:defRPr sz="1200">
                <a:solidFill>
                  <a:schemeClr val="tx1"/>
                </a:solidFill>
                <a:latin typeface="Arial" pitchFamily="34" charset="0"/>
              </a:defRPr>
            </a:lvl7pPr>
            <a:lvl8pPr marL="3429000" indent="-228600" defTabSz="900113" eaLnBrk="0" fontAlgn="base" hangingPunct="0">
              <a:spcBef>
                <a:spcPct val="30000"/>
              </a:spcBef>
              <a:spcAft>
                <a:spcPct val="0"/>
              </a:spcAft>
              <a:defRPr sz="1200">
                <a:solidFill>
                  <a:schemeClr val="tx1"/>
                </a:solidFill>
                <a:latin typeface="Arial" pitchFamily="34" charset="0"/>
              </a:defRPr>
            </a:lvl8pPr>
            <a:lvl9pPr marL="3886200" indent="-228600" defTabSz="900113" eaLnBrk="0" fontAlgn="base" hangingPunct="0">
              <a:spcBef>
                <a:spcPct val="30000"/>
              </a:spcBef>
              <a:spcAft>
                <a:spcPct val="0"/>
              </a:spcAft>
              <a:defRPr sz="1200">
                <a:solidFill>
                  <a:schemeClr val="tx1"/>
                </a:solidFill>
                <a:latin typeface="Arial" pitchFamily="34" charset="0"/>
              </a:defRPr>
            </a:lvl9pPr>
          </a:lstStyle>
          <a:p>
            <a:pPr>
              <a:spcBef>
                <a:spcPct val="0"/>
              </a:spcBef>
            </a:pPr>
            <a:r>
              <a:rPr lang="en-US" altLang="fr-FR" dirty="0">
                <a:solidFill>
                  <a:prstClr val="black"/>
                </a:solidFill>
                <a:latin typeface="Encode Sans" panose="020B0604020202020204" charset="0"/>
                <a:sym typeface="VW Headline OT-Book"/>
              </a:rPr>
              <a:t>Show the synthesis of key elements for the autonomy and recharge of LEVs.</a:t>
            </a:r>
            <a:endParaRPr lang="en-GB" altLang="fr-FR" dirty="0">
              <a:solidFill>
                <a:prstClr val="black"/>
              </a:solidFill>
              <a:latin typeface="Encode Sans" panose="020B0604020202020204" charset="0"/>
              <a:sym typeface="VW Headline OT-Book"/>
            </a:endParaRPr>
          </a:p>
        </p:txBody>
      </p:sp>
    </p:spTree>
    <p:extLst>
      <p:ext uri="{BB962C8B-B14F-4D97-AF65-F5344CB8AC3E}">
        <p14:creationId xmlns:p14="http://schemas.microsoft.com/office/powerpoint/2010/main" val="21711234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3825" y="473075"/>
            <a:ext cx="4816475" cy="2709863"/>
          </a:xfrm>
        </p:spPr>
      </p:sp>
      <p:sp>
        <p:nvSpPr>
          <p:cNvPr id="3" name="Notes Placeholder 2"/>
          <p:cNvSpPr>
            <a:spLocks noGrp="1"/>
          </p:cNvSpPr>
          <p:nvPr>
            <p:ph type="body" idx="1"/>
          </p:nvPr>
        </p:nvSpPr>
        <p:spPr/>
        <p:txBody>
          <a:bodyPr/>
          <a:lstStyle/>
          <a:p>
            <a:r>
              <a:rPr lang="en-US" dirty="0"/>
              <a:t>Digital activity</a:t>
            </a:r>
          </a:p>
          <a:p>
            <a:r>
              <a:rPr lang="en-US" dirty="0"/>
              <a:t>The trainer should keep in mind the expectations expressed by the participants in order to link them to training contents.</a:t>
            </a:r>
          </a:p>
          <a:p>
            <a:endParaRPr lang="en-US" dirty="0"/>
          </a:p>
          <a:p>
            <a:r>
              <a:rPr lang="en-US" dirty="0"/>
              <a:t>The trainer should return to this list in the conclusion chapter to check that all expectations have been covered.</a:t>
            </a:r>
          </a:p>
        </p:txBody>
      </p:sp>
      <p:sp>
        <p:nvSpPr>
          <p:cNvPr id="4" name="Slide Number Placeholder 3"/>
          <p:cNvSpPr>
            <a:spLocks noGrp="1"/>
          </p:cNvSpPr>
          <p:nvPr>
            <p:ph type="sldNum" sz="quarter" idx="5"/>
          </p:nvPr>
        </p:nvSpPr>
        <p:spPr/>
        <p:txBody>
          <a:bodyPr/>
          <a:lstStyle/>
          <a:p>
            <a:fld id="{DA46B207-691D-4EE2-B9CC-9F376BF0DE64}" type="slidenum">
              <a:rPr lang="fr-FR" smtClean="0"/>
              <a:t>7</a:t>
            </a:fld>
            <a:endParaRPr lang="fr-FR"/>
          </a:p>
        </p:txBody>
      </p:sp>
      <p:sp>
        <p:nvSpPr>
          <p:cNvPr id="5" name="TextBox 4">
            <a:extLst>
              <a:ext uri="{FF2B5EF4-FFF2-40B4-BE49-F238E27FC236}">
                <a16:creationId xmlns:a16="http://schemas.microsoft.com/office/drawing/2014/main" id="{178B3025-14C7-F570-E06D-B8B8A69A5AB0}"/>
              </a:ext>
            </a:extLst>
          </p:cNvPr>
          <p:cNvSpPr txBox="1"/>
          <p:nvPr/>
        </p:nvSpPr>
        <p:spPr>
          <a:xfrm>
            <a:off x="221673" y="3833136"/>
            <a:ext cx="4267200" cy="461665"/>
          </a:xfrm>
          <a:prstGeom prst="rect">
            <a:avLst/>
          </a:prstGeom>
          <a:noFill/>
        </p:spPr>
        <p:txBody>
          <a:bodyPr wrap="square" rtlCol="0">
            <a:spAutoFit/>
          </a:bodyPr>
          <a:lstStyle/>
          <a:p>
            <a:r>
              <a:rPr lang="en-US" sz="1200" dirty="0">
                <a:solidFill>
                  <a:prstClr val="black"/>
                </a:solidFill>
                <a:latin typeface="Encode Sans" panose="020B0604020202020204" charset="0"/>
              </a:rPr>
              <a:t>Allow participants to express their expectations regarding the subject of the training.</a:t>
            </a:r>
          </a:p>
        </p:txBody>
      </p:sp>
    </p:spTree>
    <p:extLst>
      <p:ext uri="{BB962C8B-B14F-4D97-AF65-F5344CB8AC3E}">
        <p14:creationId xmlns:p14="http://schemas.microsoft.com/office/powerpoint/2010/main" val="300305987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3825" y="473075"/>
            <a:ext cx="4816475" cy="2709863"/>
          </a:xfrm>
        </p:spPr>
      </p:sp>
      <p:sp>
        <p:nvSpPr>
          <p:cNvPr id="3" name="Notes Placeholder 2"/>
          <p:cNvSpPr>
            <a:spLocks noGrp="1"/>
          </p:cNvSpPr>
          <p:nvPr>
            <p:ph type="body" idx="1"/>
          </p:nvPr>
        </p:nvSpPr>
        <p:spPr/>
        <p:txBody>
          <a:bodyPr/>
          <a:lstStyle/>
          <a:p>
            <a:r>
              <a:rPr lang="en-US" dirty="0"/>
              <a:t>Time allowed for this sequence = 5 minutes</a:t>
            </a:r>
            <a:endParaRPr lang="fr-BE" dirty="0"/>
          </a:p>
        </p:txBody>
      </p:sp>
      <p:sp>
        <p:nvSpPr>
          <p:cNvPr id="4" name="Slide Number Placeholder 3"/>
          <p:cNvSpPr>
            <a:spLocks noGrp="1"/>
          </p:cNvSpPr>
          <p:nvPr>
            <p:ph type="sldNum" sz="quarter" idx="5"/>
          </p:nvPr>
        </p:nvSpPr>
        <p:spPr/>
        <p:txBody>
          <a:bodyPr/>
          <a:lstStyle/>
          <a:p>
            <a:fld id="{DA46B207-691D-4EE2-B9CC-9F376BF0DE64}" type="slidenum">
              <a:rPr lang="fr-FR" smtClean="0"/>
              <a:t>70</a:t>
            </a:fld>
            <a:endParaRPr lang="fr-FR"/>
          </a:p>
        </p:txBody>
      </p:sp>
      <p:sp>
        <p:nvSpPr>
          <p:cNvPr id="5" name="TextBox 4">
            <a:extLst>
              <a:ext uri="{FF2B5EF4-FFF2-40B4-BE49-F238E27FC236}">
                <a16:creationId xmlns:a16="http://schemas.microsoft.com/office/drawing/2014/main" id="{6CD58AC3-92B9-1A34-4898-65F00EFC87D6}"/>
              </a:ext>
            </a:extLst>
          </p:cNvPr>
          <p:cNvSpPr txBox="1"/>
          <p:nvPr/>
        </p:nvSpPr>
        <p:spPr>
          <a:xfrm>
            <a:off x="131618" y="3795623"/>
            <a:ext cx="4494362" cy="646331"/>
          </a:xfrm>
          <a:prstGeom prst="rect">
            <a:avLst/>
          </a:prstGeom>
          <a:noFill/>
        </p:spPr>
        <p:txBody>
          <a:bodyPr wrap="square" rtlCol="0">
            <a:spAutoFit/>
          </a:bodyPr>
          <a:lstStyle/>
          <a:p>
            <a:r>
              <a:rPr lang="en-US" sz="1200" dirty="0">
                <a:latin typeface="Encode Sans" panose="020B0604020202020204" charset="0"/>
              </a:rPr>
              <a:t>Stimulate memory anchoring through short exercises dealing with the main LEV objections made by customers.</a:t>
            </a:r>
          </a:p>
        </p:txBody>
      </p:sp>
    </p:spTree>
    <p:extLst>
      <p:ext uri="{BB962C8B-B14F-4D97-AF65-F5344CB8AC3E}">
        <p14:creationId xmlns:p14="http://schemas.microsoft.com/office/powerpoint/2010/main" val="154609199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3825" y="473075"/>
            <a:ext cx="4816475" cy="2709863"/>
          </a:xfrm>
        </p:spPr>
      </p:sp>
      <p:sp>
        <p:nvSpPr>
          <p:cNvPr id="3" name="Notes Placeholder 2"/>
          <p:cNvSpPr>
            <a:spLocks noGrp="1"/>
          </p:cNvSpPr>
          <p:nvPr>
            <p:ph type="body" idx="1"/>
          </p:nvPr>
        </p:nvSpPr>
        <p:spPr/>
        <p:txBody>
          <a:bodyPr/>
          <a:lstStyle/>
          <a:p>
            <a:r>
              <a:rPr lang="en-US" dirty="0"/>
              <a:t>The trainer presents 5 common customer objections related to LEV.</a:t>
            </a:r>
          </a:p>
          <a:p>
            <a:endParaRPr lang="en-US" dirty="0"/>
          </a:p>
          <a:p>
            <a:r>
              <a:rPr lang="en-US" dirty="0"/>
              <a:t>For each one, the trainer orally questions the participants, asking them what they would reply.</a:t>
            </a:r>
          </a:p>
          <a:p>
            <a:endParaRPr lang="en-US" dirty="0"/>
          </a:p>
          <a:p>
            <a:r>
              <a:rPr lang="en-US" dirty="0"/>
              <a:t>The trainer then displays the solution in the red box.</a:t>
            </a:r>
          </a:p>
        </p:txBody>
      </p:sp>
      <p:sp>
        <p:nvSpPr>
          <p:cNvPr id="4" name="Slide Number Placeholder 3"/>
          <p:cNvSpPr>
            <a:spLocks noGrp="1"/>
          </p:cNvSpPr>
          <p:nvPr>
            <p:ph type="sldNum" sz="quarter" idx="5"/>
          </p:nvPr>
        </p:nvSpPr>
        <p:spPr/>
        <p:txBody>
          <a:bodyPr/>
          <a:lstStyle/>
          <a:p>
            <a:fld id="{DA46B207-691D-4EE2-B9CC-9F376BF0DE64}" type="slidenum">
              <a:rPr lang="fr-FR" smtClean="0"/>
              <a:t>71</a:t>
            </a:fld>
            <a:endParaRPr lang="fr-FR"/>
          </a:p>
        </p:txBody>
      </p:sp>
      <p:sp>
        <p:nvSpPr>
          <p:cNvPr id="5" name="TextBox 4">
            <a:extLst>
              <a:ext uri="{FF2B5EF4-FFF2-40B4-BE49-F238E27FC236}">
                <a16:creationId xmlns:a16="http://schemas.microsoft.com/office/drawing/2014/main" id="{F2164C8B-B216-F152-8022-A9A51D0DC10E}"/>
              </a:ext>
            </a:extLst>
          </p:cNvPr>
          <p:cNvSpPr txBox="1"/>
          <p:nvPr/>
        </p:nvSpPr>
        <p:spPr>
          <a:xfrm>
            <a:off x="129397" y="3847381"/>
            <a:ext cx="4442603" cy="276999"/>
          </a:xfrm>
          <a:prstGeom prst="rect">
            <a:avLst/>
          </a:prstGeom>
          <a:noFill/>
        </p:spPr>
        <p:txBody>
          <a:bodyPr wrap="square" rtlCol="0">
            <a:spAutoFit/>
          </a:bodyPr>
          <a:lstStyle/>
          <a:p>
            <a:r>
              <a:rPr lang="en-US" sz="1200" dirty="0">
                <a:solidFill>
                  <a:prstClr val="black"/>
                </a:solidFill>
                <a:latin typeface="Encode Sans" panose="020B0604020202020204" charset="0"/>
              </a:rPr>
              <a:t>Carry out synthesis exercises to consolidate knowledge.</a:t>
            </a:r>
          </a:p>
        </p:txBody>
      </p:sp>
    </p:spTree>
    <p:extLst>
      <p:ext uri="{BB962C8B-B14F-4D97-AF65-F5344CB8AC3E}">
        <p14:creationId xmlns:p14="http://schemas.microsoft.com/office/powerpoint/2010/main" val="202828009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3825" y="473075"/>
            <a:ext cx="4816475" cy="2709863"/>
          </a:xfrm>
        </p:spPr>
      </p:sp>
      <p:sp>
        <p:nvSpPr>
          <p:cNvPr id="3" name="Notes Placeholder 2"/>
          <p:cNvSpPr>
            <a:spLocks noGrp="1"/>
          </p:cNvSpPr>
          <p:nvPr>
            <p:ph type="body" idx="1"/>
          </p:nvPr>
        </p:nvSpPr>
        <p:spPr/>
        <p:txBody>
          <a:bodyPr/>
          <a:lstStyle/>
          <a:p>
            <a:r>
              <a:rPr lang="en-US" dirty="0"/>
              <a:t>The trainer presents 5 common customer objections related to LEV.</a:t>
            </a:r>
          </a:p>
          <a:p>
            <a:endParaRPr lang="en-US" dirty="0"/>
          </a:p>
          <a:p>
            <a:r>
              <a:rPr lang="en-US" dirty="0"/>
              <a:t>For each one, the trainer orally questions the participants, asking them what they would reply.</a:t>
            </a:r>
          </a:p>
          <a:p>
            <a:endParaRPr lang="en-US" dirty="0"/>
          </a:p>
          <a:p>
            <a:r>
              <a:rPr lang="en-US" dirty="0"/>
              <a:t>The trainer then displays the solution in the red box.</a:t>
            </a:r>
          </a:p>
        </p:txBody>
      </p:sp>
      <p:sp>
        <p:nvSpPr>
          <p:cNvPr id="4" name="Slide Number Placeholder 3"/>
          <p:cNvSpPr>
            <a:spLocks noGrp="1"/>
          </p:cNvSpPr>
          <p:nvPr>
            <p:ph type="sldNum" sz="quarter" idx="5"/>
          </p:nvPr>
        </p:nvSpPr>
        <p:spPr/>
        <p:txBody>
          <a:bodyPr/>
          <a:lstStyle/>
          <a:p>
            <a:fld id="{DA46B207-691D-4EE2-B9CC-9F376BF0DE64}" type="slidenum">
              <a:rPr lang="fr-FR" smtClean="0"/>
              <a:t>72</a:t>
            </a:fld>
            <a:endParaRPr lang="fr-FR"/>
          </a:p>
        </p:txBody>
      </p:sp>
      <p:sp>
        <p:nvSpPr>
          <p:cNvPr id="5" name="TextBox 4">
            <a:extLst>
              <a:ext uri="{FF2B5EF4-FFF2-40B4-BE49-F238E27FC236}">
                <a16:creationId xmlns:a16="http://schemas.microsoft.com/office/drawing/2014/main" id="{B8EE5FA5-A6B1-B724-F739-FFF1232201FD}"/>
              </a:ext>
            </a:extLst>
          </p:cNvPr>
          <p:cNvSpPr txBox="1"/>
          <p:nvPr/>
        </p:nvSpPr>
        <p:spPr>
          <a:xfrm>
            <a:off x="129397" y="3847381"/>
            <a:ext cx="4442603" cy="276999"/>
          </a:xfrm>
          <a:prstGeom prst="rect">
            <a:avLst/>
          </a:prstGeom>
          <a:noFill/>
        </p:spPr>
        <p:txBody>
          <a:bodyPr wrap="square" rtlCol="0">
            <a:spAutoFit/>
          </a:bodyPr>
          <a:lstStyle/>
          <a:p>
            <a:r>
              <a:rPr lang="en-US" sz="1200" dirty="0">
                <a:solidFill>
                  <a:prstClr val="black"/>
                </a:solidFill>
                <a:latin typeface="Encode Sans" panose="020B0604020202020204" charset="0"/>
              </a:rPr>
              <a:t>Carry out synthesis exercises to consolidate knowledge.</a:t>
            </a:r>
          </a:p>
        </p:txBody>
      </p:sp>
    </p:spTree>
    <p:extLst>
      <p:ext uri="{BB962C8B-B14F-4D97-AF65-F5344CB8AC3E}">
        <p14:creationId xmlns:p14="http://schemas.microsoft.com/office/powerpoint/2010/main" val="270471435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3825" y="473075"/>
            <a:ext cx="4816475" cy="2709863"/>
          </a:xfrm>
        </p:spPr>
      </p:sp>
      <p:sp>
        <p:nvSpPr>
          <p:cNvPr id="3" name="Notes Placeholder 2"/>
          <p:cNvSpPr>
            <a:spLocks noGrp="1"/>
          </p:cNvSpPr>
          <p:nvPr>
            <p:ph type="body" idx="1"/>
          </p:nvPr>
        </p:nvSpPr>
        <p:spPr/>
        <p:txBody>
          <a:bodyPr/>
          <a:lstStyle/>
          <a:p>
            <a:r>
              <a:rPr lang="en-US" dirty="0"/>
              <a:t>The trainer presents 5 common customer objections related to LEV.</a:t>
            </a:r>
          </a:p>
          <a:p>
            <a:endParaRPr lang="en-US" dirty="0"/>
          </a:p>
          <a:p>
            <a:r>
              <a:rPr lang="en-US" dirty="0"/>
              <a:t>For each one, the trainer orally questions the participants, asking them what they would reply.</a:t>
            </a:r>
          </a:p>
          <a:p>
            <a:endParaRPr lang="en-US" dirty="0"/>
          </a:p>
          <a:p>
            <a:r>
              <a:rPr lang="en-US" dirty="0"/>
              <a:t>The trainer then displays the solution presented in the red box.</a:t>
            </a:r>
          </a:p>
        </p:txBody>
      </p:sp>
      <p:sp>
        <p:nvSpPr>
          <p:cNvPr id="4" name="Slide Number Placeholder 3"/>
          <p:cNvSpPr>
            <a:spLocks noGrp="1"/>
          </p:cNvSpPr>
          <p:nvPr>
            <p:ph type="sldNum" sz="quarter" idx="5"/>
          </p:nvPr>
        </p:nvSpPr>
        <p:spPr/>
        <p:txBody>
          <a:bodyPr/>
          <a:lstStyle/>
          <a:p>
            <a:fld id="{DA46B207-691D-4EE2-B9CC-9F376BF0DE64}" type="slidenum">
              <a:rPr lang="fr-FR" smtClean="0"/>
              <a:t>73</a:t>
            </a:fld>
            <a:endParaRPr lang="fr-FR"/>
          </a:p>
        </p:txBody>
      </p:sp>
      <p:sp>
        <p:nvSpPr>
          <p:cNvPr id="5" name="TextBox 4">
            <a:extLst>
              <a:ext uri="{FF2B5EF4-FFF2-40B4-BE49-F238E27FC236}">
                <a16:creationId xmlns:a16="http://schemas.microsoft.com/office/drawing/2014/main" id="{A411E80E-C7A6-253E-9433-D63A808B2B0F}"/>
              </a:ext>
            </a:extLst>
          </p:cNvPr>
          <p:cNvSpPr txBox="1"/>
          <p:nvPr/>
        </p:nvSpPr>
        <p:spPr>
          <a:xfrm>
            <a:off x="129397" y="3847381"/>
            <a:ext cx="4442603" cy="276999"/>
          </a:xfrm>
          <a:prstGeom prst="rect">
            <a:avLst/>
          </a:prstGeom>
          <a:noFill/>
        </p:spPr>
        <p:txBody>
          <a:bodyPr wrap="square" rtlCol="0">
            <a:spAutoFit/>
          </a:bodyPr>
          <a:lstStyle/>
          <a:p>
            <a:r>
              <a:rPr lang="en-US" sz="1200" dirty="0">
                <a:solidFill>
                  <a:prstClr val="black"/>
                </a:solidFill>
                <a:latin typeface="Encode Sans" panose="020B0604020202020204" charset="0"/>
              </a:rPr>
              <a:t>Carry out synthesis exercises to consolidate knowledge.</a:t>
            </a:r>
          </a:p>
        </p:txBody>
      </p:sp>
    </p:spTree>
    <p:extLst>
      <p:ext uri="{BB962C8B-B14F-4D97-AF65-F5344CB8AC3E}">
        <p14:creationId xmlns:p14="http://schemas.microsoft.com/office/powerpoint/2010/main" val="2312319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3825" y="473075"/>
            <a:ext cx="4816475" cy="2709863"/>
          </a:xfrm>
        </p:spPr>
      </p:sp>
      <p:sp>
        <p:nvSpPr>
          <p:cNvPr id="3" name="Notes Placeholder 2"/>
          <p:cNvSpPr>
            <a:spLocks noGrp="1"/>
          </p:cNvSpPr>
          <p:nvPr>
            <p:ph type="body" idx="1"/>
          </p:nvPr>
        </p:nvSpPr>
        <p:spPr/>
        <p:txBody>
          <a:bodyPr/>
          <a:lstStyle/>
          <a:p>
            <a:r>
              <a:rPr lang="en-US" dirty="0"/>
              <a:t>The trainer presents 5 common customer objections related to LEV</a:t>
            </a:r>
          </a:p>
          <a:p>
            <a:endParaRPr lang="en-US" dirty="0"/>
          </a:p>
          <a:p>
            <a:r>
              <a:rPr lang="en-US" dirty="0"/>
              <a:t>For each one, the trainer orally questions the participants, asking them what they would say</a:t>
            </a:r>
          </a:p>
          <a:p>
            <a:endParaRPr lang="en-US" dirty="0"/>
          </a:p>
          <a:p>
            <a:r>
              <a:rPr lang="en-US" dirty="0"/>
              <a:t>The trainer then displays the solution presented in the red rectangle</a:t>
            </a:r>
          </a:p>
        </p:txBody>
      </p:sp>
      <p:sp>
        <p:nvSpPr>
          <p:cNvPr id="4" name="Slide Number Placeholder 3"/>
          <p:cNvSpPr>
            <a:spLocks noGrp="1"/>
          </p:cNvSpPr>
          <p:nvPr>
            <p:ph type="sldNum" sz="quarter" idx="5"/>
          </p:nvPr>
        </p:nvSpPr>
        <p:spPr/>
        <p:txBody>
          <a:bodyPr/>
          <a:lstStyle/>
          <a:p>
            <a:fld id="{DA46B207-691D-4EE2-B9CC-9F376BF0DE64}" type="slidenum">
              <a:rPr lang="fr-FR" smtClean="0"/>
              <a:t>74</a:t>
            </a:fld>
            <a:endParaRPr lang="fr-FR"/>
          </a:p>
        </p:txBody>
      </p:sp>
      <p:sp>
        <p:nvSpPr>
          <p:cNvPr id="5" name="TextBox 4">
            <a:extLst>
              <a:ext uri="{FF2B5EF4-FFF2-40B4-BE49-F238E27FC236}">
                <a16:creationId xmlns:a16="http://schemas.microsoft.com/office/drawing/2014/main" id="{78965B75-F8BD-B33F-AF69-087624B70195}"/>
              </a:ext>
            </a:extLst>
          </p:cNvPr>
          <p:cNvSpPr txBox="1"/>
          <p:nvPr/>
        </p:nvSpPr>
        <p:spPr>
          <a:xfrm>
            <a:off x="129397" y="3847381"/>
            <a:ext cx="4442603" cy="276999"/>
          </a:xfrm>
          <a:prstGeom prst="rect">
            <a:avLst/>
          </a:prstGeom>
          <a:noFill/>
        </p:spPr>
        <p:txBody>
          <a:bodyPr wrap="square" rtlCol="0">
            <a:spAutoFit/>
          </a:bodyPr>
          <a:lstStyle/>
          <a:p>
            <a:r>
              <a:rPr lang="en-US" sz="1200" dirty="0">
                <a:solidFill>
                  <a:prstClr val="black"/>
                </a:solidFill>
                <a:latin typeface="Encode Sans" panose="020B0604020202020204" charset="0"/>
              </a:rPr>
              <a:t>Carry out synthesis exercises to consolidate knowledge.</a:t>
            </a:r>
          </a:p>
        </p:txBody>
      </p:sp>
    </p:spTree>
    <p:extLst>
      <p:ext uri="{BB962C8B-B14F-4D97-AF65-F5344CB8AC3E}">
        <p14:creationId xmlns:p14="http://schemas.microsoft.com/office/powerpoint/2010/main" val="293850917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3825" y="473075"/>
            <a:ext cx="4816475" cy="2709863"/>
          </a:xfrm>
        </p:spPr>
      </p:sp>
      <p:sp>
        <p:nvSpPr>
          <p:cNvPr id="3" name="Notes Placeholder 2"/>
          <p:cNvSpPr>
            <a:spLocks noGrp="1"/>
          </p:cNvSpPr>
          <p:nvPr>
            <p:ph type="body" idx="1"/>
          </p:nvPr>
        </p:nvSpPr>
        <p:spPr/>
        <p:txBody>
          <a:bodyPr/>
          <a:lstStyle/>
          <a:p>
            <a:r>
              <a:rPr lang="en-US" dirty="0"/>
              <a:t>The trainer presents 5 common customer objections related to LEV</a:t>
            </a:r>
          </a:p>
          <a:p>
            <a:endParaRPr lang="en-US" dirty="0"/>
          </a:p>
          <a:p>
            <a:r>
              <a:rPr lang="en-US" dirty="0"/>
              <a:t>For each one, the trainer orally questions the participants, asking them what they would reply.</a:t>
            </a:r>
          </a:p>
          <a:p>
            <a:endParaRPr lang="en-US" dirty="0"/>
          </a:p>
          <a:p>
            <a:r>
              <a:rPr lang="en-US" dirty="0"/>
              <a:t>The trainer then displays the solution presented in the red box.</a:t>
            </a:r>
          </a:p>
        </p:txBody>
      </p:sp>
      <p:sp>
        <p:nvSpPr>
          <p:cNvPr id="4" name="Slide Number Placeholder 3"/>
          <p:cNvSpPr>
            <a:spLocks noGrp="1"/>
          </p:cNvSpPr>
          <p:nvPr>
            <p:ph type="sldNum" sz="quarter" idx="5"/>
          </p:nvPr>
        </p:nvSpPr>
        <p:spPr/>
        <p:txBody>
          <a:bodyPr/>
          <a:lstStyle/>
          <a:p>
            <a:fld id="{DA46B207-691D-4EE2-B9CC-9F376BF0DE64}" type="slidenum">
              <a:rPr lang="fr-FR" smtClean="0"/>
              <a:t>75</a:t>
            </a:fld>
            <a:endParaRPr lang="fr-FR"/>
          </a:p>
        </p:txBody>
      </p:sp>
      <p:sp>
        <p:nvSpPr>
          <p:cNvPr id="5" name="TextBox 4">
            <a:extLst>
              <a:ext uri="{FF2B5EF4-FFF2-40B4-BE49-F238E27FC236}">
                <a16:creationId xmlns:a16="http://schemas.microsoft.com/office/drawing/2014/main" id="{6E62E1C0-35EC-EA83-0EFE-310471DCE593}"/>
              </a:ext>
            </a:extLst>
          </p:cNvPr>
          <p:cNvSpPr txBox="1"/>
          <p:nvPr/>
        </p:nvSpPr>
        <p:spPr>
          <a:xfrm>
            <a:off x="129397" y="3847381"/>
            <a:ext cx="4442603" cy="276999"/>
          </a:xfrm>
          <a:prstGeom prst="rect">
            <a:avLst/>
          </a:prstGeom>
          <a:noFill/>
        </p:spPr>
        <p:txBody>
          <a:bodyPr wrap="square" rtlCol="0">
            <a:spAutoFit/>
          </a:bodyPr>
          <a:lstStyle/>
          <a:p>
            <a:r>
              <a:rPr lang="en-US" sz="1200" dirty="0">
                <a:solidFill>
                  <a:prstClr val="black"/>
                </a:solidFill>
                <a:latin typeface="Encode Sans" panose="020B0604020202020204" charset="0"/>
              </a:rPr>
              <a:t>Carry out synthesis exercises to consolidate knowledge.</a:t>
            </a:r>
          </a:p>
        </p:txBody>
      </p:sp>
    </p:spTree>
    <p:extLst>
      <p:ext uri="{BB962C8B-B14F-4D97-AF65-F5344CB8AC3E}">
        <p14:creationId xmlns:p14="http://schemas.microsoft.com/office/powerpoint/2010/main" val="391297205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3825" y="473075"/>
            <a:ext cx="4816475" cy="2709863"/>
          </a:xfrm>
        </p:spPr>
      </p:sp>
      <p:sp>
        <p:nvSpPr>
          <p:cNvPr id="3" name="Notes Placeholder 2"/>
          <p:cNvSpPr>
            <a:spLocks noGrp="1"/>
          </p:cNvSpPr>
          <p:nvPr>
            <p:ph type="body" idx="1"/>
          </p:nvPr>
        </p:nvSpPr>
        <p:spPr/>
        <p:txBody>
          <a:bodyPr/>
          <a:lstStyle/>
          <a:p>
            <a:r>
              <a:rPr lang="en-US" dirty="0"/>
              <a:t>The trainer may come back to other objections raised during the slide 10 exercise.</a:t>
            </a:r>
          </a:p>
        </p:txBody>
      </p:sp>
      <p:sp>
        <p:nvSpPr>
          <p:cNvPr id="4" name="Slide Number Placeholder 3"/>
          <p:cNvSpPr>
            <a:spLocks noGrp="1"/>
          </p:cNvSpPr>
          <p:nvPr>
            <p:ph type="sldNum" sz="quarter" idx="5"/>
          </p:nvPr>
        </p:nvSpPr>
        <p:spPr/>
        <p:txBody>
          <a:bodyPr/>
          <a:lstStyle/>
          <a:p>
            <a:fld id="{DA46B207-691D-4EE2-B9CC-9F376BF0DE64}" type="slidenum">
              <a:rPr lang="fr-FR" smtClean="0"/>
              <a:t>76</a:t>
            </a:fld>
            <a:endParaRPr lang="fr-FR"/>
          </a:p>
        </p:txBody>
      </p:sp>
      <p:sp>
        <p:nvSpPr>
          <p:cNvPr id="5" name="TextBox 4">
            <a:extLst>
              <a:ext uri="{FF2B5EF4-FFF2-40B4-BE49-F238E27FC236}">
                <a16:creationId xmlns:a16="http://schemas.microsoft.com/office/drawing/2014/main" id="{464FEF47-A2AB-B51D-6217-6D3F16A44F90}"/>
              </a:ext>
            </a:extLst>
          </p:cNvPr>
          <p:cNvSpPr txBox="1"/>
          <p:nvPr/>
        </p:nvSpPr>
        <p:spPr>
          <a:xfrm>
            <a:off x="129397" y="3847381"/>
            <a:ext cx="4442603" cy="276999"/>
          </a:xfrm>
          <a:prstGeom prst="rect">
            <a:avLst/>
          </a:prstGeom>
          <a:noFill/>
        </p:spPr>
        <p:txBody>
          <a:bodyPr wrap="square" rtlCol="0">
            <a:spAutoFit/>
          </a:bodyPr>
          <a:lstStyle/>
          <a:p>
            <a:r>
              <a:rPr lang="en-US" sz="1200" dirty="0">
                <a:solidFill>
                  <a:prstClr val="black"/>
                </a:solidFill>
                <a:latin typeface="Encode Sans" panose="020B0604020202020204" charset="0"/>
              </a:rPr>
              <a:t>Carry out synthesis exercises to consolidate knowledge.</a:t>
            </a:r>
          </a:p>
        </p:txBody>
      </p:sp>
    </p:spTree>
    <p:extLst>
      <p:ext uri="{BB962C8B-B14F-4D97-AF65-F5344CB8AC3E}">
        <p14:creationId xmlns:p14="http://schemas.microsoft.com/office/powerpoint/2010/main" val="118042446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3825" y="473075"/>
            <a:ext cx="4816475" cy="2709863"/>
          </a:xfrm>
        </p:spPr>
      </p:sp>
      <p:sp>
        <p:nvSpPr>
          <p:cNvPr id="3" name="Notes Placeholder 2"/>
          <p:cNvSpPr>
            <a:spLocks noGrp="1"/>
          </p:cNvSpPr>
          <p:nvPr>
            <p:ph type="body" idx="1"/>
          </p:nvPr>
        </p:nvSpPr>
        <p:spPr/>
        <p:txBody>
          <a:bodyPr/>
          <a:lstStyle/>
          <a:p>
            <a:r>
              <a:rPr lang="en-US" dirty="0"/>
              <a:t>Time allowed for this sequence = 5 minutes</a:t>
            </a:r>
            <a:endParaRPr lang="fr-BE" dirty="0"/>
          </a:p>
        </p:txBody>
      </p:sp>
      <p:sp>
        <p:nvSpPr>
          <p:cNvPr id="4" name="Slide Number Placeholder 3"/>
          <p:cNvSpPr>
            <a:spLocks noGrp="1"/>
          </p:cNvSpPr>
          <p:nvPr>
            <p:ph type="sldNum" sz="quarter" idx="5"/>
          </p:nvPr>
        </p:nvSpPr>
        <p:spPr/>
        <p:txBody>
          <a:bodyPr/>
          <a:lstStyle/>
          <a:p>
            <a:fld id="{DA46B207-691D-4EE2-B9CC-9F376BF0DE64}" type="slidenum">
              <a:rPr lang="fr-FR" smtClean="0"/>
              <a:t>77</a:t>
            </a:fld>
            <a:endParaRPr lang="fr-FR"/>
          </a:p>
        </p:txBody>
      </p:sp>
      <p:sp>
        <p:nvSpPr>
          <p:cNvPr id="5" name="TextBox 4">
            <a:extLst>
              <a:ext uri="{FF2B5EF4-FFF2-40B4-BE49-F238E27FC236}">
                <a16:creationId xmlns:a16="http://schemas.microsoft.com/office/drawing/2014/main" id="{ACE1F643-B0D6-1D5B-5677-6E86B855F8F6}"/>
              </a:ext>
            </a:extLst>
          </p:cNvPr>
          <p:cNvSpPr txBox="1"/>
          <p:nvPr/>
        </p:nvSpPr>
        <p:spPr>
          <a:xfrm>
            <a:off x="88423" y="3842637"/>
            <a:ext cx="4887278" cy="1015663"/>
          </a:xfrm>
          <a:prstGeom prst="rect">
            <a:avLst/>
          </a:prstGeom>
          <a:noFill/>
        </p:spPr>
        <p:txBody>
          <a:bodyPr wrap="square" rtlCol="0">
            <a:spAutoFit/>
          </a:bodyPr>
          <a:lstStyle/>
          <a:p>
            <a:pPr marL="171450" indent="-171450">
              <a:buFont typeface="Arial" panose="020B0604020202020204" pitchFamily="34" charset="0"/>
              <a:buChar char="•"/>
            </a:pPr>
            <a:r>
              <a:rPr lang="en-US" sz="1200" dirty="0" err="1">
                <a:latin typeface="Encode Sans" panose="020B0604020202020204" charset="0"/>
              </a:rPr>
              <a:t>Summarise</a:t>
            </a:r>
            <a:r>
              <a:rPr lang="en-US" sz="1200" dirty="0">
                <a:latin typeface="Encode Sans" panose="020B0604020202020204" charset="0"/>
              </a:rPr>
              <a:t> the key elements of this training</a:t>
            </a:r>
          </a:p>
          <a:p>
            <a:pPr marL="171450" indent="-171450">
              <a:buFont typeface="Arial" panose="020B0604020202020204" pitchFamily="34" charset="0"/>
              <a:buChar char="•"/>
            </a:pPr>
            <a:r>
              <a:rPr lang="en-US" sz="1200" dirty="0">
                <a:latin typeface="Encode Sans" panose="020B0604020202020204" charset="0"/>
              </a:rPr>
              <a:t>Review the expectations expressed by the participants at the beginning of the VCT</a:t>
            </a:r>
          </a:p>
          <a:p>
            <a:pPr marL="171450" indent="-171450">
              <a:buFont typeface="Arial" panose="020B0604020202020204" pitchFamily="34" charset="0"/>
              <a:buChar char="•"/>
            </a:pPr>
            <a:r>
              <a:rPr lang="en-US" sz="1200" dirty="0">
                <a:latin typeface="Encode Sans" panose="020B0604020202020204" charset="0"/>
              </a:rPr>
              <a:t>Check the good understanding of the key concepts through a quiz at the end</a:t>
            </a:r>
          </a:p>
        </p:txBody>
      </p:sp>
    </p:spTree>
    <p:extLst>
      <p:ext uri="{BB962C8B-B14F-4D97-AF65-F5344CB8AC3E}">
        <p14:creationId xmlns:p14="http://schemas.microsoft.com/office/powerpoint/2010/main" val="412388845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3825" y="473075"/>
            <a:ext cx="4816475" cy="2709863"/>
          </a:xfrm>
        </p:spPr>
      </p:sp>
      <p:sp>
        <p:nvSpPr>
          <p:cNvPr id="3" name="Notes Placeholder 2"/>
          <p:cNvSpPr>
            <a:spLocks noGrp="1"/>
          </p:cNvSpPr>
          <p:nvPr>
            <p:ph type="body" idx="1"/>
          </p:nvPr>
        </p:nvSpPr>
        <p:spPr/>
        <p:txBody>
          <a:bodyPr/>
          <a:lstStyle/>
          <a:p>
            <a:r>
              <a:rPr lang="en-US" dirty="0"/>
              <a:t>Digital activity</a:t>
            </a:r>
          </a:p>
          <a:p>
            <a:r>
              <a:rPr lang="en-US" dirty="0"/>
              <a:t>The trainer asks the participants to </a:t>
            </a:r>
            <a:r>
              <a:rPr lang="en-US" dirty="0" err="1"/>
              <a:t>summarise</a:t>
            </a:r>
            <a:r>
              <a:rPr lang="en-US" dirty="0"/>
              <a:t> the key elements they have learned from this training.</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46B207-691D-4EE2-B9CC-9F376BF0DE64}" type="slidenum">
              <a:rPr kumimoji="0" lang="fr-FR" sz="1200" b="0" i="0" u="none" strike="noStrike" kern="1200" cap="none" spc="0" normalizeH="0" baseline="0" noProof="0" smtClean="0">
                <a:ln>
                  <a:noFill/>
                </a:ln>
                <a:solidFill>
                  <a:prstClr val="black"/>
                </a:solidFill>
                <a:effectLst/>
                <a:uLnTx/>
                <a:uFillTx/>
                <a:latin typeface="Encode Sans" panose="020B060402020202020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fr-FR" sz="1200" b="0" i="0" u="none" strike="noStrike" kern="1200" cap="none" spc="0" normalizeH="0" baseline="0" noProof="0">
              <a:ln>
                <a:noFill/>
              </a:ln>
              <a:solidFill>
                <a:prstClr val="black"/>
              </a:solidFill>
              <a:effectLst/>
              <a:uLnTx/>
              <a:uFillTx/>
              <a:latin typeface="Encode Sans" panose="020B0604020202020204" charset="0"/>
              <a:ea typeface="+mn-ea"/>
              <a:cs typeface="+mn-cs"/>
            </a:endParaRPr>
          </a:p>
        </p:txBody>
      </p:sp>
      <p:sp>
        <p:nvSpPr>
          <p:cNvPr id="5" name="TextBox 4">
            <a:extLst>
              <a:ext uri="{FF2B5EF4-FFF2-40B4-BE49-F238E27FC236}">
                <a16:creationId xmlns:a16="http://schemas.microsoft.com/office/drawing/2014/main" id="{1E2DFF10-42FA-53B2-BB19-79B50F5F450D}"/>
              </a:ext>
            </a:extLst>
          </p:cNvPr>
          <p:cNvSpPr txBox="1"/>
          <p:nvPr/>
        </p:nvSpPr>
        <p:spPr>
          <a:xfrm>
            <a:off x="129397" y="3847381"/>
            <a:ext cx="4442603"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Encode Sans" panose="020B0604020202020204" charset="0"/>
                <a:ea typeface="+mn-ea"/>
                <a:cs typeface="+mn-cs"/>
              </a:rPr>
              <a:t>Make a wrap-up of the key elements of this training.</a:t>
            </a:r>
          </a:p>
        </p:txBody>
      </p:sp>
    </p:spTree>
    <p:extLst>
      <p:ext uri="{BB962C8B-B14F-4D97-AF65-F5344CB8AC3E}">
        <p14:creationId xmlns:p14="http://schemas.microsoft.com/office/powerpoint/2010/main" val="230581546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3825" y="473075"/>
            <a:ext cx="4816475" cy="27098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46B207-691D-4EE2-B9CC-9F376BF0DE64}" type="slidenum">
              <a:rPr kumimoji="0" lang="fr-FR" sz="1200" b="0" i="0" u="none" strike="noStrike" kern="1200" cap="none" spc="0" normalizeH="0" baseline="0" noProof="0" smtClean="0">
                <a:ln>
                  <a:noFill/>
                </a:ln>
                <a:solidFill>
                  <a:prstClr val="black"/>
                </a:solidFill>
                <a:effectLst/>
                <a:uLnTx/>
                <a:uFillTx/>
                <a:latin typeface="Encode Sans" panose="020B060402020202020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fr-FR" sz="1200" b="0" i="0" u="none" strike="noStrike" kern="1200" cap="none" spc="0" normalizeH="0" baseline="0" noProof="0">
              <a:ln>
                <a:noFill/>
              </a:ln>
              <a:solidFill>
                <a:prstClr val="black"/>
              </a:solidFill>
              <a:effectLst/>
              <a:uLnTx/>
              <a:uFillTx/>
              <a:latin typeface="Encode Sans" panose="020B0604020202020204" charset="0"/>
              <a:ea typeface="+mn-ea"/>
              <a:cs typeface="+mn-cs"/>
            </a:endParaRPr>
          </a:p>
        </p:txBody>
      </p:sp>
      <p:sp>
        <p:nvSpPr>
          <p:cNvPr id="5" name="TextBox 4">
            <a:extLst>
              <a:ext uri="{FF2B5EF4-FFF2-40B4-BE49-F238E27FC236}">
                <a16:creationId xmlns:a16="http://schemas.microsoft.com/office/drawing/2014/main" id="{51029E95-A74E-A096-91E9-856E79B825F4}"/>
              </a:ext>
            </a:extLst>
          </p:cNvPr>
          <p:cNvSpPr txBox="1"/>
          <p:nvPr/>
        </p:nvSpPr>
        <p:spPr>
          <a:xfrm>
            <a:off x="129397" y="3847381"/>
            <a:ext cx="444260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Encode Sans" panose="020B0604020202020204" charset="0"/>
                <a:ea typeface="+mn-ea"/>
                <a:cs typeface="+mn-cs"/>
              </a:rPr>
              <a:t>Check that all expectations mentioned in the introduction have been covered.</a:t>
            </a:r>
          </a:p>
        </p:txBody>
      </p:sp>
    </p:spTree>
    <p:extLst>
      <p:ext uri="{BB962C8B-B14F-4D97-AF65-F5344CB8AC3E}">
        <p14:creationId xmlns:p14="http://schemas.microsoft.com/office/powerpoint/2010/main" val="28753374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3825" y="473075"/>
            <a:ext cx="4816475" cy="2709863"/>
          </a:xfrm>
        </p:spPr>
      </p:sp>
      <p:sp>
        <p:nvSpPr>
          <p:cNvPr id="3" name="Notes Placeholder 2"/>
          <p:cNvSpPr>
            <a:spLocks noGrp="1"/>
          </p:cNvSpPr>
          <p:nvPr>
            <p:ph type="body" idx="1"/>
          </p:nvPr>
        </p:nvSpPr>
        <p:spPr/>
        <p:txBody>
          <a:bodyPr/>
          <a:lstStyle/>
          <a:p>
            <a:r>
              <a:rPr lang="en-US" dirty="0"/>
              <a:t>Expected duration of this sequence = 10 minutes</a:t>
            </a:r>
          </a:p>
        </p:txBody>
      </p:sp>
      <p:sp>
        <p:nvSpPr>
          <p:cNvPr id="4" name="Slide Number Placeholder 3"/>
          <p:cNvSpPr>
            <a:spLocks noGrp="1"/>
          </p:cNvSpPr>
          <p:nvPr>
            <p:ph type="sldNum" sz="quarter" idx="5"/>
          </p:nvPr>
        </p:nvSpPr>
        <p:spPr/>
        <p:txBody>
          <a:bodyPr/>
          <a:lstStyle/>
          <a:p>
            <a:fld id="{DA46B207-691D-4EE2-B9CC-9F376BF0DE64}" type="slidenum">
              <a:rPr lang="fr-FR" smtClean="0"/>
              <a:t>8</a:t>
            </a:fld>
            <a:endParaRPr lang="fr-FR"/>
          </a:p>
        </p:txBody>
      </p:sp>
      <p:sp>
        <p:nvSpPr>
          <p:cNvPr id="5" name="TextBox 4">
            <a:extLst>
              <a:ext uri="{FF2B5EF4-FFF2-40B4-BE49-F238E27FC236}">
                <a16:creationId xmlns:a16="http://schemas.microsoft.com/office/drawing/2014/main" id="{F8DFB3B4-5230-888A-FC90-62156F457C3A}"/>
              </a:ext>
            </a:extLst>
          </p:cNvPr>
          <p:cNvSpPr txBox="1"/>
          <p:nvPr/>
        </p:nvSpPr>
        <p:spPr>
          <a:xfrm>
            <a:off x="198408" y="3873261"/>
            <a:ext cx="4278702" cy="646331"/>
          </a:xfrm>
          <a:prstGeom prst="rect">
            <a:avLst/>
          </a:prstGeom>
          <a:noFill/>
        </p:spPr>
        <p:txBody>
          <a:bodyPr wrap="square" rtlCol="0">
            <a:spAutoFit/>
          </a:bodyPr>
          <a:lstStyle/>
          <a:p>
            <a:r>
              <a:rPr lang="en-US" sz="1200" dirty="0">
                <a:solidFill>
                  <a:prstClr val="black"/>
                </a:solidFill>
                <a:latin typeface="Encode Sans" panose="020B0604020202020204" charset="0"/>
              </a:rPr>
              <a:t>Identify obstacles to selling LEVs.</a:t>
            </a:r>
          </a:p>
          <a:p>
            <a:r>
              <a:rPr lang="en-US" sz="1200" dirty="0">
                <a:solidFill>
                  <a:prstClr val="black"/>
                </a:solidFill>
                <a:latin typeface="Encode Sans" panose="020B0604020202020204" charset="0"/>
              </a:rPr>
              <a:t>Make participants aware that selling LEVs is not the same as selling an ICE vehicle.</a:t>
            </a:r>
          </a:p>
        </p:txBody>
      </p:sp>
    </p:spTree>
    <p:extLst>
      <p:ext uri="{BB962C8B-B14F-4D97-AF65-F5344CB8AC3E}">
        <p14:creationId xmlns:p14="http://schemas.microsoft.com/office/powerpoint/2010/main" val="244689722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3825" y="473075"/>
            <a:ext cx="4816475" cy="2709863"/>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A46B207-691D-4EE2-B9CC-9F376BF0DE64}" type="slidenum">
              <a:rPr lang="fr-FR" smtClean="0"/>
              <a:t>80</a:t>
            </a:fld>
            <a:endParaRPr lang="fr-FR"/>
          </a:p>
        </p:txBody>
      </p:sp>
      <p:sp>
        <p:nvSpPr>
          <p:cNvPr id="5" name="TextBox 4">
            <a:extLst>
              <a:ext uri="{FF2B5EF4-FFF2-40B4-BE49-F238E27FC236}">
                <a16:creationId xmlns:a16="http://schemas.microsoft.com/office/drawing/2014/main" id="{51029E95-A74E-A096-91E9-856E79B825F4}"/>
              </a:ext>
            </a:extLst>
          </p:cNvPr>
          <p:cNvSpPr txBox="1"/>
          <p:nvPr/>
        </p:nvSpPr>
        <p:spPr>
          <a:xfrm>
            <a:off x="129397" y="3847381"/>
            <a:ext cx="4442603" cy="461665"/>
          </a:xfrm>
          <a:prstGeom prst="rect">
            <a:avLst/>
          </a:prstGeom>
          <a:noFill/>
        </p:spPr>
        <p:txBody>
          <a:bodyPr wrap="square" rtlCol="0">
            <a:spAutoFit/>
          </a:bodyPr>
          <a:lstStyle/>
          <a:p>
            <a:r>
              <a:rPr lang="en-US" sz="1200" dirty="0">
                <a:solidFill>
                  <a:prstClr val="black"/>
                </a:solidFill>
                <a:latin typeface="Encode Sans" panose="020B0604020202020204" charset="0"/>
              </a:rPr>
              <a:t>Survey the confidence level of participants at the end of the training.</a:t>
            </a:r>
          </a:p>
        </p:txBody>
      </p:sp>
    </p:spTree>
    <p:extLst>
      <p:ext uri="{BB962C8B-B14F-4D97-AF65-F5344CB8AC3E}">
        <p14:creationId xmlns:p14="http://schemas.microsoft.com/office/powerpoint/2010/main" val="266665918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p1:notes"/>
          <p:cNvSpPr txBox="1">
            <a:spLocks noGrp="1"/>
          </p:cNvSpPr>
          <p:nvPr>
            <p:ph type="body" idx="1"/>
          </p:nvPr>
        </p:nvSpPr>
        <p:spPr/>
        <p:txBody>
          <a:bodyPr/>
          <a:lstStyle/>
          <a:p>
            <a:pPr lvl="0"/>
            <a:r>
              <a:rPr lang="en-US" dirty="0"/>
              <a:t>Slide 79</a:t>
            </a:r>
          </a:p>
          <a:p>
            <a:pPr lvl="0"/>
            <a:endParaRPr lang="en-US" dirty="0"/>
          </a:p>
          <a:p>
            <a:pPr lvl="0"/>
            <a:r>
              <a:rPr lang="en-US" dirty="0"/>
              <a:t>Thank you for participating in this virtual class.</a:t>
            </a:r>
            <a:endParaRPr lang="fr-FR" dirty="0"/>
          </a:p>
        </p:txBody>
      </p:sp>
      <p:sp>
        <p:nvSpPr>
          <p:cNvPr id="6" name="Slide Number Placeholder 3">
            <a:extLst>
              <a:ext uri="{FF2B5EF4-FFF2-40B4-BE49-F238E27FC236}">
                <a16:creationId xmlns:a16="http://schemas.microsoft.com/office/drawing/2014/main" id="{E59FC22A-815B-4E61-8E14-4ECF8276406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46B207-691D-4EE2-B9CC-9F376BF0DE64}" type="slidenum">
              <a:rPr kumimoji="0" lang="fr-FR" sz="1200" b="0" i="0" u="none" strike="noStrike" kern="1200" cap="none" spc="0" normalizeH="0" baseline="0" noProof="0" smtClean="0">
                <a:ln>
                  <a:noFill/>
                </a:ln>
                <a:solidFill>
                  <a:prstClr val="black"/>
                </a:solidFill>
                <a:effectLst/>
                <a:uLnTx/>
                <a:uFillTx/>
                <a:latin typeface="Encode Sans Expanded Extra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fr-FR" sz="1200" b="0" i="0" u="none" strike="noStrike" kern="1200" cap="none" spc="0" normalizeH="0" baseline="0" noProof="0">
              <a:ln>
                <a:noFill/>
              </a:ln>
              <a:solidFill>
                <a:prstClr val="black"/>
              </a:solidFill>
              <a:effectLst/>
              <a:uLnTx/>
              <a:uFillTx/>
              <a:latin typeface="Encode Sans Expanded ExtraLight"/>
              <a:ea typeface="+mn-ea"/>
              <a:cs typeface="+mn-cs"/>
            </a:endParaRPr>
          </a:p>
        </p:txBody>
      </p:sp>
      <p:sp>
        <p:nvSpPr>
          <p:cNvPr id="7" name="Slide Image Placeholder 6">
            <a:extLst>
              <a:ext uri="{FF2B5EF4-FFF2-40B4-BE49-F238E27FC236}">
                <a16:creationId xmlns:a16="http://schemas.microsoft.com/office/drawing/2014/main" id="{5D1D2066-F74D-4539-BF27-667F8AFC3466}"/>
              </a:ext>
            </a:extLst>
          </p:cNvPr>
          <p:cNvSpPr>
            <a:spLocks noGrp="1" noRot="1" noChangeAspect="1"/>
          </p:cNvSpPr>
          <p:nvPr>
            <p:ph type="sldImg"/>
          </p:nvPr>
        </p:nvSpPr>
        <p:spPr>
          <a:xfrm>
            <a:off x="123825" y="473075"/>
            <a:ext cx="4816475" cy="2709863"/>
          </a:xfrm>
        </p:spPr>
      </p:sp>
    </p:spTree>
    <p:extLst>
      <p:ext uri="{BB962C8B-B14F-4D97-AF65-F5344CB8AC3E}">
        <p14:creationId xmlns:p14="http://schemas.microsoft.com/office/powerpoint/2010/main" val="568793048"/>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23825" y="473075"/>
            <a:ext cx="4816475" cy="2709863"/>
          </a:xfrm>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46B207-691D-4EE2-B9CC-9F376BF0DE64}" type="slidenum">
              <a:rPr kumimoji="0" lang="fr-FR" sz="1200" b="0" i="0" u="none" strike="noStrike" kern="1200" cap="none" spc="0" normalizeH="0" baseline="0" noProof="0" smtClean="0">
                <a:ln>
                  <a:noFill/>
                </a:ln>
                <a:solidFill>
                  <a:prstClr val="black"/>
                </a:solidFill>
                <a:effectLst/>
                <a:uLnTx/>
                <a:uFillTx/>
                <a:latin typeface="Encode Sans" panose="020B060402020202020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fr-FR" sz="1200" b="0" i="0" u="none" strike="noStrike" kern="1200" cap="none" spc="0" normalizeH="0" baseline="0" noProof="0" dirty="0">
              <a:ln>
                <a:noFill/>
              </a:ln>
              <a:solidFill>
                <a:prstClr val="black"/>
              </a:solidFill>
              <a:effectLst/>
              <a:uLnTx/>
              <a:uFillTx/>
              <a:latin typeface="Encode Sans" panose="020B0604020202020204" charset="0"/>
              <a:ea typeface="+mn-ea"/>
              <a:cs typeface="+mn-cs"/>
            </a:endParaRPr>
          </a:p>
        </p:txBody>
      </p:sp>
    </p:spTree>
    <p:extLst>
      <p:ext uri="{BB962C8B-B14F-4D97-AF65-F5344CB8AC3E}">
        <p14:creationId xmlns:p14="http://schemas.microsoft.com/office/powerpoint/2010/main" val="19123149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3825" y="473075"/>
            <a:ext cx="4816475" cy="2709863"/>
          </a:xfrm>
        </p:spPr>
      </p:sp>
      <p:sp>
        <p:nvSpPr>
          <p:cNvPr id="3" name="Notes Placeholder 2"/>
          <p:cNvSpPr>
            <a:spLocks noGrp="1"/>
          </p:cNvSpPr>
          <p:nvPr>
            <p:ph type="body" idx="1"/>
          </p:nvPr>
        </p:nvSpPr>
        <p:spPr/>
        <p:txBody>
          <a:bodyPr/>
          <a:lstStyle/>
          <a:p>
            <a:r>
              <a:rPr lang="en-US" dirty="0"/>
              <a:t>Digital activity</a:t>
            </a:r>
          </a:p>
          <a:p>
            <a:endParaRPr lang="en-US" dirty="0"/>
          </a:p>
          <a:p>
            <a:r>
              <a:rPr lang="en-US" dirty="0"/>
              <a:t>It is important for the trainer to come back to these elements during the training in order to deconstruct them and give the participants confidence. </a:t>
            </a:r>
          </a:p>
          <a:p>
            <a:endParaRPr lang="en-US" dirty="0"/>
          </a:p>
          <a:p>
            <a:r>
              <a:rPr lang="en-US" dirty="0"/>
              <a:t>On the following slide, you will find a non-exhaustive list of the most common obstacles/objections.</a:t>
            </a:r>
          </a:p>
          <a:p>
            <a:endParaRPr lang="en-US" dirty="0"/>
          </a:p>
          <a:p>
            <a:r>
              <a:rPr lang="en-US" dirty="0"/>
              <a:t>Trainer's note:</a:t>
            </a:r>
          </a:p>
          <a:p>
            <a:r>
              <a:rPr lang="en-US" dirty="0"/>
              <a:t>Ask the participants to make the difference between the specific brakes/objections/attacks on BEV and PHEV.</a:t>
            </a:r>
            <a:endParaRPr lang="fr-BE" dirty="0"/>
          </a:p>
        </p:txBody>
      </p:sp>
      <p:sp>
        <p:nvSpPr>
          <p:cNvPr id="4" name="Slide Number Placeholder 3"/>
          <p:cNvSpPr>
            <a:spLocks noGrp="1"/>
          </p:cNvSpPr>
          <p:nvPr>
            <p:ph type="sldNum" sz="quarter" idx="5"/>
          </p:nvPr>
        </p:nvSpPr>
        <p:spPr/>
        <p:txBody>
          <a:bodyPr/>
          <a:lstStyle/>
          <a:p>
            <a:fld id="{DA46B207-691D-4EE2-B9CC-9F376BF0DE64}" type="slidenum">
              <a:rPr lang="fr-FR" smtClean="0"/>
              <a:t>9</a:t>
            </a:fld>
            <a:endParaRPr lang="fr-FR"/>
          </a:p>
        </p:txBody>
      </p:sp>
      <p:sp>
        <p:nvSpPr>
          <p:cNvPr id="6" name="TextBox 5">
            <a:extLst>
              <a:ext uri="{FF2B5EF4-FFF2-40B4-BE49-F238E27FC236}">
                <a16:creationId xmlns:a16="http://schemas.microsoft.com/office/drawing/2014/main" id="{89B5F475-6C1F-0177-6B61-4B4381ED45E1}"/>
              </a:ext>
            </a:extLst>
          </p:cNvPr>
          <p:cNvSpPr txBox="1"/>
          <p:nvPr/>
        </p:nvSpPr>
        <p:spPr>
          <a:xfrm>
            <a:off x="198408" y="3873261"/>
            <a:ext cx="4278702" cy="646331"/>
          </a:xfrm>
          <a:prstGeom prst="rect">
            <a:avLst/>
          </a:prstGeom>
          <a:noFill/>
        </p:spPr>
        <p:txBody>
          <a:bodyPr wrap="square" rtlCol="0">
            <a:spAutoFit/>
          </a:bodyPr>
          <a:lstStyle/>
          <a:p>
            <a:r>
              <a:rPr lang="en-US" sz="1200" dirty="0">
                <a:solidFill>
                  <a:prstClr val="black"/>
                </a:solidFill>
                <a:latin typeface="Encode Sans" panose="020B0604020202020204" charset="0"/>
              </a:rPr>
              <a:t>Collect information (based on customer and personal feedback), get participants to talk and identify personal barriers.</a:t>
            </a:r>
          </a:p>
        </p:txBody>
      </p:sp>
    </p:spTree>
    <p:extLst>
      <p:ext uri="{BB962C8B-B14F-4D97-AF65-F5344CB8AC3E}">
        <p14:creationId xmlns:p14="http://schemas.microsoft.com/office/powerpoint/2010/main" val="254051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over">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0C5EE01-F973-4120-91B8-34CAA765DBA3}"/>
              </a:ext>
            </a:extLst>
          </p:cNvPr>
          <p:cNvSpPr>
            <a:spLocks noGrp="1"/>
          </p:cNvSpPr>
          <p:nvPr>
            <p:ph type="ctrTitle" hasCustomPrompt="1"/>
          </p:nvPr>
        </p:nvSpPr>
        <p:spPr>
          <a:xfrm>
            <a:off x="1154637" y="2099532"/>
            <a:ext cx="10080000" cy="3240000"/>
          </a:xfrm>
        </p:spPr>
        <p:txBody>
          <a:bodyPr anchor="t"/>
          <a:lstStyle>
            <a:lvl1pPr algn="l">
              <a:lnSpc>
                <a:spcPct val="90000"/>
              </a:lnSpc>
              <a:defRPr sz="4700">
                <a:solidFill>
                  <a:schemeClr val="bg1"/>
                </a:solidFill>
                <a:latin typeface="Encode Sans" panose="020B0604020202020204" charset="0"/>
              </a:defRPr>
            </a:lvl1pPr>
          </a:lstStyle>
          <a:p>
            <a:r>
              <a:rPr lang="en-US" noProof="0" dirty="0"/>
              <a:t>Click to edit Master title style</a:t>
            </a:r>
          </a:p>
        </p:txBody>
      </p:sp>
      <p:sp>
        <p:nvSpPr>
          <p:cNvPr id="3" name="Sous-titre 2">
            <a:extLst>
              <a:ext uri="{FF2B5EF4-FFF2-40B4-BE49-F238E27FC236}">
                <a16:creationId xmlns:a16="http://schemas.microsoft.com/office/drawing/2014/main" id="{40AEA671-FC71-4FFA-B81F-CABE73D6E490}"/>
              </a:ext>
            </a:extLst>
          </p:cNvPr>
          <p:cNvSpPr>
            <a:spLocks noGrp="1"/>
          </p:cNvSpPr>
          <p:nvPr>
            <p:ph type="subTitle" idx="1" hasCustomPrompt="1"/>
          </p:nvPr>
        </p:nvSpPr>
        <p:spPr>
          <a:xfrm>
            <a:off x="1154637" y="5937816"/>
            <a:ext cx="10080000" cy="360000"/>
          </a:xfrm>
        </p:spPr>
        <p:txBody>
          <a:bodyPr anchor="t"/>
          <a:lstStyle>
            <a:lvl1pPr marL="0" indent="0" algn="l">
              <a:lnSpc>
                <a:spcPct val="90000"/>
              </a:lnSpc>
              <a:spcBef>
                <a:spcPts val="0"/>
              </a:spcBef>
              <a:buNone/>
              <a:defRPr sz="1800">
                <a:solidFill>
                  <a:schemeClr val="bg1"/>
                </a:solidFill>
                <a:latin typeface="Encode Sans" panose="020B060402020202020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noProof="0" dirty="0"/>
              <a:t>Click to edit master subtitle style</a:t>
            </a:r>
          </a:p>
        </p:txBody>
      </p:sp>
      <p:sp>
        <p:nvSpPr>
          <p:cNvPr id="14" name="Espace réservé de la date 13">
            <a:extLst>
              <a:ext uri="{FF2B5EF4-FFF2-40B4-BE49-F238E27FC236}">
                <a16:creationId xmlns:a16="http://schemas.microsoft.com/office/drawing/2014/main" id="{300CADA1-D253-4F6F-88CF-D8727A69C674}"/>
              </a:ext>
            </a:extLst>
          </p:cNvPr>
          <p:cNvSpPr>
            <a:spLocks noGrp="1"/>
          </p:cNvSpPr>
          <p:nvPr>
            <p:ph type="dt" sz="half" idx="10"/>
          </p:nvPr>
        </p:nvSpPr>
        <p:spPr>
          <a:xfrm>
            <a:off x="1154637" y="5425540"/>
            <a:ext cx="2880000" cy="468000"/>
          </a:xfrm>
        </p:spPr>
        <p:txBody>
          <a:bodyPr anchor="t"/>
          <a:lstStyle>
            <a:lvl1pPr algn="l">
              <a:defRPr lang="fr-FR" sz="2500" b="0" kern="1200" cap="all" baseline="0" dirty="0" smtClean="0">
                <a:solidFill>
                  <a:schemeClr val="bg1"/>
                </a:solidFill>
                <a:latin typeface="Encode Sans" panose="020B0604020202020204" charset="0"/>
                <a:ea typeface="+mn-ea"/>
                <a:cs typeface="+mn-cs"/>
              </a:defRPr>
            </a:lvl1pPr>
          </a:lstStyle>
          <a:p>
            <a:r>
              <a:rPr lang="en-US" dirty="0"/>
              <a:t>YYYY/MM/DD</a:t>
            </a:r>
          </a:p>
        </p:txBody>
      </p:sp>
      <p:sp>
        <p:nvSpPr>
          <p:cNvPr id="15" name="Espace réservé du pied de page 14">
            <a:extLst>
              <a:ext uri="{FF2B5EF4-FFF2-40B4-BE49-F238E27FC236}">
                <a16:creationId xmlns:a16="http://schemas.microsoft.com/office/drawing/2014/main" id="{220B2E6D-A47C-49EF-BD1D-CD4E8D91A525}"/>
              </a:ext>
            </a:extLst>
          </p:cNvPr>
          <p:cNvSpPr>
            <a:spLocks noGrp="1"/>
          </p:cNvSpPr>
          <p:nvPr>
            <p:ph type="ftr" sz="quarter" idx="11"/>
          </p:nvPr>
        </p:nvSpPr>
        <p:spPr/>
        <p:txBody>
          <a:bodyPr/>
          <a:lstStyle>
            <a:lvl1pPr>
              <a:defRPr>
                <a:solidFill>
                  <a:schemeClr val="bg1"/>
                </a:solidFill>
                <a:latin typeface="Encode Sans" panose="020B0604020202020204" charset="0"/>
              </a:defRPr>
            </a:lvl1pPr>
          </a:lstStyle>
          <a:p>
            <a:r>
              <a:rPr lang="en-US" dirty="0"/>
              <a:t>Communication Department</a:t>
            </a:r>
          </a:p>
        </p:txBody>
      </p:sp>
      <p:sp>
        <p:nvSpPr>
          <p:cNvPr id="16" name="Espace réservé du numéro de diapositive 15">
            <a:extLst>
              <a:ext uri="{FF2B5EF4-FFF2-40B4-BE49-F238E27FC236}">
                <a16:creationId xmlns:a16="http://schemas.microsoft.com/office/drawing/2014/main" id="{51BEB788-E3EA-4C0F-B6FF-45518A2C529D}"/>
              </a:ext>
            </a:extLst>
          </p:cNvPr>
          <p:cNvSpPr>
            <a:spLocks noGrp="1"/>
          </p:cNvSpPr>
          <p:nvPr>
            <p:ph type="sldNum" sz="quarter" idx="12"/>
          </p:nvPr>
        </p:nvSpPr>
        <p:spPr/>
        <p:txBody>
          <a:bodyPr/>
          <a:lstStyle>
            <a:lvl1pPr>
              <a:defRPr>
                <a:solidFill>
                  <a:schemeClr val="bg1"/>
                </a:solidFill>
                <a:latin typeface="Encode Sans" panose="020B0604020202020204" charset="0"/>
              </a:defRPr>
            </a:lvl1pPr>
          </a:lstStyle>
          <a:p>
            <a:fld id="{975A587B-5814-4D9B-9598-FE9CB954CB01}" type="slidenum">
              <a:rPr lang="en-US" smtClean="0"/>
              <a:pPr/>
              <a:t>‹N°›</a:t>
            </a:fld>
            <a:endParaRPr lang="en-US" dirty="0"/>
          </a:p>
        </p:txBody>
      </p:sp>
    </p:spTree>
    <p:extLst>
      <p:ext uri="{BB962C8B-B14F-4D97-AF65-F5344CB8AC3E}">
        <p14:creationId xmlns:p14="http://schemas.microsoft.com/office/powerpoint/2010/main" val="29452226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3_Texte avec 1 photo verticale">
    <p:bg>
      <p:bgPr>
        <a:solidFill>
          <a:srgbClr val="283C7E"/>
        </a:solidFill>
        <a:effectLst/>
      </p:bgPr>
    </p:bg>
    <p:spTree>
      <p:nvGrpSpPr>
        <p:cNvPr id="1" name=""/>
        <p:cNvGrpSpPr/>
        <p:nvPr/>
      </p:nvGrpSpPr>
      <p:grpSpPr>
        <a:xfrm>
          <a:off x="0" y="0"/>
          <a:ext cx="0" cy="0"/>
          <a:chOff x="0" y="0"/>
          <a:chExt cx="0" cy="0"/>
        </a:xfrm>
      </p:grpSpPr>
      <p:sp>
        <p:nvSpPr>
          <p:cNvPr id="12" name="Espace réservé du texte 11">
            <a:extLst>
              <a:ext uri="{FF2B5EF4-FFF2-40B4-BE49-F238E27FC236}">
                <a16:creationId xmlns:a16="http://schemas.microsoft.com/office/drawing/2014/main" id="{E289163C-313B-42AA-9721-7F710D454BD5}"/>
              </a:ext>
            </a:extLst>
          </p:cNvPr>
          <p:cNvSpPr>
            <a:spLocks noGrp="1"/>
          </p:cNvSpPr>
          <p:nvPr>
            <p:ph type="body" idx="1" hasCustomPrompt="1"/>
          </p:nvPr>
        </p:nvSpPr>
        <p:spPr>
          <a:xfrm>
            <a:off x="0" y="259349"/>
            <a:ext cx="9922669" cy="231190"/>
          </a:xfrm>
          <a:custGeom>
            <a:avLst/>
            <a:gdLst>
              <a:gd name="connsiteX0" fmla="*/ 9871824 w 9922669"/>
              <a:gd name="connsiteY0" fmla="*/ 163651 h 231190"/>
              <a:gd name="connsiteX1" fmla="*/ 9887880 w 9922669"/>
              <a:gd name="connsiteY1" fmla="*/ 179851 h 231190"/>
              <a:gd name="connsiteX2" fmla="*/ 9871824 w 9922669"/>
              <a:gd name="connsiteY2" fmla="*/ 196050 h 231190"/>
              <a:gd name="connsiteX3" fmla="*/ 9855768 w 9922669"/>
              <a:gd name="connsiteY3" fmla="*/ 179851 h 231190"/>
              <a:gd name="connsiteX4" fmla="*/ 9871824 w 9922669"/>
              <a:gd name="connsiteY4" fmla="*/ 163651 h 231190"/>
              <a:gd name="connsiteX5" fmla="*/ 9913303 w 9922669"/>
              <a:gd name="connsiteY5" fmla="*/ 137675 h 231190"/>
              <a:gd name="connsiteX6" fmla="*/ 9922669 w 9922669"/>
              <a:gd name="connsiteY6" fmla="*/ 146511 h 231190"/>
              <a:gd name="connsiteX7" fmla="*/ 9913303 w 9922669"/>
              <a:gd name="connsiteY7" fmla="*/ 155347 h 231190"/>
              <a:gd name="connsiteX8" fmla="*/ 9903936 w 9922669"/>
              <a:gd name="connsiteY8" fmla="*/ 146511 h 231190"/>
              <a:gd name="connsiteX9" fmla="*/ 9913303 w 9922669"/>
              <a:gd name="connsiteY9" fmla="*/ 137675 h 231190"/>
              <a:gd name="connsiteX10" fmla="*/ 9871824 w 9922669"/>
              <a:gd name="connsiteY10" fmla="*/ 98710 h 231190"/>
              <a:gd name="connsiteX11" fmla="*/ 9887880 w 9922669"/>
              <a:gd name="connsiteY11" fmla="*/ 114910 h 231190"/>
              <a:gd name="connsiteX12" fmla="*/ 9871824 w 9922669"/>
              <a:gd name="connsiteY12" fmla="*/ 131109 h 231190"/>
              <a:gd name="connsiteX13" fmla="*/ 9855768 w 9922669"/>
              <a:gd name="connsiteY13" fmla="*/ 114910 h 231190"/>
              <a:gd name="connsiteX14" fmla="*/ 9871824 w 9922669"/>
              <a:gd name="connsiteY14" fmla="*/ 98710 h 231190"/>
              <a:gd name="connsiteX15" fmla="*/ 9913303 w 9922669"/>
              <a:gd name="connsiteY15" fmla="*/ 70136 h 231190"/>
              <a:gd name="connsiteX16" fmla="*/ 9922669 w 9922669"/>
              <a:gd name="connsiteY16" fmla="*/ 78972 h 231190"/>
              <a:gd name="connsiteX17" fmla="*/ 9913303 w 9922669"/>
              <a:gd name="connsiteY17" fmla="*/ 87808 h 231190"/>
              <a:gd name="connsiteX18" fmla="*/ 9903936 w 9922669"/>
              <a:gd name="connsiteY18" fmla="*/ 78972 h 231190"/>
              <a:gd name="connsiteX19" fmla="*/ 9913303 w 9922669"/>
              <a:gd name="connsiteY19" fmla="*/ 70136 h 231190"/>
              <a:gd name="connsiteX20" fmla="*/ 9871824 w 9922669"/>
              <a:gd name="connsiteY20" fmla="*/ 35068 h 231190"/>
              <a:gd name="connsiteX21" fmla="*/ 9887880 w 9922669"/>
              <a:gd name="connsiteY21" fmla="*/ 51267 h 231190"/>
              <a:gd name="connsiteX22" fmla="*/ 9871824 w 9922669"/>
              <a:gd name="connsiteY22" fmla="*/ 67467 h 231190"/>
              <a:gd name="connsiteX23" fmla="*/ 9855768 w 9922669"/>
              <a:gd name="connsiteY23" fmla="*/ 51267 h 231190"/>
              <a:gd name="connsiteX24" fmla="*/ 9871824 w 9922669"/>
              <a:gd name="connsiteY24" fmla="*/ 35068 h 231190"/>
              <a:gd name="connsiteX25" fmla="*/ 0 w 9922669"/>
              <a:gd name="connsiteY25" fmla="*/ 0 h 231190"/>
              <a:gd name="connsiteX26" fmla="*/ 9824680 w 9922669"/>
              <a:gd name="connsiteY26" fmla="*/ 0 h 231190"/>
              <a:gd name="connsiteX27" fmla="*/ 9843726 w 9922669"/>
              <a:gd name="connsiteY27" fmla="*/ 19266 h 231190"/>
              <a:gd name="connsiteX28" fmla="*/ 9824680 w 9922669"/>
              <a:gd name="connsiteY28" fmla="*/ 38532 h 231190"/>
              <a:gd name="connsiteX29" fmla="*/ 9811982 w 9922669"/>
              <a:gd name="connsiteY29" fmla="*/ 51376 h 231190"/>
              <a:gd name="connsiteX30" fmla="*/ 9824680 w 9922669"/>
              <a:gd name="connsiteY30" fmla="*/ 67431 h 231190"/>
              <a:gd name="connsiteX31" fmla="*/ 9843726 w 9922669"/>
              <a:gd name="connsiteY31" fmla="*/ 83485 h 231190"/>
              <a:gd name="connsiteX32" fmla="*/ 9827855 w 9922669"/>
              <a:gd name="connsiteY32" fmla="*/ 102751 h 231190"/>
              <a:gd name="connsiteX33" fmla="*/ 9824680 w 9922669"/>
              <a:gd name="connsiteY33" fmla="*/ 102751 h 231190"/>
              <a:gd name="connsiteX34" fmla="*/ 9811982 w 9922669"/>
              <a:gd name="connsiteY34" fmla="*/ 115595 h 231190"/>
              <a:gd name="connsiteX35" fmla="*/ 9824680 w 9922669"/>
              <a:gd name="connsiteY35" fmla="*/ 131650 h 231190"/>
              <a:gd name="connsiteX36" fmla="*/ 9843726 w 9922669"/>
              <a:gd name="connsiteY36" fmla="*/ 147705 h 231190"/>
              <a:gd name="connsiteX37" fmla="*/ 9824680 w 9922669"/>
              <a:gd name="connsiteY37" fmla="*/ 166971 h 231190"/>
              <a:gd name="connsiteX38" fmla="*/ 9811982 w 9922669"/>
              <a:gd name="connsiteY38" fmla="*/ 183025 h 231190"/>
              <a:gd name="connsiteX39" fmla="*/ 9824680 w 9922669"/>
              <a:gd name="connsiteY39" fmla="*/ 195869 h 231190"/>
              <a:gd name="connsiteX40" fmla="*/ 9843726 w 9922669"/>
              <a:gd name="connsiteY40" fmla="*/ 215135 h 231190"/>
              <a:gd name="connsiteX41" fmla="*/ 9824680 w 9922669"/>
              <a:gd name="connsiteY41" fmla="*/ 231190 h 231190"/>
              <a:gd name="connsiteX42" fmla="*/ 0 w 9922669"/>
              <a:gd name="connsiteY42" fmla="*/ 231190 h 231190"/>
              <a:gd name="connsiteX43" fmla="*/ 0 w 9922669"/>
              <a:gd name="connsiteY43" fmla="*/ 0 h 231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9922669" h="231190">
                <a:moveTo>
                  <a:pt x="9871824" y="163651"/>
                </a:moveTo>
                <a:cubicBezTo>
                  <a:pt x="9880691" y="163651"/>
                  <a:pt x="9887880" y="170904"/>
                  <a:pt x="9887880" y="179851"/>
                </a:cubicBezTo>
                <a:cubicBezTo>
                  <a:pt x="9887880" y="188797"/>
                  <a:pt x="9880691" y="196050"/>
                  <a:pt x="9871824" y="196050"/>
                </a:cubicBezTo>
                <a:cubicBezTo>
                  <a:pt x="9862956" y="196050"/>
                  <a:pt x="9855768" y="188797"/>
                  <a:pt x="9855768" y="179851"/>
                </a:cubicBezTo>
                <a:cubicBezTo>
                  <a:pt x="9855768" y="170904"/>
                  <a:pt x="9862956" y="163651"/>
                  <a:pt x="9871824" y="163651"/>
                </a:cubicBezTo>
                <a:close/>
                <a:moveTo>
                  <a:pt x="9913303" y="137675"/>
                </a:moveTo>
                <a:cubicBezTo>
                  <a:pt x="9918476" y="137675"/>
                  <a:pt x="9922669" y="141631"/>
                  <a:pt x="9922669" y="146511"/>
                </a:cubicBezTo>
                <a:cubicBezTo>
                  <a:pt x="9922669" y="151391"/>
                  <a:pt x="9918476" y="155347"/>
                  <a:pt x="9913303" y="155347"/>
                </a:cubicBezTo>
                <a:cubicBezTo>
                  <a:pt x="9908129" y="155347"/>
                  <a:pt x="9903936" y="151391"/>
                  <a:pt x="9903936" y="146511"/>
                </a:cubicBezTo>
                <a:cubicBezTo>
                  <a:pt x="9903936" y="141631"/>
                  <a:pt x="9908129" y="137675"/>
                  <a:pt x="9913303" y="137675"/>
                </a:cubicBezTo>
                <a:close/>
                <a:moveTo>
                  <a:pt x="9871824" y="98710"/>
                </a:moveTo>
                <a:cubicBezTo>
                  <a:pt x="9880691" y="98710"/>
                  <a:pt x="9887880" y="105963"/>
                  <a:pt x="9887880" y="114910"/>
                </a:cubicBezTo>
                <a:cubicBezTo>
                  <a:pt x="9887880" y="123856"/>
                  <a:pt x="9880691" y="131109"/>
                  <a:pt x="9871824" y="131109"/>
                </a:cubicBezTo>
                <a:cubicBezTo>
                  <a:pt x="9862956" y="131109"/>
                  <a:pt x="9855768" y="123856"/>
                  <a:pt x="9855768" y="114910"/>
                </a:cubicBezTo>
                <a:cubicBezTo>
                  <a:pt x="9855768" y="105963"/>
                  <a:pt x="9862956" y="98710"/>
                  <a:pt x="9871824" y="98710"/>
                </a:cubicBezTo>
                <a:close/>
                <a:moveTo>
                  <a:pt x="9913303" y="70136"/>
                </a:moveTo>
                <a:cubicBezTo>
                  <a:pt x="9918476" y="70136"/>
                  <a:pt x="9922669" y="74092"/>
                  <a:pt x="9922669" y="78972"/>
                </a:cubicBezTo>
                <a:cubicBezTo>
                  <a:pt x="9922669" y="83853"/>
                  <a:pt x="9918476" y="87808"/>
                  <a:pt x="9913303" y="87808"/>
                </a:cubicBezTo>
                <a:cubicBezTo>
                  <a:pt x="9908129" y="87808"/>
                  <a:pt x="9903936" y="83853"/>
                  <a:pt x="9903936" y="78972"/>
                </a:cubicBezTo>
                <a:cubicBezTo>
                  <a:pt x="9903936" y="74092"/>
                  <a:pt x="9908129" y="70136"/>
                  <a:pt x="9913303" y="70136"/>
                </a:cubicBezTo>
                <a:close/>
                <a:moveTo>
                  <a:pt x="9871824" y="35068"/>
                </a:moveTo>
                <a:cubicBezTo>
                  <a:pt x="9880691" y="35068"/>
                  <a:pt x="9887880" y="42321"/>
                  <a:pt x="9887880" y="51267"/>
                </a:cubicBezTo>
                <a:cubicBezTo>
                  <a:pt x="9887880" y="60214"/>
                  <a:pt x="9880691" y="67467"/>
                  <a:pt x="9871824" y="67467"/>
                </a:cubicBezTo>
                <a:cubicBezTo>
                  <a:pt x="9862956" y="67467"/>
                  <a:pt x="9855768" y="60214"/>
                  <a:pt x="9855768" y="51267"/>
                </a:cubicBezTo>
                <a:cubicBezTo>
                  <a:pt x="9855768" y="42321"/>
                  <a:pt x="9862956" y="35068"/>
                  <a:pt x="9871824" y="35068"/>
                </a:cubicBezTo>
                <a:close/>
                <a:moveTo>
                  <a:pt x="0" y="0"/>
                </a:moveTo>
                <a:cubicBezTo>
                  <a:pt x="0" y="0"/>
                  <a:pt x="0" y="0"/>
                  <a:pt x="9824680" y="0"/>
                </a:cubicBezTo>
                <a:cubicBezTo>
                  <a:pt x="9837377" y="0"/>
                  <a:pt x="9843726" y="9633"/>
                  <a:pt x="9843726" y="19266"/>
                </a:cubicBezTo>
                <a:cubicBezTo>
                  <a:pt x="9843726" y="28899"/>
                  <a:pt x="9837377" y="38532"/>
                  <a:pt x="9824680" y="38532"/>
                </a:cubicBezTo>
                <a:cubicBezTo>
                  <a:pt x="9818331" y="38532"/>
                  <a:pt x="9811982" y="44954"/>
                  <a:pt x="9811982" y="51376"/>
                </a:cubicBezTo>
                <a:cubicBezTo>
                  <a:pt x="9811982" y="57798"/>
                  <a:pt x="9818331" y="64219"/>
                  <a:pt x="9824680" y="67431"/>
                </a:cubicBezTo>
                <a:cubicBezTo>
                  <a:pt x="9837377" y="67431"/>
                  <a:pt x="9843726" y="73852"/>
                  <a:pt x="9843726" y="83485"/>
                </a:cubicBezTo>
                <a:cubicBezTo>
                  <a:pt x="9843726" y="93118"/>
                  <a:pt x="9837377" y="102751"/>
                  <a:pt x="9827855" y="102751"/>
                </a:cubicBezTo>
                <a:cubicBezTo>
                  <a:pt x="9827855" y="102751"/>
                  <a:pt x="9827855" y="102751"/>
                  <a:pt x="9824680" y="102751"/>
                </a:cubicBezTo>
                <a:cubicBezTo>
                  <a:pt x="9818331" y="102751"/>
                  <a:pt x="9811982" y="109173"/>
                  <a:pt x="9811982" y="115595"/>
                </a:cubicBezTo>
                <a:cubicBezTo>
                  <a:pt x="9811982" y="125228"/>
                  <a:pt x="9818331" y="131650"/>
                  <a:pt x="9824680" y="131650"/>
                </a:cubicBezTo>
                <a:cubicBezTo>
                  <a:pt x="9837377" y="131650"/>
                  <a:pt x="9843726" y="138072"/>
                  <a:pt x="9843726" y="147705"/>
                </a:cubicBezTo>
                <a:cubicBezTo>
                  <a:pt x="9843726" y="160549"/>
                  <a:pt x="9837377" y="166971"/>
                  <a:pt x="9824680" y="166971"/>
                </a:cubicBezTo>
                <a:cubicBezTo>
                  <a:pt x="9818331" y="166971"/>
                  <a:pt x="9811982" y="173392"/>
                  <a:pt x="9811982" y="183025"/>
                </a:cubicBezTo>
                <a:cubicBezTo>
                  <a:pt x="9811982" y="189448"/>
                  <a:pt x="9818331" y="195869"/>
                  <a:pt x="9824680" y="195869"/>
                </a:cubicBezTo>
                <a:cubicBezTo>
                  <a:pt x="9837377" y="195869"/>
                  <a:pt x="9843726" y="205502"/>
                  <a:pt x="9843726" y="215135"/>
                </a:cubicBezTo>
                <a:cubicBezTo>
                  <a:pt x="9843726" y="224768"/>
                  <a:pt x="9837377" y="231190"/>
                  <a:pt x="9824680" y="231190"/>
                </a:cubicBezTo>
                <a:cubicBezTo>
                  <a:pt x="9824680" y="231190"/>
                  <a:pt x="9824680" y="231190"/>
                  <a:pt x="0" y="231190"/>
                </a:cubicBezTo>
                <a:cubicBezTo>
                  <a:pt x="0" y="231190"/>
                  <a:pt x="0" y="231190"/>
                  <a:pt x="0" y="0"/>
                </a:cubicBezTo>
                <a:close/>
              </a:path>
            </a:pathLst>
          </a:custGeom>
          <a:solidFill>
            <a:schemeClr val="accent1"/>
          </a:solidFill>
          <a:ln>
            <a:noFill/>
          </a:ln>
        </p:spPr>
        <p:txBody>
          <a:bodyPr wrap="square" lIns="540000" tIns="0" rIns="360000" bIns="0" anchor="ctr">
            <a:noAutofit/>
          </a:bodyPr>
          <a:lstStyle>
            <a:lvl1pPr marL="0" indent="0">
              <a:lnSpc>
                <a:spcPct val="100000"/>
              </a:lnSpc>
              <a:buNone/>
              <a:defRPr sz="1600" b="0" cap="all" baseline="0">
                <a:solidFill>
                  <a:schemeClr val="bg1"/>
                </a:solidFill>
                <a:latin typeface="Encode Sans" panose="020B060402020202020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dirty="0"/>
              <a:t>Modifier les styles du texte du masque</a:t>
            </a:r>
          </a:p>
        </p:txBody>
      </p:sp>
      <p:sp>
        <p:nvSpPr>
          <p:cNvPr id="3" name="Espace réservé du texte 2"/>
          <p:cNvSpPr>
            <a:spLocks noGrp="1"/>
          </p:cNvSpPr>
          <p:nvPr>
            <p:ph type="body" sz="quarter" idx="15"/>
          </p:nvPr>
        </p:nvSpPr>
        <p:spPr>
          <a:xfrm>
            <a:off x="454978" y="717550"/>
            <a:ext cx="10456862" cy="379413"/>
          </a:xfrm>
        </p:spPr>
        <p:txBody>
          <a:bodyPr/>
          <a:lstStyle>
            <a:lvl1pPr marL="0" indent="0">
              <a:buNone/>
              <a:defRPr sz="1800"/>
            </a:lvl1pPr>
          </a:lstStyle>
          <a:p>
            <a:pPr lvl="0"/>
            <a:r>
              <a:rPr lang="fr-FR"/>
              <a:t>Modifier les styles du texte du masque</a:t>
            </a:r>
          </a:p>
        </p:txBody>
      </p:sp>
      <p:sp>
        <p:nvSpPr>
          <p:cNvPr id="4" name="Espace réservé du contenu 3"/>
          <p:cNvSpPr>
            <a:spLocks noGrp="1"/>
          </p:cNvSpPr>
          <p:nvPr>
            <p:ph sz="quarter" idx="18" hasCustomPrompt="1"/>
          </p:nvPr>
        </p:nvSpPr>
        <p:spPr>
          <a:xfrm>
            <a:off x="515938" y="1395413"/>
            <a:ext cx="11091862" cy="4711700"/>
          </a:xfrm>
        </p:spPr>
        <p:txBody>
          <a:bodyPr/>
          <a:lstStyle>
            <a:lvl2pPr marL="0" indent="0">
              <a:buNone/>
              <a:defRPr/>
            </a:lvl2pPr>
          </a:lstStyle>
          <a:p>
            <a:pPr lvl="0"/>
            <a:r>
              <a:rPr lang="fr-FR" dirty="0"/>
              <a:t>niveau</a:t>
            </a:r>
          </a:p>
        </p:txBody>
      </p:sp>
    </p:spTree>
    <p:extLst>
      <p:ext uri="{BB962C8B-B14F-4D97-AF65-F5344CB8AC3E}">
        <p14:creationId xmlns:p14="http://schemas.microsoft.com/office/powerpoint/2010/main" val="1340591919"/>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Chapt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934B7DA-FA75-4149-8676-64791F4D66D2}"/>
              </a:ext>
            </a:extLst>
          </p:cNvPr>
          <p:cNvSpPr>
            <a:spLocks noGrp="1"/>
          </p:cNvSpPr>
          <p:nvPr>
            <p:ph type="title" hasCustomPrompt="1"/>
          </p:nvPr>
        </p:nvSpPr>
        <p:spPr>
          <a:xfrm>
            <a:off x="1131889" y="2090899"/>
            <a:ext cx="10440000" cy="1548000"/>
          </a:xfrm>
        </p:spPr>
        <p:txBody>
          <a:bodyPr anchor="b"/>
          <a:lstStyle>
            <a:lvl1pPr>
              <a:defRPr sz="5000" b="0">
                <a:solidFill>
                  <a:schemeClr val="bg1"/>
                </a:solidFill>
                <a:latin typeface="Encode Sans" panose="020B0604020202020204" charset="0"/>
              </a:defRPr>
            </a:lvl1pPr>
          </a:lstStyle>
          <a:p>
            <a:r>
              <a:rPr lang="en-US" noProof="0" dirty="0"/>
              <a:t>Click to edit Master title style</a:t>
            </a:r>
          </a:p>
        </p:txBody>
      </p:sp>
      <p:sp>
        <p:nvSpPr>
          <p:cNvPr id="11" name="Espace réservé du texte 10">
            <a:extLst>
              <a:ext uri="{FF2B5EF4-FFF2-40B4-BE49-F238E27FC236}">
                <a16:creationId xmlns:a16="http://schemas.microsoft.com/office/drawing/2014/main" id="{8C7A5F77-9A92-46CF-AF0E-296CA94F051F}"/>
              </a:ext>
            </a:extLst>
          </p:cNvPr>
          <p:cNvSpPr>
            <a:spLocks noGrp="1"/>
          </p:cNvSpPr>
          <p:nvPr>
            <p:ph type="body" sz="quarter" idx="13" hasCustomPrompt="1"/>
          </p:nvPr>
        </p:nvSpPr>
        <p:spPr>
          <a:xfrm>
            <a:off x="1131889" y="3709352"/>
            <a:ext cx="10440000" cy="792000"/>
          </a:xfrm>
        </p:spPr>
        <p:txBody>
          <a:bodyPr/>
          <a:lstStyle>
            <a:lvl1pPr>
              <a:defRPr sz="2900" b="0">
                <a:solidFill>
                  <a:schemeClr val="bg1"/>
                </a:solidFill>
                <a:latin typeface="Encode Sans" panose="020B0604020202020204" charset="0"/>
              </a:defRPr>
            </a:lvl1pPr>
            <a:lvl2pPr>
              <a:defRPr sz="2500">
                <a:latin typeface="Encode Sans ExpandedLight" pitchFamily="2" charset="0"/>
              </a:defRPr>
            </a:lvl2pPr>
            <a:lvl3pPr>
              <a:defRPr sz="2500">
                <a:latin typeface="Encode Sans ExpandedLight" pitchFamily="2" charset="0"/>
              </a:defRPr>
            </a:lvl3pPr>
            <a:lvl4pPr>
              <a:defRPr sz="2500">
                <a:latin typeface="Encode Sans ExpandedLight" pitchFamily="2" charset="0"/>
              </a:defRPr>
            </a:lvl4pPr>
            <a:lvl5pPr>
              <a:defRPr sz="2500">
                <a:latin typeface="Encode Sans ExpandedLight" pitchFamily="2" charset="0"/>
              </a:defRPr>
            </a:lvl5pPr>
          </a:lstStyle>
          <a:p>
            <a:pPr lvl="0"/>
            <a:r>
              <a:rPr lang="en-US" noProof="0" dirty="0"/>
              <a:t>Click to edit master subtitle style</a:t>
            </a:r>
          </a:p>
        </p:txBody>
      </p:sp>
    </p:spTree>
    <p:extLst>
      <p:ext uri="{BB962C8B-B14F-4D97-AF65-F5344CB8AC3E}">
        <p14:creationId xmlns:p14="http://schemas.microsoft.com/office/powerpoint/2010/main" val="4146177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sp>
        <p:nvSpPr>
          <p:cNvPr id="9" name="Espace réservé du texte 16">
            <a:extLst>
              <a:ext uri="{FF2B5EF4-FFF2-40B4-BE49-F238E27FC236}">
                <a16:creationId xmlns:a16="http://schemas.microsoft.com/office/drawing/2014/main" id="{8B5B3371-D86E-4697-92CD-5B21ECF77AC1}"/>
              </a:ext>
            </a:extLst>
          </p:cNvPr>
          <p:cNvSpPr>
            <a:spLocks noGrp="1"/>
          </p:cNvSpPr>
          <p:nvPr>
            <p:ph type="body" idx="1" hasCustomPrompt="1"/>
          </p:nvPr>
        </p:nvSpPr>
        <p:spPr>
          <a:xfrm>
            <a:off x="1" y="96167"/>
            <a:ext cx="9683261" cy="335964"/>
          </a:xfrm>
          <a:custGeom>
            <a:avLst/>
            <a:gdLst>
              <a:gd name="connsiteX0" fmla="*/ 9609373 w 9683261"/>
              <a:gd name="connsiteY0" fmla="*/ 237817 h 335964"/>
              <a:gd name="connsiteX1" fmla="*/ 9632706 w 9683261"/>
              <a:gd name="connsiteY1" fmla="*/ 261358 h 335964"/>
              <a:gd name="connsiteX2" fmla="*/ 9609373 w 9683261"/>
              <a:gd name="connsiteY2" fmla="*/ 284899 h 335964"/>
              <a:gd name="connsiteX3" fmla="*/ 9586041 w 9683261"/>
              <a:gd name="connsiteY3" fmla="*/ 261358 h 335964"/>
              <a:gd name="connsiteX4" fmla="*/ 9609373 w 9683261"/>
              <a:gd name="connsiteY4" fmla="*/ 237817 h 335964"/>
              <a:gd name="connsiteX5" fmla="*/ 9669650 w 9683261"/>
              <a:gd name="connsiteY5" fmla="*/ 200069 h 335964"/>
              <a:gd name="connsiteX6" fmla="*/ 9683261 w 9683261"/>
              <a:gd name="connsiteY6" fmla="*/ 212909 h 335964"/>
              <a:gd name="connsiteX7" fmla="*/ 9669650 w 9683261"/>
              <a:gd name="connsiteY7" fmla="*/ 225749 h 335964"/>
              <a:gd name="connsiteX8" fmla="*/ 9656038 w 9683261"/>
              <a:gd name="connsiteY8" fmla="*/ 212909 h 335964"/>
              <a:gd name="connsiteX9" fmla="*/ 9669650 w 9683261"/>
              <a:gd name="connsiteY9" fmla="*/ 200069 h 335964"/>
              <a:gd name="connsiteX10" fmla="*/ 9609373 w 9683261"/>
              <a:gd name="connsiteY10" fmla="*/ 143445 h 335964"/>
              <a:gd name="connsiteX11" fmla="*/ 9632706 w 9683261"/>
              <a:gd name="connsiteY11" fmla="*/ 166987 h 335964"/>
              <a:gd name="connsiteX12" fmla="*/ 9609373 w 9683261"/>
              <a:gd name="connsiteY12" fmla="*/ 190527 h 335964"/>
              <a:gd name="connsiteX13" fmla="*/ 9586041 w 9683261"/>
              <a:gd name="connsiteY13" fmla="*/ 166987 h 335964"/>
              <a:gd name="connsiteX14" fmla="*/ 9609373 w 9683261"/>
              <a:gd name="connsiteY14" fmla="*/ 143445 h 335964"/>
              <a:gd name="connsiteX15" fmla="*/ 9669650 w 9683261"/>
              <a:gd name="connsiteY15" fmla="*/ 101921 h 335964"/>
              <a:gd name="connsiteX16" fmla="*/ 9683261 w 9683261"/>
              <a:gd name="connsiteY16" fmla="*/ 114762 h 335964"/>
              <a:gd name="connsiteX17" fmla="*/ 9669650 w 9683261"/>
              <a:gd name="connsiteY17" fmla="*/ 127602 h 335964"/>
              <a:gd name="connsiteX18" fmla="*/ 9656038 w 9683261"/>
              <a:gd name="connsiteY18" fmla="*/ 114762 h 335964"/>
              <a:gd name="connsiteX19" fmla="*/ 9669650 w 9683261"/>
              <a:gd name="connsiteY19" fmla="*/ 101921 h 335964"/>
              <a:gd name="connsiteX20" fmla="*/ 9609373 w 9683261"/>
              <a:gd name="connsiteY20" fmla="*/ 50961 h 335964"/>
              <a:gd name="connsiteX21" fmla="*/ 9632706 w 9683261"/>
              <a:gd name="connsiteY21" fmla="*/ 74501 h 335964"/>
              <a:gd name="connsiteX22" fmla="*/ 9609373 w 9683261"/>
              <a:gd name="connsiteY22" fmla="*/ 98043 h 335964"/>
              <a:gd name="connsiteX23" fmla="*/ 9586041 w 9683261"/>
              <a:gd name="connsiteY23" fmla="*/ 74501 h 335964"/>
              <a:gd name="connsiteX24" fmla="*/ 9609373 w 9683261"/>
              <a:gd name="connsiteY24" fmla="*/ 50961 h 335964"/>
              <a:gd name="connsiteX25" fmla="*/ 0 w 9683261"/>
              <a:gd name="connsiteY25" fmla="*/ 0 h 335964"/>
              <a:gd name="connsiteX26" fmla="*/ 739665 w 9683261"/>
              <a:gd name="connsiteY26" fmla="*/ 0 h 335964"/>
              <a:gd name="connsiteX27" fmla="*/ 9540864 w 9683261"/>
              <a:gd name="connsiteY27" fmla="*/ 0 h 335964"/>
              <a:gd name="connsiteX28" fmla="*/ 9568541 w 9683261"/>
              <a:gd name="connsiteY28" fmla="*/ 27997 h 335964"/>
              <a:gd name="connsiteX29" fmla="*/ 9540864 w 9683261"/>
              <a:gd name="connsiteY29" fmla="*/ 55995 h 335964"/>
              <a:gd name="connsiteX30" fmla="*/ 9522411 w 9683261"/>
              <a:gd name="connsiteY30" fmla="*/ 74659 h 335964"/>
              <a:gd name="connsiteX31" fmla="*/ 9540864 w 9683261"/>
              <a:gd name="connsiteY31" fmla="*/ 97990 h 335964"/>
              <a:gd name="connsiteX32" fmla="*/ 9568541 w 9683261"/>
              <a:gd name="connsiteY32" fmla="*/ 121320 h 335964"/>
              <a:gd name="connsiteX33" fmla="*/ 9545478 w 9683261"/>
              <a:gd name="connsiteY33" fmla="*/ 149317 h 335964"/>
              <a:gd name="connsiteX34" fmla="*/ 9540864 w 9683261"/>
              <a:gd name="connsiteY34" fmla="*/ 149317 h 335964"/>
              <a:gd name="connsiteX35" fmla="*/ 9522411 w 9683261"/>
              <a:gd name="connsiteY35" fmla="*/ 167982 h 335964"/>
              <a:gd name="connsiteX36" fmla="*/ 9540864 w 9683261"/>
              <a:gd name="connsiteY36" fmla="*/ 191313 h 335964"/>
              <a:gd name="connsiteX37" fmla="*/ 9568541 w 9683261"/>
              <a:gd name="connsiteY37" fmla="*/ 214644 h 335964"/>
              <a:gd name="connsiteX38" fmla="*/ 9540864 w 9683261"/>
              <a:gd name="connsiteY38" fmla="*/ 242641 h 335964"/>
              <a:gd name="connsiteX39" fmla="*/ 9522411 w 9683261"/>
              <a:gd name="connsiteY39" fmla="*/ 265971 h 335964"/>
              <a:gd name="connsiteX40" fmla="*/ 9540864 w 9683261"/>
              <a:gd name="connsiteY40" fmla="*/ 284636 h 335964"/>
              <a:gd name="connsiteX41" fmla="*/ 9568541 w 9683261"/>
              <a:gd name="connsiteY41" fmla="*/ 312633 h 335964"/>
              <a:gd name="connsiteX42" fmla="*/ 9540864 w 9683261"/>
              <a:gd name="connsiteY42" fmla="*/ 335964 h 335964"/>
              <a:gd name="connsiteX43" fmla="*/ 845227 w 9683261"/>
              <a:gd name="connsiteY43" fmla="*/ 335964 h 335964"/>
              <a:gd name="connsiteX44" fmla="*/ 0 w 9683261"/>
              <a:gd name="connsiteY44" fmla="*/ 335964 h 335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9683261" h="335964">
                <a:moveTo>
                  <a:pt x="9609373" y="237817"/>
                </a:moveTo>
                <a:cubicBezTo>
                  <a:pt x="9622259" y="237817"/>
                  <a:pt x="9632706" y="248357"/>
                  <a:pt x="9632706" y="261358"/>
                </a:cubicBezTo>
                <a:cubicBezTo>
                  <a:pt x="9632706" y="274359"/>
                  <a:pt x="9622259" y="284899"/>
                  <a:pt x="9609373" y="284899"/>
                </a:cubicBezTo>
                <a:cubicBezTo>
                  <a:pt x="9596486" y="284899"/>
                  <a:pt x="9586041" y="274359"/>
                  <a:pt x="9586041" y="261358"/>
                </a:cubicBezTo>
                <a:cubicBezTo>
                  <a:pt x="9586041" y="248357"/>
                  <a:pt x="9596486" y="237817"/>
                  <a:pt x="9609373" y="237817"/>
                </a:cubicBezTo>
                <a:close/>
                <a:moveTo>
                  <a:pt x="9669650" y="200069"/>
                </a:moveTo>
                <a:cubicBezTo>
                  <a:pt x="9677168" y="200069"/>
                  <a:pt x="9683261" y="205817"/>
                  <a:pt x="9683261" y="212909"/>
                </a:cubicBezTo>
                <a:cubicBezTo>
                  <a:pt x="9683261" y="220001"/>
                  <a:pt x="9677168" y="225749"/>
                  <a:pt x="9669650" y="225749"/>
                </a:cubicBezTo>
                <a:cubicBezTo>
                  <a:pt x="9662132" y="225749"/>
                  <a:pt x="9656038" y="220001"/>
                  <a:pt x="9656038" y="212909"/>
                </a:cubicBezTo>
                <a:cubicBezTo>
                  <a:pt x="9656038" y="205817"/>
                  <a:pt x="9662132" y="200069"/>
                  <a:pt x="9669650" y="200069"/>
                </a:cubicBezTo>
                <a:close/>
                <a:moveTo>
                  <a:pt x="9609373" y="143445"/>
                </a:moveTo>
                <a:cubicBezTo>
                  <a:pt x="9622259" y="143445"/>
                  <a:pt x="9632706" y="153985"/>
                  <a:pt x="9632706" y="166987"/>
                </a:cubicBezTo>
                <a:cubicBezTo>
                  <a:pt x="9632706" y="179987"/>
                  <a:pt x="9622259" y="190527"/>
                  <a:pt x="9609373" y="190527"/>
                </a:cubicBezTo>
                <a:cubicBezTo>
                  <a:pt x="9596486" y="190527"/>
                  <a:pt x="9586041" y="179987"/>
                  <a:pt x="9586041" y="166987"/>
                </a:cubicBezTo>
                <a:cubicBezTo>
                  <a:pt x="9586041" y="153985"/>
                  <a:pt x="9596486" y="143445"/>
                  <a:pt x="9609373" y="143445"/>
                </a:cubicBezTo>
                <a:close/>
                <a:moveTo>
                  <a:pt x="9669650" y="101921"/>
                </a:moveTo>
                <a:cubicBezTo>
                  <a:pt x="9677168" y="101921"/>
                  <a:pt x="9683261" y="107670"/>
                  <a:pt x="9683261" y="114762"/>
                </a:cubicBezTo>
                <a:cubicBezTo>
                  <a:pt x="9683261" y="121855"/>
                  <a:pt x="9677168" y="127602"/>
                  <a:pt x="9669650" y="127602"/>
                </a:cubicBezTo>
                <a:cubicBezTo>
                  <a:pt x="9662132" y="127602"/>
                  <a:pt x="9656038" y="121855"/>
                  <a:pt x="9656038" y="114762"/>
                </a:cubicBezTo>
                <a:cubicBezTo>
                  <a:pt x="9656038" y="107670"/>
                  <a:pt x="9662132" y="101921"/>
                  <a:pt x="9669650" y="101921"/>
                </a:cubicBezTo>
                <a:close/>
                <a:moveTo>
                  <a:pt x="9609373" y="50961"/>
                </a:moveTo>
                <a:cubicBezTo>
                  <a:pt x="9622259" y="50961"/>
                  <a:pt x="9632706" y="61501"/>
                  <a:pt x="9632706" y="74501"/>
                </a:cubicBezTo>
                <a:cubicBezTo>
                  <a:pt x="9632706" y="87503"/>
                  <a:pt x="9622259" y="98043"/>
                  <a:pt x="9609373" y="98043"/>
                </a:cubicBezTo>
                <a:cubicBezTo>
                  <a:pt x="9596486" y="98043"/>
                  <a:pt x="9586041" y="87503"/>
                  <a:pt x="9586041" y="74501"/>
                </a:cubicBezTo>
                <a:cubicBezTo>
                  <a:pt x="9586041" y="61501"/>
                  <a:pt x="9596486" y="50961"/>
                  <a:pt x="9609373" y="50961"/>
                </a:cubicBezTo>
                <a:close/>
                <a:moveTo>
                  <a:pt x="0" y="0"/>
                </a:moveTo>
                <a:lnTo>
                  <a:pt x="739665" y="0"/>
                </a:lnTo>
                <a:cubicBezTo>
                  <a:pt x="2800514" y="0"/>
                  <a:pt x="5636951" y="0"/>
                  <a:pt x="9540864" y="0"/>
                </a:cubicBezTo>
                <a:cubicBezTo>
                  <a:pt x="9559315" y="0"/>
                  <a:pt x="9568541" y="13999"/>
                  <a:pt x="9568541" y="27997"/>
                </a:cubicBezTo>
                <a:cubicBezTo>
                  <a:pt x="9568541" y="41996"/>
                  <a:pt x="9559315" y="55995"/>
                  <a:pt x="9540864" y="55995"/>
                </a:cubicBezTo>
                <a:cubicBezTo>
                  <a:pt x="9531638" y="55995"/>
                  <a:pt x="9522411" y="65327"/>
                  <a:pt x="9522411" y="74659"/>
                </a:cubicBezTo>
                <a:cubicBezTo>
                  <a:pt x="9522411" y="83992"/>
                  <a:pt x="9531638" y="93323"/>
                  <a:pt x="9540864" y="97990"/>
                </a:cubicBezTo>
                <a:cubicBezTo>
                  <a:pt x="9559315" y="97990"/>
                  <a:pt x="9568541" y="107321"/>
                  <a:pt x="9568541" y="121320"/>
                </a:cubicBezTo>
                <a:cubicBezTo>
                  <a:pt x="9568541" y="135319"/>
                  <a:pt x="9559315" y="149317"/>
                  <a:pt x="9545478" y="149317"/>
                </a:cubicBezTo>
                <a:cubicBezTo>
                  <a:pt x="9545478" y="149317"/>
                  <a:pt x="9545478" y="149317"/>
                  <a:pt x="9540864" y="149317"/>
                </a:cubicBezTo>
                <a:cubicBezTo>
                  <a:pt x="9531638" y="149317"/>
                  <a:pt x="9522411" y="158650"/>
                  <a:pt x="9522411" y="167982"/>
                </a:cubicBezTo>
                <a:cubicBezTo>
                  <a:pt x="9522411" y="181981"/>
                  <a:pt x="9531638" y="191313"/>
                  <a:pt x="9540864" y="191313"/>
                </a:cubicBezTo>
                <a:cubicBezTo>
                  <a:pt x="9559315" y="191313"/>
                  <a:pt x="9568541" y="200645"/>
                  <a:pt x="9568541" y="214644"/>
                </a:cubicBezTo>
                <a:cubicBezTo>
                  <a:pt x="9568541" y="233309"/>
                  <a:pt x="9559315" y="242641"/>
                  <a:pt x="9540864" y="242641"/>
                </a:cubicBezTo>
                <a:cubicBezTo>
                  <a:pt x="9531638" y="242641"/>
                  <a:pt x="9522411" y="251972"/>
                  <a:pt x="9522411" y="265971"/>
                </a:cubicBezTo>
                <a:cubicBezTo>
                  <a:pt x="9522411" y="275305"/>
                  <a:pt x="9531638" y="284636"/>
                  <a:pt x="9540864" y="284636"/>
                </a:cubicBezTo>
                <a:cubicBezTo>
                  <a:pt x="9559315" y="284636"/>
                  <a:pt x="9568541" y="298634"/>
                  <a:pt x="9568541" y="312633"/>
                </a:cubicBezTo>
                <a:cubicBezTo>
                  <a:pt x="9568541" y="326632"/>
                  <a:pt x="9559315" y="335964"/>
                  <a:pt x="9540864" y="335964"/>
                </a:cubicBezTo>
                <a:cubicBezTo>
                  <a:pt x="9540864" y="335964"/>
                  <a:pt x="9540864" y="335964"/>
                  <a:pt x="845227" y="335964"/>
                </a:cubicBezTo>
                <a:lnTo>
                  <a:pt x="0" y="335964"/>
                </a:lnTo>
                <a:close/>
              </a:path>
            </a:pathLst>
          </a:custGeom>
          <a:solidFill>
            <a:schemeClr val="tx2"/>
          </a:solidFill>
          <a:ln w="3175">
            <a:noFill/>
          </a:ln>
        </p:spPr>
        <p:txBody>
          <a:bodyPr wrap="square" lIns="990000" tIns="0" rIns="360000" bIns="0" anchor="ctr">
            <a:noAutofit/>
          </a:bodyPr>
          <a:lstStyle>
            <a:lvl1pPr marL="0" indent="0">
              <a:lnSpc>
                <a:spcPct val="100000"/>
              </a:lnSpc>
              <a:buNone/>
              <a:defRPr sz="1500" b="0" cap="all" baseline="0">
                <a:solidFill>
                  <a:schemeClr val="bg1"/>
                </a:solidFill>
                <a:latin typeface="Encode Sans" panose="020B060402020202020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dirty="0"/>
              <a:t>Click to edit master text styles</a:t>
            </a:r>
          </a:p>
        </p:txBody>
      </p:sp>
      <p:sp>
        <p:nvSpPr>
          <p:cNvPr id="12" name="Espace réservé du texte 11">
            <a:extLst>
              <a:ext uri="{FF2B5EF4-FFF2-40B4-BE49-F238E27FC236}">
                <a16:creationId xmlns:a16="http://schemas.microsoft.com/office/drawing/2014/main" id="{74BDBFD0-F6E2-49A9-91D4-C8811F988A20}"/>
              </a:ext>
            </a:extLst>
          </p:cNvPr>
          <p:cNvSpPr>
            <a:spLocks noGrp="1"/>
          </p:cNvSpPr>
          <p:nvPr>
            <p:ph type="body" sz="quarter" idx="19" hasCustomPrompt="1"/>
          </p:nvPr>
        </p:nvSpPr>
        <p:spPr>
          <a:xfrm>
            <a:off x="1" y="96167"/>
            <a:ext cx="745715" cy="334800"/>
          </a:xfrm>
          <a:custGeom>
            <a:avLst/>
            <a:gdLst>
              <a:gd name="connsiteX0" fmla="*/ 673459 w 745715"/>
              <a:gd name="connsiteY0" fmla="*/ 237600 h 334800"/>
              <a:gd name="connsiteX1" fmla="*/ 695317 w 745715"/>
              <a:gd name="connsiteY1" fmla="*/ 259715 h 334800"/>
              <a:gd name="connsiteX2" fmla="*/ 673459 w 745715"/>
              <a:gd name="connsiteY2" fmla="*/ 281829 h 334800"/>
              <a:gd name="connsiteX3" fmla="*/ 651601 w 745715"/>
              <a:gd name="connsiteY3" fmla="*/ 259715 h 334800"/>
              <a:gd name="connsiteX4" fmla="*/ 673459 w 745715"/>
              <a:gd name="connsiteY4" fmla="*/ 237600 h 334800"/>
              <a:gd name="connsiteX5" fmla="*/ 731572 w 745715"/>
              <a:gd name="connsiteY5" fmla="*/ 200572 h 334800"/>
              <a:gd name="connsiteX6" fmla="*/ 745715 w 745715"/>
              <a:gd name="connsiteY6" fmla="*/ 214715 h 334800"/>
              <a:gd name="connsiteX7" fmla="*/ 731572 w 745715"/>
              <a:gd name="connsiteY7" fmla="*/ 228857 h 334800"/>
              <a:gd name="connsiteX8" fmla="*/ 717429 w 745715"/>
              <a:gd name="connsiteY8" fmla="*/ 214715 h 334800"/>
              <a:gd name="connsiteX9" fmla="*/ 731572 w 745715"/>
              <a:gd name="connsiteY9" fmla="*/ 200572 h 334800"/>
              <a:gd name="connsiteX10" fmla="*/ 673459 w 745715"/>
              <a:gd name="connsiteY10" fmla="*/ 142971 h 334800"/>
              <a:gd name="connsiteX11" fmla="*/ 695317 w 745715"/>
              <a:gd name="connsiteY11" fmla="*/ 165086 h 334800"/>
              <a:gd name="connsiteX12" fmla="*/ 673459 w 745715"/>
              <a:gd name="connsiteY12" fmla="*/ 187200 h 334800"/>
              <a:gd name="connsiteX13" fmla="*/ 651601 w 745715"/>
              <a:gd name="connsiteY13" fmla="*/ 165086 h 334800"/>
              <a:gd name="connsiteX14" fmla="*/ 673459 w 745715"/>
              <a:gd name="connsiteY14" fmla="*/ 142971 h 334800"/>
              <a:gd name="connsiteX15" fmla="*/ 731572 w 745715"/>
              <a:gd name="connsiteY15" fmla="*/ 102343 h 334800"/>
              <a:gd name="connsiteX16" fmla="*/ 745715 w 745715"/>
              <a:gd name="connsiteY16" fmla="*/ 116486 h 334800"/>
              <a:gd name="connsiteX17" fmla="*/ 731572 w 745715"/>
              <a:gd name="connsiteY17" fmla="*/ 130629 h 334800"/>
              <a:gd name="connsiteX18" fmla="*/ 717429 w 745715"/>
              <a:gd name="connsiteY18" fmla="*/ 116486 h 334800"/>
              <a:gd name="connsiteX19" fmla="*/ 731572 w 745715"/>
              <a:gd name="connsiteY19" fmla="*/ 102343 h 334800"/>
              <a:gd name="connsiteX20" fmla="*/ 673459 w 745715"/>
              <a:gd name="connsiteY20" fmla="*/ 47828 h 334800"/>
              <a:gd name="connsiteX21" fmla="*/ 695317 w 745715"/>
              <a:gd name="connsiteY21" fmla="*/ 69943 h 334800"/>
              <a:gd name="connsiteX22" fmla="*/ 673459 w 745715"/>
              <a:gd name="connsiteY22" fmla="*/ 92057 h 334800"/>
              <a:gd name="connsiteX23" fmla="*/ 651601 w 745715"/>
              <a:gd name="connsiteY23" fmla="*/ 69943 h 334800"/>
              <a:gd name="connsiteX24" fmla="*/ 673459 w 745715"/>
              <a:gd name="connsiteY24" fmla="*/ 47828 h 334800"/>
              <a:gd name="connsiteX25" fmla="*/ 0 w 745715"/>
              <a:gd name="connsiteY25" fmla="*/ 0 h 334800"/>
              <a:gd name="connsiteX26" fmla="*/ 603580 w 745715"/>
              <a:gd name="connsiteY26" fmla="*/ 0 h 334800"/>
              <a:gd name="connsiteX27" fmla="*/ 604804 w 745715"/>
              <a:gd name="connsiteY27" fmla="*/ 0 h 334800"/>
              <a:gd name="connsiteX28" fmla="*/ 630514 w 745715"/>
              <a:gd name="connsiteY28" fmla="*/ 25848 h 334800"/>
              <a:gd name="connsiteX29" fmla="*/ 604804 w 745715"/>
              <a:gd name="connsiteY29" fmla="*/ 51697 h 334800"/>
              <a:gd name="connsiteX30" fmla="*/ 603580 w 745715"/>
              <a:gd name="connsiteY30" fmla="*/ 51697 h 334800"/>
              <a:gd name="connsiteX31" fmla="*/ 583991 w 745715"/>
              <a:gd name="connsiteY31" fmla="*/ 72622 h 334800"/>
              <a:gd name="connsiteX32" fmla="*/ 603580 w 745715"/>
              <a:gd name="connsiteY32" fmla="*/ 93547 h 334800"/>
              <a:gd name="connsiteX33" fmla="*/ 603580 w 745715"/>
              <a:gd name="connsiteY33" fmla="*/ 94778 h 334800"/>
              <a:gd name="connsiteX34" fmla="*/ 604804 w 745715"/>
              <a:gd name="connsiteY34" fmla="*/ 94778 h 334800"/>
              <a:gd name="connsiteX35" fmla="*/ 630514 w 745715"/>
              <a:gd name="connsiteY35" fmla="*/ 120627 h 334800"/>
              <a:gd name="connsiteX36" fmla="*/ 606028 w 745715"/>
              <a:gd name="connsiteY36" fmla="*/ 146475 h 334800"/>
              <a:gd name="connsiteX37" fmla="*/ 604804 w 745715"/>
              <a:gd name="connsiteY37" fmla="*/ 146475 h 334800"/>
              <a:gd name="connsiteX38" fmla="*/ 603580 w 745715"/>
              <a:gd name="connsiteY38" fmla="*/ 146475 h 334800"/>
              <a:gd name="connsiteX39" fmla="*/ 583991 w 745715"/>
              <a:gd name="connsiteY39" fmla="*/ 167400 h 334800"/>
              <a:gd name="connsiteX40" fmla="*/ 603580 w 745715"/>
              <a:gd name="connsiteY40" fmla="*/ 188325 h 334800"/>
              <a:gd name="connsiteX41" fmla="*/ 604804 w 745715"/>
              <a:gd name="connsiteY41" fmla="*/ 188325 h 334800"/>
              <a:gd name="connsiteX42" fmla="*/ 630514 w 745715"/>
              <a:gd name="connsiteY42" fmla="*/ 214173 h 334800"/>
              <a:gd name="connsiteX43" fmla="*/ 604804 w 745715"/>
              <a:gd name="connsiteY43" fmla="*/ 241253 h 334800"/>
              <a:gd name="connsiteX44" fmla="*/ 603580 w 745715"/>
              <a:gd name="connsiteY44" fmla="*/ 240022 h 334800"/>
              <a:gd name="connsiteX45" fmla="*/ 603580 w 745715"/>
              <a:gd name="connsiteY45" fmla="*/ 241253 h 334800"/>
              <a:gd name="connsiteX46" fmla="*/ 583991 w 745715"/>
              <a:gd name="connsiteY46" fmla="*/ 262178 h 334800"/>
              <a:gd name="connsiteX47" fmla="*/ 603580 w 745715"/>
              <a:gd name="connsiteY47" fmla="*/ 283103 h 334800"/>
              <a:gd name="connsiteX48" fmla="*/ 604804 w 745715"/>
              <a:gd name="connsiteY48" fmla="*/ 283103 h 334800"/>
              <a:gd name="connsiteX49" fmla="*/ 630514 w 745715"/>
              <a:gd name="connsiteY49" fmla="*/ 308952 h 334800"/>
              <a:gd name="connsiteX50" fmla="*/ 604804 w 745715"/>
              <a:gd name="connsiteY50" fmla="*/ 334800 h 334800"/>
              <a:gd name="connsiteX51" fmla="*/ 603580 w 745715"/>
              <a:gd name="connsiteY51" fmla="*/ 334800 h 334800"/>
              <a:gd name="connsiteX52" fmla="*/ 0 w 745715"/>
              <a:gd name="connsiteY52" fmla="*/ 334800 h 334800"/>
              <a:gd name="connsiteX53" fmla="*/ 0 w 745715"/>
              <a:gd name="connsiteY53" fmla="*/ 0 h 33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745715" h="334800">
                <a:moveTo>
                  <a:pt x="673459" y="237600"/>
                </a:moveTo>
                <a:cubicBezTo>
                  <a:pt x="685530" y="237600"/>
                  <a:pt x="695317" y="247501"/>
                  <a:pt x="695317" y="259715"/>
                </a:cubicBezTo>
                <a:cubicBezTo>
                  <a:pt x="695317" y="271928"/>
                  <a:pt x="685530" y="281829"/>
                  <a:pt x="673459" y="281829"/>
                </a:cubicBezTo>
                <a:cubicBezTo>
                  <a:pt x="661388" y="281829"/>
                  <a:pt x="651601" y="271928"/>
                  <a:pt x="651601" y="259715"/>
                </a:cubicBezTo>
                <a:cubicBezTo>
                  <a:pt x="651601" y="247501"/>
                  <a:pt x="661388" y="237600"/>
                  <a:pt x="673459" y="237600"/>
                </a:cubicBezTo>
                <a:close/>
                <a:moveTo>
                  <a:pt x="731572" y="200572"/>
                </a:moveTo>
                <a:cubicBezTo>
                  <a:pt x="739383" y="200572"/>
                  <a:pt x="745715" y="206904"/>
                  <a:pt x="745715" y="214715"/>
                </a:cubicBezTo>
                <a:cubicBezTo>
                  <a:pt x="745715" y="222526"/>
                  <a:pt x="739383" y="228857"/>
                  <a:pt x="731572" y="228857"/>
                </a:cubicBezTo>
                <a:cubicBezTo>
                  <a:pt x="723761" y="228857"/>
                  <a:pt x="717429" y="222526"/>
                  <a:pt x="717429" y="214715"/>
                </a:cubicBezTo>
                <a:cubicBezTo>
                  <a:pt x="717429" y="206904"/>
                  <a:pt x="723761" y="200572"/>
                  <a:pt x="731572" y="200572"/>
                </a:cubicBezTo>
                <a:close/>
                <a:moveTo>
                  <a:pt x="673459" y="142971"/>
                </a:moveTo>
                <a:cubicBezTo>
                  <a:pt x="685530" y="142971"/>
                  <a:pt x="695317" y="152872"/>
                  <a:pt x="695317" y="165086"/>
                </a:cubicBezTo>
                <a:cubicBezTo>
                  <a:pt x="695317" y="177299"/>
                  <a:pt x="685530" y="187200"/>
                  <a:pt x="673459" y="187200"/>
                </a:cubicBezTo>
                <a:cubicBezTo>
                  <a:pt x="661388" y="187200"/>
                  <a:pt x="651601" y="177299"/>
                  <a:pt x="651601" y="165086"/>
                </a:cubicBezTo>
                <a:cubicBezTo>
                  <a:pt x="651601" y="152872"/>
                  <a:pt x="661388" y="142971"/>
                  <a:pt x="673459" y="142971"/>
                </a:cubicBezTo>
                <a:close/>
                <a:moveTo>
                  <a:pt x="731572" y="102343"/>
                </a:moveTo>
                <a:cubicBezTo>
                  <a:pt x="739383" y="102343"/>
                  <a:pt x="745715" y="108675"/>
                  <a:pt x="745715" y="116486"/>
                </a:cubicBezTo>
                <a:cubicBezTo>
                  <a:pt x="745715" y="124297"/>
                  <a:pt x="739383" y="130629"/>
                  <a:pt x="731572" y="130629"/>
                </a:cubicBezTo>
                <a:cubicBezTo>
                  <a:pt x="723761" y="130629"/>
                  <a:pt x="717429" y="124297"/>
                  <a:pt x="717429" y="116486"/>
                </a:cubicBezTo>
                <a:cubicBezTo>
                  <a:pt x="717429" y="108675"/>
                  <a:pt x="723761" y="102343"/>
                  <a:pt x="731572" y="102343"/>
                </a:cubicBezTo>
                <a:close/>
                <a:moveTo>
                  <a:pt x="673459" y="47828"/>
                </a:moveTo>
                <a:cubicBezTo>
                  <a:pt x="685530" y="47828"/>
                  <a:pt x="695317" y="57729"/>
                  <a:pt x="695317" y="69943"/>
                </a:cubicBezTo>
                <a:cubicBezTo>
                  <a:pt x="695317" y="82156"/>
                  <a:pt x="685530" y="92057"/>
                  <a:pt x="673459" y="92057"/>
                </a:cubicBezTo>
                <a:cubicBezTo>
                  <a:pt x="661388" y="92057"/>
                  <a:pt x="651601" y="82156"/>
                  <a:pt x="651601" y="69943"/>
                </a:cubicBezTo>
                <a:cubicBezTo>
                  <a:pt x="651601" y="57729"/>
                  <a:pt x="661388" y="47828"/>
                  <a:pt x="673459" y="47828"/>
                </a:cubicBezTo>
                <a:close/>
                <a:moveTo>
                  <a:pt x="0" y="0"/>
                </a:moveTo>
                <a:cubicBezTo>
                  <a:pt x="0" y="0"/>
                  <a:pt x="0" y="0"/>
                  <a:pt x="603580" y="0"/>
                </a:cubicBezTo>
                <a:cubicBezTo>
                  <a:pt x="603580" y="0"/>
                  <a:pt x="603580" y="0"/>
                  <a:pt x="604804" y="0"/>
                </a:cubicBezTo>
                <a:cubicBezTo>
                  <a:pt x="619495" y="0"/>
                  <a:pt x="630514" y="11078"/>
                  <a:pt x="630514" y="25848"/>
                </a:cubicBezTo>
                <a:cubicBezTo>
                  <a:pt x="630514" y="40619"/>
                  <a:pt x="619495" y="51697"/>
                  <a:pt x="604804" y="51697"/>
                </a:cubicBezTo>
                <a:cubicBezTo>
                  <a:pt x="604804" y="51697"/>
                  <a:pt x="603580" y="51697"/>
                  <a:pt x="603580" y="51697"/>
                </a:cubicBezTo>
                <a:cubicBezTo>
                  <a:pt x="592561" y="52928"/>
                  <a:pt x="583991" y="61544"/>
                  <a:pt x="583991" y="72622"/>
                </a:cubicBezTo>
                <a:cubicBezTo>
                  <a:pt x="583991" y="84931"/>
                  <a:pt x="592561" y="93547"/>
                  <a:pt x="603580" y="93547"/>
                </a:cubicBezTo>
                <a:cubicBezTo>
                  <a:pt x="603580" y="93547"/>
                  <a:pt x="603580" y="93547"/>
                  <a:pt x="603580" y="94778"/>
                </a:cubicBezTo>
                <a:cubicBezTo>
                  <a:pt x="603580" y="94778"/>
                  <a:pt x="604804" y="94778"/>
                  <a:pt x="604804" y="94778"/>
                </a:cubicBezTo>
                <a:cubicBezTo>
                  <a:pt x="619495" y="94778"/>
                  <a:pt x="630514" y="105856"/>
                  <a:pt x="630514" y="120627"/>
                </a:cubicBezTo>
                <a:cubicBezTo>
                  <a:pt x="630514" y="134166"/>
                  <a:pt x="619495" y="145245"/>
                  <a:pt x="606028" y="146475"/>
                </a:cubicBezTo>
                <a:cubicBezTo>
                  <a:pt x="606028" y="146475"/>
                  <a:pt x="604804" y="146475"/>
                  <a:pt x="604804" y="146475"/>
                </a:cubicBezTo>
                <a:cubicBezTo>
                  <a:pt x="604804" y="146475"/>
                  <a:pt x="603580" y="146475"/>
                  <a:pt x="603580" y="146475"/>
                </a:cubicBezTo>
                <a:cubicBezTo>
                  <a:pt x="592561" y="146475"/>
                  <a:pt x="583991" y="156322"/>
                  <a:pt x="583991" y="167400"/>
                </a:cubicBezTo>
                <a:cubicBezTo>
                  <a:pt x="583991" y="178478"/>
                  <a:pt x="592561" y="187095"/>
                  <a:pt x="603580" y="188325"/>
                </a:cubicBezTo>
                <a:cubicBezTo>
                  <a:pt x="603580" y="188325"/>
                  <a:pt x="604804" y="188325"/>
                  <a:pt x="604804" y="188325"/>
                </a:cubicBezTo>
                <a:cubicBezTo>
                  <a:pt x="619495" y="188325"/>
                  <a:pt x="630514" y="200633"/>
                  <a:pt x="630514" y="214173"/>
                </a:cubicBezTo>
                <a:cubicBezTo>
                  <a:pt x="630514" y="228945"/>
                  <a:pt x="619495" y="241253"/>
                  <a:pt x="604804" y="241253"/>
                </a:cubicBezTo>
                <a:cubicBezTo>
                  <a:pt x="604804" y="241253"/>
                  <a:pt x="603580" y="240022"/>
                  <a:pt x="603580" y="240022"/>
                </a:cubicBezTo>
                <a:cubicBezTo>
                  <a:pt x="603580" y="240022"/>
                  <a:pt x="603580" y="240022"/>
                  <a:pt x="603580" y="241253"/>
                </a:cubicBezTo>
                <a:cubicBezTo>
                  <a:pt x="592561" y="241253"/>
                  <a:pt x="583991" y="251100"/>
                  <a:pt x="583991" y="262178"/>
                </a:cubicBezTo>
                <a:cubicBezTo>
                  <a:pt x="583991" y="273256"/>
                  <a:pt x="592561" y="281872"/>
                  <a:pt x="603580" y="283103"/>
                </a:cubicBezTo>
                <a:cubicBezTo>
                  <a:pt x="603580" y="283103"/>
                  <a:pt x="604804" y="283103"/>
                  <a:pt x="604804" y="283103"/>
                </a:cubicBezTo>
                <a:cubicBezTo>
                  <a:pt x="619495" y="283103"/>
                  <a:pt x="630514" y="294181"/>
                  <a:pt x="630514" y="308952"/>
                </a:cubicBezTo>
                <a:cubicBezTo>
                  <a:pt x="630514" y="323722"/>
                  <a:pt x="619495" y="334800"/>
                  <a:pt x="604804" y="334800"/>
                </a:cubicBezTo>
                <a:cubicBezTo>
                  <a:pt x="604804" y="334800"/>
                  <a:pt x="604804" y="334800"/>
                  <a:pt x="603580" y="334800"/>
                </a:cubicBezTo>
                <a:cubicBezTo>
                  <a:pt x="603580" y="334800"/>
                  <a:pt x="603580" y="334800"/>
                  <a:pt x="0" y="334800"/>
                </a:cubicBezTo>
                <a:cubicBezTo>
                  <a:pt x="0" y="334800"/>
                  <a:pt x="0" y="334800"/>
                  <a:pt x="0" y="0"/>
                </a:cubicBezTo>
                <a:close/>
              </a:path>
            </a:pathLst>
          </a:custGeom>
          <a:solidFill>
            <a:schemeClr val="accent3"/>
          </a:solidFill>
        </p:spPr>
        <p:txBody>
          <a:bodyPr wrap="square">
            <a:noAutofit/>
          </a:bodyPr>
          <a:lstStyle>
            <a:lvl1pPr>
              <a:defRPr/>
            </a:lvl1pPr>
          </a:lstStyle>
          <a:p>
            <a:pPr lvl="0"/>
            <a:r>
              <a:rPr lang="en-US" noProof="0"/>
              <a:t> </a:t>
            </a:r>
          </a:p>
        </p:txBody>
      </p:sp>
      <p:sp>
        <p:nvSpPr>
          <p:cNvPr id="11" name="Espace réservé du texte 10">
            <a:extLst>
              <a:ext uri="{FF2B5EF4-FFF2-40B4-BE49-F238E27FC236}">
                <a16:creationId xmlns:a16="http://schemas.microsoft.com/office/drawing/2014/main" id="{8C7A5F77-9A92-46CF-AF0E-296CA94F051F}"/>
              </a:ext>
            </a:extLst>
          </p:cNvPr>
          <p:cNvSpPr>
            <a:spLocks noGrp="1"/>
          </p:cNvSpPr>
          <p:nvPr>
            <p:ph type="body" sz="quarter" idx="13" hasCustomPrompt="1"/>
          </p:nvPr>
        </p:nvSpPr>
        <p:spPr>
          <a:xfrm>
            <a:off x="536400" y="1362974"/>
            <a:ext cx="10800000" cy="4861426"/>
          </a:xfrm>
        </p:spPr>
        <p:txBody>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4" name="Espace réservé de la date 3">
            <a:extLst>
              <a:ext uri="{FF2B5EF4-FFF2-40B4-BE49-F238E27FC236}">
                <a16:creationId xmlns:a16="http://schemas.microsoft.com/office/drawing/2014/main" id="{0023D345-337F-488B-8D03-DF3DDDA5DDF5}"/>
              </a:ext>
            </a:extLst>
          </p:cNvPr>
          <p:cNvSpPr>
            <a:spLocks noGrp="1"/>
          </p:cNvSpPr>
          <p:nvPr>
            <p:ph type="dt" sz="half" idx="15"/>
          </p:nvPr>
        </p:nvSpPr>
        <p:spPr/>
        <p:txBody>
          <a:bodyPr/>
          <a:lstStyle/>
          <a:p>
            <a:r>
              <a:rPr lang="en-US" noProof="0"/>
              <a:t>YYYY/MM/DD</a:t>
            </a:r>
            <a:endParaRPr lang="en-US" b="0" noProof="0"/>
          </a:p>
        </p:txBody>
      </p:sp>
      <p:sp>
        <p:nvSpPr>
          <p:cNvPr id="7" name="Espace réservé du pied de page 6">
            <a:extLst>
              <a:ext uri="{FF2B5EF4-FFF2-40B4-BE49-F238E27FC236}">
                <a16:creationId xmlns:a16="http://schemas.microsoft.com/office/drawing/2014/main" id="{509EADAA-0C96-4D73-B394-C1A53CEA1029}"/>
              </a:ext>
            </a:extLst>
          </p:cNvPr>
          <p:cNvSpPr>
            <a:spLocks noGrp="1"/>
          </p:cNvSpPr>
          <p:nvPr>
            <p:ph type="ftr" sz="quarter" idx="16"/>
          </p:nvPr>
        </p:nvSpPr>
        <p:spPr/>
        <p:txBody>
          <a:bodyPr/>
          <a:lstStyle/>
          <a:p>
            <a:r>
              <a:rPr lang="en-US" noProof="0"/>
              <a:t>Communication Department</a:t>
            </a:r>
            <a:endParaRPr lang="en-US" b="0" noProof="0"/>
          </a:p>
        </p:txBody>
      </p:sp>
      <p:sp>
        <p:nvSpPr>
          <p:cNvPr id="8" name="Espace réservé du numéro de diapositive 7">
            <a:extLst>
              <a:ext uri="{FF2B5EF4-FFF2-40B4-BE49-F238E27FC236}">
                <a16:creationId xmlns:a16="http://schemas.microsoft.com/office/drawing/2014/main" id="{257223AC-9555-4A04-BCAD-D73603C5E654}"/>
              </a:ext>
            </a:extLst>
          </p:cNvPr>
          <p:cNvSpPr>
            <a:spLocks noGrp="1"/>
          </p:cNvSpPr>
          <p:nvPr>
            <p:ph type="sldNum" sz="quarter" idx="17"/>
          </p:nvPr>
        </p:nvSpPr>
        <p:spPr/>
        <p:txBody>
          <a:bodyPr/>
          <a:lstStyle/>
          <a:p>
            <a:fld id="{975A587B-5814-4D9B-9598-FE9CB954CB01}" type="slidenum">
              <a:rPr lang="en-US" noProof="0" smtClean="0"/>
              <a:pPr/>
              <a:t>‹N°›</a:t>
            </a:fld>
            <a:endParaRPr lang="en-US" b="0" noProof="0"/>
          </a:p>
        </p:txBody>
      </p:sp>
    </p:spTree>
    <p:extLst>
      <p:ext uri="{BB962C8B-B14F-4D97-AF65-F5344CB8AC3E}">
        <p14:creationId xmlns:p14="http://schemas.microsoft.com/office/powerpoint/2010/main" val="12126499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ext">
    <p:spTree>
      <p:nvGrpSpPr>
        <p:cNvPr id="1" name=""/>
        <p:cNvGrpSpPr/>
        <p:nvPr/>
      </p:nvGrpSpPr>
      <p:grpSpPr>
        <a:xfrm>
          <a:off x="0" y="0"/>
          <a:ext cx="0" cy="0"/>
          <a:chOff x="0" y="0"/>
          <a:chExt cx="0" cy="0"/>
        </a:xfrm>
      </p:grpSpPr>
      <p:sp>
        <p:nvSpPr>
          <p:cNvPr id="9" name="Espace réservé du texte 16">
            <a:extLst>
              <a:ext uri="{FF2B5EF4-FFF2-40B4-BE49-F238E27FC236}">
                <a16:creationId xmlns:a16="http://schemas.microsoft.com/office/drawing/2014/main" id="{8B5B3371-D86E-4697-92CD-5B21ECF77AC1}"/>
              </a:ext>
            </a:extLst>
          </p:cNvPr>
          <p:cNvSpPr>
            <a:spLocks noGrp="1"/>
          </p:cNvSpPr>
          <p:nvPr>
            <p:ph type="body" idx="1" hasCustomPrompt="1"/>
          </p:nvPr>
        </p:nvSpPr>
        <p:spPr>
          <a:xfrm>
            <a:off x="1" y="96167"/>
            <a:ext cx="9683261" cy="335964"/>
          </a:xfrm>
          <a:custGeom>
            <a:avLst/>
            <a:gdLst>
              <a:gd name="connsiteX0" fmla="*/ 9609373 w 9683261"/>
              <a:gd name="connsiteY0" fmla="*/ 237817 h 335964"/>
              <a:gd name="connsiteX1" fmla="*/ 9632706 w 9683261"/>
              <a:gd name="connsiteY1" fmla="*/ 261358 h 335964"/>
              <a:gd name="connsiteX2" fmla="*/ 9609373 w 9683261"/>
              <a:gd name="connsiteY2" fmla="*/ 284899 h 335964"/>
              <a:gd name="connsiteX3" fmla="*/ 9586041 w 9683261"/>
              <a:gd name="connsiteY3" fmla="*/ 261358 h 335964"/>
              <a:gd name="connsiteX4" fmla="*/ 9609373 w 9683261"/>
              <a:gd name="connsiteY4" fmla="*/ 237817 h 335964"/>
              <a:gd name="connsiteX5" fmla="*/ 9669650 w 9683261"/>
              <a:gd name="connsiteY5" fmla="*/ 200069 h 335964"/>
              <a:gd name="connsiteX6" fmla="*/ 9683261 w 9683261"/>
              <a:gd name="connsiteY6" fmla="*/ 212909 h 335964"/>
              <a:gd name="connsiteX7" fmla="*/ 9669650 w 9683261"/>
              <a:gd name="connsiteY7" fmla="*/ 225749 h 335964"/>
              <a:gd name="connsiteX8" fmla="*/ 9656038 w 9683261"/>
              <a:gd name="connsiteY8" fmla="*/ 212909 h 335964"/>
              <a:gd name="connsiteX9" fmla="*/ 9669650 w 9683261"/>
              <a:gd name="connsiteY9" fmla="*/ 200069 h 335964"/>
              <a:gd name="connsiteX10" fmla="*/ 9609373 w 9683261"/>
              <a:gd name="connsiteY10" fmla="*/ 143445 h 335964"/>
              <a:gd name="connsiteX11" fmla="*/ 9632706 w 9683261"/>
              <a:gd name="connsiteY11" fmla="*/ 166987 h 335964"/>
              <a:gd name="connsiteX12" fmla="*/ 9609373 w 9683261"/>
              <a:gd name="connsiteY12" fmla="*/ 190527 h 335964"/>
              <a:gd name="connsiteX13" fmla="*/ 9586041 w 9683261"/>
              <a:gd name="connsiteY13" fmla="*/ 166987 h 335964"/>
              <a:gd name="connsiteX14" fmla="*/ 9609373 w 9683261"/>
              <a:gd name="connsiteY14" fmla="*/ 143445 h 335964"/>
              <a:gd name="connsiteX15" fmla="*/ 9669650 w 9683261"/>
              <a:gd name="connsiteY15" fmla="*/ 101921 h 335964"/>
              <a:gd name="connsiteX16" fmla="*/ 9683261 w 9683261"/>
              <a:gd name="connsiteY16" fmla="*/ 114762 h 335964"/>
              <a:gd name="connsiteX17" fmla="*/ 9669650 w 9683261"/>
              <a:gd name="connsiteY17" fmla="*/ 127602 h 335964"/>
              <a:gd name="connsiteX18" fmla="*/ 9656038 w 9683261"/>
              <a:gd name="connsiteY18" fmla="*/ 114762 h 335964"/>
              <a:gd name="connsiteX19" fmla="*/ 9669650 w 9683261"/>
              <a:gd name="connsiteY19" fmla="*/ 101921 h 335964"/>
              <a:gd name="connsiteX20" fmla="*/ 9609373 w 9683261"/>
              <a:gd name="connsiteY20" fmla="*/ 50961 h 335964"/>
              <a:gd name="connsiteX21" fmla="*/ 9632706 w 9683261"/>
              <a:gd name="connsiteY21" fmla="*/ 74501 h 335964"/>
              <a:gd name="connsiteX22" fmla="*/ 9609373 w 9683261"/>
              <a:gd name="connsiteY22" fmla="*/ 98043 h 335964"/>
              <a:gd name="connsiteX23" fmla="*/ 9586041 w 9683261"/>
              <a:gd name="connsiteY23" fmla="*/ 74501 h 335964"/>
              <a:gd name="connsiteX24" fmla="*/ 9609373 w 9683261"/>
              <a:gd name="connsiteY24" fmla="*/ 50961 h 335964"/>
              <a:gd name="connsiteX25" fmla="*/ 0 w 9683261"/>
              <a:gd name="connsiteY25" fmla="*/ 0 h 335964"/>
              <a:gd name="connsiteX26" fmla="*/ 739665 w 9683261"/>
              <a:gd name="connsiteY26" fmla="*/ 0 h 335964"/>
              <a:gd name="connsiteX27" fmla="*/ 9540864 w 9683261"/>
              <a:gd name="connsiteY27" fmla="*/ 0 h 335964"/>
              <a:gd name="connsiteX28" fmla="*/ 9568541 w 9683261"/>
              <a:gd name="connsiteY28" fmla="*/ 27997 h 335964"/>
              <a:gd name="connsiteX29" fmla="*/ 9540864 w 9683261"/>
              <a:gd name="connsiteY29" fmla="*/ 55995 h 335964"/>
              <a:gd name="connsiteX30" fmla="*/ 9522411 w 9683261"/>
              <a:gd name="connsiteY30" fmla="*/ 74659 h 335964"/>
              <a:gd name="connsiteX31" fmla="*/ 9540864 w 9683261"/>
              <a:gd name="connsiteY31" fmla="*/ 97990 h 335964"/>
              <a:gd name="connsiteX32" fmla="*/ 9568541 w 9683261"/>
              <a:gd name="connsiteY32" fmla="*/ 121320 h 335964"/>
              <a:gd name="connsiteX33" fmla="*/ 9545478 w 9683261"/>
              <a:gd name="connsiteY33" fmla="*/ 149317 h 335964"/>
              <a:gd name="connsiteX34" fmla="*/ 9540864 w 9683261"/>
              <a:gd name="connsiteY34" fmla="*/ 149317 h 335964"/>
              <a:gd name="connsiteX35" fmla="*/ 9522411 w 9683261"/>
              <a:gd name="connsiteY35" fmla="*/ 167982 h 335964"/>
              <a:gd name="connsiteX36" fmla="*/ 9540864 w 9683261"/>
              <a:gd name="connsiteY36" fmla="*/ 191313 h 335964"/>
              <a:gd name="connsiteX37" fmla="*/ 9568541 w 9683261"/>
              <a:gd name="connsiteY37" fmla="*/ 214644 h 335964"/>
              <a:gd name="connsiteX38" fmla="*/ 9540864 w 9683261"/>
              <a:gd name="connsiteY38" fmla="*/ 242641 h 335964"/>
              <a:gd name="connsiteX39" fmla="*/ 9522411 w 9683261"/>
              <a:gd name="connsiteY39" fmla="*/ 265971 h 335964"/>
              <a:gd name="connsiteX40" fmla="*/ 9540864 w 9683261"/>
              <a:gd name="connsiteY40" fmla="*/ 284636 h 335964"/>
              <a:gd name="connsiteX41" fmla="*/ 9568541 w 9683261"/>
              <a:gd name="connsiteY41" fmla="*/ 312633 h 335964"/>
              <a:gd name="connsiteX42" fmla="*/ 9540864 w 9683261"/>
              <a:gd name="connsiteY42" fmla="*/ 335964 h 335964"/>
              <a:gd name="connsiteX43" fmla="*/ 845227 w 9683261"/>
              <a:gd name="connsiteY43" fmla="*/ 335964 h 335964"/>
              <a:gd name="connsiteX44" fmla="*/ 0 w 9683261"/>
              <a:gd name="connsiteY44" fmla="*/ 335964 h 335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9683261" h="335964">
                <a:moveTo>
                  <a:pt x="9609373" y="237817"/>
                </a:moveTo>
                <a:cubicBezTo>
                  <a:pt x="9622259" y="237817"/>
                  <a:pt x="9632706" y="248357"/>
                  <a:pt x="9632706" y="261358"/>
                </a:cubicBezTo>
                <a:cubicBezTo>
                  <a:pt x="9632706" y="274359"/>
                  <a:pt x="9622259" y="284899"/>
                  <a:pt x="9609373" y="284899"/>
                </a:cubicBezTo>
                <a:cubicBezTo>
                  <a:pt x="9596486" y="284899"/>
                  <a:pt x="9586041" y="274359"/>
                  <a:pt x="9586041" y="261358"/>
                </a:cubicBezTo>
                <a:cubicBezTo>
                  <a:pt x="9586041" y="248357"/>
                  <a:pt x="9596486" y="237817"/>
                  <a:pt x="9609373" y="237817"/>
                </a:cubicBezTo>
                <a:close/>
                <a:moveTo>
                  <a:pt x="9669650" y="200069"/>
                </a:moveTo>
                <a:cubicBezTo>
                  <a:pt x="9677168" y="200069"/>
                  <a:pt x="9683261" y="205817"/>
                  <a:pt x="9683261" y="212909"/>
                </a:cubicBezTo>
                <a:cubicBezTo>
                  <a:pt x="9683261" y="220001"/>
                  <a:pt x="9677168" y="225749"/>
                  <a:pt x="9669650" y="225749"/>
                </a:cubicBezTo>
                <a:cubicBezTo>
                  <a:pt x="9662132" y="225749"/>
                  <a:pt x="9656038" y="220001"/>
                  <a:pt x="9656038" y="212909"/>
                </a:cubicBezTo>
                <a:cubicBezTo>
                  <a:pt x="9656038" y="205817"/>
                  <a:pt x="9662132" y="200069"/>
                  <a:pt x="9669650" y="200069"/>
                </a:cubicBezTo>
                <a:close/>
                <a:moveTo>
                  <a:pt x="9609373" y="143445"/>
                </a:moveTo>
                <a:cubicBezTo>
                  <a:pt x="9622259" y="143445"/>
                  <a:pt x="9632706" y="153985"/>
                  <a:pt x="9632706" y="166987"/>
                </a:cubicBezTo>
                <a:cubicBezTo>
                  <a:pt x="9632706" y="179987"/>
                  <a:pt x="9622259" y="190527"/>
                  <a:pt x="9609373" y="190527"/>
                </a:cubicBezTo>
                <a:cubicBezTo>
                  <a:pt x="9596486" y="190527"/>
                  <a:pt x="9586041" y="179987"/>
                  <a:pt x="9586041" y="166987"/>
                </a:cubicBezTo>
                <a:cubicBezTo>
                  <a:pt x="9586041" y="153985"/>
                  <a:pt x="9596486" y="143445"/>
                  <a:pt x="9609373" y="143445"/>
                </a:cubicBezTo>
                <a:close/>
                <a:moveTo>
                  <a:pt x="9669650" y="101921"/>
                </a:moveTo>
                <a:cubicBezTo>
                  <a:pt x="9677168" y="101921"/>
                  <a:pt x="9683261" y="107670"/>
                  <a:pt x="9683261" y="114762"/>
                </a:cubicBezTo>
                <a:cubicBezTo>
                  <a:pt x="9683261" y="121855"/>
                  <a:pt x="9677168" y="127602"/>
                  <a:pt x="9669650" y="127602"/>
                </a:cubicBezTo>
                <a:cubicBezTo>
                  <a:pt x="9662132" y="127602"/>
                  <a:pt x="9656038" y="121855"/>
                  <a:pt x="9656038" y="114762"/>
                </a:cubicBezTo>
                <a:cubicBezTo>
                  <a:pt x="9656038" y="107670"/>
                  <a:pt x="9662132" y="101921"/>
                  <a:pt x="9669650" y="101921"/>
                </a:cubicBezTo>
                <a:close/>
                <a:moveTo>
                  <a:pt x="9609373" y="50961"/>
                </a:moveTo>
                <a:cubicBezTo>
                  <a:pt x="9622259" y="50961"/>
                  <a:pt x="9632706" y="61501"/>
                  <a:pt x="9632706" y="74501"/>
                </a:cubicBezTo>
                <a:cubicBezTo>
                  <a:pt x="9632706" y="87503"/>
                  <a:pt x="9622259" y="98043"/>
                  <a:pt x="9609373" y="98043"/>
                </a:cubicBezTo>
                <a:cubicBezTo>
                  <a:pt x="9596486" y="98043"/>
                  <a:pt x="9586041" y="87503"/>
                  <a:pt x="9586041" y="74501"/>
                </a:cubicBezTo>
                <a:cubicBezTo>
                  <a:pt x="9586041" y="61501"/>
                  <a:pt x="9596486" y="50961"/>
                  <a:pt x="9609373" y="50961"/>
                </a:cubicBezTo>
                <a:close/>
                <a:moveTo>
                  <a:pt x="0" y="0"/>
                </a:moveTo>
                <a:lnTo>
                  <a:pt x="739665" y="0"/>
                </a:lnTo>
                <a:cubicBezTo>
                  <a:pt x="2800514" y="0"/>
                  <a:pt x="5636951" y="0"/>
                  <a:pt x="9540864" y="0"/>
                </a:cubicBezTo>
                <a:cubicBezTo>
                  <a:pt x="9559315" y="0"/>
                  <a:pt x="9568541" y="13999"/>
                  <a:pt x="9568541" y="27997"/>
                </a:cubicBezTo>
                <a:cubicBezTo>
                  <a:pt x="9568541" y="41996"/>
                  <a:pt x="9559315" y="55995"/>
                  <a:pt x="9540864" y="55995"/>
                </a:cubicBezTo>
                <a:cubicBezTo>
                  <a:pt x="9531638" y="55995"/>
                  <a:pt x="9522411" y="65327"/>
                  <a:pt x="9522411" y="74659"/>
                </a:cubicBezTo>
                <a:cubicBezTo>
                  <a:pt x="9522411" y="83992"/>
                  <a:pt x="9531638" y="93323"/>
                  <a:pt x="9540864" y="97990"/>
                </a:cubicBezTo>
                <a:cubicBezTo>
                  <a:pt x="9559315" y="97990"/>
                  <a:pt x="9568541" y="107321"/>
                  <a:pt x="9568541" y="121320"/>
                </a:cubicBezTo>
                <a:cubicBezTo>
                  <a:pt x="9568541" y="135319"/>
                  <a:pt x="9559315" y="149317"/>
                  <a:pt x="9545478" y="149317"/>
                </a:cubicBezTo>
                <a:cubicBezTo>
                  <a:pt x="9545478" y="149317"/>
                  <a:pt x="9545478" y="149317"/>
                  <a:pt x="9540864" y="149317"/>
                </a:cubicBezTo>
                <a:cubicBezTo>
                  <a:pt x="9531638" y="149317"/>
                  <a:pt x="9522411" y="158650"/>
                  <a:pt x="9522411" y="167982"/>
                </a:cubicBezTo>
                <a:cubicBezTo>
                  <a:pt x="9522411" y="181981"/>
                  <a:pt x="9531638" y="191313"/>
                  <a:pt x="9540864" y="191313"/>
                </a:cubicBezTo>
                <a:cubicBezTo>
                  <a:pt x="9559315" y="191313"/>
                  <a:pt x="9568541" y="200645"/>
                  <a:pt x="9568541" y="214644"/>
                </a:cubicBezTo>
                <a:cubicBezTo>
                  <a:pt x="9568541" y="233309"/>
                  <a:pt x="9559315" y="242641"/>
                  <a:pt x="9540864" y="242641"/>
                </a:cubicBezTo>
                <a:cubicBezTo>
                  <a:pt x="9531638" y="242641"/>
                  <a:pt x="9522411" y="251972"/>
                  <a:pt x="9522411" y="265971"/>
                </a:cubicBezTo>
                <a:cubicBezTo>
                  <a:pt x="9522411" y="275305"/>
                  <a:pt x="9531638" y="284636"/>
                  <a:pt x="9540864" y="284636"/>
                </a:cubicBezTo>
                <a:cubicBezTo>
                  <a:pt x="9559315" y="284636"/>
                  <a:pt x="9568541" y="298634"/>
                  <a:pt x="9568541" y="312633"/>
                </a:cubicBezTo>
                <a:cubicBezTo>
                  <a:pt x="9568541" y="326632"/>
                  <a:pt x="9559315" y="335964"/>
                  <a:pt x="9540864" y="335964"/>
                </a:cubicBezTo>
                <a:cubicBezTo>
                  <a:pt x="9540864" y="335964"/>
                  <a:pt x="9540864" y="335964"/>
                  <a:pt x="845227" y="335964"/>
                </a:cubicBezTo>
                <a:lnTo>
                  <a:pt x="0" y="335964"/>
                </a:lnTo>
                <a:close/>
              </a:path>
            </a:pathLst>
          </a:custGeom>
          <a:solidFill>
            <a:schemeClr val="tx2"/>
          </a:solidFill>
          <a:ln w="3175">
            <a:noFill/>
          </a:ln>
        </p:spPr>
        <p:txBody>
          <a:bodyPr wrap="square" lIns="990000" tIns="0" rIns="360000" bIns="0" anchor="ctr">
            <a:noAutofit/>
          </a:bodyPr>
          <a:lstStyle>
            <a:lvl1pPr marL="0" indent="0">
              <a:lnSpc>
                <a:spcPct val="100000"/>
              </a:lnSpc>
              <a:buNone/>
              <a:defRPr sz="1500" b="0" cap="all" baseline="0">
                <a:solidFill>
                  <a:schemeClr val="bg1"/>
                </a:solidFill>
                <a:latin typeface="Encode Sans" panose="020B060402020202020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dirty="0"/>
              <a:t>Click to edit master text styles</a:t>
            </a:r>
          </a:p>
        </p:txBody>
      </p:sp>
      <p:sp>
        <p:nvSpPr>
          <p:cNvPr id="12" name="Espace réservé du texte 11">
            <a:extLst>
              <a:ext uri="{FF2B5EF4-FFF2-40B4-BE49-F238E27FC236}">
                <a16:creationId xmlns:a16="http://schemas.microsoft.com/office/drawing/2014/main" id="{74BDBFD0-F6E2-49A9-91D4-C8811F988A20}"/>
              </a:ext>
            </a:extLst>
          </p:cNvPr>
          <p:cNvSpPr>
            <a:spLocks noGrp="1"/>
          </p:cNvSpPr>
          <p:nvPr>
            <p:ph type="body" sz="quarter" idx="19" hasCustomPrompt="1"/>
          </p:nvPr>
        </p:nvSpPr>
        <p:spPr>
          <a:xfrm>
            <a:off x="1" y="96167"/>
            <a:ext cx="745715" cy="334800"/>
          </a:xfrm>
          <a:custGeom>
            <a:avLst/>
            <a:gdLst>
              <a:gd name="connsiteX0" fmla="*/ 673459 w 745715"/>
              <a:gd name="connsiteY0" fmla="*/ 237600 h 334800"/>
              <a:gd name="connsiteX1" fmla="*/ 695317 w 745715"/>
              <a:gd name="connsiteY1" fmla="*/ 259715 h 334800"/>
              <a:gd name="connsiteX2" fmla="*/ 673459 w 745715"/>
              <a:gd name="connsiteY2" fmla="*/ 281829 h 334800"/>
              <a:gd name="connsiteX3" fmla="*/ 651601 w 745715"/>
              <a:gd name="connsiteY3" fmla="*/ 259715 h 334800"/>
              <a:gd name="connsiteX4" fmla="*/ 673459 w 745715"/>
              <a:gd name="connsiteY4" fmla="*/ 237600 h 334800"/>
              <a:gd name="connsiteX5" fmla="*/ 731572 w 745715"/>
              <a:gd name="connsiteY5" fmla="*/ 200572 h 334800"/>
              <a:gd name="connsiteX6" fmla="*/ 745715 w 745715"/>
              <a:gd name="connsiteY6" fmla="*/ 214715 h 334800"/>
              <a:gd name="connsiteX7" fmla="*/ 731572 w 745715"/>
              <a:gd name="connsiteY7" fmla="*/ 228857 h 334800"/>
              <a:gd name="connsiteX8" fmla="*/ 717429 w 745715"/>
              <a:gd name="connsiteY8" fmla="*/ 214715 h 334800"/>
              <a:gd name="connsiteX9" fmla="*/ 731572 w 745715"/>
              <a:gd name="connsiteY9" fmla="*/ 200572 h 334800"/>
              <a:gd name="connsiteX10" fmla="*/ 673459 w 745715"/>
              <a:gd name="connsiteY10" fmla="*/ 142971 h 334800"/>
              <a:gd name="connsiteX11" fmla="*/ 695317 w 745715"/>
              <a:gd name="connsiteY11" fmla="*/ 165086 h 334800"/>
              <a:gd name="connsiteX12" fmla="*/ 673459 w 745715"/>
              <a:gd name="connsiteY12" fmla="*/ 187200 h 334800"/>
              <a:gd name="connsiteX13" fmla="*/ 651601 w 745715"/>
              <a:gd name="connsiteY13" fmla="*/ 165086 h 334800"/>
              <a:gd name="connsiteX14" fmla="*/ 673459 w 745715"/>
              <a:gd name="connsiteY14" fmla="*/ 142971 h 334800"/>
              <a:gd name="connsiteX15" fmla="*/ 731572 w 745715"/>
              <a:gd name="connsiteY15" fmla="*/ 102343 h 334800"/>
              <a:gd name="connsiteX16" fmla="*/ 745715 w 745715"/>
              <a:gd name="connsiteY16" fmla="*/ 116486 h 334800"/>
              <a:gd name="connsiteX17" fmla="*/ 731572 w 745715"/>
              <a:gd name="connsiteY17" fmla="*/ 130629 h 334800"/>
              <a:gd name="connsiteX18" fmla="*/ 717429 w 745715"/>
              <a:gd name="connsiteY18" fmla="*/ 116486 h 334800"/>
              <a:gd name="connsiteX19" fmla="*/ 731572 w 745715"/>
              <a:gd name="connsiteY19" fmla="*/ 102343 h 334800"/>
              <a:gd name="connsiteX20" fmla="*/ 673459 w 745715"/>
              <a:gd name="connsiteY20" fmla="*/ 47828 h 334800"/>
              <a:gd name="connsiteX21" fmla="*/ 695317 w 745715"/>
              <a:gd name="connsiteY21" fmla="*/ 69943 h 334800"/>
              <a:gd name="connsiteX22" fmla="*/ 673459 w 745715"/>
              <a:gd name="connsiteY22" fmla="*/ 92057 h 334800"/>
              <a:gd name="connsiteX23" fmla="*/ 651601 w 745715"/>
              <a:gd name="connsiteY23" fmla="*/ 69943 h 334800"/>
              <a:gd name="connsiteX24" fmla="*/ 673459 w 745715"/>
              <a:gd name="connsiteY24" fmla="*/ 47828 h 334800"/>
              <a:gd name="connsiteX25" fmla="*/ 0 w 745715"/>
              <a:gd name="connsiteY25" fmla="*/ 0 h 334800"/>
              <a:gd name="connsiteX26" fmla="*/ 603580 w 745715"/>
              <a:gd name="connsiteY26" fmla="*/ 0 h 334800"/>
              <a:gd name="connsiteX27" fmla="*/ 604804 w 745715"/>
              <a:gd name="connsiteY27" fmla="*/ 0 h 334800"/>
              <a:gd name="connsiteX28" fmla="*/ 630514 w 745715"/>
              <a:gd name="connsiteY28" fmla="*/ 25848 h 334800"/>
              <a:gd name="connsiteX29" fmla="*/ 604804 w 745715"/>
              <a:gd name="connsiteY29" fmla="*/ 51697 h 334800"/>
              <a:gd name="connsiteX30" fmla="*/ 603580 w 745715"/>
              <a:gd name="connsiteY30" fmla="*/ 51697 h 334800"/>
              <a:gd name="connsiteX31" fmla="*/ 583991 w 745715"/>
              <a:gd name="connsiteY31" fmla="*/ 72622 h 334800"/>
              <a:gd name="connsiteX32" fmla="*/ 603580 w 745715"/>
              <a:gd name="connsiteY32" fmla="*/ 93547 h 334800"/>
              <a:gd name="connsiteX33" fmla="*/ 603580 w 745715"/>
              <a:gd name="connsiteY33" fmla="*/ 94778 h 334800"/>
              <a:gd name="connsiteX34" fmla="*/ 604804 w 745715"/>
              <a:gd name="connsiteY34" fmla="*/ 94778 h 334800"/>
              <a:gd name="connsiteX35" fmla="*/ 630514 w 745715"/>
              <a:gd name="connsiteY35" fmla="*/ 120627 h 334800"/>
              <a:gd name="connsiteX36" fmla="*/ 606028 w 745715"/>
              <a:gd name="connsiteY36" fmla="*/ 146475 h 334800"/>
              <a:gd name="connsiteX37" fmla="*/ 604804 w 745715"/>
              <a:gd name="connsiteY37" fmla="*/ 146475 h 334800"/>
              <a:gd name="connsiteX38" fmla="*/ 603580 w 745715"/>
              <a:gd name="connsiteY38" fmla="*/ 146475 h 334800"/>
              <a:gd name="connsiteX39" fmla="*/ 583991 w 745715"/>
              <a:gd name="connsiteY39" fmla="*/ 167400 h 334800"/>
              <a:gd name="connsiteX40" fmla="*/ 603580 w 745715"/>
              <a:gd name="connsiteY40" fmla="*/ 188325 h 334800"/>
              <a:gd name="connsiteX41" fmla="*/ 604804 w 745715"/>
              <a:gd name="connsiteY41" fmla="*/ 188325 h 334800"/>
              <a:gd name="connsiteX42" fmla="*/ 630514 w 745715"/>
              <a:gd name="connsiteY42" fmla="*/ 214173 h 334800"/>
              <a:gd name="connsiteX43" fmla="*/ 604804 w 745715"/>
              <a:gd name="connsiteY43" fmla="*/ 241253 h 334800"/>
              <a:gd name="connsiteX44" fmla="*/ 603580 w 745715"/>
              <a:gd name="connsiteY44" fmla="*/ 240022 h 334800"/>
              <a:gd name="connsiteX45" fmla="*/ 603580 w 745715"/>
              <a:gd name="connsiteY45" fmla="*/ 241253 h 334800"/>
              <a:gd name="connsiteX46" fmla="*/ 583991 w 745715"/>
              <a:gd name="connsiteY46" fmla="*/ 262178 h 334800"/>
              <a:gd name="connsiteX47" fmla="*/ 603580 w 745715"/>
              <a:gd name="connsiteY47" fmla="*/ 283103 h 334800"/>
              <a:gd name="connsiteX48" fmla="*/ 604804 w 745715"/>
              <a:gd name="connsiteY48" fmla="*/ 283103 h 334800"/>
              <a:gd name="connsiteX49" fmla="*/ 630514 w 745715"/>
              <a:gd name="connsiteY49" fmla="*/ 308952 h 334800"/>
              <a:gd name="connsiteX50" fmla="*/ 604804 w 745715"/>
              <a:gd name="connsiteY50" fmla="*/ 334800 h 334800"/>
              <a:gd name="connsiteX51" fmla="*/ 603580 w 745715"/>
              <a:gd name="connsiteY51" fmla="*/ 334800 h 334800"/>
              <a:gd name="connsiteX52" fmla="*/ 0 w 745715"/>
              <a:gd name="connsiteY52" fmla="*/ 334800 h 334800"/>
              <a:gd name="connsiteX53" fmla="*/ 0 w 745715"/>
              <a:gd name="connsiteY53" fmla="*/ 0 h 33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745715" h="334800">
                <a:moveTo>
                  <a:pt x="673459" y="237600"/>
                </a:moveTo>
                <a:cubicBezTo>
                  <a:pt x="685530" y="237600"/>
                  <a:pt x="695317" y="247501"/>
                  <a:pt x="695317" y="259715"/>
                </a:cubicBezTo>
                <a:cubicBezTo>
                  <a:pt x="695317" y="271928"/>
                  <a:pt x="685530" y="281829"/>
                  <a:pt x="673459" y="281829"/>
                </a:cubicBezTo>
                <a:cubicBezTo>
                  <a:pt x="661388" y="281829"/>
                  <a:pt x="651601" y="271928"/>
                  <a:pt x="651601" y="259715"/>
                </a:cubicBezTo>
                <a:cubicBezTo>
                  <a:pt x="651601" y="247501"/>
                  <a:pt x="661388" y="237600"/>
                  <a:pt x="673459" y="237600"/>
                </a:cubicBezTo>
                <a:close/>
                <a:moveTo>
                  <a:pt x="731572" y="200572"/>
                </a:moveTo>
                <a:cubicBezTo>
                  <a:pt x="739383" y="200572"/>
                  <a:pt x="745715" y="206904"/>
                  <a:pt x="745715" y="214715"/>
                </a:cubicBezTo>
                <a:cubicBezTo>
                  <a:pt x="745715" y="222526"/>
                  <a:pt x="739383" y="228857"/>
                  <a:pt x="731572" y="228857"/>
                </a:cubicBezTo>
                <a:cubicBezTo>
                  <a:pt x="723761" y="228857"/>
                  <a:pt x="717429" y="222526"/>
                  <a:pt x="717429" y="214715"/>
                </a:cubicBezTo>
                <a:cubicBezTo>
                  <a:pt x="717429" y="206904"/>
                  <a:pt x="723761" y="200572"/>
                  <a:pt x="731572" y="200572"/>
                </a:cubicBezTo>
                <a:close/>
                <a:moveTo>
                  <a:pt x="673459" y="142971"/>
                </a:moveTo>
                <a:cubicBezTo>
                  <a:pt x="685530" y="142971"/>
                  <a:pt x="695317" y="152872"/>
                  <a:pt x="695317" y="165086"/>
                </a:cubicBezTo>
                <a:cubicBezTo>
                  <a:pt x="695317" y="177299"/>
                  <a:pt x="685530" y="187200"/>
                  <a:pt x="673459" y="187200"/>
                </a:cubicBezTo>
                <a:cubicBezTo>
                  <a:pt x="661388" y="187200"/>
                  <a:pt x="651601" y="177299"/>
                  <a:pt x="651601" y="165086"/>
                </a:cubicBezTo>
                <a:cubicBezTo>
                  <a:pt x="651601" y="152872"/>
                  <a:pt x="661388" y="142971"/>
                  <a:pt x="673459" y="142971"/>
                </a:cubicBezTo>
                <a:close/>
                <a:moveTo>
                  <a:pt x="731572" y="102343"/>
                </a:moveTo>
                <a:cubicBezTo>
                  <a:pt x="739383" y="102343"/>
                  <a:pt x="745715" y="108675"/>
                  <a:pt x="745715" y="116486"/>
                </a:cubicBezTo>
                <a:cubicBezTo>
                  <a:pt x="745715" y="124297"/>
                  <a:pt x="739383" y="130629"/>
                  <a:pt x="731572" y="130629"/>
                </a:cubicBezTo>
                <a:cubicBezTo>
                  <a:pt x="723761" y="130629"/>
                  <a:pt x="717429" y="124297"/>
                  <a:pt x="717429" y="116486"/>
                </a:cubicBezTo>
                <a:cubicBezTo>
                  <a:pt x="717429" y="108675"/>
                  <a:pt x="723761" y="102343"/>
                  <a:pt x="731572" y="102343"/>
                </a:cubicBezTo>
                <a:close/>
                <a:moveTo>
                  <a:pt x="673459" y="47828"/>
                </a:moveTo>
                <a:cubicBezTo>
                  <a:pt x="685530" y="47828"/>
                  <a:pt x="695317" y="57729"/>
                  <a:pt x="695317" y="69943"/>
                </a:cubicBezTo>
                <a:cubicBezTo>
                  <a:pt x="695317" y="82156"/>
                  <a:pt x="685530" y="92057"/>
                  <a:pt x="673459" y="92057"/>
                </a:cubicBezTo>
                <a:cubicBezTo>
                  <a:pt x="661388" y="92057"/>
                  <a:pt x="651601" y="82156"/>
                  <a:pt x="651601" y="69943"/>
                </a:cubicBezTo>
                <a:cubicBezTo>
                  <a:pt x="651601" y="57729"/>
                  <a:pt x="661388" y="47828"/>
                  <a:pt x="673459" y="47828"/>
                </a:cubicBezTo>
                <a:close/>
                <a:moveTo>
                  <a:pt x="0" y="0"/>
                </a:moveTo>
                <a:cubicBezTo>
                  <a:pt x="0" y="0"/>
                  <a:pt x="0" y="0"/>
                  <a:pt x="603580" y="0"/>
                </a:cubicBezTo>
                <a:cubicBezTo>
                  <a:pt x="603580" y="0"/>
                  <a:pt x="603580" y="0"/>
                  <a:pt x="604804" y="0"/>
                </a:cubicBezTo>
                <a:cubicBezTo>
                  <a:pt x="619495" y="0"/>
                  <a:pt x="630514" y="11078"/>
                  <a:pt x="630514" y="25848"/>
                </a:cubicBezTo>
                <a:cubicBezTo>
                  <a:pt x="630514" y="40619"/>
                  <a:pt x="619495" y="51697"/>
                  <a:pt x="604804" y="51697"/>
                </a:cubicBezTo>
                <a:cubicBezTo>
                  <a:pt x="604804" y="51697"/>
                  <a:pt x="603580" y="51697"/>
                  <a:pt x="603580" y="51697"/>
                </a:cubicBezTo>
                <a:cubicBezTo>
                  <a:pt x="592561" y="52928"/>
                  <a:pt x="583991" y="61544"/>
                  <a:pt x="583991" y="72622"/>
                </a:cubicBezTo>
                <a:cubicBezTo>
                  <a:pt x="583991" y="84931"/>
                  <a:pt x="592561" y="93547"/>
                  <a:pt x="603580" y="93547"/>
                </a:cubicBezTo>
                <a:cubicBezTo>
                  <a:pt x="603580" y="93547"/>
                  <a:pt x="603580" y="93547"/>
                  <a:pt x="603580" y="94778"/>
                </a:cubicBezTo>
                <a:cubicBezTo>
                  <a:pt x="603580" y="94778"/>
                  <a:pt x="604804" y="94778"/>
                  <a:pt x="604804" y="94778"/>
                </a:cubicBezTo>
                <a:cubicBezTo>
                  <a:pt x="619495" y="94778"/>
                  <a:pt x="630514" y="105856"/>
                  <a:pt x="630514" y="120627"/>
                </a:cubicBezTo>
                <a:cubicBezTo>
                  <a:pt x="630514" y="134166"/>
                  <a:pt x="619495" y="145245"/>
                  <a:pt x="606028" y="146475"/>
                </a:cubicBezTo>
                <a:cubicBezTo>
                  <a:pt x="606028" y="146475"/>
                  <a:pt x="604804" y="146475"/>
                  <a:pt x="604804" y="146475"/>
                </a:cubicBezTo>
                <a:cubicBezTo>
                  <a:pt x="604804" y="146475"/>
                  <a:pt x="603580" y="146475"/>
                  <a:pt x="603580" y="146475"/>
                </a:cubicBezTo>
                <a:cubicBezTo>
                  <a:pt x="592561" y="146475"/>
                  <a:pt x="583991" y="156322"/>
                  <a:pt x="583991" y="167400"/>
                </a:cubicBezTo>
                <a:cubicBezTo>
                  <a:pt x="583991" y="178478"/>
                  <a:pt x="592561" y="187095"/>
                  <a:pt x="603580" y="188325"/>
                </a:cubicBezTo>
                <a:cubicBezTo>
                  <a:pt x="603580" y="188325"/>
                  <a:pt x="604804" y="188325"/>
                  <a:pt x="604804" y="188325"/>
                </a:cubicBezTo>
                <a:cubicBezTo>
                  <a:pt x="619495" y="188325"/>
                  <a:pt x="630514" y="200633"/>
                  <a:pt x="630514" y="214173"/>
                </a:cubicBezTo>
                <a:cubicBezTo>
                  <a:pt x="630514" y="228945"/>
                  <a:pt x="619495" y="241253"/>
                  <a:pt x="604804" y="241253"/>
                </a:cubicBezTo>
                <a:cubicBezTo>
                  <a:pt x="604804" y="241253"/>
                  <a:pt x="603580" y="240022"/>
                  <a:pt x="603580" y="240022"/>
                </a:cubicBezTo>
                <a:cubicBezTo>
                  <a:pt x="603580" y="240022"/>
                  <a:pt x="603580" y="240022"/>
                  <a:pt x="603580" y="241253"/>
                </a:cubicBezTo>
                <a:cubicBezTo>
                  <a:pt x="592561" y="241253"/>
                  <a:pt x="583991" y="251100"/>
                  <a:pt x="583991" y="262178"/>
                </a:cubicBezTo>
                <a:cubicBezTo>
                  <a:pt x="583991" y="273256"/>
                  <a:pt x="592561" y="281872"/>
                  <a:pt x="603580" y="283103"/>
                </a:cubicBezTo>
                <a:cubicBezTo>
                  <a:pt x="603580" y="283103"/>
                  <a:pt x="604804" y="283103"/>
                  <a:pt x="604804" y="283103"/>
                </a:cubicBezTo>
                <a:cubicBezTo>
                  <a:pt x="619495" y="283103"/>
                  <a:pt x="630514" y="294181"/>
                  <a:pt x="630514" y="308952"/>
                </a:cubicBezTo>
                <a:cubicBezTo>
                  <a:pt x="630514" y="323722"/>
                  <a:pt x="619495" y="334800"/>
                  <a:pt x="604804" y="334800"/>
                </a:cubicBezTo>
                <a:cubicBezTo>
                  <a:pt x="604804" y="334800"/>
                  <a:pt x="604804" y="334800"/>
                  <a:pt x="603580" y="334800"/>
                </a:cubicBezTo>
                <a:cubicBezTo>
                  <a:pt x="603580" y="334800"/>
                  <a:pt x="603580" y="334800"/>
                  <a:pt x="0" y="334800"/>
                </a:cubicBezTo>
                <a:cubicBezTo>
                  <a:pt x="0" y="334800"/>
                  <a:pt x="0" y="334800"/>
                  <a:pt x="0" y="0"/>
                </a:cubicBezTo>
                <a:close/>
              </a:path>
            </a:pathLst>
          </a:custGeom>
          <a:solidFill>
            <a:schemeClr val="accent3"/>
          </a:solidFill>
        </p:spPr>
        <p:txBody>
          <a:bodyPr wrap="square">
            <a:noAutofit/>
          </a:bodyPr>
          <a:lstStyle>
            <a:lvl1pPr>
              <a:defRPr/>
            </a:lvl1pPr>
          </a:lstStyle>
          <a:p>
            <a:pPr lvl="0"/>
            <a:r>
              <a:rPr lang="en-US" noProof="0"/>
              <a:t> </a:t>
            </a:r>
          </a:p>
        </p:txBody>
      </p:sp>
      <p:sp>
        <p:nvSpPr>
          <p:cNvPr id="4" name="Espace réservé de la date 3">
            <a:extLst>
              <a:ext uri="{FF2B5EF4-FFF2-40B4-BE49-F238E27FC236}">
                <a16:creationId xmlns:a16="http://schemas.microsoft.com/office/drawing/2014/main" id="{0023D345-337F-488B-8D03-DF3DDDA5DDF5}"/>
              </a:ext>
            </a:extLst>
          </p:cNvPr>
          <p:cNvSpPr>
            <a:spLocks noGrp="1"/>
          </p:cNvSpPr>
          <p:nvPr>
            <p:ph type="dt" sz="half" idx="15"/>
          </p:nvPr>
        </p:nvSpPr>
        <p:spPr/>
        <p:txBody>
          <a:bodyPr/>
          <a:lstStyle/>
          <a:p>
            <a:r>
              <a:rPr lang="en-US" noProof="0"/>
              <a:t>YYYY/MM/DD</a:t>
            </a:r>
            <a:endParaRPr lang="en-US" b="0" noProof="0"/>
          </a:p>
        </p:txBody>
      </p:sp>
      <p:sp>
        <p:nvSpPr>
          <p:cNvPr id="7" name="Espace réservé du pied de page 6">
            <a:extLst>
              <a:ext uri="{FF2B5EF4-FFF2-40B4-BE49-F238E27FC236}">
                <a16:creationId xmlns:a16="http://schemas.microsoft.com/office/drawing/2014/main" id="{509EADAA-0C96-4D73-B394-C1A53CEA1029}"/>
              </a:ext>
            </a:extLst>
          </p:cNvPr>
          <p:cNvSpPr>
            <a:spLocks noGrp="1"/>
          </p:cNvSpPr>
          <p:nvPr>
            <p:ph type="ftr" sz="quarter" idx="16"/>
          </p:nvPr>
        </p:nvSpPr>
        <p:spPr/>
        <p:txBody>
          <a:bodyPr/>
          <a:lstStyle/>
          <a:p>
            <a:r>
              <a:rPr lang="en-US" noProof="0"/>
              <a:t>Communication Department</a:t>
            </a:r>
            <a:endParaRPr lang="en-US" b="0" noProof="0"/>
          </a:p>
        </p:txBody>
      </p:sp>
      <p:sp>
        <p:nvSpPr>
          <p:cNvPr id="8" name="Espace réservé du numéro de diapositive 7">
            <a:extLst>
              <a:ext uri="{FF2B5EF4-FFF2-40B4-BE49-F238E27FC236}">
                <a16:creationId xmlns:a16="http://schemas.microsoft.com/office/drawing/2014/main" id="{257223AC-9555-4A04-BCAD-D73603C5E654}"/>
              </a:ext>
            </a:extLst>
          </p:cNvPr>
          <p:cNvSpPr>
            <a:spLocks noGrp="1"/>
          </p:cNvSpPr>
          <p:nvPr>
            <p:ph type="sldNum" sz="quarter" idx="17"/>
          </p:nvPr>
        </p:nvSpPr>
        <p:spPr/>
        <p:txBody>
          <a:bodyPr/>
          <a:lstStyle/>
          <a:p>
            <a:fld id="{975A587B-5814-4D9B-9598-FE9CB954CB01}" type="slidenum">
              <a:rPr lang="en-US" noProof="0" smtClean="0"/>
              <a:pPr/>
              <a:t>‹N°›</a:t>
            </a:fld>
            <a:endParaRPr lang="en-US" b="0" noProof="0"/>
          </a:p>
        </p:txBody>
      </p:sp>
    </p:spTree>
    <p:extLst>
      <p:ext uri="{BB962C8B-B14F-4D97-AF65-F5344CB8AC3E}">
        <p14:creationId xmlns:p14="http://schemas.microsoft.com/office/powerpoint/2010/main" val="6943062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Text">
    <p:spTree>
      <p:nvGrpSpPr>
        <p:cNvPr id="1" name=""/>
        <p:cNvGrpSpPr/>
        <p:nvPr/>
      </p:nvGrpSpPr>
      <p:grpSpPr>
        <a:xfrm>
          <a:off x="0" y="0"/>
          <a:ext cx="0" cy="0"/>
          <a:chOff x="0" y="0"/>
          <a:chExt cx="0" cy="0"/>
        </a:xfrm>
      </p:grpSpPr>
      <p:sp>
        <p:nvSpPr>
          <p:cNvPr id="9" name="Espace réservé du texte 16">
            <a:extLst>
              <a:ext uri="{FF2B5EF4-FFF2-40B4-BE49-F238E27FC236}">
                <a16:creationId xmlns:a16="http://schemas.microsoft.com/office/drawing/2014/main" id="{8B5B3371-D86E-4697-92CD-5B21ECF77AC1}"/>
              </a:ext>
            </a:extLst>
          </p:cNvPr>
          <p:cNvSpPr>
            <a:spLocks noGrp="1"/>
          </p:cNvSpPr>
          <p:nvPr>
            <p:ph type="body" idx="1" hasCustomPrompt="1"/>
          </p:nvPr>
        </p:nvSpPr>
        <p:spPr>
          <a:xfrm>
            <a:off x="1" y="96167"/>
            <a:ext cx="9683261" cy="335964"/>
          </a:xfrm>
          <a:custGeom>
            <a:avLst/>
            <a:gdLst>
              <a:gd name="connsiteX0" fmla="*/ 9609373 w 9683261"/>
              <a:gd name="connsiteY0" fmla="*/ 237817 h 335964"/>
              <a:gd name="connsiteX1" fmla="*/ 9632706 w 9683261"/>
              <a:gd name="connsiteY1" fmla="*/ 261358 h 335964"/>
              <a:gd name="connsiteX2" fmla="*/ 9609373 w 9683261"/>
              <a:gd name="connsiteY2" fmla="*/ 284899 h 335964"/>
              <a:gd name="connsiteX3" fmla="*/ 9586041 w 9683261"/>
              <a:gd name="connsiteY3" fmla="*/ 261358 h 335964"/>
              <a:gd name="connsiteX4" fmla="*/ 9609373 w 9683261"/>
              <a:gd name="connsiteY4" fmla="*/ 237817 h 335964"/>
              <a:gd name="connsiteX5" fmla="*/ 9669650 w 9683261"/>
              <a:gd name="connsiteY5" fmla="*/ 200069 h 335964"/>
              <a:gd name="connsiteX6" fmla="*/ 9683261 w 9683261"/>
              <a:gd name="connsiteY6" fmla="*/ 212909 h 335964"/>
              <a:gd name="connsiteX7" fmla="*/ 9669650 w 9683261"/>
              <a:gd name="connsiteY7" fmla="*/ 225749 h 335964"/>
              <a:gd name="connsiteX8" fmla="*/ 9656038 w 9683261"/>
              <a:gd name="connsiteY8" fmla="*/ 212909 h 335964"/>
              <a:gd name="connsiteX9" fmla="*/ 9669650 w 9683261"/>
              <a:gd name="connsiteY9" fmla="*/ 200069 h 335964"/>
              <a:gd name="connsiteX10" fmla="*/ 9609373 w 9683261"/>
              <a:gd name="connsiteY10" fmla="*/ 143445 h 335964"/>
              <a:gd name="connsiteX11" fmla="*/ 9632706 w 9683261"/>
              <a:gd name="connsiteY11" fmla="*/ 166987 h 335964"/>
              <a:gd name="connsiteX12" fmla="*/ 9609373 w 9683261"/>
              <a:gd name="connsiteY12" fmla="*/ 190527 h 335964"/>
              <a:gd name="connsiteX13" fmla="*/ 9586041 w 9683261"/>
              <a:gd name="connsiteY13" fmla="*/ 166987 h 335964"/>
              <a:gd name="connsiteX14" fmla="*/ 9609373 w 9683261"/>
              <a:gd name="connsiteY14" fmla="*/ 143445 h 335964"/>
              <a:gd name="connsiteX15" fmla="*/ 9669650 w 9683261"/>
              <a:gd name="connsiteY15" fmla="*/ 101921 h 335964"/>
              <a:gd name="connsiteX16" fmla="*/ 9683261 w 9683261"/>
              <a:gd name="connsiteY16" fmla="*/ 114762 h 335964"/>
              <a:gd name="connsiteX17" fmla="*/ 9669650 w 9683261"/>
              <a:gd name="connsiteY17" fmla="*/ 127602 h 335964"/>
              <a:gd name="connsiteX18" fmla="*/ 9656038 w 9683261"/>
              <a:gd name="connsiteY18" fmla="*/ 114762 h 335964"/>
              <a:gd name="connsiteX19" fmla="*/ 9669650 w 9683261"/>
              <a:gd name="connsiteY19" fmla="*/ 101921 h 335964"/>
              <a:gd name="connsiteX20" fmla="*/ 9609373 w 9683261"/>
              <a:gd name="connsiteY20" fmla="*/ 50961 h 335964"/>
              <a:gd name="connsiteX21" fmla="*/ 9632706 w 9683261"/>
              <a:gd name="connsiteY21" fmla="*/ 74501 h 335964"/>
              <a:gd name="connsiteX22" fmla="*/ 9609373 w 9683261"/>
              <a:gd name="connsiteY22" fmla="*/ 98043 h 335964"/>
              <a:gd name="connsiteX23" fmla="*/ 9586041 w 9683261"/>
              <a:gd name="connsiteY23" fmla="*/ 74501 h 335964"/>
              <a:gd name="connsiteX24" fmla="*/ 9609373 w 9683261"/>
              <a:gd name="connsiteY24" fmla="*/ 50961 h 335964"/>
              <a:gd name="connsiteX25" fmla="*/ 0 w 9683261"/>
              <a:gd name="connsiteY25" fmla="*/ 0 h 335964"/>
              <a:gd name="connsiteX26" fmla="*/ 739665 w 9683261"/>
              <a:gd name="connsiteY26" fmla="*/ 0 h 335964"/>
              <a:gd name="connsiteX27" fmla="*/ 9540864 w 9683261"/>
              <a:gd name="connsiteY27" fmla="*/ 0 h 335964"/>
              <a:gd name="connsiteX28" fmla="*/ 9568541 w 9683261"/>
              <a:gd name="connsiteY28" fmla="*/ 27997 h 335964"/>
              <a:gd name="connsiteX29" fmla="*/ 9540864 w 9683261"/>
              <a:gd name="connsiteY29" fmla="*/ 55995 h 335964"/>
              <a:gd name="connsiteX30" fmla="*/ 9522411 w 9683261"/>
              <a:gd name="connsiteY30" fmla="*/ 74659 h 335964"/>
              <a:gd name="connsiteX31" fmla="*/ 9540864 w 9683261"/>
              <a:gd name="connsiteY31" fmla="*/ 97990 h 335964"/>
              <a:gd name="connsiteX32" fmla="*/ 9568541 w 9683261"/>
              <a:gd name="connsiteY32" fmla="*/ 121320 h 335964"/>
              <a:gd name="connsiteX33" fmla="*/ 9545478 w 9683261"/>
              <a:gd name="connsiteY33" fmla="*/ 149317 h 335964"/>
              <a:gd name="connsiteX34" fmla="*/ 9540864 w 9683261"/>
              <a:gd name="connsiteY34" fmla="*/ 149317 h 335964"/>
              <a:gd name="connsiteX35" fmla="*/ 9522411 w 9683261"/>
              <a:gd name="connsiteY35" fmla="*/ 167982 h 335964"/>
              <a:gd name="connsiteX36" fmla="*/ 9540864 w 9683261"/>
              <a:gd name="connsiteY36" fmla="*/ 191313 h 335964"/>
              <a:gd name="connsiteX37" fmla="*/ 9568541 w 9683261"/>
              <a:gd name="connsiteY37" fmla="*/ 214644 h 335964"/>
              <a:gd name="connsiteX38" fmla="*/ 9540864 w 9683261"/>
              <a:gd name="connsiteY38" fmla="*/ 242641 h 335964"/>
              <a:gd name="connsiteX39" fmla="*/ 9522411 w 9683261"/>
              <a:gd name="connsiteY39" fmla="*/ 265971 h 335964"/>
              <a:gd name="connsiteX40" fmla="*/ 9540864 w 9683261"/>
              <a:gd name="connsiteY40" fmla="*/ 284636 h 335964"/>
              <a:gd name="connsiteX41" fmla="*/ 9568541 w 9683261"/>
              <a:gd name="connsiteY41" fmla="*/ 312633 h 335964"/>
              <a:gd name="connsiteX42" fmla="*/ 9540864 w 9683261"/>
              <a:gd name="connsiteY42" fmla="*/ 335964 h 335964"/>
              <a:gd name="connsiteX43" fmla="*/ 845227 w 9683261"/>
              <a:gd name="connsiteY43" fmla="*/ 335964 h 335964"/>
              <a:gd name="connsiteX44" fmla="*/ 0 w 9683261"/>
              <a:gd name="connsiteY44" fmla="*/ 335964 h 335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9683261" h="335964">
                <a:moveTo>
                  <a:pt x="9609373" y="237817"/>
                </a:moveTo>
                <a:cubicBezTo>
                  <a:pt x="9622259" y="237817"/>
                  <a:pt x="9632706" y="248357"/>
                  <a:pt x="9632706" y="261358"/>
                </a:cubicBezTo>
                <a:cubicBezTo>
                  <a:pt x="9632706" y="274359"/>
                  <a:pt x="9622259" y="284899"/>
                  <a:pt x="9609373" y="284899"/>
                </a:cubicBezTo>
                <a:cubicBezTo>
                  <a:pt x="9596486" y="284899"/>
                  <a:pt x="9586041" y="274359"/>
                  <a:pt x="9586041" y="261358"/>
                </a:cubicBezTo>
                <a:cubicBezTo>
                  <a:pt x="9586041" y="248357"/>
                  <a:pt x="9596486" y="237817"/>
                  <a:pt x="9609373" y="237817"/>
                </a:cubicBezTo>
                <a:close/>
                <a:moveTo>
                  <a:pt x="9669650" y="200069"/>
                </a:moveTo>
                <a:cubicBezTo>
                  <a:pt x="9677168" y="200069"/>
                  <a:pt x="9683261" y="205817"/>
                  <a:pt x="9683261" y="212909"/>
                </a:cubicBezTo>
                <a:cubicBezTo>
                  <a:pt x="9683261" y="220001"/>
                  <a:pt x="9677168" y="225749"/>
                  <a:pt x="9669650" y="225749"/>
                </a:cubicBezTo>
                <a:cubicBezTo>
                  <a:pt x="9662132" y="225749"/>
                  <a:pt x="9656038" y="220001"/>
                  <a:pt x="9656038" y="212909"/>
                </a:cubicBezTo>
                <a:cubicBezTo>
                  <a:pt x="9656038" y="205817"/>
                  <a:pt x="9662132" y="200069"/>
                  <a:pt x="9669650" y="200069"/>
                </a:cubicBezTo>
                <a:close/>
                <a:moveTo>
                  <a:pt x="9609373" y="143445"/>
                </a:moveTo>
                <a:cubicBezTo>
                  <a:pt x="9622259" y="143445"/>
                  <a:pt x="9632706" y="153985"/>
                  <a:pt x="9632706" y="166987"/>
                </a:cubicBezTo>
                <a:cubicBezTo>
                  <a:pt x="9632706" y="179987"/>
                  <a:pt x="9622259" y="190527"/>
                  <a:pt x="9609373" y="190527"/>
                </a:cubicBezTo>
                <a:cubicBezTo>
                  <a:pt x="9596486" y="190527"/>
                  <a:pt x="9586041" y="179987"/>
                  <a:pt x="9586041" y="166987"/>
                </a:cubicBezTo>
                <a:cubicBezTo>
                  <a:pt x="9586041" y="153985"/>
                  <a:pt x="9596486" y="143445"/>
                  <a:pt x="9609373" y="143445"/>
                </a:cubicBezTo>
                <a:close/>
                <a:moveTo>
                  <a:pt x="9669650" y="101921"/>
                </a:moveTo>
                <a:cubicBezTo>
                  <a:pt x="9677168" y="101921"/>
                  <a:pt x="9683261" y="107670"/>
                  <a:pt x="9683261" y="114762"/>
                </a:cubicBezTo>
                <a:cubicBezTo>
                  <a:pt x="9683261" y="121855"/>
                  <a:pt x="9677168" y="127602"/>
                  <a:pt x="9669650" y="127602"/>
                </a:cubicBezTo>
                <a:cubicBezTo>
                  <a:pt x="9662132" y="127602"/>
                  <a:pt x="9656038" y="121855"/>
                  <a:pt x="9656038" y="114762"/>
                </a:cubicBezTo>
                <a:cubicBezTo>
                  <a:pt x="9656038" y="107670"/>
                  <a:pt x="9662132" y="101921"/>
                  <a:pt x="9669650" y="101921"/>
                </a:cubicBezTo>
                <a:close/>
                <a:moveTo>
                  <a:pt x="9609373" y="50961"/>
                </a:moveTo>
                <a:cubicBezTo>
                  <a:pt x="9622259" y="50961"/>
                  <a:pt x="9632706" y="61501"/>
                  <a:pt x="9632706" y="74501"/>
                </a:cubicBezTo>
                <a:cubicBezTo>
                  <a:pt x="9632706" y="87503"/>
                  <a:pt x="9622259" y="98043"/>
                  <a:pt x="9609373" y="98043"/>
                </a:cubicBezTo>
                <a:cubicBezTo>
                  <a:pt x="9596486" y="98043"/>
                  <a:pt x="9586041" y="87503"/>
                  <a:pt x="9586041" y="74501"/>
                </a:cubicBezTo>
                <a:cubicBezTo>
                  <a:pt x="9586041" y="61501"/>
                  <a:pt x="9596486" y="50961"/>
                  <a:pt x="9609373" y="50961"/>
                </a:cubicBezTo>
                <a:close/>
                <a:moveTo>
                  <a:pt x="0" y="0"/>
                </a:moveTo>
                <a:lnTo>
                  <a:pt x="739665" y="0"/>
                </a:lnTo>
                <a:cubicBezTo>
                  <a:pt x="2800514" y="0"/>
                  <a:pt x="5636951" y="0"/>
                  <a:pt x="9540864" y="0"/>
                </a:cubicBezTo>
                <a:cubicBezTo>
                  <a:pt x="9559315" y="0"/>
                  <a:pt x="9568541" y="13999"/>
                  <a:pt x="9568541" y="27997"/>
                </a:cubicBezTo>
                <a:cubicBezTo>
                  <a:pt x="9568541" y="41996"/>
                  <a:pt x="9559315" y="55995"/>
                  <a:pt x="9540864" y="55995"/>
                </a:cubicBezTo>
                <a:cubicBezTo>
                  <a:pt x="9531638" y="55995"/>
                  <a:pt x="9522411" y="65327"/>
                  <a:pt x="9522411" y="74659"/>
                </a:cubicBezTo>
                <a:cubicBezTo>
                  <a:pt x="9522411" y="83992"/>
                  <a:pt x="9531638" y="93323"/>
                  <a:pt x="9540864" y="97990"/>
                </a:cubicBezTo>
                <a:cubicBezTo>
                  <a:pt x="9559315" y="97990"/>
                  <a:pt x="9568541" y="107321"/>
                  <a:pt x="9568541" y="121320"/>
                </a:cubicBezTo>
                <a:cubicBezTo>
                  <a:pt x="9568541" y="135319"/>
                  <a:pt x="9559315" y="149317"/>
                  <a:pt x="9545478" y="149317"/>
                </a:cubicBezTo>
                <a:cubicBezTo>
                  <a:pt x="9545478" y="149317"/>
                  <a:pt x="9545478" y="149317"/>
                  <a:pt x="9540864" y="149317"/>
                </a:cubicBezTo>
                <a:cubicBezTo>
                  <a:pt x="9531638" y="149317"/>
                  <a:pt x="9522411" y="158650"/>
                  <a:pt x="9522411" y="167982"/>
                </a:cubicBezTo>
                <a:cubicBezTo>
                  <a:pt x="9522411" y="181981"/>
                  <a:pt x="9531638" y="191313"/>
                  <a:pt x="9540864" y="191313"/>
                </a:cubicBezTo>
                <a:cubicBezTo>
                  <a:pt x="9559315" y="191313"/>
                  <a:pt x="9568541" y="200645"/>
                  <a:pt x="9568541" y="214644"/>
                </a:cubicBezTo>
                <a:cubicBezTo>
                  <a:pt x="9568541" y="233309"/>
                  <a:pt x="9559315" y="242641"/>
                  <a:pt x="9540864" y="242641"/>
                </a:cubicBezTo>
                <a:cubicBezTo>
                  <a:pt x="9531638" y="242641"/>
                  <a:pt x="9522411" y="251972"/>
                  <a:pt x="9522411" y="265971"/>
                </a:cubicBezTo>
                <a:cubicBezTo>
                  <a:pt x="9522411" y="275305"/>
                  <a:pt x="9531638" y="284636"/>
                  <a:pt x="9540864" y="284636"/>
                </a:cubicBezTo>
                <a:cubicBezTo>
                  <a:pt x="9559315" y="284636"/>
                  <a:pt x="9568541" y="298634"/>
                  <a:pt x="9568541" y="312633"/>
                </a:cubicBezTo>
                <a:cubicBezTo>
                  <a:pt x="9568541" y="326632"/>
                  <a:pt x="9559315" y="335964"/>
                  <a:pt x="9540864" y="335964"/>
                </a:cubicBezTo>
                <a:cubicBezTo>
                  <a:pt x="9540864" y="335964"/>
                  <a:pt x="9540864" y="335964"/>
                  <a:pt x="845227" y="335964"/>
                </a:cubicBezTo>
                <a:lnTo>
                  <a:pt x="0" y="335964"/>
                </a:lnTo>
                <a:close/>
              </a:path>
            </a:pathLst>
          </a:custGeom>
          <a:solidFill>
            <a:schemeClr val="tx2"/>
          </a:solidFill>
          <a:ln w="3175">
            <a:noFill/>
          </a:ln>
        </p:spPr>
        <p:txBody>
          <a:bodyPr wrap="square" lIns="990000" tIns="0" rIns="360000" bIns="0" anchor="ctr">
            <a:noAutofit/>
          </a:bodyPr>
          <a:lstStyle>
            <a:lvl1pPr marL="0" indent="0">
              <a:lnSpc>
                <a:spcPct val="100000"/>
              </a:lnSpc>
              <a:buNone/>
              <a:defRPr sz="1500" b="0" cap="all" baseline="0">
                <a:solidFill>
                  <a:schemeClr val="bg1"/>
                </a:solidFill>
                <a:latin typeface="Encode Sans" panose="020B060402020202020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dirty="0"/>
              <a:t>Click to edit master text styles</a:t>
            </a:r>
          </a:p>
        </p:txBody>
      </p:sp>
      <p:sp>
        <p:nvSpPr>
          <p:cNvPr id="12" name="Espace réservé du texte 11">
            <a:extLst>
              <a:ext uri="{FF2B5EF4-FFF2-40B4-BE49-F238E27FC236}">
                <a16:creationId xmlns:a16="http://schemas.microsoft.com/office/drawing/2014/main" id="{74BDBFD0-F6E2-49A9-91D4-C8811F988A20}"/>
              </a:ext>
            </a:extLst>
          </p:cNvPr>
          <p:cNvSpPr>
            <a:spLocks noGrp="1"/>
          </p:cNvSpPr>
          <p:nvPr>
            <p:ph type="body" sz="quarter" idx="19" hasCustomPrompt="1"/>
          </p:nvPr>
        </p:nvSpPr>
        <p:spPr>
          <a:xfrm>
            <a:off x="1" y="96167"/>
            <a:ext cx="745715" cy="334800"/>
          </a:xfrm>
          <a:custGeom>
            <a:avLst/>
            <a:gdLst>
              <a:gd name="connsiteX0" fmla="*/ 673459 w 745715"/>
              <a:gd name="connsiteY0" fmla="*/ 237600 h 334800"/>
              <a:gd name="connsiteX1" fmla="*/ 695317 w 745715"/>
              <a:gd name="connsiteY1" fmla="*/ 259715 h 334800"/>
              <a:gd name="connsiteX2" fmla="*/ 673459 w 745715"/>
              <a:gd name="connsiteY2" fmla="*/ 281829 h 334800"/>
              <a:gd name="connsiteX3" fmla="*/ 651601 w 745715"/>
              <a:gd name="connsiteY3" fmla="*/ 259715 h 334800"/>
              <a:gd name="connsiteX4" fmla="*/ 673459 w 745715"/>
              <a:gd name="connsiteY4" fmla="*/ 237600 h 334800"/>
              <a:gd name="connsiteX5" fmla="*/ 731572 w 745715"/>
              <a:gd name="connsiteY5" fmla="*/ 200572 h 334800"/>
              <a:gd name="connsiteX6" fmla="*/ 745715 w 745715"/>
              <a:gd name="connsiteY6" fmla="*/ 214715 h 334800"/>
              <a:gd name="connsiteX7" fmla="*/ 731572 w 745715"/>
              <a:gd name="connsiteY7" fmla="*/ 228857 h 334800"/>
              <a:gd name="connsiteX8" fmla="*/ 717429 w 745715"/>
              <a:gd name="connsiteY8" fmla="*/ 214715 h 334800"/>
              <a:gd name="connsiteX9" fmla="*/ 731572 w 745715"/>
              <a:gd name="connsiteY9" fmla="*/ 200572 h 334800"/>
              <a:gd name="connsiteX10" fmla="*/ 673459 w 745715"/>
              <a:gd name="connsiteY10" fmla="*/ 142971 h 334800"/>
              <a:gd name="connsiteX11" fmla="*/ 695317 w 745715"/>
              <a:gd name="connsiteY11" fmla="*/ 165086 h 334800"/>
              <a:gd name="connsiteX12" fmla="*/ 673459 w 745715"/>
              <a:gd name="connsiteY12" fmla="*/ 187200 h 334800"/>
              <a:gd name="connsiteX13" fmla="*/ 651601 w 745715"/>
              <a:gd name="connsiteY13" fmla="*/ 165086 h 334800"/>
              <a:gd name="connsiteX14" fmla="*/ 673459 w 745715"/>
              <a:gd name="connsiteY14" fmla="*/ 142971 h 334800"/>
              <a:gd name="connsiteX15" fmla="*/ 731572 w 745715"/>
              <a:gd name="connsiteY15" fmla="*/ 102343 h 334800"/>
              <a:gd name="connsiteX16" fmla="*/ 745715 w 745715"/>
              <a:gd name="connsiteY16" fmla="*/ 116486 h 334800"/>
              <a:gd name="connsiteX17" fmla="*/ 731572 w 745715"/>
              <a:gd name="connsiteY17" fmla="*/ 130629 h 334800"/>
              <a:gd name="connsiteX18" fmla="*/ 717429 w 745715"/>
              <a:gd name="connsiteY18" fmla="*/ 116486 h 334800"/>
              <a:gd name="connsiteX19" fmla="*/ 731572 w 745715"/>
              <a:gd name="connsiteY19" fmla="*/ 102343 h 334800"/>
              <a:gd name="connsiteX20" fmla="*/ 673459 w 745715"/>
              <a:gd name="connsiteY20" fmla="*/ 47828 h 334800"/>
              <a:gd name="connsiteX21" fmla="*/ 695317 w 745715"/>
              <a:gd name="connsiteY21" fmla="*/ 69943 h 334800"/>
              <a:gd name="connsiteX22" fmla="*/ 673459 w 745715"/>
              <a:gd name="connsiteY22" fmla="*/ 92057 h 334800"/>
              <a:gd name="connsiteX23" fmla="*/ 651601 w 745715"/>
              <a:gd name="connsiteY23" fmla="*/ 69943 h 334800"/>
              <a:gd name="connsiteX24" fmla="*/ 673459 w 745715"/>
              <a:gd name="connsiteY24" fmla="*/ 47828 h 334800"/>
              <a:gd name="connsiteX25" fmla="*/ 0 w 745715"/>
              <a:gd name="connsiteY25" fmla="*/ 0 h 334800"/>
              <a:gd name="connsiteX26" fmla="*/ 603580 w 745715"/>
              <a:gd name="connsiteY26" fmla="*/ 0 h 334800"/>
              <a:gd name="connsiteX27" fmla="*/ 604804 w 745715"/>
              <a:gd name="connsiteY27" fmla="*/ 0 h 334800"/>
              <a:gd name="connsiteX28" fmla="*/ 630514 w 745715"/>
              <a:gd name="connsiteY28" fmla="*/ 25848 h 334800"/>
              <a:gd name="connsiteX29" fmla="*/ 604804 w 745715"/>
              <a:gd name="connsiteY29" fmla="*/ 51697 h 334800"/>
              <a:gd name="connsiteX30" fmla="*/ 603580 w 745715"/>
              <a:gd name="connsiteY30" fmla="*/ 51697 h 334800"/>
              <a:gd name="connsiteX31" fmla="*/ 583991 w 745715"/>
              <a:gd name="connsiteY31" fmla="*/ 72622 h 334800"/>
              <a:gd name="connsiteX32" fmla="*/ 603580 w 745715"/>
              <a:gd name="connsiteY32" fmla="*/ 93547 h 334800"/>
              <a:gd name="connsiteX33" fmla="*/ 603580 w 745715"/>
              <a:gd name="connsiteY33" fmla="*/ 94778 h 334800"/>
              <a:gd name="connsiteX34" fmla="*/ 604804 w 745715"/>
              <a:gd name="connsiteY34" fmla="*/ 94778 h 334800"/>
              <a:gd name="connsiteX35" fmla="*/ 630514 w 745715"/>
              <a:gd name="connsiteY35" fmla="*/ 120627 h 334800"/>
              <a:gd name="connsiteX36" fmla="*/ 606028 w 745715"/>
              <a:gd name="connsiteY36" fmla="*/ 146475 h 334800"/>
              <a:gd name="connsiteX37" fmla="*/ 604804 w 745715"/>
              <a:gd name="connsiteY37" fmla="*/ 146475 h 334800"/>
              <a:gd name="connsiteX38" fmla="*/ 603580 w 745715"/>
              <a:gd name="connsiteY38" fmla="*/ 146475 h 334800"/>
              <a:gd name="connsiteX39" fmla="*/ 583991 w 745715"/>
              <a:gd name="connsiteY39" fmla="*/ 167400 h 334800"/>
              <a:gd name="connsiteX40" fmla="*/ 603580 w 745715"/>
              <a:gd name="connsiteY40" fmla="*/ 188325 h 334800"/>
              <a:gd name="connsiteX41" fmla="*/ 604804 w 745715"/>
              <a:gd name="connsiteY41" fmla="*/ 188325 h 334800"/>
              <a:gd name="connsiteX42" fmla="*/ 630514 w 745715"/>
              <a:gd name="connsiteY42" fmla="*/ 214173 h 334800"/>
              <a:gd name="connsiteX43" fmla="*/ 604804 w 745715"/>
              <a:gd name="connsiteY43" fmla="*/ 241253 h 334800"/>
              <a:gd name="connsiteX44" fmla="*/ 603580 w 745715"/>
              <a:gd name="connsiteY44" fmla="*/ 240022 h 334800"/>
              <a:gd name="connsiteX45" fmla="*/ 603580 w 745715"/>
              <a:gd name="connsiteY45" fmla="*/ 241253 h 334800"/>
              <a:gd name="connsiteX46" fmla="*/ 583991 w 745715"/>
              <a:gd name="connsiteY46" fmla="*/ 262178 h 334800"/>
              <a:gd name="connsiteX47" fmla="*/ 603580 w 745715"/>
              <a:gd name="connsiteY47" fmla="*/ 283103 h 334800"/>
              <a:gd name="connsiteX48" fmla="*/ 604804 w 745715"/>
              <a:gd name="connsiteY48" fmla="*/ 283103 h 334800"/>
              <a:gd name="connsiteX49" fmla="*/ 630514 w 745715"/>
              <a:gd name="connsiteY49" fmla="*/ 308952 h 334800"/>
              <a:gd name="connsiteX50" fmla="*/ 604804 w 745715"/>
              <a:gd name="connsiteY50" fmla="*/ 334800 h 334800"/>
              <a:gd name="connsiteX51" fmla="*/ 603580 w 745715"/>
              <a:gd name="connsiteY51" fmla="*/ 334800 h 334800"/>
              <a:gd name="connsiteX52" fmla="*/ 0 w 745715"/>
              <a:gd name="connsiteY52" fmla="*/ 334800 h 334800"/>
              <a:gd name="connsiteX53" fmla="*/ 0 w 745715"/>
              <a:gd name="connsiteY53" fmla="*/ 0 h 33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745715" h="334800">
                <a:moveTo>
                  <a:pt x="673459" y="237600"/>
                </a:moveTo>
                <a:cubicBezTo>
                  <a:pt x="685530" y="237600"/>
                  <a:pt x="695317" y="247501"/>
                  <a:pt x="695317" y="259715"/>
                </a:cubicBezTo>
                <a:cubicBezTo>
                  <a:pt x="695317" y="271928"/>
                  <a:pt x="685530" y="281829"/>
                  <a:pt x="673459" y="281829"/>
                </a:cubicBezTo>
                <a:cubicBezTo>
                  <a:pt x="661388" y="281829"/>
                  <a:pt x="651601" y="271928"/>
                  <a:pt x="651601" y="259715"/>
                </a:cubicBezTo>
                <a:cubicBezTo>
                  <a:pt x="651601" y="247501"/>
                  <a:pt x="661388" y="237600"/>
                  <a:pt x="673459" y="237600"/>
                </a:cubicBezTo>
                <a:close/>
                <a:moveTo>
                  <a:pt x="731572" y="200572"/>
                </a:moveTo>
                <a:cubicBezTo>
                  <a:pt x="739383" y="200572"/>
                  <a:pt x="745715" y="206904"/>
                  <a:pt x="745715" y="214715"/>
                </a:cubicBezTo>
                <a:cubicBezTo>
                  <a:pt x="745715" y="222526"/>
                  <a:pt x="739383" y="228857"/>
                  <a:pt x="731572" y="228857"/>
                </a:cubicBezTo>
                <a:cubicBezTo>
                  <a:pt x="723761" y="228857"/>
                  <a:pt x="717429" y="222526"/>
                  <a:pt x="717429" y="214715"/>
                </a:cubicBezTo>
                <a:cubicBezTo>
                  <a:pt x="717429" y="206904"/>
                  <a:pt x="723761" y="200572"/>
                  <a:pt x="731572" y="200572"/>
                </a:cubicBezTo>
                <a:close/>
                <a:moveTo>
                  <a:pt x="673459" y="142971"/>
                </a:moveTo>
                <a:cubicBezTo>
                  <a:pt x="685530" y="142971"/>
                  <a:pt x="695317" y="152872"/>
                  <a:pt x="695317" y="165086"/>
                </a:cubicBezTo>
                <a:cubicBezTo>
                  <a:pt x="695317" y="177299"/>
                  <a:pt x="685530" y="187200"/>
                  <a:pt x="673459" y="187200"/>
                </a:cubicBezTo>
                <a:cubicBezTo>
                  <a:pt x="661388" y="187200"/>
                  <a:pt x="651601" y="177299"/>
                  <a:pt x="651601" y="165086"/>
                </a:cubicBezTo>
                <a:cubicBezTo>
                  <a:pt x="651601" y="152872"/>
                  <a:pt x="661388" y="142971"/>
                  <a:pt x="673459" y="142971"/>
                </a:cubicBezTo>
                <a:close/>
                <a:moveTo>
                  <a:pt x="731572" y="102343"/>
                </a:moveTo>
                <a:cubicBezTo>
                  <a:pt x="739383" y="102343"/>
                  <a:pt x="745715" y="108675"/>
                  <a:pt x="745715" y="116486"/>
                </a:cubicBezTo>
                <a:cubicBezTo>
                  <a:pt x="745715" y="124297"/>
                  <a:pt x="739383" y="130629"/>
                  <a:pt x="731572" y="130629"/>
                </a:cubicBezTo>
                <a:cubicBezTo>
                  <a:pt x="723761" y="130629"/>
                  <a:pt x="717429" y="124297"/>
                  <a:pt x="717429" y="116486"/>
                </a:cubicBezTo>
                <a:cubicBezTo>
                  <a:pt x="717429" y="108675"/>
                  <a:pt x="723761" y="102343"/>
                  <a:pt x="731572" y="102343"/>
                </a:cubicBezTo>
                <a:close/>
                <a:moveTo>
                  <a:pt x="673459" y="47828"/>
                </a:moveTo>
                <a:cubicBezTo>
                  <a:pt x="685530" y="47828"/>
                  <a:pt x="695317" y="57729"/>
                  <a:pt x="695317" y="69943"/>
                </a:cubicBezTo>
                <a:cubicBezTo>
                  <a:pt x="695317" y="82156"/>
                  <a:pt x="685530" y="92057"/>
                  <a:pt x="673459" y="92057"/>
                </a:cubicBezTo>
                <a:cubicBezTo>
                  <a:pt x="661388" y="92057"/>
                  <a:pt x="651601" y="82156"/>
                  <a:pt x="651601" y="69943"/>
                </a:cubicBezTo>
                <a:cubicBezTo>
                  <a:pt x="651601" y="57729"/>
                  <a:pt x="661388" y="47828"/>
                  <a:pt x="673459" y="47828"/>
                </a:cubicBezTo>
                <a:close/>
                <a:moveTo>
                  <a:pt x="0" y="0"/>
                </a:moveTo>
                <a:cubicBezTo>
                  <a:pt x="0" y="0"/>
                  <a:pt x="0" y="0"/>
                  <a:pt x="603580" y="0"/>
                </a:cubicBezTo>
                <a:cubicBezTo>
                  <a:pt x="603580" y="0"/>
                  <a:pt x="603580" y="0"/>
                  <a:pt x="604804" y="0"/>
                </a:cubicBezTo>
                <a:cubicBezTo>
                  <a:pt x="619495" y="0"/>
                  <a:pt x="630514" y="11078"/>
                  <a:pt x="630514" y="25848"/>
                </a:cubicBezTo>
                <a:cubicBezTo>
                  <a:pt x="630514" y="40619"/>
                  <a:pt x="619495" y="51697"/>
                  <a:pt x="604804" y="51697"/>
                </a:cubicBezTo>
                <a:cubicBezTo>
                  <a:pt x="604804" y="51697"/>
                  <a:pt x="603580" y="51697"/>
                  <a:pt x="603580" y="51697"/>
                </a:cubicBezTo>
                <a:cubicBezTo>
                  <a:pt x="592561" y="52928"/>
                  <a:pt x="583991" y="61544"/>
                  <a:pt x="583991" y="72622"/>
                </a:cubicBezTo>
                <a:cubicBezTo>
                  <a:pt x="583991" y="84931"/>
                  <a:pt x="592561" y="93547"/>
                  <a:pt x="603580" y="93547"/>
                </a:cubicBezTo>
                <a:cubicBezTo>
                  <a:pt x="603580" y="93547"/>
                  <a:pt x="603580" y="93547"/>
                  <a:pt x="603580" y="94778"/>
                </a:cubicBezTo>
                <a:cubicBezTo>
                  <a:pt x="603580" y="94778"/>
                  <a:pt x="604804" y="94778"/>
                  <a:pt x="604804" y="94778"/>
                </a:cubicBezTo>
                <a:cubicBezTo>
                  <a:pt x="619495" y="94778"/>
                  <a:pt x="630514" y="105856"/>
                  <a:pt x="630514" y="120627"/>
                </a:cubicBezTo>
                <a:cubicBezTo>
                  <a:pt x="630514" y="134166"/>
                  <a:pt x="619495" y="145245"/>
                  <a:pt x="606028" y="146475"/>
                </a:cubicBezTo>
                <a:cubicBezTo>
                  <a:pt x="606028" y="146475"/>
                  <a:pt x="604804" y="146475"/>
                  <a:pt x="604804" y="146475"/>
                </a:cubicBezTo>
                <a:cubicBezTo>
                  <a:pt x="604804" y="146475"/>
                  <a:pt x="603580" y="146475"/>
                  <a:pt x="603580" y="146475"/>
                </a:cubicBezTo>
                <a:cubicBezTo>
                  <a:pt x="592561" y="146475"/>
                  <a:pt x="583991" y="156322"/>
                  <a:pt x="583991" y="167400"/>
                </a:cubicBezTo>
                <a:cubicBezTo>
                  <a:pt x="583991" y="178478"/>
                  <a:pt x="592561" y="187095"/>
                  <a:pt x="603580" y="188325"/>
                </a:cubicBezTo>
                <a:cubicBezTo>
                  <a:pt x="603580" y="188325"/>
                  <a:pt x="604804" y="188325"/>
                  <a:pt x="604804" y="188325"/>
                </a:cubicBezTo>
                <a:cubicBezTo>
                  <a:pt x="619495" y="188325"/>
                  <a:pt x="630514" y="200633"/>
                  <a:pt x="630514" y="214173"/>
                </a:cubicBezTo>
                <a:cubicBezTo>
                  <a:pt x="630514" y="228945"/>
                  <a:pt x="619495" y="241253"/>
                  <a:pt x="604804" y="241253"/>
                </a:cubicBezTo>
                <a:cubicBezTo>
                  <a:pt x="604804" y="241253"/>
                  <a:pt x="603580" y="240022"/>
                  <a:pt x="603580" y="240022"/>
                </a:cubicBezTo>
                <a:cubicBezTo>
                  <a:pt x="603580" y="240022"/>
                  <a:pt x="603580" y="240022"/>
                  <a:pt x="603580" y="241253"/>
                </a:cubicBezTo>
                <a:cubicBezTo>
                  <a:pt x="592561" y="241253"/>
                  <a:pt x="583991" y="251100"/>
                  <a:pt x="583991" y="262178"/>
                </a:cubicBezTo>
                <a:cubicBezTo>
                  <a:pt x="583991" y="273256"/>
                  <a:pt x="592561" y="281872"/>
                  <a:pt x="603580" y="283103"/>
                </a:cubicBezTo>
                <a:cubicBezTo>
                  <a:pt x="603580" y="283103"/>
                  <a:pt x="604804" y="283103"/>
                  <a:pt x="604804" y="283103"/>
                </a:cubicBezTo>
                <a:cubicBezTo>
                  <a:pt x="619495" y="283103"/>
                  <a:pt x="630514" y="294181"/>
                  <a:pt x="630514" y="308952"/>
                </a:cubicBezTo>
                <a:cubicBezTo>
                  <a:pt x="630514" y="323722"/>
                  <a:pt x="619495" y="334800"/>
                  <a:pt x="604804" y="334800"/>
                </a:cubicBezTo>
                <a:cubicBezTo>
                  <a:pt x="604804" y="334800"/>
                  <a:pt x="604804" y="334800"/>
                  <a:pt x="603580" y="334800"/>
                </a:cubicBezTo>
                <a:cubicBezTo>
                  <a:pt x="603580" y="334800"/>
                  <a:pt x="603580" y="334800"/>
                  <a:pt x="0" y="334800"/>
                </a:cubicBezTo>
                <a:cubicBezTo>
                  <a:pt x="0" y="334800"/>
                  <a:pt x="0" y="334800"/>
                  <a:pt x="0" y="0"/>
                </a:cubicBezTo>
                <a:close/>
              </a:path>
            </a:pathLst>
          </a:custGeom>
          <a:solidFill>
            <a:schemeClr val="accent3"/>
          </a:solidFill>
        </p:spPr>
        <p:txBody>
          <a:bodyPr wrap="square">
            <a:noAutofit/>
          </a:bodyPr>
          <a:lstStyle>
            <a:lvl1pPr>
              <a:defRPr/>
            </a:lvl1pPr>
          </a:lstStyle>
          <a:p>
            <a:pPr lvl="0"/>
            <a:r>
              <a:rPr lang="en-US" noProof="0"/>
              <a:t> </a:t>
            </a:r>
          </a:p>
        </p:txBody>
      </p:sp>
      <p:sp>
        <p:nvSpPr>
          <p:cNvPr id="11" name="Espace réservé du texte 10">
            <a:extLst>
              <a:ext uri="{FF2B5EF4-FFF2-40B4-BE49-F238E27FC236}">
                <a16:creationId xmlns:a16="http://schemas.microsoft.com/office/drawing/2014/main" id="{8C7A5F77-9A92-46CF-AF0E-296CA94F051F}"/>
              </a:ext>
            </a:extLst>
          </p:cNvPr>
          <p:cNvSpPr>
            <a:spLocks noGrp="1"/>
          </p:cNvSpPr>
          <p:nvPr>
            <p:ph type="body" sz="quarter" idx="13" hasCustomPrompt="1"/>
          </p:nvPr>
        </p:nvSpPr>
        <p:spPr>
          <a:xfrm>
            <a:off x="536400" y="1362974"/>
            <a:ext cx="10800000" cy="4861426"/>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Espace réservé de la date 3">
            <a:extLst>
              <a:ext uri="{FF2B5EF4-FFF2-40B4-BE49-F238E27FC236}">
                <a16:creationId xmlns:a16="http://schemas.microsoft.com/office/drawing/2014/main" id="{0023D345-337F-488B-8D03-DF3DDDA5DDF5}"/>
              </a:ext>
            </a:extLst>
          </p:cNvPr>
          <p:cNvSpPr>
            <a:spLocks noGrp="1"/>
          </p:cNvSpPr>
          <p:nvPr>
            <p:ph type="dt" sz="half" idx="15"/>
          </p:nvPr>
        </p:nvSpPr>
        <p:spPr/>
        <p:txBody>
          <a:bodyPr/>
          <a:lstStyle/>
          <a:p>
            <a:r>
              <a:rPr lang="en-US" noProof="0"/>
              <a:t>YYYY/MM/DD</a:t>
            </a:r>
            <a:endParaRPr lang="en-US" b="0" noProof="0"/>
          </a:p>
        </p:txBody>
      </p:sp>
      <p:sp>
        <p:nvSpPr>
          <p:cNvPr id="7" name="Espace réservé du pied de page 6">
            <a:extLst>
              <a:ext uri="{FF2B5EF4-FFF2-40B4-BE49-F238E27FC236}">
                <a16:creationId xmlns:a16="http://schemas.microsoft.com/office/drawing/2014/main" id="{509EADAA-0C96-4D73-B394-C1A53CEA1029}"/>
              </a:ext>
            </a:extLst>
          </p:cNvPr>
          <p:cNvSpPr>
            <a:spLocks noGrp="1"/>
          </p:cNvSpPr>
          <p:nvPr>
            <p:ph type="ftr" sz="quarter" idx="16"/>
          </p:nvPr>
        </p:nvSpPr>
        <p:spPr/>
        <p:txBody>
          <a:bodyPr/>
          <a:lstStyle/>
          <a:p>
            <a:r>
              <a:rPr lang="en-US" noProof="0"/>
              <a:t>Communication Department</a:t>
            </a:r>
            <a:endParaRPr lang="en-US" b="0" noProof="0"/>
          </a:p>
        </p:txBody>
      </p:sp>
      <p:sp>
        <p:nvSpPr>
          <p:cNvPr id="8" name="Espace réservé du numéro de diapositive 7">
            <a:extLst>
              <a:ext uri="{FF2B5EF4-FFF2-40B4-BE49-F238E27FC236}">
                <a16:creationId xmlns:a16="http://schemas.microsoft.com/office/drawing/2014/main" id="{257223AC-9555-4A04-BCAD-D73603C5E654}"/>
              </a:ext>
            </a:extLst>
          </p:cNvPr>
          <p:cNvSpPr>
            <a:spLocks noGrp="1"/>
          </p:cNvSpPr>
          <p:nvPr>
            <p:ph type="sldNum" sz="quarter" idx="17"/>
          </p:nvPr>
        </p:nvSpPr>
        <p:spPr/>
        <p:txBody>
          <a:bodyPr/>
          <a:lstStyle/>
          <a:p>
            <a:fld id="{975A587B-5814-4D9B-9598-FE9CB954CB01}" type="slidenum">
              <a:rPr lang="en-US" noProof="0" smtClean="0"/>
              <a:pPr/>
              <a:t>‹N°›</a:t>
            </a:fld>
            <a:endParaRPr lang="en-US" b="0" noProof="0"/>
          </a:p>
        </p:txBody>
      </p:sp>
      <p:sp>
        <p:nvSpPr>
          <p:cNvPr id="10" name="Titre 9">
            <a:extLst>
              <a:ext uri="{FF2B5EF4-FFF2-40B4-BE49-F238E27FC236}">
                <a16:creationId xmlns:a16="http://schemas.microsoft.com/office/drawing/2014/main" id="{E51F8B3E-14FB-4855-BA2B-DAC0E96F2123}"/>
              </a:ext>
            </a:extLst>
          </p:cNvPr>
          <p:cNvSpPr>
            <a:spLocks noGrp="1"/>
          </p:cNvSpPr>
          <p:nvPr>
            <p:ph type="title" hasCustomPrompt="1"/>
          </p:nvPr>
        </p:nvSpPr>
        <p:spPr>
          <a:xfrm>
            <a:off x="546100" y="793216"/>
            <a:ext cx="10800000" cy="335964"/>
          </a:xfrm>
        </p:spPr>
        <p:txBody>
          <a:bodyPr/>
          <a:lstStyle>
            <a:lvl1pPr algn="r">
              <a:defRPr sz="1400"/>
            </a:lvl1pPr>
          </a:lstStyle>
          <a:p>
            <a:r>
              <a:rPr lang="en-US" noProof="0"/>
              <a:t>Click to edit Master title style</a:t>
            </a:r>
          </a:p>
        </p:txBody>
      </p:sp>
    </p:spTree>
    <p:extLst>
      <p:ext uri="{BB962C8B-B14F-4D97-AF65-F5344CB8AC3E}">
        <p14:creationId xmlns:p14="http://schemas.microsoft.com/office/powerpoint/2010/main" val="12738210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white with a photo">
    <p:spTree>
      <p:nvGrpSpPr>
        <p:cNvPr id="1" name=""/>
        <p:cNvGrpSpPr/>
        <p:nvPr/>
      </p:nvGrpSpPr>
      <p:grpSpPr>
        <a:xfrm>
          <a:off x="0" y="0"/>
          <a:ext cx="0" cy="0"/>
          <a:chOff x="0" y="0"/>
          <a:chExt cx="0" cy="0"/>
        </a:xfrm>
      </p:grpSpPr>
      <p:sp>
        <p:nvSpPr>
          <p:cNvPr id="10" name="Espace réservé du texte 16">
            <a:extLst>
              <a:ext uri="{FF2B5EF4-FFF2-40B4-BE49-F238E27FC236}">
                <a16:creationId xmlns:a16="http://schemas.microsoft.com/office/drawing/2014/main" id="{02693427-0064-4C20-BB8A-3162AB9CD16F}"/>
              </a:ext>
            </a:extLst>
          </p:cNvPr>
          <p:cNvSpPr>
            <a:spLocks noGrp="1"/>
          </p:cNvSpPr>
          <p:nvPr>
            <p:ph type="body" idx="1" hasCustomPrompt="1"/>
          </p:nvPr>
        </p:nvSpPr>
        <p:spPr>
          <a:xfrm>
            <a:off x="1" y="449849"/>
            <a:ext cx="9683261" cy="335964"/>
          </a:xfrm>
          <a:custGeom>
            <a:avLst/>
            <a:gdLst>
              <a:gd name="connsiteX0" fmla="*/ 9609373 w 9683261"/>
              <a:gd name="connsiteY0" fmla="*/ 237817 h 335964"/>
              <a:gd name="connsiteX1" fmla="*/ 9632706 w 9683261"/>
              <a:gd name="connsiteY1" fmla="*/ 261358 h 335964"/>
              <a:gd name="connsiteX2" fmla="*/ 9609373 w 9683261"/>
              <a:gd name="connsiteY2" fmla="*/ 284899 h 335964"/>
              <a:gd name="connsiteX3" fmla="*/ 9586041 w 9683261"/>
              <a:gd name="connsiteY3" fmla="*/ 261358 h 335964"/>
              <a:gd name="connsiteX4" fmla="*/ 9609373 w 9683261"/>
              <a:gd name="connsiteY4" fmla="*/ 237817 h 335964"/>
              <a:gd name="connsiteX5" fmla="*/ 9669650 w 9683261"/>
              <a:gd name="connsiteY5" fmla="*/ 200069 h 335964"/>
              <a:gd name="connsiteX6" fmla="*/ 9683261 w 9683261"/>
              <a:gd name="connsiteY6" fmla="*/ 212909 h 335964"/>
              <a:gd name="connsiteX7" fmla="*/ 9669650 w 9683261"/>
              <a:gd name="connsiteY7" fmla="*/ 225749 h 335964"/>
              <a:gd name="connsiteX8" fmla="*/ 9656038 w 9683261"/>
              <a:gd name="connsiteY8" fmla="*/ 212909 h 335964"/>
              <a:gd name="connsiteX9" fmla="*/ 9669650 w 9683261"/>
              <a:gd name="connsiteY9" fmla="*/ 200069 h 335964"/>
              <a:gd name="connsiteX10" fmla="*/ 9609373 w 9683261"/>
              <a:gd name="connsiteY10" fmla="*/ 143445 h 335964"/>
              <a:gd name="connsiteX11" fmla="*/ 9632706 w 9683261"/>
              <a:gd name="connsiteY11" fmla="*/ 166987 h 335964"/>
              <a:gd name="connsiteX12" fmla="*/ 9609373 w 9683261"/>
              <a:gd name="connsiteY12" fmla="*/ 190527 h 335964"/>
              <a:gd name="connsiteX13" fmla="*/ 9586041 w 9683261"/>
              <a:gd name="connsiteY13" fmla="*/ 166987 h 335964"/>
              <a:gd name="connsiteX14" fmla="*/ 9609373 w 9683261"/>
              <a:gd name="connsiteY14" fmla="*/ 143445 h 335964"/>
              <a:gd name="connsiteX15" fmla="*/ 9669650 w 9683261"/>
              <a:gd name="connsiteY15" fmla="*/ 101921 h 335964"/>
              <a:gd name="connsiteX16" fmla="*/ 9683261 w 9683261"/>
              <a:gd name="connsiteY16" fmla="*/ 114762 h 335964"/>
              <a:gd name="connsiteX17" fmla="*/ 9669650 w 9683261"/>
              <a:gd name="connsiteY17" fmla="*/ 127602 h 335964"/>
              <a:gd name="connsiteX18" fmla="*/ 9656038 w 9683261"/>
              <a:gd name="connsiteY18" fmla="*/ 114762 h 335964"/>
              <a:gd name="connsiteX19" fmla="*/ 9669650 w 9683261"/>
              <a:gd name="connsiteY19" fmla="*/ 101921 h 335964"/>
              <a:gd name="connsiteX20" fmla="*/ 9609373 w 9683261"/>
              <a:gd name="connsiteY20" fmla="*/ 50961 h 335964"/>
              <a:gd name="connsiteX21" fmla="*/ 9632706 w 9683261"/>
              <a:gd name="connsiteY21" fmla="*/ 74501 h 335964"/>
              <a:gd name="connsiteX22" fmla="*/ 9609373 w 9683261"/>
              <a:gd name="connsiteY22" fmla="*/ 98043 h 335964"/>
              <a:gd name="connsiteX23" fmla="*/ 9586041 w 9683261"/>
              <a:gd name="connsiteY23" fmla="*/ 74501 h 335964"/>
              <a:gd name="connsiteX24" fmla="*/ 9609373 w 9683261"/>
              <a:gd name="connsiteY24" fmla="*/ 50961 h 335964"/>
              <a:gd name="connsiteX25" fmla="*/ 0 w 9683261"/>
              <a:gd name="connsiteY25" fmla="*/ 0 h 335964"/>
              <a:gd name="connsiteX26" fmla="*/ 739665 w 9683261"/>
              <a:gd name="connsiteY26" fmla="*/ 0 h 335964"/>
              <a:gd name="connsiteX27" fmla="*/ 9540864 w 9683261"/>
              <a:gd name="connsiteY27" fmla="*/ 0 h 335964"/>
              <a:gd name="connsiteX28" fmla="*/ 9568541 w 9683261"/>
              <a:gd name="connsiteY28" fmla="*/ 27997 h 335964"/>
              <a:gd name="connsiteX29" fmla="*/ 9540864 w 9683261"/>
              <a:gd name="connsiteY29" fmla="*/ 55995 h 335964"/>
              <a:gd name="connsiteX30" fmla="*/ 9522411 w 9683261"/>
              <a:gd name="connsiteY30" fmla="*/ 74659 h 335964"/>
              <a:gd name="connsiteX31" fmla="*/ 9540864 w 9683261"/>
              <a:gd name="connsiteY31" fmla="*/ 97990 h 335964"/>
              <a:gd name="connsiteX32" fmla="*/ 9568541 w 9683261"/>
              <a:gd name="connsiteY32" fmla="*/ 121320 h 335964"/>
              <a:gd name="connsiteX33" fmla="*/ 9545478 w 9683261"/>
              <a:gd name="connsiteY33" fmla="*/ 149317 h 335964"/>
              <a:gd name="connsiteX34" fmla="*/ 9540864 w 9683261"/>
              <a:gd name="connsiteY34" fmla="*/ 149317 h 335964"/>
              <a:gd name="connsiteX35" fmla="*/ 9522411 w 9683261"/>
              <a:gd name="connsiteY35" fmla="*/ 167982 h 335964"/>
              <a:gd name="connsiteX36" fmla="*/ 9540864 w 9683261"/>
              <a:gd name="connsiteY36" fmla="*/ 191313 h 335964"/>
              <a:gd name="connsiteX37" fmla="*/ 9568541 w 9683261"/>
              <a:gd name="connsiteY37" fmla="*/ 214644 h 335964"/>
              <a:gd name="connsiteX38" fmla="*/ 9540864 w 9683261"/>
              <a:gd name="connsiteY38" fmla="*/ 242641 h 335964"/>
              <a:gd name="connsiteX39" fmla="*/ 9522411 w 9683261"/>
              <a:gd name="connsiteY39" fmla="*/ 265971 h 335964"/>
              <a:gd name="connsiteX40" fmla="*/ 9540864 w 9683261"/>
              <a:gd name="connsiteY40" fmla="*/ 284636 h 335964"/>
              <a:gd name="connsiteX41" fmla="*/ 9568541 w 9683261"/>
              <a:gd name="connsiteY41" fmla="*/ 312633 h 335964"/>
              <a:gd name="connsiteX42" fmla="*/ 9540864 w 9683261"/>
              <a:gd name="connsiteY42" fmla="*/ 335964 h 335964"/>
              <a:gd name="connsiteX43" fmla="*/ 845227 w 9683261"/>
              <a:gd name="connsiteY43" fmla="*/ 335964 h 335964"/>
              <a:gd name="connsiteX44" fmla="*/ 0 w 9683261"/>
              <a:gd name="connsiteY44" fmla="*/ 335964 h 335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9683261" h="335964">
                <a:moveTo>
                  <a:pt x="9609373" y="237817"/>
                </a:moveTo>
                <a:cubicBezTo>
                  <a:pt x="9622259" y="237817"/>
                  <a:pt x="9632706" y="248357"/>
                  <a:pt x="9632706" y="261358"/>
                </a:cubicBezTo>
                <a:cubicBezTo>
                  <a:pt x="9632706" y="274359"/>
                  <a:pt x="9622259" y="284899"/>
                  <a:pt x="9609373" y="284899"/>
                </a:cubicBezTo>
                <a:cubicBezTo>
                  <a:pt x="9596486" y="284899"/>
                  <a:pt x="9586041" y="274359"/>
                  <a:pt x="9586041" y="261358"/>
                </a:cubicBezTo>
                <a:cubicBezTo>
                  <a:pt x="9586041" y="248357"/>
                  <a:pt x="9596486" y="237817"/>
                  <a:pt x="9609373" y="237817"/>
                </a:cubicBezTo>
                <a:close/>
                <a:moveTo>
                  <a:pt x="9669650" y="200069"/>
                </a:moveTo>
                <a:cubicBezTo>
                  <a:pt x="9677168" y="200069"/>
                  <a:pt x="9683261" y="205817"/>
                  <a:pt x="9683261" y="212909"/>
                </a:cubicBezTo>
                <a:cubicBezTo>
                  <a:pt x="9683261" y="220001"/>
                  <a:pt x="9677168" y="225749"/>
                  <a:pt x="9669650" y="225749"/>
                </a:cubicBezTo>
                <a:cubicBezTo>
                  <a:pt x="9662132" y="225749"/>
                  <a:pt x="9656038" y="220001"/>
                  <a:pt x="9656038" y="212909"/>
                </a:cubicBezTo>
                <a:cubicBezTo>
                  <a:pt x="9656038" y="205817"/>
                  <a:pt x="9662132" y="200069"/>
                  <a:pt x="9669650" y="200069"/>
                </a:cubicBezTo>
                <a:close/>
                <a:moveTo>
                  <a:pt x="9609373" y="143445"/>
                </a:moveTo>
                <a:cubicBezTo>
                  <a:pt x="9622259" y="143445"/>
                  <a:pt x="9632706" y="153985"/>
                  <a:pt x="9632706" y="166987"/>
                </a:cubicBezTo>
                <a:cubicBezTo>
                  <a:pt x="9632706" y="179987"/>
                  <a:pt x="9622259" y="190527"/>
                  <a:pt x="9609373" y="190527"/>
                </a:cubicBezTo>
                <a:cubicBezTo>
                  <a:pt x="9596486" y="190527"/>
                  <a:pt x="9586041" y="179987"/>
                  <a:pt x="9586041" y="166987"/>
                </a:cubicBezTo>
                <a:cubicBezTo>
                  <a:pt x="9586041" y="153985"/>
                  <a:pt x="9596486" y="143445"/>
                  <a:pt x="9609373" y="143445"/>
                </a:cubicBezTo>
                <a:close/>
                <a:moveTo>
                  <a:pt x="9669650" y="101921"/>
                </a:moveTo>
                <a:cubicBezTo>
                  <a:pt x="9677168" y="101921"/>
                  <a:pt x="9683261" y="107670"/>
                  <a:pt x="9683261" y="114762"/>
                </a:cubicBezTo>
                <a:cubicBezTo>
                  <a:pt x="9683261" y="121855"/>
                  <a:pt x="9677168" y="127602"/>
                  <a:pt x="9669650" y="127602"/>
                </a:cubicBezTo>
                <a:cubicBezTo>
                  <a:pt x="9662132" y="127602"/>
                  <a:pt x="9656038" y="121855"/>
                  <a:pt x="9656038" y="114762"/>
                </a:cubicBezTo>
                <a:cubicBezTo>
                  <a:pt x="9656038" y="107670"/>
                  <a:pt x="9662132" y="101921"/>
                  <a:pt x="9669650" y="101921"/>
                </a:cubicBezTo>
                <a:close/>
                <a:moveTo>
                  <a:pt x="9609373" y="50961"/>
                </a:moveTo>
                <a:cubicBezTo>
                  <a:pt x="9622259" y="50961"/>
                  <a:pt x="9632706" y="61501"/>
                  <a:pt x="9632706" y="74501"/>
                </a:cubicBezTo>
                <a:cubicBezTo>
                  <a:pt x="9632706" y="87503"/>
                  <a:pt x="9622259" y="98043"/>
                  <a:pt x="9609373" y="98043"/>
                </a:cubicBezTo>
                <a:cubicBezTo>
                  <a:pt x="9596486" y="98043"/>
                  <a:pt x="9586041" y="87503"/>
                  <a:pt x="9586041" y="74501"/>
                </a:cubicBezTo>
                <a:cubicBezTo>
                  <a:pt x="9586041" y="61501"/>
                  <a:pt x="9596486" y="50961"/>
                  <a:pt x="9609373" y="50961"/>
                </a:cubicBezTo>
                <a:close/>
                <a:moveTo>
                  <a:pt x="0" y="0"/>
                </a:moveTo>
                <a:lnTo>
                  <a:pt x="739665" y="0"/>
                </a:lnTo>
                <a:cubicBezTo>
                  <a:pt x="2800514" y="0"/>
                  <a:pt x="5636951" y="0"/>
                  <a:pt x="9540864" y="0"/>
                </a:cubicBezTo>
                <a:cubicBezTo>
                  <a:pt x="9559315" y="0"/>
                  <a:pt x="9568541" y="13999"/>
                  <a:pt x="9568541" y="27997"/>
                </a:cubicBezTo>
                <a:cubicBezTo>
                  <a:pt x="9568541" y="41996"/>
                  <a:pt x="9559315" y="55995"/>
                  <a:pt x="9540864" y="55995"/>
                </a:cubicBezTo>
                <a:cubicBezTo>
                  <a:pt x="9531638" y="55995"/>
                  <a:pt x="9522411" y="65327"/>
                  <a:pt x="9522411" y="74659"/>
                </a:cubicBezTo>
                <a:cubicBezTo>
                  <a:pt x="9522411" y="83992"/>
                  <a:pt x="9531638" y="93323"/>
                  <a:pt x="9540864" y="97990"/>
                </a:cubicBezTo>
                <a:cubicBezTo>
                  <a:pt x="9559315" y="97990"/>
                  <a:pt x="9568541" y="107321"/>
                  <a:pt x="9568541" y="121320"/>
                </a:cubicBezTo>
                <a:cubicBezTo>
                  <a:pt x="9568541" y="135319"/>
                  <a:pt x="9559315" y="149317"/>
                  <a:pt x="9545478" y="149317"/>
                </a:cubicBezTo>
                <a:cubicBezTo>
                  <a:pt x="9545478" y="149317"/>
                  <a:pt x="9545478" y="149317"/>
                  <a:pt x="9540864" y="149317"/>
                </a:cubicBezTo>
                <a:cubicBezTo>
                  <a:pt x="9531638" y="149317"/>
                  <a:pt x="9522411" y="158650"/>
                  <a:pt x="9522411" y="167982"/>
                </a:cubicBezTo>
                <a:cubicBezTo>
                  <a:pt x="9522411" y="181981"/>
                  <a:pt x="9531638" y="191313"/>
                  <a:pt x="9540864" y="191313"/>
                </a:cubicBezTo>
                <a:cubicBezTo>
                  <a:pt x="9559315" y="191313"/>
                  <a:pt x="9568541" y="200645"/>
                  <a:pt x="9568541" y="214644"/>
                </a:cubicBezTo>
                <a:cubicBezTo>
                  <a:pt x="9568541" y="233309"/>
                  <a:pt x="9559315" y="242641"/>
                  <a:pt x="9540864" y="242641"/>
                </a:cubicBezTo>
                <a:cubicBezTo>
                  <a:pt x="9531638" y="242641"/>
                  <a:pt x="9522411" y="251972"/>
                  <a:pt x="9522411" y="265971"/>
                </a:cubicBezTo>
                <a:cubicBezTo>
                  <a:pt x="9522411" y="275305"/>
                  <a:pt x="9531638" y="284636"/>
                  <a:pt x="9540864" y="284636"/>
                </a:cubicBezTo>
                <a:cubicBezTo>
                  <a:pt x="9559315" y="284636"/>
                  <a:pt x="9568541" y="298634"/>
                  <a:pt x="9568541" y="312633"/>
                </a:cubicBezTo>
                <a:cubicBezTo>
                  <a:pt x="9568541" y="326632"/>
                  <a:pt x="9559315" y="335964"/>
                  <a:pt x="9540864" y="335964"/>
                </a:cubicBezTo>
                <a:cubicBezTo>
                  <a:pt x="9540864" y="335964"/>
                  <a:pt x="9540864" y="335964"/>
                  <a:pt x="845227" y="335964"/>
                </a:cubicBezTo>
                <a:lnTo>
                  <a:pt x="0" y="335964"/>
                </a:lnTo>
                <a:close/>
              </a:path>
            </a:pathLst>
          </a:custGeom>
          <a:solidFill>
            <a:schemeClr val="tx2"/>
          </a:solidFill>
          <a:ln w="3175">
            <a:noFill/>
          </a:ln>
        </p:spPr>
        <p:txBody>
          <a:bodyPr wrap="square" lIns="990000" tIns="0" rIns="360000" bIns="0" anchor="ctr">
            <a:noAutofit/>
          </a:bodyPr>
          <a:lstStyle>
            <a:lvl1pPr marL="0" indent="0">
              <a:lnSpc>
                <a:spcPct val="100000"/>
              </a:lnSpc>
              <a:buNone/>
              <a:defRPr sz="1500" b="0" cap="all" baseline="0">
                <a:solidFill>
                  <a:schemeClr val="bg1"/>
                </a:solidFill>
                <a:latin typeface="Encode Sans" panose="020B060402020202020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dirty="0"/>
              <a:t>Click to edit master text styles</a:t>
            </a:r>
          </a:p>
        </p:txBody>
      </p:sp>
      <p:sp>
        <p:nvSpPr>
          <p:cNvPr id="15" name="Espace réservé du texte 14">
            <a:extLst>
              <a:ext uri="{FF2B5EF4-FFF2-40B4-BE49-F238E27FC236}">
                <a16:creationId xmlns:a16="http://schemas.microsoft.com/office/drawing/2014/main" id="{A234AADB-645B-4C3C-BFE7-89D1937EB422}"/>
              </a:ext>
            </a:extLst>
          </p:cNvPr>
          <p:cNvSpPr>
            <a:spLocks noGrp="1"/>
          </p:cNvSpPr>
          <p:nvPr>
            <p:ph type="body" sz="quarter" idx="19" hasCustomPrompt="1"/>
          </p:nvPr>
        </p:nvSpPr>
        <p:spPr>
          <a:xfrm>
            <a:off x="1" y="449849"/>
            <a:ext cx="745715" cy="334800"/>
          </a:xfrm>
          <a:custGeom>
            <a:avLst/>
            <a:gdLst>
              <a:gd name="connsiteX0" fmla="*/ 673459 w 745715"/>
              <a:gd name="connsiteY0" fmla="*/ 237600 h 334800"/>
              <a:gd name="connsiteX1" fmla="*/ 695317 w 745715"/>
              <a:gd name="connsiteY1" fmla="*/ 259715 h 334800"/>
              <a:gd name="connsiteX2" fmla="*/ 673459 w 745715"/>
              <a:gd name="connsiteY2" fmla="*/ 281829 h 334800"/>
              <a:gd name="connsiteX3" fmla="*/ 651601 w 745715"/>
              <a:gd name="connsiteY3" fmla="*/ 259715 h 334800"/>
              <a:gd name="connsiteX4" fmla="*/ 673459 w 745715"/>
              <a:gd name="connsiteY4" fmla="*/ 237600 h 334800"/>
              <a:gd name="connsiteX5" fmla="*/ 731572 w 745715"/>
              <a:gd name="connsiteY5" fmla="*/ 200572 h 334800"/>
              <a:gd name="connsiteX6" fmla="*/ 745715 w 745715"/>
              <a:gd name="connsiteY6" fmla="*/ 214715 h 334800"/>
              <a:gd name="connsiteX7" fmla="*/ 731572 w 745715"/>
              <a:gd name="connsiteY7" fmla="*/ 228857 h 334800"/>
              <a:gd name="connsiteX8" fmla="*/ 717429 w 745715"/>
              <a:gd name="connsiteY8" fmla="*/ 214715 h 334800"/>
              <a:gd name="connsiteX9" fmla="*/ 731572 w 745715"/>
              <a:gd name="connsiteY9" fmla="*/ 200572 h 334800"/>
              <a:gd name="connsiteX10" fmla="*/ 673459 w 745715"/>
              <a:gd name="connsiteY10" fmla="*/ 142971 h 334800"/>
              <a:gd name="connsiteX11" fmla="*/ 695317 w 745715"/>
              <a:gd name="connsiteY11" fmla="*/ 165086 h 334800"/>
              <a:gd name="connsiteX12" fmla="*/ 673459 w 745715"/>
              <a:gd name="connsiteY12" fmla="*/ 187200 h 334800"/>
              <a:gd name="connsiteX13" fmla="*/ 651601 w 745715"/>
              <a:gd name="connsiteY13" fmla="*/ 165086 h 334800"/>
              <a:gd name="connsiteX14" fmla="*/ 673459 w 745715"/>
              <a:gd name="connsiteY14" fmla="*/ 142971 h 334800"/>
              <a:gd name="connsiteX15" fmla="*/ 731572 w 745715"/>
              <a:gd name="connsiteY15" fmla="*/ 102343 h 334800"/>
              <a:gd name="connsiteX16" fmla="*/ 745715 w 745715"/>
              <a:gd name="connsiteY16" fmla="*/ 116486 h 334800"/>
              <a:gd name="connsiteX17" fmla="*/ 731572 w 745715"/>
              <a:gd name="connsiteY17" fmla="*/ 130629 h 334800"/>
              <a:gd name="connsiteX18" fmla="*/ 717429 w 745715"/>
              <a:gd name="connsiteY18" fmla="*/ 116486 h 334800"/>
              <a:gd name="connsiteX19" fmla="*/ 731572 w 745715"/>
              <a:gd name="connsiteY19" fmla="*/ 102343 h 334800"/>
              <a:gd name="connsiteX20" fmla="*/ 673459 w 745715"/>
              <a:gd name="connsiteY20" fmla="*/ 47828 h 334800"/>
              <a:gd name="connsiteX21" fmla="*/ 695317 w 745715"/>
              <a:gd name="connsiteY21" fmla="*/ 69943 h 334800"/>
              <a:gd name="connsiteX22" fmla="*/ 673459 w 745715"/>
              <a:gd name="connsiteY22" fmla="*/ 92057 h 334800"/>
              <a:gd name="connsiteX23" fmla="*/ 651601 w 745715"/>
              <a:gd name="connsiteY23" fmla="*/ 69943 h 334800"/>
              <a:gd name="connsiteX24" fmla="*/ 673459 w 745715"/>
              <a:gd name="connsiteY24" fmla="*/ 47828 h 334800"/>
              <a:gd name="connsiteX25" fmla="*/ 0 w 745715"/>
              <a:gd name="connsiteY25" fmla="*/ 0 h 334800"/>
              <a:gd name="connsiteX26" fmla="*/ 603580 w 745715"/>
              <a:gd name="connsiteY26" fmla="*/ 0 h 334800"/>
              <a:gd name="connsiteX27" fmla="*/ 604804 w 745715"/>
              <a:gd name="connsiteY27" fmla="*/ 0 h 334800"/>
              <a:gd name="connsiteX28" fmla="*/ 630514 w 745715"/>
              <a:gd name="connsiteY28" fmla="*/ 25848 h 334800"/>
              <a:gd name="connsiteX29" fmla="*/ 604804 w 745715"/>
              <a:gd name="connsiteY29" fmla="*/ 51697 h 334800"/>
              <a:gd name="connsiteX30" fmla="*/ 603580 w 745715"/>
              <a:gd name="connsiteY30" fmla="*/ 51697 h 334800"/>
              <a:gd name="connsiteX31" fmla="*/ 583991 w 745715"/>
              <a:gd name="connsiteY31" fmla="*/ 72622 h 334800"/>
              <a:gd name="connsiteX32" fmla="*/ 603580 w 745715"/>
              <a:gd name="connsiteY32" fmla="*/ 93547 h 334800"/>
              <a:gd name="connsiteX33" fmla="*/ 603580 w 745715"/>
              <a:gd name="connsiteY33" fmla="*/ 94778 h 334800"/>
              <a:gd name="connsiteX34" fmla="*/ 604804 w 745715"/>
              <a:gd name="connsiteY34" fmla="*/ 94778 h 334800"/>
              <a:gd name="connsiteX35" fmla="*/ 630514 w 745715"/>
              <a:gd name="connsiteY35" fmla="*/ 120627 h 334800"/>
              <a:gd name="connsiteX36" fmla="*/ 606028 w 745715"/>
              <a:gd name="connsiteY36" fmla="*/ 146475 h 334800"/>
              <a:gd name="connsiteX37" fmla="*/ 604804 w 745715"/>
              <a:gd name="connsiteY37" fmla="*/ 146475 h 334800"/>
              <a:gd name="connsiteX38" fmla="*/ 603580 w 745715"/>
              <a:gd name="connsiteY38" fmla="*/ 146475 h 334800"/>
              <a:gd name="connsiteX39" fmla="*/ 583991 w 745715"/>
              <a:gd name="connsiteY39" fmla="*/ 167400 h 334800"/>
              <a:gd name="connsiteX40" fmla="*/ 603580 w 745715"/>
              <a:gd name="connsiteY40" fmla="*/ 188325 h 334800"/>
              <a:gd name="connsiteX41" fmla="*/ 604804 w 745715"/>
              <a:gd name="connsiteY41" fmla="*/ 188325 h 334800"/>
              <a:gd name="connsiteX42" fmla="*/ 630514 w 745715"/>
              <a:gd name="connsiteY42" fmla="*/ 214173 h 334800"/>
              <a:gd name="connsiteX43" fmla="*/ 604804 w 745715"/>
              <a:gd name="connsiteY43" fmla="*/ 241253 h 334800"/>
              <a:gd name="connsiteX44" fmla="*/ 603580 w 745715"/>
              <a:gd name="connsiteY44" fmla="*/ 240022 h 334800"/>
              <a:gd name="connsiteX45" fmla="*/ 603580 w 745715"/>
              <a:gd name="connsiteY45" fmla="*/ 241253 h 334800"/>
              <a:gd name="connsiteX46" fmla="*/ 583991 w 745715"/>
              <a:gd name="connsiteY46" fmla="*/ 262178 h 334800"/>
              <a:gd name="connsiteX47" fmla="*/ 603580 w 745715"/>
              <a:gd name="connsiteY47" fmla="*/ 283103 h 334800"/>
              <a:gd name="connsiteX48" fmla="*/ 604804 w 745715"/>
              <a:gd name="connsiteY48" fmla="*/ 283103 h 334800"/>
              <a:gd name="connsiteX49" fmla="*/ 630514 w 745715"/>
              <a:gd name="connsiteY49" fmla="*/ 308952 h 334800"/>
              <a:gd name="connsiteX50" fmla="*/ 604804 w 745715"/>
              <a:gd name="connsiteY50" fmla="*/ 334800 h 334800"/>
              <a:gd name="connsiteX51" fmla="*/ 603580 w 745715"/>
              <a:gd name="connsiteY51" fmla="*/ 334800 h 334800"/>
              <a:gd name="connsiteX52" fmla="*/ 0 w 745715"/>
              <a:gd name="connsiteY52" fmla="*/ 334800 h 334800"/>
              <a:gd name="connsiteX53" fmla="*/ 0 w 745715"/>
              <a:gd name="connsiteY53" fmla="*/ 0 h 33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745715" h="334800">
                <a:moveTo>
                  <a:pt x="673459" y="237600"/>
                </a:moveTo>
                <a:cubicBezTo>
                  <a:pt x="685530" y="237600"/>
                  <a:pt x="695317" y="247501"/>
                  <a:pt x="695317" y="259715"/>
                </a:cubicBezTo>
                <a:cubicBezTo>
                  <a:pt x="695317" y="271928"/>
                  <a:pt x="685530" y="281829"/>
                  <a:pt x="673459" y="281829"/>
                </a:cubicBezTo>
                <a:cubicBezTo>
                  <a:pt x="661388" y="281829"/>
                  <a:pt x="651601" y="271928"/>
                  <a:pt x="651601" y="259715"/>
                </a:cubicBezTo>
                <a:cubicBezTo>
                  <a:pt x="651601" y="247501"/>
                  <a:pt x="661388" y="237600"/>
                  <a:pt x="673459" y="237600"/>
                </a:cubicBezTo>
                <a:close/>
                <a:moveTo>
                  <a:pt x="731572" y="200572"/>
                </a:moveTo>
                <a:cubicBezTo>
                  <a:pt x="739383" y="200572"/>
                  <a:pt x="745715" y="206904"/>
                  <a:pt x="745715" y="214715"/>
                </a:cubicBezTo>
                <a:cubicBezTo>
                  <a:pt x="745715" y="222526"/>
                  <a:pt x="739383" y="228857"/>
                  <a:pt x="731572" y="228857"/>
                </a:cubicBezTo>
                <a:cubicBezTo>
                  <a:pt x="723761" y="228857"/>
                  <a:pt x="717429" y="222526"/>
                  <a:pt x="717429" y="214715"/>
                </a:cubicBezTo>
                <a:cubicBezTo>
                  <a:pt x="717429" y="206904"/>
                  <a:pt x="723761" y="200572"/>
                  <a:pt x="731572" y="200572"/>
                </a:cubicBezTo>
                <a:close/>
                <a:moveTo>
                  <a:pt x="673459" y="142971"/>
                </a:moveTo>
                <a:cubicBezTo>
                  <a:pt x="685530" y="142971"/>
                  <a:pt x="695317" y="152872"/>
                  <a:pt x="695317" y="165086"/>
                </a:cubicBezTo>
                <a:cubicBezTo>
                  <a:pt x="695317" y="177299"/>
                  <a:pt x="685530" y="187200"/>
                  <a:pt x="673459" y="187200"/>
                </a:cubicBezTo>
                <a:cubicBezTo>
                  <a:pt x="661388" y="187200"/>
                  <a:pt x="651601" y="177299"/>
                  <a:pt x="651601" y="165086"/>
                </a:cubicBezTo>
                <a:cubicBezTo>
                  <a:pt x="651601" y="152872"/>
                  <a:pt x="661388" y="142971"/>
                  <a:pt x="673459" y="142971"/>
                </a:cubicBezTo>
                <a:close/>
                <a:moveTo>
                  <a:pt x="731572" y="102343"/>
                </a:moveTo>
                <a:cubicBezTo>
                  <a:pt x="739383" y="102343"/>
                  <a:pt x="745715" y="108675"/>
                  <a:pt x="745715" y="116486"/>
                </a:cubicBezTo>
                <a:cubicBezTo>
                  <a:pt x="745715" y="124297"/>
                  <a:pt x="739383" y="130629"/>
                  <a:pt x="731572" y="130629"/>
                </a:cubicBezTo>
                <a:cubicBezTo>
                  <a:pt x="723761" y="130629"/>
                  <a:pt x="717429" y="124297"/>
                  <a:pt x="717429" y="116486"/>
                </a:cubicBezTo>
                <a:cubicBezTo>
                  <a:pt x="717429" y="108675"/>
                  <a:pt x="723761" y="102343"/>
                  <a:pt x="731572" y="102343"/>
                </a:cubicBezTo>
                <a:close/>
                <a:moveTo>
                  <a:pt x="673459" y="47828"/>
                </a:moveTo>
                <a:cubicBezTo>
                  <a:pt x="685530" y="47828"/>
                  <a:pt x="695317" y="57729"/>
                  <a:pt x="695317" y="69943"/>
                </a:cubicBezTo>
                <a:cubicBezTo>
                  <a:pt x="695317" y="82156"/>
                  <a:pt x="685530" y="92057"/>
                  <a:pt x="673459" y="92057"/>
                </a:cubicBezTo>
                <a:cubicBezTo>
                  <a:pt x="661388" y="92057"/>
                  <a:pt x="651601" y="82156"/>
                  <a:pt x="651601" y="69943"/>
                </a:cubicBezTo>
                <a:cubicBezTo>
                  <a:pt x="651601" y="57729"/>
                  <a:pt x="661388" y="47828"/>
                  <a:pt x="673459" y="47828"/>
                </a:cubicBezTo>
                <a:close/>
                <a:moveTo>
                  <a:pt x="0" y="0"/>
                </a:moveTo>
                <a:cubicBezTo>
                  <a:pt x="0" y="0"/>
                  <a:pt x="0" y="0"/>
                  <a:pt x="603580" y="0"/>
                </a:cubicBezTo>
                <a:cubicBezTo>
                  <a:pt x="603580" y="0"/>
                  <a:pt x="603580" y="0"/>
                  <a:pt x="604804" y="0"/>
                </a:cubicBezTo>
                <a:cubicBezTo>
                  <a:pt x="619495" y="0"/>
                  <a:pt x="630514" y="11078"/>
                  <a:pt x="630514" y="25848"/>
                </a:cubicBezTo>
                <a:cubicBezTo>
                  <a:pt x="630514" y="40619"/>
                  <a:pt x="619495" y="51697"/>
                  <a:pt x="604804" y="51697"/>
                </a:cubicBezTo>
                <a:cubicBezTo>
                  <a:pt x="604804" y="51697"/>
                  <a:pt x="603580" y="51697"/>
                  <a:pt x="603580" y="51697"/>
                </a:cubicBezTo>
                <a:cubicBezTo>
                  <a:pt x="592561" y="52928"/>
                  <a:pt x="583991" y="61544"/>
                  <a:pt x="583991" y="72622"/>
                </a:cubicBezTo>
                <a:cubicBezTo>
                  <a:pt x="583991" y="84931"/>
                  <a:pt x="592561" y="93547"/>
                  <a:pt x="603580" y="93547"/>
                </a:cubicBezTo>
                <a:cubicBezTo>
                  <a:pt x="603580" y="93547"/>
                  <a:pt x="603580" y="93547"/>
                  <a:pt x="603580" y="94778"/>
                </a:cubicBezTo>
                <a:cubicBezTo>
                  <a:pt x="603580" y="94778"/>
                  <a:pt x="604804" y="94778"/>
                  <a:pt x="604804" y="94778"/>
                </a:cubicBezTo>
                <a:cubicBezTo>
                  <a:pt x="619495" y="94778"/>
                  <a:pt x="630514" y="105856"/>
                  <a:pt x="630514" y="120627"/>
                </a:cubicBezTo>
                <a:cubicBezTo>
                  <a:pt x="630514" y="134166"/>
                  <a:pt x="619495" y="145245"/>
                  <a:pt x="606028" y="146475"/>
                </a:cubicBezTo>
                <a:cubicBezTo>
                  <a:pt x="606028" y="146475"/>
                  <a:pt x="604804" y="146475"/>
                  <a:pt x="604804" y="146475"/>
                </a:cubicBezTo>
                <a:cubicBezTo>
                  <a:pt x="604804" y="146475"/>
                  <a:pt x="603580" y="146475"/>
                  <a:pt x="603580" y="146475"/>
                </a:cubicBezTo>
                <a:cubicBezTo>
                  <a:pt x="592561" y="146475"/>
                  <a:pt x="583991" y="156322"/>
                  <a:pt x="583991" y="167400"/>
                </a:cubicBezTo>
                <a:cubicBezTo>
                  <a:pt x="583991" y="178478"/>
                  <a:pt x="592561" y="187095"/>
                  <a:pt x="603580" y="188325"/>
                </a:cubicBezTo>
                <a:cubicBezTo>
                  <a:pt x="603580" y="188325"/>
                  <a:pt x="604804" y="188325"/>
                  <a:pt x="604804" y="188325"/>
                </a:cubicBezTo>
                <a:cubicBezTo>
                  <a:pt x="619495" y="188325"/>
                  <a:pt x="630514" y="200633"/>
                  <a:pt x="630514" y="214173"/>
                </a:cubicBezTo>
                <a:cubicBezTo>
                  <a:pt x="630514" y="228945"/>
                  <a:pt x="619495" y="241253"/>
                  <a:pt x="604804" y="241253"/>
                </a:cubicBezTo>
                <a:cubicBezTo>
                  <a:pt x="604804" y="241253"/>
                  <a:pt x="603580" y="240022"/>
                  <a:pt x="603580" y="240022"/>
                </a:cubicBezTo>
                <a:cubicBezTo>
                  <a:pt x="603580" y="240022"/>
                  <a:pt x="603580" y="240022"/>
                  <a:pt x="603580" y="241253"/>
                </a:cubicBezTo>
                <a:cubicBezTo>
                  <a:pt x="592561" y="241253"/>
                  <a:pt x="583991" y="251100"/>
                  <a:pt x="583991" y="262178"/>
                </a:cubicBezTo>
                <a:cubicBezTo>
                  <a:pt x="583991" y="273256"/>
                  <a:pt x="592561" y="281872"/>
                  <a:pt x="603580" y="283103"/>
                </a:cubicBezTo>
                <a:cubicBezTo>
                  <a:pt x="603580" y="283103"/>
                  <a:pt x="604804" y="283103"/>
                  <a:pt x="604804" y="283103"/>
                </a:cubicBezTo>
                <a:cubicBezTo>
                  <a:pt x="619495" y="283103"/>
                  <a:pt x="630514" y="294181"/>
                  <a:pt x="630514" y="308952"/>
                </a:cubicBezTo>
                <a:cubicBezTo>
                  <a:pt x="630514" y="323722"/>
                  <a:pt x="619495" y="334800"/>
                  <a:pt x="604804" y="334800"/>
                </a:cubicBezTo>
                <a:cubicBezTo>
                  <a:pt x="604804" y="334800"/>
                  <a:pt x="604804" y="334800"/>
                  <a:pt x="603580" y="334800"/>
                </a:cubicBezTo>
                <a:cubicBezTo>
                  <a:pt x="603580" y="334800"/>
                  <a:pt x="603580" y="334800"/>
                  <a:pt x="0" y="334800"/>
                </a:cubicBezTo>
                <a:cubicBezTo>
                  <a:pt x="0" y="334800"/>
                  <a:pt x="0" y="334800"/>
                  <a:pt x="0" y="0"/>
                </a:cubicBezTo>
                <a:close/>
              </a:path>
            </a:pathLst>
          </a:custGeom>
          <a:solidFill>
            <a:schemeClr val="accent3"/>
          </a:solidFill>
        </p:spPr>
        <p:txBody>
          <a:bodyPr wrap="square">
            <a:noAutofit/>
          </a:bodyPr>
          <a:lstStyle>
            <a:lvl1pPr>
              <a:defRPr/>
            </a:lvl1pPr>
          </a:lstStyle>
          <a:p>
            <a:pPr lvl="0"/>
            <a:r>
              <a:rPr lang="en-US" noProof="0"/>
              <a:t> </a:t>
            </a:r>
          </a:p>
        </p:txBody>
      </p:sp>
      <p:sp>
        <p:nvSpPr>
          <p:cNvPr id="4" name="Espace réservé de la date 3">
            <a:extLst>
              <a:ext uri="{FF2B5EF4-FFF2-40B4-BE49-F238E27FC236}">
                <a16:creationId xmlns:a16="http://schemas.microsoft.com/office/drawing/2014/main" id="{0023D345-337F-488B-8D03-DF3DDDA5DDF5}"/>
              </a:ext>
            </a:extLst>
          </p:cNvPr>
          <p:cNvSpPr>
            <a:spLocks noGrp="1"/>
          </p:cNvSpPr>
          <p:nvPr>
            <p:ph type="dt" sz="half" idx="15"/>
          </p:nvPr>
        </p:nvSpPr>
        <p:spPr/>
        <p:txBody>
          <a:bodyPr/>
          <a:lstStyle/>
          <a:p>
            <a:r>
              <a:rPr lang="en-US" noProof="0"/>
              <a:t>YYYY/MM/DD</a:t>
            </a:r>
            <a:endParaRPr lang="en-US" b="0" noProof="0"/>
          </a:p>
        </p:txBody>
      </p:sp>
      <p:sp>
        <p:nvSpPr>
          <p:cNvPr id="7" name="Espace réservé du pied de page 6">
            <a:extLst>
              <a:ext uri="{FF2B5EF4-FFF2-40B4-BE49-F238E27FC236}">
                <a16:creationId xmlns:a16="http://schemas.microsoft.com/office/drawing/2014/main" id="{509EADAA-0C96-4D73-B394-C1A53CEA1029}"/>
              </a:ext>
            </a:extLst>
          </p:cNvPr>
          <p:cNvSpPr>
            <a:spLocks noGrp="1"/>
          </p:cNvSpPr>
          <p:nvPr>
            <p:ph type="ftr" sz="quarter" idx="16"/>
          </p:nvPr>
        </p:nvSpPr>
        <p:spPr/>
        <p:txBody>
          <a:bodyPr/>
          <a:lstStyle/>
          <a:p>
            <a:r>
              <a:rPr lang="en-US" noProof="0"/>
              <a:t>Communication Department</a:t>
            </a:r>
            <a:endParaRPr lang="en-US" b="0" noProof="0"/>
          </a:p>
        </p:txBody>
      </p:sp>
      <p:sp>
        <p:nvSpPr>
          <p:cNvPr id="8" name="Espace réservé du numéro de diapositive 7">
            <a:extLst>
              <a:ext uri="{FF2B5EF4-FFF2-40B4-BE49-F238E27FC236}">
                <a16:creationId xmlns:a16="http://schemas.microsoft.com/office/drawing/2014/main" id="{257223AC-9555-4A04-BCAD-D73603C5E654}"/>
              </a:ext>
            </a:extLst>
          </p:cNvPr>
          <p:cNvSpPr>
            <a:spLocks noGrp="1"/>
          </p:cNvSpPr>
          <p:nvPr>
            <p:ph type="sldNum" sz="quarter" idx="17"/>
          </p:nvPr>
        </p:nvSpPr>
        <p:spPr/>
        <p:txBody>
          <a:bodyPr/>
          <a:lstStyle/>
          <a:p>
            <a:fld id="{975A587B-5814-4D9B-9598-FE9CB954CB01}" type="slidenum">
              <a:rPr lang="en-US" noProof="0" smtClean="0"/>
              <a:pPr/>
              <a:t>‹N°›</a:t>
            </a:fld>
            <a:endParaRPr lang="en-US" b="0" noProof="0"/>
          </a:p>
        </p:txBody>
      </p:sp>
      <p:sp>
        <p:nvSpPr>
          <p:cNvPr id="12" name="Espace réservé pour une image  33">
            <a:extLst>
              <a:ext uri="{FF2B5EF4-FFF2-40B4-BE49-F238E27FC236}">
                <a16:creationId xmlns:a16="http://schemas.microsoft.com/office/drawing/2014/main" id="{895E04EA-65C6-4AA2-8F1E-9A4E11C6614A}"/>
              </a:ext>
            </a:extLst>
          </p:cNvPr>
          <p:cNvSpPr>
            <a:spLocks noGrp="1"/>
          </p:cNvSpPr>
          <p:nvPr>
            <p:ph type="pic" idx="14" hasCustomPrompt="1"/>
          </p:nvPr>
        </p:nvSpPr>
        <p:spPr>
          <a:xfrm>
            <a:off x="6096000" y="1128410"/>
            <a:ext cx="5499370" cy="5039202"/>
          </a:xfrm>
          <a:prstGeom prst="rect">
            <a:avLst/>
          </a:prstGeom>
          <a:noFill/>
          <a:ln w="3175">
            <a:noFill/>
          </a:ln>
        </p:spPr>
        <p:txBody>
          <a:bodyPr wrap="square" anchor="ctr">
            <a:noAutofit/>
          </a:bodyPr>
          <a:lstStyle>
            <a:lvl1pPr marL="0" indent="0" algn="ctr">
              <a:buNone/>
              <a:defRPr sz="1200" b="0" cap="none" baseline="0">
                <a:solidFill>
                  <a:schemeClr val="tx2"/>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noProof="0"/>
              <a:t>Photo</a:t>
            </a:r>
          </a:p>
        </p:txBody>
      </p:sp>
      <p:sp>
        <p:nvSpPr>
          <p:cNvPr id="14" name="Titre 13">
            <a:extLst>
              <a:ext uri="{FF2B5EF4-FFF2-40B4-BE49-F238E27FC236}">
                <a16:creationId xmlns:a16="http://schemas.microsoft.com/office/drawing/2014/main" id="{8038BA85-2084-4869-B223-D5D52B6CE45D}"/>
              </a:ext>
            </a:extLst>
          </p:cNvPr>
          <p:cNvSpPr>
            <a:spLocks noGrp="1"/>
          </p:cNvSpPr>
          <p:nvPr>
            <p:ph type="title" hasCustomPrompt="1"/>
          </p:nvPr>
        </p:nvSpPr>
        <p:spPr>
          <a:xfrm>
            <a:off x="643890" y="1128410"/>
            <a:ext cx="5452110" cy="5039202"/>
          </a:xfrm>
          <a:custGeom>
            <a:avLst/>
            <a:gdLst>
              <a:gd name="connsiteX0" fmla="*/ 0 w 5452110"/>
              <a:gd name="connsiteY0" fmla="*/ 0 h 5039202"/>
              <a:gd name="connsiteX1" fmla="*/ 5452110 w 5452110"/>
              <a:gd name="connsiteY1" fmla="*/ 0 h 5039202"/>
              <a:gd name="connsiteX2" fmla="*/ 5452110 w 5452110"/>
              <a:gd name="connsiteY2" fmla="*/ 5039202 h 5039202"/>
              <a:gd name="connsiteX3" fmla="*/ 0 w 5452110"/>
              <a:gd name="connsiteY3" fmla="*/ 5039202 h 5039202"/>
            </a:gdLst>
            <a:ahLst/>
            <a:cxnLst>
              <a:cxn ang="0">
                <a:pos x="connsiteX0" y="connsiteY0"/>
              </a:cxn>
              <a:cxn ang="0">
                <a:pos x="connsiteX1" y="connsiteY1"/>
              </a:cxn>
              <a:cxn ang="0">
                <a:pos x="connsiteX2" y="connsiteY2"/>
              </a:cxn>
              <a:cxn ang="0">
                <a:pos x="connsiteX3" y="connsiteY3"/>
              </a:cxn>
            </a:cxnLst>
            <a:rect l="l" t="t" r="r" b="b"/>
            <a:pathLst>
              <a:path w="5452110" h="5039202">
                <a:moveTo>
                  <a:pt x="0" y="0"/>
                </a:moveTo>
                <a:lnTo>
                  <a:pt x="5452110" y="0"/>
                </a:lnTo>
                <a:lnTo>
                  <a:pt x="5452110" y="5039202"/>
                </a:lnTo>
                <a:lnTo>
                  <a:pt x="0" y="5039202"/>
                </a:lnTo>
                <a:close/>
              </a:path>
            </a:pathLst>
          </a:custGeom>
          <a:solidFill>
            <a:schemeClr val="tx2"/>
          </a:solidFill>
        </p:spPr>
        <p:txBody>
          <a:bodyPr wrap="square" lIns="360000" tIns="540000" rIns="360000" bIns="360000">
            <a:noAutofit/>
          </a:bodyPr>
          <a:lstStyle>
            <a:lvl1pPr>
              <a:defRPr>
                <a:solidFill>
                  <a:schemeClr val="bg1"/>
                </a:solidFill>
              </a:defRPr>
            </a:lvl1pPr>
          </a:lstStyle>
          <a:p>
            <a:r>
              <a:rPr lang="en-US" noProof="0"/>
              <a:t>Click to edit Master title style</a:t>
            </a:r>
          </a:p>
        </p:txBody>
      </p:sp>
      <p:sp>
        <p:nvSpPr>
          <p:cNvPr id="11" name="Espace réservé du texte 10">
            <a:extLst>
              <a:ext uri="{FF2B5EF4-FFF2-40B4-BE49-F238E27FC236}">
                <a16:creationId xmlns:a16="http://schemas.microsoft.com/office/drawing/2014/main" id="{8C7A5F77-9A92-46CF-AF0E-296CA94F051F}"/>
              </a:ext>
            </a:extLst>
          </p:cNvPr>
          <p:cNvSpPr>
            <a:spLocks noGrp="1"/>
          </p:cNvSpPr>
          <p:nvPr>
            <p:ph type="body" sz="quarter" idx="13" hasCustomPrompt="1"/>
          </p:nvPr>
        </p:nvSpPr>
        <p:spPr>
          <a:xfrm>
            <a:off x="912536" y="2927612"/>
            <a:ext cx="4932000" cy="2880000"/>
          </a:xfrm>
        </p:spPr>
        <p:txBody>
          <a:bodyPr/>
          <a:lstStyle>
            <a:lvl1pPr>
              <a:defRPr sz="1900">
                <a:solidFill>
                  <a:schemeClr val="bg1"/>
                </a:solidFill>
              </a:defRPr>
            </a:lvl1pPr>
            <a:lvl2pPr>
              <a:defRPr sz="19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3" name="Espace réservé du texte 12">
            <a:extLst>
              <a:ext uri="{FF2B5EF4-FFF2-40B4-BE49-F238E27FC236}">
                <a16:creationId xmlns:a16="http://schemas.microsoft.com/office/drawing/2014/main" id="{33CC8265-43A8-4733-994F-26FC35CA74D4}"/>
              </a:ext>
            </a:extLst>
          </p:cNvPr>
          <p:cNvSpPr>
            <a:spLocks noGrp="1"/>
          </p:cNvSpPr>
          <p:nvPr>
            <p:ph type="body" sz="quarter" idx="18" hasCustomPrompt="1"/>
          </p:nvPr>
        </p:nvSpPr>
        <p:spPr>
          <a:xfrm rot="5400000">
            <a:off x="5475816" y="3525796"/>
            <a:ext cx="1500865" cy="286749"/>
          </a:xfrm>
          <a:custGeom>
            <a:avLst/>
            <a:gdLst>
              <a:gd name="connsiteX0" fmla="*/ 21781 w 1682584"/>
              <a:gd name="connsiteY0" fmla="*/ 278191 h 321468"/>
              <a:gd name="connsiteX1" fmla="*/ 43562 w 1682584"/>
              <a:gd name="connsiteY1" fmla="*/ 299829 h 321468"/>
              <a:gd name="connsiteX2" fmla="*/ 21781 w 1682584"/>
              <a:gd name="connsiteY2" fmla="*/ 321467 h 321468"/>
              <a:gd name="connsiteX3" fmla="*/ 0 w 1682584"/>
              <a:gd name="connsiteY3" fmla="*/ 299829 h 321468"/>
              <a:gd name="connsiteX4" fmla="*/ 21781 w 1682584"/>
              <a:gd name="connsiteY4" fmla="*/ 278191 h 321468"/>
              <a:gd name="connsiteX5" fmla="*/ 1659441 w 1682584"/>
              <a:gd name="connsiteY5" fmla="*/ 274986 h 321468"/>
              <a:gd name="connsiteX6" fmla="*/ 1682584 w 1682584"/>
              <a:gd name="connsiteY6" fmla="*/ 298227 h 321468"/>
              <a:gd name="connsiteX7" fmla="*/ 1659441 w 1682584"/>
              <a:gd name="connsiteY7" fmla="*/ 321468 h 321468"/>
              <a:gd name="connsiteX8" fmla="*/ 1636298 w 1682584"/>
              <a:gd name="connsiteY8" fmla="*/ 298227 h 321468"/>
              <a:gd name="connsiteX9" fmla="*/ 1659441 w 1682584"/>
              <a:gd name="connsiteY9" fmla="*/ 274986 h 321468"/>
              <a:gd name="connsiteX10" fmla="*/ 197391 w 1682584"/>
              <a:gd name="connsiteY10" fmla="*/ 263766 h 321468"/>
              <a:gd name="connsiteX11" fmla="*/ 225979 w 1682584"/>
              <a:gd name="connsiteY11" fmla="*/ 292617 h 321468"/>
              <a:gd name="connsiteX12" fmla="*/ 197391 w 1682584"/>
              <a:gd name="connsiteY12" fmla="*/ 321468 h 321468"/>
              <a:gd name="connsiteX13" fmla="*/ 168803 w 1682584"/>
              <a:gd name="connsiteY13" fmla="*/ 292617 h 321468"/>
              <a:gd name="connsiteX14" fmla="*/ 197391 w 1682584"/>
              <a:gd name="connsiteY14" fmla="*/ 263766 h 321468"/>
              <a:gd name="connsiteX15" fmla="*/ 1453881 w 1682584"/>
              <a:gd name="connsiteY15" fmla="*/ 255752 h 321468"/>
              <a:gd name="connsiteX16" fmla="*/ 1486553 w 1682584"/>
              <a:gd name="connsiteY16" fmla="*/ 288610 h 321468"/>
              <a:gd name="connsiteX17" fmla="*/ 1453881 w 1682584"/>
              <a:gd name="connsiteY17" fmla="*/ 321468 h 321468"/>
              <a:gd name="connsiteX18" fmla="*/ 1421209 w 1682584"/>
              <a:gd name="connsiteY18" fmla="*/ 288610 h 321468"/>
              <a:gd name="connsiteX19" fmla="*/ 1453881 w 1682584"/>
              <a:gd name="connsiteY19" fmla="*/ 255752 h 321468"/>
              <a:gd name="connsiteX20" fmla="*/ 1261936 w 1682584"/>
              <a:gd name="connsiteY20" fmla="*/ 236519 h 321468"/>
              <a:gd name="connsiteX21" fmla="*/ 1304137 w 1682584"/>
              <a:gd name="connsiteY21" fmla="*/ 278993 h 321468"/>
              <a:gd name="connsiteX22" fmla="*/ 1261936 w 1682584"/>
              <a:gd name="connsiteY22" fmla="*/ 321467 h 321468"/>
              <a:gd name="connsiteX23" fmla="*/ 1219735 w 1682584"/>
              <a:gd name="connsiteY23" fmla="*/ 278993 h 321468"/>
              <a:gd name="connsiteX24" fmla="*/ 1261936 w 1682584"/>
              <a:gd name="connsiteY24" fmla="*/ 236519 h 321468"/>
              <a:gd name="connsiteX25" fmla="*/ 374361 w 1682584"/>
              <a:gd name="connsiteY25" fmla="*/ 236519 h 321468"/>
              <a:gd name="connsiteX26" fmla="*/ 416562 w 1682584"/>
              <a:gd name="connsiteY26" fmla="*/ 278993 h 321468"/>
              <a:gd name="connsiteX27" fmla="*/ 374361 w 1682584"/>
              <a:gd name="connsiteY27" fmla="*/ 321467 h 321468"/>
              <a:gd name="connsiteX28" fmla="*/ 332160 w 1682584"/>
              <a:gd name="connsiteY28" fmla="*/ 278993 h 321468"/>
              <a:gd name="connsiteX29" fmla="*/ 374361 w 1682584"/>
              <a:gd name="connsiteY29" fmla="*/ 236519 h 321468"/>
              <a:gd name="connsiteX30" fmla="*/ 722858 w 1682584"/>
              <a:gd name="connsiteY30" fmla="*/ 231710 h 321468"/>
              <a:gd name="connsiteX31" fmla="*/ 767782 w 1682584"/>
              <a:gd name="connsiteY31" fmla="*/ 276589 h 321468"/>
              <a:gd name="connsiteX32" fmla="*/ 722858 w 1682584"/>
              <a:gd name="connsiteY32" fmla="*/ 321468 h 321468"/>
              <a:gd name="connsiteX33" fmla="*/ 677934 w 1682584"/>
              <a:gd name="connsiteY33" fmla="*/ 276589 h 321468"/>
              <a:gd name="connsiteX34" fmla="*/ 722858 w 1682584"/>
              <a:gd name="connsiteY34" fmla="*/ 231710 h 321468"/>
              <a:gd name="connsiteX35" fmla="*/ 1072714 w 1682584"/>
              <a:gd name="connsiteY35" fmla="*/ 223696 h 321468"/>
              <a:gd name="connsiteX36" fmla="*/ 1121721 w 1682584"/>
              <a:gd name="connsiteY36" fmla="*/ 272582 h 321468"/>
              <a:gd name="connsiteX37" fmla="*/ 1072714 w 1682584"/>
              <a:gd name="connsiteY37" fmla="*/ 321468 h 321468"/>
              <a:gd name="connsiteX38" fmla="*/ 1023707 w 1682584"/>
              <a:gd name="connsiteY38" fmla="*/ 272582 h 321468"/>
              <a:gd name="connsiteX39" fmla="*/ 1072714 w 1682584"/>
              <a:gd name="connsiteY39" fmla="*/ 223696 h 321468"/>
              <a:gd name="connsiteX40" fmla="*/ 895744 w 1682584"/>
              <a:gd name="connsiteY40" fmla="*/ 223696 h 321468"/>
              <a:gd name="connsiteX41" fmla="*/ 944751 w 1682584"/>
              <a:gd name="connsiteY41" fmla="*/ 272582 h 321468"/>
              <a:gd name="connsiteX42" fmla="*/ 895744 w 1682584"/>
              <a:gd name="connsiteY42" fmla="*/ 321468 h 321468"/>
              <a:gd name="connsiteX43" fmla="*/ 846737 w 1682584"/>
              <a:gd name="connsiteY43" fmla="*/ 272582 h 321468"/>
              <a:gd name="connsiteX44" fmla="*/ 895744 w 1682584"/>
              <a:gd name="connsiteY44" fmla="*/ 223696 h 321468"/>
              <a:gd name="connsiteX45" fmla="*/ 549970 w 1682584"/>
              <a:gd name="connsiteY45" fmla="*/ 223696 h 321468"/>
              <a:gd name="connsiteX46" fmla="*/ 598977 w 1682584"/>
              <a:gd name="connsiteY46" fmla="*/ 272582 h 321468"/>
              <a:gd name="connsiteX47" fmla="*/ 549970 w 1682584"/>
              <a:gd name="connsiteY47" fmla="*/ 321468 h 321468"/>
              <a:gd name="connsiteX48" fmla="*/ 500963 w 1682584"/>
              <a:gd name="connsiteY48" fmla="*/ 272582 h 321468"/>
              <a:gd name="connsiteX49" fmla="*/ 549970 w 1682584"/>
              <a:gd name="connsiteY49" fmla="*/ 223696 h 321468"/>
              <a:gd name="connsiteX50" fmla="*/ 1161617 w 1682584"/>
              <a:gd name="connsiteY50" fmla="*/ 130686 h 321468"/>
              <a:gd name="connsiteX51" fmla="*/ 1182454 w 1682584"/>
              <a:gd name="connsiteY51" fmla="*/ 151106 h 321468"/>
              <a:gd name="connsiteX52" fmla="*/ 1161617 w 1682584"/>
              <a:gd name="connsiteY52" fmla="*/ 171526 h 321468"/>
              <a:gd name="connsiteX53" fmla="*/ 1140780 w 1682584"/>
              <a:gd name="connsiteY53" fmla="*/ 151106 h 321468"/>
              <a:gd name="connsiteX54" fmla="*/ 1161617 w 1682584"/>
              <a:gd name="connsiteY54" fmla="*/ 130686 h 321468"/>
              <a:gd name="connsiteX55" fmla="*/ 456457 w 1682584"/>
              <a:gd name="connsiteY55" fmla="*/ 130686 h 321468"/>
              <a:gd name="connsiteX56" fmla="*/ 477294 w 1682584"/>
              <a:gd name="connsiteY56" fmla="*/ 151106 h 321468"/>
              <a:gd name="connsiteX57" fmla="*/ 456457 w 1682584"/>
              <a:gd name="connsiteY57" fmla="*/ 171526 h 321468"/>
              <a:gd name="connsiteX58" fmla="*/ 435620 w 1682584"/>
              <a:gd name="connsiteY58" fmla="*/ 151106 h 321468"/>
              <a:gd name="connsiteX59" fmla="*/ 456457 w 1682584"/>
              <a:gd name="connsiteY59" fmla="*/ 130686 h 321468"/>
              <a:gd name="connsiteX60" fmla="*/ 980145 w 1682584"/>
              <a:gd name="connsiteY60" fmla="*/ 100738 h 321468"/>
              <a:gd name="connsiteX61" fmla="*/ 1015539 w 1682584"/>
              <a:gd name="connsiteY61" fmla="*/ 136132 h 321468"/>
              <a:gd name="connsiteX62" fmla="*/ 980145 w 1682584"/>
              <a:gd name="connsiteY62" fmla="*/ 171526 h 321468"/>
              <a:gd name="connsiteX63" fmla="*/ 944751 w 1682584"/>
              <a:gd name="connsiteY63" fmla="*/ 136132 h 321468"/>
              <a:gd name="connsiteX64" fmla="*/ 980145 w 1682584"/>
              <a:gd name="connsiteY64" fmla="*/ 100738 h 321468"/>
              <a:gd name="connsiteX65" fmla="*/ 803042 w 1682584"/>
              <a:gd name="connsiteY65" fmla="*/ 100738 h 321468"/>
              <a:gd name="connsiteX66" fmla="*/ 838304 w 1682584"/>
              <a:gd name="connsiteY66" fmla="*/ 136132 h 321468"/>
              <a:gd name="connsiteX67" fmla="*/ 803042 w 1682584"/>
              <a:gd name="connsiteY67" fmla="*/ 171526 h 321468"/>
              <a:gd name="connsiteX68" fmla="*/ 767780 w 1682584"/>
              <a:gd name="connsiteY68" fmla="*/ 136132 h 321468"/>
              <a:gd name="connsiteX69" fmla="*/ 803042 w 1682584"/>
              <a:gd name="connsiteY69" fmla="*/ 100738 h 321468"/>
              <a:gd name="connsiteX70" fmla="*/ 634239 w 1682584"/>
              <a:gd name="connsiteY70" fmla="*/ 100738 h 321468"/>
              <a:gd name="connsiteX71" fmla="*/ 669501 w 1682584"/>
              <a:gd name="connsiteY71" fmla="*/ 136132 h 321468"/>
              <a:gd name="connsiteX72" fmla="*/ 634239 w 1682584"/>
              <a:gd name="connsiteY72" fmla="*/ 171526 h 321468"/>
              <a:gd name="connsiteX73" fmla="*/ 598977 w 1682584"/>
              <a:gd name="connsiteY73" fmla="*/ 136132 h 321468"/>
              <a:gd name="connsiteX74" fmla="*/ 634239 w 1682584"/>
              <a:gd name="connsiteY74" fmla="*/ 100738 h 321468"/>
              <a:gd name="connsiteX75" fmla="*/ 898467 w 1682584"/>
              <a:gd name="connsiteY75" fmla="*/ 0 h 321468"/>
              <a:gd name="connsiteX76" fmla="*/ 917526 w 1682584"/>
              <a:gd name="connsiteY76" fmla="*/ 19234 h 321468"/>
              <a:gd name="connsiteX77" fmla="*/ 898467 w 1682584"/>
              <a:gd name="connsiteY77" fmla="*/ 38468 h 321468"/>
              <a:gd name="connsiteX78" fmla="*/ 879408 w 1682584"/>
              <a:gd name="connsiteY78" fmla="*/ 19234 h 321468"/>
              <a:gd name="connsiteX79" fmla="*/ 898467 w 1682584"/>
              <a:gd name="connsiteY79" fmla="*/ 0 h 321468"/>
              <a:gd name="connsiteX80" fmla="*/ 716051 w 1682584"/>
              <a:gd name="connsiteY80" fmla="*/ 0 h 321468"/>
              <a:gd name="connsiteX81" fmla="*/ 735110 w 1682584"/>
              <a:gd name="connsiteY81" fmla="*/ 19234 h 321468"/>
              <a:gd name="connsiteX82" fmla="*/ 716051 w 1682584"/>
              <a:gd name="connsiteY82" fmla="*/ 38468 h 321468"/>
              <a:gd name="connsiteX83" fmla="*/ 696992 w 1682584"/>
              <a:gd name="connsiteY83" fmla="*/ 19234 h 321468"/>
              <a:gd name="connsiteX84" fmla="*/ 716051 w 1682584"/>
              <a:gd name="connsiteY84" fmla="*/ 0 h 32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1682584" h="321468">
                <a:moveTo>
                  <a:pt x="21781" y="278191"/>
                </a:moveTo>
                <a:cubicBezTo>
                  <a:pt x="33810" y="278191"/>
                  <a:pt x="43562" y="287879"/>
                  <a:pt x="43562" y="299829"/>
                </a:cubicBezTo>
                <a:cubicBezTo>
                  <a:pt x="43562" y="311779"/>
                  <a:pt x="33810" y="321467"/>
                  <a:pt x="21781" y="321467"/>
                </a:cubicBezTo>
                <a:cubicBezTo>
                  <a:pt x="9752" y="321467"/>
                  <a:pt x="0" y="311779"/>
                  <a:pt x="0" y="299829"/>
                </a:cubicBezTo>
                <a:cubicBezTo>
                  <a:pt x="0" y="287879"/>
                  <a:pt x="9752" y="278191"/>
                  <a:pt x="21781" y="278191"/>
                </a:cubicBezTo>
                <a:close/>
                <a:moveTo>
                  <a:pt x="1659441" y="274986"/>
                </a:moveTo>
                <a:cubicBezTo>
                  <a:pt x="1672223" y="274986"/>
                  <a:pt x="1682584" y="285391"/>
                  <a:pt x="1682584" y="298227"/>
                </a:cubicBezTo>
                <a:cubicBezTo>
                  <a:pt x="1682584" y="311063"/>
                  <a:pt x="1672223" y="321468"/>
                  <a:pt x="1659441" y="321468"/>
                </a:cubicBezTo>
                <a:cubicBezTo>
                  <a:pt x="1646659" y="321468"/>
                  <a:pt x="1636298" y="311063"/>
                  <a:pt x="1636298" y="298227"/>
                </a:cubicBezTo>
                <a:cubicBezTo>
                  <a:pt x="1636298" y="285391"/>
                  <a:pt x="1646659" y="274986"/>
                  <a:pt x="1659441" y="274986"/>
                </a:cubicBezTo>
                <a:close/>
                <a:moveTo>
                  <a:pt x="197391" y="263766"/>
                </a:moveTo>
                <a:cubicBezTo>
                  <a:pt x="213180" y="263766"/>
                  <a:pt x="225979" y="276683"/>
                  <a:pt x="225979" y="292617"/>
                </a:cubicBezTo>
                <a:cubicBezTo>
                  <a:pt x="225979" y="308551"/>
                  <a:pt x="213180" y="321468"/>
                  <a:pt x="197391" y="321468"/>
                </a:cubicBezTo>
                <a:cubicBezTo>
                  <a:pt x="181602" y="321468"/>
                  <a:pt x="168803" y="308551"/>
                  <a:pt x="168803" y="292617"/>
                </a:cubicBezTo>
                <a:cubicBezTo>
                  <a:pt x="168803" y="276683"/>
                  <a:pt x="181602" y="263766"/>
                  <a:pt x="197391" y="263766"/>
                </a:cubicBezTo>
                <a:close/>
                <a:moveTo>
                  <a:pt x="1453881" y="255752"/>
                </a:moveTo>
                <a:cubicBezTo>
                  <a:pt x="1471925" y="255752"/>
                  <a:pt x="1486553" y="270463"/>
                  <a:pt x="1486553" y="288610"/>
                </a:cubicBezTo>
                <a:cubicBezTo>
                  <a:pt x="1486553" y="306757"/>
                  <a:pt x="1471925" y="321468"/>
                  <a:pt x="1453881" y="321468"/>
                </a:cubicBezTo>
                <a:cubicBezTo>
                  <a:pt x="1435837" y="321468"/>
                  <a:pt x="1421209" y="306757"/>
                  <a:pt x="1421209" y="288610"/>
                </a:cubicBezTo>
                <a:cubicBezTo>
                  <a:pt x="1421209" y="270463"/>
                  <a:pt x="1435837" y="255752"/>
                  <a:pt x="1453881" y="255752"/>
                </a:cubicBezTo>
                <a:close/>
                <a:moveTo>
                  <a:pt x="1261936" y="236519"/>
                </a:moveTo>
                <a:cubicBezTo>
                  <a:pt x="1285243" y="236519"/>
                  <a:pt x="1304137" y="255535"/>
                  <a:pt x="1304137" y="278993"/>
                </a:cubicBezTo>
                <a:cubicBezTo>
                  <a:pt x="1304137" y="302451"/>
                  <a:pt x="1285243" y="321467"/>
                  <a:pt x="1261936" y="321467"/>
                </a:cubicBezTo>
                <a:cubicBezTo>
                  <a:pt x="1238629" y="321467"/>
                  <a:pt x="1219735" y="302451"/>
                  <a:pt x="1219735" y="278993"/>
                </a:cubicBezTo>
                <a:cubicBezTo>
                  <a:pt x="1219735" y="255535"/>
                  <a:pt x="1238629" y="236519"/>
                  <a:pt x="1261936" y="236519"/>
                </a:cubicBezTo>
                <a:close/>
                <a:moveTo>
                  <a:pt x="374361" y="236519"/>
                </a:moveTo>
                <a:cubicBezTo>
                  <a:pt x="397668" y="236519"/>
                  <a:pt x="416562" y="255535"/>
                  <a:pt x="416562" y="278993"/>
                </a:cubicBezTo>
                <a:cubicBezTo>
                  <a:pt x="416562" y="302451"/>
                  <a:pt x="397668" y="321467"/>
                  <a:pt x="374361" y="321467"/>
                </a:cubicBezTo>
                <a:cubicBezTo>
                  <a:pt x="351054" y="321467"/>
                  <a:pt x="332160" y="302451"/>
                  <a:pt x="332160" y="278993"/>
                </a:cubicBezTo>
                <a:cubicBezTo>
                  <a:pt x="332160" y="255535"/>
                  <a:pt x="351054" y="236519"/>
                  <a:pt x="374361" y="236519"/>
                </a:cubicBezTo>
                <a:close/>
                <a:moveTo>
                  <a:pt x="722858" y="231710"/>
                </a:moveTo>
                <a:cubicBezTo>
                  <a:pt x="747669" y="231710"/>
                  <a:pt x="767782" y="251803"/>
                  <a:pt x="767782" y="276589"/>
                </a:cubicBezTo>
                <a:cubicBezTo>
                  <a:pt x="767782" y="301375"/>
                  <a:pt x="747669" y="321468"/>
                  <a:pt x="722858" y="321468"/>
                </a:cubicBezTo>
                <a:cubicBezTo>
                  <a:pt x="698047" y="321468"/>
                  <a:pt x="677934" y="301375"/>
                  <a:pt x="677934" y="276589"/>
                </a:cubicBezTo>
                <a:cubicBezTo>
                  <a:pt x="677934" y="251803"/>
                  <a:pt x="698047" y="231710"/>
                  <a:pt x="722858" y="231710"/>
                </a:cubicBezTo>
                <a:close/>
                <a:moveTo>
                  <a:pt x="1072714" y="223696"/>
                </a:moveTo>
                <a:cubicBezTo>
                  <a:pt x="1099780" y="223696"/>
                  <a:pt x="1121721" y="245583"/>
                  <a:pt x="1121721" y="272582"/>
                </a:cubicBezTo>
                <a:cubicBezTo>
                  <a:pt x="1121721" y="299581"/>
                  <a:pt x="1099780" y="321468"/>
                  <a:pt x="1072714" y="321468"/>
                </a:cubicBezTo>
                <a:cubicBezTo>
                  <a:pt x="1045648" y="321468"/>
                  <a:pt x="1023707" y="299581"/>
                  <a:pt x="1023707" y="272582"/>
                </a:cubicBezTo>
                <a:cubicBezTo>
                  <a:pt x="1023707" y="245583"/>
                  <a:pt x="1045648" y="223696"/>
                  <a:pt x="1072714" y="223696"/>
                </a:cubicBezTo>
                <a:close/>
                <a:moveTo>
                  <a:pt x="895744" y="223696"/>
                </a:moveTo>
                <a:cubicBezTo>
                  <a:pt x="922810" y="223696"/>
                  <a:pt x="944751" y="245583"/>
                  <a:pt x="944751" y="272582"/>
                </a:cubicBezTo>
                <a:cubicBezTo>
                  <a:pt x="944751" y="299581"/>
                  <a:pt x="922810" y="321468"/>
                  <a:pt x="895744" y="321468"/>
                </a:cubicBezTo>
                <a:cubicBezTo>
                  <a:pt x="868678" y="321468"/>
                  <a:pt x="846737" y="299581"/>
                  <a:pt x="846737" y="272582"/>
                </a:cubicBezTo>
                <a:cubicBezTo>
                  <a:pt x="846737" y="245583"/>
                  <a:pt x="868678" y="223696"/>
                  <a:pt x="895744" y="223696"/>
                </a:cubicBezTo>
                <a:close/>
                <a:moveTo>
                  <a:pt x="549970" y="223696"/>
                </a:moveTo>
                <a:cubicBezTo>
                  <a:pt x="577036" y="223696"/>
                  <a:pt x="598977" y="245583"/>
                  <a:pt x="598977" y="272582"/>
                </a:cubicBezTo>
                <a:cubicBezTo>
                  <a:pt x="598977" y="299581"/>
                  <a:pt x="577036" y="321468"/>
                  <a:pt x="549970" y="321468"/>
                </a:cubicBezTo>
                <a:cubicBezTo>
                  <a:pt x="522904" y="321468"/>
                  <a:pt x="500963" y="299581"/>
                  <a:pt x="500963" y="272582"/>
                </a:cubicBezTo>
                <a:cubicBezTo>
                  <a:pt x="500963" y="245583"/>
                  <a:pt x="522904" y="223696"/>
                  <a:pt x="549970" y="223696"/>
                </a:cubicBezTo>
                <a:close/>
                <a:moveTo>
                  <a:pt x="1161617" y="130686"/>
                </a:moveTo>
                <a:cubicBezTo>
                  <a:pt x="1173125" y="130686"/>
                  <a:pt x="1182454" y="139828"/>
                  <a:pt x="1182454" y="151106"/>
                </a:cubicBezTo>
                <a:cubicBezTo>
                  <a:pt x="1182454" y="162384"/>
                  <a:pt x="1173125" y="171526"/>
                  <a:pt x="1161617" y="171526"/>
                </a:cubicBezTo>
                <a:cubicBezTo>
                  <a:pt x="1150109" y="171526"/>
                  <a:pt x="1140780" y="162384"/>
                  <a:pt x="1140780" y="151106"/>
                </a:cubicBezTo>
                <a:cubicBezTo>
                  <a:pt x="1140780" y="139828"/>
                  <a:pt x="1150109" y="130686"/>
                  <a:pt x="1161617" y="130686"/>
                </a:cubicBezTo>
                <a:close/>
                <a:moveTo>
                  <a:pt x="456457" y="130686"/>
                </a:moveTo>
                <a:cubicBezTo>
                  <a:pt x="467965" y="130686"/>
                  <a:pt x="477294" y="139828"/>
                  <a:pt x="477294" y="151106"/>
                </a:cubicBezTo>
                <a:cubicBezTo>
                  <a:pt x="477294" y="162384"/>
                  <a:pt x="467965" y="171526"/>
                  <a:pt x="456457" y="171526"/>
                </a:cubicBezTo>
                <a:cubicBezTo>
                  <a:pt x="444949" y="171526"/>
                  <a:pt x="435620" y="162384"/>
                  <a:pt x="435620" y="151106"/>
                </a:cubicBezTo>
                <a:cubicBezTo>
                  <a:pt x="435620" y="139828"/>
                  <a:pt x="444949" y="130686"/>
                  <a:pt x="456457" y="130686"/>
                </a:cubicBezTo>
                <a:close/>
                <a:moveTo>
                  <a:pt x="980145" y="100738"/>
                </a:moveTo>
                <a:cubicBezTo>
                  <a:pt x="999693" y="100738"/>
                  <a:pt x="1015539" y="116584"/>
                  <a:pt x="1015539" y="136132"/>
                </a:cubicBezTo>
                <a:cubicBezTo>
                  <a:pt x="1015539" y="155680"/>
                  <a:pt x="999693" y="171526"/>
                  <a:pt x="980145" y="171526"/>
                </a:cubicBezTo>
                <a:cubicBezTo>
                  <a:pt x="960597" y="171526"/>
                  <a:pt x="944751" y="155680"/>
                  <a:pt x="944751" y="136132"/>
                </a:cubicBezTo>
                <a:cubicBezTo>
                  <a:pt x="944751" y="116584"/>
                  <a:pt x="960597" y="100738"/>
                  <a:pt x="980145" y="100738"/>
                </a:cubicBezTo>
                <a:close/>
                <a:moveTo>
                  <a:pt x="803042" y="100738"/>
                </a:moveTo>
                <a:cubicBezTo>
                  <a:pt x="822517" y="100738"/>
                  <a:pt x="838304" y="116584"/>
                  <a:pt x="838304" y="136132"/>
                </a:cubicBezTo>
                <a:cubicBezTo>
                  <a:pt x="838304" y="155680"/>
                  <a:pt x="822517" y="171526"/>
                  <a:pt x="803042" y="171526"/>
                </a:cubicBezTo>
                <a:cubicBezTo>
                  <a:pt x="783567" y="171526"/>
                  <a:pt x="767780" y="155680"/>
                  <a:pt x="767780" y="136132"/>
                </a:cubicBezTo>
                <a:cubicBezTo>
                  <a:pt x="767780" y="116584"/>
                  <a:pt x="783567" y="100738"/>
                  <a:pt x="803042" y="100738"/>
                </a:cubicBezTo>
                <a:close/>
                <a:moveTo>
                  <a:pt x="634239" y="100738"/>
                </a:moveTo>
                <a:cubicBezTo>
                  <a:pt x="653714" y="100738"/>
                  <a:pt x="669501" y="116584"/>
                  <a:pt x="669501" y="136132"/>
                </a:cubicBezTo>
                <a:cubicBezTo>
                  <a:pt x="669501" y="155680"/>
                  <a:pt x="653714" y="171526"/>
                  <a:pt x="634239" y="171526"/>
                </a:cubicBezTo>
                <a:cubicBezTo>
                  <a:pt x="614764" y="171526"/>
                  <a:pt x="598977" y="155680"/>
                  <a:pt x="598977" y="136132"/>
                </a:cubicBezTo>
                <a:cubicBezTo>
                  <a:pt x="598977" y="116584"/>
                  <a:pt x="614764" y="100738"/>
                  <a:pt x="634239" y="100738"/>
                </a:cubicBezTo>
                <a:close/>
                <a:moveTo>
                  <a:pt x="898467" y="0"/>
                </a:moveTo>
                <a:cubicBezTo>
                  <a:pt x="908993" y="0"/>
                  <a:pt x="917526" y="8611"/>
                  <a:pt x="917526" y="19234"/>
                </a:cubicBezTo>
                <a:cubicBezTo>
                  <a:pt x="917526" y="29857"/>
                  <a:pt x="908993" y="38468"/>
                  <a:pt x="898467" y="38468"/>
                </a:cubicBezTo>
                <a:cubicBezTo>
                  <a:pt x="887941" y="38468"/>
                  <a:pt x="879408" y="29857"/>
                  <a:pt x="879408" y="19234"/>
                </a:cubicBezTo>
                <a:cubicBezTo>
                  <a:pt x="879408" y="8611"/>
                  <a:pt x="887941" y="0"/>
                  <a:pt x="898467" y="0"/>
                </a:cubicBezTo>
                <a:close/>
                <a:moveTo>
                  <a:pt x="716051" y="0"/>
                </a:moveTo>
                <a:cubicBezTo>
                  <a:pt x="726577" y="0"/>
                  <a:pt x="735110" y="8611"/>
                  <a:pt x="735110" y="19234"/>
                </a:cubicBezTo>
                <a:cubicBezTo>
                  <a:pt x="735110" y="29857"/>
                  <a:pt x="726577" y="38468"/>
                  <a:pt x="716051" y="38468"/>
                </a:cubicBezTo>
                <a:cubicBezTo>
                  <a:pt x="705525" y="38468"/>
                  <a:pt x="696992" y="29857"/>
                  <a:pt x="696992" y="19234"/>
                </a:cubicBezTo>
                <a:cubicBezTo>
                  <a:pt x="696992" y="8611"/>
                  <a:pt x="705525" y="0"/>
                  <a:pt x="716051" y="0"/>
                </a:cubicBezTo>
                <a:close/>
              </a:path>
            </a:pathLst>
          </a:custGeom>
          <a:solidFill>
            <a:schemeClr val="tx2">
              <a:lumMod val="40000"/>
              <a:lumOff val="60000"/>
            </a:schemeClr>
          </a:solidFill>
          <a:ln w="3175">
            <a:noFill/>
          </a:ln>
        </p:spPr>
        <p:txBody>
          <a:bodyPr wrap="square">
            <a:noAutofit/>
          </a:bodyPr>
          <a:lstStyle/>
          <a:p>
            <a:pPr lvl="0"/>
            <a:r>
              <a:rPr lang="en-US" noProof="0"/>
              <a:t> </a:t>
            </a:r>
          </a:p>
        </p:txBody>
      </p:sp>
    </p:spTree>
    <p:extLst>
      <p:ext uri="{BB962C8B-B14F-4D97-AF65-F5344CB8AC3E}">
        <p14:creationId xmlns:p14="http://schemas.microsoft.com/office/powerpoint/2010/main" val="268694374"/>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3_Texte avec 1 photo verticale">
    <p:bg>
      <p:bgPr>
        <a:solidFill>
          <a:srgbClr val="283C7E"/>
        </a:solidFill>
        <a:effectLst/>
      </p:bgPr>
    </p:bg>
    <p:spTree>
      <p:nvGrpSpPr>
        <p:cNvPr id="1" name=""/>
        <p:cNvGrpSpPr/>
        <p:nvPr/>
      </p:nvGrpSpPr>
      <p:grpSpPr>
        <a:xfrm>
          <a:off x="0" y="0"/>
          <a:ext cx="0" cy="0"/>
          <a:chOff x="0" y="0"/>
          <a:chExt cx="0" cy="0"/>
        </a:xfrm>
      </p:grpSpPr>
      <p:sp>
        <p:nvSpPr>
          <p:cNvPr id="12" name="Espace réservé du texte 11">
            <a:extLst>
              <a:ext uri="{FF2B5EF4-FFF2-40B4-BE49-F238E27FC236}">
                <a16:creationId xmlns:a16="http://schemas.microsoft.com/office/drawing/2014/main" id="{E289163C-313B-42AA-9721-7F710D454BD5}"/>
              </a:ext>
            </a:extLst>
          </p:cNvPr>
          <p:cNvSpPr>
            <a:spLocks noGrp="1"/>
          </p:cNvSpPr>
          <p:nvPr>
            <p:ph type="body" idx="1" hasCustomPrompt="1"/>
          </p:nvPr>
        </p:nvSpPr>
        <p:spPr>
          <a:xfrm>
            <a:off x="0" y="259349"/>
            <a:ext cx="9922669" cy="231190"/>
          </a:xfrm>
          <a:custGeom>
            <a:avLst/>
            <a:gdLst>
              <a:gd name="connsiteX0" fmla="*/ 9871824 w 9922669"/>
              <a:gd name="connsiteY0" fmla="*/ 163651 h 231190"/>
              <a:gd name="connsiteX1" fmla="*/ 9887880 w 9922669"/>
              <a:gd name="connsiteY1" fmla="*/ 179851 h 231190"/>
              <a:gd name="connsiteX2" fmla="*/ 9871824 w 9922669"/>
              <a:gd name="connsiteY2" fmla="*/ 196050 h 231190"/>
              <a:gd name="connsiteX3" fmla="*/ 9855768 w 9922669"/>
              <a:gd name="connsiteY3" fmla="*/ 179851 h 231190"/>
              <a:gd name="connsiteX4" fmla="*/ 9871824 w 9922669"/>
              <a:gd name="connsiteY4" fmla="*/ 163651 h 231190"/>
              <a:gd name="connsiteX5" fmla="*/ 9913303 w 9922669"/>
              <a:gd name="connsiteY5" fmla="*/ 137675 h 231190"/>
              <a:gd name="connsiteX6" fmla="*/ 9922669 w 9922669"/>
              <a:gd name="connsiteY6" fmla="*/ 146511 h 231190"/>
              <a:gd name="connsiteX7" fmla="*/ 9913303 w 9922669"/>
              <a:gd name="connsiteY7" fmla="*/ 155347 h 231190"/>
              <a:gd name="connsiteX8" fmla="*/ 9903936 w 9922669"/>
              <a:gd name="connsiteY8" fmla="*/ 146511 h 231190"/>
              <a:gd name="connsiteX9" fmla="*/ 9913303 w 9922669"/>
              <a:gd name="connsiteY9" fmla="*/ 137675 h 231190"/>
              <a:gd name="connsiteX10" fmla="*/ 9871824 w 9922669"/>
              <a:gd name="connsiteY10" fmla="*/ 98710 h 231190"/>
              <a:gd name="connsiteX11" fmla="*/ 9887880 w 9922669"/>
              <a:gd name="connsiteY11" fmla="*/ 114910 h 231190"/>
              <a:gd name="connsiteX12" fmla="*/ 9871824 w 9922669"/>
              <a:gd name="connsiteY12" fmla="*/ 131109 h 231190"/>
              <a:gd name="connsiteX13" fmla="*/ 9855768 w 9922669"/>
              <a:gd name="connsiteY13" fmla="*/ 114910 h 231190"/>
              <a:gd name="connsiteX14" fmla="*/ 9871824 w 9922669"/>
              <a:gd name="connsiteY14" fmla="*/ 98710 h 231190"/>
              <a:gd name="connsiteX15" fmla="*/ 9913303 w 9922669"/>
              <a:gd name="connsiteY15" fmla="*/ 70136 h 231190"/>
              <a:gd name="connsiteX16" fmla="*/ 9922669 w 9922669"/>
              <a:gd name="connsiteY16" fmla="*/ 78972 h 231190"/>
              <a:gd name="connsiteX17" fmla="*/ 9913303 w 9922669"/>
              <a:gd name="connsiteY17" fmla="*/ 87808 h 231190"/>
              <a:gd name="connsiteX18" fmla="*/ 9903936 w 9922669"/>
              <a:gd name="connsiteY18" fmla="*/ 78972 h 231190"/>
              <a:gd name="connsiteX19" fmla="*/ 9913303 w 9922669"/>
              <a:gd name="connsiteY19" fmla="*/ 70136 h 231190"/>
              <a:gd name="connsiteX20" fmla="*/ 9871824 w 9922669"/>
              <a:gd name="connsiteY20" fmla="*/ 35068 h 231190"/>
              <a:gd name="connsiteX21" fmla="*/ 9887880 w 9922669"/>
              <a:gd name="connsiteY21" fmla="*/ 51267 h 231190"/>
              <a:gd name="connsiteX22" fmla="*/ 9871824 w 9922669"/>
              <a:gd name="connsiteY22" fmla="*/ 67467 h 231190"/>
              <a:gd name="connsiteX23" fmla="*/ 9855768 w 9922669"/>
              <a:gd name="connsiteY23" fmla="*/ 51267 h 231190"/>
              <a:gd name="connsiteX24" fmla="*/ 9871824 w 9922669"/>
              <a:gd name="connsiteY24" fmla="*/ 35068 h 231190"/>
              <a:gd name="connsiteX25" fmla="*/ 0 w 9922669"/>
              <a:gd name="connsiteY25" fmla="*/ 0 h 231190"/>
              <a:gd name="connsiteX26" fmla="*/ 9824680 w 9922669"/>
              <a:gd name="connsiteY26" fmla="*/ 0 h 231190"/>
              <a:gd name="connsiteX27" fmla="*/ 9843726 w 9922669"/>
              <a:gd name="connsiteY27" fmla="*/ 19266 h 231190"/>
              <a:gd name="connsiteX28" fmla="*/ 9824680 w 9922669"/>
              <a:gd name="connsiteY28" fmla="*/ 38532 h 231190"/>
              <a:gd name="connsiteX29" fmla="*/ 9811982 w 9922669"/>
              <a:gd name="connsiteY29" fmla="*/ 51376 h 231190"/>
              <a:gd name="connsiteX30" fmla="*/ 9824680 w 9922669"/>
              <a:gd name="connsiteY30" fmla="*/ 67431 h 231190"/>
              <a:gd name="connsiteX31" fmla="*/ 9843726 w 9922669"/>
              <a:gd name="connsiteY31" fmla="*/ 83485 h 231190"/>
              <a:gd name="connsiteX32" fmla="*/ 9827855 w 9922669"/>
              <a:gd name="connsiteY32" fmla="*/ 102751 h 231190"/>
              <a:gd name="connsiteX33" fmla="*/ 9824680 w 9922669"/>
              <a:gd name="connsiteY33" fmla="*/ 102751 h 231190"/>
              <a:gd name="connsiteX34" fmla="*/ 9811982 w 9922669"/>
              <a:gd name="connsiteY34" fmla="*/ 115595 h 231190"/>
              <a:gd name="connsiteX35" fmla="*/ 9824680 w 9922669"/>
              <a:gd name="connsiteY35" fmla="*/ 131650 h 231190"/>
              <a:gd name="connsiteX36" fmla="*/ 9843726 w 9922669"/>
              <a:gd name="connsiteY36" fmla="*/ 147705 h 231190"/>
              <a:gd name="connsiteX37" fmla="*/ 9824680 w 9922669"/>
              <a:gd name="connsiteY37" fmla="*/ 166971 h 231190"/>
              <a:gd name="connsiteX38" fmla="*/ 9811982 w 9922669"/>
              <a:gd name="connsiteY38" fmla="*/ 183025 h 231190"/>
              <a:gd name="connsiteX39" fmla="*/ 9824680 w 9922669"/>
              <a:gd name="connsiteY39" fmla="*/ 195869 h 231190"/>
              <a:gd name="connsiteX40" fmla="*/ 9843726 w 9922669"/>
              <a:gd name="connsiteY40" fmla="*/ 215135 h 231190"/>
              <a:gd name="connsiteX41" fmla="*/ 9824680 w 9922669"/>
              <a:gd name="connsiteY41" fmla="*/ 231190 h 231190"/>
              <a:gd name="connsiteX42" fmla="*/ 0 w 9922669"/>
              <a:gd name="connsiteY42" fmla="*/ 231190 h 231190"/>
              <a:gd name="connsiteX43" fmla="*/ 0 w 9922669"/>
              <a:gd name="connsiteY43" fmla="*/ 0 h 231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9922669" h="231190">
                <a:moveTo>
                  <a:pt x="9871824" y="163651"/>
                </a:moveTo>
                <a:cubicBezTo>
                  <a:pt x="9880691" y="163651"/>
                  <a:pt x="9887880" y="170904"/>
                  <a:pt x="9887880" y="179851"/>
                </a:cubicBezTo>
                <a:cubicBezTo>
                  <a:pt x="9887880" y="188797"/>
                  <a:pt x="9880691" y="196050"/>
                  <a:pt x="9871824" y="196050"/>
                </a:cubicBezTo>
                <a:cubicBezTo>
                  <a:pt x="9862956" y="196050"/>
                  <a:pt x="9855768" y="188797"/>
                  <a:pt x="9855768" y="179851"/>
                </a:cubicBezTo>
                <a:cubicBezTo>
                  <a:pt x="9855768" y="170904"/>
                  <a:pt x="9862956" y="163651"/>
                  <a:pt x="9871824" y="163651"/>
                </a:cubicBezTo>
                <a:close/>
                <a:moveTo>
                  <a:pt x="9913303" y="137675"/>
                </a:moveTo>
                <a:cubicBezTo>
                  <a:pt x="9918476" y="137675"/>
                  <a:pt x="9922669" y="141631"/>
                  <a:pt x="9922669" y="146511"/>
                </a:cubicBezTo>
                <a:cubicBezTo>
                  <a:pt x="9922669" y="151391"/>
                  <a:pt x="9918476" y="155347"/>
                  <a:pt x="9913303" y="155347"/>
                </a:cubicBezTo>
                <a:cubicBezTo>
                  <a:pt x="9908129" y="155347"/>
                  <a:pt x="9903936" y="151391"/>
                  <a:pt x="9903936" y="146511"/>
                </a:cubicBezTo>
                <a:cubicBezTo>
                  <a:pt x="9903936" y="141631"/>
                  <a:pt x="9908129" y="137675"/>
                  <a:pt x="9913303" y="137675"/>
                </a:cubicBezTo>
                <a:close/>
                <a:moveTo>
                  <a:pt x="9871824" y="98710"/>
                </a:moveTo>
                <a:cubicBezTo>
                  <a:pt x="9880691" y="98710"/>
                  <a:pt x="9887880" y="105963"/>
                  <a:pt x="9887880" y="114910"/>
                </a:cubicBezTo>
                <a:cubicBezTo>
                  <a:pt x="9887880" y="123856"/>
                  <a:pt x="9880691" y="131109"/>
                  <a:pt x="9871824" y="131109"/>
                </a:cubicBezTo>
                <a:cubicBezTo>
                  <a:pt x="9862956" y="131109"/>
                  <a:pt x="9855768" y="123856"/>
                  <a:pt x="9855768" y="114910"/>
                </a:cubicBezTo>
                <a:cubicBezTo>
                  <a:pt x="9855768" y="105963"/>
                  <a:pt x="9862956" y="98710"/>
                  <a:pt x="9871824" y="98710"/>
                </a:cubicBezTo>
                <a:close/>
                <a:moveTo>
                  <a:pt x="9913303" y="70136"/>
                </a:moveTo>
                <a:cubicBezTo>
                  <a:pt x="9918476" y="70136"/>
                  <a:pt x="9922669" y="74092"/>
                  <a:pt x="9922669" y="78972"/>
                </a:cubicBezTo>
                <a:cubicBezTo>
                  <a:pt x="9922669" y="83853"/>
                  <a:pt x="9918476" y="87808"/>
                  <a:pt x="9913303" y="87808"/>
                </a:cubicBezTo>
                <a:cubicBezTo>
                  <a:pt x="9908129" y="87808"/>
                  <a:pt x="9903936" y="83853"/>
                  <a:pt x="9903936" y="78972"/>
                </a:cubicBezTo>
                <a:cubicBezTo>
                  <a:pt x="9903936" y="74092"/>
                  <a:pt x="9908129" y="70136"/>
                  <a:pt x="9913303" y="70136"/>
                </a:cubicBezTo>
                <a:close/>
                <a:moveTo>
                  <a:pt x="9871824" y="35068"/>
                </a:moveTo>
                <a:cubicBezTo>
                  <a:pt x="9880691" y="35068"/>
                  <a:pt x="9887880" y="42321"/>
                  <a:pt x="9887880" y="51267"/>
                </a:cubicBezTo>
                <a:cubicBezTo>
                  <a:pt x="9887880" y="60214"/>
                  <a:pt x="9880691" y="67467"/>
                  <a:pt x="9871824" y="67467"/>
                </a:cubicBezTo>
                <a:cubicBezTo>
                  <a:pt x="9862956" y="67467"/>
                  <a:pt x="9855768" y="60214"/>
                  <a:pt x="9855768" y="51267"/>
                </a:cubicBezTo>
                <a:cubicBezTo>
                  <a:pt x="9855768" y="42321"/>
                  <a:pt x="9862956" y="35068"/>
                  <a:pt x="9871824" y="35068"/>
                </a:cubicBezTo>
                <a:close/>
                <a:moveTo>
                  <a:pt x="0" y="0"/>
                </a:moveTo>
                <a:cubicBezTo>
                  <a:pt x="0" y="0"/>
                  <a:pt x="0" y="0"/>
                  <a:pt x="9824680" y="0"/>
                </a:cubicBezTo>
                <a:cubicBezTo>
                  <a:pt x="9837377" y="0"/>
                  <a:pt x="9843726" y="9633"/>
                  <a:pt x="9843726" y="19266"/>
                </a:cubicBezTo>
                <a:cubicBezTo>
                  <a:pt x="9843726" y="28899"/>
                  <a:pt x="9837377" y="38532"/>
                  <a:pt x="9824680" y="38532"/>
                </a:cubicBezTo>
                <a:cubicBezTo>
                  <a:pt x="9818331" y="38532"/>
                  <a:pt x="9811982" y="44954"/>
                  <a:pt x="9811982" y="51376"/>
                </a:cubicBezTo>
                <a:cubicBezTo>
                  <a:pt x="9811982" y="57798"/>
                  <a:pt x="9818331" y="64219"/>
                  <a:pt x="9824680" y="67431"/>
                </a:cubicBezTo>
                <a:cubicBezTo>
                  <a:pt x="9837377" y="67431"/>
                  <a:pt x="9843726" y="73852"/>
                  <a:pt x="9843726" y="83485"/>
                </a:cubicBezTo>
                <a:cubicBezTo>
                  <a:pt x="9843726" y="93118"/>
                  <a:pt x="9837377" y="102751"/>
                  <a:pt x="9827855" y="102751"/>
                </a:cubicBezTo>
                <a:cubicBezTo>
                  <a:pt x="9827855" y="102751"/>
                  <a:pt x="9827855" y="102751"/>
                  <a:pt x="9824680" y="102751"/>
                </a:cubicBezTo>
                <a:cubicBezTo>
                  <a:pt x="9818331" y="102751"/>
                  <a:pt x="9811982" y="109173"/>
                  <a:pt x="9811982" y="115595"/>
                </a:cubicBezTo>
                <a:cubicBezTo>
                  <a:pt x="9811982" y="125228"/>
                  <a:pt x="9818331" y="131650"/>
                  <a:pt x="9824680" y="131650"/>
                </a:cubicBezTo>
                <a:cubicBezTo>
                  <a:pt x="9837377" y="131650"/>
                  <a:pt x="9843726" y="138072"/>
                  <a:pt x="9843726" y="147705"/>
                </a:cubicBezTo>
                <a:cubicBezTo>
                  <a:pt x="9843726" y="160549"/>
                  <a:pt x="9837377" y="166971"/>
                  <a:pt x="9824680" y="166971"/>
                </a:cubicBezTo>
                <a:cubicBezTo>
                  <a:pt x="9818331" y="166971"/>
                  <a:pt x="9811982" y="173392"/>
                  <a:pt x="9811982" y="183025"/>
                </a:cubicBezTo>
                <a:cubicBezTo>
                  <a:pt x="9811982" y="189448"/>
                  <a:pt x="9818331" y="195869"/>
                  <a:pt x="9824680" y="195869"/>
                </a:cubicBezTo>
                <a:cubicBezTo>
                  <a:pt x="9837377" y="195869"/>
                  <a:pt x="9843726" y="205502"/>
                  <a:pt x="9843726" y="215135"/>
                </a:cubicBezTo>
                <a:cubicBezTo>
                  <a:pt x="9843726" y="224768"/>
                  <a:pt x="9837377" y="231190"/>
                  <a:pt x="9824680" y="231190"/>
                </a:cubicBezTo>
                <a:cubicBezTo>
                  <a:pt x="9824680" y="231190"/>
                  <a:pt x="9824680" y="231190"/>
                  <a:pt x="0" y="231190"/>
                </a:cubicBezTo>
                <a:cubicBezTo>
                  <a:pt x="0" y="231190"/>
                  <a:pt x="0" y="231190"/>
                  <a:pt x="0" y="0"/>
                </a:cubicBezTo>
                <a:close/>
              </a:path>
            </a:pathLst>
          </a:custGeom>
          <a:solidFill>
            <a:schemeClr val="accent1"/>
          </a:solidFill>
          <a:ln>
            <a:noFill/>
          </a:ln>
        </p:spPr>
        <p:txBody>
          <a:bodyPr wrap="square" lIns="540000" tIns="0" rIns="360000" bIns="0" anchor="ctr">
            <a:noAutofit/>
          </a:bodyPr>
          <a:lstStyle>
            <a:lvl1pPr marL="0" indent="0">
              <a:lnSpc>
                <a:spcPct val="100000"/>
              </a:lnSpc>
              <a:buNone/>
              <a:defRPr sz="1600" b="0" cap="all" baseline="0">
                <a:solidFill>
                  <a:schemeClr val="bg1"/>
                </a:solidFill>
                <a:latin typeface="Encode Sans" panose="020B060402020202020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dirty="0"/>
              <a:t>Modifier les styles du texte du masque</a:t>
            </a:r>
          </a:p>
        </p:txBody>
      </p:sp>
      <p:sp>
        <p:nvSpPr>
          <p:cNvPr id="3" name="Espace réservé du texte 2"/>
          <p:cNvSpPr>
            <a:spLocks noGrp="1"/>
          </p:cNvSpPr>
          <p:nvPr>
            <p:ph type="body" sz="quarter" idx="15"/>
          </p:nvPr>
        </p:nvSpPr>
        <p:spPr>
          <a:xfrm>
            <a:off x="454978" y="717550"/>
            <a:ext cx="10456862" cy="379413"/>
          </a:xfrm>
        </p:spPr>
        <p:txBody>
          <a:bodyPr/>
          <a:lstStyle>
            <a:lvl1pPr marL="0" indent="0">
              <a:buNone/>
              <a:defRPr sz="1800"/>
            </a:lvl1pPr>
          </a:lstStyle>
          <a:p>
            <a:pPr lvl="0"/>
            <a:r>
              <a:rPr lang="fr-FR"/>
              <a:t>Modifier les styles du texte du masque</a:t>
            </a:r>
          </a:p>
        </p:txBody>
      </p:sp>
      <p:sp>
        <p:nvSpPr>
          <p:cNvPr id="4" name="Espace réservé du contenu 3"/>
          <p:cNvSpPr>
            <a:spLocks noGrp="1"/>
          </p:cNvSpPr>
          <p:nvPr>
            <p:ph sz="quarter" idx="18"/>
          </p:nvPr>
        </p:nvSpPr>
        <p:spPr>
          <a:xfrm>
            <a:off x="515938" y="1395413"/>
            <a:ext cx="11091862" cy="4711700"/>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2830382092"/>
      </p:ext>
    </p:extLst>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Chapt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934B7DA-FA75-4149-8676-64791F4D66D2}"/>
              </a:ext>
            </a:extLst>
          </p:cNvPr>
          <p:cNvSpPr>
            <a:spLocks noGrp="1"/>
          </p:cNvSpPr>
          <p:nvPr>
            <p:ph type="title" hasCustomPrompt="1"/>
          </p:nvPr>
        </p:nvSpPr>
        <p:spPr>
          <a:xfrm>
            <a:off x="1131889" y="2090899"/>
            <a:ext cx="10440000" cy="1548000"/>
          </a:xfrm>
        </p:spPr>
        <p:txBody>
          <a:bodyPr anchor="b"/>
          <a:lstStyle>
            <a:lvl1pPr>
              <a:defRPr sz="5000" b="0">
                <a:solidFill>
                  <a:schemeClr val="bg1"/>
                </a:solidFill>
                <a:latin typeface="Encode Sans" panose="020B0604020202020204" charset="0"/>
              </a:defRPr>
            </a:lvl1pPr>
          </a:lstStyle>
          <a:p>
            <a:r>
              <a:rPr lang="en-US" noProof="0" dirty="0"/>
              <a:t>Click to edit Master title style</a:t>
            </a:r>
          </a:p>
        </p:txBody>
      </p:sp>
      <p:sp>
        <p:nvSpPr>
          <p:cNvPr id="11" name="Espace réservé du texte 10">
            <a:extLst>
              <a:ext uri="{FF2B5EF4-FFF2-40B4-BE49-F238E27FC236}">
                <a16:creationId xmlns:a16="http://schemas.microsoft.com/office/drawing/2014/main" id="{8C7A5F77-9A92-46CF-AF0E-296CA94F051F}"/>
              </a:ext>
            </a:extLst>
          </p:cNvPr>
          <p:cNvSpPr>
            <a:spLocks noGrp="1"/>
          </p:cNvSpPr>
          <p:nvPr>
            <p:ph type="body" sz="quarter" idx="13" hasCustomPrompt="1"/>
          </p:nvPr>
        </p:nvSpPr>
        <p:spPr>
          <a:xfrm>
            <a:off x="1131889" y="3709352"/>
            <a:ext cx="10440000" cy="792000"/>
          </a:xfrm>
        </p:spPr>
        <p:txBody>
          <a:bodyPr/>
          <a:lstStyle>
            <a:lvl1pPr>
              <a:defRPr sz="2900" b="0">
                <a:solidFill>
                  <a:schemeClr val="bg1"/>
                </a:solidFill>
                <a:latin typeface="Encode Sans" panose="020B0604020202020204" charset="0"/>
              </a:defRPr>
            </a:lvl1pPr>
            <a:lvl2pPr>
              <a:defRPr sz="2500">
                <a:latin typeface="Encode Sans ExpandedLight" pitchFamily="2" charset="0"/>
              </a:defRPr>
            </a:lvl2pPr>
            <a:lvl3pPr>
              <a:defRPr sz="2500">
                <a:latin typeface="Encode Sans ExpandedLight" pitchFamily="2" charset="0"/>
              </a:defRPr>
            </a:lvl3pPr>
            <a:lvl4pPr>
              <a:defRPr sz="2500">
                <a:latin typeface="Encode Sans ExpandedLight" pitchFamily="2" charset="0"/>
              </a:defRPr>
            </a:lvl4pPr>
            <a:lvl5pPr>
              <a:defRPr sz="2500">
                <a:latin typeface="Encode Sans ExpandedLight" pitchFamily="2" charset="0"/>
              </a:defRPr>
            </a:lvl5pPr>
          </a:lstStyle>
          <a:p>
            <a:pPr lvl="0"/>
            <a:r>
              <a:rPr lang="en-US" noProof="0" dirty="0"/>
              <a:t>Click to edit master subtitle style</a:t>
            </a:r>
          </a:p>
        </p:txBody>
      </p:sp>
    </p:spTree>
    <p:extLst>
      <p:ext uri="{BB962C8B-B14F-4D97-AF65-F5344CB8AC3E}">
        <p14:creationId xmlns:p14="http://schemas.microsoft.com/office/powerpoint/2010/main" val="36135100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sp>
        <p:nvSpPr>
          <p:cNvPr id="9" name="Espace réservé du texte 16">
            <a:extLst>
              <a:ext uri="{FF2B5EF4-FFF2-40B4-BE49-F238E27FC236}">
                <a16:creationId xmlns:a16="http://schemas.microsoft.com/office/drawing/2014/main" id="{8B5B3371-D86E-4697-92CD-5B21ECF77AC1}"/>
              </a:ext>
            </a:extLst>
          </p:cNvPr>
          <p:cNvSpPr>
            <a:spLocks noGrp="1"/>
          </p:cNvSpPr>
          <p:nvPr>
            <p:ph type="body" idx="1" hasCustomPrompt="1"/>
          </p:nvPr>
        </p:nvSpPr>
        <p:spPr>
          <a:xfrm>
            <a:off x="1" y="96167"/>
            <a:ext cx="9683261" cy="335964"/>
          </a:xfrm>
          <a:custGeom>
            <a:avLst/>
            <a:gdLst>
              <a:gd name="connsiteX0" fmla="*/ 9609373 w 9683261"/>
              <a:gd name="connsiteY0" fmla="*/ 237817 h 335964"/>
              <a:gd name="connsiteX1" fmla="*/ 9632706 w 9683261"/>
              <a:gd name="connsiteY1" fmla="*/ 261358 h 335964"/>
              <a:gd name="connsiteX2" fmla="*/ 9609373 w 9683261"/>
              <a:gd name="connsiteY2" fmla="*/ 284899 h 335964"/>
              <a:gd name="connsiteX3" fmla="*/ 9586041 w 9683261"/>
              <a:gd name="connsiteY3" fmla="*/ 261358 h 335964"/>
              <a:gd name="connsiteX4" fmla="*/ 9609373 w 9683261"/>
              <a:gd name="connsiteY4" fmla="*/ 237817 h 335964"/>
              <a:gd name="connsiteX5" fmla="*/ 9669650 w 9683261"/>
              <a:gd name="connsiteY5" fmla="*/ 200069 h 335964"/>
              <a:gd name="connsiteX6" fmla="*/ 9683261 w 9683261"/>
              <a:gd name="connsiteY6" fmla="*/ 212909 h 335964"/>
              <a:gd name="connsiteX7" fmla="*/ 9669650 w 9683261"/>
              <a:gd name="connsiteY7" fmla="*/ 225749 h 335964"/>
              <a:gd name="connsiteX8" fmla="*/ 9656038 w 9683261"/>
              <a:gd name="connsiteY8" fmla="*/ 212909 h 335964"/>
              <a:gd name="connsiteX9" fmla="*/ 9669650 w 9683261"/>
              <a:gd name="connsiteY9" fmla="*/ 200069 h 335964"/>
              <a:gd name="connsiteX10" fmla="*/ 9609373 w 9683261"/>
              <a:gd name="connsiteY10" fmla="*/ 143445 h 335964"/>
              <a:gd name="connsiteX11" fmla="*/ 9632706 w 9683261"/>
              <a:gd name="connsiteY11" fmla="*/ 166987 h 335964"/>
              <a:gd name="connsiteX12" fmla="*/ 9609373 w 9683261"/>
              <a:gd name="connsiteY12" fmla="*/ 190527 h 335964"/>
              <a:gd name="connsiteX13" fmla="*/ 9586041 w 9683261"/>
              <a:gd name="connsiteY13" fmla="*/ 166987 h 335964"/>
              <a:gd name="connsiteX14" fmla="*/ 9609373 w 9683261"/>
              <a:gd name="connsiteY14" fmla="*/ 143445 h 335964"/>
              <a:gd name="connsiteX15" fmla="*/ 9669650 w 9683261"/>
              <a:gd name="connsiteY15" fmla="*/ 101921 h 335964"/>
              <a:gd name="connsiteX16" fmla="*/ 9683261 w 9683261"/>
              <a:gd name="connsiteY16" fmla="*/ 114762 h 335964"/>
              <a:gd name="connsiteX17" fmla="*/ 9669650 w 9683261"/>
              <a:gd name="connsiteY17" fmla="*/ 127602 h 335964"/>
              <a:gd name="connsiteX18" fmla="*/ 9656038 w 9683261"/>
              <a:gd name="connsiteY18" fmla="*/ 114762 h 335964"/>
              <a:gd name="connsiteX19" fmla="*/ 9669650 w 9683261"/>
              <a:gd name="connsiteY19" fmla="*/ 101921 h 335964"/>
              <a:gd name="connsiteX20" fmla="*/ 9609373 w 9683261"/>
              <a:gd name="connsiteY20" fmla="*/ 50961 h 335964"/>
              <a:gd name="connsiteX21" fmla="*/ 9632706 w 9683261"/>
              <a:gd name="connsiteY21" fmla="*/ 74501 h 335964"/>
              <a:gd name="connsiteX22" fmla="*/ 9609373 w 9683261"/>
              <a:gd name="connsiteY22" fmla="*/ 98043 h 335964"/>
              <a:gd name="connsiteX23" fmla="*/ 9586041 w 9683261"/>
              <a:gd name="connsiteY23" fmla="*/ 74501 h 335964"/>
              <a:gd name="connsiteX24" fmla="*/ 9609373 w 9683261"/>
              <a:gd name="connsiteY24" fmla="*/ 50961 h 335964"/>
              <a:gd name="connsiteX25" fmla="*/ 0 w 9683261"/>
              <a:gd name="connsiteY25" fmla="*/ 0 h 335964"/>
              <a:gd name="connsiteX26" fmla="*/ 739665 w 9683261"/>
              <a:gd name="connsiteY26" fmla="*/ 0 h 335964"/>
              <a:gd name="connsiteX27" fmla="*/ 9540864 w 9683261"/>
              <a:gd name="connsiteY27" fmla="*/ 0 h 335964"/>
              <a:gd name="connsiteX28" fmla="*/ 9568541 w 9683261"/>
              <a:gd name="connsiteY28" fmla="*/ 27997 h 335964"/>
              <a:gd name="connsiteX29" fmla="*/ 9540864 w 9683261"/>
              <a:gd name="connsiteY29" fmla="*/ 55995 h 335964"/>
              <a:gd name="connsiteX30" fmla="*/ 9522411 w 9683261"/>
              <a:gd name="connsiteY30" fmla="*/ 74659 h 335964"/>
              <a:gd name="connsiteX31" fmla="*/ 9540864 w 9683261"/>
              <a:gd name="connsiteY31" fmla="*/ 97990 h 335964"/>
              <a:gd name="connsiteX32" fmla="*/ 9568541 w 9683261"/>
              <a:gd name="connsiteY32" fmla="*/ 121320 h 335964"/>
              <a:gd name="connsiteX33" fmla="*/ 9545478 w 9683261"/>
              <a:gd name="connsiteY33" fmla="*/ 149317 h 335964"/>
              <a:gd name="connsiteX34" fmla="*/ 9540864 w 9683261"/>
              <a:gd name="connsiteY34" fmla="*/ 149317 h 335964"/>
              <a:gd name="connsiteX35" fmla="*/ 9522411 w 9683261"/>
              <a:gd name="connsiteY35" fmla="*/ 167982 h 335964"/>
              <a:gd name="connsiteX36" fmla="*/ 9540864 w 9683261"/>
              <a:gd name="connsiteY36" fmla="*/ 191313 h 335964"/>
              <a:gd name="connsiteX37" fmla="*/ 9568541 w 9683261"/>
              <a:gd name="connsiteY37" fmla="*/ 214644 h 335964"/>
              <a:gd name="connsiteX38" fmla="*/ 9540864 w 9683261"/>
              <a:gd name="connsiteY38" fmla="*/ 242641 h 335964"/>
              <a:gd name="connsiteX39" fmla="*/ 9522411 w 9683261"/>
              <a:gd name="connsiteY39" fmla="*/ 265971 h 335964"/>
              <a:gd name="connsiteX40" fmla="*/ 9540864 w 9683261"/>
              <a:gd name="connsiteY40" fmla="*/ 284636 h 335964"/>
              <a:gd name="connsiteX41" fmla="*/ 9568541 w 9683261"/>
              <a:gd name="connsiteY41" fmla="*/ 312633 h 335964"/>
              <a:gd name="connsiteX42" fmla="*/ 9540864 w 9683261"/>
              <a:gd name="connsiteY42" fmla="*/ 335964 h 335964"/>
              <a:gd name="connsiteX43" fmla="*/ 845227 w 9683261"/>
              <a:gd name="connsiteY43" fmla="*/ 335964 h 335964"/>
              <a:gd name="connsiteX44" fmla="*/ 0 w 9683261"/>
              <a:gd name="connsiteY44" fmla="*/ 335964 h 335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9683261" h="335964">
                <a:moveTo>
                  <a:pt x="9609373" y="237817"/>
                </a:moveTo>
                <a:cubicBezTo>
                  <a:pt x="9622259" y="237817"/>
                  <a:pt x="9632706" y="248357"/>
                  <a:pt x="9632706" y="261358"/>
                </a:cubicBezTo>
                <a:cubicBezTo>
                  <a:pt x="9632706" y="274359"/>
                  <a:pt x="9622259" y="284899"/>
                  <a:pt x="9609373" y="284899"/>
                </a:cubicBezTo>
                <a:cubicBezTo>
                  <a:pt x="9596486" y="284899"/>
                  <a:pt x="9586041" y="274359"/>
                  <a:pt x="9586041" y="261358"/>
                </a:cubicBezTo>
                <a:cubicBezTo>
                  <a:pt x="9586041" y="248357"/>
                  <a:pt x="9596486" y="237817"/>
                  <a:pt x="9609373" y="237817"/>
                </a:cubicBezTo>
                <a:close/>
                <a:moveTo>
                  <a:pt x="9669650" y="200069"/>
                </a:moveTo>
                <a:cubicBezTo>
                  <a:pt x="9677168" y="200069"/>
                  <a:pt x="9683261" y="205817"/>
                  <a:pt x="9683261" y="212909"/>
                </a:cubicBezTo>
                <a:cubicBezTo>
                  <a:pt x="9683261" y="220001"/>
                  <a:pt x="9677168" y="225749"/>
                  <a:pt x="9669650" y="225749"/>
                </a:cubicBezTo>
                <a:cubicBezTo>
                  <a:pt x="9662132" y="225749"/>
                  <a:pt x="9656038" y="220001"/>
                  <a:pt x="9656038" y="212909"/>
                </a:cubicBezTo>
                <a:cubicBezTo>
                  <a:pt x="9656038" y="205817"/>
                  <a:pt x="9662132" y="200069"/>
                  <a:pt x="9669650" y="200069"/>
                </a:cubicBezTo>
                <a:close/>
                <a:moveTo>
                  <a:pt x="9609373" y="143445"/>
                </a:moveTo>
                <a:cubicBezTo>
                  <a:pt x="9622259" y="143445"/>
                  <a:pt x="9632706" y="153985"/>
                  <a:pt x="9632706" y="166987"/>
                </a:cubicBezTo>
                <a:cubicBezTo>
                  <a:pt x="9632706" y="179987"/>
                  <a:pt x="9622259" y="190527"/>
                  <a:pt x="9609373" y="190527"/>
                </a:cubicBezTo>
                <a:cubicBezTo>
                  <a:pt x="9596486" y="190527"/>
                  <a:pt x="9586041" y="179987"/>
                  <a:pt x="9586041" y="166987"/>
                </a:cubicBezTo>
                <a:cubicBezTo>
                  <a:pt x="9586041" y="153985"/>
                  <a:pt x="9596486" y="143445"/>
                  <a:pt x="9609373" y="143445"/>
                </a:cubicBezTo>
                <a:close/>
                <a:moveTo>
                  <a:pt x="9669650" y="101921"/>
                </a:moveTo>
                <a:cubicBezTo>
                  <a:pt x="9677168" y="101921"/>
                  <a:pt x="9683261" y="107670"/>
                  <a:pt x="9683261" y="114762"/>
                </a:cubicBezTo>
                <a:cubicBezTo>
                  <a:pt x="9683261" y="121855"/>
                  <a:pt x="9677168" y="127602"/>
                  <a:pt x="9669650" y="127602"/>
                </a:cubicBezTo>
                <a:cubicBezTo>
                  <a:pt x="9662132" y="127602"/>
                  <a:pt x="9656038" y="121855"/>
                  <a:pt x="9656038" y="114762"/>
                </a:cubicBezTo>
                <a:cubicBezTo>
                  <a:pt x="9656038" y="107670"/>
                  <a:pt x="9662132" y="101921"/>
                  <a:pt x="9669650" y="101921"/>
                </a:cubicBezTo>
                <a:close/>
                <a:moveTo>
                  <a:pt x="9609373" y="50961"/>
                </a:moveTo>
                <a:cubicBezTo>
                  <a:pt x="9622259" y="50961"/>
                  <a:pt x="9632706" y="61501"/>
                  <a:pt x="9632706" y="74501"/>
                </a:cubicBezTo>
                <a:cubicBezTo>
                  <a:pt x="9632706" y="87503"/>
                  <a:pt x="9622259" y="98043"/>
                  <a:pt x="9609373" y="98043"/>
                </a:cubicBezTo>
                <a:cubicBezTo>
                  <a:pt x="9596486" y="98043"/>
                  <a:pt x="9586041" y="87503"/>
                  <a:pt x="9586041" y="74501"/>
                </a:cubicBezTo>
                <a:cubicBezTo>
                  <a:pt x="9586041" y="61501"/>
                  <a:pt x="9596486" y="50961"/>
                  <a:pt x="9609373" y="50961"/>
                </a:cubicBezTo>
                <a:close/>
                <a:moveTo>
                  <a:pt x="0" y="0"/>
                </a:moveTo>
                <a:lnTo>
                  <a:pt x="739665" y="0"/>
                </a:lnTo>
                <a:cubicBezTo>
                  <a:pt x="2800514" y="0"/>
                  <a:pt x="5636951" y="0"/>
                  <a:pt x="9540864" y="0"/>
                </a:cubicBezTo>
                <a:cubicBezTo>
                  <a:pt x="9559315" y="0"/>
                  <a:pt x="9568541" y="13999"/>
                  <a:pt x="9568541" y="27997"/>
                </a:cubicBezTo>
                <a:cubicBezTo>
                  <a:pt x="9568541" y="41996"/>
                  <a:pt x="9559315" y="55995"/>
                  <a:pt x="9540864" y="55995"/>
                </a:cubicBezTo>
                <a:cubicBezTo>
                  <a:pt x="9531638" y="55995"/>
                  <a:pt x="9522411" y="65327"/>
                  <a:pt x="9522411" y="74659"/>
                </a:cubicBezTo>
                <a:cubicBezTo>
                  <a:pt x="9522411" y="83992"/>
                  <a:pt x="9531638" y="93323"/>
                  <a:pt x="9540864" y="97990"/>
                </a:cubicBezTo>
                <a:cubicBezTo>
                  <a:pt x="9559315" y="97990"/>
                  <a:pt x="9568541" y="107321"/>
                  <a:pt x="9568541" y="121320"/>
                </a:cubicBezTo>
                <a:cubicBezTo>
                  <a:pt x="9568541" y="135319"/>
                  <a:pt x="9559315" y="149317"/>
                  <a:pt x="9545478" y="149317"/>
                </a:cubicBezTo>
                <a:cubicBezTo>
                  <a:pt x="9545478" y="149317"/>
                  <a:pt x="9545478" y="149317"/>
                  <a:pt x="9540864" y="149317"/>
                </a:cubicBezTo>
                <a:cubicBezTo>
                  <a:pt x="9531638" y="149317"/>
                  <a:pt x="9522411" y="158650"/>
                  <a:pt x="9522411" y="167982"/>
                </a:cubicBezTo>
                <a:cubicBezTo>
                  <a:pt x="9522411" y="181981"/>
                  <a:pt x="9531638" y="191313"/>
                  <a:pt x="9540864" y="191313"/>
                </a:cubicBezTo>
                <a:cubicBezTo>
                  <a:pt x="9559315" y="191313"/>
                  <a:pt x="9568541" y="200645"/>
                  <a:pt x="9568541" y="214644"/>
                </a:cubicBezTo>
                <a:cubicBezTo>
                  <a:pt x="9568541" y="233309"/>
                  <a:pt x="9559315" y="242641"/>
                  <a:pt x="9540864" y="242641"/>
                </a:cubicBezTo>
                <a:cubicBezTo>
                  <a:pt x="9531638" y="242641"/>
                  <a:pt x="9522411" y="251972"/>
                  <a:pt x="9522411" y="265971"/>
                </a:cubicBezTo>
                <a:cubicBezTo>
                  <a:pt x="9522411" y="275305"/>
                  <a:pt x="9531638" y="284636"/>
                  <a:pt x="9540864" y="284636"/>
                </a:cubicBezTo>
                <a:cubicBezTo>
                  <a:pt x="9559315" y="284636"/>
                  <a:pt x="9568541" y="298634"/>
                  <a:pt x="9568541" y="312633"/>
                </a:cubicBezTo>
                <a:cubicBezTo>
                  <a:pt x="9568541" y="326632"/>
                  <a:pt x="9559315" y="335964"/>
                  <a:pt x="9540864" y="335964"/>
                </a:cubicBezTo>
                <a:cubicBezTo>
                  <a:pt x="9540864" y="335964"/>
                  <a:pt x="9540864" y="335964"/>
                  <a:pt x="845227" y="335964"/>
                </a:cubicBezTo>
                <a:lnTo>
                  <a:pt x="0" y="335964"/>
                </a:lnTo>
                <a:close/>
              </a:path>
            </a:pathLst>
          </a:custGeom>
          <a:solidFill>
            <a:schemeClr val="tx2"/>
          </a:solidFill>
          <a:ln w="3175">
            <a:noFill/>
          </a:ln>
        </p:spPr>
        <p:txBody>
          <a:bodyPr wrap="square" lIns="990000" tIns="0" rIns="360000" bIns="0" anchor="ctr">
            <a:noAutofit/>
          </a:bodyPr>
          <a:lstStyle>
            <a:lvl1pPr marL="0" indent="0">
              <a:lnSpc>
                <a:spcPct val="100000"/>
              </a:lnSpc>
              <a:buNone/>
              <a:defRPr sz="1500" b="0" cap="all" baseline="0">
                <a:solidFill>
                  <a:schemeClr val="bg1"/>
                </a:solidFill>
                <a:latin typeface="Encode Sans" panose="020B060402020202020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dirty="0"/>
              <a:t>Click to edit master text styles</a:t>
            </a:r>
          </a:p>
        </p:txBody>
      </p:sp>
      <p:sp>
        <p:nvSpPr>
          <p:cNvPr id="12" name="Espace réservé du texte 11">
            <a:extLst>
              <a:ext uri="{FF2B5EF4-FFF2-40B4-BE49-F238E27FC236}">
                <a16:creationId xmlns:a16="http://schemas.microsoft.com/office/drawing/2014/main" id="{74BDBFD0-F6E2-49A9-91D4-C8811F988A20}"/>
              </a:ext>
            </a:extLst>
          </p:cNvPr>
          <p:cNvSpPr>
            <a:spLocks noGrp="1"/>
          </p:cNvSpPr>
          <p:nvPr>
            <p:ph type="body" sz="quarter" idx="19" hasCustomPrompt="1"/>
          </p:nvPr>
        </p:nvSpPr>
        <p:spPr>
          <a:xfrm>
            <a:off x="1" y="96167"/>
            <a:ext cx="745715" cy="334800"/>
          </a:xfrm>
          <a:custGeom>
            <a:avLst/>
            <a:gdLst>
              <a:gd name="connsiteX0" fmla="*/ 673459 w 745715"/>
              <a:gd name="connsiteY0" fmla="*/ 237600 h 334800"/>
              <a:gd name="connsiteX1" fmla="*/ 695317 w 745715"/>
              <a:gd name="connsiteY1" fmla="*/ 259715 h 334800"/>
              <a:gd name="connsiteX2" fmla="*/ 673459 w 745715"/>
              <a:gd name="connsiteY2" fmla="*/ 281829 h 334800"/>
              <a:gd name="connsiteX3" fmla="*/ 651601 w 745715"/>
              <a:gd name="connsiteY3" fmla="*/ 259715 h 334800"/>
              <a:gd name="connsiteX4" fmla="*/ 673459 w 745715"/>
              <a:gd name="connsiteY4" fmla="*/ 237600 h 334800"/>
              <a:gd name="connsiteX5" fmla="*/ 731572 w 745715"/>
              <a:gd name="connsiteY5" fmla="*/ 200572 h 334800"/>
              <a:gd name="connsiteX6" fmla="*/ 745715 w 745715"/>
              <a:gd name="connsiteY6" fmla="*/ 214715 h 334800"/>
              <a:gd name="connsiteX7" fmla="*/ 731572 w 745715"/>
              <a:gd name="connsiteY7" fmla="*/ 228857 h 334800"/>
              <a:gd name="connsiteX8" fmla="*/ 717429 w 745715"/>
              <a:gd name="connsiteY8" fmla="*/ 214715 h 334800"/>
              <a:gd name="connsiteX9" fmla="*/ 731572 w 745715"/>
              <a:gd name="connsiteY9" fmla="*/ 200572 h 334800"/>
              <a:gd name="connsiteX10" fmla="*/ 673459 w 745715"/>
              <a:gd name="connsiteY10" fmla="*/ 142971 h 334800"/>
              <a:gd name="connsiteX11" fmla="*/ 695317 w 745715"/>
              <a:gd name="connsiteY11" fmla="*/ 165086 h 334800"/>
              <a:gd name="connsiteX12" fmla="*/ 673459 w 745715"/>
              <a:gd name="connsiteY12" fmla="*/ 187200 h 334800"/>
              <a:gd name="connsiteX13" fmla="*/ 651601 w 745715"/>
              <a:gd name="connsiteY13" fmla="*/ 165086 h 334800"/>
              <a:gd name="connsiteX14" fmla="*/ 673459 w 745715"/>
              <a:gd name="connsiteY14" fmla="*/ 142971 h 334800"/>
              <a:gd name="connsiteX15" fmla="*/ 731572 w 745715"/>
              <a:gd name="connsiteY15" fmla="*/ 102343 h 334800"/>
              <a:gd name="connsiteX16" fmla="*/ 745715 w 745715"/>
              <a:gd name="connsiteY16" fmla="*/ 116486 h 334800"/>
              <a:gd name="connsiteX17" fmla="*/ 731572 w 745715"/>
              <a:gd name="connsiteY17" fmla="*/ 130629 h 334800"/>
              <a:gd name="connsiteX18" fmla="*/ 717429 w 745715"/>
              <a:gd name="connsiteY18" fmla="*/ 116486 h 334800"/>
              <a:gd name="connsiteX19" fmla="*/ 731572 w 745715"/>
              <a:gd name="connsiteY19" fmla="*/ 102343 h 334800"/>
              <a:gd name="connsiteX20" fmla="*/ 673459 w 745715"/>
              <a:gd name="connsiteY20" fmla="*/ 47828 h 334800"/>
              <a:gd name="connsiteX21" fmla="*/ 695317 w 745715"/>
              <a:gd name="connsiteY21" fmla="*/ 69943 h 334800"/>
              <a:gd name="connsiteX22" fmla="*/ 673459 w 745715"/>
              <a:gd name="connsiteY22" fmla="*/ 92057 h 334800"/>
              <a:gd name="connsiteX23" fmla="*/ 651601 w 745715"/>
              <a:gd name="connsiteY23" fmla="*/ 69943 h 334800"/>
              <a:gd name="connsiteX24" fmla="*/ 673459 w 745715"/>
              <a:gd name="connsiteY24" fmla="*/ 47828 h 334800"/>
              <a:gd name="connsiteX25" fmla="*/ 0 w 745715"/>
              <a:gd name="connsiteY25" fmla="*/ 0 h 334800"/>
              <a:gd name="connsiteX26" fmla="*/ 603580 w 745715"/>
              <a:gd name="connsiteY26" fmla="*/ 0 h 334800"/>
              <a:gd name="connsiteX27" fmla="*/ 604804 w 745715"/>
              <a:gd name="connsiteY27" fmla="*/ 0 h 334800"/>
              <a:gd name="connsiteX28" fmla="*/ 630514 w 745715"/>
              <a:gd name="connsiteY28" fmla="*/ 25848 h 334800"/>
              <a:gd name="connsiteX29" fmla="*/ 604804 w 745715"/>
              <a:gd name="connsiteY29" fmla="*/ 51697 h 334800"/>
              <a:gd name="connsiteX30" fmla="*/ 603580 w 745715"/>
              <a:gd name="connsiteY30" fmla="*/ 51697 h 334800"/>
              <a:gd name="connsiteX31" fmla="*/ 583991 w 745715"/>
              <a:gd name="connsiteY31" fmla="*/ 72622 h 334800"/>
              <a:gd name="connsiteX32" fmla="*/ 603580 w 745715"/>
              <a:gd name="connsiteY32" fmla="*/ 93547 h 334800"/>
              <a:gd name="connsiteX33" fmla="*/ 603580 w 745715"/>
              <a:gd name="connsiteY33" fmla="*/ 94778 h 334800"/>
              <a:gd name="connsiteX34" fmla="*/ 604804 w 745715"/>
              <a:gd name="connsiteY34" fmla="*/ 94778 h 334800"/>
              <a:gd name="connsiteX35" fmla="*/ 630514 w 745715"/>
              <a:gd name="connsiteY35" fmla="*/ 120627 h 334800"/>
              <a:gd name="connsiteX36" fmla="*/ 606028 w 745715"/>
              <a:gd name="connsiteY36" fmla="*/ 146475 h 334800"/>
              <a:gd name="connsiteX37" fmla="*/ 604804 w 745715"/>
              <a:gd name="connsiteY37" fmla="*/ 146475 h 334800"/>
              <a:gd name="connsiteX38" fmla="*/ 603580 w 745715"/>
              <a:gd name="connsiteY38" fmla="*/ 146475 h 334800"/>
              <a:gd name="connsiteX39" fmla="*/ 583991 w 745715"/>
              <a:gd name="connsiteY39" fmla="*/ 167400 h 334800"/>
              <a:gd name="connsiteX40" fmla="*/ 603580 w 745715"/>
              <a:gd name="connsiteY40" fmla="*/ 188325 h 334800"/>
              <a:gd name="connsiteX41" fmla="*/ 604804 w 745715"/>
              <a:gd name="connsiteY41" fmla="*/ 188325 h 334800"/>
              <a:gd name="connsiteX42" fmla="*/ 630514 w 745715"/>
              <a:gd name="connsiteY42" fmla="*/ 214173 h 334800"/>
              <a:gd name="connsiteX43" fmla="*/ 604804 w 745715"/>
              <a:gd name="connsiteY43" fmla="*/ 241253 h 334800"/>
              <a:gd name="connsiteX44" fmla="*/ 603580 w 745715"/>
              <a:gd name="connsiteY44" fmla="*/ 240022 h 334800"/>
              <a:gd name="connsiteX45" fmla="*/ 603580 w 745715"/>
              <a:gd name="connsiteY45" fmla="*/ 241253 h 334800"/>
              <a:gd name="connsiteX46" fmla="*/ 583991 w 745715"/>
              <a:gd name="connsiteY46" fmla="*/ 262178 h 334800"/>
              <a:gd name="connsiteX47" fmla="*/ 603580 w 745715"/>
              <a:gd name="connsiteY47" fmla="*/ 283103 h 334800"/>
              <a:gd name="connsiteX48" fmla="*/ 604804 w 745715"/>
              <a:gd name="connsiteY48" fmla="*/ 283103 h 334800"/>
              <a:gd name="connsiteX49" fmla="*/ 630514 w 745715"/>
              <a:gd name="connsiteY49" fmla="*/ 308952 h 334800"/>
              <a:gd name="connsiteX50" fmla="*/ 604804 w 745715"/>
              <a:gd name="connsiteY50" fmla="*/ 334800 h 334800"/>
              <a:gd name="connsiteX51" fmla="*/ 603580 w 745715"/>
              <a:gd name="connsiteY51" fmla="*/ 334800 h 334800"/>
              <a:gd name="connsiteX52" fmla="*/ 0 w 745715"/>
              <a:gd name="connsiteY52" fmla="*/ 334800 h 334800"/>
              <a:gd name="connsiteX53" fmla="*/ 0 w 745715"/>
              <a:gd name="connsiteY53" fmla="*/ 0 h 33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745715" h="334800">
                <a:moveTo>
                  <a:pt x="673459" y="237600"/>
                </a:moveTo>
                <a:cubicBezTo>
                  <a:pt x="685530" y="237600"/>
                  <a:pt x="695317" y="247501"/>
                  <a:pt x="695317" y="259715"/>
                </a:cubicBezTo>
                <a:cubicBezTo>
                  <a:pt x="695317" y="271928"/>
                  <a:pt x="685530" y="281829"/>
                  <a:pt x="673459" y="281829"/>
                </a:cubicBezTo>
                <a:cubicBezTo>
                  <a:pt x="661388" y="281829"/>
                  <a:pt x="651601" y="271928"/>
                  <a:pt x="651601" y="259715"/>
                </a:cubicBezTo>
                <a:cubicBezTo>
                  <a:pt x="651601" y="247501"/>
                  <a:pt x="661388" y="237600"/>
                  <a:pt x="673459" y="237600"/>
                </a:cubicBezTo>
                <a:close/>
                <a:moveTo>
                  <a:pt x="731572" y="200572"/>
                </a:moveTo>
                <a:cubicBezTo>
                  <a:pt x="739383" y="200572"/>
                  <a:pt x="745715" y="206904"/>
                  <a:pt x="745715" y="214715"/>
                </a:cubicBezTo>
                <a:cubicBezTo>
                  <a:pt x="745715" y="222526"/>
                  <a:pt x="739383" y="228857"/>
                  <a:pt x="731572" y="228857"/>
                </a:cubicBezTo>
                <a:cubicBezTo>
                  <a:pt x="723761" y="228857"/>
                  <a:pt x="717429" y="222526"/>
                  <a:pt x="717429" y="214715"/>
                </a:cubicBezTo>
                <a:cubicBezTo>
                  <a:pt x="717429" y="206904"/>
                  <a:pt x="723761" y="200572"/>
                  <a:pt x="731572" y="200572"/>
                </a:cubicBezTo>
                <a:close/>
                <a:moveTo>
                  <a:pt x="673459" y="142971"/>
                </a:moveTo>
                <a:cubicBezTo>
                  <a:pt x="685530" y="142971"/>
                  <a:pt x="695317" y="152872"/>
                  <a:pt x="695317" y="165086"/>
                </a:cubicBezTo>
                <a:cubicBezTo>
                  <a:pt x="695317" y="177299"/>
                  <a:pt x="685530" y="187200"/>
                  <a:pt x="673459" y="187200"/>
                </a:cubicBezTo>
                <a:cubicBezTo>
                  <a:pt x="661388" y="187200"/>
                  <a:pt x="651601" y="177299"/>
                  <a:pt x="651601" y="165086"/>
                </a:cubicBezTo>
                <a:cubicBezTo>
                  <a:pt x="651601" y="152872"/>
                  <a:pt x="661388" y="142971"/>
                  <a:pt x="673459" y="142971"/>
                </a:cubicBezTo>
                <a:close/>
                <a:moveTo>
                  <a:pt x="731572" y="102343"/>
                </a:moveTo>
                <a:cubicBezTo>
                  <a:pt x="739383" y="102343"/>
                  <a:pt x="745715" y="108675"/>
                  <a:pt x="745715" y="116486"/>
                </a:cubicBezTo>
                <a:cubicBezTo>
                  <a:pt x="745715" y="124297"/>
                  <a:pt x="739383" y="130629"/>
                  <a:pt x="731572" y="130629"/>
                </a:cubicBezTo>
                <a:cubicBezTo>
                  <a:pt x="723761" y="130629"/>
                  <a:pt x="717429" y="124297"/>
                  <a:pt x="717429" y="116486"/>
                </a:cubicBezTo>
                <a:cubicBezTo>
                  <a:pt x="717429" y="108675"/>
                  <a:pt x="723761" y="102343"/>
                  <a:pt x="731572" y="102343"/>
                </a:cubicBezTo>
                <a:close/>
                <a:moveTo>
                  <a:pt x="673459" y="47828"/>
                </a:moveTo>
                <a:cubicBezTo>
                  <a:pt x="685530" y="47828"/>
                  <a:pt x="695317" y="57729"/>
                  <a:pt x="695317" y="69943"/>
                </a:cubicBezTo>
                <a:cubicBezTo>
                  <a:pt x="695317" y="82156"/>
                  <a:pt x="685530" y="92057"/>
                  <a:pt x="673459" y="92057"/>
                </a:cubicBezTo>
                <a:cubicBezTo>
                  <a:pt x="661388" y="92057"/>
                  <a:pt x="651601" y="82156"/>
                  <a:pt x="651601" y="69943"/>
                </a:cubicBezTo>
                <a:cubicBezTo>
                  <a:pt x="651601" y="57729"/>
                  <a:pt x="661388" y="47828"/>
                  <a:pt x="673459" y="47828"/>
                </a:cubicBezTo>
                <a:close/>
                <a:moveTo>
                  <a:pt x="0" y="0"/>
                </a:moveTo>
                <a:cubicBezTo>
                  <a:pt x="0" y="0"/>
                  <a:pt x="0" y="0"/>
                  <a:pt x="603580" y="0"/>
                </a:cubicBezTo>
                <a:cubicBezTo>
                  <a:pt x="603580" y="0"/>
                  <a:pt x="603580" y="0"/>
                  <a:pt x="604804" y="0"/>
                </a:cubicBezTo>
                <a:cubicBezTo>
                  <a:pt x="619495" y="0"/>
                  <a:pt x="630514" y="11078"/>
                  <a:pt x="630514" y="25848"/>
                </a:cubicBezTo>
                <a:cubicBezTo>
                  <a:pt x="630514" y="40619"/>
                  <a:pt x="619495" y="51697"/>
                  <a:pt x="604804" y="51697"/>
                </a:cubicBezTo>
                <a:cubicBezTo>
                  <a:pt x="604804" y="51697"/>
                  <a:pt x="603580" y="51697"/>
                  <a:pt x="603580" y="51697"/>
                </a:cubicBezTo>
                <a:cubicBezTo>
                  <a:pt x="592561" y="52928"/>
                  <a:pt x="583991" y="61544"/>
                  <a:pt x="583991" y="72622"/>
                </a:cubicBezTo>
                <a:cubicBezTo>
                  <a:pt x="583991" y="84931"/>
                  <a:pt x="592561" y="93547"/>
                  <a:pt x="603580" y="93547"/>
                </a:cubicBezTo>
                <a:cubicBezTo>
                  <a:pt x="603580" y="93547"/>
                  <a:pt x="603580" y="93547"/>
                  <a:pt x="603580" y="94778"/>
                </a:cubicBezTo>
                <a:cubicBezTo>
                  <a:pt x="603580" y="94778"/>
                  <a:pt x="604804" y="94778"/>
                  <a:pt x="604804" y="94778"/>
                </a:cubicBezTo>
                <a:cubicBezTo>
                  <a:pt x="619495" y="94778"/>
                  <a:pt x="630514" y="105856"/>
                  <a:pt x="630514" y="120627"/>
                </a:cubicBezTo>
                <a:cubicBezTo>
                  <a:pt x="630514" y="134166"/>
                  <a:pt x="619495" y="145245"/>
                  <a:pt x="606028" y="146475"/>
                </a:cubicBezTo>
                <a:cubicBezTo>
                  <a:pt x="606028" y="146475"/>
                  <a:pt x="604804" y="146475"/>
                  <a:pt x="604804" y="146475"/>
                </a:cubicBezTo>
                <a:cubicBezTo>
                  <a:pt x="604804" y="146475"/>
                  <a:pt x="603580" y="146475"/>
                  <a:pt x="603580" y="146475"/>
                </a:cubicBezTo>
                <a:cubicBezTo>
                  <a:pt x="592561" y="146475"/>
                  <a:pt x="583991" y="156322"/>
                  <a:pt x="583991" y="167400"/>
                </a:cubicBezTo>
                <a:cubicBezTo>
                  <a:pt x="583991" y="178478"/>
                  <a:pt x="592561" y="187095"/>
                  <a:pt x="603580" y="188325"/>
                </a:cubicBezTo>
                <a:cubicBezTo>
                  <a:pt x="603580" y="188325"/>
                  <a:pt x="604804" y="188325"/>
                  <a:pt x="604804" y="188325"/>
                </a:cubicBezTo>
                <a:cubicBezTo>
                  <a:pt x="619495" y="188325"/>
                  <a:pt x="630514" y="200633"/>
                  <a:pt x="630514" y="214173"/>
                </a:cubicBezTo>
                <a:cubicBezTo>
                  <a:pt x="630514" y="228945"/>
                  <a:pt x="619495" y="241253"/>
                  <a:pt x="604804" y="241253"/>
                </a:cubicBezTo>
                <a:cubicBezTo>
                  <a:pt x="604804" y="241253"/>
                  <a:pt x="603580" y="240022"/>
                  <a:pt x="603580" y="240022"/>
                </a:cubicBezTo>
                <a:cubicBezTo>
                  <a:pt x="603580" y="240022"/>
                  <a:pt x="603580" y="240022"/>
                  <a:pt x="603580" y="241253"/>
                </a:cubicBezTo>
                <a:cubicBezTo>
                  <a:pt x="592561" y="241253"/>
                  <a:pt x="583991" y="251100"/>
                  <a:pt x="583991" y="262178"/>
                </a:cubicBezTo>
                <a:cubicBezTo>
                  <a:pt x="583991" y="273256"/>
                  <a:pt x="592561" y="281872"/>
                  <a:pt x="603580" y="283103"/>
                </a:cubicBezTo>
                <a:cubicBezTo>
                  <a:pt x="603580" y="283103"/>
                  <a:pt x="604804" y="283103"/>
                  <a:pt x="604804" y="283103"/>
                </a:cubicBezTo>
                <a:cubicBezTo>
                  <a:pt x="619495" y="283103"/>
                  <a:pt x="630514" y="294181"/>
                  <a:pt x="630514" y="308952"/>
                </a:cubicBezTo>
                <a:cubicBezTo>
                  <a:pt x="630514" y="323722"/>
                  <a:pt x="619495" y="334800"/>
                  <a:pt x="604804" y="334800"/>
                </a:cubicBezTo>
                <a:cubicBezTo>
                  <a:pt x="604804" y="334800"/>
                  <a:pt x="604804" y="334800"/>
                  <a:pt x="603580" y="334800"/>
                </a:cubicBezTo>
                <a:cubicBezTo>
                  <a:pt x="603580" y="334800"/>
                  <a:pt x="603580" y="334800"/>
                  <a:pt x="0" y="334800"/>
                </a:cubicBezTo>
                <a:cubicBezTo>
                  <a:pt x="0" y="334800"/>
                  <a:pt x="0" y="334800"/>
                  <a:pt x="0" y="0"/>
                </a:cubicBezTo>
                <a:close/>
              </a:path>
            </a:pathLst>
          </a:custGeom>
          <a:solidFill>
            <a:schemeClr val="accent4"/>
          </a:solidFill>
        </p:spPr>
        <p:txBody>
          <a:bodyPr wrap="square">
            <a:noAutofit/>
          </a:bodyPr>
          <a:lstStyle>
            <a:lvl1pPr>
              <a:defRPr/>
            </a:lvl1pPr>
          </a:lstStyle>
          <a:p>
            <a:pPr lvl="0"/>
            <a:r>
              <a:rPr lang="en-US" noProof="0"/>
              <a:t> </a:t>
            </a:r>
          </a:p>
        </p:txBody>
      </p:sp>
      <p:sp>
        <p:nvSpPr>
          <p:cNvPr id="11" name="Espace réservé du texte 10">
            <a:extLst>
              <a:ext uri="{FF2B5EF4-FFF2-40B4-BE49-F238E27FC236}">
                <a16:creationId xmlns:a16="http://schemas.microsoft.com/office/drawing/2014/main" id="{8C7A5F77-9A92-46CF-AF0E-296CA94F051F}"/>
              </a:ext>
            </a:extLst>
          </p:cNvPr>
          <p:cNvSpPr>
            <a:spLocks noGrp="1"/>
          </p:cNvSpPr>
          <p:nvPr>
            <p:ph type="body" sz="quarter" idx="13" hasCustomPrompt="1"/>
          </p:nvPr>
        </p:nvSpPr>
        <p:spPr>
          <a:xfrm>
            <a:off x="536400" y="1296369"/>
            <a:ext cx="10800000" cy="4928031"/>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Espace réservé de la date 3">
            <a:extLst>
              <a:ext uri="{FF2B5EF4-FFF2-40B4-BE49-F238E27FC236}">
                <a16:creationId xmlns:a16="http://schemas.microsoft.com/office/drawing/2014/main" id="{0023D345-337F-488B-8D03-DF3DDDA5DDF5}"/>
              </a:ext>
            </a:extLst>
          </p:cNvPr>
          <p:cNvSpPr>
            <a:spLocks noGrp="1"/>
          </p:cNvSpPr>
          <p:nvPr>
            <p:ph type="dt" sz="half" idx="15"/>
          </p:nvPr>
        </p:nvSpPr>
        <p:spPr/>
        <p:txBody>
          <a:bodyPr/>
          <a:lstStyle/>
          <a:p>
            <a:r>
              <a:rPr lang="en-US" noProof="0"/>
              <a:t>YYYY/MM/DD</a:t>
            </a:r>
            <a:endParaRPr lang="en-US" b="0" noProof="0"/>
          </a:p>
        </p:txBody>
      </p:sp>
      <p:sp>
        <p:nvSpPr>
          <p:cNvPr id="7" name="Espace réservé du pied de page 6">
            <a:extLst>
              <a:ext uri="{FF2B5EF4-FFF2-40B4-BE49-F238E27FC236}">
                <a16:creationId xmlns:a16="http://schemas.microsoft.com/office/drawing/2014/main" id="{509EADAA-0C96-4D73-B394-C1A53CEA1029}"/>
              </a:ext>
            </a:extLst>
          </p:cNvPr>
          <p:cNvSpPr>
            <a:spLocks noGrp="1"/>
          </p:cNvSpPr>
          <p:nvPr>
            <p:ph type="ftr" sz="quarter" idx="16"/>
          </p:nvPr>
        </p:nvSpPr>
        <p:spPr/>
        <p:txBody>
          <a:bodyPr/>
          <a:lstStyle/>
          <a:p>
            <a:r>
              <a:rPr lang="en-US" noProof="0"/>
              <a:t>Communication Department</a:t>
            </a:r>
            <a:endParaRPr lang="en-US" b="0" noProof="0"/>
          </a:p>
        </p:txBody>
      </p:sp>
      <p:sp>
        <p:nvSpPr>
          <p:cNvPr id="8" name="Espace réservé du numéro de diapositive 7">
            <a:extLst>
              <a:ext uri="{FF2B5EF4-FFF2-40B4-BE49-F238E27FC236}">
                <a16:creationId xmlns:a16="http://schemas.microsoft.com/office/drawing/2014/main" id="{257223AC-9555-4A04-BCAD-D73603C5E654}"/>
              </a:ext>
            </a:extLst>
          </p:cNvPr>
          <p:cNvSpPr>
            <a:spLocks noGrp="1"/>
          </p:cNvSpPr>
          <p:nvPr>
            <p:ph type="sldNum" sz="quarter" idx="17"/>
          </p:nvPr>
        </p:nvSpPr>
        <p:spPr/>
        <p:txBody>
          <a:bodyPr/>
          <a:lstStyle/>
          <a:p>
            <a:fld id="{975A587B-5814-4D9B-9598-FE9CB954CB01}" type="slidenum">
              <a:rPr lang="en-US" noProof="0" smtClean="0"/>
              <a:pPr/>
              <a:t>‹N°›</a:t>
            </a:fld>
            <a:endParaRPr lang="en-US" b="0" noProof="0"/>
          </a:p>
        </p:txBody>
      </p:sp>
      <p:sp>
        <p:nvSpPr>
          <p:cNvPr id="10" name="Titre 9">
            <a:extLst>
              <a:ext uri="{FF2B5EF4-FFF2-40B4-BE49-F238E27FC236}">
                <a16:creationId xmlns:a16="http://schemas.microsoft.com/office/drawing/2014/main" id="{E51F8B3E-14FB-4855-BA2B-DAC0E96F2123}"/>
              </a:ext>
            </a:extLst>
          </p:cNvPr>
          <p:cNvSpPr>
            <a:spLocks noGrp="1"/>
          </p:cNvSpPr>
          <p:nvPr>
            <p:ph type="title" hasCustomPrompt="1"/>
          </p:nvPr>
        </p:nvSpPr>
        <p:spPr>
          <a:xfrm>
            <a:off x="546100" y="696268"/>
            <a:ext cx="10800000" cy="335964"/>
          </a:xfrm>
        </p:spPr>
        <p:txBody>
          <a:bodyPr/>
          <a:lstStyle>
            <a:lvl1pPr algn="r">
              <a:defRPr sz="1400"/>
            </a:lvl1pPr>
          </a:lstStyle>
          <a:p>
            <a:r>
              <a:rPr lang="en-US" noProof="0"/>
              <a:t>Click to edit Master title style</a:t>
            </a:r>
          </a:p>
        </p:txBody>
      </p:sp>
    </p:spTree>
    <p:extLst>
      <p:ext uri="{BB962C8B-B14F-4D97-AF65-F5344CB8AC3E}">
        <p14:creationId xmlns:p14="http://schemas.microsoft.com/office/powerpoint/2010/main" val="41298553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ext">
    <p:spTree>
      <p:nvGrpSpPr>
        <p:cNvPr id="1" name=""/>
        <p:cNvGrpSpPr/>
        <p:nvPr/>
      </p:nvGrpSpPr>
      <p:grpSpPr>
        <a:xfrm>
          <a:off x="0" y="0"/>
          <a:ext cx="0" cy="0"/>
          <a:chOff x="0" y="0"/>
          <a:chExt cx="0" cy="0"/>
        </a:xfrm>
      </p:grpSpPr>
      <p:sp>
        <p:nvSpPr>
          <p:cNvPr id="9" name="Espace réservé du texte 16">
            <a:extLst>
              <a:ext uri="{FF2B5EF4-FFF2-40B4-BE49-F238E27FC236}">
                <a16:creationId xmlns:a16="http://schemas.microsoft.com/office/drawing/2014/main" id="{8B5B3371-D86E-4697-92CD-5B21ECF77AC1}"/>
              </a:ext>
            </a:extLst>
          </p:cNvPr>
          <p:cNvSpPr>
            <a:spLocks noGrp="1"/>
          </p:cNvSpPr>
          <p:nvPr>
            <p:ph type="body" idx="1" hasCustomPrompt="1"/>
          </p:nvPr>
        </p:nvSpPr>
        <p:spPr>
          <a:xfrm>
            <a:off x="1" y="96167"/>
            <a:ext cx="9683261" cy="335964"/>
          </a:xfrm>
          <a:custGeom>
            <a:avLst/>
            <a:gdLst>
              <a:gd name="connsiteX0" fmla="*/ 9609373 w 9683261"/>
              <a:gd name="connsiteY0" fmla="*/ 237817 h 335964"/>
              <a:gd name="connsiteX1" fmla="*/ 9632706 w 9683261"/>
              <a:gd name="connsiteY1" fmla="*/ 261358 h 335964"/>
              <a:gd name="connsiteX2" fmla="*/ 9609373 w 9683261"/>
              <a:gd name="connsiteY2" fmla="*/ 284899 h 335964"/>
              <a:gd name="connsiteX3" fmla="*/ 9586041 w 9683261"/>
              <a:gd name="connsiteY3" fmla="*/ 261358 h 335964"/>
              <a:gd name="connsiteX4" fmla="*/ 9609373 w 9683261"/>
              <a:gd name="connsiteY4" fmla="*/ 237817 h 335964"/>
              <a:gd name="connsiteX5" fmla="*/ 9669650 w 9683261"/>
              <a:gd name="connsiteY5" fmla="*/ 200069 h 335964"/>
              <a:gd name="connsiteX6" fmla="*/ 9683261 w 9683261"/>
              <a:gd name="connsiteY6" fmla="*/ 212909 h 335964"/>
              <a:gd name="connsiteX7" fmla="*/ 9669650 w 9683261"/>
              <a:gd name="connsiteY7" fmla="*/ 225749 h 335964"/>
              <a:gd name="connsiteX8" fmla="*/ 9656038 w 9683261"/>
              <a:gd name="connsiteY8" fmla="*/ 212909 h 335964"/>
              <a:gd name="connsiteX9" fmla="*/ 9669650 w 9683261"/>
              <a:gd name="connsiteY9" fmla="*/ 200069 h 335964"/>
              <a:gd name="connsiteX10" fmla="*/ 9609373 w 9683261"/>
              <a:gd name="connsiteY10" fmla="*/ 143445 h 335964"/>
              <a:gd name="connsiteX11" fmla="*/ 9632706 w 9683261"/>
              <a:gd name="connsiteY11" fmla="*/ 166987 h 335964"/>
              <a:gd name="connsiteX12" fmla="*/ 9609373 w 9683261"/>
              <a:gd name="connsiteY12" fmla="*/ 190527 h 335964"/>
              <a:gd name="connsiteX13" fmla="*/ 9586041 w 9683261"/>
              <a:gd name="connsiteY13" fmla="*/ 166987 h 335964"/>
              <a:gd name="connsiteX14" fmla="*/ 9609373 w 9683261"/>
              <a:gd name="connsiteY14" fmla="*/ 143445 h 335964"/>
              <a:gd name="connsiteX15" fmla="*/ 9669650 w 9683261"/>
              <a:gd name="connsiteY15" fmla="*/ 101921 h 335964"/>
              <a:gd name="connsiteX16" fmla="*/ 9683261 w 9683261"/>
              <a:gd name="connsiteY16" fmla="*/ 114762 h 335964"/>
              <a:gd name="connsiteX17" fmla="*/ 9669650 w 9683261"/>
              <a:gd name="connsiteY17" fmla="*/ 127602 h 335964"/>
              <a:gd name="connsiteX18" fmla="*/ 9656038 w 9683261"/>
              <a:gd name="connsiteY18" fmla="*/ 114762 h 335964"/>
              <a:gd name="connsiteX19" fmla="*/ 9669650 w 9683261"/>
              <a:gd name="connsiteY19" fmla="*/ 101921 h 335964"/>
              <a:gd name="connsiteX20" fmla="*/ 9609373 w 9683261"/>
              <a:gd name="connsiteY20" fmla="*/ 50961 h 335964"/>
              <a:gd name="connsiteX21" fmla="*/ 9632706 w 9683261"/>
              <a:gd name="connsiteY21" fmla="*/ 74501 h 335964"/>
              <a:gd name="connsiteX22" fmla="*/ 9609373 w 9683261"/>
              <a:gd name="connsiteY22" fmla="*/ 98043 h 335964"/>
              <a:gd name="connsiteX23" fmla="*/ 9586041 w 9683261"/>
              <a:gd name="connsiteY23" fmla="*/ 74501 h 335964"/>
              <a:gd name="connsiteX24" fmla="*/ 9609373 w 9683261"/>
              <a:gd name="connsiteY24" fmla="*/ 50961 h 335964"/>
              <a:gd name="connsiteX25" fmla="*/ 0 w 9683261"/>
              <a:gd name="connsiteY25" fmla="*/ 0 h 335964"/>
              <a:gd name="connsiteX26" fmla="*/ 739665 w 9683261"/>
              <a:gd name="connsiteY26" fmla="*/ 0 h 335964"/>
              <a:gd name="connsiteX27" fmla="*/ 9540864 w 9683261"/>
              <a:gd name="connsiteY27" fmla="*/ 0 h 335964"/>
              <a:gd name="connsiteX28" fmla="*/ 9568541 w 9683261"/>
              <a:gd name="connsiteY28" fmla="*/ 27997 h 335964"/>
              <a:gd name="connsiteX29" fmla="*/ 9540864 w 9683261"/>
              <a:gd name="connsiteY29" fmla="*/ 55995 h 335964"/>
              <a:gd name="connsiteX30" fmla="*/ 9522411 w 9683261"/>
              <a:gd name="connsiteY30" fmla="*/ 74659 h 335964"/>
              <a:gd name="connsiteX31" fmla="*/ 9540864 w 9683261"/>
              <a:gd name="connsiteY31" fmla="*/ 97990 h 335964"/>
              <a:gd name="connsiteX32" fmla="*/ 9568541 w 9683261"/>
              <a:gd name="connsiteY32" fmla="*/ 121320 h 335964"/>
              <a:gd name="connsiteX33" fmla="*/ 9545478 w 9683261"/>
              <a:gd name="connsiteY33" fmla="*/ 149317 h 335964"/>
              <a:gd name="connsiteX34" fmla="*/ 9540864 w 9683261"/>
              <a:gd name="connsiteY34" fmla="*/ 149317 h 335964"/>
              <a:gd name="connsiteX35" fmla="*/ 9522411 w 9683261"/>
              <a:gd name="connsiteY35" fmla="*/ 167982 h 335964"/>
              <a:gd name="connsiteX36" fmla="*/ 9540864 w 9683261"/>
              <a:gd name="connsiteY36" fmla="*/ 191313 h 335964"/>
              <a:gd name="connsiteX37" fmla="*/ 9568541 w 9683261"/>
              <a:gd name="connsiteY37" fmla="*/ 214644 h 335964"/>
              <a:gd name="connsiteX38" fmla="*/ 9540864 w 9683261"/>
              <a:gd name="connsiteY38" fmla="*/ 242641 h 335964"/>
              <a:gd name="connsiteX39" fmla="*/ 9522411 w 9683261"/>
              <a:gd name="connsiteY39" fmla="*/ 265971 h 335964"/>
              <a:gd name="connsiteX40" fmla="*/ 9540864 w 9683261"/>
              <a:gd name="connsiteY40" fmla="*/ 284636 h 335964"/>
              <a:gd name="connsiteX41" fmla="*/ 9568541 w 9683261"/>
              <a:gd name="connsiteY41" fmla="*/ 312633 h 335964"/>
              <a:gd name="connsiteX42" fmla="*/ 9540864 w 9683261"/>
              <a:gd name="connsiteY42" fmla="*/ 335964 h 335964"/>
              <a:gd name="connsiteX43" fmla="*/ 845227 w 9683261"/>
              <a:gd name="connsiteY43" fmla="*/ 335964 h 335964"/>
              <a:gd name="connsiteX44" fmla="*/ 0 w 9683261"/>
              <a:gd name="connsiteY44" fmla="*/ 335964 h 335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9683261" h="335964">
                <a:moveTo>
                  <a:pt x="9609373" y="237817"/>
                </a:moveTo>
                <a:cubicBezTo>
                  <a:pt x="9622259" y="237817"/>
                  <a:pt x="9632706" y="248357"/>
                  <a:pt x="9632706" y="261358"/>
                </a:cubicBezTo>
                <a:cubicBezTo>
                  <a:pt x="9632706" y="274359"/>
                  <a:pt x="9622259" y="284899"/>
                  <a:pt x="9609373" y="284899"/>
                </a:cubicBezTo>
                <a:cubicBezTo>
                  <a:pt x="9596486" y="284899"/>
                  <a:pt x="9586041" y="274359"/>
                  <a:pt x="9586041" y="261358"/>
                </a:cubicBezTo>
                <a:cubicBezTo>
                  <a:pt x="9586041" y="248357"/>
                  <a:pt x="9596486" y="237817"/>
                  <a:pt x="9609373" y="237817"/>
                </a:cubicBezTo>
                <a:close/>
                <a:moveTo>
                  <a:pt x="9669650" y="200069"/>
                </a:moveTo>
                <a:cubicBezTo>
                  <a:pt x="9677168" y="200069"/>
                  <a:pt x="9683261" y="205817"/>
                  <a:pt x="9683261" y="212909"/>
                </a:cubicBezTo>
                <a:cubicBezTo>
                  <a:pt x="9683261" y="220001"/>
                  <a:pt x="9677168" y="225749"/>
                  <a:pt x="9669650" y="225749"/>
                </a:cubicBezTo>
                <a:cubicBezTo>
                  <a:pt x="9662132" y="225749"/>
                  <a:pt x="9656038" y="220001"/>
                  <a:pt x="9656038" y="212909"/>
                </a:cubicBezTo>
                <a:cubicBezTo>
                  <a:pt x="9656038" y="205817"/>
                  <a:pt x="9662132" y="200069"/>
                  <a:pt x="9669650" y="200069"/>
                </a:cubicBezTo>
                <a:close/>
                <a:moveTo>
                  <a:pt x="9609373" y="143445"/>
                </a:moveTo>
                <a:cubicBezTo>
                  <a:pt x="9622259" y="143445"/>
                  <a:pt x="9632706" y="153985"/>
                  <a:pt x="9632706" y="166987"/>
                </a:cubicBezTo>
                <a:cubicBezTo>
                  <a:pt x="9632706" y="179987"/>
                  <a:pt x="9622259" y="190527"/>
                  <a:pt x="9609373" y="190527"/>
                </a:cubicBezTo>
                <a:cubicBezTo>
                  <a:pt x="9596486" y="190527"/>
                  <a:pt x="9586041" y="179987"/>
                  <a:pt x="9586041" y="166987"/>
                </a:cubicBezTo>
                <a:cubicBezTo>
                  <a:pt x="9586041" y="153985"/>
                  <a:pt x="9596486" y="143445"/>
                  <a:pt x="9609373" y="143445"/>
                </a:cubicBezTo>
                <a:close/>
                <a:moveTo>
                  <a:pt x="9669650" y="101921"/>
                </a:moveTo>
                <a:cubicBezTo>
                  <a:pt x="9677168" y="101921"/>
                  <a:pt x="9683261" y="107670"/>
                  <a:pt x="9683261" y="114762"/>
                </a:cubicBezTo>
                <a:cubicBezTo>
                  <a:pt x="9683261" y="121855"/>
                  <a:pt x="9677168" y="127602"/>
                  <a:pt x="9669650" y="127602"/>
                </a:cubicBezTo>
                <a:cubicBezTo>
                  <a:pt x="9662132" y="127602"/>
                  <a:pt x="9656038" y="121855"/>
                  <a:pt x="9656038" y="114762"/>
                </a:cubicBezTo>
                <a:cubicBezTo>
                  <a:pt x="9656038" y="107670"/>
                  <a:pt x="9662132" y="101921"/>
                  <a:pt x="9669650" y="101921"/>
                </a:cubicBezTo>
                <a:close/>
                <a:moveTo>
                  <a:pt x="9609373" y="50961"/>
                </a:moveTo>
                <a:cubicBezTo>
                  <a:pt x="9622259" y="50961"/>
                  <a:pt x="9632706" y="61501"/>
                  <a:pt x="9632706" y="74501"/>
                </a:cubicBezTo>
                <a:cubicBezTo>
                  <a:pt x="9632706" y="87503"/>
                  <a:pt x="9622259" y="98043"/>
                  <a:pt x="9609373" y="98043"/>
                </a:cubicBezTo>
                <a:cubicBezTo>
                  <a:pt x="9596486" y="98043"/>
                  <a:pt x="9586041" y="87503"/>
                  <a:pt x="9586041" y="74501"/>
                </a:cubicBezTo>
                <a:cubicBezTo>
                  <a:pt x="9586041" y="61501"/>
                  <a:pt x="9596486" y="50961"/>
                  <a:pt x="9609373" y="50961"/>
                </a:cubicBezTo>
                <a:close/>
                <a:moveTo>
                  <a:pt x="0" y="0"/>
                </a:moveTo>
                <a:lnTo>
                  <a:pt x="739665" y="0"/>
                </a:lnTo>
                <a:cubicBezTo>
                  <a:pt x="2800514" y="0"/>
                  <a:pt x="5636951" y="0"/>
                  <a:pt x="9540864" y="0"/>
                </a:cubicBezTo>
                <a:cubicBezTo>
                  <a:pt x="9559315" y="0"/>
                  <a:pt x="9568541" y="13999"/>
                  <a:pt x="9568541" y="27997"/>
                </a:cubicBezTo>
                <a:cubicBezTo>
                  <a:pt x="9568541" y="41996"/>
                  <a:pt x="9559315" y="55995"/>
                  <a:pt x="9540864" y="55995"/>
                </a:cubicBezTo>
                <a:cubicBezTo>
                  <a:pt x="9531638" y="55995"/>
                  <a:pt x="9522411" y="65327"/>
                  <a:pt x="9522411" y="74659"/>
                </a:cubicBezTo>
                <a:cubicBezTo>
                  <a:pt x="9522411" y="83992"/>
                  <a:pt x="9531638" y="93323"/>
                  <a:pt x="9540864" y="97990"/>
                </a:cubicBezTo>
                <a:cubicBezTo>
                  <a:pt x="9559315" y="97990"/>
                  <a:pt x="9568541" y="107321"/>
                  <a:pt x="9568541" y="121320"/>
                </a:cubicBezTo>
                <a:cubicBezTo>
                  <a:pt x="9568541" y="135319"/>
                  <a:pt x="9559315" y="149317"/>
                  <a:pt x="9545478" y="149317"/>
                </a:cubicBezTo>
                <a:cubicBezTo>
                  <a:pt x="9545478" y="149317"/>
                  <a:pt x="9545478" y="149317"/>
                  <a:pt x="9540864" y="149317"/>
                </a:cubicBezTo>
                <a:cubicBezTo>
                  <a:pt x="9531638" y="149317"/>
                  <a:pt x="9522411" y="158650"/>
                  <a:pt x="9522411" y="167982"/>
                </a:cubicBezTo>
                <a:cubicBezTo>
                  <a:pt x="9522411" y="181981"/>
                  <a:pt x="9531638" y="191313"/>
                  <a:pt x="9540864" y="191313"/>
                </a:cubicBezTo>
                <a:cubicBezTo>
                  <a:pt x="9559315" y="191313"/>
                  <a:pt x="9568541" y="200645"/>
                  <a:pt x="9568541" y="214644"/>
                </a:cubicBezTo>
                <a:cubicBezTo>
                  <a:pt x="9568541" y="233309"/>
                  <a:pt x="9559315" y="242641"/>
                  <a:pt x="9540864" y="242641"/>
                </a:cubicBezTo>
                <a:cubicBezTo>
                  <a:pt x="9531638" y="242641"/>
                  <a:pt x="9522411" y="251972"/>
                  <a:pt x="9522411" y="265971"/>
                </a:cubicBezTo>
                <a:cubicBezTo>
                  <a:pt x="9522411" y="275305"/>
                  <a:pt x="9531638" y="284636"/>
                  <a:pt x="9540864" y="284636"/>
                </a:cubicBezTo>
                <a:cubicBezTo>
                  <a:pt x="9559315" y="284636"/>
                  <a:pt x="9568541" y="298634"/>
                  <a:pt x="9568541" y="312633"/>
                </a:cubicBezTo>
                <a:cubicBezTo>
                  <a:pt x="9568541" y="326632"/>
                  <a:pt x="9559315" y="335964"/>
                  <a:pt x="9540864" y="335964"/>
                </a:cubicBezTo>
                <a:cubicBezTo>
                  <a:pt x="9540864" y="335964"/>
                  <a:pt x="9540864" y="335964"/>
                  <a:pt x="845227" y="335964"/>
                </a:cubicBezTo>
                <a:lnTo>
                  <a:pt x="0" y="335964"/>
                </a:lnTo>
                <a:close/>
              </a:path>
            </a:pathLst>
          </a:custGeom>
          <a:solidFill>
            <a:schemeClr val="tx2"/>
          </a:solidFill>
          <a:ln w="3175">
            <a:noFill/>
          </a:ln>
        </p:spPr>
        <p:txBody>
          <a:bodyPr wrap="square" lIns="990000" tIns="0" rIns="360000" bIns="0" anchor="ctr">
            <a:noAutofit/>
          </a:bodyPr>
          <a:lstStyle>
            <a:lvl1pPr marL="0" indent="0">
              <a:lnSpc>
                <a:spcPct val="100000"/>
              </a:lnSpc>
              <a:buNone/>
              <a:defRPr sz="1500" b="0" cap="all" baseline="0">
                <a:solidFill>
                  <a:schemeClr val="bg1"/>
                </a:solidFill>
                <a:latin typeface="Encode Sans" panose="020B060402020202020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dirty="0"/>
              <a:t>Click to edit master text styles</a:t>
            </a:r>
          </a:p>
        </p:txBody>
      </p:sp>
      <p:sp>
        <p:nvSpPr>
          <p:cNvPr id="12" name="Espace réservé du texte 11">
            <a:extLst>
              <a:ext uri="{FF2B5EF4-FFF2-40B4-BE49-F238E27FC236}">
                <a16:creationId xmlns:a16="http://schemas.microsoft.com/office/drawing/2014/main" id="{74BDBFD0-F6E2-49A9-91D4-C8811F988A20}"/>
              </a:ext>
            </a:extLst>
          </p:cNvPr>
          <p:cNvSpPr>
            <a:spLocks noGrp="1"/>
          </p:cNvSpPr>
          <p:nvPr>
            <p:ph type="body" sz="quarter" idx="19" hasCustomPrompt="1"/>
          </p:nvPr>
        </p:nvSpPr>
        <p:spPr>
          <a:xfrm>
            <a:off x="1" y="96167"/>
            <a:ext cx="745715" cy="334800"/>
          </a:xfrm>
          <a:custGeom>
            <a:avLst/>
            <a:gdLst>
              <a:gd name="connsiteX0" fmla="*/ 673459 w 745715"/>
              <a:gd name="connsiteY0" fmla="*/ 237600 h 334800"/>
              <a:gd name="connsiteX1" fmla="*/ 695317 w 745715"/>
              <a:gd name="connsiteY1" fmla="*/ 259715 h 334800"/>
              <a:gd name="connsiteX2" fmla="*/ 673459 w 745715"/>
              <a:gd name="connsiteY2" fmla="*/ 281829 h 334800"/>
              <a:gd name="connsiteX3" fmla="*/ 651601 w 745715"/>
              <a:gd name="connsiteY3" fmla="*/ 259715 h 334800"/>
              <a:gd name="connsiteX4" fmla="*/ 673459 w 745715"/>
              <a:gd name="connsiteY4" fmla="*/ 237600 h 334800"/>
              <a:gd name="connsiteX5" fmla="*/ 731572 w 745715"/>
              <a:gd name="connsiteY5" fmla="*/ 200572 h 334800"/>
              <a:gd name="connsiteX6" fmla="*/ 745715 w 745715"/>
              <a:gd name="connsiteY6" fmla="*/ 214715 h 334800"/>
              <a:gd name="connsiteX7" fmla="*/ 731572 w 745715"/>
              <a:gd name="connsiteY7" fmla="*/ 228857 h 334800"/>
              <a:gd name="connsiteX8" fmla="*/ 717429 w 745715"/>
              <a:gd name="connsiteY8" fmla="*/ 214715 h 334800"/>
              <a:gd name="connsiteX9" fmla="*/ 731572 w 745715"/>
              <a:gd name="connsiteY9" fmla="*/ 200572 h 334800"/>
              <a:gd name="connsiteX10" fmla="*/ 673459 w 745715"/>
              <a:gd name="connsiteY10" fmla="*/ 142971 h 334800"/>
              <a:gd name="connsiteX11" fmla="*/ 695317 w 745715"/>
              <a:gd name="connsiteY11" fmla="*/ 165086 h 334800"/>
              <a:gd name="connsiteX12" fmla="*/ 673459 w 745715"/>
              <a:gd name="connsiteY12" fmla="*/ 187200 h 334800"/>
              <a:gd name="connsiteX13" fmla="*/ 651601 w 745715"/>
              <a:gd name="connsiteY13" fmla="*/ 165086 h 334800"/>
              <a:gd name="connsiteX14" fmla="*/ 673459 w 745715"/>
              <a:gd name="connsiteY14" fmla="*/ 142971 h 334800"/>
              <a:gd name="connsiteX15" fmla="*/ 731572 w 745715"/>
              <a:gd name="connsiteY15" fmla="*/ 102343 h 334800"/>
              <a:gd name="connsiteX16" fmla="*/ 745715 w 745715"/>
              <a:gd name="connsiteY16" fmla="*/ 116486 h 334800"/>
              <a:gd name="connsiteX17" fmla="*/ 731572 w 745715"/>
              <a:gd name="connsiteY17" fmla="*/ 130629 h 334800"/>
              <a:gd name="connsiteX18" fmla="*/ 717429 w 745715"/>
              <a:gd name="connsiteY18" fmla="*/ 116486 h 334800"/>
              <a:gd name="connsiteX19" fmla="*/ 731572 w 745715"/>
              <a:gd name="connsiteY19" fmla="*/ 102343 h 334800"/>
              <a:gd name="connsiteX20" fmla="*/ 673459 w 745715"/>
              <a:gd name="connsiteY20" fmla="*/ 47828 h 334800"/>
              <a:gd name="connsiteX21" fmla="*/ 695317 w 745715"/>
              <a:gd name="connsiteY21" fmla="*/ 69943 h 334800"/>
              <a:gd name="connsiteX22" fmla="*/ 673459 w 745715"/>
              <a:gd name="connsiteY22" fmla="*/ 92057 h 334800"/>
              <a:gd name="connsiteX23" fmla="*/ 651601 w 745715"/>
              <a:gd name="connsiteY23" fmla="*/ 69943 h 334800"/>
              <a:gd name="connsiteX24" fmla="*/ 673459 w 745715"/>
              <a:gd name="connsiteY24" fmla="*/ 47828 h 334800"/>
              <a:gd name="connsiteX25" fmla="*/ 0 w 745715"/>
              <a:gd name="connsiteY25" fmla="*/ 0 h 334800"/>
              <a:gd name="connsiteX26" fmla="*/ 603580 w 745715"/>
              <a:gd name="connsiteY26" fmla="*/ 0 h 334800"/>
              <a:gd name="connsiteX27" fmla="*/ 604804 w 745715"/>
              <a:gd name="connsiteY27" fmla="*/ 0 h 334800"/>
              <a:gd name="connsiteX28" fmla="*/ 630514 w 745715"/>
              <a:gd name="connsiteY28" fmla="*/ 25848 h 334800"/>
              <a:gd name="connsiteX29" fmla="*/ 604804 w 745715"/>
              <a:gd name="connsiteY29" fmla="*/ 51697 h 334800"/>
              <a:gd name="connsiteX30" fmla="*/ 603580 w 745715"/>
              <a:gd name="connsiteY30" fmla="*/ 51697 h 334800"/>
              <a:gd name="connsiteX31" fmla="*/ 583991 w 745715"/>
              <a:gd name="connsiteY31" fmla="*/ 72622 h 334800"/>
              <a:gd name="connsiteX32" fmla="*/ 603580 w 745715"/>
              <a:gd name="connsiteY32" fmla="*/ 93547 h 334800"/>
              <a:gd name="connsiteX33" fmla="*/ 603580 w 745715"/>
              <a:gd name="connsiteY33" fmla="*/ 94778 h 334800"/>
              <a:gd name="connsiteX34" fmla="*/ 604804 w 745715"/>
              <a:gd name="connsiteY34" fmla="*/ 94778 h 334800"/>
              <a:gd name="connsiteX35" fmla="*/ 630514 w 745715"/>
              <a:gd name="connsiteY35" fmla="*/ 120627 h 334800"/>
              <a:gd name="connsiteX36" fmla="*/ 606028 w 745715"/>
              <a:gd name="connsiteY36" fmla="*/ 146475 h 334800"/>
              <a:gd name="connsiteX37" fmla="*/ 604804 w 745715"/>
              <a:gd name="connsiteY37" fmla="*/ 146475 h 334800"/>
              <a:gd name="connsiteX38" fmla="*/ 603580 w 745715"/>
              <a:gd name="connsiteY38" fmla="*/ 146475 h 334800"/>
              <a:gd name="connsiteX39" fmla="*/ 583991 w 745715"/>
              <a:gd name="connsiteY39" fmla="*/ 167400 h 334800"/>
              <a:gd name="connsiteX40" fmla="*/ 603580 w 745715"/>
              <a:gd name="connsiteY40" fmla="*/ 188325 h 334800"/>
              <a:gd name="connsiteX41" fmla="*/ 604804 w 745715"/>
              <a:gd name="connsiteY41" fmla="*/ 188325 h 334800"/>
              <a:gd name="connsiteX42" fmla="*/ 630514 w 745715"/>
              <a:gd name="connsiteY42" fmla="*/ 214173 h 334800"/>
              <a:gd name="connsiteX43" fmla="*/ 604804 w 745715"/>
              <a:gd name="connsiteY43" fmla="*/ 241253 h 334800"/>
              <a:gd name="connsiteX44" fmla="*/ 603580 w 745715"/>
              <a:gd name="connsiteY44" fmla="*/ 240022 h 334800"/>
              <a:gd name="connsiteX45" fmla="*/ 603580 w 745715"/>
              <a:gd name="connsiteY45" fmla="*/ 241253 h 334800"/>
              <a:gd name="connsiteX46" fmla="*/ 583991 w 745715"/>
              <a:gd name="connsiteY46" fmla="*/ 262178 h 334800"/>
              <a:gd name="connsiteX47" fmla="*/ 603580 w 745715"/>
              <a:gd name="connsiteY47" fmla="*/ 283103 h 334800"/>
              <a:gd name="connsiteX48" fmla="*/ 604804 w 745715"/>
              <a:gd name="connsiteY48" fmla="*/ 283103 h 334800"/>
              <a:gd name="connsiteX49" fmla="*/ 630514 w 745715"/>
              <a:gd name="connsiteY49" fmla="*/ 308952 h 334800"/>
              <a:gd name="connsiteX50" fmla="*/ 604804 w 745715"/>
              <a:gd name="connsiteY50" fmla="*/ 334800 h 334800"/>
              <a:gd name="connsiteX51" fmla="*/ 603580 w 745715"/>
              <a:gd name="connsiteY51" fmla="*/ 334800 h 334800"/>
              <a:gd name="connsiteX52" fmla="*/ 0 w 745715"/>
              <a:gd name="connsiteY52" fmla="*/ 334800 h 334800"/>
              <a:gd name="connsiteX53" fmla="*/ 0 w 745715"/>
              <a:gd name="connsiteY53" fmla="*/ 0 h 33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745715" h="334800">
                <a:moveTo>
                  <a:pt x="673459" y="237600"/>
                </a:moveTo>
                <a:cubicBezTo>
                  <a:pt x="685530" y="237600"/>
                  <a:pt x="695317" y="247501"/>
                  <a:pt x="695317" y="259715"/>
                </a:cubicBezTo>
                <a:cubicBezTo>
                  <a:pt x="695317" y="271928"/>
                  <a:pt x="685530" y="281829"/>
                  <a:pt x="673459" y="281829"/>
                </a:cubicBezTo>
                <a:cubicBezTo>
                  <a:pt x="661388" y="281829"/>
                  <a:pt x="651601" y="271928"/>
                  <a:pt x="651601" y="259715"/>
                </a:cubicBezTo>
                <a:cubicBezTo>
                  <a:pt x="651601" y="247501"/>
                  <a:pt x="661388" y="237600"/>
                  <a:pt x="673459" y="237600"/>
                </a:cubicBezTo>
                <a:close/>
                <a:moveTo>
                  <a:pt x="731572" y="200572"/>
                </a:moveTo>
                <a:cubicBezTo>
                  <a:pt x="739383" y="200572"/>
                  <a:pt x="745715" y="206904"/>
                  <a:pt x="745715" y="214715"/>
                </a:cubicBezTo>
                <a:cubicBezTo>
                  <a:pt x="745715" y="222526"/>
                  <a:pt x="739383" y="228857"/>
                  <a:pt x="731572" y="228857"/>
                </a:cubicBezTo>
                <a:cubicBezTo>
                  <a:pt x="723761" y="228857"/>
                  <a:pt x="717429" y="222526"/>
                  <a:pt x="717429" y="214715"/>
                </a:cubicBezTo>
                <a:cubicBezTo>
                  <a:pt x="717429" y="206904"/>
                  <a:pt x="723761" y="200572"/>
                  <a:pt x="731572" y="200572"/>
                </a:cubicBezTo>
                <a:close/>
                <a:moveTo>
                  <a:pt x="673459" y="142971"/>
                </a:moveTo>
                <a:cubicBezTo>
                  <a:pt x="685530" y="142971"/>
                  <a:pt x="695317" y="152872"/>
                  <a:pt x="695317" y="165086"/>
                </a:cubicBezTo>
                <a:cubicBezTo>
                  <a:pt x="695317" y="177299"/>
                  <a:pt x="685530" y="187200"/>
                  <a:pt x="673459" y="187200"/>
                </a:cubicBezTo>
                <a:cubicBezTo>
                  <a:pt x="661388" y="187200"/>
                  <a:pt x="651601" y="177299"/>
                  <a:pt x="651601" y="165086"/>
                </a:cubicBezTo>
                <a:cubicBezTo>
                  <a:pt x="651601" y="152872"/>
                  <a:pt x="661388" y="142971"/>
                  <a:pt x="673459" y="142971"/>
                </a:cubicBezTo>
                <a:close/>
                <a:moveTo>
                  <a:pt x="731572" y="102343"/>
                </a:moveTo>
                <a:cubicBezTo>
                  <a:pt x="739383" y="102343"/>
                  <a:pt x="745715" y="108675"/>
                  <a:pt x="745715" y="116486"/>
                </a:cubicBezTo>
                <a:cubicBezTo>
                  <a:pt x="745715" y="124297"/>
                  <a:pt x="739383" y="130629"/>
                  <a:pt x="731572" y="130629"/>
                </a:cubicBezTo>
                <a:cubicBezTo>
                  <a:pt x="723761" y="130629"/>
                  <a:pt x="717429" y="124297"/>
                  <a:pt x="717429" y="116486"/>
                </a:cubicBezTo>
                <a:cubicBezTo>
                  <a:pt x="717429" y="108675"/>
                  <a:pt x="723761" y="102343"/>
                  <a:pt x="731572" y="102343"/>
                </a:cubicBezTo>
                <a:close/>
                <a:moveTo>
                  <a:pt x="673459" y="47828"/>
                </a:moveTo>
                <a:cubicBezTo>
                  <a:pt x="685530" y="47828"/>
                  <a:pt x="695317" y="57729"/>
                  <a:pt x="695317" y="69943"/>
                </a:cubicBezTo>
                <a:cubicBezTo>
                  <a:pt x="695317" y="82156"/>
                  <a:pt x="685530" y="92057"/>
                  <a:pt x="673459" y="92057"/>
                </a:cubicBezTo>
                <a:cubicBezTo>
                  <a:pt x="661388" y="92057"/>
                  <a:pt x="651601" y="82156"/>
                  <a:pt x="651601" y="69943"/>
                </a:cubicBezTo>
                <a:cubicBezTo>
                  <a:pt x="651601" y="57729"/>
                  <a:pt x="661388" y="47828"/>
                  <a:pt x="673459" y="47828"/>
                </a:cubicBezTo>
                <a:close/>
                <a:moveTo>
                  <a:pt x="0" y="0"/>
                </a:moveTo>
                <a:cubicBezTo>
                  <a:pt x="0" y="0"/>
                  <a:pt x="0" y="0"/>
                  <a:pt x="603580" y="0"/>
                </a:cubicBezTo>
                <a:cubicBezTo>
                  <a:pt x="603580" y="0"/>
                  <a:pt x="603580" y="0"/>
                  <a:pt x="604804" y="0"/>
                </a:cubicBezTo>
                <a:cubicBezTo>
                  <a:pt x="619495" y="0"/>
                  <a:pt x="630514" y="11078"/>
                  <a:pt x="630514" y="25848"/>
                </a:cubicBezTo>
                <a:cubicBezTo>
                  <a:pt x="630514" y="40619"/>
                  <a:pt x="619495" y="51697"/>
                  <a:pt x="604804" y="51697"/>
                </a:cubicBezTo>
                <a:cubicBezTo>
                  <a:pt x="604804" y="51697"/>
                  <a:pt x="603580" y="51697"/>
                  <a:pt x="603580" y="51697"/>
                </a:cubicBezTo>
                <a:cubicBezTo>
                  <a:pt x="592561" y="52928"/>
                  <a:pt x="583991" y="61544"/>
                  <a:pt x="583991" y="72622"/>
                </a:cubicBezTo>
                <a:cubicBezTo>
                  <a:pt x="583991" y="84931"/>
                  <a:pt x="592561" y="93547"/>
                  <a:pt x="603580" y="93547"/>
                </a:cubicBezTo>
                <a:cubicBezTo>
                  <a:pt x="603580" y="93547"/>
                  <a:pt x="603580" y="93547"/>
                  <a:pt x="603580" y="94778"/>
                </a:cubicBezTo>
                <a:cubicBezTo>
                  <a:pt x="603580" y="94778"/>
                  <a:pt x="604804" y="94778"/>
                  <a:pt x="604804" y="94778"/>
                </a:cubicBezTo>
                <a:cubicBezTo>
                  <a:pt x="619495" y="94778"/>
                  <a:pt x="630514" y="105856"/>
                  <a:pt x="630514" y="120627"/>
                </a:cubicBezTo>
                <a:cubicBezTo>
                  <a:pt x="630514" y="134166"/>
                  <a:pt x="619495" y="145245"/>
                  <a:pt x="606028" y="146475"/>
                </a:cubicBezTo>
                <a:cubicBezTo>
                  <a:pt x="606028" y="146475"/>
                  <a:pt x="604804" y="146475"/>
                  <a:pt x="604804" y="146475"/>
                </a:cubicBezTo>
                <a:cubicBezTo>
                  <a:pt x="604804" y="146475"/>
                  <a:pt x="603580" y="146475"/>
                  <a:pt x="603580" y="146475"/>
                </a:cubicBezTo>
                <a:cubicBezTo>
                  <a:pt x="592561" y="146475"/>
                  <a:pt x="583991" y="156322"/>
                  <a:pt x="583991" y="167400"/>
                </a:cubicBezTo>
                <a:cubicBezTo>
                  <a:pt x="583991" y="178478"/>
                  <a:pt x="592561" y="187095"/>
                  <a:pt x="603580" y="188325"/>
                </a:cubicBezTo>
                <a:cubicBezTo>
                  <a:pt x="603580" y="188325"/>
                  <a:pt x="604804" y="188325"/>
                  <a:pt x="604804" y="188325"/>
                </a:cubicBezTo>
                <a:cubicBezTo>
                  <a:pt x="619495" y="188325"/>
                  <a:pt x="630514" y="200633"/>
                  <a:pt x="630514" y="214173"/>
                </a:cubicBezTo>
                <a:cubicBezTo>
                  <a:pt x="630514" y="228945"/>
                  <a:pt x="619495" y="241253"/>
                  <a:pt x="604804" y="241253"/>
                </a:cubicBezTo>
                <a:cubicBezTo>
                  <a:pt x="604804" y="241253"/>
                  <a:pt x="603580" y="240022"/>
                  <a:pt x="603580" y="240022"/>
                </a:cubicBezTo>
                <a:cubicBezTo>
                  <a:pt x="603580" y="240022"/>
                  <a:pt x="603580" y="240022"/>
                  <a:pt x="603580" y="241253"/>
                </a:cubicBezTo>
                <a:cubicBezTo>
                  <a:pt x="592561" y="241253"/>
                  <a:pt x="583991" y="251100"/>
                  <a:pt x="583991" y="262178"/>
                </a:cubicBezTo>
                <a:cubicBezTo>
                  <a:pt x="583991" y="273256"/>
                  <a:pt x="592561" y="281872"/>
                  <a:pt x="603580" y="283103"/>
                </a:cubicBezTo>
                <a:cubicBezTo>
                  <a:pt x="603580" y="283103"/>
                  <a:pt x="604804" y="283103"/>
                  <a:pt x="604804" y="283103"/>
                </a:cubicBezTo>
                <a:cubicBezTo>
                  <a:pt x="619495" y="283103"/>
                  <a:pt x="630514" y="294181"/>
                  <a:pt x="630514" y="308952"/>
                </a:cubicBezTo>
                <a:cubicBezTo>
                  <a:pt x="630514" y="323722"/>
                  <a:pt x="619495" y="334800"/>
                  <a:pt x="604804" y="334800"/>
                </a:cubicBezTo>
                <a:cubicBezTo>
                  <a:pt x="604804" y="334800"/>
                  <a:pt x="604804" y="334800"/>
                  <a:pt x="603580" y="334800"/>
                </a:cubicBezTo>
                <a:cubicBezTo>
                  <a:pt x="603580" y="334800"/>
                  <a:pt x="603580" y="334800"/>
                  <a:pt x="0" y="334800"/>
                </a:cubicBezTo>
                <a:cubicBezTo>
                  <a:pt x="0" y="334800"/>
                  <a:pt x="0" y="334800"/>
                  <a:pt x="0" y="0"/>
                </a:cubicBezTo>
                <a:close/>
              </a:path>
            </a:pathLst>
          </a:custGeom>
          <a:solidFill>
            <a:schemeClr val="accent4"/>
          </a:solidFill>
        </p:spPr>
        <p:txBody>
          <a:bodyPr wrap="square">
            <a:noAutofit/>
          </a:bodyPr>
          <a:lstStyle>
            <a:lvl1pPr>
              <a:defRPr/>
            </a:lvl1pPr>
          </a:lstStyle>
          <a:p>
            <a:pPr lvl="0"/>
            <a:r>
              <a:rPr lang="en-US" noProof="0"/>
              <a:t> </a:t>
            </a:r>
          </a:p>
        </p:txBody>
      </p:sp>
      <p:sp>
        <p:nvSpPr>
          <p:cNvPr id="11" name="Espace réservé du texte 10">
            <a:extLst>
              <a:ext uri="{FF2B5EF4-FFF2-40B4-BE49-F238E27FC236}">
                <a16:creationId xmlns:a16="http://schemas.microsoft.com/office/drawing/2014/main" id="{8C7A5F77-9A92-46CF-AF0E-296CA94F051F}"/>
              </a:ext>
            </a:extLst>
          </p:cNvPr>
          <p:cNvSpPr>
            <a:spLocks noGrp="1"/>
          </p:cNvSpPr>
          <p:nvPr>
            <p:ph type="body" sz="quarter" idx="13" hasCustomPrompt="1"/>
          </p:nvPr>
        </p:nvSpPr>
        <p:spPr>
          <a:xfrm>
            <a:off x="536400" y="1296369"/>
            <a:ext cx="10800000" cy="4928031"/>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Espace réservé de la date 3">
            <a:extLst>
              <a:ext uri="{FF2B5EF4-FFF2-40B4-BE49-F238E27FC236}">
                <a16:creationId xmlns:a16="http://schemas.microsoft.com/office/drawing/2014/main" id="{0023D345-337F-488B-8D03-DF3DDDA5DDF5}"/>
              </a:ext>
            </a:extLst>
          </p:cNvPr>
          <p:cNvSpPr>
            <a:spLocks noGrp="1"/>
          </p:cNvSpPr>
          <p:nvPr>
            <p:ph type="dt" sz="half" idx="15"/>
          </p:nvPr>
        </p:nvSpPr>
        <p:spPr/>
        <p:txBody>
          <a:bodyPr/>
          <a:lstStyle/>
          <a:p>
            <a:r>
              <a:rPr lang="en-US" noProof="0"/>
              <a:t>YYYY/MM/DD</a:t>
            </a:r>
            <a:endParaRPr lang="en-US" b="0" noProof="0"/>
          </a:p>
        </p:txBody>
      </p:sp>
      <p:sp>
        <p:nvSpPr>
          <p:cNvPr id="7" name="Espace réservé du pied de page 6">
            <a:extLst>
              <a:ext uri="{FF2B5EF4-FFF2-40B4-BE49-F238E27FC236}">
                <a16:creationId xmlns:a16="http://schemas.microsoft.com/office/drawing/2014/main" id="{509EADAA-0C96-4D73-B394-C1A53CEA1029}"/>
              </a:ext>
            </a:extLst>
          </p:cNvPr>
          <p:cNvSpPr>
            <a:spLocks noGrp="1"/>
          </p:cNvSpPr>
          <p:nvPr>
            <p:ph type="ftr" sz="quarter" idx="16"/>
          </p:nvPr>
        </p:nvSpPr>
        <p:spPr/>
        <p:txBody>
          <a:bodyPr/>
          <a:lstStyle/>
          <a:p>
            <a:r>
              <a:rPr lang="en-US" noProof="0"/>
              <a:t>Communication Department</a:t>
            </a:r>
            <a:endParaRPr lang="en-US" b="0" noProof="0"/>
          </a:p>
        </p:txBody>
      </p:sp>
      <p:sp>
        <p:nvSpPr>
          <p:cNvPr id="8" name="Espace réservé du numéro de diapositive 7">
            <a:extLst>
              <a:ext uri="{FF2B5EF4-FFF2-40B4-BE49-F238E27FC236}">
                <a16:creationId xmlns:a16="http://schemas.microsoft.com/office/drawing/2014/main" id="{257223AC-9555-4A04-BCAD-D73603C5E654}"/>
              </a:ext>
            </a:extLst>
          </p:cNvPr>
          <p:cNvSpPr>
            <a:spLocks noGrp="1"/>
          </p:cNvSpPr>
          <p:nvPr>
            <p:ph type="sldNum" sz="quarter" idx="17"/>
          </p:nvPr>
        </p:nvSpPr>
        <p:spPr/>
        <p:txBody>
          <a:bodyPr/>
          <a:lstStyle/>
          <a:p>
            <a:fld id="{975A587B-5814-4D9B-9598-FE9CB954CB01}" type="slidenum">
              <a:rPr lang="en-US" noProof="0" smtClean="0"/>
              <a:pPr/>
              <a:t>‹N°›</a:t>
            </a:fld>
            <a:endParaRPr lang="en-US" b="0" noProof="0"/>
          </a:p>
        </p:txBody>
      </p:sp>
    </p:spTree>
    <p:extLst>
      <p:ext uri="{BB962C8B-B14F-4D97-AF65-F5344CB8AC3E}">
        <p14:creationId xmlns:p14="http://schemas.microsoft.com/office/powerpoint/2010/main" val="32814587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ontact">
    <p:bg>
      <p:bgPr>
        <a:blipFill>
          <a:blip r:embed="rId2"/>
          <a:stretch>
            <a:fillRect/>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AE01D72-D317-48EB-8946-13EE8EFCE25B}"/>
              </a:ext>
            </a:extLst>
          </p:cNvPr>
          <p:cNvSpPr>
            <a:spLocks noGrp="1"/>
          </p:cNvSpPr>
          <p:nvPr>
            <p:ph type="title" hasCustomPrompt="1"/>
          </p:nvPr>
        </p:nvSpPr>
        <p:spPr>
          <a:xfrm>
            <a:off x="1172822" y="2971777"/>
            <a:ext cx="5400000" cy="1800000"/>
          </a:xfrm>
        </p:spPr>
        <p:txBody>
          <a:bodyPr anchor="b"/>
          <a:lstStyle>
            <a:lvl1pPr>
              <a:defRPr sz="3400" b="0">
                <a:solidFill>
                  <a:schemeClr val="bg1"/>
                </a:solidFill>
                <a:latin typeface="Encode Sans" panose="020B0604020202020204" charset="0"/>
              </a:defRPr>
            </a:lvl1pPr>
          </a:lstStyle>
          <a:p>
            <a:r>
              <a:rPr lang="en-US" noProof="0" dirty="0"/>
              <a:t>Click to edit Master title style</a:t>
            </a:r>
          </a:p>
        </p:txBody>
      </p:sp>
      <p:sp>
        <p:nvSpPr>
          <p:cNvPr id="9" name="Espace réservé du texte 10">
            <a:extLst>
              <a:ext uri="{FF2B5EF4-FFF2-40B4-BE49-F238E27FC236}">
                <a16:creationId xmlns:a16="http://schemas.microsoft.com/office/drawing/2014/main" id="{121B9EDF-81A4-4116-AE20-E6C846380D2A}"/>
              </a:ext>
            </a:extLst>
          </p:cNvPr>
          <p:cNvSpPr>
            <a:spLocks noGrp="1"/>
          </p:cNvSpPr>
          <p:nvPr>
            <p:ph type="body" sz="quarter" idx="13" hasCustomPrompt="1"/>
          </p:nvPr>
        </p:nvSpPr>
        <p:spPr>
          <a:xfrm>
            <a:off x="1172822" y="4838359"/>
            <a:ext cx="5400000" cy="1296000"/>
          </a:xfrm>
        </p:spPr>
        <p:txBody>
          <a:bodyPr/>
          <a:lstStyle>
            <a:lvl1pPr>
              <a:defRPr sz="1200">
                <a:solidFill>
                  <a:schemeClr val="bg1"/>
                </a:solidFill>
                <a:latin typeface="Encode Sans" panose="020B0604020202020204" charset="0"/>
              </a:defRPr>
            </a:lvl1pPr>
            <a:lvl2pPr marL="0" indent="0">
              <a:spcBef>
                <a:spcPts val="0"/>
              </a:spcBef>
              <a:buNone/>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Tree>
    <p:extLst>
      <p:ext uri="{BB962C8B-B14F-4D97-AF65-F5344CB8AC3E}">
        <p14:creationId xmlns:p14="http://schemas.microsoft.com/office/powerpoint/2010/main" val="27196081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Text">
    <p:spTree>
      <p:nvGrpSpPr>
        <p:cNvPr id="1" name=""/>
        <p:cNvGrpSpPr/>
        <p:nvPr/>
      </p:nvGrpSpPr>
      <p:grpSpPr>
        <a:xfrm>
          <a:off x="0" y="0"/>
          <a:ext cx="0" cy="0"/>
          <a:chOff x="0" y="0"/>
          <a:chExt cx="0" cy="0"/>
        </a:xfrm>
      </p:grpSpPr>
      <p:sp>
        <p:nvSpPr>
          <p:cNvPr id="9" name="Espace réservé du texte 16">
            <a:extLst>
              <a:ext uri="{FF2B5EF4-FFF2-40B4-BE49-F238E27FC236}">
                <a16:creationId xmlns:a16="http://schemas.microsoft.com/office/drawing/2014/main" id="{8B5B3371-D86E-4697-92CD-5B21ECF77AC1}"/>
              </a:ext>
            </a:extLst>
          </p:cNvPr>
          <p:cNvSpPr>
            <a:spLocks noGrp="1"/>
          </p:cNvSpPr>
          <p:nvPr>
            <p:ph type="body" idx="1" hasCustomPrompt="1"/>
          </p:nvPr>
        </p:nvSpPr>
        <p:spPr>
          <a:xfrm>
            <a:off x="1" y="96167"/>
            <a:ext cx="9683261" cy="335964"/>
          </a:xfrm>
          <a:custGeom>
            <a:avLst/>
            <a:gdLst>
              <a:gd name="connsiteX0" fmla="*/ 9609373 w 9683261"/>
              <a:gd name="connsiteY0" fmla="*/ 237817 h 335964"/>
              <a:gd name="connsiteX1" fmla="*/ 9632706 w 9683261"/>
              <a:gd name="connsiteY1" fmla="*/ 261358 h 335964"/>
              <a:gd name="connsiteX2" fmla="*/ 9609373 w 9683261"/>
              <a:gd name="connsiteY2" fmla="*/ 284899 h 335964"/>
              <a:gd name="connsiteX3" fmla="*/ 9586041 w 9683261"/>
              <a:gd name="connsiteY3" fmla="*/ 261358 h 335964"/>
              <a:gd name="connsiteX4" fmla="*/ 9609373 w 9683261"/>
              <a:gd name="connsiteY4" fmla="*/ 237817 h 335964"/>
              <a:gd name="connsiteX5" fmla="*/ 9669650 w 9683261"/>
              <a:gd name="connsiteY5" fmla="*/ 200069 h 335964"/>
              <a:gd name="connsiteX6" fmla="*/ 9683261 w 9683261"/>
              <a:gd name="connsiteY6" fmla="*/ 212909 h 335964"/>
              <a:gd name="connsiteX7" fmla="*/ 9669650 w 9683261"/>
              <a:gd name="connsiteY7" fmla="*/ 225749 h 335964"/>
              <a:gd name="connsiteX8" fmla="*/ 9656038 w 9683261"/>
              <a:gd name="connsiteY8" fmla="*/ 212909 h 335964"/>
              <a:gd name="connsiteX9" fmla="*/ 9669650 w 9683261"/>
              <a:gd name="connsiteY9" fmla="*/ 200069 h 335964"/>
              <a:gd name="connsiteX10" fmla="*/ 9609373 w 9683261"/>
              <a:gd name="connsiteY10" fmla="*/ 143445 h 335964"/>
              <a:gd name="connsiteX11" fmla="*/ 9632706 w 9683261"/>
              <a:gd name="connsiteY11" fmla="*/ 166987 h 335964"/>
              <a:gd name="connsiteX12" fmla="*/ 9609373 w 9683261"/>
              <a:gd name="connsiteY12" fmla="*/ 190527 h 335964"/>
              <a:gd name="connsiteX13" fmla="*/ 9586041 w 9683261"/>
              <a:gd name="connsiteY13" fmla="*/ 166987 h 335964"/>
              <a:gd name="connsiteX14" fmla="*/ 9609373 w 9683261"/>
              <a:gd name="connsiteY14" fmla="*/ 143445 h 335964"/>
              <a:gd name="connsiteX15" fmla="*/ 9669650 w 9683261"/>
              <a:gd name="connsiteY15" fmla="*/ 101921 h 335964"/>
              <a:gd name="connsiteX16" fmla="*/ 9683261 w 9683261"/>
              <a:gd name="connsiteY16" fmla="*/ 114762 h 335964"/>
              <a:gd name="connsiteX17" fmla="*/ 9669650 w 9683261"/>
              <a:gd name="connsiteY17" fmla="*/ 127602 h 335964"/>
              <a:gd name="connsiteX18" fmla="*/ 9656038 w 9683261"/>
              <a:gd name="connsiteY18" fmla="*/ 114762 h 335964"/>
              <a:gd name="connsiteX19" fmla="*/ 9669650 w 9683261"/>
              <a:gd name="connsiteY19" fmla="*/ 101921 h 335964"/>
              <a:gd name="connsiteX20" fmla="*/ 9609373 w 9683261"/>
              <a:gd name="connsiteY20" fmla="*/ 50961 h 335964"/>
              <a:gd name="connsiteX21" fmla="*/ 9632706 w 9683261"/>
              <a:gd name="connsiteY21" fmla="*/ 74501 h 335964"/>
              <a:gd name="connsiteX22" fmla="*/ 9609373 w 9683261"/>
              <a:gd name="connsiteY22" fmla="*/ 98043 h 335964"/>
              <a:gd name="connsiteX23" fmla="*/ 9586041 w 9683261"/>
              <a:gd name="connsiteY23" fmla="*/ 74501 h 335964"/>
              <a:gd name="connsiteX24" fmla="*/ 9609373 w 9683261"/>
              <a:gd name="connsiteY24" fmla="*/ 50961 h 335964"/>
              <a:gd name="connsiteX25" fmla="*/ 0 w 9683261"/>
              <a:gd name="connsiteY25" fmla="*/ 0 h 335964"/>
              <a:gd name="connsiteX26" fmla="*/ 739665 w 9683261"/>
              <a:gd name="connsiteY26" fmla="*/ 0 h 335964"/>
              <a:gd name="connsiteX27" fmla="*/ 9540864 w 9683261"/>
              <a:gd name="connsiteY27" fmla="*/ 0 h 335964"/>
              <a:gd name="connsiteX28" fmla="*/ 9568541 w 9683261"/>
              <a:gd name="connsiteY28" fmla="*/ 27997 h 335964"/>
              <a:gd name="connsiteX29" fmla="*/ 9540864 w 9683261"/>
              <a:gd name="connsiteY29" fmla="*/ 55995 h 335964"/>
              <a:gd name="connsiteX30" fmla="*/ 9522411 w 9683261"/>
              <a:gd name="connsiteY30" fmla="*/ 74659 h 335964"/>
              <a:gd name="connsiteX31" fmla="*/ 9540864 w 9683261"/>
              <a:gd name="connsiteY31" fmla="*/ 97990 h 335964"/>
              <a:gd name="connsiteX32" fmla="*/ 9568541 w 9683261"/>
              <a:gd name="connsiteY32" fmla="*/ 121320 h 335964"/>
              <a:gd name="connsiteX33" fmla="*/ 9545478 w 9683261"/>
              <a:gd name="connsiteY33" fmla="*/ 149317 h 335964"/>
              <a:gd name="connsiteX34" fmla="*/ 9540864 w 9683261"/>
              <a:gd name="connsiteY34" fmla="*/ 149317 h 335964"/>
              <a:gd name="connsiteX35" fmla="*/ 9522411 w 9683261"/>
              <a:gd name="connsiteY35" fmla="*/ 167982 h 335964"/>
              <a:gd name="connsiteX36" fmla="*/ 9540864 w 9683261"/>
              <a:gd name="connsiteY36" fmla="*/ 191313 h 335964"/>
              <a:gd name="connsiteX37" fmla="*/ 9568541 w 9683261"/>
              <a:gd name="connsiteY37" fmla="*/ 214644 h 335964"/>
              <a:gd name="connsiteX38" fmla="*/ 9540864 w 9683261"/>
              <a:gd name="connsiteY38" fmla="*/ 242641 h 335964"/>
              <a:gd name="connsiteX39" fmla="*/ 9522411 w 9683261"/>
              <a:gd name="connsiteY39" fmla="*/ 265971 h 335964"/>
              <a:gd name="connsiteX40" fmla="*/ 9540864 w 9683261"/>
              <a:gd name="connsiteY40" fmla="*/ 284636 h 335964"/>
              <a:gd name="connsiteX41" fmla="*/ 9568541 w 9683261"/>
              <a:gd name="connsiteY41" fmla="*/ 312633 h 335964"/>
              <a:gd name="connsiteX42" fmla="*/ 9540864 w 9683261"/>
              <a:gd name="connsiteY42" fmla="*/ 335964 h 335964"/>
              <a:gd name="connsiteX43" fmla="*/ 845227 w 9683261"/>
              <a:gd name="connsiteY43" fmla="*/ 335964 h 335964"/>
              <a:gd name="connsiteX44" fmla="*/ 0 w 9683261"/>
              <a:gd name="connsiteY44" fmla="*/ 335964 h 335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9683261" h="335964">
                <a:moveTo>
                  <a:pt x="9609373" y="237817"/>
                </a:moveTo>
                <a:cubicBezTo>
                  <a:pt x="9622259" y="237817"/>
                  <a:pt x="9632706" y="248357"/>
                  <a:pt x="9632706" y="261358"/>
                </a:cubicBezTo>
                <a:cubicBezTo>
                  <a:pt x="9632706" y="274359"/>
                  <a:pt x="9622259" y="284899"/>
                  <a:pt x="9609373" y="284899"/>
                </a:cubicBezTo>
                <a:cubicBezTo>
                  <a:pt x="9596486" y="284899"/>
                  <a:pt x="9586041" y="274359"/>
                  <a:pt x="9586041" y="261358"/>
                </a:cubicBezTo>
                <a:cubicBezTo>
                  <a:pt x="9586041" y="248357"/>
                  <a:pt x="9596486" y="237817"/>
                  <a:pt x="9609373" y="237817"/>
                </a:cubicBezTo>
                <a:close/>
                <a:moveTo>
                  <a:pt x="9669650" y="200069"/>
                </a:moveTo>
                <a:cubicBezTo>
                  <a:pt x="9677168" y="200069"/>
                  <a:pt x="9683261" y="205817"/>
                  <a:pt x="9683261" y="212909"/>
                </a:cubicBezTo>
                <a:cubicBezTo>
                  <a:pt x="9683261" y="220001"/>
                  <a:pt x="9677168" y="225749"/>
                  <a:pt x="9669650" y="225749"/>
                </a:cubicBezTo>
                <a:cubicBezTo>
                  <a:pt x="9662132" y="225749"/>
                  <a:pt x="9656038" y="220001"/>
                  <a:pt x="9656038" y="212909"/>
                </a:cubicBezTo>
                <a:cubicBezTo>
                  <a:pt x="9656038" y="205817"/>
                  <a:pt x="9662132" y="200069"/>
                  <a:pt x="9669650" y="200069"/>
                </a:cubicBezTo>
                <a:close/>
                <a:moveTo>
                  <a:pt x="9609373" y="143445"/>
                </a:moveTo>
                <a:cubicBezTo>
                  <a:pt x="9622259" y="143445"/>
                  <a:pt x="9632706" y="153985"/>
                  <a:pt x="9632706" y="166987"/>
                </a:cubicBezTo>
                <a:cubicBezTo>
                  <a:pt x="9632706" y="179987"/>
                  <a:pt x="9622259" y="190527"/>
                  <a:pt x="9609373" y="190527"/>
                </a:cubicBezTo>
                <a:cubicBezTo>
                  <a:pt x="9596486" y="190527"/>
                  <a:pt x="9586041" y="179987"/>
                  <a:pt x="9586041" y="166987"/>
                </a:cubicBezTo>
                <a:cubicBezTo>
                  <a:pt x="9586041" y="153985"/>
                  <a:pt x="9596486" y="143445"/>
                  <a:pt x="9609373" y="143445"/>
                </a:cubicBezTo>
                <a:close/>
                <a:moveTo>
                  <a:pt x="9669650" y="101921"/>
                </a:moveTo>
                <a:cubicBezTo>
                  <a:pt x="9677168" y="101921"/>
                  <a:pt x="9683261" y="107670"/>
                  <a:pt x="9683261" y="114762"/>
                </a:cubicBezTo>
                <a:cubicBezTo>
                  <a:pt x="9683261" y="121855"/>
                  <a:pt x="9677168" y="127602"/>
                  <a:pt x="9669650" y="127602"/>
                </a:cubicBezTo>
                <a:cubicBezTo>
                  <a:pt x="9662132" y="127602"/>
                  <a:pt x="9656038" y="121855"/>
                  <a:pt x="9656038" y="114762"/>
                </a:cubicBezTo>
                <a:cubicBezTo>
                  <a:pt x="9656038" y="107670"/>
                  <a:pt x="9662132" y="101921"/>
                  <a:pt x="9669650" y="101921"/>
                </a:cubicBezTo>
                <a:close/>
                <a:moveTo>
                  <a:pt x="9609373" y="50961"/>
                </a:moveTo>
                <a:cubicBezTo>
                  <a:pt x="9622259" y="50961"/>
                  <a:pt x="9632706" y="61501"/>
                  <a:pt x="9632706" y="74501"/>
                </a:cubicBezTo>
                <a:cubicBezTo>
                  <a:pt x="9632706" y="87503"/>
                  <a:pt x="9622259" y="98043"/>
                  <a:pt x="9609373" y="98043"/>
                </a:cubicBezTo>
                <a:cubicBezTo>
                  <a:pt x="9596486" y="98043"/>
                  <a:pt x="9586041" y="87503"/>
                  <a:pt x="9586041" y="74501"/>
                </a:cubicBezTo>
                <a:cubicBezTo>
                  <a:pt x="9586041" y="61501"/>
                  <a:pt x="9596486" y="50961"/>
                  <a:pt x="9609373" y="50961"/>
                </a:cubicBezTo>
                <a:close/>
                <a:moveTo>
                  <a:pt x="0" y="0"/>
                </a:moveTo>
                <a:lnTo>
                  <a:pt x="739665" y="0"/>
                </a:lnTo>
                <a:cubicBezTo>
                  <a:pt x="2800514" y="0"/>
                  <a:pt x="5636951" y="0"/>
                  <a:pt x="9540864" y="0"/>
                </a:cubicBezTo>
                <a:cubicBezTo>
                  <a:pt x="9559315" y="0"/>
                  <a:pt x="9568541" y="13999"/>
                  <a:pt x="9568541" y="27997"/>
                </a:cubicBezTo>
                <a:cubicBezTo>
                  <a:pt x="9568541" y="41996"/>
                  <a:pt x="9559315" y="55995"/>
                  <a:pt x="9540864" y="55995"/>
                </a:cubicBezTo>
                <a:cubicBezTo>
                  <a:pt x="9531638" y="55995"/>
                  <a:pt x="9522411" y="65327"/>
                  <a:pt x="9522411" y="74659"/>
                </a:cubicBezTo>
                <a:cubicBezTo>
                  <a:pt x="9522411" y="83992"/>
                  <a:pt x="9531638" y="93323"/>
                  <a:pt x="9540864" y="97990"/>
                </a:cubicBezTo>
                <a:cubicBezTo>
                  <a:pt x="9559315" y="97990"/>
                  <a:pt x="9568541" y="107321"/>
                  <a:pt x="9568541" y="121320"/>
                </a:cubicBezTo>
                <a:cubicBezTo>
                  <a:pt x="9568541" y="135319"/>
                  <a:pt x="9559315" y="149317"/>
                  <a:pt x="9545478" y="149317"/>
                </a:cubicBezTo>
                <a:cubicBezTo>
                  <a:pt x="9545478" y="149317"/>
                  <a:pt x="9545478" y="149317"/>
                  <a:pt x="9540864" y="149317"/>
                </a:cubicBezTo>
                <a:cubicBezTo>
                  <a:pt x="9531638" y="149317"/>
                  <a:pt x="9522411" y="158650"/>
                  <a:pt x="9522411" y="167982"/>
                </a:cubicBezTo>
                <a:cubicBezTo>
                  <a:pt x="9522411" y="181981"/>
                  <a:pt x="9531638" y="191313"/>
                  <a:pt x="9540864" y="191313"/>
                </a:cubicBezTo>
                <a:cubicBezTo>
                  <a:pt x="9559315" y="191313"/>
                  <a:pt x="9568541" y="200645"/>
                  <a:pt x="9568541" y="214644"/>
                </a:cubicBezTo>
                <a:cubicBezTo>
                  <a:pt x="9568541" y="233309"/>
                  <a:pt x="9559315" y="242641"/>
                  <a:pt x="9540864" y="242641"/>
                </a:cubicBezTo>
                <a:cubicBezTo>
                  <a:pt x="9531638" y="242641"/>
                  <a:pt x="9522411" y="251972"/>
                  <a:pt x="9522411" y="265971"/>
                </a:cubicBezTo>
                <a:cubicBezTo>
                  <a:pt x="9522411" y="275305"/>
                  <a:pt x="9531638" y="284636"/>
                  <a:pt x="9540864" y="284636"/>
                </a:cubicBezTo>
                <a:cubicBezTo>
                  <a:pt x="9559315" y="284636"/>
                  <a:pt x="9568541" y="298634"/>
                  <a:pt x="9568541" y="312633"/>
                </a:cubicBezTo>
                <a:cubicBezTo>
                  <a:pt x="9568541" y="326632"/>
                  <a:pt x="9559315" y="335964"/>
                  <a:pt x="9540864" y="335964"/>
                </a:cubicBezTo>
                <a:cubicBezTo>
                  <a:pt x="9540864" y="335964"/>
                  <a:pt x="9540864" y="335964"/>
                  <a:pt x="845227" y="335964"/>
                </a:cubicBezTo>
                <a:lnTo>
                  <a:pt x="0" y="335964"/>
                </a:lnTo>
                <a:close/>
              </a:path>
            </a:pathLst>
          </a:custGeom>
          <a:solidFill>
            <a:schemeClr val="tx2"/>
          </a:solidFill>
          <a:ln w="3175">
            <a:noFill/>
          </a:ln>
        </p:spPr>
        <p:txBody>
          <a:bodyPr wrap="square" lIns="990000" tIns="0" rIns="360000" bIns="0" anchor="ctr">
            <a:noAutofit/>
          </a:bodyPr>
          <a:lstStyle>
            <a:lvl1pPr marL="0" indent="0">
              <a:lnSpc>
                <a:spcPct val="100000"/>
              </a:lnSpc>
              <a:buNone/>
              <a:defRPr sz="1500" b="0" cap="all" baseline="0">
                <a:solidFill>
                  <a:schemeClr val="bg1"/>
                </a:solidFill>
                <a:latin typeface="Encode Sans" panose="020B060402020202020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dirty="0"/>
              <a:t>Click to edit master text styles</a:t>
            </a:r>
          </a:p>
        </p:txBody>
      </p:sp>
      <p:sp>
        <p:nvSpPr>
          <p:cNvPr id="12" name="Espace réservé du texte 11">
            <a:extLst>
              <a:ext uri="{FF2B5EF4-FFF2-40B4-BE49-F238E27FC236}">
                <a16:creationId xmlns:a16="http://schemas.microsoft.com/office/drawing/2014/main" id="{74BDBFD0-F6E2-49A9-91D4-C8811F988A20}"/>
              </a:ext>
            </a:extLst>
          </p:cNvPr>
          <p:cNvSpPr>
            <a:spLocks noGrp="1"/>
          </p:cNvSpPr>
          <p:nvPr>
            <p:ph type="body" sz="quarter" idx="19" hasCustomPrompt="1"/>
          </p:nvPr>
        </p:nvSpPr>
        <p:spPr>
          <a:xfrm>
            <a:off x="1" y="96167"/>
            <a:ext cx="745715" cy="334800"/>
          </a:xfrm>
          <a:custGeom>
            <a:avLst/>
            <a:gdLst>
              <a:gd name="connsiteX0" fmla="*/ 673459 w 745715"/>
              <a:gd name="connsiteY0" fmla="*/ 237600 h 334800"/>
              <a:gd name="connsiteX1" fmla="*/ 695317 w 745715"/>
              <a:gd name="connsiteY1" fmla="*/ 259715 h 334800"/>
              <a:gd name="connsiteX2" fmla="*/ 673459 w 745715"/>
              <a:gd name="connsiteY2" fmla="*/ 281829 h 334800"/>
              <a:gd name="connsiteX3" fmla="*/ 651601 w 745715"/>
              <a:gd name="connsiteY3" fmla="*/ 259715 h 334800"/>
              <a:gd name="connsiteX4" fmla="*/ 673459 w 745715"/>
              <a:gd name="connsiteY4" fmla="*/ 237600 h 334800"/>
              <a:gd name="connsiteX5" fmla="*/ 731572 w 745715"/>
              <a:gd name="connsiteY5" fmla="*/ 200572 h 334800"/>
              <a:gd name="connsiteX6" fmla="*/ 745715 w 745715"/>
              <a:gd name="connsiteY6" fmla="*/ 214715 h 334800"/>
              <a:gd name="connsiteX7" fmla="*/ 731572 w 745715"/>
              <a:gd name="connsiteY7" fmla="*/ 228857 h 334800"/>
              <a:gd name="connsiteX8" fmla="*/ 717429 w 745715"/>
              <a:gd name="connsiteY8" fmla="*/ 214715 h 334800"/>
              <a:gd name="connsiteX9" fmla="*/ 731572 w 745715"/>
              <a:gd name="connsiteY9" fmla="*/ 200572 h 334800"/>
              <a:gd name="connsiteX10" fmla="*/ 673459 w 745715"/>
              <a:gd name="connsiteY10" fmla="*/ 142971 h 334800"/>
              <a:gd name="connsiteX11" fmla="*/ 695317 w 745715"/>
              <a:gd name="connsiteY11" fmla="*/ 165086 h 334800"/>
              <a:gd name="connsiteX12" fmla="*/ 673459 w 745715"/>
              <a:gd name="connsiteY12" fmla="*/ 187200 h 334800"/>
              <a:gd name="connsiteX13" fmla="*/ 651601 w 745715"/>
              <a:gd name="connsiteY13" fmla="*/ 165086 h 334800"/>
              <a:gd name="connsiteX14" fmla="*/ 673459 w 745715"/>
              <a:gd name="connsiteY14" fmla="*/ 142971 h 334800"/>
              <a:gd name="connsiteX15" fmla="*/ 731572 w 745715"/>
              <a:gd name="connsiteY15" fmla="*/ 102343 h 334800"/>
              <a:gd name="connsiteX16" fmla="*/ 745715 w 745715"/>
              <a:gd name="connsiteY16" fmla="*/ 116486 h 334800"/>
              <a:gd name="connsiteX17" fmla="*/ 731572 w 745715"/>
              <a:gd name="connsiteY17" fmla="*/ 130629 h 334800"/>
              <a:gd name="connsiteX18" fmla="*/ 717429 w 745715"/>
              <a:gd name="connsiteY18" fmla="*/ 116486 h 334800"/>
              <a:gd name="connsiteX19" fmla="*/ 731572 w 745715"/>
              <a:gd name="connsiteY19" fmla="*/ 102343 h 334800"/>
              <a:gd name="connsiteX20" fmla="*/ 673459 w 745715"/>
              <a:gd name="connsiteY20" fmla="*/ 47828 h 334800"/>
              <a:gd name="connsiteX21" fmla="*/ 695317 w 745715"/>
              <a:gd name="connsiteY21" fmla="*/ 69943 h 334800"/>
              <a:gd name="connsiteX22" fmla="*/ 673459 w 745715"/>
              <a:gd name="connsiteY22" fmla="*/ 92057 h 334800"/>
              <a:gd name="connsiteX23" fmla="*/ 651601 w 745715"/>
              <a:gd name="connsiteY23" fmla="*/ 69943 h 334800"/>
              <a:gd name="connsiteX24" fmla="*/ 673459 w 745715"/>
              <a:gd name="connsiteY24" fmla="*/ 47828 h 334800"/>
              <a:gd name="connsiteX25" fmla="*/ 0 w 745715"/>
              <a:gd name="connsiteY25" fmla="*/ 0 h 334800"/>
              <a:gd name="connsiteX26" fmla="*/ 603580 w 745715"/>
              <a:gd name="connsiteY26" fmla="*/ 0 h 334800"/>
              <a:gd name="connsiteX27" fmla="*/ 604804 w 745715"/>
              <a:gd name="connsiteY27" fmla="*/ 0 h 334800"/>
              <a:gd name="connsiteX28" fmla="*/ 630514 w 745715"/>
              <a:gd name="connsiteY28" fmla="*/ 25848 h 334800"/>
              <a:gd name="connsiteX29" fmla="*/ 604804 w 745715"/>
              <a:gd name="connsiteY29" fmla="*/ 51697 h 334800"/>
              <a:gd name="connsiteX30" fmla="*/ 603580 w 745715"/>
              <a:gd name="connsiteY30" fmla="*/ 51697 h 334800"/>
              <a:gd name="connsiteX31" fmla="*/ 583991 w 745715"/>
              <a:gd name="connsiteY31" fmla="*/ 72622 h 334800"/>
              <a:gd name="connsiteX32" fmla="*/ 603580 w 745715"/>
              <a:gd name="connsiteY32" fmla="*/ 93547 h 334800"/>
              <a:gd name="connsiteX33" fmla="*/ 603580 w 745715"/>
              <a:gd name="connsiteY33" fmla="*/ 94778 h 334800"/>
              <a:gd name="connsiteX34" fmla="*/ 604804 w 745715"/>
              <a:gd name="connsiteY34" fmla="*/ 94778 h 334800"/>
              <a:gd name="connsiteX35" fmla="*/ 630514 w 745715"/>
              <a:gd name="connsiteY35" fmla="*/ 120627 h 334800"/>
              <a:gd name="connsiteX36" fmla="*/ 606028 w 745715"/>
              <a:gd name="connsiteY36" fmla="*/ 146475 h 334800"/>
              <a:gd name="connsiteX37" fmla="*/ 604804 w 745715"/>
              <a:gd name="connsiteY37" fmla="*/ 146475 h 334800"/>
              <a:gd name="connsiteX38" fmla="*/ 603580 w 745715"/>
              <a:gd name="connsiteY38" fmla="*/ 146475 h 334800"/>
              <a:gd name="connsiteX39" fmla="*/ 583991 w 745715"/>
              <a:gd name="connsiteY39" fmla="*/ 167400 h 334800"/>
              <a:gd name="connsiteX40" fmla="*/ 603580 w 745715"/>
              <a:gd name="connsiteY40" fmla="*/ 188325 h 334800"/>
              <a:gd name="connsiteX41" fmla="*/ 604804 w 745715"/>
              <a:gd name="connsiteY41" fmla="*/ 188325 h 334800"/>
              <a:gd name="connsiteX42" fmla="*/ 630514 w 745715"/>
              <a:gd name="connsiteY42" fmla="*/ 214173 h 334800"/>
              <a:gd name="connsiteX43" fmla="*/ 604804 w 745715"/>
              <a:gd name="connsiteY43" fmla="*/ 241253 h 334800"/>
              <a:gd name="connsiteX44" fmla="*/ 603580 w 745715"/>
              <a:gd name="connsiteY44" fmla="*/ 240022 h 334800"/>
              <a:gd name="connsiteX45" fmla="*/ 603580 w 745715"/>
              <a:gd name="connsiteY45" fmla="*/ 241253 h 334800"/>
              <a:gd name="connsiteX46" fmla="*/ 583991 w 745715"/>
              <a:gd name="connsiteY46" fmla="*/ 262178 h 334800"/>
              <a:gd name="connsiteX47" fmla="*/ 603580 w 745715"/>
              <a:gd name="connsiteY47" fmla="*/ 283103 h 334800"/>
              <a:gd name="connsiteX48" fmla="*/ 604804 w 745715"/>
              <a:gd name="connsiteY48" fmla="*/ 283103 h 334800"/>
              <a:gd name="connsiteX49" fmla="*/ 630514 w 745715"/>
              <a:gd name="connsiteY49" fmla="*/ 308952 h 334800"/>
              <a:gd name="connsiteX50" fmla="*/ 604804 w 745715"/>
              <a:gd name="connsiteY50" fmla="*/ 334800 h 334800"/>
              <a:gd name="connsiteX51" fmla="*/ 603580 w 745715"/>
              <a:gd name="connsiteY51" fmla="*/ 334800 h 334800"/>
              <a:gd name="connsiteX52" fmla="*/ 0 w 745715"/>
              <a:gd name="connsiteY52" fmla="*/ 334800 h 334800"/>
              <a:gd name="connsiteX53" fmla="*/ 0 w 745715"/>
              <a:gd name="connsiteY53" fmla="*/ 0 h 33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745715" h="334800">
                <a:moveTo>
                  <a:pt x="673459" y="237600"/>
                </a:moveTo>
                <a:cubicBezTo>
                  <a:pt x="685530" y="237600"/>
                  <a:pt x="695317" y="247501"/>
                  <a:pt x="695317" y="259715"/>
                </a:cubicBezTo>
                <a:cubicBezTo>
                  <a:pt x="695317" y="271928"/>
                  <a:pt x="685530" y="281829"/>
                  <a:pt x="673459" y="281829"/>
                </a:cubicBezTo>
                <a:cubicBezTo>
                  <a:pt x="661388" y="281829"/>
                  <a:pt x="651601" y="271928"/>
                  <a:pt x="651601" y="259715"/>
                </a:cubicBezTo>
                <a:cubicBezTo>
                  <a:pt x="651601" y="247501"/>
                  <a:pt x="661388" y="237600"/>
                  <a:pt x="673459" y="237600"/>
                </a:cubicBezTo>
                <a:close/>
                <a:moveTo>
                  <a:pt x="731572" y="200572"/>
                </a:moveTo>
                <a:cubicBezTo>
                  <a:pt x="739383" y="200572"/>
                  <a:pt x="745715" y="206904"/>
                  <a:pt x="745715" y="214715"/>
                </a:cubicBezTo>
                <a:cubicBezTo>
                  <a:pt x="745715" y="222526"/>
                  <a:pt x="739383" y="228857"/>
                  <a:pt x="731572" y="228857"/>
                </a:cubicBezTo>
                <a:cubicBezTo>
                  <a:pt x="723761" y="228857"/>
                  <a:pt x="717429" y="222526"/>
                  <a:pt x="717429" y="214715"/>
                </a:cubicBezTo>
                <a:cubicBezTo>
                  <a:pt x="717429" y="206904"/>
                  <a:pt x="723761" y="200572"/>
                  <a:pt x="731572" y="200572"/>
                </a:cubicBezTo>
                <a:close/>
                <a:moveTo>
                  <a:pt x="673459" y="142971"/>
                </a:moveTo>
                <a:cubicBezTo>
                  <a:pt x="685530" y="142971"/>
                  <a:pt x="695317" y="152872"/>
                  <a:pt x="695317" y="165086"/>
                </a:cubicBezTo>
                <a:cubicBezTo>
                  <a:pt x="695317" y="177299"/>
                  <a:pt x="685530" y="187200"/>
                  <a:pt x="673459" y="187200"/>
                </a:cubicBezTo>
                <a:cubicBezTo>
                  <a:pt x="661388" y="187200"/>
                  <a:pt x="651601" y="177299"/>
                  <a:pt x="651601" y="165086"/>
                </a:cubicBezTo>
                <a:cubicBezTo>
                  <a:pt x="651601" y="152872"/>
                  <a:pt x="661388" y="142971"/>
                  <a:pt x="673459" y="142971"/>
                </a:cubicBezTo>
                <a:close/>
                <a:moveTo>
                  <a:pt x="731572" y="102343"/>
                </a:moveTo>
                <a:cubicBezTo>
                  <a:pt x="739383" y="102343"/>
                  <a:pt x="745715" y="108675"/>
                  <a:pt x="745715" y="116486"/>
                </a:cubicBezTo>
                <a:cubicBezTo>
                  <a:pt x="745715" y="124297"/>
                  <a:pt x="739383" y="130629"/>
                  <a:pt x="731572" y="130629"/>
                </a:cubicBezTo>
                <a:cubicBezTo>
                  <a:pt x="723761" y="130629"/>
                  <a:pt x="717429" y="124297"/>
                  <a:pt x="717429" y="116486"/>
                </a:cubicBezTo>
                <a:cubicBezTo>
                  <a:pt x="717429" y="108675"/>
                  <a:pt x="723761" y="102343"/>
                  <a:pt x="731572" y="102343"/>
                </a:cubicBezTo>
                <a:close/>
                <a:moveTo>
                  <a:pt x="673459" y="47828"/>
                </a:moveTo>
                <a:cubicBezTo>
                  <a:pt x="685530" y="47828"/>
                  <a:pt x="695317" y="57729"/>
                  <a:pt x="695317" y="69943"/>
                </a:cubicBezTo>
                <a:cubicBezTo>
                  <a:pt x="695317" y="82156"/>
                  <a:pt x="685530" y="92057"/>
                  <a:pt x="673459" y="92057"/>
                </a:cubicBezTo>
                <a:cubicBezTo>
                  <a:pt x="661388" y="92057"/>
                  <a:pt x="651601" y="82156"/>
                  <a:pt x="651601" y="69943"/>
                </a:cubicBezTo>
                <a:cubicBezTo>
                  <a:pt x="651601" y="57729"/>
                  <a:pt x="661388" y="47828"/>
                  <a:pt x="673459" y="47828"/>
                </a:cubicBezTo>
                <a:close/>
                <a:moveTo>
                  <a:pt x="0" y="0"/>
                </a:moveTo>
                <a:cubicBezTo>
                  <a:pt x="0" y="0"/>
                  <a:pt x="0" y="0"/>
                  <a:pt x="603580" y="0"/>
                </a:cubicBezTo>
                <a:cubicBezTo>
                  <a:pt x="603580" y="0"/>
                  <a:pt x="603580" y="0"/>
                  <a:pt x="604804" y="0"/>
                </a:cubicBezTo>
                <a:cubicBezTo>
                  <a:pt x="619495" y="0"/>
                  <a:pt x="630514" y="11078"/>
                  <a:pt x="630514" y="25848"/>
                </a:cubicBezTo>
                <a:cubicBezTo>
                  <a:pt x="630514" y="40619"/>
                  <a:pt x="619495" y="51697"/>
                  <a:pt x="604804" y="51697"/>
                </a:cubicBezTo>
                <a:cubicBezTo>
                  <a:pt x="604804" y="51697"/>
                  <a:pt x="603580" y="51697"/>
                  <a:pt x="603580" y="51697"/>
                </a:cubicBezTo>
                <a:cubicBezTo>
                  <a:pt x="592561" y="52928"/>
                  <a:pt x="583991" y="61544"/>
                  <a:pt x="583991" y="72622"/>
                </a:cubicBezTo>
                <a:cubicBezTo>
                  <a:pt x="583991" y="84931"/>
                  <a:pt x="592561" y="93547"/>
                  <a:pt x="603580" y="93547"/>
                </a:cubicBezTo>
                <a:cubicBezTo>
                  <a:pt x="603580" y="93547"/>
                  <a:pt x="603580" y="93547"/>
                  <a:pt x="603580" y="94778"/>
                </a:cubicBezTo>
                <a:cubicBezTo>
                  <a:pt x="603580" y="94778"/>
                  <a:pt x="604804" y="94778"/>
                  <a:pt x="604804" y="94778"/>
                </a:cubicBezTo>
                <a:cubicBezTo>
                  <a:pt x="619495" y="94778"/>
                  <a:pt x="630514" y="105856"/>
                  <a:pt x="630514" y="120627"/>
                </a:cubicBezTo>
                <a:cubicBezTo>
                  <a:pt x="630514" y="134166"/>
                  <a:pt x="619495" y="145245"/>
                  <a:pt x="606028" y="146475"/>
                </a:cubicBezTo>
                <a:cubicBezTo>
                  <a:pt x="606028" y="146475"/>
                  <a:pt x="604804" y="146475"/>
                  <a:pt x="604804" y="146475"/>
                </a:cubicBezTo>
                <a:cubicBezTo>
                  <a:pt x="604804" y="146475"/>
                  <a:pt x="603580" y="146475"/>
                  <a:pt x="603580" y="146475"/>
                </a:cubicBezTo>
                <a:cubicBezTo>
                  <a:pt x="592561" y="146475"/>
                  <a:pt x="583991" y="156322"/>
                  <a:pt x="583991" y="167400"/>
                </a:cubicBezTo>
                <a:cubicBezTo>
                  <a:pt x="583991" y="178478"/>
                  <a:pt x="592561" y="187095"/>
                  <a:pt x="603580" y="188325"/>
                </a:cubicBezTo>
                <a:cubicBezTo>
                  <a:pt x="603580" y="188325"/>
                  <a:pt x="604804" y="188325"/>
                  <a:pt x="604804" y="188325"/>
                </a:cubicBezTo>
                <a:cubicBezTo>
                  <a:pt x="619495" y="188325"/>
                  <a:pt x="630514" y="200633"/>
                  <a:pt x="630514" y="214173"/>
                </a:cubicBezTo>
                <a:cubicBezTo>
                  <a:pt x="630514" y="228945"/>
                  <a:pt x="619495" y="241253"/>
                  <a:pt x="604804" y="241253"/>
                </a:cubicBezTo>
                <a:cubicBezTo>
                  <a:pt x="604804" y="241253"/>
                  <a:pt x="603580" y="240022"/>
                  <a:pt x="603580" y="240022"/>
                </a:cubicBezTo>
                <a:cubicBezTo>
                  <a:pt x="603580" y="240022"/>
                  <a:pt x="603580" y="240022"/>
                  <a:pt x="603580" y="241253"/>
                </a:cubicBezTo>
                <a:cubicBezTo>
                  <a:pt x="592561" y="241253"/>
                  <a:pt x="583991" y="251100"/>
                  <a:pt x="583991" y="262178"/>
                </a:cubicBezTo>
                <a:cubicBezTo>
                  <a:pt x="583991" y="273256"/>
                  <a:pt x="592561" y="281872"/>
                  <a:pt x="603580" y="283103"/>
                </a:cubicBezTo>
                <a:cubicBezTo>
                  <a:pt x="603580" y="283103"/>
                  <a:pt x="604804" y="283103"/>
                  <a:pt x="604804" y="283103"/>
                </a:cubicBezTo>
                <a:cubicBezTo>
                  <a:pt x="619495" y="283103"/>
                  <a:pt x="630514" y="294181"/>
                  <a:pt x="630514" y="308952"/>
                </a:cubicBezTo>
                <a:cubicBezTo>
                  <a:pt x="630514" y="323722"/>
                  <a:pt x="619495" y="334800"/>
                  <a:pt x="604804" y="334800"/>
                </a:cubicBezTo>
                <a:cubicBezTo>
                  <a:pt x="604804" y="334800"/>
                  <a:pt x="604804" y="334800"/>
                  <a:pt x="603580" y="334800"/>
                </a:cubicBezTo>
                <a:cubicBezTo>
                  <a:pt x="603580" y="334800"/>
                  <a:pt x="603580" y="334800"/>
                  <a:pt x="0" y="334800"/>
                </a:cubicBezTo>
                <a:cubicBezTo>
                  <a:pt x="0" y="334800"/>
                  <a:pt x="0" y="334800"/>
                  <a:pt x="0" y="0"/>
                </a:cubicBezTo>
                <a:close/>
              </a:path>
            </a:pathLst>
          </a:custGeom>
          <a:solidFill>
            <a:schemeClr val="accent4"/>
          </a:solidFill>
        </p:spPr>
        <p:txBody>
          <a:bodyPr wrap="square">
            <a:noAutofit/>
          </a:bodyPr>
          <a:lstStyle>
            <a:lvl1pPr>
              <a:defRPr/>
            </a:lvl1pPr>
          </a:lstStyle>
          <a:p>
            <a:pPr lvl="0"/>
            <a:r>
              <a:rPr lang="en-US" noProof="0"/>
              <a:t> </a:t>
            </a:r>
          </a:p>
        </p:txBody>
      </p:sp>
      <p:sp>
        <p:nvSpPr>
          <p:cNvPr id="4" name="Espace réservé de la date 3">
            <a:extLst>
              <a:ext uri="{FF2B5EF4-FFF2-40B4-BE49-F238E27FC236}">
                <a16:creationId xmlns:a16="http://schemas.microsoft.com/office/drawing/2014/main" id="{0023D345-337F-488B-8D03-DF3DDDA5DDF5}"/>
              </a:ext>
            </a:extLst>
          </p:cNvPr>
          <p:cNvSpPr>
            <a:spLocks noGrp="1"/>
          </p:cNvSpPr>
          <p:nvPr>
            <p:ph type="dt" sz="half" idx="15"/>
          </p:nvPr>
        </p:nvSpPr>
        <p:spPr/>
        <p:txBody>
          <a:bodyPr/>
          <a:lstStyle/>
          <a:p>
            <a:r>
              <a:rPr lang="en-US" noProof="0"/>
              <a:t>YYYY/MM/DD</a:t>
            </a:r>
            <a:endParaRPr lang="en-US" b="0" noProof="0"/>
          </a:p>
        </p:txBody>
      </p:sp>
      <p:sp>
        <p:nvSpPr>
          <p:cNvPr id="7" name="Espace réservé du pied de page 6">
            <a:extLst>
              <a:ext uri="{FF2B5EF4-FFF2-40B4-BE49-F238E27FC236}">
                <a16:creationId xmlns:a16="http://schemas.microsoft.com/office/drawing/2014/main" id="{509EADAA-0C96-4D73-B394-C1A53CEA1029}"/>
              </a:ext>
            </a:extLst>
          </p:cNvPr>
          <p:cNvSpPr>
            <a:spLocks noGrp="1"/>
          </p:cNvSpPr>
          <p:nvPr>
            <p:ph type="ftr" sz="quarter" idx="16"/>
          </p:nvPr>
        </p:nvSpPr>
        <p:spPr/>
        <p:txBody>
          <a:bodyPr/>
          <a:lstStyle/>
          <a:p>
            <a:r>
              <a:rPr lang="en-US" noProof="0"/>
              <a:t>Communication Department</a:t>
            </a:r>
            <a:endParaRPr lang="en-US" b="0" noProof="0"/>
          </a:p>
        </p:txBody>
      </p:sp>
      <p:sp>
        <p:nvSpPr>
          <p:cNvPr id="8" name="Espace réservé du numéro de diapositive 7">
            <a:extLst>
              <a:ext uri="{FF2B5EF4-FFF2-40B4-BE49-F238E27FC236}">
                <a16:creationId xmlns:a16="http://schemas.microsoft.com/office/drawing/2014/main" id="{257223AC-9555-4A04-BCAD-D73603C5E654}"/>
              </a:ext>
            </a:extLst>
          </p:cNvPr>
          <p:cNvSpPr>
            <a:spLocks noGrp="1"/>
          </p:cNvSpPr>
          <p:nvPr>
            <p:ph type="sldNum" sz="quarter" idx="17"/>
          </p:nvPr>
        </p:nvSpPr>
        <p:spPr/>
        <p:txBody>
          <a:bodyPr/>
          <a:lstStyle/>
          <a:p>
            <a:fld id="{975A587B-5814-4D9B-9598-FE9CB954CB01}" type="slidenum">
              <a:rPr lang="en-US" noProof="0" smtClean="0"/>
              <a:pPr/>
              <a:t>‹N°›</a:t>
            </a:fld>
            <a:endParaRPr lang="en-US" b="0" noProof="0"/>
          </a:p>
        </p:txBody>
      </p:sp>
    </p:spTree>
    <p:extLst>
      <p:ext uri="{BB962C8B-B14F-4D97-AF65-F5344CB8AC3E}">
        <p14:creationId xmlns:p14="http://schemas.microsoft.com/office/powerpoint/2010/main" val="2062417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xt white with a photo">
    <p:spTree>
      <p:nvGrpSpPr>
        <p:cNvPr id="1" name=""/>
        <p:cNvGrpSpPr/>
        <p:nvPr/>
      </p:nvGrpSpPr>
      <p:grpSpPr>
        <a:xfrm>
          <a:off x="0" y="0"/>
          <a:ext cx="0" cy="0"/>
          <a:chOff x="0" y="0"/>
          <a:chExt cx="0" cy="0"/>
        </a:xfrm>
      </p:grpSpPr>
      <p:sp>
        <p:nvSpPr>
          <p:cNvPr id="10" name="Espace réservé du texte 16">
            <a:extLst>
              <a:ext uri="{FF2B5EF4-FFF2-40B4-BE49-F238E27FC236}">
                <a16:creationId xmlns:a16="http://schemas.microsoft.com/office/drawing/2014/main" id="{02693427-0064-4C20-BB8A-3162AB9CD16F}"/>
              </a:ext>
            </a:extLst>
          </p:cNvPr>
          <p:cNvSpPr>
            <a:spLocks noGrp="1"/>
          </p:cNvSpPr>
          <p:nvPr>
            <p:ph type="body" idx="1" hasCustomPrompt="1"/>
          </p:nvPr>
        </p:nvSpPr>
        <p:spPr>
          <a:xfrm>
            <a:off x="1" y="449849"/>
            <a:ext cx="9683261" cy="335964"/>
          </a:xfrm>
          <a:custGeom>
            <a:avLst/>
            <a:gdLst>
              <a:gd name="connsiteX0" fmla="*/ 9609373 w 9683261"/>
              <a:gd name="connsiteY0" fmla="*/ 237817 h 335964"/>
              <a:gd name="connsiteX1" fmla="*/ 9632706 w 9683261"/>
              <a:gd name="connsiteY1" fmla="*/ 261358 h 335964"/>
              <a:gd name="connsiteX2" fmla="*/ 9609373 w 9683261"/>
              <a:gd name="connsiteY2" fmla="*/ 284899 h 335964"/>
              <a:gd name="connsiteX3" fmla="*/ 9586041 w 9683261"/>
              <a:gd name="connsiteY3" fmla="*/ 261358 h 335964"/>
              <a:gd name="connsiteX4" fmla="*/ 9609373 w 9683261"/>
              <a:gd name="connsiteY4" fmla="*/ 237817 h 335964"/>
              <a:gd name="connsiteX5" fmla="*/ 9669650 w 9683261"/>
              <a:gd name="connsiteY5" fmla="*/ 200069 h 335964"/>
              <a:gd name="connsiteX6" fmla="*/ 9683261 w 9683261"/>
              <a:gd name="connsiteY6" fmla="*/ 212909 h 335964"/>
              <a:gd name="connsiteX7" fmla="*/ 9669650 w 9683261"/>
              <a:gd name="connsiteY7" fmla="*/ 225749 h 335964"/>
              <a:gd name="connsiteX8" fmla="*/ 9656038 w 9683261"/>
              <a:gd name="connsiteY8" fmla="*/ 212909 h 335964"/>
              <a:gd name="connsiteX9" fmla="*/ 9669650 w 9683261"/>
              <a:gd name="connsiteY9" fmla="*/ 200069 h 335964"/>
              <a:gd name="connsiteX10" fmla="*/ 9609373 w 9683261"/>
              <a:gd name="connsiteY10" fmla="*/ 143445 h 335964"/>
              <a:gd name="connsiteX11" fmla="*/ 9632706 w 9683261"/>
              <a:gd name="connsiteY11" fmla="*/ 166987 h 335964"/>
              <a:gd name="connsiteX12" fmla="*/ 9609373 w 9683261"/>
              <a:gd name="connsiteY12" fmla="*/ 190527 h 335964"/>
              <a:gd name="connsiteX13" fmla="*/ 9586041 w 9683261"/>
              <a:gd name="connsiteY13" fmla="*/ 166987 h 335964"/>
              <a:gd name="connsiteX14" fmla="*/ 9609373 w 9683261"/>
              <a:gd name="connsiteY14" fmla="*/ 143445 h 335964"/>
              <a:gd name="connsiteX15" fmla="*/ 9669650 w 9683261"/>
              <a:gd name="connsiteY15" fmla="*/ 101921 h 335964"/>
              <a:gd name="connsiteX16" fmla="*/ 9683261 w 9683261"/>
              <a:gd name="connsiteY16" fmla="*/ 114762 h 335964"/>
              <a:gd name="connsiteX17" fmla="*/ 9669650 w 9683261"/>
              <a:gd name="connsiteY17" fmla="*/ 127602 h 335964"/>
              <a:gd name="connsiteX18" fmla="*/ 9656038 w 9683261"/>
              <a:gd name="connsiteY18" fmla="*/ 114762 h 335964"/>
              <a:gd name="connsiteX19" fmla="*/ 9669650 w 9683261"/>
              <a:gd name="connsiteY19" fmla="*/ 101921 h 335964"/>
              <a:gd name="connsiteX20" fmla="*/ 9609373 w 9683261"/>
              <a:gd name="connsiteY20" fmla="*/ 50961 h 335964"/>
              <a:gd name="connsiteX21" fmla="*/ 9632706 w 9683261"/>
              <a:gd name="connsiteY21" fmla="*/ 74501 h 335964"/>
              <a:gd name="connsiteX22" fmla="*/ 9609373 w 9683261"/>
              <a:gd name="connsiteY22" fmla="*/ 98043 h 335964"/>
              <a:gd name="connsiteX23" fmla="*/ 9586041 w 9683261"/>
              <a:gd name="connsiteY23" fmla="*/ 74501 h 335964"/>
              <a:gd name="connsiteX24" fmla="*/ 9609373 w 9683261"/>
              <a:gd name="connsiteY24" fmla="*/ 50961 h 335964"/>
              <a:gd name="connsiteX25" fmla="*/ 0 w 9683261"/>
              <a:gd name="connsiteY25" fmla="*/ 0 h 335964"/>
              <a:gd name="connsiteX26" fmla="*/ 739665 w 9683261"/>
              <a:gd name="connsiteY26" fmla="*/ 0 h 335964"/>
              <a:gd name="connsiteX27" fmla="*/ 9540864 w 9683261"/>
              <a:gd name="connsiteY27" fmla="*/ 0 h 335964"/>
              <a:gd name="connsiteX28" fmla="*/ 9568541 w 9683261"/>
              <a:gd name="connsiteY28" fmla="*/ 27997 h 335964"/>
              <a:gd name="connsiteX29" fmla="*/ 9540864 w 9683261"/>
              <a:gd name="connsiteY29" fmla="*/ 55995 h 335964"/>
              <a:gd name="connsiteX30" fmla="*/ 9522411 w 9683261"/>
              <a:gd name="connsiteY30" fmla="*/ 74659 h 335964"/>
              <a:gd name="connsiteX31" fmla="*/ 9540864 w 9683261"/>
              <a:gd name="connsiteY31" fmla="*/ 97990 h 335964"/>
              <a:gd name="connsiteX32" fmla="*/ 9568541 w 9683261"/>
              <a:gd name="connsiteY32" fmla="*/ 121320 h 335964"/>
              <a:gd name="connsiteX33" fmla="*/ 9545478 w 9683261"/>
              <a:gd name="connsiteY33" fmla="*/ 149317 h 335964"/>
              <a:gd name="connsiteX34" fmla="*/ 9540864 w 9683261"/>
              <a:gd name="connsiteY34" fmla="*/ 149317 h 335964"/>
              <a:gd name="connsiteX35" fmla="*/ 9522411 w 9683261"/>
              <a:gd name="connsiteY35" fmla="*/ 167982 h 335964"/>
              <a:gd name="connsiteX36" fmla="*/ 9540864 w 9683261"/>
              <a:gd name="connsiteY36" fmla="*/ 191313 h 335964"/>
              <a:gd name="connsiteX37" fmla="*/ 9568541 w 9683261"/>
              <a:gd name="connsiteY37" fmla="*/ 214644 h 335964"/>
              <a:gd name="connsiteX38" fmla="*/ 9540864 w 9683261"/>
              <a:gd name="connsiteY38" fmla="*/ 242641 h 335964"/>
              <a:gd name="connsiteX39" fmla="*/ 9522411 w 9683261"/>
              <a:gd name="connsiteY39" fmla="*/ 265971 h 335964"/>
              <a:gd name="connsiteX40" fmla="*/ 9540864 w 9683261"/>
              <a:gd name="connsiteY40" fmla="*/ 284636 h 335964"/>
              <a:gd name="connsiteX41" fmla="*/ 9568541 w 9683261"/>
              <a:gd name="connsiteY41" fmla="*/ 312633 h 335964"/>
              <a:gd name="connsiteX42" fmla="*/ 9540864 w 9683261"/>
              <a:gd name="connsiteY42" fmla="*/ 335964 h 335964"/>
              <a:gd name="connsiteX43" fmla="*/ 845227 w 9683261"/>
              <a:gd name="connsiteY43" fmla="*/ 335964 h 335964"/>
              <a:gd name="connsiteX44" fmla="*/ 0 w 9683261"/>
              <a:gd name="connsiteY44" fmla="*/ 335964 h 335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9683261" h="335964">
                <a:moveTo>
                  <a:pt x="9609373" y="237817"/>
                </a:moveTo>
                <a:cubicBezTo>
                  <a:pt x="9622259" y="237817"/>
                  <a:pt x="9632706" y="248357"/>
                  <a:pt x="9632706" y="261358"/>
                </a:cubicBezTo>
                <a:cubicBezTo>
                  <a:pt x="9632706" y="274359"/>
                  <a:pt x="9622259" y="284899"/>
                  <a:pt x="9609373" y="284899"/>
                </a:cubicBezTo>
                <a:cubicBezTo>
                  <a:pt x="9596486" y="284899"/>
                  <a:pt x="9586041" y="274359"/>
                  <a:pt x="9586041" y="261358"/>
                </a:cubicBezTo>
                <a:cubicBezTo>
                  <a:pt x="9586041" y="248357"/>
                  <a:pt x="9596486" y="237817"/>
                  <a:pt x="9609373" y="237817"/>
                </a:cubicBezTo>
                <a:close/>
                <a:moveTo>
                  <a:pt x="9669650" y="200069"/>
                </a:moveTo>
                <a:cubicBezTo>
                  <a:pt x="9677168" y="200069"/>
                  <a:pt x="9683261" y="205817"/>
                  <a:pt x="9683261" y="212909"/>
                </a:cubicBezTo>
                <a:cubicBezTo>
                  <a:pt x="9683261" y="220001"/>
                  <a:pt x="9677168" y="225749"/>
                  <a:pt x="9669650" y="225749"/>
                </a:cubicBezTo>
                <a:cubicBezTo>
                  <a:pt x="9662132" y="225749"/>
                  <a:pt x="9656038" y="220001"/>
                  <a:pt x="9656038" y="212909"/>
                </a:cubicBezTo>
                <a:cubicBezTo>
                  <a:pt x="9656038" y="205817"/>
                  <a:pt x="9662132" y="200069"/>
                  <a:pt x="9669650" y="200069"/>
                </a:cubicBezTo>
                <a:close/>
                <a:moveTo>
                  <a:pt x="9609373" y="143445"/>
                </a:moveTo>
                <a:cubicBezTo>
                  <a:pt x="9622259" y="143445"/>
                  <a:pt x="9632706" y="153985"/>
                  <a:pt x="9632706" y="166987"/>
                </a:cubicBezTo>
                <a:cubicBezTo>
                  <a:pt x="9632706" y="179987"/>
                  <a:pt x="9622259" y="190527"/>
                  <a:pt x="9609373" y="190527"/>
                </a:cubicBezTo>
                <a:cubicBezTo>
                  <a:pt x="9596486" y="190527"/>
                  <a:pt x="9586041" y="179987"/>
                  <a:pt x="9586041" y="166987"/>
                </a:cubicBezTo>
                <a:cubicBezTo>
                  <a:pt x="9586041" y="153985"/>
                  <a:pt x="9596486" y="143445"/>
                  <a:pt x="9609373" y="143445"/>
                </a:cubicBezTo>
                <a:close/>
                <a:moveTo>
                  <a:pt x="9669650" y="101921"/>
                </a:moveTo>
                <a:cubicBezTo>
                  <a:pt x="9677168" y="101921"/>
                  <a:pt x="9683261" y="107670"/>
                  <a:pt x="9683261" y="114762"/>
                </a:cubicBezTo>
                <a:cubicBezTo>
                  <a:pt x="9683261" y="121855"/>
                  <a:pt x="9677168" y="127602"/>
                  <a:pt x="9669650" y="127602"/>
                </a:cubicBezTo>
                <a:cubicBezTo>
                  <a:pt x="9662132" y="127602"/>
                  <a:pt x="9656038" y="121855"/>
                  <a:pt x="9656038" y="114762"/>
                </a:cubicBezTo>
                <a:cubicBezTo>
                  <a:pt x="9656038" y="107670"/>
                  <a:pt x="9662132" y="101921"/>
                  <a:pt x="9669650" y="101921"/>
                </a:cubicBezTo>
                <a:close/>
                <a:moveTo>
                  <a:pt x="9609373" y="50961"/>
                </a:moveTo>
                <a:cubicBezTo>
                  <a:pt x="9622259" y="50961"/>
                  <a:pt x="9632706" y="61501"/>
                  <a:pt x="9632706" y="74501"/>
                </a:cubicBezTo>
                <a:cubicBezTo>
                  <a:pt x="9632706" y="87503"/>
                  <a:pt x="9622259" y="98043"/>
                  <a:pt x="9609373" y="98043"/>
                </a:cubicBezTo>
                <a:cubicBezTo>
                  <a:pt x="9596486" y="98043"/>
                  <a:pt x="9586041" y="87503"/>
                  <a:pt x="9586041" y="74501"/>
                </a:cubicBezTo>
                <a:cubicBezTo>
                  <a:pt x="9586041" y="61501"/>
                  <a:pt x="9596486" y="50961"/>
                  <a:pt x="9609373" y="50961"/>
                </a:cubicBezTo>
                <a:close/>
                <a:moveTo>
                  <a:pt x="0" y="0"/>
                </a:moveTo>
                <a:lnTo>
                  <a:pt x="739665" y="0"/>
                </a:lnTo>
                <a:cubicBezTo>
                  <a:pt x="2800514" y="0"/>
                  <a:pt x="5636951" y="0"/>
                  <a:pt x="9540864" y="0"/>
                </a:cubicBezTo>
                <a:cubicBezTo>
                  <a:pt x="9559315" y="0"/>
                  <a:pt x="9568541" y="13999"/>
                  <a:pt x="9568541" y="27997"/>
                </a:cubicBezTo>
                <a:cubicBezTo>
                  <a:pt x="9568541" y="41996"/>
                  <a:pt x="9559315" y="55995"/>
                  <a:pt x="9540864" y="55995"/>
                </a:cubicBezTo>
                <a:cubicBezTo>
                  <a:pt x="9531638" y="55995"/>
                  <a:pt x="9522411" y="65327"/>
                  <a:pt x="9522411" y="74659"/>
                </a:cubicBezTo>
                <a:cubicBezTo>
                  <a:pt x="9522411" y="83992"/>
                  <a:pt x="9531638" y="93323"/>
                  <a:pt x="9540864" y="97990"/>
                </a:cubicBezTo>
                <a:cubicBezTo>
                  <a:pt x="9559315" y="97990"/>
                  <a:pt x="9568541" y="107321"/>
                  <a:pt x="9568541" y="121320"/>
                </a:cubicBezTo>
                <a:cubicBezTo>
                  <a:pt x="9568541" y="135319"/>
                  <a:pt x="9559315" y="149317"/>
                  <a:pt x="9545478" y="149317"/>
                </a:cubicBezTo>
                <a:cubicBezTo>
                  <a:pt x="9545478" y="149317"/>
                  <a:pt x="9545478" y="149317"/>
                  <a:pt x="9540864" y="149317"/>
                </a:cubicBezTo>
                <a:cubicBezTo>
                  <a:pt x="9531638" y="149317"/>
                  <a:pt x="9522411" y="158650"/>
                  <a:pt x="9522411" y="167982"/>
                </a:cubicBezTo>
                <a:cubicBezTo>
                  <a:pt x="9522411" y="181981"/>
                  <a:pt x="9531638" y="191313"/>
                  <a:pt x="9540864" y="191313"/>
                </a:cubicBezTo>
                <a:cubicBezTo>
                  <a:pt x="9559315" y="191313"/>
                  <a:pt x="9568541" y="200645"/>
                  <a:pt x="9568541" y="214644"/>
                </a:cubicBezTo>
                <a:cubicBezTo>
                  <a:pt x="9568541" y="233309"/>
                  <a:pt x="9559315" y="242641"/>
                  <a:pt x="9540864" y="242641"/>
                </a:cubicBezTo>
                <a:cubicBezTo>
                  <a:pt x="9531638" y="242641"/>
                  <a:pt x="9522411" y="251972"/>
                  <a:pt x="9522411" y="265971"/>
                </a:cubicBezTo>
                <a:cubicBezTo>
                  <a:pt x="9522411" y="275305"/>
                  <a:pt x="9531638" y="284636"/>
                  <a:pt x="9540864" y="284636"/>
                </a:cubicBezTo>
                <a:cubicBezTo>
                  <a:pt x="9559315" y="284636"/>
                  <a:pt x="9568541" y="298634"/>
                  <a:pt x="9568541" y="312633"/>
                </a:cubicBezTo>
                <a:cubicBezTo>
                  <a:pt x="9568541" y="326632"/>
                  <a:pt x="9559315" y="335964"/>
                  <a:pt x="9540864" y="335964"/>
                </a:cubicBezTo>
                <a:cubicBezTo>
                  <a:pt x="9540864" y="335964"/>
                  <a:pt x="9540864" y="335964"/>
                  <a:pt x="845227" y="335964"/>
                </a:cubicBezTo>
                <a:lnTo>
                  <a:pt x="0" y="335964"/>
                </a:lnTo>
                <a:close/>
              </a:path>
            </a:pathLst>
          </a:custGeom>
          <a:solidFill>
            <a:schemeClr val="tx2"/>
          </a:solidFill>
          <a:ln w="3175">
            <a:noFill/>
          </a:ln>
        </p:spPr>
        <p:txBody>
          <a:bodyPr wrap="square" lIns="990000" tIns="0" rIns="360000" bIns="0" anchor="ctr">
            <a:noAutofit/>
          </a:bodyPr>
          <a:lstStyle>
            <a:lvl1pPr marL="0" indent="0">
              <a:lnSpc>
                <a:spcPct val="100000"/>
              </a:lnSpc>
              <a:buNone/>
              <a:defRPr sz="1500" b="0" cap="all" baseline="0">
                <a:solidFill>
                  <a:schemeClr val="bg1"/>
                </a:solidFill>
                <a:latin typeface="Encode Sans" panose="020B060402020202020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dirty="0"/>
              <a:t>Click to edit master text styles</a:t>
            </a:r>
          </a:p>
        </p:txBody>
      </p:sp>
      <p:sp>
        <p:nvSpPr>
          <p:cNvPr id="15" name="Espace réservé du texte 14">
            <a:extLst>
              <a:ext uri="{FF2B5EF4-FFF2-40B4-BE49-F238E27FC236}">
                <a16:creationId xmlns:a16="http://schemas.microsoft.com/office/drawing/2014/main" id="{A234AADB-645B-4C3C-BFE7-89D1937EB422}"/>
              </a:ext>
            </a:extLst>
          </p:cNvPr>
          <p:cNvSpPr>
            <a:spLocks noGrp="1"/>
          </p:cNvSpPr>
          <p:nvPr>
            <p:ph type="body" sz="quarter" idx="19" hasCustomPrompt="1"/>
          </p:nvPr>
        </p:nvSpPr>
        <p:spPr>
          <a:xfrm>
            <a:off x="1" y="449849"/>
            <a:ext cx="745715" cy="334800"/>
          </a:xfrm>
          <a:custGeom>
            <a:avLst/>
            <a:gdLst>
              <a:gd name="connsiteX0" fmla="*/ 673459 w 745715"/>
              <a:gd name="connsiteY0" fmla="*/ 237600 h 334800"/>
              <a:gd name="connsiteX1" fmla="*/ 695317 w 745715"/>
              <a:gd name="connsiteY1" fmla="*/ 259715 h 334800"/>
              <a:gd name="connsiteX2" fmla="*/ 673459 w 745715"/>
              <a:gd name="connsiteY2" fmla="*/ 281829 h 334800"/>
              <a:gd name="connsiteX3" fmla="*/ 651601 w 745715"/>
              <a:gd name="connsiteY3" fmla="*/ 259715 h 334800"/>
              <a:gd name="connsiteX4" fmla="*/ 673459 w 745715"/>
              <a:gd name="connsiteY4" fmla="*/ 237600 h 334800"/>
              <a:gd name="connsiteX5" fmla="*/ 731572 w 745715"/>
              <a:gd name="connsiteY5" fmla="*/ 200572 h 334800"/>
              <a:gd name="connsiteX6" fmla="*/ 745715 w 745715"/>
              <a:gd name="connsiteY6" fmla="*/ 214715 h 334800"/>
              <a:gd name="connsiteX7" fmla="*/ 731572 w 745715"/>
              <a:gd name="connsiteY7" fmla="*/ 228857 h 334800"/>
              <a:gd name="connsiteX8" fmla="*/ 717429 w 745715"/>
              <a:gd name="connsiteY8" fmla="*/ 214715 h 334800"/>
              <a:gd name="connsiteX9" fmla="*/ 731572 w 745715"/>
              <a:gd name="connsiteY9" fmla="*/ 200572 h 334800"/>
              <a:gd name="connsiteX10" fmla="*/ 673459 w 745715"/>
              <a:gd name="connsiteY10" fmla="*/ 142971 h 334800"/>
              <a:gd name="connsiteX11" fmla="*/ 695317 w 745715"/>
              <a:gd name="connsiteY11" fmla="*/ 165086 h 334800"/>
              <a:gd name="connsiteX12" fmla="*/ 673459 w 745715"/>
              <a:gd name="connsiteY12" fmla="*/ 187200 h 334800"/>
              <a:gd name="connsiteX13" fmla="*/ 651601 w 745715"/>
              <a:gd name="connsiteY13" fmla="*/ 165086 h 334800"/>
              <a:gd name="connsiteX14" fmla="*/ 673459 w 745715"/>
              <a:gd name="connsiteY14" fmla="*/ 142971 h 334800"/>
              <a:gd name="connsiteX15" fmla="*/ 731572 w 745715"/>
              <a:gd name="connsiteY15" fmla="*/ 102343 h 334800"/>
              <a:gd name="connsiteX16" fmla="*/ 745715 w 745715"/>
              <a:gd name="connsiteY16" fmla="*/ 116486 h 334800"/>
              <a:gd name="connsiteX17" fmla="*/ 731572 w 745715"/>
              <a:gd name="connsiteY17" fmla="*/ 130629 h 334800"/>
              <a:gd name="connsiteX18" fmla="*/ 717429 w 745715"/>
              <a:gd name="connsiteY18" fmla="*/ 116486 h 334800"/>
              <a:gd name="connsiteX19" fmla="*/ 731572 w 745715"/>
              <a:gd name="connsiteY19" fmla="*/ 102343 h 334800"/>
              <a:gd name="connsiteX20" fmla="*/ 673459 w 745715"/>
              <a:gd name="connsiteY20" fmla="*/ 47828 h 334800"/>
              <a:gd name="connsiteX21" fmla="*/ 695317 w 745715"/>
              <a:gd name="connsiteY21" fmla="*/ 69943 h 334800"/>
              <a:gd name="connsiteX22" fmla="*/ 673459 w 745715"/>
              <a:gd name="connsiteY22" fmla="*/ 92057 h 334800"/>
              <a:gd name="connsiteX23" fmla="*/ 651601 w 745715"/>
              <a:gd name="connsiteY23" fmla="*/ 69943 h 334800"/>
              <a:gd name="connsiteX24" fmla="*/ 673459 w 745715"/>
              <a:gd name="connsiteY24" fmla="*/ 47828 h 334800"/>
              <a:gd name="connsiteX25" fmla="*/ 0 w 745715"/>
              <a:gd name="connsiteY25" fmla="*/ 0 h 334800"/>
              <a:gd name="connsiteX26" fmla="*/ 603580 w 745715"/>
              <a:gd name="connsiteY26" fmla="*/ 0 h 334800"/>
              <a:gd name="connsiteX27" fmla="*/ 604804 w 745715"/>
              <a:gd name="connsiteY27" fmla="*/ 0 h 334800"/>
              <a:gd name="connsiteX28" fmla="*/ 630514 w 745715"/>
              <a:gd name="connsiteY28" fmla="*/ 25848 h 334800"/>
              <a:gd name="connsiteX29" fmla="*/ 604804 w 745715"/>
              <a:gd name="connsiteY29" fmla="*/ 51697 h 334800"/>
              <a:gd name="connsiteX30" fmla="*/ 603580 w 745715"/>
              <a:gd name="connsiteY30" fmla="*/ 51697 h 334800"/>
              <a:gd name="connsiteX31" fmla="*/ 583991 w 745715"/>
              <a:gd name="connsiteY31" fmla="*/ 72622 h 334800"/>
              <a:gd name="connsiteX32" fmla="*/ 603580 w 745715"/>
              <a:gd name="connsiteY32" fmla="*/ 93547 h 334800"/>
              <a:gd name="connsiteX33" fmla="*/ 603580 w 745715"/>
              <a:gd name="connsiteY33" fmla="*/ 94778 h 334800"/>
              <a:gd name="connsiteX34" fmla="*/ 604804 w 745715"/>
              <a:gd name="connsiteY34" fmla="*/ 94778 h 334800"/>
              <a:gd name="connsiteX35" fmla="*/ 630514 w 745715"/>
              <a:gd name="connsiteY35" fmla="*/ 120627 h 334800"/>
              <a:gd name="connsiteX36" fmla="*/ 606028 w 745715"/>
              <a:gd name="connsiteY36" fmla="*/ 146475 h 334800"/>
              <a:gd name="connsiteX37" fmla="*/ 604804 w 745715"/>
              <a:gd name="connsiteY37" fmla="*/ 146475 h 334800"/>
              <a:gd name="connsiteX38" fmla="*/ 603580 w 745715"/>
              <a:gd name="connsiteY38" fmla="*/ 146475 h 334800"/>
              <a:gd name="connsiteX39" fmla="*/ 583991 w 745715"/>
              <a:gd name="connsiteY39" fmla="*/ 167400 h 334800"/>
              <a:gd name="connsiteX40" fmla="*/ 603580 w 745715"/>
              <a:gd name="connsiteY40" fmla="*/ 188325 h 334800"/>
              <a:gd name="connsiteX41" fmla="*/ 604804 w 745715"/>
              <a:gd name="connsiteY41" fmla="*/ 188325 h 334800"/>
              <a:gd name="connsiteX42" fmla="*/ 630514 w 745715"/>
              <a:gd name="connsiteY42" fmla="*/ 214173 h 334800"/>
              <a:gd name="connsiteX43" fmla="*/ 604804 w 745715"/>
              <a:gd name="connsiteY43" fmla="*/ 241253 h 334800"/>
              <a:gd name="connsiteX44" fmla="*/ 603580 w 745715"/>
              <a:gd name="connsiteY44" fmla="*/ 240022 h 334800"/>
              <a:gd name="connsiteX45" fmla="*/ 603580 w 745715"/>
              <a:gd name="connsiteY45" fmla="*/ 241253 h 334800"/>
              <a:gd name="connsiteX46" fmla="*/ 583991 w 745715"/>
              <a:gd name="connsiteY46" fmla="*/ 262178 h 334800"/>
              <a:gd name="connsiteX47" fmla="*/ 603580 w 745715"/>
              <a:gd name="connsiteY47" fmla="*/ 283103 h 334800"/>
              <a:gd name="connsiteX48" fmla="*/ 604804 w 745715"/>
              <a:gd name="connsiteY48" fmla="*/ 283103 h 334800"/>
              <a:gd name="connsiteX49" fmla="*/ 630514 w 745715"/>
              <a:gd name="connsiteY49" fmla="*/ 308952 h 334800"/>
              <a:gd name="connsiteX50" fmla="*/ 604804 w 745715"/>
              <a:gd name="connsiteY50" fmla="*/ 334800 h 334800"/>
              <a:gd name="connsiteX51" fmla="*/ 603580 w 745715"/>
              <a:gd name="connsiteY51" fmla="*/ 334800 h 334800"/>
              <a:gd name="connsiteX52" fmla="*/ 0 w 745715"/>
              <a:gd name="connsiteY52" fmla="*/ 334800 h 334800"/>
              <a:gd name="connsiteX53" fmla="*/ 0 w 745715"/>
              <a:gd name="connsiteY53" fmla="*/ 0 h 33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745715" h="334800">
                <a:moveTo>
                  <a:pt x="673459" y="237600"/>
                </a:moveTo>
                <a:cubicBezTo>
                  <a:pt x="685530" y="237600"/>
                  <a:pt x="695317" y="247501"/>
                  <a:pt x="695317" y="259715"/>
                </a:cubicBezTo>
                <a:cubicBezTo>
                  <a:pt x="695317" y="271928"/>
                  <a:pt x="685530" y="281829"/>
                  <a:pt x="673459" y="281829"/>
                </a:cubicBezTo>
                <a:cubicBezTo>
                  <a:pt x="661388" y="281829"/>
                  <a:pt x="651601" y="271928"/>
                  <a:pt x="651601" y="259715"/>
                </a:cubicBezTo>
                <a:cubicBezTo>
                  <a:pt x="651601" y="247501"/>
                  <a:pt x="661388" y="237600"/>
                  <a:pt x="673459" y="237600"/>
                </a:cubicBezTo>
                <a:close/>
                <a:moveTo>
                  <a:pt x="731572" y="200572"/>
                </a:moveTo>
                <a:cubicBezTo>
                  <a:pt x="739383" y="200572"/>
                  <a:pt x="745715" y="206904"/>
                  <a:pt x="745715" y="214715"/>
                </a:cubicBezTo>
                <a:cubicBezTo>
                  <a:pt x="745715" y="222526"/>
                  <a:pt x="739383" y="228857"/>
                  <a:pt x="731572" y="228857"/>
                </a:cubicBezTo>
                <a:cubicBezTo>
                  <a:pt x="723761" y="228857"/>
                  <a:pt x="717429" y="222526"/>
                  <a:pt x="717429" y="214715"/>
                </a:cubicBezTo>
                <a:cubicBezTo>
                  <a:pt x="717429" y="206904"/>
                  <a:pt x="723761" y="200572"/>
                  <a:pt x="731572" y="200572"/>
                </a:cubicBezTo>
                <a:close/>
                <a:moveTo>
                  <a:pt x="673459" y="142971"/>
                </a:moveTo>
                <a:cubicBezTo>
                  <a:pt x="685530" y="142971"/>
                  <a:pt x="695317" y="152872"/>
                  <a:pt x="695317" y="165086"/>
                </a:cubicBezTo>
                <a:cubicBezTo>
                  <a:pt x="695317" y="177299"/>
                  <a:pt x="685530" y="187200"/>
                  <a:pt x="673459" y="187200"/>
                </a:cubicBezTo>
                <a:cubicBezTo>
                  <a:pt x="661388" y="187200"/>
                  <a:pt x="651601" y="177299"/>
                  <a:pt x="651601" y="165086"/>
                </a:cubicBezTo>
                <a:cubicBezTo>
                  <a:pt x="651601" y="152872"/>
                  <a:pt x="661388" y="142971"/>
                  <a:pt x="673459" y="142971"/>
                </a:cubicBezTo>
                <a:close/>
                <a:moveTo>
                  <a:pt x="731572" y="102343"/>
                </a:moveTo>
                <a:cubicBezTo>
                  <a:pt x="739383" y="102343"/>
                  <a:pt x="745715" y="108675"/>
                  <a:pt x="745715" y="116486"/>
                </a:cubicBezTo>
                <a:cubicBezTo>
                  <a:pt x="745715" y="124297"/>
                  <a:pt x="739383" y="130629"/>
                  <a:pt x="731572" y="130629"/>
                </a:cubicBezTo>
                <a:cubicBezTo>
                  <a:pt x="723761" y="130629"/>
                  <a:pt x="717429" y="124297"/>
                  <a:pt x="717429" y="116486"/>
                </a:cubicBezTo>
                <a:cubicBezTo>
                  <a:pt x="717429" y="108675"/>
                  <a:pt x="723761" y="102343"/>
                  <a:pt x="731572" y="102343"/>
                </a:cubicBezTo>
                <a:close/>
                <a:moveTo>
                  <a:pt x="673459" y="47828"/>
                </a:moveTo>
                <a:cubicBezTo>
                  <a:pt x="685530" y="47828"/>
                  <a:pt x="695317" y="57729"/>
                  <a:pt x="695317" y="69943"/>
                </a:cubicBezTo>
                <a:cubicBezTo>
                  <a:pt x="695317" y="82156"/>
                  <a:pt x="685530" y="92057"/>
                  <a:pt x="673459" y="92057"/>
                </a:cubicBezTo>
                <a:cubicBezTo>
                  <a:pt x="661388" y="92057"/>
                  <a:pt x="651601" y="82156"/>
                  <a:pt x="651601" y="69943"/>
                </a:cubicBezTo>
                <a:cubicBezTo>
                  <a:pt x="651601" y="57729"/>
                  <a:pt x="661388" y="47828"/>
                  <a:pt x="673459" y="47828"/>
                </a:cubicBezTo>
                <a:close/>
                <a:moveTo>
                  <a:pt x="0" y="0"/>
                </a:moveTo>
                <a:cubicBezTo>
                  <a:pt x="0" y="0"/>
                  <a:pt x="0" y="0"/>
                  <a:pt x="603580" y="0"/>
                </a:cubicBezTo>
                <a:cubicBezTo>
                  <a:pt x="603580" y="0"/>
                  <a:pt x="603580" y="0"/>
                  <a:pt x="604804" y="0"/>
                </a:cubicBezTo>
                <a:cubicBezTo>
                  <a:pt x="619495" y="0"/>
                  <a:pt x="630514" y="11078"/>
                  <a:pt x="630514" y="25848"/>
                </a:cubicBezTo>
                <a:cubicBezTo>
                  <a:pt x="630514" y="40619"/>
                  <a:pt x="619495" y="51697"/>
                  <a:pt x="604804" y="51697"/>
                </a:cubicBezTo>
                <a:cubicBezTo>
                  <a:pt x="604804" y="51697"/>
                  <a:pt x="603580" y="51697"/>
                  <a:pt x="603580" y="51697"/>
                </a:cubicBezTo>
                <a:cubicBezTo>
                  <a:pt x="592561" y="52928"/>
                  <a:pt x="583991" y="61544"/>
                  <a:pt x="583991" y="72622"/>
                </a:cubicBezTo>
                <a:cubicBezTo>
                  <a:pt x="583991" y="84931"/>
                  <a:pt x="592561" y="93547"/>
                  <a:pt x="603580" y="93547"/>
                </a:cubicBezTo>
                <a:cubicBezTo>
                  <a:pt x="603580" y="93547"/>
                  <a:pt x="603580" y="93547"/>
                  <a:pt x="603580" y="94778"/>
                </a:cubicBezTo>
                <a:cubicBezTo>
                  <a:pt x="603580" y="94778"/>
                  <a:pt x="604804" y="94778"/>
                  <a:pt x="604804" y="94778"/>
                </a:cubicBezTo>
                <a:cubicBezTo>
                  <a:pt x="619495" y="94778"/>
                  <a:pt x="630514" y="105856"/>
                  <a:pt x="630514" y="120627"/>
                </a:cubicBezTo>
                <a:cubicBezTo>
                  <a:pt x="630514" y="134166"/>
                  <a:pt x="619495" y="145245"/>
                  <a:pt x="606028" y="146475"/>
                </a:cubicBezTo>
                <a:cubicBezTo>
                  <a:pt x="606028" y="146475"/>
                  <a:pt x="604804" y="146475"/>
                  <a:pt x="604804" y="146475"/>
                </a:cubicBezTo>
                <a:cubicBezTo>
                  <a:pt x="604804" y="146475"/>
                  <a:pt x="603580" y="146475"/>
                  <a:pt x="603580" y="146475"/>
                </a:cubicBezTo>
                <a:cubicBezTo>
                  <a:pt x="592561" y="146475"/>
                  <a:pt x="583991" y="156322"/>
                  <a:pt x="583991" y="167400"/>
                </a:cubicBezTo>
                <a:cubicBezTo>
                  <a:pt x="583991" y="178478"/>
                  <a:pt x="592561" y="187095"/>
                  <a:pt x="603580" y="188325"/>
                </a:cubicBezTo>
                <a:cubicBezTo>
                  <a:pt x="603580" y="188325"/>
                  <a:pt x="604804" y="188325"/>
                  <a:pt x="604804" y="188325"/>
                </a:cubicBezTo>
                <a:cubicBezTo>
                  <a:pt x="619495" y="188325"/>
                  <a:pt x="630514" y="200633"/>
                  <a:pt x="630514" y="214173"/>
                </a:cubicBezTo>
                <a:cubicBezTo>
                  <a:pt x="630514" y="228945"/>
                  <a:pt x="619495" y="241253"/>
                  <a:pt x="604804" y="241253"/>
                </a:cubicBezTo>
                <a:cubicBezTo>
                  <a:pt x="604804" y="241253"/>
                  <a:pt x="603580" y="240022"/>
                  <a:pt x="603580" y="240022"/>
                </a:cubicBezTo>
                <a:cubicBezTo>
                  <a:pt x="603580" y="240022"/>
                  <a:pt x="603580" y="240022"/>
                  <a:pt x="603580" y="241253"/>
                </a:cubicBezTo>
                <a:cubicBezTo>
                  <a:pt x="592561" y="241253"/>
                  <a:pt x="583991" y="251100"/>
                  <a:pt x="583991" y="262178"/>
                </a:cubicBezTo>
                <a:cubicBezTo>
                  <a:pt x="583991" y="273256"/>
                  <a:pt x="592561" y="281872"/>
                  <a:pt x="603580" y="283103"/>
                </a:cubicBezTo>
                <a:cubicBezTo>
                  <a:pt x="603580" y="283103"/>
                  <a:pt x="604804" y="283103"/>
                  <a:pt x="604804" y="283103"/>
                </a:cubicBezTo>
                <a:cubicBezTo>
                  <a:pt x="619495" y="283103"/>
                  <a:pt x="630514" y="294181"/>
                  <a:pt x="630514" y="308952"/>
                </a:cubicBezTo>
                <a:cubicBezTo>
                  <a:pt x="630514" y="323722"/>
                  <a:pt x="619495" y="334800"/>
                  <a:pt x="604804" y="334800"/>
                </a:cubicBezTo>
                <a:cubicBezTo>
                  <a:pt x="604804" y="334800"/>
                  <a:pt x="604804" y="334800"/>
                  <a:pt x="603580" y="334800"/>
                </a:cubicBezTo>
                <a:cubicBezTo>
                  <a:pt x="603580" y="334800"/>
                  <a:pt x="603580" y="334800"/>
                  <a:pt x="0" y="334800"/>
                </a:cubicBezTo>
                <a:cubicBezTo>
                  <a:pt x="0" y="334800"/>
                  <a:pt x="0" y="334800"/>
                  <a:pt x="0" y="0"/>
                </a:cubicBezTo>
                <a:close/>
              </a:path>
            </a:pathLst>
          </a:custGeom>
          <a:solidFill>
            <a:schemeClr val="accent4"/>
          </a:solidFill>
        </p:spPr>
        <p:txBody>
          <a:bodyPr wrap="square">
            <a:noAutofit/>
          </a:bodyPr>
          <a:lstStyle>
            <a:lvl1pPr>
              <a:defRPr/>
            </a:lvl1pPr>
          </a:lstStyle>
          <a:p>
            <a:pPr lvl="0"/>
            <a:r>
              <a:rPr lang="en-US" noProof="0"/>
              <a:t> </a:t>
            </a:r>
          </a:p>
        </p:txBody>
      </p:sp>
      <p:sp>
        <p:nvSpPr>
          <p:cNvPr id="4" name="Espace réservé de la date 3">
            <a:extLst>
              <a:ext uri="{FF2B5EF4-FFF2-40B4-BE49-F238E27FC236}">
                <a16:creationId xmlns:a16="http://schemas.microsoft.com/office/drawing/2014/main" id="{0023D345-337F-488B-8D03-DF3DDDA5DDF5}"/>
              </a:ext>
            </a:extLst>
          </p:cNvPr>
          <p:cNvSpPr>
            <a:spLocks noGrp="1"/>
          </p:cNvSpPr>
          <p:nvPr>
            <p:ph type="dt" sz="half" idx="15"/>
          </p:nvPr>
        </p:nvSpPr>
        <p:spPr/>
        <p:txBody>
          <a:bodyPr/>
          <a:lstStyle/>
          <a:p>
            <a:r>
              <a:rPr lang="en-US" noProof="0" dirty="0"/>
              <a:t>YYYY/MM/DD</a:t>
            </a:r>
            <a:endParaRPr lang="en-US" b="0" noProof="0" dirty="0"/>
          </a:p>
        </p:txBody>
      </p:sp>
      <p:sp>
        <p:nvSpPr>
          <p:cNvPr id="7" name="Espace réservé du pied de page 6">
            <a:extLst>
              <a:ext uri="{FF2B5EF4-FFF2-40B4-BE49-F238E27FC236}">
                <a16:creationId xmlns:a16="http://schemas.microsoft.com/office/drawing/2014/main" id="{509EADAA-0C96-4D73-B394-C1A53CEA1029}"/>
              </a:ext>
            </a:extLst>
          </p:cNvPr>
          <p:cNvSpPr>
            <a:spLocks noGrp="1"/>
          </p:cNvSpPr>
          <p:nvPr>
            <p:ph type="ftr" sz="quarter" idx="16"/>
          </p:nvPr>
        </p:nvSpPr>
        <p:spPr/>
        <p:txBody>
          <a:bodyPr/>
          <a:lstStyle/>
          <a:p>
            <a:r>
              <a:rPr lang="en-US" noProof="0" dirty="0"/>
              <a:t>Communication Department</a:t>
            </a:r>
            <a:endParaRPr lang="en-US" b="0" noProof="0" dirty="0"/>
          </a:p>
        </p:txBody>
      </p:sp>
      <p:sp>
        <p:nvSpPr>
          <p:cNvPr id="8" name="Espace réservé du numéro de diapositive 7">
            <a:extLst>
              <a:ext uri="{FF2B5EF4-FFF2-40B4-BE49-F238E27FC236}">
                <a16:creationId xmlns:a16="http://schemas.microsoft.com/office/drawing/2014/main" id="{257223AC-9555-4A04-BCAD-D73603C5E654}"/>
              </a:ext>
            </a:extLst>
          </p:cNvPr>
          <p:cNvSpPr>
            <a:spLocks noGrp="1"/>
          </p:cNvSpPr>
          <p:nvPr>
            <p:ph type="sldNum" sz="quarter" idx="17"/>
          </p:nvPr>
        </p:nvSpPr>
        <p:spPr/>
        <p:txBody>
          <a:bodyPr/>
          <a:lstStyle/>
          <a:p>
            <a:fld id="{975A587B-5814-4D9B-9598-FE9CB954CB01}" type="slidenum">
              <a:rPr lang="en-US" noProof="0" smtClean="0"/>
              <a:pPr/>
              <a:t>‹N°›</a:t>
            </a:fld>
            <a:endParaRPr lang="en-US" b="0" noProof="0"/>
          </a:p>
        </p:txBody>
      </p:sp>
      <p:sp>
        <p:nvSpPr>
          <p:cNvPr id="12" name="Espace réservé pour une image  33">
            <a:extLst>
              <a:ext uri="{FF2B5EF4-FFF2-40B4-BE49-F238E27FC236}">
                <a16:creationId xmlns:a16="http://schemas.microsoft.com/office/drawing/2014/main" id="{895E04EA-65C6-4AA2-8F1E-9A4E11C6614A}"/>
              </a:ext>
            </a:extLst>
          </p:cNvPr>
          <p:cNvSpPr>
            <a:spLocks noGrp="1"/>
          </p:cNvSpPr>
          <p:nvPr>
            <p:ph type="pic" idx="14" hasCustomPrompt="1"/>
          </p:nvPr>
        </p:nvSpPr>
        <p:spPr>
          <a:xfrm>
            <a:off x="6096000" y="1128410"/>
            <a:ext cx="5499370" cy="5039202"/>
          </a:xfrm>
          <a:prstGeom prst="rect">
            <a:avLst/>
          </a:prstGeom>
          <a:noFill/>
          <a:ln w="3175">
            <a:noFill/>
          </a:ln>
        </p:spPr>
        <p:txBody>
          <a:bodyPr wrap="square" anchor="ctr">
            <a:noAutofit/>
          </a:bodyPr>
          <a:lstStyle>
            <a:lvl1pPr marL="0" indent="0" algn="ctr">
              <a:buNone/>
              <a:defRPr sz="1200" b="0" cap="none" baseline="0">
                <a:solidFill>
                  <a:schemeClr val="tx2"/>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noProof="0"/>
              <a:t>Photo</a:t>
            </a:r>
          </a:p>
        </p:txBody>
      </p:sp>
      <p:sp>
        <p:nvSpPr>
          <p:cNvPr id="14" name="Titre 13">
            <a:extLst>
              <a:ext uri="{FF2B5EF4-FFF2-40B4-BE49-F238E27FC236}">
                <a16:creationId xmlns:a16="http://schemas.microsoft.com/office/drawing/2014/main" id="{8038BA85-2084-4869-B223-D5D52B6CE45D}"/>
              </a:ext>
            </a:extLst>
          </p:cNvPr>
          <p:cNvSpPr>
            <a:spLocks noGrp="1"/>
          </p:cNvSpPr>
          <p:nvPr>
            <p:ph type="title" hasCustomPrompt="1"/>
          </p:nvPr>
        </p:nvSpPr>
        <p:spPr>
          <a:xfrm>
            <a:off x="643890" y="1128410"/>
            <a:ext cx="5452110" cy="5039202"/>
          </a:xfrm>
          <a:custGeom>
            <a:avLst/>
            <a:gdLst>
              <a:gd name="connsiteX0" fmla="*/ 0 w 5452110"/>
              <a:gd name="connsiteY0" fmla="*/ 0 h 5039202"/>
              <a:gd name="connsiteX1" fmla="*/ 5452110 w 5452110"/>
              <a:gd name="connsiteY1" fmla="*/ 0 h 5039202"/>
              <a:gd name="connsiteX2" fmla="*/ 5452110 w 5452110"/>
              <a:gd name="connsiteY2" fmla="*/ 5039202 h 5039202"/>
              <a:gd name="connsiteX3" fmla="*/ 0 w 5452110"/>
              <a:gd name="connsiteY3" fmla="*/ 5039202 h 5039202"/>
            </a:gdLst>
            <a:ahLst/>
            <a:cxnLst>
              <a:cxn ang="0">
                <a:pos x="connsiteX0" y="connsiteY0"/>
              </a:cxn>
              <a:cxn ang="0">
                <a:pos x="connsiteX1" y="connsiteY1"/>
              </a:cxn>
              <a:cxn ang="0">
                <a:pos x="connsiteX2" y="connsiteY2"/>
              </a:cxn>
              <a:cxn ang="0">
                <a:pos x="connsiteX3" y="connsiteY3"/>
              </a:cxn>
            </a:cxnLst>
            <a:rect l="l" t="t" r="r" b="b"/>
            <a:pathLst>
              <a:path w="5452110" h="5039202">
                <a:moveTo>
                  <a:pt x="0" y="0"/>
                </a:moveTo>
                <a:lnTo>
                  <a:pt x="5452110" y="0"/>
                </a:lnTo>
                <a:lnTo>
                  <a:pt x="5452110" y="5039202"/>
                </a:lnTo>
                <a:lnTo>
                  <a:pt x="0" y="5039202"/>
                </a:lnTo>
                <a:close/>
              </a:path>
            </a:pathLst>
          </a:custGeom>
          <a:solidFill>
            <a:schemeClr val="tx2"/>
          </a:solidFill>
        </p:spPr>
        <p:txBody>
          <a:bodyPr wrap="square" lIns="360000" tIns="540000" rIns="360000" bIns="360000">
            <a:noAutofit/>
          </a:bodyPr>
          <a:lstStyle>
            <a:lvl1pPr>
              <a:defRPr>
                <a:solidFill>
                  <a:schemeClr val="bg1"/>
                </a:solidFill>
              </a:defRPr>
            </a:lvl1pPr>
          </a:lstStyle>
          <a:p>
            <a:r>
              <a:rPr lang="en-US" noProof="0" dirty="0"/>
              <a:t>Click to edit Master title style</a:t>
            </a:r>
          </a:p>
        </p:txBody>
      </p:sp>
      <p:sp>
        <p:nvSpPr>
          <p:cNvPr id="11" name="Espace réservé du texte 10">
            <a:extLst>
              <a:ext uri="{FF2B5EF4-FFF2-40B4-BE49-F238E27FC236}">
                <a16:creationId xmlns:a16="http://schemas.microsoft.com/office/drawing/2014/main" id="{8C7A5F77-9A92-46CF-AF0E-296CA94F051F}"/>
              </a:ext>
            </a:extLst>
          </p:cNvPr>
          <p:cNvSpPr>
            <a:spLocks noGrp="1"/>
          </p:cNvSpPr>
          <p:nvPr>
            <p:ph type="body" sz="quarter" idx="13" hasCustomPrompt="1"/>
          </p:nvPr>
        </p:nvSpPr>
        <p:spPr>
          <a:xfrm>
            <a:off x="912536" y="2927612"/>
            <a:ext cx="4932000" cy="2880000"/>
          </a:xfrm>
        </p:spPr>
        <p:txBody>
          <a:bodyPr/>
          <a:lstStyle>
            <a:lvl1pPr>
              <a:defRPr sz="1900">
                <a:solidFill>
                  <a:schemeClr val="bg1"/>
                </a:solidFill>
              </a:defRPr>
            </a:lvl1pPr>
            <a:lvl2pPr>
              <a:defRPr sz="19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3" name="Espace réservé du texte 12">
            <a:extLst>
              <a:ext uri="{FF2B5EF4-FFF2-40B4-BE49-F238E27FC236}">
                <a16:creationId xmlns:a16="http://schemas.microsoft.com/office/drawing/2014/main" id="{33CC8265-43A8-4733-994F-26FC35CA74D4}"/>
              </a:ext>
            </a:extLst>
          </p:cNvPr>
          <p:cNvSpPr>
            <a:spLocks noGrp="1"/>
          </p:cNvSpPr>
          <p:nvPr>
            <p:ph type="body" sz="quarter" idx="18" hasCustomPrompt="1"/>
          </p:nvPr>
        </p:nvSpPr>
        <p:spPr>
          <a:xfrm rot="5400000">
            <a:off x="5475816" y="3525796"/>
            <a:ext cx="1500865" cy="286749"/>
          </a:xfrm>
          <a:custGeom>
            <a:avLst/>
            <a:gdLst>
              <a:gd name="connsiteX0" fmla="*/ 21781 w 1682584"/>
              <a:gd name="connsiteY0" fmla="*/ 278191 h 321468"/>
              <a:gd name="connsiteX1" fmla="*/ 43562 w 1682584"/>
              <a:gd name="connsiteY1" fmla="*/ 299829 h 321468"/>
              <a:gd name="connsiteX2" fmla="*/ 21781 w 1682584"/>
              <a:gd name="connsiteY2" fmla="*/ 321467 h 321468"/>
              <a:gd name="connsiteX3" fmla="*/ 0 w 1682584"/>
              <a:gd name="connsiteY3" fmla="*/ 299829 h 321468"/>
              <a:gd name="connsiteX4" fmla="*/ 21781 w 1682584"/>
              <a:gd name="connsiteY4" fmla="*/ 278191 h 321468"/>
              <a:gd name="connsiteX5" fmla="*/ 1659441 w 1682584"/>
              <a:gd name="connsiteY5" fmla="*/ 274986 h 321468"/>
              <a:gd name="connsiteX6" fmla="*/ 1682584 w 1682584"/>
              <a:gd name="connsiteY6" fmla="*/ 298227 h 321468"/>
              <a:gd name="connsiteX7" fmla="*/ 1659441 w 1682584"/>
              <a:gd name="connsiteY7" fmla="*/ 321468 h 321468"/>
              <a:gd name="connsiteX8" fmla="*/ 1636298 w 1682584"/>
              <a:gd name="connsiteY8" fmla="*/ 298227 h 321468"/>
              <a:gd name="connsiteX9" fmla="*/ 1659441 w 1682584"/>
              <a:gd name="connsiteY9" fmla="*/ 274986 h 321468"/>
              <a:gd name="connsiteX10" fmla="*/ 197391 w 1682584"/>
              <a:gd name="connsiteY10" fmla="*/ 263766 h 321468"/>
              <a:gd name="connsiteX11" fmla="*/ 225979 w 1682584"/>
              <a:gd name="connsiteY11" fmla="*/ 292617 h 321468"/>
              <a:gd name="connsiteX12" fmla="*/ 197391 w 1682584"/>
              <a:gd name="connsiteY12" fmla="*/ 321468 h 321468"/>
              <a:gd name="connsiteX13" fmla="*/ 168803 w 1682584"/>
              <a:gd name="connsiteY13" fmla="*/ 292617 h 321468"/>
              <a:gd name="connsiteX14" fmla="*/ 197391 w 1682584"/>
              <a:gd name="connsiteY14" fmla="*/ 263766 h 321468"/>
              <a:gd name="connsiteX15" fmla="*/ 1453881 w 1682584"/>
              <a:gd name="connsiteY15" fmla="*/ 255752 h 321468"/>
              <a:gd name="connsiteX16" fmla="*/ 1486553 w 1682584"/>
              <a:gd name="connsiteY16" fmla="*/ 288610 h 321468"/>
              <a:gd name="connsiteX17" fmla="*/ 1453881 w 1682584"/>
              <a:gd name="connsiteY17" fmla="*/ 321468 h 321468"/>
              <a:gd name="connsiteX18" fmla="*/ 1421209 w 1682584"/>
              <a:gd name="connsiteY18" fmla="*/ 288610 h 321468"/>
              <a:gd name="connsiteX19" fmla="*/ 1453881 w 1682584"/>
              <a:gd name="connsiteY19" fmla="*/ 255752 h 321468"/>
              <a:gd name="connsiteX20" fmla="*/ 1261936 w 1682584"/>
              <a:gd name="connsiteY20" fmla="*/ 236519 h 321468"/>
              <a:gd name="connsiteX21" fmla="*/ 1304137 w 1682584"/>
              <a:gd name="connsiteY21" fmla="*/ 278993 h 321468"/>
              <a:gd name="connsiteX22" fmla="*/ 1261936 w 1682584"/>
              <a:gd name="connsiteY22" fmla="*/ 321467 h 321468"/>
              <a:gd name="connsiteX23" fmla="*/ 1219735 w 1682584"/>
              <a:gd name="connsiteY23" fmla="*/ 278993 h 321468"/>
              <a:gd name="connsiteX24" fmla="*/ 1261936 w 1682584"/>
              <a:gd name="connsiteY24" fmla="*/ 236519 h 321468"/>
              <a:gd name="connsiteX25" fmla="*/ 374361 w 1682584"/>
              <a:gd name="connsiteY25" fmla="*/ 236519 h 321468"/>
              <a:gd name="connsiteX26" fmla="*/ 416562 w 1682584"/>
              <a:gd name="connsiteY26" fmla="*/ 278993 h 321468"/>
              <a:gd name="connsiteX27" fmla="*/ 374361 w 1682584"/>
              <a:gd name="connsiteY27" fmla="*/ 321467 h 321468"/>
              <a:gd name="connsiteX28" fmla="*/ 332160 w 1682584"/>
              <a:gd name="connsiteY28" fmla="*/ 278993 h 321468"/>
              <a:gd name="connsiteX29" fmla="*/ 374361 w 1682584"/>
              <a:gd name="connsiteY29" fmla="*/ 236519 h 321468"/>
              <a:gd name="connsiteX30" fmla="*/ 722858 w 1682584"/>
              <a:gd name="connsiteY30" fmla="*/ 231710 h 321468"/>
              <a:gd name="connsiteX31" fmla="*/ 767782 w 1682584"/>
              <a:gd name="connsiteY31" fmla="*/ 276589 h 321468"/>
              <a:gd name="connsiteX32" fmla="*/ 722858 w 1682584"/>
              <a:gd name="connsiteY32" fmla="*/ 321468 h 321468"/>
              <a:gd name="connsiteX33" fmla="*/ 677934 w 1682584"/>
              <a:gd name="connsiteY33" fmla="*/ 276589 h 321468"/>
              <a:gd name="connsiteX34" fmla="*/ 722858 w 1682584"/>
              <a:gd name="connsiteY34" fmla="*/ 231710 h 321468"/>
              <a:gd name="connsiteX35" fmla="*/ 1072714 w 1682584"/>
              <a:gd name="connsiteY35" fmla="*/ 223696 h 321468"/>
              <a:gd name="connsiteX36" fmla="*/ 1121721 w 1682584"/>
              <a:gd name="connsiteY36" fmla="*/ 272582 h 321468"/>
              <a:gd name="connsiteX37" fmla="*/ 1072714 w 1682584"/>
              <a:gd name="connsiteY37" fmla="*/ 321468 h 321468"/>
              <a:gd name="connsiteX38" fmla="*/ 1023707 w 1682584"/>
              <a:gd name="connsiteY38" fmla="*/ 272582 h 321468"/>
              <a:gd name="connsiteX39" fmla="*/ 1072714 w 1682584"/>
              <a:gd name="connsiteY39" fmla="*/ 223696 h 321468"/>
              <a:gd name="connsiteX40" fmla="*/ 895744 w 1682584"/>
              <a:gd name="connsiteY40" fmla="*/ 223696 h 321468"/>
              <a:gd name="connsiteX41" fmla="*/ 944751 w 1682584"/>
              <a:gd name="connsiteY41" fmla="*/ 272582 h 321468"/>
              <a:gd name="connsiteX42" fmla="*/ 895744 w 1682584"/>
              <a:gd name="connsiteY42" fmla="*/ 321468 h 321468"/>
              <a:gd name="connsiteX43" fmla="*/ 846737 w 1682584"/>
              <a:gd name="connsiteY43" fmla="*/ 272582 h 321468"/>
              <a:gd name="connsiteX44" fmla="*/ 895744 w 1682584"/>
              <a:gd name="connsiteY44" fmla="*/ 223696 h 321468"/>
              <a:gd name="connsiteX45" fmla="*/ 549970 w 1682584"/>
              <a:gd name="connsiteY45" fmla="*/ 223696 h 321468"/>
              <a:gd name="connsiteX46" fmla="*/ 598977 w 1682584"/>
              <a:gd name="connsiteY46" fmla="*/ 272582 h 321468"/>
              <a:gd name="connsiteX47" fmla="*/ 549970 w 1682584"/>
              <a:gd name="connsiteY47" fmla="*/ 321468 h 321468"/>
              <a:gd name="connsiteX48" fmla="*/ 500963 w 1682584"/>
              <a:gd name="connsiteY48" fmla="*/ 272582 h 321468"/>
              <a:gd name="connsiteX49" fmla="*/ 549970 w 1682584"/>
              <a:gd name="connsiteY49" fmla="*/ 223696 h 321468"/>
              <a:gd name="connsiteX50" fmla="*/ 1161617 w 1682584"/>
              <a:gd name="connsiteY50" fmla="*/ 130686 h 321468"/>
              <a:gd name="connsiteX51" fmla="*/ 1182454 w 1682584"/>
              <a:gd name="connsiteY51" fmla="*/ 151106 h 321468"/>
              <a:gd name="connsiteX52" fmla="*/ 1161617 w 1682584"/>
              <a:gd name="connsiteY52" fmla="*/ 171526 h 321468"/>
              <a:gd name="connsiteX53" fmla="*/ 1140780 w 1682584"/>
              <a:gd name="connsiteY53" fmla="*/ 151106 h 321468"/>
              <a:gd name="connsiteX54" fmla="*/ 1161617 w 1682584"/>
              <a:gd name="connsiteY54" fmla="*/ 130686 h 321468"/>
              <a:gd name="connsiteX55" fmla="*/ 456457 w 1682584"/>
              <a:gd name="connsiteY55" fmla="*/ 130686 h 321468"/>
              <a:gd name="connsiteX56" fmla="*/ 477294 w 1682584"/>
              <a:gd name="connsiteY56" fmla="*/ 151106 h 321468"/>
              <a:gd name="connsiteX57" fmla="*/ 456457 w 1682584"/>
              <a:gd name="connsiteY57" fmla="*/ 171526 h 321468"/>
              <a:gd name="connsiteX58" fmla="*/ 435620 w 1682584"/>
              <a:gd name="connsiteY58" fmla="*/ 151106 h 321468"/>
              <a:gd name="connsiteX59" fmla="*/ 456457 w 1682584"/>
              <a:gd name="connsiteY59" fmla="*/ 130686 h 321468"/>
              <a:gd name="connsiteX60" fmla="*/ 980145 w 1682584"/>
              <a:gd name="connsiteY60" fmla="*/ 100738 h 321468"/>
              <a:gd name="connsiteX61" fmla="*/ 1015539 w 1682584"/>
              <a:gd name="connsiteY61" fmla="*/ 136132 h 321468"/>
              <a:gd name="connsiteX62" fmla="*/ 980145 w 1682584"/>
              <a:gd name="connsiteY62" fmla="*/ 171526 h 321468"/>
              <a:gd name="connsiteX63" fmla="*/ 944751 w 1682584"/>
              <a:gd name="connsiteY63" fmla="*/ 136132 h 321468"/>
              <a:gd name="connsiteX64" fmla="*/ 980145 w 1682584"/>
              <a:gd name="connsiteY64" fmla="*/ 100738 h 321468"/>
              <a:gd name="connsiteX65" fmla="*/ 803042 w 1682584"/>
              <a:gd name="connsiteY65" fmla="*/ 100738 h 321468"/>
              <a:gd name="connsiteX66" fmla="*/ 838304 w 1682584"/>
              <a:gd name="connsiteY66" fmla="*/ 136132 h 321468"/>
              <a:gd name="connsiteX67" fmla="*/ 803042 w 1682584"/>
              <a:gd name="connsiteY67" fmla="*/ 171526 h 321468"/>
              <a:gd name="connsiteX68" fmla="*/ 767780 w 1682584"/>
              <a:gd name="connsiteY68" fmla="*/ 136132 h 321468"/>
              <a:gd name="connsiteX69" fmla="*/ 803042 w 1682584"/>
              <a:gd name="connsiteY69" fmla="*/ 100738 h 321468"/>
              <a:gd name="connsiteX70" fmla="*/ 634239 w 1682584"/>
              <a:gd name="connsiteY70" fmla="*/ 100738 h 321468"/>
              <a:gd name="connsiteX71" fmla="*/ 669501 w 1682584"/>
              <a:gd name="connsiteY71" fmla="*/ 136132 h 321468"/>
              <a:gd name="connsiteX72" fmla="*/ 634239 w 1682584"/>
              <a:gd name="connsiteY72" fmla="*/ 171526 h 321468"/>
              <a:gd name="connsiteX73" fmla="*/ 598977 w 1682584"/>
              <a:gd name="connsiteY73" fmla="*/ 136132 h 321468"/>
              <a:gd name="connsiteX74" fmla="*/ 634239 w 1682584"/>
              <a:gd name="connsiteY74" fmla="*/ 100738 h 321468"/>
              <a:gd name="connsiteX75" fmla="*/ 898467 w 1682584"/>
              <a:gd name="connsiteY75" fmla="*/ 0 h 321468"/>
              <a:gd name="connsiteX76" fmla="*/ 917526 w 1682584"/>
              <a:gd name="connsiteY76" fmla="*/ 19234 h 321468"/>
              <a:gd name="connsiteX77" fmla="*/ 898467 w 1682584"/>
              <a:gd name="connsiteY77" fmla="*/ 38468 h 321468"/>
              <a:gd name="connsiteX78" fmla="*/ 879408 w 1682584"/>
              <a:gd name="connsiteY78" fmla="*/ 19234 h 321468"/>
              <a:gd name="connsiteX79" fmla="*/ 898467 w 1682584"/>
              <a:gd name="connsiteY79" fmla="*/ 0 h 321468"/>
              <a:gd name="connsiteX80" fmla="*/ 716051 w 1682584"/>
              <a:gd name="connsiteY80" fmla="*/ 0 h 321468"/>
              <a:gd name="connsiteX81" fmla="*/ 735110 w 1682584"/>
              <a:gd name="connsiteY81" fmla="*/ 19234 h 321468"/>
              <a:gd name="connsiteX82" fmla="*/ 716051 w 1682584"/>
              <a:gd name="connsiteY82" fmla="*/ 38468 h 321468"/>
              <a:gd name="connsiteX83" fmla="*/ 696992 w 1682584"/>
              <a:gd name="connsiteY83" fmla="*/ 19234 h 321468"/>
              <a:gd name="connsiteX84" fmla="*/ 716051 w 1682584"/>
              <a:gd name="connsiteY84" fmla="*/ 0 h 32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1682584" h="321468">
                <a:moveTo>
                  <a:pt x="21781" y="278191"/>
                </a:moveTo>
                <a:cubicBezTo>
                  <a:pt x="33810" y="278191"/>
                  <a:pt x="43562" y="287879"/>
                  <a:pt x="43562" y="299829"/>
                </a:cubicBezTo>
                <a:cubicBezTo>
                  <a:pt x="43562" y="311779"/>
                  <a:pt x="33810" y="321467"/>
                  <a:pt x="21781" y="321467"/>
                </a:cubicBezTo>
                <a:cubicBezTo>
                  <a:pt x="9752" y="321467"/>
                  <a:pt x="0" y="311779"/>
                  <a:pt x="0" y="299829"/>
                </a:cubicBezTo>
                <a:cubicBezTo>
                  <a:pt x="0" y="287879"/>
                  <a:pt x="9752" y="278191"/>
                  <a:pt x="21781" y="278191"/>
                </a:cubicBezTo>
                <a:close/>
                <a:moveTo>
                  <a:pt x="1659441" y="274986"/>
                </a:moveTo>
                <a:cubicBezTo>
                  <a:pt x="1672223" y="274986"/>
                  <a:pt x="1682584" y="285391"/>
                  <a:pt x="1682584" y="298227"/>
                </a:cubicBezTo>
                <a:cubicBezTo>
                  <a:pt x="1682584" y="311063"/>
                  <a:pt x="1672223" y="321468"/>
                  <a:pt x="1659441" y="321468"/>
                </a:cubicBezTo>
                <a:cubicBezTo>
                  <a:pt x="1646659" y="321468"/>
                  <a:pt x="1636298" y="311063"/>
                  <a:pt x="1636298" y="298227"/>
                </a:cubicBezTo>
                <a:cubicBezTo>
                  <a:pt x="1636298" y="285391"/>
                  <a:pt x="1646659" y="274986"/>
                  <a:pt x="1659441" y="274986"/>
                </a:cubicBezTo>
                <a:close/>
                <a:moveTo>
                  <a:pt x="197391" y="263766"/>
                </a:moveTo>
                <a:cubicBezTo>
                  <a:pt x="213180" y="263766"/>
                  <a:pt x="225979" y="276683"/>
                  <a:pt x="225979" y="292617"/>
                </a:cubicBezTo>
                <a:cubicBezTo>
                  <a:pt x="225979" y="308551"/>
                  <a:pt x="213180" y="321468"/>
                  <a:pt x="197391" y="321468"/>
                </a:cubicBezTo>
                <a:cubicBezTo>
                  <a:pt x="181602" y="321468"/>
                  <a:pt x="168803" y="308551"/>
                  <a:pt x="168803" y="292617"/>
                </a:cubicBezTo>
                <a:cubicBezTo>
                  <a:pt x="168803" y="276683"/>
                  <a:pt x="181602" y="263766"/>
                  <a:pt x="197391" y="263766"/>
                </a:cubicBezTo>
                <a:close/>
                <a:moveTo>
                  <a:pt x="1453881" y="255752"/>
                </a:moveTo>
                <a:cubicBezTo>
                  <a:pt x="1471925" y="255752"/>
                  <a:pt x="1486553" y="270463"/>
                  <a:pt x="1486553" y="288610"/>
                </a:cubicBezTo>
                <a:cubicBezTo>
                  <a:pt x="1486553" y="306757"/>
                  <a:pt x="1471925" y="321468"/>
                  <a:pt x="1453881" y="321468"/>
                </a:cubicBezTo>
                <a:cubicBezTo>
                  <a:pt x="1435837" y="321468"/>
                  <a:pt x="1421209" y="306757"/>
                  <a:pt x="1421209" y="288610"/>
                </a:cubicBezTo>
                <a:cubicBezTo>
                  <a:pt x="1421209" y="270463"/>
                  <a:pt x="1435837" y="255752"/>
                  <a:pt x="1453881" y="255752"/>
                </a:cubicBezTo>
                <a:close/>
                <a:moveTo>
                  <a:pt x="1261936" y="236519"/>
                </a:moveTo>
                <a:cubicBezTo>
                  <a:pt x="1285243" y="236519"/>
                  <a:pt x="1304137" y="255535"/>
                  <a:pt x="1304137" y="278993"/>
                </a:cubicBezTo>
                <a:cubicBezTo>
                  <a:pt x="1304137" y="302451"/>
                  <a:pt x="1285243" y="321467"/>
                  <a:pt x="1261936" y="321467"/>
                </a:cubicBezTo>
                <a:cubicBezTo>
                  <a:pt x="1238629" y="321467"/>
                  <a:pt x="1219735" y="302451"/>
                  <a:pt x="1219735" y="278993"/>
                </a:cubicBezTo>
                <a:cubicBezTo>
                  <a:pt x="1219735" y="255535"/>
                  <a:pt x="1238629" y="236519"/>
                  <a:pt x="1261936" y="236519"/>
                </a:cubicBezTo>
                <a:close/>
                <a:moveTo>
                  <a:pt x="374361" y="236519"/>
                </a:moveTo>
                <a:cubicBezTo>
                  <a:pt x="397668" y="236519"/>
                  <a:pt x="416562" y="255535"/>
                  <a:pt x="416562" y="278993"/>
                </a:cubicBezTo>
                <a:cubicBezTo>
                  <a:pt x="416562" y="302451"/>
                  <a:pt x="397668" y="321467"/>
                  <a:pt x="374361" y="321467"/>
                </a:cubicBezTo>
                <a:cubicBezTo>
                  <a:pt x="351054" y="321467"/>
                  <a:pt x="332160" y="302451"/>
                  <a:pt x="332160" y="278993"/>
                </a:cubicBezTo>
                <a:cubicBezTo>
                  <a:pt x="332160" y="255535"/>
                  <a:pt x="351054" y="236519"/>
                  <a:pt x="374361" y="236519"/>
                </a:cubicBezTo>
                <a:close/>
                <a:moveTo>
                  <a:pt x="722858" y="231710"/>
                </a:moveTo>
                <a:cubicBezTo>
                  <a:pt x="747669" y="231710"/>
                  <a:pt x="767782" y="251803"/>
                  <a:pt x="767782" y="276589"/>
                </a:cubicBezTo>
                <a:cubicBezTo>
                  <a:pt x="767782" y="301375"/>
                  <a:pt x="747669" y="321468"/>
                  <a:pt x="722858" y="321468"/>
                </a:cubicBezTo>
                <a:cubicBezTo>
                  <a:pt x="698047" y="321468"/>
                  <a:pt x="677934" y="301375"/>
                  <a:pt x="677934" y="276589"/>
                </a:cubicBezTo>
                <a:cubicBezTo>
                  <a:pt x="677934" y="251803"/>
                  <a:pt x="698047" y="231710"/>
                  <a:pt x="722858" y="231710"/>
                </a:cubicBezTo>
                <a:close/>
                <a:moveTo>
                  <a:pt x="1072714" y="223696"/>
                </a:moveTo>
                <a:cubicBezTo>
                  <a:pt x="1099780" y="223696"/>
                  <a:pt x="1121721" y="245583"/>
                  <a:pt x="1121721" y="272582"/>
                </a:cubicBezTo>
                <a:cubicBezTo>
                  <a:pt x="1121721" y="299581"/>
                  <a:pt x="1099780" y="321468"/>
                  <a:pt x="1072714" y="321468"/>
                </a:cubicBezTo>
                <a:cubicBezTo>
                  <a:pt x="1045648" y="321468"/>
                  <a:pt x="1023707" y="299581"/>
                  <a:pt x="1023707" y="272582"/>
                </a:cubicBezTo>
                <a:cubicBezTo>
                  <a:pt x="1023707" y="245583"/>
                  <a:pt x="1045648" y="223696"/>
                  <a:pt x="1072714" y="223696"/>
                </a:cubicBezTo>
                <a:close/>
                <a:moveTo>
                  <a:pt x="895744" y="223696"/>
                </a:moveTo>
                <a:cubicBezTo>
                  <a:pt x="922810" y="223696"/>
                  <a:pt x="944751" y="245583"/>
                  <a:pt x="944751" y="272582"/>
                </a:cubicBezTo>
                <a:cubicBezTo>
                  <a:pt x="944751" y="299581"/>
                  <a:pt x="922810" y="321468"/>
                  <a:pt x="895744" y="321468"/>
                </a:cubicBezTo>
                <a:cubicBezTo>
                  <a:pt x="868678" y="321468"/>
                  <a:pt x="846737" y="299581"/>
                  <a:pt x="846737" y="272582"/>
                </a:cubicBezTo>
                <a:cubicBezTo>
                  <a:pt x="846737" y="245583"/>
                  <a:pt x="868678" y="223696"/>
                  <a:pt x="895744" y="223696"/>
                </a:cubicBezTo>
                <a:close/>
                <a:moveTo>
                  <a:pt x="549970" y="223696"/>
                </a:moveTo>
                <a:cubicBezTo>
                  <a:pt x="577036" y="223696"/>
                  <a:pt x="598977" y="245583"/>
                  <a:pt x="598977" y="272582"/>
                </a:cubicBezTo>
                <a:cubicBezTo>
                  <a:pt x="598977" y="299581"/>
                  <a:pt x="577036" y="321468"/>
                  <a:pt x="549970" y="321468"/>
                </a:cubicBezTo>
                <a:cubicBezTo>
                  <a:pt x="522904" y="321468"/>
                  <a:pt x="500963" y="299581"/>
                  <a:pt x="500963" y="272582"/>
                </a:cubicBezTo>
                <a:cubicBezTo>
                  <a:pt x="500963" y="245583"/>
                  <a:pt x="522904" y="223696"/>
                  <a:pt x="549970" y="223696"/>
                </a:cubicBezTo>
                <a:close/>
                <a:moveTo>
                  <a:pt x="1161617" y="130686"/>
                </a:moveTo>
                <a:cubicBezTo>
                  <a:pt x="1173125" y="130686"/>
                  <a:pt x="1182454" y="139828"/>
                  <a:pt x="1182454" y="151106"/>
                </a:cubicBezTo>
                <a:cubicBezTo>
                  <a:pt x="1182454" y="162384"/>
                  <a:pt x="1173125" y="171526"/>
                  <a:pt x="1161617" y="171526"/>
                </a:cubicBezTo>
                <a:cubicBezTo>
                  <a:pt x="1150109" y="171526"/>
                  <a:pt x="1140780" y="162384"/>
                  <a:pt x="1140780" y="151106"/>
                </a:cubicBezTo>
                <a:cubicBezTo>
                  <a:pt x="1140780" y="139828"/>
                  <a:pt x="1150109" y="130686"/>
                  <a:pt x="1161617" y="130686"/>
                </a:cubicBezTo>
                <a:close/>
                <a:moveTo>
                  <a:pt x="456457" y="130686"/>
                </a:moveTo>
                <a:cubicBezTo>
                  <a:pt x="467965" y="130686"/>
                  <a:pt x="477294" y="139828"/>
                  <a:pt x="477294" y="151106"/>
                </a:cubicBezTo>
                <a:cubicBezTo>
                  <a:pt x="477294" y="162384"/>
                  <a:pt x="467965" y="171526"/>
                  <a:pt x="456457" y="171526"/>
                </a:cubicBezTo>
                <a:cubicBezTo>
                  <a:pt x="444949" y="171526"/>
                  <a:pt x="435620" y="162384"/>
                  <a:pt x="435620" y="151106"/>
                </a:cubicBezTo>
                <a:cubicBezTo>
                  <a:pt x="435620" y="139828"/>
                  <a:pt x="444949" y="130686"/>
                  <a:pt x="456457" y="130686"/>
                </a:cubicBezTo>
                <a:close/>
                <a:moveTo>
                  <a:pt x="980145" y="100738"/>
                </a:moveTo>
                <a:cubicBezTo>
                  <a:pt x="999693" y="100738"/>
                  <a:pt x="1015539" y="116584"/>
                  <a:pt x="1015539" y="136132"/>
                </a:cubicBezTo>
                <a:cubicBezTo>
                  <a:pt x="1015539" y="155680"/>
                  <a:pt x="999693" y="171526"/>
                  <a:pt x="980145" y="171526"/>
                </a:cubicBezTo>
                <a:cubicBezTo>
                  <a:pt x="960597" y="171526"/>
                  <a:pt x="944751" y="155680"/>
                  <a:pt x="944751" y="136132"/>
                </a:cubicBezTo>
                <a:cubicBezTo>
                  <a:pt x="944751" y="116584"/>
                  <a:pt x="960597" y="100738"/>
                  <a:pt x="980145" y="100738"/>
                </a:cubicBezTo>
                <a:close/>
                <a:moveTo>
                  <a:pt x="803042" y="100738"/>
                </a:moveTo>
                <a:cubicBezTo>
                  <a:pt x="822517" y="100738"/>
                  <a:pt x="838304" y="116584"/>
                  <a:pt x="838304" y="136132"/>
                </a:cubicBezTo>
                <a:cubicBezTo>
                  <a:pt x="838304" y="155680"/>
                  <a:pt x="822517" y="171526"/>
                  <a:pt x="803042" y="171526"/>
                </a:cubicBezTo>
                <a:cubicBezTo>
                  <a:pt x="783567" y="171526"/>
                  <a:pt x="767780" y="155680"/>
                  <a:pt x="767780" y="136132"/>
                </a:cubicBezTo>
                <a:cubicBezTo>
                  <a:pt x="767780" y="116584"/>
                  <a:pt x="783567" y="100738"/>
                  <a:pt x="803042" y="100738"/>
                </a:cubicBezTo>
                <a:close/>
                <a:moveTo>
                  <a:pt x="634239" y="100738"/>
                </a:moveTo>
                <a:cubicBezTo>
                  <a:pt x="653714" y="100738"/>
                  <a:pt x="669501" y="116584"/>
                  <a:pt x="669501" y="136132"/>
                </a:cubicBezTo>
                <a:cubicBezTo>
                  <a:pt x="669501" y="155680"/>
                  <a:pt x="653714" y="171526"/>
                  <a:pt x="634239" y="171526"/>
                </a:cubicBezTo>
                <a:cubicBezTo>
                  <a:pt x="614764" y="171526"/>
                  <a:pt x="598977" y="155680"/>
                  <a:pt x="598977" y="136132"/>
                </a:cubicBezTo>
                <a:cubicBezTo>
                  <a:pt x="598977" y="116584"/>
                  <a:pt x="614764" y="100738"/>
                  <a:pt x="634239" y="100738"/>
                </a:cubicBezTo>
                <a:close/>
                <a:moveTo>
                  <a:pt x="898467" y="0"/>
                </a:moveTo>
                <a:cubicBezTo>
                  <a:pt x="908993" y="0"/>
                  <a:pt x="917526" y="8611"/>
                  <a:pt x="917526" y="19234"/>
                </a:cubicBezTo>
                <a:cubicBezTo>
                  <a:pt x="917526" y="29857"/>
                  <a:pt x="908993" y="38468"/>
                  <a:pt x="898467" y="38468"/>
                </a:cubicBezTo>
                <a:cubicBezTo>
                  <a:pt x="887941" y="38468"/>
                  <a:pt x="879408" y="29857"/>
                  <a:pt x="879408" y="19234"/>
                </a:cubicBezTo>
                <a:cubicBezTo>
                  <a:pt x="879408" y="8611"/>
                  <a:pt x="887941" y="0"/>
                  <a:pt x="898467" y="0"/>
                </a:cubicBezTo>
                <a:close/>
                <a:moveTo>
                  <a:pt x="716051" y="0"/>
                </a:moveTo>
                <a:cubicBezTo>
                  <a:pt x="726577" y="0"/>
                  <a:pt x="735110" y="8611"/>
                  <a:pt x="735110" y="19234"/>
                </a:cubicBezTo>
                <a:cubicBezTo>
                  <a:pt x="735110" y="29857"/>
                  <a:pt x="726577" y="38468"/>
                  <a:pt x="716051" y="38468"/>
                </a:cubicBezTo>
                <a:cubicBezTo>
                  <a:pt x="705525" y="38468"/>
                  <a:pt x="696992" y="29857"/>
                  <a:pt x="696992" y="19234"/>
                </a:cubicBezTo>
                <a:cubicBezTo>
                  <a:pt x="696992" y="8611"/>
                  <a:pt x="705525" y="0"/>
                  <a:pt x="716051" y="0"/>
                </a:cubicBezTo>
                <a:close/>
              </a:path>
            </a:pathLst>
          </a:custGeom>
          <a:solidFill>
            <a:schemeClr val="tx2">
              <a:lumMod val="40000"/>
              <a:lumOff val="60000"/>
            </a:schemeClr>
          </a:solidFill>
          <a:ln w="3175">
            <a:noFill/>
          </a:ln>
        </p:spPr>
        <p:txBody>
          <a:bodyPr wrap="square">
            <a:noAutofit/>
          </a:bodyPr>
          <a:lstStyle/>
          <a:p>
            <a:pPr lvl="0"/>
            <a:r>
              <a:rPr lang="en-US" noProof="0"/>
              <a:t> </a:t>
            </a:r>
          </a:p>
        </p:txBody>
      </p:sp>
    </p:spTree>
    <p:extLst>
      <p:ext uri="{BB962C8B-B14F-4D97-AF65-F5344CB8AC3E}">
        <p14:creationId xmlns:p14="http://schemas.microsoft.com/office/powerpoint/2010/main" val="1006561904"/>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3_Texte avec 1 photo verticale">
    <p:bg>
      <p:bgPr>
        <a:solidFill>
          <a:srgbClr val="283C7E"/>
        </a:solidFill>
        <a:effectLst/>
      </p:bgPr>
    </p:bg>
    <p:spTree>
      <p:nvGrpSpPr>
        <p:cNvPr id="1" name=""/>
        <p:cNvGrpSpPr/>
        <p:nvPr/>
      </p:nvGrpSpPr>
      <p:grpSpPr>
        <a:xfrm>
          <a:off x="0" y="0"/>
          <a:ext cx="0" cy="0"/>
          <a:chOff x="0" y="0"/>
          <a:chExt cx="0" cy="0"/>
        </a:xfrm>
      </p:grpSpPr>
      <p:sp>
        <p:nvSpPr>
          <p:cNvPr id="12" name="Espace réservé du texte 11">
            <a:extLst>
              <a:ext uri="{FF2B5EF4-FFF2-40B4-BE49-F238E27FC236}">
                <a16:creationId xmlns:a16="http://schemas.microsoft.com/office/drawing/2014/main" id="{E289163C-313B-42AA-9721-7F710D454BD5}"/>
              </a:ext>
            </a:extLst>
          </p:cNvPr>
          <p:cNvSpPr>
            <a:spLocks noGrp="1"/>
          </p:cNvSpPr>
          <p:nvPr>
            <p:ph type="body" idx="1" hasCustomPrompt="1"/>
          </p:nvPr>
        </p:nvSpPr>
        <p:spPr>
          <a:xfrm>
            <a:off x="0" y="259349"/>
            <a:ext cx="9922669" cy="231190"/>
          </a:xfrm>
          <a:custGeom>
            <a:avLst/>
            <a:gdLst>
              <a:gd name="connsiteX0" fmla="*/ 9871824 w 9922669"/>
              <a:gd name="connsiteY0" fmla="*/ 163651 h 231190"/>
              <a:gd name="connsiteX1" fmla="*/ 9887880 w 9922669"/>
              <a:gd name="connsiteY1" fmla="*/ 179851 h 231190"/>
              <a:gd name="connsiteX2" fmla="*/ 9871824 w 9922669"/>
              <a:gd name="connsiteY2" fmla="*/ 196050 h 231190"/>
              <a:gd name="connsiteX3" fmla="*/ 9855768 w 9922669"/>
              <a:gd name="connsiteY3" fmla="*/ 179851 h 231190"/>
              <a:gd name="connsiteX4" fmla="*/ 9871824 w 9922669"/>
              <a:gd name="connsiteY4" fmla="*/ 163651 h 231190"/>
              <a:gd name="connsiteX5" fmla="*/ 9913303 w 9922669"/>
              <a:gd name="connsiteY5" fmla="*/ 137675 h 231190"/>
              <a:gd name="connsiteX6" fmla="*/ 9922669 w 9922669"/>
              <a:gd name="connsiteY6" fmla="*/ 146511 h 231190"/>
              <a:gd name="connsiteX7" fmla="*/ 9913303 w 9922669"/>
              <a:gd name="connsiteY7" fmla="*/ 155347 h 231190"/>
              <a:gd name="connsiteX8" fmla="*/ 9903936 w 9922669"/>
              <a:gd name="connsiteY8" fmla="*/ 146511 h 231190"/>
              <a:gd name="connsiteX9" fmla="*/ 9913303 w 9922669"/>
              <a:gd name="connsiteY9" fmla="*/ 137675 h 231190"/>
              <a:gd name="connsiteX10" fmla="*/ 9871824 w 9922669"/>
              <a:gd name="connsiteY10" fmla="*/ 98710 h 231190"/>
              <a:gd name="connsiteX11" fmla="*/ 9887880 w 9922669"/>
              <a:gd name="connsiteY11" fmla="*/ 114910 h 231190"/>
              <a:gd name="connsiteX12" fmla="*/ 9871824 w 9922669"/>
              <a:gd name="connsiteY12" fmla="*/ 131109 h 231190"/>
              <a:gd name="connsiteX13" fmla="*/ 9855768 w 9922669"/>
              <a:gd name="connsiteY13" fmla="*/ 114910 h 231190"/>
              <a:gd name="connsiteX14" fmla="*/ 9871824 w 9922669"/>
              <a:gd name="connsiteY14" fmla="*/ 98710 h 231190"/>
              <a:gd name="connsiteX15" fmla="*/ 9913303 w 9922669"/>
              <a:gd name="connsiteY15" fmla="*/ 70136 h 231190"/>
              <a:gd name="connsiteX16" fmla="*/ 9922669 w 9922669"/>
              <a:gd name="connsiteY16" fmla="*/ 78972 h 231190"/>
              <a:gd name="connsiteX17" fmla="*/ 9913303 w 9922669"/>
              <a:gd name="connsiteY17" fmla="*/ 87808 h 231190"/>
              <a:gd name="connsiteX18" fmla="*/ 9903936 w 9922669"/>
              <a:gd name="connsiteY18" fmla="*/ 78972 h 231190"/>
              <a:gd name="connsiteX19" fmla="*/ 9913303 w 9922669"/>
              <a:gd name="connsiteY19" fmla="*/ 70136 h 231190"/>
              <a:gd name="connsiteX20" fmla="*/ 9871824 w 9922669"/>
              <a:gd name="connsiteY20" fmla="*/ 35068 h 231190"/>
              <a:gd name="connsiteX21" fmla="*/ 9887880 w 9922669"/>
              <a:gd name="connsiteY21" fmla="*/ 51267 h 231190"/>
              <a:gd name="connsiteX22" fmla="*/ 9871824 w 9922669"/>
              <a:gd name="connsiteY22" fmla="*/ 67467 h 231190"/>
              <a:gd name="connsiteX23" fmla="*/ 9855768 w 9922669"/>
              <a:gd name="connsiteY23" fmla="*/ 51267 h 231190"/>
              <a:gd name="connsiteX24" fmla="*/ 9871824 w 9922669"/>
              <a:gd name="connsiteY24" fmla="*/ 35068 h 231190"/>
              <a:gd name="connsiteX25" fmla="*/ 0 w 9922669"/>
              <a:gd name="connsiteY25" fmla="*/ 0 h 231190"/>
              <a:gd name="connsiteX26" fmla="*/ 9824680 w 9922669"/>
              <a:gd name="connsiteY26" fmla="*/ 0 h 231190"/>
              <a:gd name="connsiteX27" fmla="*/ 9843726 w 9922669"/>
              <a:gd name="connsiteY27" fmla="*/ 19266 h 231190"/>
              <a:gd name="connsiteX28" fmla="*/ 9824680 w 9922669"/>
              <a:gd name="connsiteY28" fmla="*/ 38532 h 231190"/>
              <a:gd name="connsiteX29" fmla="*/ 9811982 w 9922669"/>
              <a:gd name="connsiteY29" fmla="*/ 51376 h 231190"/>
              <a:gd name="connsiteX30" fmla="*/ 9824680 w 9922669"/>
              <a:gd name="connsiteY30" fmla="*/ 67431 h 231190"/>
              <a:gd name="connsiteX31" fmla="*/ 9843726 w 9922669"/>
              <a:gd name="connsiteY31" fmla="*/ 83485 h 231190"/>
              <a:gd name="connsiteX32" fmla="*/ 9827855 w 9922669"/>
              <a:gd name="connsiteY32" fmla="*/ 102751 h 231190"/>
              <a:gd name="connsiteX33" fmla="*/ 9824680 w 9922669"/>
              <a:gd name="connsiteY33" fmla="*/ 102751 h 231190"/>
              <a:gd name="connsiteX34" fmla="*/ 9811982 w 9922669"/>
              <a:gd name="connsiteY34" fmla="*/ 115595 h 231190"/>
              <a:gd name="connsiteX35" fmla="*/ 9824680 w 9922669"/>
              <a:gd name="connsiteY35" fmla="*/ 131650 h 231190"/>
              <a:gd name="connsiteX36" fmla="*/ 9843726 w 9922669"/>
              <a:gd name="connsiteY36" fmla="*/ 147705 h 231190"/>
              <a:gd name="connsiteX37" fmla="*/ 9824680 w 9922669"/>
              <a:gd name="connsiteY37" fmla="*/ 166971 h 231190"/>
              <a:gd name="connsiteX38" fmla="*/ 9811982 w 9922669"/>
              <a:gd name="connsiteY38" fmla="*/ 183025 h 231190"/>
              <a:gd name="connsiteX39" fmla="*/ 9824680 w 9922669"/>
              <a:gd name="connsiteY39" fmla="*/ 195869 h 231190"/>
              <a:gd name="connsiteX40" fmla="*/ 9843726 w 9922669"/>
              <a:gd name="connsiteY40" fmla="*/ 215135 h 231190"/>
              <a:gd name="connsiteX41" fmla="*/ 9824680 w 9922669"/>
              <a:gd name="connsiteY41" fmla="*/ 231190 h 231190"/>
              <a:gd name="connsiteX42" fmla="*/ 0 w 9922669"/>
              <a:gd name="connsiteY42" fmla="*/ 231190 h 231190"/>
              <a:gd name="connsiteX43" fmla="*/ 0 w 9922669"/>
              <a:gd name="connsiteY43" fmla="*/ 0 h 231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9922669" h="231190">
                <a:moveTo>
                  <a:pt x="9871824" y="163651"/>
                </a:moveTo>
                <a:cubicBezTo>
                  <a:pt x="9880691" y="163651"/>
                  <a:pt x="9887880" y="170904"/>
                  <a:pt x="9887880" y="179851"/>
                </a:cubicBezTo>
                <a:cubicBezTo>
                  <a:pt x="9887880" y="188797"/>
                  <a:pt x="9880691" y="196050"/>
                  <a:pt x="9871824" y="196050"/>
                </a:cubicBezTo>
                <a:cubicBezTo>
                  <a:pt x="9862956" y="196050"/>
                  <a:pt x="9855768" y="188797"/>
                  <a:pt x="9855768" y="179851"/>
                </a:cubicBezTo>
                <a:cubicBezTo>
                  <a:pt x="9855768" y="170904"/>
                  <a:pt x="9862956" y="163651"/>
                  <a:pt x="9871824" y="163651"/>
                </a:cubicBezTo>
                <a:close/>
                <a:moveTo>
                  <a:pt x="9913303" y="137675"/>
                </a:moveTo>
                <a:cubicBezTo>
                  <a:pt x="9918476" y="137675"/>
                  <a:pt x="9922669" y="141631"/>
                  <a:pt x="9922669" y="146511"/>
                </a:cubicBezTo>
                <a:cubicBezTo>
                  <a:pt x="9922669" y="151391"/>
                  <a:pt x="9918476" y="155347"/>
                  <a:pt x="9913303" y="155347"/>
                </a:cubicBezTo>
                <a:cubicBezTo>
                  <a:pt x="9908129" y="155347"/>
                  <a:pt x="9903936" y="151391"/>
                  <a:pt x="9903936" y="146511"/>
                </a:cubicBezTo>
                <a:cubicBezTo>
                  <a:pt x="9903936" y="141631"/>
                  <a:pt x="9908129" y="137675"/>
                  <a:pt x="9913303" y="137675"/>
                </a:cubicBezTo>
                <a:close/>
                <a:moveTo>
                  <a:pt x="9871824" y="98710"/>
                </a:moveTo>
                <a:cubicBezTo>
                  <a:pt x="9880691" y="98710"/>
                  <a:pt x="9887880" y="105963"/>
                  <a:pt x="9887880" y="114910"/>
                </a:cubicBezTo>
                <a:cubicBezTo>
                  <a:pt x="9887880" y="123856"/>
                  <a:pt x="9880691" y="131109"/>
                  <a:pt x="9871824" y="131109"/>
                </a:cubicBezTo>
                <a:cubicBezTo>
                  <a:pt x="9862956" y="131109"/>
                  <a:pt x="9855768" y="123856"/>
                  <a:pt x="9855768" y="114910"/>
                </a:cubicBezTo>
                <a:cubicBezTo>
                  <a:pt x="9855768" y="105963"/>
                  <a:pt x="9862956" y="98710"/>
                  <a:pt x="9871824" y="98710"/>
                </a:cubicBezTo>
                <a:close/>
                <a:moveTo>
                  <a:pt x="9913303" y="70136"/>
                </a:moveTo>
                <a:cubicBezTo>
                  <a:pt x="9918476" y="70136"/>
                  <a:pt x="9922669" y="74092"/>
                  <a:pt x="9922669" y="78972"/>
                </a:cubicBezTo>
                <a:cubicBezTo>
                  <a:pt x="9922669" y="83853"/>
                  <a:pt x="9918476" y="87808"/>
                  <a:pt x="9913303" y="87808"/>
                </a:cubicBezTo>
                <a:cubicBezTo>
                  <a:pt x="9908129" y="87808"/>
                  <a:pt x="9903936" y="83853"/>
                  <a:pt x="9903936" y="78972"/>
                </a:cubicBezTo>
                <a:cubicBezTo>
                  <a:pt x="9903936" y="74092"/>
                  <a:pt x="9908129" y="70136"/>
                  <a:pt x="9913303" y="70136"/>
                </a:cubicBezTo>
                <a:close/>
                <a:moveTo>
                  <a:pt x="9871824" y="35068"/>
                </a:moveTo>
                <a:cubicBezTo>
                  <a:pt x="9880691" y="35068"/>
                  <a:pt x="9887880" y="42321"/>
                  <a:pt x="9887880" y="51267"/>
                </a:cubicBezTo>
                <a:cubicBezTo>
                  <a:pt x="9887880" y="60214"/>
                  <a:pt x="9880691" y="67467"/>
                  <a:pt x="9871824" y="67467"/>
                </a:cubicBezTo>
                <a:cubicBezTo>
                  <a:pt x="9862956" y="67467"/>
                  <a:pt x="9855768" y="60214"/>
                  <a:pt x="9855768" y="51267"/>
                </a:cubicBezTo>
                <a:cubicBezTo>
                  <a:pt x="9855768" y="42321"/>
                  <a:pt x="9862956" y="35068"/>
                  <a:pt x="9871824" y="35068"/>
                </a:cubicBezTo>
                <a:close/>
                <a:moveTo>
                  <a:pt x="0" y="0"/>
                </a:moveTo>
                <a:cubicBezTo>
                  <a:pt x="0" y="0"/>
                  <a:pt x="0" y="0"/>
                  <a:pt x="9824680" y="0"/>
                </a:cubicBezTo>
                <a:cubicBezTo>
                  <a:pt x="9837377" y="0"/>
                  <a:pt x="9843726" y="9633"/>
                  <a:pt x="9843726" y="19266"/>
                </a:cubicBezTo>
                <a:cubicBezTo>
                  <a:pt x="9843726" y="28899"/>
                  <a:pt x="9837377" y="38532"/>
                  <a:pt x="9824680" y="38532"/>
                </a:cubicBezTo>
                <a:cubicBezTo>
                  <a:pt x="9818331" y="38532"/>
                  <a:pt x="9811982" y="44954"/>
                  <a:pt x="9811982" y="51376"/>
                </a:cubicBezTo>
                <a:cubicBezTo>
                  <a:pt x="9811982" y="57798"/>
                  <a:pt x="9818331" y="64219"/>
                  <a:pt x="9824680" y="67431"/>
                </a:cubicBezTo>
                <a:cubicBezTo>
                  <a:pt x="9837377" y="67431"/>
                  <a:pt x="9843726" y="73852"/>
                  <a:pt x="9843726" y="83485"/>
                </a:cubicBezTo>
                <a:cubicBezTo>
                  <a:pt x="9843726" y="93118"/>
                  <a:pt x="9837377" y="102751"/>
                  <a:pt x="9827855" y="102751"/>
                </a:cubicBezTo>
                <a:cubicBezTo>
                  <a:pt x="9827855" y="102751"/>
                  <a:pt x="9827855" y="102751"/>
                  <a:pt x="9824680" y="102751"/>
                </a:cubicBezTo>
                <a:cubicBezTo>
                  <a:pt x="9818331" y="102751"/>
                  <a:pt x="9811982" y="109173"/>
                  <a:pt x="9811982" y="115595"/>
                </a:cubicBezTo>
                <a:cubicBezTo>
                  <a:pt x="9811982" y="125228"/>
                  <a:pt x="9818331" y="131650"/>
                  <a:pt x="9824680" y="131650"/>
                </a:cubicBezTo>
                <a:cubicBezTo>
                  <a:pt x="9837377" y="131650"/>
                  <a:pt x="9843726" y="138072"/>
                  <a:pt x="9843726" y="147705"/>
                </a:cubicBezTo>
                <a:cubicBezTo>
                  <a:pt x="9843726" y="160549"/>
                  <a:pt x="9837377" y="166971"/>
                  <a:pt x="9824680" y="166971"/>
                </a:cubicBezTo>
                <a:cubicBezTo>
                  <a:pt x="9818331" y="166971"/>
                  <a:pt x="9811982" y="173392"/>
                  <a:pt x="9811982" y="183025"/>
                </a:cubicBezTo>
                <a:cubicBezTo>
                  <a:pt x="9811982" y="189448"/>
                  <a:pt x="9818331" y="195869"/>
                  <a:pt x="9824680" y="195869"/>
                </a:cubicBezTo>
                <a:cubicBezTo>
                  <a:pt x="9837377" y="195869"/>
                  <a:pt x="9843726" y="205502"/>
                  <a:pt x="9843726" y="215135"/>
                </a:cubicBezTo>
                <a:cubicBezTo>
                  <a:pt x="9843726" y="224768"/>
                  <a:pt x="9837377" y="231190"/>
                  <a:pt x="9824680" y="231190"/>
                </a:cubicBezTo>
                <a:cubicBezTo>
                  <a:pt x="9824680" y="231190"/>
                  <a:pt x="9824680" y="231190"/>
                  <a:pt x="0" y="231190"/>
                </a:cubicBezTo>
                <a:cubicBezTo>
                  <a:pt x="0" y="231190"/>
                  <a:pt x="0" y="231190"/>
                  <a:pt x="0" y="0"/>
                </a:cubicBezTo>
                <a:close/>
              </a:path>
            </a:pathLst>
          </a:custGeom>
          <a:solidFill>
            <a:schemeClr val="accent1"/>
          </a:solidFill>
          <a:ln>
            <a:noFill/>
          </a:ln>
        </p:spPr>
        <p:txBody>
          <a:bodyPr wrap="square" lIns="540000" tIns="0" rIns="360000" bIns="0" anchor="ctr">
            <a:noAutofit/>
          </a:bodyPr>
          <a:lstStyle>
            <a:lvl1pPr marL="0" indent="0">
              <a:lnSpc>
                <a:spcPct val="100000"/>
              </a:lnSpc>
              <a:buNone/>
              <a:defRPr sz="1600" b="0" cap="all" baseline="0">
                <a:solidFill>
                  <a:schemeClr val="bg1"/>
                </a:solidFill>
                <a:latin typeface="Encode Sans" panose="020B060402020202020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dirty="0"/>
              <a:t>Modifier les styles du texte du masque</a:t>
            </a:r>
          </a:p>
        </p:txBody>
      </p:sp>
      <p:sp>
        <p:nvSpPr>
          <p:cNvPr id="3" name="Espace réservé du texte 2"/>
          <p:cNvSpPr>
            <a:spLocks noGrp="1"/>
          </p:cNvSpPr>
          <p:nvPr>
            <p:ph type="body" sz="quarter" idx="15"/>
          </p:nvPr>
        </p:nvSpPr>
        <p:spPr>
          <a:xfrm>
            <a:off x="454978" y="717550"/>
            <a:ext cx="10456862" cy="379413"/>
          </a:xfrm>
        </p:spPr>
        <p:txBody>
          <a:bodyPr/>
          <a:lstStyle>
            <a:lvl1pPr marL="0" indent="0">
              <a:buNone/>
              <a:defRPr sz="1800"/>
            </a:lvl1pPr>
          </a:lstStyle>
          <a:p>
            <a:pPr lvl="0"/>
            <a:r>
              <a:rPr lang="fr-FR"/>
              <a:t>Modifier les styles du texte du masque</a:t>
            </a:r>
          </a:p>
        </p:txBody>
      </p:sp>
      <p:sp>
        <p:nvSpPr>
          <p:cNvPr id="4" name="Espace réservé du contenu 3"/>
          <p:cNvSpPr>
            <a:spLocks noGrp="1"/>
          </p:cNvSpPr>
          <p:nvPr>
            <p:ph sz="quarter" idx="18"/>
          </p:nvPr>
        </p:nvSpPr>
        <p:spPr>
          <a:xfrm>
            <a:off x="515938" y="1395413"/>
            <a:ext cx="11091862" cy="4711700"/>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1389257776"/>
      </p:ext>
    </p:extLst>
  </p:cSld>
  <p:clrMapOvr>
    <a:overrideClrMapping bg1="lt1" tx1="dk1" bg2="lt2" tx2="dk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Couvertu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0C5EE01-F973-4120-91B8-34CAA765DBA3}"/>
              </a:ext>
            </a:extLst>
          </p:cNvPr>
          <p:cNvSpPr>
            <a:spLocks noGrp="1"/>
          </p:cNvSpPr>
          <p:nvPr>
            <p:ph type="ctrTitle"/>
          </p:nvPr>
        </p:nvSpPr>
        <p:spPr>
          <a:xfrm>
            <a:off x="1116541" y="2223358"/>
            <a:ext cx="10416000" cy="2808160"/>
          </a:xfrm>
        </p:spPr>
        <p:txBody>
          <a:bodyPr anchor="ctr"/>
          <a:lstStyle>
            <a:lvl1pPr algn="l">
              <a:lnSpc>
                <a:spcPct val="90000"/>
              </a:lnSpc>
              <a:defRPr sz="4700">
                <a:solidFill>
                  <a:schemeClr val="bg1"/>
                </a:solidFill>
                <a:latin typeface="+mj-lt"/>
              </a:defRPr>
            </a:lvl1pPr>
          </a:lstStyle>
          <a:p>
            <a:r>
              <a:rPr lang="fr-FR"/>
              <a:t>Modifiez le style du titre</a:t>
            </a:r>
          </a:p>
        </p:txBody>
      </p:sp>
      <p:sp>
        <p:nvSpPr>
          <p:cNvPr id="3" name="Sous-titre 2">
            <a:extLst>
              <a:ext uri="{FF2B5EF4-FFF2-40B4-BE49-F238E27FC236}">
                <a16:creationId xmlns:a16="http://schemas.microsoft.com/office/drawing/2014/main" id="{40AEA671-FC71-4FFA-B81F-CABE73D6E490}"/>
              </a:ext>
            </a:extLst>
          </p:cNvPr>
          <p:cNvSpPr>
            <a:spLocks noGrp="1"/>
          </p:cNvSpPr>
          <p:nvPr>
            <p:ph type="subTitle" idx="1"/>
          </p:nvPr>
        </p:nvSpPr>
        <p:spPr>
          <a:xfrm>
            <a:off x="1116541" y="5138738"/>
            <a:ext cx="10416000" cy="648000"/>
          </a:xfrm>
        </p:spPr>
        <p:txBody>
          <a:bodyPr anchor="ctr"/>
          <a:lstStyle>
            <a:lvl1pPr marL="0" indent="0" algn="l">
              <a:lnSpc>
                <a:spcPct val="90000"/>
              </a:lnSpc>
              <a:spcBef>
                <a:spcPts val="0"/>
              </a:spcBef>
              <a:buNone/>
              <a:defRPr sz="1800">
                <a:solidFill>
                  <a:schemeClr val="bg1"/>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a:t>Modifier le style des sous-titres du masque</a:t>
            </a:r>
          </a:p>
        </p:txBody>
      </p:sp>
    </p:spTree>
    <p:extLst>
      <p:ext uri="{BB962C8B-B14F-4D97-AF65-F5344CB8AC3E}">
        <p14:creationId xmlns:p14="http://schemas.microsoft.com/office/powerpoint/2010/main" val="20616729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cSld name="Couvertu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0C5EE01-F973-4120-91B8-34CAA765DBA3}"/>
              </a:ext>
            </a:extLst>
          </p:cNvPr>
          <p:cNvSpPr>
            <a:spLocks noGrp="1"/>
          </p:cNvSpPr>
          <p:nvPr>
            <p:ph type="ctrTitle"/>
          </p:nvPr>
        </p:nvSpPr>
        <p:spPr>
          <a:xfrm>
            <a:off x="1116541" y="2223358"/>
            <a:ext cx="10416000" cy="2808160"/>
          </a:xfrm>
        </p:spPr>
        <p:txBody>
          <a:bodyPr anchor="ctr"/>
          <a:lstStyle>
            <a:lvl1pPr algn="l">
              <a:lnSpc>
                <a:spcPct val="90000"/>
              </a:lnSpc>
              <a:defRPr sz="4700">
                <a:solidFill>
                  <a:schemeClr val="bg1"/>
                </a:solidFill>
                <a:latin typeface="Encode Sans" panose="020B0604020202020204" charset="0"/>
              </a:defRPr>
            </a:lvl1pPr>
          </a:lstStyle>
          <a:p>
            <a:r>
              <a:rPr lang="fr-FR" dirty="0"/>
              <a:t>Modifiez le style du titre</a:t>
            </a:r>
          </a:p>
        </p:txBody>
      </p:sp>
      <p:sp>
        <p:nvSpPr>
          <p:cNvPr id="3" name="Sous-titre 2">
            <a:extLst>
              <a:ext uri="{FF2B5EF4-FFF2-40B4-BE49-F238E27FC236}">
                <a16:creationId xmlns:a16="http://schemas.microsoft.com/office/drawing/2014/main" id="{40AEA671-FC71-4FFA-B81F-CABE73D6E490}"/>
              </a:ext>
            </a:extLst>
          </p:cNvPr>
          <p:cNvSpPr>
            <a:spLocks noGrp="1"/>
          </p:cNvSpPr>
          <p:nvPr>
            <p:ph type="subTitle" idx="1"/>
          </p:nvPr>
        </p:nvSpPr>
        <p:spPr>
          <a:xfrm>
            <a:off x="1116541" y="5138738"/>
            <a:ext cx="10416000" cy="648000"/>
          </a:xfrm>
        </p:spPr>
        <p:txBody>
          <a:bodyPr anchor="ctr"/>
          <a:lstStyle>
            <a:lvl1pPr marL="0" indent="0" algn="l">
              <a:lnSpc>
                <a:spcPct val="90000"/>
              </a:lnSpc>
              <a:spcBef>
                <a:spcPts val="0"/>
              </a:spcBef>
              <a:buNone/>
              <a:defRPr sz="1800">
                <a:solidFill>
                  <a:schemeClr val="bg1"/>
                </a:solidFill>
                <a:latin typeface="Encode Sans" panose="020B060402020202020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dirty="0"/>
              <a:t>Modifier le style des sous-titres du masque</a:t>
            </a:r>
          </a:p>
        </p:txBody>
      </p:sp>
    </p:spTree>
    <p:extLst>
      <p:ext uri="{BB962C8B-B14F-4D97-AF65-F5344CB8AC3E}">
        <p14:creationId xmlns:p14="http://schemas.microsoft.com/office/powerpoint/2010/main" val="20922950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3_Texte avec 1 photo verticale">
    <p:bg>
      <p:bgPr>
        <a:solidFill>
          <a:srgbClr val="283C7E"/>
        </a:solidFill>
        <a:effectLst/>
      </p:bgPr>
    </p:bg>
    <p:spTree>
      <p:nvGrpSpPr>
        <p:cNvPr id="1" name=""/>
        <p:cNvGrpSpPr/>
        <p:nvPr/>
      </p:nvGrpSpPr>
      <p:grpSpPr>
        <a:xfrm>
          <a:off x="0" y="0"/>
          <a:ext cx="0" cy="0"/>
          <a:chOff x="0" y="0"/>
          <a:chExt cx="0" cy="0"/>
        </a:xfrm>
      </p:grpSpPr>
      <p:sp>
        <p:nvSpPr>
          <p:cNvPr id="12" name="Espace réservé du texte 11">
            <a:extLst>
              <a:ext uri="{FF2B5EF4-FFF2-40B4-BE49-F238E27FC236}">
                <a16:creationId xmlns:a16="http://schemas.microsoft.com/office/drawing/2014/main" id="{E289163C-313B-42AA-9721-7F710D454BD5}"/>
              </a:ext>
            </a:extLst>
          </p:cNvPr>
          <p:cNvSpPr>
            <a:spLocks noGrp="1"/>
          </p:cNvSpPr>
          <p:nvPr>
            <p:ph type="body" idx="1" hasCustomPrompt="1"/>
          </p:nvPr>
        </p:nvSpPr>
        <p:spPr>
          <a:xfrm>
            <a:off x="0" y="259349"/>
            <a:ext cx="9922669" cy="231190"/>
          </a:xfrm>
          <a:custGeom>
            <a:avLst/>
            <a:gdLst>
              <a:gd name="connsiteX0" fmla="*/ 9871824 w 9922669"/>
              <a:gd name="connsiteY0" fmla="*/ 163651 h 231190"/>
              <a:gd name="connsiteX1" fmla="*/ 9887880 w 9922669"/>
              <a:gd name="connsiteY1" fmla="*/ 179851 h 231190"/>
              <a:gd name="connsiteX2" fmla="*/ 9871824 w 9922669"/>
              <a:gd name="connsiteY2" fmla="*/ 196050 h 231190"/>
              <a:gd name="connsiteX3" fmla="*/ 9855768 w 9922669"/>
              <a:gd name="connsiteY3" fmla="*/ 179851 h 231190"/>
              <a:gd name="connsiteX4" fmla="*/ 9871824 w 9922669"/>
              <a:gd name="connsiteY4" fmla="*/ 163651 h 231190"/>
              <a:gd name="connsiteX5" fmla="*/ 9913303 w 9922669"/>
              <a:gd name="connsiteY5" fmla="*/ 137675 h 231190"/>
              <a:gd name="connsiteX6" fmla="*/ 9922669 w 9922669"/>
              <a:gd name="connsiteY6" fmla="*/ 146511 h 231190"/>
              <a:gd name="connsiteX7" fmla="*/ 9913303 w 9922669"/>
              <a:gd name="connsiteY7" fmla="*/ 155347 h 231190"/>
              <a:gd name="connsiteX8" fmla="*/ 9903936 w 9922669"/>
              <a:gd name="connsiteY8" fmla="*/ 146511 h 231190"/>
              <a:gd name="connsiteX9" fmla="*/ 9913303 w 9922669"/>
              <a:gd name="connsiteY9" fmla="*/ 137675 h 231190"/>
              <a:gd name="connsiteX10" fmla="*/ 9871824 w 9922669"/>
              <a:gd name="connsiteY10" fmla="*/ 98710 h 231190"/>
              <a:gd name="connsiteX11" fmla="*/ 9887880 w 9922669"/>
              <a:gd name="connsiteY11" fmla="*/ 114910 h 231190"/>
              <a:gd name="connsiteX12" fmla="*/ 9871824 w 9922669"/>
              <a:gd name="connsiteY12" fmla="*/ 131109 h 231190"/>
              <a:gd name="connsiteX13" fmla="*/ 9855768 w 9922669"/>
              <a:gd name="connsiteY13" fmla="*/ 114910 h 231190"/>
              <a:gd name="connsiteX14" fmla="*/ 9871824 w 9922669"/>
              <a:gd name="connsiteY14" fmla="*/ 98710 h 231190"/>
              <a:gd name="connsiteX15" fmla="*/ 9913303 w 9922669"/>
              <a:gd name="connsiteY15" fmla="*/ 70136 h 231190"/>
              <a:gd name="connsiteX16" fmla="*/ 9922669 w 9922669"/>
              <a:gd name="connsiteY16" fmla="*/ 78972 h 231190"/>
              <a:gd name="connsiteX17" fmla="*/ 9913303 w 9922669"/>
              <a:gd name="connsiteY17" fmla="*/ 87808 h 231190"/>
              <a:gd name="connsiteX18" fmla="*/ 9903936 w 9922669"/>
              <a:gd name="connsiteY18" fmla="*/ 78972 h 231190"/>
              <a:gd name="connsiteX19" fmla="*/ 9913303 w 9922669"/>
              <a:gd name="connsiteY19" fmla="*/ 70136 h 231190"/>
              <a:gd name="connsiteX20" fmla="*/ 9871824 w 9922669"/>
              <a:gd name="connsiteY20" fmla="*/ 35068 h 231190"/>
              <a:gd name="connsiteX21" fmla="*/ 9887880 w 9922669"/>
              <a:gd name="connsiteY21" fmla="*/ 51267 h 231190"/>
              <a:gd name="connsiteX22" fmla="*/ 9871824 w 9922669"/>
              <a:gd name="connsiteY22" fmla="*/ 67467 h 231190"/>
              <a:gd name="connsiteX23" fmla="*/ 9855768 w 9922669"/>
              <a:gd name="connsiteY23" fmla="*/ 51267 h 231190"/>
              <a:gd name="connsiteX24" fmla="*/ 9871824 w 9922669"/>
              <a:gd name="connsiteY24" fmla="*/ 35068 h 231190"/>
              <a:gd name="connsiteX25" fmla="*/ 0 w 9922669"/>
              <a:gd name="connsiteY25" fmla="*/ 0 h 231190"/>
              <a:gd name="connsiteX26" fmla="*/ 9824680 w 9922669"/>
              <a:gd name="connsiteY26" fmla="*/ 0 h 231190"/>
              <a:gd name="connsiteX27" fmla="*/ 9843726 w 9922669"/>
              <a:gd name="connsiteY27" fmla="*/ 19266 h 231190"/>
              <a:gd name="connsiteX28" fmla="*/ 9824680 w 9922669"/>
              <a:gd name="connsiteY28" fmla="*/ 38532 h 231190"/>
              <a:gd name="connsiteX29" fmla="*/ 9811982 w 9922669"/>
              <a:gd name="connsiteY29" fmla="*/ 51376 h 231190"/>
              <a:gd name="connsiteX30" fmla="*/ 9824680 w 9922669"/>
              <a:gd name="connsiteY30" fmla="*/ 67431 h 231190"/>
              <a:gd name="connsiteX31" fmla="*/ 9843726 w 9922669"/>
              <a:gd name="connsiteY31" fmla="*/ 83485 h 231190"/>
              <a:gd name="connsiteX32" fmla="*/ 9827855 w 9922669"/>
              <a:gd name="connsiteY32" fmla="*/ 102751 h 231190"/>
              <a:gd name="connsiteX33" fmla="*/ 9824680 w 9922669"/>
              <a:gd name="connsiteY33" fmla="*/ 102751 h 231190"/>
              <a:gd name="connsiteX34" fmla="*/ 9811982 w 9922669"/>
              <a:gd name="connsiteY34" fmla="*/ 115595 h 231190"/>
              <a:gd name="connsiteX35" fmla="*/ 9824680 w 9922669"/>
              <a:gd name="connsiteY35" fmla="*/ 131650 h 231190"/>
              <a:gd name="connsiteX36" fmla="*/ 9843726 w 9922669"/>
              <a:gd name="connsiteY36" fmla="*/ 147705 h 231190"/>
              <a:gd name="connsiteX37" fmla="*/ 9824680 w 9922669"/>
              <a:gd name="connsiteY37" fmla="*/ 166971 h 231190"/>
              <a:gd name="connsiteX38" fmla="*/ 9811982 w 9922669"/>
              <a:gd name="connsiteY38" fmla="*/ 183025 h 231190"/>
              <a:gd name="connsiteX39" fmla="*/ 9824680 w 9922669"/>
              <a:gd name="connsiteY39" fmla="*/ 195869 h 231190"/>
              <a:gd name="connsiteX40" fmla="*/ 9843726 w 9922669"/>
              <a:gd name="connsiteY40" fmla="*/ 215135 h 231190"/>
              <a:gd name="connsiteX41" fmla="*/ 9824680 w 9922669"/>
              <a:gd name="connsiteY41" fmla="*/ 231190 h 231190"/>
              <a:gd name="connsiteX42" fmla="*/ 0 w 9922669"/>
              <a:gd name="connsiteY42" fmla="*/ 231190 h 231190"/>
              <a:gd name="connsiteX43" fmla="*/ 0 w 9922669"/>
              <a:gd name="connsiteY43" fmla="*/ 0 h 231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9922669" h="231190">
                <a:moveTo>
                  <a:pt x="9871824" y="163651"/>
                </a:moveTo>
                <a:cubicBezTo>
                  <a:pt x="9880691" y="163651"/>
                  <a:pt x="9887880" y="170904"/>
                  <a:pt x="9887880" y="179851"/>
                </a:cubicBezTo>
                <a:cubicBezTo>
                  <a:pt x="9887880" y="188797"/>
                  <a:pt x="9880691" y="196050"/>
                  <a:pt x="9871824" y="196050"/>
                </a:cubicBezTo>
                <a:cubicBezTo>
                  <a:pt x="9862956" y="196050"/>
                  <a:pt x="9855768" y="188797"/>
                  <a:pt x="9855768" y="179851"/>
                </a:cubicBezTo>
                <a:cubicBezTo>
                  <a:pt x="9855768" y="170904"/>
                  <a:pt x="9862956" y="163651"/>
                  <a:pt x="9871824" y="163651"/>
                </a:cubicBezTo>
                <a:close/>
                <a:moveTo>
                  <a:pt x="9913303" y="137675"/>
                </a:moveTo>
                <a:cubicBezTo>
                  <a:pt x="9918476" y="137675"/>
                  <a:pt x="9922669" y="141631"/>
                  <a:pt x="9922669" y="146511"/>
                </a:cubicBezTo>
                <a:cubicBezTo>
                  <a:pt x="9922669" y="151391"/>
                  <a:pt x="9918476" y="155347"/>
                  <a:pt x="9913303" y="155347"/>
                </a:cubicBezTo>
                <a:cubicBezTo>
                  <a:pt x="9908129" y="155347"/>
                  <a:pt x="9903936" y="151391"/>
                  <a:pt x="9903936" y="146511"/>
                </a:cubicBezTo>
                <a:cubicBezTo>
                  <a:pt x="9903936" y="141631"/>
                  <a:pt x="9908129" y="137675"/>
                  <a:pt x="9913303" y="137675"/>
                </a:cubicBezTo>
                <a:close/>
                <a:moveTo>
                  <a:pt x="9871824" y="98710"/>
                </a:moveTo>
                <a:cubicBezTo>
                  <a:pt x="9880691" y="98710"/>
                  <a:pt x="9887880" y="105963"/>
                  <a:pt x="9887880" y="114910"/>
                </a:cubicBezTo>
                <a:cubicBezTo>
                  <a:pt x="9887880" y="123856"/>
                  <a:pt x="9880691" y="131109"/>
                  <a:pt x="9871824" y="131109"/>
                </a:cubicBezTo>
                <a:cubicBezTo>
                  <a:pt x="9862956" y="131109"/>
                  <a:pt x="9855768" y="123856"/>
                  <a:pt x="9855768" y="114910"/>
                </a:cubicBezTo>
                <a:cubicBezTo>
                  <a:pt x="9855768" y="105963"/>
                  <a:pt x="9862956" y="98710"/>
                  <a:pt x="9871824" y="98710"/>
                </a:cubicBezTo>
                <a:close/>
                <a:moveTo>
                  <a:pt x="9913303" y="70136"/>
                </a:moveTo>
                <a:cubicBezTo>
                  <a:pt x="9918476" y="70136"/>
                  <a:pt x="9922669" y="74092"/>
                  <a:pt x="9922669" y="78972"/>
                </a:cubicBezTo>
                <a:cubicBezTo>
                  <a:pt x="9922669" y="83853"/>
                  <a:pt x="9918476" y="87808"/>
                  <a:pt x="9913303" y="87808"/>
                </a:cubicBezTo>
                <a:cubicBezTo>
                  <a:pt x="9908129" y="87808"/>
                  <a:pt x="9903936" y="83853"/>
                  <a:pt x="9903936" y="78972"/>
                </a:cubicBezTo>
                <a:cubicBezTo>
                  <a:pt x="9903936" y="74092"/>
                  <a:pt x="9908129" y="70136"/>
                  <a:pt x="9913303" y="70136"/>
                </a:cubicBezTo>
                <a:close/>
                <a:moveTo>
                  <a:pt x="9871824" y="35068"/>
                </a:moveTo>
                <a:cubicBezTo>
                  <a:pt x="9880691" y="35068"/>
                  <a:pt x="9887880" y="42321"/>
                  <a:pt x="9887880" y="51267"/>
                </a:cubicBezTo>
                <a:cubicBezTo>
                  <a:pt x="9887880" y="60214"/>
                  <a:pt x="9880691" y="67467"/>
                  <a:pt x="9871824" y="67467"/>
                </a:cubicBezTo>
                <a:cubicBezTo>
                  <a:pt x="9862956" y="67467"/>
                  <a:pt x="9855768" y="60214"/>
                  <a:pt x="9855768" y="51267"/>
                </a:cubicBezTo>
                <a:cubicBezTo>
                  <a:pt x="9855768" y="42321"/>
                  <a:pt x="9862956" y="35068"/>
                  <a:pt x="9871824" y="35068"/>
                </a:cubicBezTo>
                <a:close/>
                <a:moveTo>
                  <a:pt x="0" y="0"/>
                </a:moveTo>
                <a:cubicBezTo>
                  <a:pt x="0" y="0"/>
                  <a:pt x="0" y="0"/>
                  <a:pt x="9824680" y="0"/>
                </a:cubicBezTo>
                <a:cubicBezTo>
                  <a:pt x="9837377" y="0"/>
                  <a:pt x="9843726" y="9633"/>
                  <a:pt x="9843726" y="19266"/>
                </a:cubicBezTo>
                <a:cubicBezTo>
                  <a:pt x="9843726" y="28899"/>
                  <a:pt x="9837377" y="38532"/>
                  <a:pt x="9824680" y="38532"/>
                </a:cubicBezTo>
                <a:cubicBezTo>
                  <a:pt x="9818331" y="38532"/>
                  <a:pt x="9811982" y="44954"/>
                  <a:pt x="9811982" y="51376"/>
                </a:cubicBezTo>
                <a:cubicBezTo>
                  <a:pt x="9811982" y="57798"/>
                  <a:pt x="9818331" y="64219"/>
                  <a:pt x="9824680" y="67431"/>
                </a:cubicBezTo>
                <a:cubicBezTo>
                  <a:pt x="9837377" y="67431"/>
                  <a:pt x="9843726" y="73852"/>
                  <a:pt x="9843726" y="83485"/>
                </a:cubicBezTo>
                <a:cubicBezTo>
                  <a:pt x="9843726" y="93118"/>
                  <a:pt x="9837377" y="102751"/>
                  <a:pt x="9827855" y="102751"/>
                </a:cubicBezTo>
                <a:cubicBezTo>
                  <a:pt x="9827855" y="102751"/>
                  <a:pt x="9827855" y="102751"/>
                  <a:pt x="9824680" y="102751"/>
                </a:cubicBezTo>
                <a:cubicBezTo>
                  <a:pt x="9818331" y="102751"/>
                  <a:pt x="9811982" y="109173"/>
                  <a:pt x="9811982" y="115595"/>
                </a:cubicBezTo>
                <a:cubicBezTo>
                  <a:pt x="9811982" y="125228"/>
                  <a:pt x="9818331" y="131650"/>
                  <a:pt x="9824680" y="131650"/>
                </a:cubicBezTo>
                <a:cubicBezTo>
                  <a:pt x="9837377" y="131650"/>
                  <a:pt x="9843726" y="138072"/>
                  <a:pt x="9843726" y="147705"/>
                </a:cubicBezTo>
                <a:cubicBezTo>
                  <a:pt x="9843726" y="160549"/>
                  <a:pt x="9837377" y="166971"/>
                  <a:pt x="9824680" y="166971"/>
                </a:cubicBezTo>
                <a:cubicBezTo>
                  <a:pt x="9818331" y="166971"/>
                  <a:pt x="9811982" y="173392"/>
                  <a:pt x="9811982" y="183025"/>
                </a:cubicBezTo>
                <a:cubicBezTo>
                  <a:pt x="9811982" y="189448"/>
                  <a:pt x="9818331" y="195869"/>
                  <a:pt x="9824680" y="195869"/>
                </a:cubicBezTo>
                <a:cubicBezTo>
                  <a:pt x="9837377" y="195869"/>
                  <a:pt x="9843726" y="205502"/>
                  <a:pt x="9843726" y="215135"/>
                </a:cubicBezTo>
                <a:cubicBezTo>
                  <a:pt x="9843726" y="224768"/>
                  <a:pt x="9837377" y="231190"/>
                  <a:pt x="9824680" y="231190"/>
                </a:cubicBezTo>
                <a:cubicBezTo>
                  <a:pt x="9824680" y="231190"/>
                  <a:pt x="9824680" y="231190"/>
                  <a:pt x="0" y="231190"/>
                </a:cubicBezTo>
                <a:cubicBezTo>
                  <a:pt x="0" y="231190"/>
                  <a:pt x="0" y="231190"/>
                  <a:pt x="0" y="0"/>
                </a:cubicBezTo>
                <a:close/>
              </a:path>
            </a:pathLst>
          </a:custGeom>
          <a:solidFill>
            <a:schemeClr val="accent1"/>
          </a:solidFill>
          <a:ln>
            <a:noFill/>
          </a:ln>
        </p:spPr>
        <p:txBody>
          <a:bodyPr wrap="square" lIns="540000" tIns="0" rIns="360000" bIns="0" anchor="ctr">
            <a:noAutofit/>
          </a:bodyPr>
          <a:lstStyle>
            <a:lvl1pPr marL="0" indent="0">
              <a:lnSpc>
                <a:spcPct val="100000"/>
              </a:lnSpc>
              <a:buNone/>
              <a:defRPr sz="1600" b="0" cap="all" baseline="0">
                <a:solidFill>
                  <a:schemeClr val="bg1"/>
                </a:solidFill>
                <a:latin typeface="Encode Sans" panose="020B060402020202020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dirty="0"/>
              <a:t>Modifier les styles du texte du masque</a:t>
            </a:r>
          </a:p>
        </p:txBody>
      </p:sp>
      <p:sp>
        <p:nvSpPr>
          <p:cNvPr id="3" name="Espace réservé du texte 2"/>
          <p:cNvSpPr>
            <a:spLocks noGrp="1"/>
          </p:cNvSpPr>
          <p:nvPr>
            <p:ph type="body" sz="quarter" idx="15"/>
          </p:nvPr>
        </p:nvSpPr>
        <p:spPr>
          <a:xfrm>
            <a:off x="454978" y="717550"/>
            <a:ext cx="10456862" cy="379413"/>
          </a:xfrm>
        </p:spPr>
        <p:txBody>
          <a:bodyPr/>
          <a:lstStyle>
            <a:lvl1pPr marL="0" indent="0">
              <a:buNone/>
              <a:defRPr sz="1800"/>
            </a:lvl1pPr>
          </a:lstStyle>
          <a:p>
            <a:pPr lvl="0"/>
            <a:r>
              <a:rPr lang="fr-FR"/>
              <a:t>Modifier les styles du texte du masque</a:t>
            </a:r>
          </a:p>
        </p:txBody>
      </p:sp>
      <p:sp>
        <p:nvSpPr>
          <p:cNvPr id="4" name="Espace réservé du contenu 3"/>
          <p:cNvSpPr>
            <a:spLocks noGrp="1"/>
          </p:cNvSpPr>
          <p:nvPr>
            <p:ph sz="quarter" idx="18"/>
          </p:nvPr>
        </p:nvSpPr>
        <p:spPr>
          <a:xfrm>
            <a:off x="515938" y="1395413"/>
            <a:ext cx="11091862" cy="4711700"/>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2119724018"/>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Chapt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934B7DA-FA75-4149-8676-64791F4D66D2}"/>
              </a:ext>
            </a:extLst>
          </p:cNvPr>
          <p:cNvSpPr>
            <a:spLocks noGrp="1"/>
          </p:cNvSpPr>
          <p:nvPr>
            <p:ph type="title" hasCustomPrompt="1"/>
          </p:nvPr>
        </p:nvSpPr>
        <p:spPr>
          <a:xfrm>
            <a:off x="1131889" y="2090899"/>
            <a:ext cx="10440000" cy="1548000"/>
          </a:xfrm>
        </p:spPr>
        <p:txBody>
          <a:bodyPr anchor="b"/>
          <a:lstStyle>
            <a:lvl1pPr>
              <a:defRPr sz="5000" b="0">
                <a:solidFill>
                  <a:schemeClr val="bg1"/>
                </a:solidFill>
                <a:latin typeface="Encode Sans" panose="020B0604020202020204" charset="0"/>
              </a:defRPr>
            </a:lvl1pPr>
          </a:lstStyle>
          <a:p>
            <a:r>
              <a:rPr lang="en-US" noProof="0" dirty="0"/>
              <a:t>Click to edit Master title style</a:t>
            </a:r>
          </a:p>
        </p:txBody>
      </p:sp>
      <p:sp>
        <p:nvSpPr>
          <p:cNvPr id="11" name="Espace réservé du texte 10">
            <a:extLst>
              <a:ext uri="{FF2B5EF4-FFF2-40B4-BE49-F238E27FC236}">
                <a16:creationId xmlns:a16="http://schemas.microsoft.com/office/drawing/2014/main" id="{8C7A5F77-9A92-46CF-AF0E-296CA94F051F}"/>
              </a:ext>
            </a:extLst>
          </p:cNvPr>
          <p:cNvSpPr>
            <a:spLocks noGrp="1"/>
          </p:cNvSpPr>
          <p:nvPr>
            <p:ph type="body" sz="quarter" idx="13" hasCustomPrompt="1"/>
          </p:nvPr>
        </p:nvSpPr>
        <p:spPr>
          <a:xfrm>
            <a:off x="1131889" y="3709352"/>
            <a:ext cx="10440000" cy="792000"/>
          </a:xfrm>
        </p:spPr>
        <p:txBody>
          <a:bodyPr/>
          <a:lstStyle>
            <a:lvl1pPr>
              <a:defRPr sz="2900" b="0">
                <a:solidFill>
                  <a:schemeClr val="bg1"/>
                </a:solidFill>
                <a:latin typeface="Encode Sans" panose="020B0604020202020204" charset="0"/>
              </a:defRPr>
            </a:lvl1pPr>
            <a:lvl2pPr>
              <a:defRPr sz="2500">
                <a:latin typeface="Encode Sans ExpandedLight" pitchFamily="2" charset="0"/>
              </a:defRPr>
            </a:lvl2pPr>
            <a:lvl3pPr>
              <a:defRPr sz="2500">
                <a:latin typeface="Encode Sans ExpandedLight" pitchFamily="2" charset="0"/>
              </a:defRPr>
            </a:lvl3pPr>
            <a:lvl4pPr>
              <a:defRPr sz="2500">
                <a:latin typeface="Encode Sans ExpandedLight" pitchFamily="2" charset="0"/>
              </a:defRPr>
            </a:lvl4pPr>
            <a:lvl5pPr>
              <a:defRPr sz="2500">
                <a:latin typeface="Encode Sans ExpandedLight" pitchFamily="2" charset="0"/>
              </a:defRPr>
            </a:lvl5pPr>
          </a:lstStyle>
          <a:p>
            <a:pPr lvl="0"/>
            <a:r>
              <a:rPr lang="en-US" noProof="0" dirty="0"/>
              <a:t>Click to edit master subtitle style</a:t>
            </a:r>
          </a:p>
        </p:txBody>
      </p:sp>
    </p:spTree>
    <p:extLst>
      <p:ext uri="{BB962C8B-B14F-4D97-AF65-F5344CB8AC3E}">
        <p14:creationId xmlns:p14="http://schemas.microsoft.com/office/powerpoint/2010/main" val="5489777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sp>
        <p:nvSpPr>
          <p:cNvPr id="9" name="Espace réservé du texte 16">
            <a:extLst>
              <a:ext uri="{FF2B5EF4-FFF2-40B4-BE49-F238E27FC236}">
                <a16:creationId xmlns:a16="http://schemas.microsoft.com/office/drawing/2014/main" id="{8B5B3371-D86E-4697-92CD-5B21ECF77AC1}"/>
              </a:ext>
            </a:extLst>
          </p:cNvPr>
          <p:cNvSpPr>
            <a:spLocks noGrp="1"/>
          </p:cNvSpPr>
          <p:nvPr>
            <p:ph type="body" idx="1" hasCustomPrompt="1"/>
          </p:nvPr>
        </p:nvSpPr>
        <p:spPr>
          <a:xfrm>
            <a:off x="1" y="96167"/>
            <a:ext cx="9683261" cy="335964"/>
          </a:xfrm>
          <a:custGeom>
            <a:avLst/>
            <a:gdLst>
              <a:gd name="connsiteX0" fmla="*/ 9609373 w 9683261"/>
              <a:gd name="connsiteY0" fmla="*/ 237817 h 335964"/>
              <a:gd name="connsiteX1" fmla="*/ 9632706 w 9683261"/>
              <a:gd name="connsiteY1" fmla="*/ 261358 h 335964"/>
              <a:gd name="connsiteX2" fmla="*/ 9609373 w 9683261"/>
              <a:gd name="connsiteY2" fmla="*/ 284899 h 335964"/>
              <a:gd name="connsiteX3" fmla="*/ 9586041 w 9683261"/>
              <a:gd name="connsiteY3" fmla="*/ 261358 h 335964"/>
              <a:gd name="connsiteX4" fmla="*/ 9609373 w 9683261"/>
              <a:gd name="connsiteY4" fmla="*/ 237817 h 335964"/>
              <a:gd name="connsiteX5" fmla="*/ 9669650 w 9683261"/>
              <a:gd name="connsiteY5" fmla="*/ 200069 h 335964"/>
              <a:gd name="connsiteX6" fmla="*/ 9683261 w 9683261"/>
              <a:gd name="connsiteY6" fmla="*/ 212909 h 335964"/>
              <a:gd name="connsiteX7" fmla="*/ 9669650 w 9683261"/>
              <a:gd name="connsiteY7" fmla="*/ 225749 h 335964"/>
              <a:gd name="connsiteX8" fmla="*/ 9656038 w 9683261"/>
              <a:gd name="connsiteY8" fmla="*/ 212909 h 335964"/>
              <a:gd name="connsiteX9" fmla="*/ 9669650 w 9683261"/>
              <a:gd name="connsiteY9" fmla="*/ 200069 h 335964"/>
              <a:gd name="connsiteX10" fmla="*/ 9609373 w 9683261"/>
              <a:gd name="connsiteY10" fmla="*/ 143445 h 335964"/>
              <a:gd name="connsiteX11" fmla="*/ 9632706 w 9683261"/>
              <a:gd name="connsiteY11" fmla="*/ 166987 h 335964"/>
              <a:gd name="connsiteX12" fmla="*/ 9609373 w 9683261"/>
              <a:gd name="connsiteY12" fmla="*/ 190527 h 335964"/>
              <a:gd name="connsiteX13" fmla="*/ 9586041 w 9683261"/>
              <a:gd name="connsiteY13" fmla="*/ 166987 h 335964"/>
              <a:gd name="connsiteX14" fmla="*/ 9609373 w 9683261"/>
              <a:gd name="connsiteY14" fmla="*/ 143445 h 335964"/>
              <a:gd name="connsiteX15" fmla="*/ 9669650 w 9683261"/>
              <a:gd name="connsiteY15" fmla="*/ 101921 h 335964"/>
              <a:gd name="connsiteX16" fmla="*/ 9683261 w 9683261"/>
              <a:gd name="connsiteY16" fmla="*/ 114762 h 335964"/>
              <a:gd name="connsiteX17" fmla="*/ 9669650 w 9683261"/>
              <a:gd name="connsiteY17" fmla="*/ 127602 h 335964"/>
              <a:gd name="connsiteX18" fmla="*/ 9656038 w 9683261"/>
              <a:gd name="connsiteY18" fmla="*/ 114762 h 335964"/>
              <a:gd name="connsiteX19" fmla="*/ 9669650 w 9683261"/>
              <a:gd name="connsiteY19" fmla="*/ 101921 h 335964"/>
              <a:gd name="connsiteX20" fmla="*/ 9609373 w 9683261"/>
              <a:gd name="connsiteY20" fmla="*/ 50961 h 335964"/>
              <a:gd name="connsiteX21" fmla="*/ 9632706 w 9683261"/>
              <a:gd name="connsiteY21" fmla="*/ 74501 h 335964"/>
              <a:gd name="connsiteX22" fmla="*/ 9609373 w 9683261"/>
              <a:gd name="connsiteY22" fmla="*/ 98043 h 335964"/>
              <a:gd name="connsiteX23" fmla="*/ 9586041 w 9683261"/>
              <a:gd name="connsiteY23" fmla="*/ 74501 h 335964"/>
              <a:gd name="connsiteX24" fmla="*/ 9609373 w 9683261"/>
              <a:gd name="connsiteY24" fmla="*/ 50961 h 335964"/>
              <a:gd name="connsiteX25" fmla="*/ 0 w 9683261"/>
              <a:gd name="connsiteY25" fmla="*/ 0 h 335964"/>
              <a:gd name="connsiteX26" fmla="*/ 739665 w 9683261"/>
              <a:gd name="connsiteY26" fmla="*/ 0 h 335964"/>
              <a:gd name="connsiteX27" fmla="*/ 9540864 w 9683261"/>
              <a:gd name="connsiteY27" fmla="*/ 0 h 335964"/>
              <a:gd name="connsiteX28" fmla="*/ 9568541 w 9683261"/>
              <a:gd name="connsiteY28" fmla="*/ 27997 h 335964"/>
              <a:gd name="connsiteX29" fmla="*/ 9540864 w 9683261"/>
              <a:gd name="connsiteY29" fmla="*/ 55995 h 335964"/>
              <a:gd name="connsiteX30" fmla="*/ 9522411 w 9683261"/>
              <a:gd name="connsiteY30" fmla="*/ 74659 h 335964"/>
              <a:gd name="connsiteX31" fmla="*/ 9540864 w 9683261"/>
              <a:gd name="connsiteY31" fmla="*/ 97990 h 335964"/>
              <a:gd name="connsiteX32" fmla="*/ 9568541 w 9683261"/>
              <a:gd name="connsiteY32" fmla="*/ 121320 h 335964"/>
              <a:gd name="connsiteX33" fmla="*/ 9545478 w 9683261"/>
              <a:gd name="connsiteY33" fmla="*/ 149317 h 335964"/>
              <a:gd name="connsiteX34" fmla="*/ 9540864 w 9683261"/>
              <a:gd name="connsiteY34" fmla="*/ 149317 h 335964"/>
              <a:gd name="connsiteX35" fmla="*/ 9522411 w 9683261"/>
              <a:gd name="connsiteY35" fmla="*/ 167982 h 335964"/>
              <a:gd name="connsiteX36" fmla="*/ 9540864 w 9683261"/>
              <a:gd name="connsiteY36" fmla="*/ 191313 h 335964"/>
              <a:gd name="connsiteX37" fmla="*/ 9568541 w 9683261"/>
              <a:gd name="connsiteY37" fmla="*/ 214644 h 335964"/>
              <a:gd name="connsiteX38" fmla="*/ 9540864 w 9683261"/>
              <a:gd name="connsiteY38" fmla="*/ 242641 h 335964"/>
              <a:gd name="connsiteX39" fmla="*/ 9522411 w 9683261"/>
              <a:gd name="connsiteY39" fmla="*/ 265971 h 335964"/>
              <a:gd name="connsiteX40" fmla="*/ 9540864 w 9683261"/>
              <a:gd name="connsiteY40" fmla="*/ 284636 h 335964"/>
              <a:gd name="connsiteX41" fmla="*/ 9568541 w 9683261"/>
              <a:gd name="connsiteY41" fmla="*/ 312633 h 335964"/>
              <a:gd name="connsiteX42" fmla="*/ 9540864 w 9683261"/>
              <a:gd name="connsiteY42" fmla="*/ 335964 h 335964"/>
              <a:gd name="connsiteX43" fmla="*/ 845227 w 9683261"/>
              <a:gd name="connsiteY43" fmla="*/ 335964 h 335964"/>
              <a:gd name="connsiteX44" fmla="*/ 0 w 9683261"/>
              <a:gd name="connsiteY44" fmla="*/ 335964 h 335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9683261" h="335964">
                <a:moveTo>
                  <a:pt x="9609373" y="237817"/>
                </a:moveTo>
                <a:cubicBezTo>
                  <a:pt x="9622259" y="237817"/>
                  <a:pt x="9632706" y="248357"/>
                  <a:pt x="9632706" y="261358"/>
                </a:cubicBezTo>
                <a:cubicBezTo>
                  <a:pt x="9632706" y="274359"/>
                  <a:pt x="9622259" y="284899"/>
                  <a:pt x="9609373" y="284899"/>
                </a:cubicBezTo>
                <a:cubicBezTo>
                  <a:pt x="9596486" y="284899"/>
                  <a:pt x="9586041" y="274359"/>
                  <a:pt x="9586041" y="261358"/>
                </a:cubicBezTo>
                <a:cubicBezTo>
                  <a:pt x="9586041" y="248357"/>
                  <a:pt x="9596486" y="237817"/>
                  <a:pt x="9609373" y="237817"/>
                </a:cubicBezTo>
                <a:close/>
                <a:moveTo>
                  <a:pt x="9669650" y="200069"/>
                </a:moveTo>
                <a:cubicBezTo>
                  <a:pt x="9677168" y="200069"/>
                  <a:pt x="9683261" y="205817"/>
                  <a:pt x="9683261" y="212909"/>
                </a:cubicBezTo>
                <a:cubicBezTo>
                  <a:pt x="9683261" y="220001"/>
                  <a:pt x="9677168" y="225749"/>
                  <a:pt x="9669650" y="225749"/>
                </a:cubicBezTo>
                <a:cubicBezTo>
                  <a:pt x="9662132" y="225749"/>
                  <a:pt x="9656038" y="220001"/>
                  <a:pt x="9656038" y="212909"/>
                </a:cubicBezTo>
                <a:cubicBezTo>
                  <a:pt x="9656038" y="205817"/>
                  <a:pt x="9662132" y="200069"/>
                  <a:pt x="9669650" y="200069"/>
                </a:cubicBezTo>
                <a:close/>
                <a:moveTo>
                  <a:pt x="9609373" y="143445"/>
                </a:moveTo>
                <a:cubicBezTo>
                  <a:pt x="9622259" y="143445"/>
                  <a:pt x="9632706" y="153985"/>
                  <a:pt x="9632706" y="166987"/>
                </a:cubicBezTo>
                <a:cubicBezTo>
                  <a:pt x="9632706" y="179987"/>
                  <a:pt x="9622259" y="190527"/>
                  <a:pt x="9609373" y="190527"/>
                </a:cubicBezTo>
                <a:cubicBezTo>
                  <a:pt x="9596486" y="190527"/>
                  <a:pt x="9586041" y="179987"/>
                  <a:pt x="9586041" y="166987"/>
                </a:cubicBezTo>
                <a:cubicBezTo>
                  <a:pt x="9586041" y="153985"/>
                  <a:pt x="9596486" y="143445"/>
                  <a:pt x="9609373" y="143445"/>
                </a:cubicBezTo>
                <a:close/>
                <a:moveTo>
                  <a:pt x="9669650" y="101921"/>
                </a:moveTo>
                <a:cubicBezTo>
                  <a:pt x="9677168" y="101921"/>
                  <a:pt x="9683261" y="107670"/>
                  <a:pt x="9683261" y="114762"/>
                </a:cubicBezTo>
                <a:cubicBezTo>
                  <a:pt x="9683261" y="121855"/>
                  <a:pt x="9677168" y="127602"/>
                  <a:pt x="9669650" y="127602"/>
                </a:cubicBezTo>
                <a:cubicBezTo>
                  <a:pt x="9662132" y="127602"/>
                  <a:pt x="9656038" y="121855"/>
                  <a:pt x="9656038" y="114762"/>
                </a:cubicBezTo>
                <a:cubicBezTo>
                  <a:pt x="9656038" y="107670"/>
                  <a:pt x="9662132" y="101921"/>
                  <a:pt x="9669650" y="101921"/>
                </a:cubicBezTo>
                <a:close/>
                <a:moveTo>
                  <a:pt x="9609373" y="50961"/>
                </a:moveTo>
                <a:cubicBezTo>
                  <a:pt x="9622259" y="50961"/>
                  <a:pt x="9632706" y="61501"/>
                  <a:pt x="9632706" y="74501"/>
                </a:cubicBezTo>
                <a:cubicBezTo>
                  <a:pt x="9632706" y="87503"/>
                  <a:pt x="9622259" y="98043"/>
                  <a:pt x="9609373" y="98043"/>
                </a:cubicBezTo>
                <a:cubicBezTo>
                  <a:pt x="9596486" y="98043"/>
                  <a:pt x="9586041" y="87503"/>
                  <a:pt x="9586041" y="74501"/>
                </a:cubicBezTo>
                <a:cubicBezTo>
                  <a:pt x="9586041" y="61501"/>
                  <a:pt x="9596486" y="50961"/>
                  <a:pt x="9609373" y="50961"/>
                </a:cubicBezTo>
                <a:close/>
                <a:moveTo>
                  <a:pt x="0" y="0"/>
                </a:moveTo>
                <a:lnTo>
                  <a:pt x="739665" y="0"/>
                </a:lnTo>
                <a:cubicBezTo>
                  <a:pt x="2800514" y="0"/>
                  <a:pt x="5636951" y="0"/>
                  <a:pt x="9540864" y="0"/>
                </a:cubicBezTo>
                <a:cubicBezTo>
                  <a:pt x="9559315" y="0"/>
                  <a:pt x="9568541" y="13999"/>
                  <a:pt x="9568541" y="27997"/>
                </a:cubicBezTo>
                <a:cubicBezTo>
                  <a:pt x="9568541" y="41996"/>
                  <a:pt x="9559315" y="55995"/>
                  <a:pt x="9540864" y="55995"/>
                </a:cubicBezTo>
                <a:cubicBezTo>
                  <a:pt x="9531638" y="55995"/>
                  <a:pt x="9522411" y="65327"/>
                  <a:pt x="9522411" y="74659"/>
                </a:cubicBezTo>
                <a:cubicBezTo>
                  <a:pt x="9522411" y="83992"/>
                  <a:pt x="9531638" y="93323"/>
                  <a:pt x="9540864" y="97990"/>
                </a:cubicBezTo>
                <a:cubicBezTo>
                  <a:pt x="9559315" y="97990"/>
                  <a:pt x="9568541" y="107321"/>
                  <a:pt x="9568541" y="121320"/>
                </a:cubicBezTo>
                <a:cubicBezTo>
                  <a:pt x="9568541" y="135319"/>
                  <a:pt x="9559315" y="149317"/>
                  <a:pt x="9545478" y="149317"/>
                </a:cubicBezTo>
                <a:cubicBezTo>
                  <a:pt x="9545478" y="149317"/>
                  <a:pt x="9545478" y="149317"/>
                  <a:pt x="9540864" y="149317"/>
                </a:cubicBezTo>
                <a:cubicBezTo>
                  <a:pt x="9531638" y="149317"/>
                  <a:pt x="9522411" y="158650"/>
                  <a:pt x="9522411" y="167982"/>
                </a:cubicBezTo>
                <a:cubicBezTo>
                  <a:pt x="9522411" y="181981"/>
                  <a:pt x="9531638" y="191313"/>
                  <a:pt x="9540864" y="191313"/>
                </a:cubicBezTo>
                <a:cubicBezTo>
                  <a:pt x="9559315" y="191313"/>
                  <a:pt x="9568541" y="200645"/>
                  <a:pt x="9568541" y="214644"/>
                </a:cubicBezTo>
                <a:cubicBezTo>
                  <a:pt x="9568541" y="233309"/>
                  <a:pt x="9559315" y="242641"/>
                  <a:pt x="9540864" y="242641"/>
                </a:cubicBezTo>
                <a:cubicBezTo>
                  <a:pt x="9531638" y="242641"/>
                  <a:pt x="9522411" y="251972"/>
                  <a:pt x="9522411" y="265971"/>
                </a:cubicBezTo>
                <a:cubicBezTo>
                  <a:pt x="9522411" y="275305"/>
                  <a:pt x="9531638" y="284636"/>
                  <a:pt x="9540864" y="284636"/>
                </a:cubicBezTo>
                <a:cubicBezTo>
                  <a:pt x="9559315" y="284636"/>
                  <a:pt x="9568541" y="298634"/>
                  <a:pt x="9568541" y="312633"/>
                </a:cubicBezTo>
                <a:cubicBezTo>
                  <a:pt x="9568541" y="326632"/>
                  <a:pt x="9559315" y="335964"/>
                  <a:pt x="9540864" y="335964"/>
                </a:cubicBezTo>
                <a:cubicBezTo>
                  <a:pt x="9540864" y="335964"/>
                  <a:pt x="9540864" y="335964"/>
                  <a:pt x="845227" y="335964"/>
                </a:cubicBezTo>
                <a:lnTo>
                  <a:pt x="0" y="335964"/>
                </a:lnTo>
                <a:close/>
              </a:path>
            </a:pathLst>
          </a:custGeom>
          <a:solidFill>
            <a:schemeClr val="tx2"/>
          </a:solidFill>
          <a:ln w="3175">
            <a:noFill/>
          </a:ln>
        </p:spPr>
        <p:txBody>
          <a:bodyPr wrap="square" lIns="990000" tIns="0" rIns="360000" bIns="0" anchor="ctr">
            <a:noAutofit/>
          </a:bodyPr>
          <a:lstStyle>
            <a:lvl1pPr marL="0" indent="0">
              <a:lnSpc>
                <a:spcPct val="100000"/>
              </a:lnSpc>
              <a:buNone/>
              <a:defRPr sz="1500" b="0" cap="all" baseline="0">
                <a:solidFill>
                  <a:schemeClr val="bg1"/>
                </a:solidFill>
                <a:latin typeface="Encode Sans" panose="020B060402020202020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dirty="0"/>
              <a:t>Click to edit master text styles</a:t>
            </a:r>
          </a:p>
        </p:txBody>
      </p:sp>
      <p:sp>
        <p:nvSpPr>
          <p:cNvPr id="12" name="Espace réservé du texte 11">
            <a:extLst>
              <a:ext uri="{FF2B5EF4-FFF2-40B4-BE49-F238E27FC236}">
                <a16:creationId xmlns:a16="http://schemas.microsoft.com/office/drawing/2014/main" id="{74BDBFD0-F6E2-49A9-91D4-C8811F988A20}"/>
              </a:ext>
            </a:extLst>
          </p:cNvPr>
          <p:cNvSpPr>
            <a:spLocks noGrp="1"/>
          </p:cNvSpPr>
          <p:nvPr>
            <p:ph type="body" sz="quarter" idx="19" hasCustomPrompt="1"/>
          </p:nvPr>
        </p:nvSpPr>
        <p:spPr>
          <a:xfrm>
            <a:off x="1" y="96167"/>
            <a:ext cx="745715" cy="334800"/>
          </a:xfrm>
          <a:custGeom>
            <a:avLst/>
            <a:gdLst>
              <a:gd name="connsiteX0" fmla="*/ 673459 w 745715"/>
              <a:gd name="connsiteY0" fmla="*/ 237600 h 334800"/>
              <a:gd name="connsiteX1" fmla="*/ 695317 w 745715"/>
              <a:gd name="connsiteY1" fmla="*/ 259715 h 334800"/>
              <a:gd name="connsiteX2" fmla="*/ 673459 w 745715"/>
              <a:gd name="connsiteY2" fmla="*/ 281829 h 334800"/>
              <a:gd name="connsiteX3" fmla="*/ 651601 w 745715"/>
              <a:gd name="connsiteY3" fmla="*/ 259715 h 334800"/>
              <a:gd name="connsiteX4" fmla="*/ 673459 w 745715"/>
              <a:gd name="connsiteY4" fmla="*/ 237600 h 334800"/>
              <a:gd name="connsiteX5" fmla="*/ 731572 w 745715"/>
              <a:gd name="connsiteY5" fmla="*/ 200572 h 334800"/>
              <a:gd name="connsiteX6" fmla="*/ 745715 w 745715"/>
              <a:gd name="connsiteY6" fmla="*/ 214715 h 334800"/>
              <a:gd name="connsiteX7" fmla="*/ 731572 w 745715"/>
              <a:gd name="connsiteY7" fmla="*/ 228857 h 334800"/>
              <a:gd name="connsiteX8" fmla="*/ 717429 w 745715"/>
              <a:gd name="connsiteY8" fmla="*/ 214715 h 334800"/>
              <a:gd name="connsiteX9" fmla="*/ 731572 w 745715"/>
              <a:gd name="connsiteY9" fmla="*/ 200572 h 334800"/>
              <a:gd name="connsiteX10" fmla="*/ 673459 w 745715"/>
              <a:gd name="connsiteY10" fmla="*/ 142971 h 334800"/>
              <a:gd name="connsiteX11" fmla="*/ 695317 w 745715"/>
              <a:gd name="connsiteY11" fmla="*/ 165086 h 334800"/>
              <a:gd name="connsiteX12" fmla="*/ 673459 w 745715"/>
              <a:gd name="connsiteY12" fmla="*/ 187200 h 334800"/>
              <a:gd name="connsiteX13" fmla="*/ 651601 w 745715"/>
              <a:gd name="connsiteY13" fmla="*/ 165086 h 334800"/>
              <a:gd name="connsiteX14" fmla="*/ 673459 w 745715"/>
              <a:gd name="connsiteY14" fmla="*/ 142971 h 334800"/>
              <a:gd name="connsiteX15" fmla="*/ 731572 w 745715"/>
              <a:gd name="connsiteY15" fmla="*/ 102343 h 334800"/>
              <a:gd name="connsiteX16" fmla="*/ 745715 w 745715"/>
              <a:gd name="connsiteY16" fmla="*/ 116486 h 334800"/>
              <a:gd name="connsiteX17" fmla="*/ 731572 w 745715"/>
              <a:gd name="connsiteY17" fmla="*/ 130629 h 334800"/>
              <a:gd name="connsiteX18" fmla="*/ 717429 w 745715"/>
              <a:gd name="connsiteY18" fmla="*/ 116486 h 334800"/>
              <a:gd name="connsiteX19" fmla="*/ 731572 w 745715"/>
              <a:gd name="connsiteY19" fmla="*/ 102343 h 334800"/>
              <a:gd name="connsiteX20" fmla="*/ 673459 w 745715"/>
              <a:gd name="connsiteY20" fmla="*/ 47828 h 334800"/>
              <a:gd name="connsiteX21" fmla="*/ 695317 w 745715"/>
              <a:gd name="connsiteY21" fmla="*/ 69943 h 334800"/>
              <a:gd name="connsiteX22" fmla="*/ 673459 w 745715"/>
              <a:gd name="connsiteY22" fmla="*/ 92057 h 334800"/>
              <a:gd name="connsiteX23" fmla="*/ 651601 w 745715"/>
              <a:gd name="connsiteY23" fmla="*/ 69943 h 334800"/>
              <a:gd name="connsiteX24" fmla="*/ 673459 w 745715"/>
              <a:gd name="connsiteY24" fmla="*/ 47828 h 334800"/>
              <a:gd name="connsiteX25" fmla="*/ 0 w 745715"/>
              <a:gd name="connsiteY25" fmla="*/ 0 h 334800"/>
              <a:gd name="connsiteX26" fmla="*/ 603580 w 745715"/>
              <a:gd name="connsiteY26" fmla="*/ 0 h 334800"/>
              <a:gd name="connsiteX27" fmla="*/ 604804 w 745715"/>
              <a:gd name="connsiteY27" fmla="*/ 0 h 334800"/>
              <a:gd name="connsiteX28" fmla="*/ 630514 w 745715"/>
              <a:gd name="connsiteY28" fmla="*/ 25848 h 334800"/>
              <a:gd name="connsiteX29" fmla="*/ 604804 w 745715"/>
              <a:gd name="connsiteY29" fmla="*/ 51697 h 334800"/>
              <a:gd name="connsiteX30" fmla="*/ 603580 w 745715"/>
              <a:gd name="connsiteY30" fmla="*/ 51697 h 334800"/>
              <a:gd name="connsiteX31" fmla="*/ 583991 w 745715"/>
              <a:gd name="connsiteY31" fmla="*/ 72622 h 334800"/>
              <a:gd name="connsiteX32" fmla="*/ 603580 w 745715"/>
              <a:gd name="connsiteY32" fmla="*/ 93547 h 334800"/>
              <a:gd name="connsiteX33" fmla="*/ 603580 w 745715"/>
              <a:gd name="connsiteY33" fmla="*/ 94778 h 334800"/>
              <a:gd name="connsiteX34" fmla="*/ 604804 w 745715"/>
              <a:gd name="connsiteY34" fmla="*/ 94778 h 334800"/>
              <a:gd name="connsiteX35" fmla="*/ 630514 w 745715"/>
              <a:gd name="connsiteY35" fmla="*/ 120627 h 334800"/>
              <a:gd name="connsiteX36" fmla="*/ 606028 w 745715"/>
              <a:gd name="connsiteY36" fmla="*/ 146475 h 334800"/>
              <a:gd name="connsiteX37" fmla="*/ 604804 w 745715"/>
              <a:gd name="connsiteY37" fmla="*/ 146475 h 334800"/>
              <a:gd name="connsiteX38" fmla="*/ 603580 w 745715"/>
              <a:gd name="connsiteY38" fmla="*/ 146475 h 334800"/>
              <a:gd name="connsiteX39" fmla="*/ 583991 w 745715"/>
              <a:gd name="connsiteY39" fmla="*/ 167400 h 334800"/>
              <a:gd name="connsiteX40" fmla="*/ 603580 w 745715"/>
              <a:gd name="connsiteY40" fmla="*/ 188325 h 334800"/>
              <a:gd name="connsiteX41" fmla="*/ 604804 w 745715"/>
              <a:gd name="connsiteY41" fmla="*/ 188325 h 334800"/>
              <a:gd name="connsiteX42" fmla="*/ 630514 w 745715"/>
              <a:gd name="connsiteY42" fmla="*/ 214173 h 334800"/>
              <a:gd name="connsiteX43" fmla="*/ 604804 w 745715"/>
              <a:gd name="connsiteY43" fmla="*/ 241253 h 334800"/>
              <a:gd name="connsiteX44" fmla="*/ 603580 w 745715"/>
              <a:gd name="connsiteY44" fmla="*/ 240022 h 334800"/>
              <a:gd name="connsiteX45" fmla="*/ 603580 w 745715"/>
              <a:gd name="connsiteY45" fmla="*/ 241253 h 334800"/>
              <a:gd name="connsiteX46" fmla="*/ 583991 w 745715"/>
              <a:gd name="connsiteY46" fmla="*/ 262178 h 334800"/>
              <a:gd name="connsiteX47" fmla="*/ 603580 w 745715"/>
              <a:gd name="connsiteY47" fmla="*/ 283103 h 334800"/>
              <a:gd name="connsiteX48" fmla="*/ 604804 w 745715"/>
              <a:gd name="connsiteY48" fmla="*/ 283103 h 334800"/>
              <a:gd name="connsiteX49" fmla="*/ 630514 w 745715"/>
              <a:gd name="connsiteY49" fmla="*/ 308952 h 334800"/>
              <a:gd name="connsiteX50" fmla="*/ 604804 w 745715"/>
              <a:gd name="connsiteY50" fmla="*/ 334800 h 334800"/>
              <a:gd name="connsiteX51" fmla="*/ 603580 w 745715"/>
              <a:gd name="connsiteY51" fmla="*/ 334800 h 334800"/>
              <a:gd name="connsiteX52" fmla="*/ 0 w 745715"/>
              <a:gd name="connsiteY52" fmla="*/ 334800 h 334800"/>
              <a:gd name="connsiteX53" fmla="*/ 0 w 745715"/>
              <a:gd name="connsiteY53" fmla="*/ 0 h 33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745715" h="334800">
                <a:moveTo>
                  <a:pt x="673459" y="237600"/>
                </a:moveTo>
                <a:cubicBezTo>
                  <a:pt x="685530" y="237600"/>
                  <a:pt x="695317" y="247501"/>
                  <a:pt x="695317" y="259715"/>
                </a:cubicBezTo>
                <a:cubicBezTo>
                  <a:pt x="695317" y="271928"/>
                  <a:pt x="685530" y="281829"/>
                  <a:pt x="673459" y="281829"/>
                </a:cubicBezTo>
                <a:cubicBezTo>
                  <a:pt x="661388" y="281829"/>
                  <a:pt x="651601" y="271928"/>
                  <a:pt x="651601" y="259715"/>
                </a:cubicBezTo>
                <a:cubicBezTo>
                  <a:pt x="651601" y="247501"/>
                  <a:pt x="661388" y="237600"/>
                  <a:pt x="673459" y="237600"/>
                </a:cubicBezTo>
                <a:close/>
                <a:moveTo>
                  <a:pt x="731572" y="200572"/>
                </a:moveTo>
                <a:cubicBezTo>
                  <a:pt x="739383" y="200572"/>
                  <a:pt x="745715" y="206904"/>
                  <a:pt x="745715" y="214715"/>
                </a:cubicBezTo>
                <a:cubicBezTo>
                  <a:pt x="745715" y="222526"/>
                  <a:pt x="739383" y="228857"/>
                  <a:pt x="731572" y="228857"/>
                </a:cubicBezTo>
                <a:cubicBezTo>
                  <a:pt x="723761" y="228857"/>
                  <a:pt x="717429" y="222526"/>
                  <a:pt x="717429" y="214715"/>
                </a:cubicBezTo>
                <a:cubicBezTo>
                  <a:pt x="717429" y="206904"/>
                  <a:pt x="723761" y="200572"/>
                  <a:pt x="731572" y="200572"/>
                </a:cubicBezTo>
                <a:close/>
                <a:moveTo>
                  <a:pt x="673459" y="142971"/>
                </a:moveTo>
                <a:cubicBezTo>
                  <a:pt x="685530" y="142971"/>
                  <a:pt x="695317" y="152872"/>
                  <a:pt x="695317" y="165086"/>
                </a:cubicBezTo>
                <a:cubicBezTo>
                  <a:pt x="695317" y="177299"/>
                  <a:pt x="685530" y="187200"/>
                  <a:pt x="673459" y="187200"/>
                </a:cubicBezTo>
                <a:cubicBezTo>
                  <a:pt x="661388" y="187200"/>
                  <a:pt x="651601" y="177299"/>
                  <a:pt x="651601" y="165086"/>
                </a:cubicBezTo>
                <a:cubicBezTo>
                  <a:pt x="651601" y="152872"/>
                  <a:pt x="661388" y="142971"/>
                  <a:pt x="673459" y="142971"/>
                </a:cubicBezTo>
                <a:close/>
                <a:moveTo>
                  <a:pt x="731572" y="102343"/>
                </a:moveTo>
                <a:cubicBezTo>
                  <a:pt x="739383" y="102343"/>
                  <a:pt x="745715" y="108675"/>
                  <a:pt x="745715" y="116486"/>
                </a:cubicBezTo>
                <a:cubicBezTo>
                  <a:pt x="745715" y="124297"/>
                  <a:pt x="739383" y="130629"/>
                  <a:pt x="731572" y="130629"/>
                </a:cubicBezTo>
                <a:cubicBezTo>
                  <a:pt x="723761" y="130629"/>
                  <a:pt x="717429" y="124297"/>
                  <a:pt x="717429" y="116486"/>
                </a:cubicBezTo>
                <a:cubicBezTo>
                  <a:pt x="717429" y="108675"/>
                  <a:pt x="723761" y="102343"/>
                  <a:pt x="731572" y="102343"/>
                </a:cubicBezTo>
                <a:close/>
                <a:moveTo>
                  <a:pt x="673459" y="47828"/>
                </a:moveTo>
                <a:cubicBezTo>
                  <a:pt x="685530" y="47828"/>
                  <a:pt x="695317" y="57729"/>
                  <a:pt x="695317" y="69943"/>
                </a:cubicBezTo>
                <a:cubicBezTo>
                  <a:pt x="695317" y="82156"/>
                  <a:pt x="685530" y="92057"/>
                  <a:pt x="673459" y="92057"/>
                </a:cubicBezTo>
                <a:cubicBezTo>
                  <a:pt x="661388" y="92057"/>
                  <a:pt x="651601" y="82156"/>
                  <a:pt x="651601" y="69943"/>
                </a:cubicBezTo>
                <a:cubicBezTo>
                  <a:pt x="651601" y="57729"/>
                  <a:pt x="661388" y="47828"/>
                  <a:pt x="673459" y="47828"/>
                </a:cubicBezTo>
                <a:close/>
                <a:moveTo>
                  <a:pt x="0" y="0"/>
                </a:moveTo>
                <a:cubicBezTo>
                  <a:pt x="0" y="0"/>
                  <a:pt x="0" y="0"/>
                  <a:pt x="603580" y="0"/>
                </a:cubicBezTo>
                <a:cubicBezTo>
                  <a:pt x="603580" y="0"/>
                  <a:pt x="603580" y="0"/>
                  <a:pt x="604804" y="0"/>
                </a:cubicBezTo>
                <a:cubicBezTo>
                  <a:pt x="619495" y="0"/>
                  <a:pt x="630514" y="11078"/>
                  <a:pt x="630514" y="25848"/>
                </a:cubicBezTo>
                <a:cubicBezTo>
                  <a:pt x="630514" y="40619"/>
                  <a:pt x="619495" y="51697"/>
                  <a:pt x="604804" y="51697"/>
                </a:cubicBezTo>
                <a:cubicBezTo>
                  <a:pt x="604804" y="51697"/>
                  <a:pt x="603580" y="51697"/>
                  <a:pt x="603580" y="51697"/>
                </a:cubicBezTo>
                <a:cubicBezTo>
                  <a:pt x="592561" y="52928"/>
                  <a:pt x="583991" y="61544"/>
                  <a:pt x="583991" y="72622"/>
                </a:cubicBezTo>
                <a:cubicBezTo>
                  <a:pt x="583991" y="84931"/>
                  <a:pt x="592561" y="93547"/>
                  <a:pt x="603580" y="93547"/>
                </a:cubicBezTo>
                <a:cubicBezTo>
                  <a:pt x="603580" y="93547"/>
                  <a:pt x="603580" y="93547"/>
                  <a:pt x="603580" y="94778"/>
                </a:cubicBezTo>
                <a:cubicBezTo>
                  <a:pt x="603580" y="94778"/>
                  <a:pt x="604804" y="94778"/>
                  <a:pt x="604804" y="94778"/>
                </a:cubicBezTo>
                <a:cubicBezTo>
                  <a:pt x="619495" y="94778"/>
                  <a:pt x="630514" y="105856"/>
                  <a:pt x="630514" y="120627"/>
                </a:cubicBezTo>
                <a:cubicBezTo>
                  <a:pt x="630514" y="134166"/>
                  <a:pt x="619495" y="145245"/>
                  <a:pt x="606028" y="146475"/>
                </a:cubicBezTo>
                <a:cubicBezTo>
                  <a:pt x="606028" y="146475"/>
                  <a:pt x="604804" y="146475"/>
                  <a:pt x="604804" y="146475"/>
                </a:cubicBezTo>
                <a:cubicBezTo>
                  <a:pt x="604804" y="146475"/>
                  <a:pt x="603580" y="146475"/>
                  <a:pt x="603580" y="146475"/>
                </a:cubicBezTo>
                <a:cubicBezTo>
                  <a:pt x="592561" y="146475"/>
                  <a:pt x="583991" y="156322"/>
                  <a:pt x="583991" y="167400"/>
                </a:cubicBezTo>
                <a:cubicBezTo>
                  <a:pt x="583991" y="178478"/>
                  <a:pt x="592561" y="187095"/>
                  <a:pt x="603580" y="188325"/>
                </a:cubicBezTo>
                <a:cubicBezTo>
                  <a:pt x="603580" y="188325"/>
                  <a:pt x="604804" y="188325"/>
                  <a:pt x="604804" y="188325"/>
                </a:cubicBezTo>
                <a:cubicBezTo>
                  <a:pt x="619495" y="188325"/>
                  <a:pt x="630514" y="200633"/>
                  <a:pt x="630514" y="214173"/>
                </a:cubicBezTo>
                <a:cubicBezTo>
                  <a:pt x="630514" y="228945"/>
                  <a:pt x="619495" y="241253"/>
                  <a:pt x="604804" y="241253"/>
                </a:cubicBezTo>
                <a:cubicBezTo>
                  <a:pt x="604804" y="241253"/>
                  <a:pt x="603580" y="240022"/>
                  <a:pt x="603580" y="240022"/>
                </a:cubicBezTo>
                <a:cubicBezTo>
                  <a:pt x="603580" y="240022"/>
                  <a:pt x="603580" y="240022"/>
                  <a:pt x="603580" y="241253"/>
                </a:cubicBezTo>
                <a:cubicBezTo>
                  <a:pt x="592561" y="241253"/>
                  <a:pt x="583991" y="251100"/>
                  <a:pt x="583991" y="262178"/>
                </a:cubicBezTo>
                <a:cubicBezTo>
                  <a:pt x="583991" y="273256"/>
                  <a:pt x="592561" y="281872"/>
                  <a:pt x="603580" y="283103"/>
                </a:cubicBezTo>
                <a:cubicBezTo>
                  <a:pt x="603580" y="283103"/>
                  <a:pt x="604804" y="283103"/>
                  <a:pt x="604804" y="283103"/>
                </a:cubicBezTo>
                <a:cubicBezTo>
                  <a:pt x="619495" y="283103"/>
                  <a:pt x="630514" y="294181"/>
                  <a:pt x="630514" y="308952"/>
                </a:cubicBezTo>
                <a:cubicBezTo>
                  <a:pt x="630514" y="323722"/>
                  <a:pt x="619495" y="334800"/>
                  <a:pt x="604804" y="334800"/>
                </a:cubicBezTo>
                <a:cubicBezTo>
                  <a:pt x="604804" y="334800"/>
                  <a:pt x="604804" y="334800"/>
                  <a:pt x="603580" y="334800"/>
                </a:cubicBezTo>
                <a:cubicBezTo>
                  <a:pt x="603580" y="334800"/>
                  <a:pt x="603580" y="334800"/>
                  <a:pt x="0" y="334800"/>
                </a:cubicBezTo>
                <a:cubicBezTo>
                  <a:pt x="0" y="334800"/>
                  <a:pt x="0" y="334800"/>
                  <a:pt x="0" y="0"/>
                </a:cubicBezTo>
                <a:close/>
              </a:path>
            </a:pathLst>
          </a:custGeom>
          <a:solidFill>
            <a:schemeClr val="accent2"/>
          </a:solidFill>
        </p:spPr>
        <p:txBody>
          <a:bodyPr wrap="square">
            <a:noAutofit/>
          </a:bodyPr>
          <a:lstStyle>
            <a:lvl1pPr>
              <a:defRPr/>
            </a:lvl1pPr>
          </a:lstStyle>
          <a:p>
            <a:pPr lvl="0"/>
            <a:r>
              <a:rPr lang="en-US" noProof="0"/>
              <a:t> </a:t>
            </a:r>
          </a:p>
        </p:txBody>
      </p:sp>
      <p:sp>
        <p:nvSpPr>
          <p:cNvPr id="11" name="Espace réservé du texte 10">
            <a:extLst>
              <a:ext uri="{FF2B5EF4-FFF2-40B4-BE49-F238E27FC236}">
                <a16:creationId xmlns:a16="http://schemas.microsoft.com/office/drawing/2014/main" id="{8C7A5F77-9A92-46CF-AF0E-296CA94F051F}"/>
              </a:ext>
            </a:extLst>
          </p:cNvPr>
          <p:cNvSpPr>
            <a:spLocks noGrp="1"/>
          </p:cNvSpPr>
          <p:nvPr>
            <p:ph type="body" sz="quarter" idx="13" hasCustomPrompt="1"/>
          </p:nvPr>
        </p:nvSpPr>
        <p:spPr>
          <a:xfrm>
            <a:off x="536400" y="1362974"/>
            <a:ext cx="10800000" cy="4861426"/>
          </a:xfrm>
        </p:spPr>
        <p:txBody>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4" name="Espace réservé de la date 3">
            <a:extLst>
              <a:ext uri="{FF2B5EF4-FFF2-40B4-BE49-F238E27FC236}">
                <a16:creationId xmlns:a16="http://schemas.microsoft.com/office/drawing/2014/main" id="{0023D345-337F-488B-8D03-DF3DDDA5DDF5}"/>
              </a:ext>
            </a:extLst>
          </p:cNvPr>
          <p:cNvSpPr>
            <a:spLocks noGrp="1"/>
          </p:cNvSpPr>
          <p:nvPr>
            <p:ph type="dt" sz="half" idx="15"/>
          </p:nvPr>
        </p:nvSpPr>
        <p:spPr/>
        <p:txBody>
          <a:bodyPr/>
          <a:lstStyle/>
          <a:p>
            <a:r>
              <a:rPr lang="en-US" noProof="0" dirty="0"/>
              <a:t>YYYY/MM/DD</a:t>
            </a:r>
            <a:endParaRPr lang="en-US" b="0" noProof="0" dirty="0"/>
          </a:p>
        </p:txBody>
      </p:sp>
      <p:sp>
        <p:nvSpPr>
          <p:cNvPr id="7" name="Espace réservé du pied de page 6">
            <a:extLst>
              <a:ext uri="{FF2B5EF4-FFF2-40B4-BE49-F238E27FC236}">
                <a16:creationId xmlns:a16="http://schemas.microsoft.com/office/drawing/2014/main" id="{509EADAA-0C96-4D73-B394-C1A53CEA1029}"/>
              </a:ext>
            </a:extLst>
          </p:cNvPr>
          <p:cNvSpPr>
            <a:spLocks noGrp="1"/>
          </p:cNvSpPr>
          <p:nvPr>
            <p:ph type="ftr" sz="quarter" idx="16"/>
          </p:nvPr>
        </p:nvSpPr>
        <p:spPr/>
        <p:txBody>
          <a:bodyPr/>
          <a:lstStyle/>
          <a:p>
            <a:r>
              <a:rPr lang="en-US" noProof="0" dirty="0"/>
              <a:t>Communication Department</a:t>
            </a:r>
            <a:endParaRPr lang="en-US" b="0" noProof="0" dirty="0"/>
          </a:p>
        </p:txBody>
      </p:sp>
      <p:sp>
        <p:nvSpPr>
          <p:cNvPr id="10" name="Titre 9">
            <a:extLst>
              <a:ext uri="{FF2B5EF4-FFF2-40B4-BE49-F238E27FC236}">
                <a16:creationId xmlns:a16="http://schemas.microsoft.com/office/drawing/2014/main" id="{E51F8B3E-14FB-4855-BA2B-DAC0E96F2123}"/>
              </a:ext>
            </a:extLst>
          </p:cNvPr>
          <p:cNvSpPr>
            <a:spLocks noGrp="1"/>
          </p:cNvSpPr>
          <p:nvPr>
            <p:ph type="title" hasCustomPrompt="1"/>
          </p:nvPr>
        </p:nvSpPr>
        <p:spPr>
          <a:xfrm>
            <a:off x="546100" y="827722"/>
            <a:ext cx="10800000" cy="335964"/>
          </a:xfrm>
        </p:spPr>
        <p:txBody>
          <a:bodyPr/>
          <a:lstStyle>
            <a:lvl1pPr algn="r">
              <a:defRPr sz="1400"/>
            </a:lvl1pPr>
          </a:lstStyle>
          <a:p>
            <a:r>
              <a:rPr lang="en-US" noProof="0"/>
              <a:t>Click to edit Master title style</a:t>
            </a:r>
          </a:p>
        </p:txBody>
      </p:sp>
    </p:spTree>
    <p:extLst>
      <p:ext uri="{BB962C8B-B14F-4D97-AF65-F5344CB8AC3E}">
        <p14:creationId xmlns:p14="http://schemas.microsoft.com/office/powerpoint/2010/main" val="33585142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ext">
    <p:spTree>
      <p:nvGrpSpPr>
        <p:cNvPr id="1" name=""/>
        <p:cNvGrpSpPr/>
        <p:nvPr/>
      </p:nvGrpSpPr>
      <p:grpSpPr>
        <a:xfrm>
          <a:off x="0" y="0"/>
          <a:ext cx="0" cy="0"/>
          <a:chOff x="0" y="0"/>
          <a:chExt cx="0" cy="0"/>
        </a:xfrm>
      </p:grpSpPr>
      <p:sp>
        <p:nvSpPr>
          <p:cNvPr id="9" name="Espace réservé du texte 16">
            <a:extLst>
              <a:ext uri="{FF2B5EF4-FFF2-40B4-BE49-F238E27FC236}">
                <a16:creationId xmlns:a16="http://schemas.microsoft.com/office/drawing/2014/main" id="{8B5B3371-D86E-4697-92CD-5B21ECF77AC1}"/>
              </a:ext>
            </a:extLst>
          </p:cNvPr>
          <p:cNvSpPr>
            <a:spLocks noGrp="1"/>
          </p:cNvSpPr>
          <p:nvPr>
            <p:ph type="body" idx="1" hasCustomPrompt="1"/>
          </p:nvPr>
        </p:nvSpPr>
        <p:spPr>
          <a:xfrm>
            <a:off x="1" y="96167"/>
            <a:ext cx="9683261" cy="335964"/>
          </a:xfrm>
          <a:custGeom>
            <a:avLst/>
            <a:gdLst>
              <a:gd name="connsiteX0" fmla="*/ 9609373 w 9683261"/>
              <a:gd name="connsiteY0" fmla="*/ 237817 h 335964"/>
              <a:gd name="connsiteX1" fmla="*/ 9632706 w 9683261"/>
              <a:gd name="connsiteY1" fmla="*/ 261358 h 335964"/>
              <a:gd name="connsiteX2" fmla="*/ 9609373 w 9683261"/>
              <a:gd name="connsiteY2" fmla="*/ 284899 h 335964"/>
              <a:gd name="connsiteX3" fmla="*/ 9586041 w 9683261"/>
              <a:gd name="connsiteY3" fmla="*/ 261358 h 335964"/>
              <a:gd name="connsiteX4" fmla="*/ 9609373 w 9683261"/>
              <a:gd name="connsiteY4" fmla="*/ 237817 h 335964"/>
              <a:gd name="connsiteX5" fmla="*/ 9669650 w 9683261"/>
              <a:gd name="connsiteY5" fmla="*/ 200069 h 335964"/>
              <a:gd name="connsiteX6" fmla="*/ 9683261 w 9683261"/>
              <a:gd name="connsiteY6" fmla="*/ 212909 h 335964"/>
              <a:gd name="connsiteX7" fmla="*/ 9669650 w 9683261"/>
              <a:gd name="connsiteY7" fmla="*/ 225749 h 335964"/>
              <a:gd name="connsiteX8" fmla="*/ 9656038 w 9683261"/>
              <a:gd name="connsiteY8" fmla="*/ 212909 h 335964"/>
              <a:gd name="connsiteX9" fmla="*/ 9669650 w 9683261"/>
              <a:gd name="connsiteY9" fmla="*/ 200069 h 335964"/>
              <a:gd name="connsiteX10" fmla="*/ 9609373 w 9683261"/>
              <a:gd name="connsiteY10" fmla="*/ 143445 h 335964"/>
              <a:gd name="connsiteX11" fmla="*/ 9632706 w 9683261"/>
              <a:gd name="connsiteY11" fmla="*/ 166987 h 335964"/>
              <a:gd name="connsiteX12" fmla="*/ 9609373 w 9683261"/>
              <a:gd name="connsiteY12" fmla="*/ 190527 h 335964"/>
              <a:gd name="connsiteX13" fmla="*/ 9586041 w 9683261"/>
              <a:gd name="connsiteY13" fmla="*/ 166987 h 335964"/>
              <a:gd name="connsiteX14" fmla="*/ 9609373 w 9683261"/>
              <a:gd name="connsiteY14" fmla="*/ 143445 h 335964"/>
              <a:gd name="connsiteX15" fmla="*/ 9669650 w 9683261"/>
              <a:gd name="connsiteY15" fmla="*/ 101921 h 335964"/>
              <a:gd name="connsiteX16" fmla="*/ 9683261 w 9683261"/>
              <a:gd name="connsiteY16" fmla="*/ 114762 h 335964"/>
              <a:gd name="connsiteX17" fmla="*/ 9669650 w 9683261"/>
              <a:gd name="connsiteY17" fmla="*/ 127602 h 335964"/>
              <a:gd name="connsiteX18" fmla="*/ 9656038 w 9683261"/>
              <a:gd name="connsiteY18" fmla="*/ 114762 h 335964"/>
              <a:gd name="connsiteX19" fmla="*/ 9669650 w 9683261"/>
              <a:gd name="connsiteY19" fmla="*/ 101921 h 335964"/>
              <a:gd name="connsiteX20" fmla="*/ 9609373 w 9683261"/>
              <a:gd name="connsiteY20" fmla="*/ 50961 h 335964"/>
              <a:gd name="connsiteX21" fmla="*/ 9632706 w 9683261"/>
              <a:gd name="connsiteY21" fmla="*/ 74501 h 335964"/>
              <a:gd name="connsiteX22" fmla="*/ 9609373 w 9683261"/>
              <a:gd name="connsiteY22" fmla="*/ 98043 h 335964"/>
              <a:gd name="connsiteX23" fmla="*/ 9586041 w 9683261"/>
              <a:gd name="connsiteY23" fmla="*/ 74501 h 335964"/>
              <a:gd name="connsiteX24" fmla="*/ 9609373 w 9683261"/>
              <a:gd name="connsiteY24" fmla="*/ 50961 h 335964"/>
              <a:gd name="connsiteX25" fmla="*/ 0 w 9683261"/>
              <a:gd name="connsiteY25" fmla="*/ 0 h 335964"/>
              <a:gd name="connsiteX26" fmla="*/ 739665 w 9683261"/>
              <a:gd name="connsiteY26" fmla="*/ 0 h 335964"/>
              <a:gd name="connsiteX27" fmla="*/ 9540864 w 9683261"/>
              <a:gd name="connsiteY27" fmla="*/ 0 h 335964"/>
              <a:gd name="connsiteX28" fmla="*/ 9568541 w 9683261"/>
              <a:gd name="connsiteY28" fmla="*/ 27997 h 335964"/>
              <a:gd name="connsiteX29" fmla="*/ 9540864 w 9683261"/>
              <a:gd name="connsiteY29" fmla="*/ 55995 h 335964"/>
              <a:gd name="connsiteX30" fmla="*/ 9522411 w 9683261"/>
              <a:gd name="connsiteY30" fmla="*/ 74659 h 335964"/>
              <a:gd name="connsiteX31" fmla="*/ 9540864 w 9683261"/>
              <a:gd name="connsiteY31" fmla="*/ 97990 h 335964"/>
              <a:gd name="connsiteX32" fmla="*/ 9568541 w 9683261"/>
              <a:gd name="connsiteY32" fmla="*/ 121320 h 335964"/>
              <a:gd name="connsiteX33" fmla="*/ 9545478 w 9683261"/>
              <a:gd name="connsiteY33" fmla="*/ 149317 h 335964"/>
              <a:gd name="connsiteX34" fmla="*/ 9540864 w 9683261"/>
              <a:gd name="connsiteY34" fmla="*/ 149317 h 335964"/>
              <a:gd name="connsiteX35" fmla="*/ 9522411 w 9683261"/>
              <a:gd name="connsiteY35" fmla="*/ 167982 h 335964"/>
              <a:gd name="connsiteX36" fmla="*/ 9540864 w 9683261"/>
              <a:gd name="connsiteY36" fmla="*/ 191313 h 335964"/>
              <a:gd name="connsiteX37" fmla="*/ 9568541 w 9683261"/>
              <a:gd name="connsiteY37" fmla="*/ 214644 h 335964"/>
              <a:gd name="connsiteX38" fmla="*/ 9540864 w 9683261"/>
              <a:gd name="connsiteY38" fmla="*/ 242641 h 335964"/>
              <a:gd name="connsiteX39" fmla="*/ 9522411 w 9683261"/>
              <a:gd name="connsiteY39" fmla="*/ 265971 h 335964"/>
              <a:gd name="connsiteX40" fmla="*/ 9540864 w 9683261"/>
              <a:gd name="connsiteY40" fmla="*/ 284636 h 335964"/>
              <a:gd name="connsiteX41" fmla="*/ 9568541 w 9683261"/>
              <a:gd name="connsiteY41" fmla="*/ 312633 h 335964"/>
              <a:gd name="connsiteX42" fmla="*/ 9540864 w 9683261"/>
              <a:gd name="connsiteY42" fmla="*/ 335964 h 335964"/>
              <a:gd name="connsiteX43" fmla="*/ 845227 w 9683261"/>
              <a:gd name="connsiteY43" fmla="*/ 335964 h 335964"/>
              <a:gd name="connsiteX44" fmla="*/ 0 w 9683261"/>
              <a:gd name="connsiteY44" fmla="*/ 335964 h 335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9683261" h="335964">
                <a:moveTo>
                  <a:pt x="9609373" y="237817"/>
                </a:moveTo>
                <a:cubicBezTo>
                  <a:pt x="9622259" y="237817"/>
                  <a:pt x="9632706" y="248357"/>
                  <a:pt x="9632706" y="261358"/>
                </a:cubicBezTo>
                <a:cubicBezTo>
                  <a:pt x="9632706" y="274359"/>
                  <a:pt x="9622259" y="284899"/>
                  <a:pt x="9609373" y="284899"/>
                </a:cubicBezTo>
                <a:cubicBezTo>
                  <a:pt x="9596486" y="284899"/>
                  <a:pt x="9586041" y="274359"/>
                  <a:pt x="9586041" y="261358"/>
                </a:cubicBezTo>
                <a:cubicBezTo>
                  <a:pt x="9586041" y="248357"/>
                  <a:pt x="9596486" y="237817"/>
                  <a:pt x="9609373" y="237817"/>
                </a:cubicBezTo>
                <a:close/>
                <a:moveTo>
                  <a:pt x="9669650" y="200069"/>
                </a:moveTo>
                <a:cubicBezTo>
                  <a:pt x="9677168" y="200069"/>
                  <a:pt x="9683261" y="205817"/>
                  <a:pt x="9683261" y="212909"/>
                </a:cubicBezTo>
                <a:cubicBezTo>
                  <a:pt x="9683261" y="220001"/>
                  <a:pt x="9677168" y="225749"/>
                  <a:pt x="9669650" y="225749"/>
                </a:cubicBezTo>
                <a:cubicBezTo>
                  <a:pt x="9662132" y="225749"/>
                  <a:pt x="9656038" y="220001"/>
                  <a:pt x="9656038" y="212909"/>
                </a:cubicBezTo>
                <a:cubicBezTo>
                  <a:pt x="9656038" y="205817"/>
                  <a:pt x="9662132" y="200069"/>
                  <a:pt x="9669650" y="200069"/>
                </a:cubicBezTo>
                <a:close/>
                <a:moveTo>
                  <a:pt x="9609373" y="143445"/>
                </a:moveTo>
                <a:cubicBezTo>
                  <a:pt x="9622259" y="143445"/>
                  <a:pt x="9632706" y="153985"/>
                  <a:pt x="9632706" y="166987"/>
                </a:cubicBezTo>
                <a:cubicBezTo>
                  <a:pt x="9632706" y="179987"/>
                  <a:pt x="9622259" y="190527"/>
                  <a:pt x="9609373" y="190527"/>
                </a:cubicBezTo>
                <a:cubicBezTo>
                  <a:pt x="9596486" y="190527"/>
                  <a:pt x="9586041" y="179987"/>
                  <a:pt x="9586041" y="166987"/>
                </a:cubicBezTo>
                <a:cubicBezTo>
                  <a:pt x="9586041" y="153985"/>
                  <a:pt x="9596486" y="143445"/>
                  <a:pt x="9609373" y="143445"/>
                </a:cubicBezTo>
                <a:close/>
                <a:moveTo>
                  <a:pt x="9669650" y="101921"/>
                </a:moveTo>
                <a:cubicBezTo>
                  <a:pt x="9677168" y="101921"/>
                  <a:pt x="9683261" y="107670"/>
                  <a:pt x="9683261" y="114762"/>
                </a:cubicBezTo>
                <a:cubicBezTo>
                  <a:pt x="9683261" y="121855"/>
                  <a:pt x="9677168" y="127602"/>
                  <a:pt x="9669650" y="127602"/>
                </a:cubicBezTo>
                <a:cubicBezTo>
                  <a:pt x="9662132" y="127602"/>
                  <a:pt x="9656038" y="121855"/>
                  <a:pt x="9656038" y="114762"/>
                </a:cubicBezTo>
                <a:cubicBezTo>
                  <a:pt x="9656038" y="107670"/>
                  <a:pt x="9662132" y="101921"/>
                  <a:pt x="9669650" y="101921"/>
                </a:cubicBezTo>
                <a:close/>
                <a:moveTo>
                  <a:pt x="9609373" y="50961"/>
                </a:moveTo>
                <a:cubicBezTo>
                  <a:pt x="9622259" y="50961"/>
                  <a:pt x="9632706" y="61501"/>
                  <a:pt x="9632706" y="74501"/>
                </a:cubicBezTo>
                <a:cubicBezTo>
                  <a:pt x="9632706" y="87503"/>
                  <a:pt x="9622259" y="98043"/>
                  <a:pt x="9609373" y="98043"/>
                </a:cubicBezTo>
                <a:cubicBezTo>
                  <a:pt x="9596486" y="98043"/>
                  <a:pt x="9586041" y="87503"/>
                  <a:pt x="9586041" y="74501"/>
                </a:cubicBezTo>
                <a:cubicBezTo>
                  <a:pt x="9586041" y="61501"/>
                  <a:pt x="9596486" y="50961"/>
                  <a:pt x="9609373" y="50961"/>
                </a:cubicBezTo>
                <a:close/>
                <a:moveTo>
                  <a:pt x="0" y="0"/>
                </a:moveTo>
                <a:lnTo>
                  <a:pt x="739665" y="0"/>
                </a:lnTo>
                <a:cubicBezTo>
                  <a:pt x="2800514" y="0"/>
                  <a:pt x="5636951" y="0"/>
                  <a:pt x="9540864" y="0"/>
                </a:cubicBezTo>
                <a:cubicBezTo>
                  <a:pt x="9559315" y="0"/>
                  <a:pt x="9568541" y="13999"/>
                  <a:pt x="9568541" y="27997"/>
                </a:cubicBezTo>
                <a:cubicBezTo>
                  <a:pt x="9568541" y="41996"/>
                  <a:pt x="9559315" y="55995"/>
                  <a:pt x="9540864" y="55995"/>
                </a:cubicBezTo>
                <a:cubicBezTo>
                  <a:pt x="9531638" y="55995"/>
                  <a:pt x="9522411" y="65327"/>
                  <a:pt x="9522411" y="74659"/>
                </a:cubicBezTo>
                <a:cubicBezTo>
                  <a:pt x="9522411" y="83992"/>
                  <a:pt x="9531638" y="93323"/>
                  <a:pt x="9540864" y="97990"/>
                </a:cubicBezTo>
                <a:cubicBezTo>
                  <a:pt x="9559315" y="97990"/>
                  <a:pt x="9568541" y="107321"/>
                  <a:pt x="9568541" y="121320"/>
                </a:cubicBezTo>
                <a:cubicBezTo>
                  <a:pt x="9568541" y="135319"/>
                  <a:pt x="9559315" y="149317"/>
                  <a:pt x="9545478" y="149317"/>
                </a:cubicBezTo>
                <a:cubicBezTo>
                  <a:pt x="9545478" y="149317"/>
                  <a:pt x="9545478" y="149317"/>
                  <a:pt x="9540864" y="149317"/>
                </a:cubicBezTo>
                <a:cubicBezTo>
                  <a:pt x="9531638" y="149317"/>
                  <a:pt x="9522411" y="158650"/>
                  <a:pt x="9522411" y="167982"/>
                </a:cubicBezTo>
                <a:cubicBezTo>
                  <a:pt x="9522411" y="181981"/>
                  <a:pt x="9531638" y="191313"/>
                  <a:pt x="9540864" y="191313"/>
                </a:cubicBezTo>
                <a:cubicBezTo>
                  <a:pt x="9559315" y="191313"/>
                  <a:pt x="9568541" y="200645"/>
                  <a:pt x="9568541" y="214644"/>
                </a:cubicBezTo>
                <a:cubicBezTo>
                  <a:pt x="9568541" y="233309"/>
                  <a:pt x="9559315" y="242641"/>
                  <a:pt x="9540864" y="242641"/>
                </a:cubicBezTo>
                <a:cubicBezTo>
                  <a:pt x="9531638" y="242641"/>
                  <a:pt x="9522411" y="251972"/>
                  <a:pt x="9522411" y="265971"/>
                </a:cubicBezTo>
                <a:cubicBezTo>
                  <a:pt x="9522411" y="275305"/>
                  <a:pt x="9531638" y="284636"/>
                  <a:pt x="9540864" y="284636"/>
                </a:cubicBezTo>
                <a:cubicBezTo>
                  <a:pt x="9559315" y="284636"/>
                  <a:pt x="9568541" y="298634"/>
                  <a:pt x="9568541" y="312633"/>
                </a:cubicBezTo>
                <a:cubicBezTo>
                  <a:pt x="9568541" y="326632"/>
                  <a:pt x="9559315" y="335964"/>
                  <a:pt x="9540864" y="335964"/>
                </a:cubicBezTo>
                <a:cubicBezTo>
                  <a:pt x="9540864" y="335964"/>
                  <a:pt x="9540864" y="335964"/>
                  <a:pt x="845227" y="335964"/>
                </a:cubicBezTo>
                <a:lnTo>
                  <a:pt x="0" y="335964"/>
                </a:lnTo>
                <a:close/>
              </a:path>
            </a:pathLst>
          </a:custGeom>
          <a:solidFill>
            <a:schemeClr val="tx2"/>
          </a:solidFill>
          <a:ln w="3175">
            <a:noFill/>
          </a:ln>
        </p:spPr>
        <p:txBody>
          <a:bodyPr wrap="square" lIns="990000" tIns="0" rIns="360000" bIns="0" anchor="ctr">
            <a:noAutofit/>
          </a:bodyPr>
          <a:lstStyle>
            <a:lvl1pPr marL="0" indent="0">
              <a:lnSpc>
                <a:spcPct val="100000"/>
              </a:lnSpc>
              <a:buNone/>
              <a:defRPr sz="1500" b="0" cap="all" baseline="0">
                <a:solidFill>
                  <a:schemeClr val="bg1"/>
                </a:solidFill>
                <a:latin typeface="Encode Sans" panose="020B060402020202020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dirty="0"/>
              <a:t>Click to edit master text styles</a:t>
            </a:r>
          </a:p>
        </p:txBody>
      </p:sp>
      <p:sp>
        <p:nvSpPr>
          <p:cNvPr id="12" name="Espace réservé du texte 11">
            <a:extLst>
              <a:ext uri="{FF2B5EF4-FFF2-40B4-BE49-F238E27FC236}">
                <a16:creationId xmlns:a16="http://schemas.microsoft.com/office/drawing/2014/main" id="{74BDBFD0-F6E2-49A9-91D4-C8811F988A20}"/>
              </a:ext>
            </a:extLst>
          </p:cNvPr>
          <p:cNvSpPr>
            <a:spLocks noGrp="1"/>
          </p:cNvSpPr>
          <p:nvPr>
            <p:ph type="body" sz="quarter" idx="19" hasCustomPrompt="1"/>
          </p:nvPr>
        </p:nvSpPr>
        <p:spPr>
          <a:xfrm>
            <a:off x="1" y="96167"/>
            <a:ext cx="745715" cy="334800"/>
          </a:xfrm>
          <a:custGeom>
            <a:avLst/>
            <a:gdLst>
              <a:gd name="connsiteX0" fmla="*/ 673459 w 745715"/>
              <a:gd name="connsiteY0" fmla="*/ 237600 h 334800"/>
              <a:gd name="connsiteX1" fmla="*/ 695317 w 745715"/>
              <a:gd name="connsiteY1" fmla="*/ 259715 h 334800"/>
              <a:gd name="connsiteX2" fmla="*/ 673459 w 745715"/>
              <a:gd name="connsiteY2" fmla="*/ 281829 h 334800"/>
              <a:gd name="connsiteX3" fmla="*/ 651601 w 745715"/>
              <a:gd name="connsiteY3" fmla="*/ 259715 h 334800"/>
              <a:gd name="connsiteX4" fmla="*/ 673459 w 745715"/>
              <a:gd name="connsiteY4" fmla="*/ 237600 h 334800"/>
              <a:gd name="connsiteX5" fmla="*/ 731572 w 745715"/>
              <a:gd name="connsiteY5" fmla="*/ 200572 h 334800"/>
              <a:gd name="connsiteX6" fmla="*/ 745715 w 745715"/>
              <a:gd name="connsiteY6" fmla="*/ 214715 h 334800"/>
              <a:gd name="connsiteX7" fmla="*/ 731572 w 745715"/>
              <a:gd name="connsiteY7" fmla="*/ 228857 h 334800"/>
              <a:gd name="connsiteX8" fmla="*/ 717429 w 745715"/>
              <a:gd name="connsiteY8" fmla="*/ 214715 h 334800"/>
              <a:gd name="connsiteX9" fmla="*/ 731572 w 745715"/>
              <a:gd name="connsiteY9" fmla="*/ 200572 h 334800"/>
              <a:gd name="connsiteX10" fmla="*/ 673459 w 745715"/>
              <a:gd name="connsiteY10" fmla="*/ 142971 h 334800"/>
              <a:gd name="connsiteX11" fmla="*/ 695317 w 745715"/>
              <a:gd name="connsiteY11" fmla="*/ 165086 h 334800"/>
              <a:gd name="connsiteX12" fmla="*/ 673459 w 745715"/>
              <a:gd name="connsiteY12" fmla="*/ 187200 h 334800"/>
              <a:gd name="connsiteX13" fmla="*/ 651601 w 745715"/>
              <a:gd name="connsiteY13" fmla="*/ 165086 h 334800"/>
              <a:gd name="connsiteX14" fmla="*/ 673459 w 745715"/>
              <a:gd name="connsiteY14" fmla="*/ 142971 h 334800"/>
              <a:gd name="connsiteX15" fmla="*/ 731572 w 745715"/>
              <a:gd name="connsiteY15" fmla="*/ 102343 h 334800"/>
              <a:gd name="connsiteX16" fmla="*/ 745715 w 745715"/>
              <a:gd name="connsiteY16" fmla="*/ 116486 h 334800"/>
              <a:gd name="connsiteX17" fmla="*/ 731572 w 745715"/>
              <a:gd name="connsiteY17" fmla="*/ 130629 h 334800"/>
              <a:gd name="connsiteX18" fmla="*/ 717429 w 745715"/>
              <a:gd name="connsiteY18" fmla="*/ 116486 h 334800"/>
              <a:gd name="connsiteX19" fmla="*/ 731572 w 745715"/>
              <a:gd name="connsiteY19" fmla="*/ 102343 h 334800"/>
              <a:gd name="connsiteX20" fmla="*/ 673459 w 745715"/>
              <a:gd name="connsiteY20" fmla="*/ 47828 h 334800"/>
              <a:gd name="connsiteX21" fmla="*/ 695317 w 745715"/>
              <a:gd name="connsiteY21" fmla="*/ 69943 h 334800"/>
              <a:gd name="connsiteX22" fmla="*/ 673459 w 745715"/>
              <a:gd name="connsiteY22" fmla="*/ 92057 h 334800"/>
              <a:gd name="connsiteX23" fmla="*/ 651601 w 745715"/>
              <a:gd name="connsiteY23" fmla="*/ 69943 h 334800"/>
              <a:gd name="connsiteX24" fmla="*/ 673459 w 745715"/>
              <a:gd name="connsiteY24" fmla="*/ 47828 h 334800"/>
              <a:gd name="connsiteX25" fmla="*/ 0 w 745715"/>
              <a:gd name="connsiteY25" fmla="*/ 0 h 334800"/>
              <a:gd name="connsiteX26" fmla="*/ 603580 w 745715"/>
              <a:gd name="connsiteY26" fmla="*/ 0 h 334800"/>
              <a:gd name="connsiteX27" fmla="*/ 604804 w 745715"/>
              <a:gd name="connsiteY27" fmla="*/ 0 h 334800"/>
              <a:gd name="connsiteX28" fmla="*/ 630514 w 745715"/>
              <a:gd name="connsiteY28" fmla="*/ 25848 h 334800"/>
              <a:gd name="connsiteX29" fmla="*/ 604804 w 745715"/>
              <a:gd name="connsiteY29" fmla="*/ 51697 h 334800"/>
              <a:gd name="connsiteX30" fmla="*/ 603580 w 745715"/>
              <a:gd name="connsiteY30" fmla="*/ 51697 h 334800"/>
              <a:gd name="connsiteX31" fmla="*/ 583991 w 745715"/>
              <a:gd name="connsiteY31" fmla="*/ 72622 h 334800"/>
              <a:gd name="connsiteX32" fmla="*/ 603580 w 745715"/>
              <a:gd name="connsiteY32" fmla="*/ 93547 h 334800"/>
              <a:gd name="connsiteX33" fmla="*/ 603580 w 745715"/>
              <a:gd name="connsiteY33" fmla="*/ 94778 h 334800"/>
              <a:gd name="connsiteX34" fmla="*/ 604804 w 745715"/>
              <a:gd name="connsiteY34" fmla="*/ 94778 h 334800"/>
              <a:gd name="connsiteX35" fmla="*/ 630514 w 745715"/>
              <a:gd name="connsiteY35" fmla="*/ 120627 h 334800"/>
              <a:gd name="connsiteX36" fmla="*/ 606028 w 745715"/>
              <a:gd name="connsiteY36" fmla="*/ 146475 h 334800"/>
              <a:gd name="connsiteX37" fmla="*/ 604804 w 745715"/>
              <a:gd name="connsiteY37" fmla="*/ 146475 h 334800"/>
              <a:gd name="connsiteX38" fmla="*/ 603580 w 745715"/>
              <a:gd name="connsiteY38" fmla="*/ 146475 h 334800"/>
              <a:gd name="connsiteX39" fmla="*/ 583991 w 745715"/>
              <a:gd name="connsiteY39" fmla="*/ 167400 h 334800"/>
              <a:gd name="connsiteX40" fmla="*/ 603580 w 745715"/>
              <a:gd name="connsiteY40" fmla="*/ 188325 h 334800"/>
              <a:gd name="connsiteX41" fmla="*/ 604804 w 745715"/>
              <a:gd name="connsiteY41" fmla="*/ 188325 h 334800"/>
              <a:gd name="connsiteX42" fmla="*/ 630514 w 745715"/>
              <a:gd name="connsiteY42" fmla="*/ 214173 h 334800"/>
              <a:gd name="connsiteX43" fmla="*/ 604804 w 745715"/>
              <a:gd name="connsiteY43" fmla="*/ 241253 h 334800"/>
              <a:gd name="connsiteX44" fmla="*/ 603580 w 745715"/>
              <a:gd name="connsiteY44" fmla="*/ 240022 h 334800"/>
              <a:gd name="connsiteX45" fmla="*/ 603580 w 745715"/>
              <a:gd name="connsiteY45" fmla="*/ 241253 h 334800"/>
              <a:gd name="connsiteX46" fmla="*/ 583991 w 745715"/>
              <a:gd name="connsiteY46" fmla="*/ 262178 h 334800"/>
              <a:gd name="connsiteX47" fmla="*/ 603580 w 745715"/>
              <a:gd name="connsiteY47" fmla="*/ 283103 h 334800"/>
              <a:gd name="connsiteX48" fmla="*/ 604804 w 745715"/>
              <a:gd name="connsiteY48" fmla="*/ 283103 h 334800"/>
              <a:gd name="connsiteX49" fmla="*/ 630514 w 745715"/>
              <a:gd name="connsiteY49" fmla="*/ 308952 h 334800"/>
              <a:gd name="connsiteX50" fmla="*/ 604804 w 745715"/>
              <a:gd name="connsiteY50" fmla="*/ 334800 h 334800"/>
              <a:gd name="connsiteX51" fmla="*/ 603580 w 745715"/>
              <a:gd name="connsiteY51" fmla="*/ 334800 h 334800"/>
              <a:gd name="connsiteX52" fmla="*/ 0 w 745715"/>
              <a:gd name="connsiteY52" fmla="*/ 334800 h 334800"/>
              <a:gd name="connsiteX53" fmla="*/ 0 w 745715"/>
              <a:gd name="connsiteY53" fmla="*/ 0 h 33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745715" h="334800">
                <a:moveTo>
                  <a:pt x="673459" y="237600"/>
                </a:moveTo>
                <a:cubicBezTo>
                  <a:pt x="685530" y="237600"/>
                  <a:pt x="695317" y="247501"/>
                  <a:pt x="695317" y="259715"/>
                </a:cubicBezTo>
                <a:cubicBezTo>
                  <a:pt x="695317" y="271928"/>
                  <a:pt x="685530" y="281829"/>
                  <a:pt x="673459" y="281829"/>
                </a:cubicBezTo>
                <a:cubicBezTo>
                  <a:pt x="661388" y="281829"/>
                  <a:pt x="651601" y="271928"/>
                  <a:pt x="651601" y="259715"/>
                </a:cubicBezTo>
                <a:cubicBezTo>
                  <a:pt x="651601" y="247501"/>
                  <a:pt x="661388" y="237600"/>
                  <a:pt x="673459" y="237600"/>
                </a:cubicBezTo>
                <a:close/>
                <a:moveTo>
                  <a:pt x="731572" y="200572"/>
                </a:moveTo>
                <a:cubicBezTo>
                  <a:pt x="739383" y="200572"/>
                  <a:pt x="745715" y="206904"/>
                  <a:pt x="745715" y="214715"/>
                </a:cubicBezTo>
                <a:cubicBezTo>
                  <a:pt x="745715" y="222526"/>
                  <a:pt x="739383" y="228857"/>
                  <a:pt x="731572" y="228857"/>
                </a:cubicBezTo>
                <a:cubicBezTo>
                  <a:pt x="723761" y="228857"/>
                  <a:pt x="717429" y="222526"/>
                  <a:pt x="717429" y="214715"/>
                </a:cubicBezTo>
                <a:cubicBezTo>
                  <a:pt x="717429" y="206904"/>
                  <a:pt x="723761" y="200572"/>
                  <a:pt x="731572" y="200572"/>
                </a:cubicBezTo>
                <a:close/>
                <a:moveTo>
                  <a:pt x="673459" y="142971"/>
                </a:moveTo>
                <a:cubicBezTo>
                  <a:pt x="685530" y="142971"/>
                  <a:pt x="695317" y="152872"/>
                  <a:pt x="695317" y="165086"/>
                </a:cubicBezTo>
                <a:cubicBezTo>
                  <a:pt x="695317" y="177299"/>
                  <a:pt x="685530" y="187200"/>
                  <a:pt x="673459" y="187200"/>
                </a:cubicBezTo>
                <a:cubicBezTo>
                  <a:pt x="661388" y="187200"/>
                  <a:pt x="651601" y="177299"/>
                  <a:pt x="651601" y="165086"/>
                </a:cubicBezTo>
                <a:cubicBezTo>
                  <a:pt x="651601" y="152872"/>
                  <a:pt x="661388" y="142971"/>
                  <a:pt x="673459" y="142971"/>
                </a:cubicBezTo>
                <a:close/>
                <a:moveTo>
                  <a:pt x="731572" y="102343"/>
                </a:moveTo>
                <a:cubicBezTo>
                  <a:pt x="739383" y="102343"/>
                  <a:pt x="745715" y="108675"/>
                  <a:pt x="745715" y="116486"/>
                </a:cubicBezTo>
                <a:cubicBezTo>
                  <a:pt x="745715" y="124297"/>
                  <a:pt x="739383" y="130629"/>
                  <a:pt x="731572" y="130629"/>
                </a:cubicBezTo>
                <a:cubicBezTo>
                  <a:pt x="723761" y="130629"/>
                  <a:pt x="717429" y="124297"/>
                  <a:pt x="717429" y="116486"/>
                </a:cubicBezTo>
                <a:cubicBezTo>
                  <a:pt x="717429" y="108675"/>
                  <a:pt x="723761" y="102343"/>
                  <a:pt x="731572" y="102343"/>
                </a:cubicBezTo>
                <a:close/>
                <a:moveTo>
                  <a:pt x="673459" y="47828"/>
                </a:moveTo>
                <a:cubicBezTo>
                  <a:pt x="685530" y="47828"/>
                  <a:pt x="695317" y="57729"/>
                  <a:pt x="695317" y="69943"/>
                </a:cubicBezTo>
                <a:cubicBezTo>
                  <a:pt x="695317" y="82156"/>
                  <a:pt x="685530" y="92057"/>
                  <a:pt x="673459" y="92057"/>
                </a:cubicBezTo>
                <a:cubicBezTo>
                  <a:pt x="661388" y="92057"/>
                  <a:pt x="651601" y="82156"/>
                  <a:pt x="651601" y="69943"/>
                </a:cubicBezTo>
                <a:cubicBezTo>
                  <a:pt x="651601" y="57729"/>
                  <a:pt x="661388" y="47828"/>
                  <a:pt x="673459" y="47828"/>
                </a:cubicBezTo>
                <a:close/>
                <a:moveTo>
                  <a:pt x="0" y="0"/>
                </a:moveTo>
                <a:cubicBezTo>
                  <a:pt x="0" y="0"/>
                  <a:pt x="0" y="0"/>
                  <a:pt x="603580" y="0"/>
                </a:cubicBezTo>
                <a:cubicBezTo>
                  <a:pt x="603580" y="0"/>
                  <a:pt x="603580" y="0"/>
                  <a:pt x="604804" y="0"/>
                </a:cubicBezTo>
                <a:cubicBezTo>
                  <a:pt x="619495" y="0"/>
                  <a:pt x="630514" y="11078"/>
                  <a:pt x="630514" y="25848"/>
                </a:cubicBezTo>
                <a:cubicBezTo>
                  <a:pt x="630514" y="40619"/>
                  <a:pt x="619495" y="51697"/>
                  <a:pt x="604804" y="51697"/>
                </a:cubicBezTo>
                <a:cubicBezTo>
                  <a:pt x="604804" y="51697"/>
                  <a:pt x="603580" y="51697"/>
                  <a:pt x="603580" y="51697"/>
                </a:cubicBezTo>
                <a:cubicBezTo>
                  <a:pt x="592561" y="52928"/>
                  <a:pt x="583991" y="61544"/>
                  <a:pt x="583991" y="72622"/>
                </a:cubicBezTo>
                <a:cubicBezTo>
                  <a:pt x="583991" y="84931"/>
                  <a:pt x="592561" y="93547"/>
                  <a:pt x="603580" y="93547"/>
                </a:cubicBezTo>
                <a:cubicBezTo>
                  <a:pt x="603580" y="93547"/>
                  <a:pt x="603580" y="93547"/>
                  <a:pt x="603580" y="94778"/>
                </a:cubicBezTo>
                <a:cubicBezTo>
                  <a:pt x="603580" y="94778"/>
                  <a:pt x="604804" y="94778"/>
                  <a:pt x="604804" y="94778"/>
                </a:cubicBezTo>
                <a:cubicBezTo>
                  <a:pt x="619495" y="94778"/>
                  <a:pt x="630514" y="105856"/>
                  <a:pt x="630514" y="120627"/>
                </a:cubicBezTo>
                <a:cubicBezTo>
                  <a:pt x="630514" y="134166"/>
                  <a:pt x="619495" y="145245"/>
                  <a:pt x="606028" y="146475"/>
                </a:cubicBezTo>
                <a:cubicBezTo>
                  <a:pt x="606028" y="146475"/>
                  <a:pt x="604804" y="146475"/>
                  <a:pt x="604804" y="146475"/>
                </a:cubicBezTo>
                <a:cubicBezTo>
                  <a:pt x="604804" y="146475"/>
                  <a:pt x="603580" y="146475"/>
                  <a:pt x="603580" y="146475"/>
                </a:cubicBezTo>
                <a:cubicBezTo>
                  <a:pt x="592561" y="146475"/>
                  <a:pt x="583991" y="156322"/>
                  <a:pt x="583991" y="167400"/>
                </a:cubicBezTo>
                <a:cubicBezTo>
                  <a:pt x="583991" y="178478"/>
                  <a:pt x="592561" y="187095"/>
                  <a:pt x="603580" y="188325"/>
                </a:cubicBezTo>
                <a:cubicBezTo>
                  <a:pt x="603580" y="188325"/>
                  <a:pt x="604804" y="188325"/>
                  <a:pt x="604804" y="188325"/>
                </a:cubicBezTo>
                <a:cubicBezTo>
                  <a:pt x="619495" y="188325"/>
                  <a:pt x="630514" y="200633"/>
                  <a:pt x="630514" y="214173"/>
                </a:cubicBezTo>
                <a:cubicBezTo>
                  <a:pt x="630514" y="228945"/>
                  <a:pt x="619495" y="241253"/>
                  <a:pt x="604804" y="241253"/>
                </a:cubicBezTo>
                <a:cubicBezTo>
                  <a:pt x="604804" y="241253"/>
                  <a:pt x="603580" y="240022"/>
                  <a:pt x="603580" y="240022"/>
                </a:cubicBezTo>
                <a:cubicBezTo>
                  <a:pt x="603580" y="240022"/>
                  <a:pt x="603580" y="240022"/>
                  <a:pt x="603580" y="241253"/>
                </a:cubicBezTo>
                <a:cubicBezTo>
                  <a:pt x="592561" y="241253"/>
                  <a:pt x="583991" y="251100"/>
                  <a:pt x="583991" y="262178"/>
                </a:cubicBezTo>
                <a:cubicBezTo>
                  <a:pt x="583991" y="273256"/>
                  <a:pt x="592561" y="281872"/>
                  <a:pt x="603580" y="283103"/>
                </a:cubicBezTo>
                <a:cubicBezTo>
                  <a:pt x="603580" y="283103"/>
                  <a:pt x="604804" y="283103"/>
                  <a:pt x="604804" y="283103"/>
                </a:cubicBezTo>
                <a:cubicBezTo>
                  <a:pt x="619495" y="283103"/>
                  <a:pt x="630514" y="294181"/>
                  <a:pt x="630514" y="308952"/>
                </a:cubicBezTo>
                <a:cubicBezTo>
                  <a:pt x="630514" y="323722"/>
                  <a:pt x="619495" y="334800"/>
                  <a:pt x="604804" y="334800"/>
                </a:cubicBezTo>
                <a:cubicBezTo>
                  <a:pt x="604804" y="334800"/>
                  <a:pt x="604804" y="334800"/>
                  <a:pt x="603580" y="334800"/>
                </a:cubicBezTo>
                <a:cubicBezTo>
                  <a:pt x="603580" y="334800"/>
                  <a:pt x="603580" y="334800"/>
                  <a:pt x="0" y="334800"/>
                </a:cubicBezTo>
                <a:cubicBezTo>
                  <a:pt x="0" y="334800"/>
                  <a:pt x="0" y="334800"/>
                  <a:pt x="0" y="0"/>
                </a:cubicBezTo>
                <a:close/>
              </a:path>
            </a:pathLst>
          </a:custGeom>
          <a:solidFill>
            <a:schemeClr val="accent2"/>
          </a:solidFill>
        </p:spPr>
        <p:txBody>
          <a:bodyPr wrap="square">
            <a:noAutofit/>
          </a:bodyPr>
          <a:lstStyle>
            <a:lvl1pPr>
              <a:defRPr/>
            </a:lvl1pPr>
          </a:lstStyle>
          <a:p>
            <a:pPr lvl="0"/>
            <a:r>
              <a:rPr lang="en-US" noProof="0"/>
              <a:t> </a:t>
            </a:r>
          </a:p>
        </p:txBody>
      </p:sp>
      <p:sp>
        <p:nvSpPr>
          <p:cNvPr id="11" name="Espace réservé du texte 10">
            <a:extLst>
              <a:ext uri="{FF2B5EF4-FFF2-40B4-BE49-F238E27FC236}">
                <a16:creationId xmlns:a16="http://schemas.microsoft.com/office/drawing/2014/main" id="{8C7A5F77-9A92-46CF-AF0E-296CA94F051F}"/>
              </a:ext>
            </a:extLst>
          </p:cNvPr>
          <p:cNvSpPr>
            <a:spLocks noGrp="1"/>
          </p:cNvSpPr>
          <p:nvPr>
            <p:ph type="body" sz="quarter" idx="13" hasCustomPrompt="1"/>
          </p:nvPr>
        </p:nvSpPr>
        <p:spPr>
          <a:xfrm>
            <a:off x="536400" y="1362974"/>
            <a:ext cx="10800000" cy="4861426"/>
          </a:xfrm>
        </p:spPr>
        <p:txBody>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4" name="Espace réservé de la date 3">
            <a:extLst>
              <a:ext uri="{FF2B5EF4-FFF2-40B4-BE49-F238E27FC236}">
                <a16:creationId xmlns:a16="http://schemas.microsoft.com/office/drawing/2014/main" id="{0023D345-337F-488B-8D03-DF3DDDA5DDF5}"/>
              </a:ext>
            </a:extLst>
          </p:cNvPr>
          <p:cNvSpPr>
            <a:spLocks noGrp="1"/>
          </p:cNvSpPr>
          <p:nvPr>
            <p:ph type="dt" sz="half" idx="15"/>
          </p:nvPr>
        </p:nvSpPr>
        <p:spPr/>
        <p:txBody>
          <a:bodyPr/>
          <a:lstStyle/>
          <a:p>
            <a:r>
              <a:rPr lang="en-US" noProof="0"/>
              <a:t>YYYY/MM/DD</a:t>
            </a:r>
            <a:endParaRPr lang="en-US" b="0" noProof="0"/>
          </a:p>
        </p:txBody>
      </p:sp>
      <p:sp>
        <p:nvSpPr>
          <p:cNvPr id="7" name="Espace réservé du pied de page 6">
            <a:extLst>
              <a:ext uri="{FF2B5EF4-FFF2-40B4-BE49-F238E27FC236}">
                <a16:creationId xmlns:a16="http://schemas.microsoft.com/office/drawing/2014/main" id="{509EADAA-0C96-4D73-B394-C1A53CEA1029}"/>
              </a:ext>
            </a:extLst>
          </p:cNvPr>
          <p:cNvSpPr>
            <a:spLocks noGrp="1"/>
          </p:cNvSpPr>
          <p:nvPr>
            <p:ph type="ftr" sz="quarter" idx="16"/>
          </p:nvPr>
        </p:nvSpPr>
        <p:spPr/>
        <p:txBody>
          <a:bodyPr/>
          <a:lstStyle/>
          <a:p>
            <a:r>
              <a:rPr lang="en-US" noProof="0" dirty="0"/>
              <a:t>Communication Department</a:t>
            </a:r>
            <a:endParaRPr lang="en-US" b="0" noProof="0" dirty="0"/>
          </a:p>
        </p:txBody>
      </p:sp>
    </p:spTree>
    <p:extLst>
      <p:ext uri="{BB962C8B-B14F-4D97-AF65-F5344CB8AC3E}">
        <p14:creationId xmlns:p14="http://schemas.microsoft.com/office/powerpoint/2010/main" val="15865189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ext">
    <p:spTree>
      <p:nvGrpSpPr>
        <p:cNvPr id="1" name=""/>
        <p:cNvGrpSpPr/>
        <p:nvPr/>
      </p:nvGrpSpPr>
      <p:grpSpPr>
        <a:xfrm>
          <a:off x="0" y="0"/>
          <a:ext cx="0" cy="0"/>
          <a:chOff x="0" y="0"/>
          <a:chExt cx="0" cy="0"/>
        </a:xfrm>
      </p:grpSpPr>
      <p:sp>
        <p:nvSpPr>
          <p:cNvPr id="9" name="Espace réservé du texte 16">
            <a:extLst>
              <a:ext uri="{FF2B5EF4-FFF2-40B4-BE49-F238E27FC236}">
                <a16:creationId xmlns:a16="http://schemas.microsoft.com/office/drawing/2014/main" id="{8B5B3371-D86E-4697-92CD-5B21ECF77AC1}"/>
              </a:ext>
            </a:extLst>
          </p:cNvPr>
          <p:cNvSpPr>
            <a:spLocks noGrp="1"/>
          </p:cNvSpPr>
          <p:nvPr>
            <p:ph type="body" idx="1" hasCustomPrompt="1"/>
          </p:nvPr>
        </p:nvSpPr>
        <p:spPr>
          <a:xfrm>
            <a:off x="1" y="96167"/>
            <a:ext cx="9683261" cy="335964"/>
          </a:xfrm>
          <a:custGeom>
            <a:avLst/>
            <a:gdLst>
              <a:gd name="connsiteX0" fmla="*/ 9609373 w 9683261"/>
              <a:gd name="connsiteY0" fmla="*/ 237817 h 335964"/>
              <a:gd name="connsiteX1" fmla="*/ 9632706 w 9683261"/>
              <a:gd name="connsiteY1" fmla="*/ 261358 h 335964"/>
              <a:gd name="connsiteX2" fmla="*/ 9609373 w 9683261"/>
              <a:gd name="connsiteY2" fmla="*/ 284899 h 335964"/>
              <a:gd name="connsiteX3" fmla="*/ 9586041 w 9683261"/>
              <a:gd name="connsiteY3" fmla="*/ 261358 h 335964"/>
              <a:gd name="connsiteX4" fmla="*/ 9609373 w 9683261"/>
              <a:gd name="connsiteY4" fmla="*/ 237817 h 335964"/>
              <a:gd name="connsiteX5" fmla="*/ 9669650 w 9683261"/>
              <a:gd name="connsiteY5" fmla="*/ 200069 h 335964"/>
              <a:gd name="connsiteX6" fmla="*/ 9683261 w 9683261"/>
              <a:gd name="connsiteY6" fmla="*/ 212909 h 335964"/>
              <a:gd name="connsiteX7" fmla="*/ 9669650 w 9683261"/>
              <a:gd name="connsiteY7" fmla="*/ 225749 h 335964"/>
              <a:gd name="connsiteX8" fmla="*/ 9656038 w 9683261"/>
              <a:gd name="connsiteY8" fmla="*/ 212909 h 335964"/>
              <a:gd name="connsiteX9" fmla="*/ 9669650 w 9683261"/>
              <a:gd name="connsiteY9" fmla="*/ 200069 h 335964"/>
              <a:gd name="connsiteX10" fmla="*/ 9609373 w 9683261"/>
              <a:gd name="connsiteY10" fmla="*/ 143445 h 335964"/>
              <a:gd name="connsiteX11" fmla="*/ 9632706 w 9683261"/>
              <a:gd name="connsiteY11" fmla="*/ 166987 h 335964"/>
              <a:gd name="connsiteX12" fmla="*/ 9609373 w 9683261"/>
              <a:gd name="connsiteY12" fmla="*/ 190527 h 335964"/>
              <a:gd name="connsiteX13" fmla="*/ 9586041 w 9683261"/>
              <a:gd name="connsiteY13" fmla="*/ 166987 h 335964"/>
              <a:gd name="connsiteX14" fmla="*/ 9609373 w 9683261"/>
              <a:gd name="connsiteY14" fmla="*/ 143445 h 335964"/>
              <a:gd name="connsiteX15" fmla="*/ 9669650 w 9683261"/>
              <a:gd name="connsiteY15" fmla="*/ 101921 h 335964"/>
              <a:gd name="connsiteX16" fmla="*/ 9683261 w 9683261"/>
              <a:gd name="connsiteY16" fmla="*/ 114762 h 335964"/>
              <a:gd name="connsiteX17" fmla="*/ 9669650 w 9683261"/>
              <a:gd name="connsiteY17" fmla="*/ 127602 h 335964"/>
              <a:gd name="connsiteX18" fmla="*/ 9656038 w 9683261"/>
              <a:gd name="connsiteY18" fmla="*/ 114762 h 335964"/>
              <a:gd name="connsiteX19" fmla="*/ 9669650 w 9683261"/>
              <a:gd name="connsiteY19" fmla="*/ 101921 h 335964"/>
              <a:gd name="connsiteX20" fmla="*/ 9609373 w 9683261"/>
              <a:gd name="connsiteY20" fmla="*/ 50961 h 335964"/>
              <a:gd name="connsiteX21" fmla="*/ 9632706 w 9683261"/>
              <a:gd name="connsiteY21" fmla="*/ 74501 h 335964"/>
              <a:gd name="connsiteX22" fmla="*/ 9609373 w 9683261"/>
              <a:gd name="connsiteY22" fmla="*/ 98043 h 335964"/>
              <a:gd name="connsiteX23" fmla="*/ 9586041 w 9683261"/>
              <a:gd name="connsiteY23" fmla="*/ 74501 h 335964"/>
              <a:gd name="connsiteX24" fmla="*/ 9609373 w 9683261"/>
              <a:gd name="connsiteY24" fmla="*/ 50961 h 335964"/>
              <a:gd name="connsiteX25" fmla="*/ 0 w 9683261"/>
              <a:gd name="connsiteY25" fmla="*/ 0 h 335964"/>
              <a:gd name="connsiteX26" fmla="*/ 739665 w 9683261"/>
              <a:gd name="connsiteY26" fmla="*/ 0 h 335964"/>
              <a:gd name="connsiteX27" fmla="*/ 9540864 w 9683261"/>
              <a:gd name="connsiteY27" fmla="*/ 0 h 335964"/>
              <a:gd name="connsiteX28" fmla="*/ 9568541 w 9683261"/>
              <a:gd name="connsiteY28" fmla="*/ 27997 h 335964"/>
              <a:gd name="connsiteX29" fmla="*/ 9540864 w 9683261"/>
              <a:gd name="connsiteY29" fmla="*/ 55995 h 335964"/>
              <a:gd name="connsiteX30" fmla="*/ 9522411 w 9683261"/>
              <a:gd name="connsiteY30" fmla="*/ 74659 h 335964"/>
              <a:gd name="connsiteX31" fmla="*/ 9540864 w 9683261"/>
              <a:gd name="connsiteY31" fmla="*/ 97990 h 335964"/>
              <a:gd name="connsiteX32" fmla="*/ 9568541 w 9683261"/>
              <a:gd name="connsiteY32" fmla="*/ 121320 h 335964"/>
              <a:gd name="connsiteX33" fmla="*/ 9545478 w 9683261"/>
              <a:gd name="connsiteY33" fmla="*/ 149317 h 335964"/>
              <a:gd name="connsiteX34" fmla="*/ 9540864 w 9683261"/>
              <a:gd name="connsiteY34" fmla="*/ 149317 h 335964"/>
              <a:gd name="connsiteX35" fmla="*/ 9522411 w 9683261"/>
              <a:gd name="connsiteY35" fmla="*/ 167982 h 335964"/>
              <a:gd name="connsiteX36" fmla="*/ 9540864 w 9683261"/>
              <a:gd name="connsiteY36" fmla="*/ 191313 h 335964"/>
              <a:gd name="connsiteX37" fmla="*/ 9568541 w 9683261"/>
              <a:gd name="connsiteY37" fmla="*/ 214644 h 335964"/>
              <a:gd name="connsiteX38" fmla="*/ 9540864 w 9683261"/>
              <a:gd name="connsiteY38" fmla="*/ 242641 h 335964"/>
              <a:gd name="connsiteX39" fmla="*/ 9522411 w 9683261"/>
              <a:gd name="connsiteY39" fmla="*/ 265971 h 335964"/>
              <a:gd name="connsiteX40" fmla="*/ 9540864 w 9683261"/>
              <a:gd name="connsiteY40" fmla="*/ 284636 h 335964"/>
              <a:gd name="connsiteX41" fmla="*/ 9568541 w 9683261"/>
              <a:gd name="connsiteY41" fmla="*/ 312633 h 335964"/>
              <a:gd name="connsiteX42" fmla="*/ 9540864 w 9683261"/>
              <a:gd name="connsiteY42" fmla="*/ 335964 h 335964"/>
              <a:gd name="connsiteX43" fmla="*/ 845227 w 9683261"/>
              <a:gd name="connsiteY43" fmla="*/ 335964 h 335964"/>
              <a:gd name="connsiteX44" fmla="*/ 0 w 9683261"/>
              <a:gd name="connsiteY44" fmla="*/ 335964 h 335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9683261" h="335964">
                <a:moveTo>
                  <a:pt x="9609373" y="237817"/>
                </a:moveTo>
                <a:cubicBezTo>
                  <a:pt x="9622259" y="237817"/>
                  <a:pt x="9632706" y="248357"/>
                  <a:pt x="9632706" y="261358"/>
                </a:cubicBezTo>
                <a:cubicBezTo>
                  <a:pt x="9632706" y="274359"/>
                  <a:pt x="9622259" y="284899"/>
                  <a:pt x="9609373" y="284899"/>
                </a:cubicBezTo>
                <a:cubicBezTo>
                  <a:pt x="9596486" y="284899"/>
                  <a:pt x="9586041" y="274359"/>
                  <a:pt x="9586041" y="261358"/>
                </a:cubicBezTo>
                <a:cubicBezTo>
                  <a:pt x="9586041" y="248357"/>
                  <a:pt x="9596486" y="237817"/>
                  <a:pt x="9609373" y="237817"/>
                </a:cubicBezTo>
                <a:close/>
                <a:moveTo>
                  <a:pt x="9669650" y="200069"/>
                </a:moveTo>
                <a:cubicBezTo>
                  <a:pt x="9677168" y="200069"/>
                  <a:pt x="9683261" y="205817"/>
                  <a:pt x="9683261" y="212909"/>
                </a:cubicBezTo>
                <a:cubicBezTo>
                  <a:pt x="9683261" y="220001"/>
                  <a:pt x="9677168" y="225749"/>
                  <a:pt x="9669650" y="225749"/>
                </a:cubicBezTo>
                <a:cubicBezTo>
                  <a:pt x="9662132" y="225749"/>
                  <a:pt x="9656038" y="220001"/>
                  <a:pt x="9656038" y="212909"/>
                </a:cubicBezTo>
                <a:cubicBezTo>
                  <a:pt x="9656038" y="205817"/>
                  <a:pt x="9662132" y="200069"/>
                  <a:pt x="9669650" y="200069"/>
                </a:cubicBezTo>
                <a:close/>
                <a:moveTo>
                  <a:pt x="9609373" y="143445"/>
                </a:moveTo>
                <a:cubicBezTo>
                  <a:pt x="9622259" y="143445"/>
                  <a:pt x="9632706" y="153985"/>
                  <a:pt x="9632706" y="166987"/>
                </a:cubicBezTo>
                <a:cubicBezTo>
                  <a:pt x="9632706" y="179987"/>
                  <a:pt x="9622259" y="190527"/>
                  <a:pt x="9609373" y="190527"/>
                </a:cubicBezTo>
                <a:cubicBezTo>
                  <a:pt x="9596486" y="190527"/>
                  <a:pt x="9586041" y="179987"/>
                  <a:pt x="9586041" y="166987"/>
                </a:cubicBezTo>
                <a:cubicBezTo>
                  <a:pt x="9586041" y="153985"/>
                  <a:pt x="9596486" y="143445"/>
                  <a:pt x="9609373" y="143445"/>
                </a:cubicBezTo>
                <a:close/>
                <a:moveTo>
                  <a:pt x="9669650" y="101921"/>
                </a:moveTo>
                <a:cubicBezTo>
                  <a:pt x="9677168" y="101921"/>
                  <a:pt x="9683261" y="107670"/>
                  <a:pt x="9683261" y="114762"/>
                </a:cubicBezTo>
                <a:cubicBezTo>
                  <a:pt x="9683261" y="121855"/>
                  <a:pt x="9677168" y="127602"/>
                  <a:pt x="9669650" y="127602"/>
                </a:cubicBezTo>
                <a:cubicBezTo>
                  <a:pt x="9662132" y="127602"/>
                  <a:pt x="9656038" y="121855"/>
                  <a:pt x="9656038" y="114762"/>
                </a:cubicBezTo>
                <a:cubicBezTo>
                  <a:pt x="9656038" y="107670"/>
                  <a:pt x="9662132" y="101921"/>
                  <a:pt x="9669650" y="101921"/>
                </a:cubicBezTo>
                <a:close/>
                <a:moveTo>
                  <a:pt x="9609373" y="50961"/>
                </a:moveTo>
                <a:cubicBezTo>
                  <a:pt x="9622259" y="50961"/>
                  <a:pt x="9632706" y="61501"/>
                  <a:pt x="9632706" y="74501"/>
                </a:cubicBezTo>
                <a:cubicBezTo>
                  <a:pt x="9632706" y="87503"/>
                  <a:pt x="9622259" y="98043"/>
                  <a:pt x="9609373" y="98043"/>
                </a:cubicBezTo>
                <a:cubicBezTo>
                  <a:pt x="9596486" y="98043"/>
                  <a:pt x="9586041" y="87503"/>
                  <a:pt x="9586041" y="74501"/>
                </a:cubicBezTo>
                <a:cubicBezTo>
                  <a:pt x="9586041" y="61501"/>
                  <a:pt x="9596486" y="50961"/>
                  <a:pt x="9609373" y="50961"/>
                </a:cubicBezTo>
                <a:close/>
                <a:moveTo>
                  <a:pt x="0" y="0"/>
                </a:moveTo>
                <a:lnTo>
                  <a:pt x="739665" y="0"/>
                </a:lnTo>
                <a:cubicBezTo>
                  <a:pt x="2800514" y="0"/>
                  <a:pt x="5636951" y="0"/>
                  <a:pt x="9540864" y="0"/>
                </a:cubicBezTo>
                <a:cubicBezTo>
                  <a:pt x="9559315" y="0"/>
                  <a:pt x="9568541" y="13999"/>
                  <a:pt x="9568541" y="27997"/>
                </a:cubicBezTo>
                <a:cubicBezTo>
                  <a:pt x="9568541" y="41996"/>
                  <a:pt x="9559315" y="55995"/>
                  <a:pt x="9540864" y="55995"/>
                </a:cubicBezTo>
                <a:cubicBezTo>
                  <a:pt x="9531638" y="55995"/>
                  <a:pt x="9522411" y="65327"/>
                  <a:pt x="9522411" y="74659"/>
                </a:cubicBezTo>
                <a:cubicBezTo>
                  <a:pt x="9522411" y="83992"/>
                  <a:pt x="9531638" y="93323"/>
                  <a:pt x="9540864" y="97990"/>
                </a:cubicBezTo>
                <a:cubicBezTo>
                  <a:pt x="9559315" y="97990"/>
                  <a:pt x="9568541" y="107321"/>
                  <a:pt x="9568541" y="121320"/>
                </a:cubicBezTo>
                <a:cubicBezTo>
                  <a:pt x="9568541" y="135319"/>
                  <a:pt x="9559315" y="149317"/>
                  <a:pt x="9545478" y="149317"/>
                </a:cubicBezTo>
                <a:cubicBezTo>
                  <a:pt x="9545478" y="149317"/>
                  <a:pt x="9545478" y="149317"/>
                  <a:pt x="9540864" y="149317"/>
                </a:cubicBezTo>
                <a:cubicBezTo>
                  <a:pt x="9531638" y="149317"/>
                  <a:pt x="9522411" y="158650"/>
                  <a:pt x="9522411" y="167982"/>
                </a:cubicBezTo>
                <a:cubicBezTo>
                  <a:pt x="9522411" y="181981"/>
                  <a:pt x="9531638" y="191313"/>
                  <a:pt x="9540864" y="191313"/>
                </a:cubicBezTo>
                <a:cubicBezTo>
                  <a:pt x="9559315" y="191313"/>
                  <a:pt x="9568541" y="200645"/>
                  <a:pt x="9568541" y="214644"/>
                </a:cubicBezTo>
                <a:cubicBezTo>
                  <a:pt x="9568541" y="233309"/>
                  <a:pt x="9559315" y="242641"/>
                  <a:pt x="9540864" y="242641"/>
                </a:cubicBezTo>
                <a:cubicBezTo>
                  <a:pt x="9531638" y="242641"/>
                  <a:pt x="9522411" y="251972"/>
                  <a:pt x="9522411" y="265971"/>
                </a:cubicBezTo>
                <a:cubicBezTo>
                  <a:pt x="9522411" y="275305"/>
                  <a:pt x="9531638" y="284636"/>
                  <a:pt x="9540864" y="284636"/>
                </a:cubicBezTo>
                <a:cubicBezTo>
                  <a:pt x="9559315" y="284636"/>
                  <a:pt x="9568541" y="298634"/>
                  <a:pt x="9568541" y="312633"/>
                </a:cubicBezTo>
                <a:cubicBezTo>
                  <a:pt x="9568541" y="326632"/>
                  <a:pt x="9559315" y="335964"/>
                  <a:pt x="9540864" y="335964"/>
                </a:cubicBezTo>
                <a:cubicBezTo>
                  <a:pt x="9540864" y="335964"/>
                  <a:pt x="9540864" y="335964"/>
                  <a:pt x="845227" y="335964"/>
                </a:cubicBezTo>
                <a:lnTo>
                  <a:pt x="0" y="335964"/>
                </a:lnTo>
                <a:close/>
              </a:path>
            </a:pathLst>
          </a:custGeom>
          <a:solidFill>
            <a:schemeClr val="tx2"/>
          </a:solidFill>
          <a:ln w="3175">
            <a:noFill/>
          </a:ln>
        </p:spPr>
        <p:txBody>
          <a:bodyPr wrap="square" lIns="990000" tIns="0" rIns="360000" bIns="0" anchor="ctr">
            <a:noAutofit/>
          </a:bodyPr>
          <a:lstStyle>
            <a:lvl1pPr marL="0" indent="0">
              <a:lnSpc>
                <a:spcPct val="100000"/>
              </a:lnSpc>
              <a:buNone/>
              <a:defRPr sz="1500" b="0" cap="all" baseline="0">
                <a:solidFill>
                  <a:schemeClr val="bg1"/>
                </a:solidFill>
                <a:latin typeface="Encode Sans" panose="020B060402020202020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dirty="0"/>
              <a:t>Click to edit master text styles</a:t>
            </a:r>
          </a:p>
        </p:txBody>
      </p:sp>
      <p:sp>
        <p:nvSpPr>
          <p:cNvPr id="12" name="Espace réservé du texte 11">
            <a:extLst>
              <a:ext uri="{FF2B5EF4-FFF2-40B4-BE49-F238E27FC236}">
                <a16:creationId xmlns:a16="http://schemas.microsoft.com/office/drawing/2014/main" id="{74BDBFD0-F6E2-49A9-91D4-C8811F988A20}"/>
              </a:ext>
            </a:extLst>
          </p:cNvPr>
          <p:cNvSpPr>
            <a:spLocks noGrp="1"/>
          </p:cNvSpPr>
          <p:nvPr>
            <p:ph type="body" sz="quarter" idx="19" hasCustomPrompt="1"/>
          </p:nvPr>
        </p:nvSpPr>
        <p:spPr>
          <a:xfrm>
            <a:off x="1" y="96167"/>
            <a:ext cx="745715" cy="334800"/>
          </a:xfrm>
          <a:custGeom>
            <a:avLst/>
            <a:gdLst>
              <a:gd name="connsiteX0" fmla="*/ 673459 w 745715"/>
              <a:gd name="connsiteY0" fmla="*/ 237600 h 334800"/>
              <a:gd name="connsiteX1" fmla="*/ 695317 w 745715"/>
              <a:gd name="connsiteY1" fmla="*/ 259715 h 334800"/>
              <a:gd name="connsiteX2" fmla="*/ 673459 w 745715"/>
              <a:gd name="connsiteY2" fmla="*/ 281829 h 334800"/>
              <a:gd name="connsiteX3" fmla="*/ 651601 w 745715"/>
              <a:gd name="connsiteY3" fmla="*/ 259715 h 334800"/>
              <a:gd name="connsiteX4" fmla="*/ 673459 w 745715"/>
              <a:gd name="connsiteY4" fmla="*/ 237600 h 334800"/>
              <a:gd name="connsiteX5" fmla="*/ 731572 w 745715"/>
              <a:gd name="connsiteY5" fmla="*/ 200572 h 334800"/>
              <a:gd name="connsiteX6" fmla="*/ 745715 w 745715"/>
              <a:gd name="connsiteY6" fmla="*/ 214715 h 334800"/>
              <a:gd name="connsiteX7" fmla="*/ 731572 w 745715"/>
              <a:gd name="connsiteY7" fmla="*/ 228857 h 334800"/>
              <a:gd name="connsiteX8" fmla="*/ 717429 w 745715"/>
              <a:gd name="connsiteY8" fmla="*/ 214715 h 334800"/>
              <a:gd name="connsiteX9" fmla="*/ 731572 w 745715"/>
              <a:gd name="connsiteY9" fmla="*/ 200572 h 334800"/>
              <a:gd name="connsiteX10" fmla="*/ 673459 w 745715"/>
              <a:gd name="connsiteY10" fmla="*/ 142971 h 334800"/>
              <a:gd name="connsiteX11" fmla="*/ 695317 w 745715"/>
              <a:gd name="connsiteY11" fmla="*/ 165086 h 334800"/>
              <a:gd name="connsiteX12" fmla="*/ 673459 w 745715"/>
              <a:gd name="connsiteY12" fmla="*/ 187200 h 334800"/>
              <a:gd name="connsiteX13" fmla="*/ 651601 w 745715"/>
              <a:gd name="connsiteY13" fmla="*/ 165086 h 334800"/>
              <a:gd name="connsiteX14" fmla="*/ 673459 w 745715"/>
              <a:gd name="connsiteY14" fmla="*/ 142971 h 334800"/>
              <a:gd name="connsiteX15" fmla="*/ 731572 w 745715"/>
              <a:gd name="connsiteY15" fmla="*/ 102343 h 334800"/>
              <a:gd name="connsiteX16" fmla="*/ 745715 w 745715"/>
              <a:gd name="connsiteY16" fmla="*/ 116486 h 334800"/>
              <a:gd name="connsiteX17" fmla="*/ 731572 w 745715"/>
              <a:gd name="connsiteY17" fmla="*/ 130629 h 334800"/>
              <a:gd name="connsiteX18" fmla="*/ 717429 w 745715"/>
              <a:gd name="connsiteY18" fmla="*/ 116486 h 334800"/>
              <a:gd name="connsiteX19" fmla="*/ 731572 w 745715"/>
              <a:gd name="connsiteY19" fmla="*/ 102343 h 334800"/>
              <a:gd name="connsiteX20" fmla="*/ 673459 w 745715"/>
              <a:gd name="connsiteY20" fmla="*/ 47828 h 334800"/>
              <a:gd name="connsiteX21" fmla="*/ 695317 w 745715"/>
              <a:gd name="connsiteY21" fmla="*/ 69943 h 334800"/>
              <a:gd name="connsiteX22" fmla="*/ 673459 w 745715"/>
              <a:gd name="connsiteY22" fmla="*/ 92057 h 334800"/>
              <a:gd name="connsiteX23" fmla="*/ 651601 w 745715"/>
              <a:gd name="connsiteY23" fmla="*/ 69943 h 334800"/>
              <a:gd name="connsiteX24" fmla="*/ 673459 w 745715"/>
              <a:gd name="connsiteY24" fmla="*/ 47828 h 334800"/>
              <a:gd name="connsiteX25" fmla="*/ 0 w 745715"/>
              <a:gd name="connsiteY25" fmla="*/ 0 h 334800"/>
              <a:gd name="connsiteX26" fmla="*/ 603580 w 745715"/>
              <a:gd name="connsiteY26" fmla="*/ 0 h 334800"/>
              <a:gd name="connsiteX27" fmla="*/ 604804 w 745715"/>
              <a:gd name="connsiteY27" fmla="*/ 0 h 334800"/>
              <a:gd name="connsiteX28" fmla="*/ 630514 w 745715"/>
              <a:gd name="connsiteY28" fmla="*/ 25848 h 334800"/>
              <a:gd name="connsiteX29" fmla="*/ 604804 w 745715"/>
              <a:gd name="connsiteY29" fmla="*/ 51697 h 334800"/>
              <a:gd name="connsiteX30" fmla="*/ 603580 w 745715"/>
              <a:gd name="connsiteY30" fmla="*/ 51697 h 334800"/>
              <a:gd name="connsiteX31" fmla="*/ 583991 w 745715"/>
              <a:gd name="connsiteY31" fmla="*/ 72622 h 334800"/>
              <a:gd name="connsiteX32" fmla="*/ 603580 w 745715"/>
              <a:gd name="connsiteY32" fmla="*/ 93547 h 334800"/>
              <a:gd name="connsiteX33" fmla="*/ 603580 w 745715"/>
              <a:gd name="connsiteY33" fmla="*/ 94778 h 334800"/>
              <a:gd name="connsiteX34" fmla="*/ 604804 w 745715"/>
              <a:gd name="connsiteY34" fmla="*/ 94778 h 334800"/>
              <a:gd name="connsiteX35" fmla="*/ 630514 w 745715"/>
              <a:gd name="connsiteY35" fmla="*/ 120627 h 334800"/>
              <a:gd name="connsiteX36" fmla="*/ 606028 w 745715"/>
              <a:gd name="connsiteY36" fmla="*/ 146475 h 334800"/>
              <a:gd name="connsiteX37" fmla="*/ 604804 w 745715"/>
              <a:gd name="connsiteY37" fmla="*/ 146475 h 334800"/>
              <a:gd name="connsiteX38" fmla="*/ 603580 w 745715"/>
              <a:gd name="connsiteY38" fmla="*/ 146475 h 334800"/>
              <a:gd name="connsiteX39" fmla="*/ 583991 w 745715"/>
              <a:gd name="connsiteY39" fmla="*/ 167400 h 334800"/>
              <a:gd name="connsiteX40" fmla="*/ 603580 w 745715"/>
              <a:gd name="connsiteY40" fmla="*/ 188325 h 334800"/>
              <a:gd name="connsiteX41" fmla="*/ 604804 w 745715"/>
              <a:gd name="connsiteY41" fmla="*/ 188325 h 334800"/>
              <a:gd name="connsiteX42" fmla="*/ 630514 w 745715"/>
              <a:gd name="connsiteY42" fmla="*/ 214173 h 334800"/>
              <a:gd name="connsiteX43" fmla="*/ 604804 w 745715"/>
              <a:gd name="connsiteY43" fmla="*/ 241253 h 334800"/>
              <a:gd name="connsiteX44" fmla="*/ 603580 w 745715"/>
              <a:gd name="connsiteY44" fmla="*/ 240022 h 334800"/>
              <a:gd name="connsiteX45" fmla="*/ 603580 w 745715"/>
              <a:gd name="connsiteY45" fmla="*/ 241253 h 334800"/>
              <a:gd name="connsiteX46" fmla="*/ 583991 w 745715"/>
              <a:gd name="connsiteY46" fmla="*/ 262178 h 334800"/>
              <a:gd name="connsiteX47" fmla="*/ 603580 w 745715"/>
              <a:gd name="connsiteY47" fmla="*/ 283103 h 334800"/>
              <a:gd name="connsiteX48" fmla="*/ 604804 w 745715"/>
              <a:gd name="connsiteY48" fmla="*/ 283103 h 334800"/>
              <a:gd name="connsiteX49" fmla="*/ 630514 w 745715"/>
              <a:gd name="connsiteY49" fmla="*/ 308952 h 334800"/>
              <a:gd name="connsiteX50" fmla="*/ 604804 w 745715"/>
              <a:gd name="connsiteY50" fmla="*/ 334800 h 334800"/>
              <a:gd name="connsiteX51" fmla="*/ 603580 w 745715"/>
              <a:gd name="connsiteY51" fmla="*/ 334800 h 334800"/>
              <a:gd name="connsiteX52" fmla="*/ 0 w 745715"/>
              <a:gd name="connsiteY52" fmla="*/ 334800 h 334800"/>
              <a:gd name="connsiteX53" fmla="*/ 0 w 745715"/>
              <a:gd name="connsiteY53" fmla="*/ 0 h 33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745715" h="334800">
                <a:moveTo>
                  <a:pt x="673459" y="237600"/>
                </a:moveTo>
                <a:cubicBezTo>
                  <a:pt x="685530" y="237600"/>
                  <a:pt x="695317" y="247501"/>
                  <a:pt x="695317" y="259715"/>
                </a:cubicBezTo>
                <a:cubicBezTo>
                  <a:pt x="695317" y="271928"/>
                  <a:pt x="685530" y="281829"/>
                  <a:pt x="673459" y="281829"/>
                </a:cubicBezTo>
                <a:cubicBezTo>
                  <a:pt x="661388" y="281829"/>
                  <a:pt x="651601" y="271928"/>
                  <a:pt x="651601" y="259715"/>
                </a:cubicBezTo>
                <a:cubicBezTo>
                  <a:pt x="651601" y="247501"/>
                  <a:pt x="661388" y="237600"/>
                  <a:pt x="673459" y="237600"/>
                </a:cubicBezTo>
                <a:close/>
                <a:moveTo>
                  <a:pt x="731572" y="200572"/>
                </a:moveTo>
                <a:cubicBezTo>
                  <a:pt x="739383" y="200572"/>
                  <a:pt x="745715" y="206904"/>
                  <a:pt x="745715" y="214715"/>
                </a:cubicBezTo>
                <a:cubicBezTo>
                  <a:pt x="745715" y="222526"/>
                  <a:pt x="739383" y="228857"/>
                  <a:pt x="731572" y="228857"/>
                </a:cubicBezTo>
                <a:cubicBezTo>
                  <a:pt x="723761" y="228857"/>
                  <a:pt x="717429" y="222526"/>
                  <a:pt x="717429" y="214715"/>
                </a:cubicBezTo>
                <a:cubicBezTo>
                  <a:pt x="717429" y="206904"/>
                  <a:pt x="723761" y="200572"/>
                  <a:pt x="731572" y="200572"/>
                </a:cubicBezTo>
                <a:close/>
                <a:moveTo>
                  <a:pt x="673459" y="142971"/>
                </a:moveTo>
                <a:cubicBezTo>
                  <a:pt x="685530" y="142971"/>
                  <a:pt x="695317" y="152872"/>
                  <a:pt x="695317" y="165086"/>
                </a:cubicBezTo>
                <a:cubicBezTo>
                  <a:pt x="695317" y="177299"/>
                  <a:pt x="685530" y="187200"/>
                  <a:pt x="673459" y="187200"/>
                </a:cubicBezTo>
                <a:cubicBezTo>
                  <a:pt x="661388" y="187200"/>
                  <a:pt x="651601" y="177299"/>
                  <a:pt x="651601" y="165086"/>
                </a:cubicBezTo>
                <a:cubicBezTo>
                  <a:pt x="651601" y="152872"/>
                  <a:pt x="661388" y="142971"/>
                  <a:pt x="673459" y="142971"/>
                </a:cubicBezTo>
                <a:close/>
                <a:moveTo>
                  <a:pt x="731572" y="102343"/>
                </a:moveTo>
                <a:cubicBezTo>
                  <a:pt x="739383" y="102343"/>
                  <a:pt x="745715" y="108675"/>
                  <a:pt x="745715" y="116486"/>
                </a:cubicBezTo>
                <a:cubicBezTo>
                  <a:pt x="745715" y="124297"/>
                  <a:pt x="739383" y="130629"/>
                  <a:pt x="731572" y="130629"/>
                </a:cubicBezTo>
                <a:cubicBezTo>
                  <a:pt x="723761" y="130629"/>
                  <a:pt x="717429" y="124297"/>
                  <a:pt x="717429" y="116486"/>
                </a:cubicBezTo>
                <a:cubicBezTo>
                  <a:pt x="717429" y="108675"/>
                  <a:pt x="723761" y="102343"/>
                  <a:pt x="731572" y="102343"/>
                </a:cubicBezTo>
                <a:close/>
                <a:moveTo>
                  <a:pt x="673459" y="47828"/>
                </a:moveTo>
                <a:cubicBezTo>
                  <a:pt x="685530" y="47828"/>
                  <a:pt x="695317" y="57729"/>
                  <a:pt x="695317" y="69943"/>
                </a:cubicBezTo>
                <a:cubicBezTo>
                  <a:pt x="695317" y="82156"/>
                  <a:pt x="685530" y="92057"/>
                  <a:pt x="673459" y="92057"/>
                </a:cubicBezTo>
                <a:cubicBezTo>
                  <a:pt x="661388" y="92057"/>
                  <a:pt x="651601" y="82156"/>
                  <a:pt x="651601" y="69943"/>
                </a:cubicBezTo>
                <a:cubicBezTo>
                  <a:pt x="651601" y="57729"/>
                  <a:pt x="661388" y="47828"/>
                  <a:pt x="673459" y="47828"/>
                </a:cubicBezTo>
                <a:close/>
                <a:moveTo>
                  <a:pt x="0" y="0"/>
                </a:moveTo>
                <a:cubicBezTo>
                  <a:pt x="0" y="0"/>
                  <a:pt x="0" y="0"/>
                  <a:pt x="603580" y="0"/>
                </a:cubicBezTo>
                <a:cubicBezTo>
                  <a:pt x="603580" y="0"/>
                  <a:pt x="603580" y="0"/>
                  <a:pt x="604804" y="0"/>
                </a:cubicBezTo>
                <a:cubicBezTo>
                  <a:pt x="619495" y="0"/>
                  <a:pt x="630514" y="11078"/>
                  <a:pt x="630514" y="25848"/>
                </a:cubicBezTo>
                <a:cubicBezTo>
                  <a:pt x="630514" y="40619"/>
                  <a:pt x="619495" y="51697"/>
                  <a:pt x="604804" y="51697"/>
                </a:cubicBezTo>
                <a:cubicBezTo>
                  <a:pt x="604804" y="51697"/>
                  <a:pt x="603580" y="51697"/>
                  <a:pt x="603580" y="51697"/>
                </a:cubicBezTo>
                <a:cubicBezTo>
                  <a:pt x="592561" y="52928"/>
                  <a:pt x="583991" y="61544"/>
                  <a:pt x="583991" y="72622"/>
                </a:cubicBezTo>
                <a:cubicBezTo>
                  <a:pt x="583991" y="84931"/>
                  <a:pt x="592561" y="93547"/>
                  <a:pt x="603580" y="93547"/>
                </a:cubicBezTo>
                <a:cubicBezTo>
                  <a:pt x="603580" y="93547"/>
                  <a:pt x="603580" y="93547"/>
                  <a:pt x="603580" y="94778"/>
                </a:cubicBezTo>
                <a:cubicBezTo>
                  <a:pt x="603580" y="94778"/>
                  <a:pt x="604804" y="94778"/>
                  <a:pt x="604804" y="94778"/>
                </a:cubicBezTo>
                <a:cubicBezTo>
                  <a:pt x="619495" y="94778"/>
                  <a:pt x="630514" y="105856"/>
                  <a:pt x="630514" y="120627"/>
                </a:cubicBezTo>
                <a:cubicBezTo>
                  <a:pt x="630514" y="134166"/>
                  <a:pt x="619495" y="145245"/>
                  <a:pt x="606028" y="146475"/>
                </a:cubicBezTo>
                <a:cubicBezTo>
                  <a:pt x="606028" y="146475"/>
                  <a:pt x="604804" y="146475"/>
                  <a:pt x="604804" y="146475"/>
                </a:cubicBezTo>
                <a:cubicBezTo>
                  <a:pt x="604804" y="146475"/>
                  <a:pt x="603580" y="146475"/>
                  <a:pt x="603580" y="146475"/>
                </a:cubicBezTo>
                <a:cubicBezTo>
                  <a:pt x="592561" y="146475"/>
                  <a:pt x="583991" y="156322"/>
                  <a:pt x="583991" y="167400"/>
                </a:cubicBezTo>
                <a:cubicBezTo>
                  <a:pt x="583991" y="178478"/>
                  <a:pt x="592561" y="187095"/>
                  <a:pt x="603580" y="188325"/>
                </a:cubicBezTo>
                <a:cubicBezTo>
                  <a:pt x="603580" y="188325"/>
                  <a:pt x="604804" y="188325"/>
                  <a:pt x="604804" y="188325"/>
                </a:cubicBezTo>
                <a:cubicBezTo>
                  <a:pt x="619495" y="188325"/>
                  <a:pt x="630514" y="200633"/>
                  <a:pt x="630514" y="214173"/>
                </a:cubicBezTo>
                <a:cubicBezTo>
                  <a:pt x="630514" y="228945"/>
                  <a:pt x="619495" y="241253"/>
                  <a:pt x="604804" y="241253"/>
                </a:cubicBezTo>
                <a:cubicBezTo>
                  <a:pt x="604804" y="241253"/>
                  <a:pt x="603580" y="240022"/>
                  <a:pt x="603580" y="240022"/>
                </a:cubicBezTo>
                <a:cubicBezTo>
                  <a:pt x="603580" y="240022"/>
                  <a:pt x="603580" y="240022"/>
                  <a:pt x="603580" y="241253"/>
                </a:cubicBezTo>
                <a:cubicBezTo>
                  <a:pt x="592561" y="241253"/>
                  <a:pt x="583991" y="251100"/>
                  <a:pt x="583991" y="262178"/>
                </a:cubicBezTo>
                <a:cubicBezTo>
                  <a:pt x="583991" y="273256"/>
                  <a:pt x="592561" y="281872"/>
                  <a:pt x="603580" y="283103"/>
                </a:cubicBezTo>
                <a:cubicBezTo>
                  <a:pt x="603580" y="283103"/>
                  <a:pt x="604804" y="283103"/>
                  <a:pt x="604804" y="283103"/>
                </a:cubicBezTo>
                <a:cubicBezTo>
                  <a:pt x="619495" y="283103"/>
                  <a:pt x="630514" y="294181"/>
                  <a:pt x="630514" y="308952"/>
                </a:cubicBezTo>
                <a:cubicBezTo>
                  <a:pt x="630514" y="323722"/>
                  <a:pt x="619495" y="334800"/>
                  <a:pt x="604804" y="334800"/>
                </a:cubicBezTo>
                <a:cubicBezTo>
                  <a:pt x="604804" y="334800"/>
                  <a:pt x="604804" y="334800"/>
                  <a:pt x="603580" y="334800"/>
                </a:cubicBezTo>
                <a:cubicBezTo>
                  <a:pt x="603580" y="334800"/>
                  <a:pt x="603580" y="334800"/>
                  <a:pt x="0" y="334800"/>
                </a:cubicBezTo>
                <a:cubicBezTo>
                  <a:pt x="0" y="334800"/>
                  <a:pt x="0" y="334800"/>
                  <a:pt x="0" y="0"/>
                </a:cubicBezTo>
                <a:close/>
              </a:path>
            </a:pathLst>
          </a:custGeom>
          <a:solidFill>
            <a:schemeClr val="accent2"/>
          </a:solidFill>
        </p:spPr>
        <p:txBody>
          <a:bodyPr wrap="square">
            <a:noAutofit/>
          </a:bodyPr>
          <a:lstStyle>
            <a:lvl1pPr>
              <a:defRPr/>
            </a:lvl1pPr>
          </a:lstStyle>
          <a:p>
            <a:pPr lvl="0"/>
            <a:r>
              <a:rPr lang="en-US" noProof="0"/>
              <a:t> </a:t>
            </a:r>
          </a:p>
        </p:txBody>
      </p:sp>
      <p:sp>
        <p:nvSpPr>
          <p:cNvPr id="4" name="Espace réservé de la date 3">
            <a:extLst>
              <a:ext uri="{FF2B5EF4-FFF2-40B4-BE49-F238E27FC236}">
                <a16:creationId xmlns:a16="http://schemas.microsoft.com/office/drawing/2014/main" id="{0023D345-337F-488B-8D03-DF3DDDA5DDF5}"/>
              </a:ext>
            </a:extLst>
          </p:cNvPr>
          <p:cNvSpPr>
            <a:spLocks noGrp="1"/>
          </p:cNvSpPr>
          <p:nvPr>
            <p:ph type="dt" sz="half" idx="15"/>
          </p:nvPr>
        </p:nvSpPr>
        <p:spPr/>
        <p:txBody>
          <a:bodyPr/>
          <a:lstStyle/>
          <a:p>
            <a:r>
              <a:rPr lang="en-US" noProof="0"/>
              <a:t>YYYY/MM/DD</a:t>
            </a:r>
            <a:endParaRPr lang="en-US" b="0" noProof="0"/>
          </a:p>
        </p:txBody>
      </p:sp>
      <p:sp>
        <p:nvSpPr>
          <p:cNvPr id="7" name="Espace réservé du pied de page 6">
            <a:extLst>
              <a:ext uri="{FF2B5EF4-FFF2-40B4-BE49-F238E27FC236}">
                <a16:creationId xmlns:a16="http://schemas.microsoft.com/office/drawing/2014/main" id="{509EADAA-0C96-4D73-B394-C1A53CEA1029}"/>
              </a:ext>
            </a:extLst>
          </p:cNvPr>
          <p:cNvSpPr>
            <a:spLocks noGrp="1"/>
          </p:cNvSpPr>
          <p:nvPr>
            <p:ph type="ftr" sz="quarter" idx="16"/>
          </p:nvPr>
        </p:nvSpPr>
        <p:spPr/>
        <p:txBody>
          <a:bodyPr/>
          <a:lstStyle/>
          <a:p>
            <a:r>
              <a:rPr lang="en-US" noProof="0"/>
              <a:t>Communication Department</a:t>
            </a:r>
            <a:endParaRPr lang="en-US" b="0" noProof="0"/>
          </a:p>
        </p:txBody>
      </p:sp>
    </p:spTree>
    <p:extLst>
      <p:ext uri="{BB962C8B-B14F-4D97-AF65-F5344CB8AC3E}">
        <p14:creationId xmlns:p14="http://schemas.microsoft.com/office/powerpoint/2010/main" val="11812292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with a photo">
    <p:spTree>
      <p:nvGrpSpPr>
        <p:cNvPr id="1" name=""/>
        <p:cNvGrpSpPr/>
        <p:nvPr/>
      </p:nvGrpSpPr>
      <p:grpSpPr>
        <a:xfrm>
          <a:off x="0" y="0"/>
          <a:ext cx="0" cy="0"/>
          <a:chOff x="0" y="0"/>
          <a:chExt cx="0" cy="0"/>
        </a:xfrm>
      </p:grpSpPr>
      <p:sp>
        <p:nvSpPr>
          <p:cNvPr id="9" name="Espace réservé du texte 16">
            <a:extLst>
              <a:ext uri="{FF2B5EF4-FFF2-40B4-BE49-F238E27FC236}">
                <a16:creationId xmlns:a16="http://schemas.microsoft.com/office/drawing/2014/main" id="{BB7BB60E-9AFC-494F-94F5-DEA56540C7F1}"/>
              </a:ext>
            </a:extLst>
          </p:cNvPr>
          <p:cNvSpPr>
            <a:spLocks noGrp="1"/>
          </p:cNvSpPr>
          <p:nvPr>
            <p:ph type="body" idx="1" hasCustomPrompt="1"/>
          </p:nvPr>
        </p:nvSpPr>
        <p:spPr>
          <a:xfrm>
            <a:off x="1" y="449849"/>
            <a:ext cx="9683261" cy="335964"/>
          </a:xfrm>
          <a:custGeom>
            <a:avLst/>
            <a:gdLst>
              <a:gd name="connsiteX0" fmla="*/ 9609373 w 9683261"/>
              <a:gd name="connsiteY0" fmla="*/ 237817 h 335964"/>
              <a:gd name="connsiteX1" fmla="*/ 9632706 w 9683261"/>
              <a:gd name="connsiteY1" fmla="*/ 261358 h 335964"/>
              <a:gd name="connsiteX2" fmla="*/ 9609373 w 9683261"/>
              <a:gd name="connsiteY2" fmla="*/ 284899 h 335964"/>
              <a:gd name="connsiteX3" fmla="*/ 9586041 w 9683261"/>
              <a:gd name="connsiteY3" fmla="*/ 261358 h 335964"/>
              <a:gd name="connsiteX4" fmla="*/ 9609373 w 9683261"/>
              <a:gd name="connsiteY4" fmla="*/ 237817 h 335964"/>
              <a:gd name="connsiteX5" fmla="*/ 9669650 w 9683261"/>
              <a:gd name="connsiteY5" fmla="*/ 200069 h 335964"/>
              <a:gd name="connsiteX6" fmla="*/ 9683261 w 9683261"/>
              <a:gd name="connsiteY6" fmla="*/ 212909 h 335964"/>
              <a:gd name="connsiteX7" fmla="*/ 9669650 w 9683261"/>
              <a:gd name="connsiteY7" fmla="*/ 225749 h 335964"/>
              <a:gd name="connsiteX8" fmla="*/ 9656038 w 9683261"/>
              <a:gd name="connsiteY8" fmla="*/ 212909 h 335964"/>
              <a:gd name="connsiteX9" fmla="*/ 9669650 w 9683261"/>
              <a:gd name="connsiteY9" fmla="*/ 200069 h 335964"/>
              <a:gd name="connsiteX10" fmla="*/ 9609373 w 9683261"/>
              <a:gd name="connsiteY10" fmla="*/ 143445 h 335964"/>
              <a:gd name="connsiteX11" fmla="*/ 9632706 w 9683261"/>
              <a:gd name="connsiteY11" fmla="*/ 166987 h 335964"/>
              <a:gd name="connsiteX12" fmla="*/ 9609373 w 9683261"/>
              <a:gd name="connsiteY12" fmla="*/ 190527 h 335964"/>
              <a:gd name="connsiteX13" fmla="*/ 9586041 w 9683261"/>
              <a:gd name="connsiteY13" fmla="*/ 166987 h 335964"/>
              <a:gd name="connsiteX14" fmla="*/ 9609373 w 9683261"/>
              <a:gd name="connsiteY14" fmla="*/ 143445 h 335964"/>
              <a:gd name="connsiteX15" fmla="*/ 9669650 w 9683261"/>
              <a:gd name="connsiteY15" fmla="*/ 101921 h 335964"/>
              <a:gd name="connsiteX16" fmla="*/ 9683261 w 9683261"/>
              <a:gd name="connsiteY16" fmla="*/ 114762 h 335964"/>
              <a:gd name="connsiteX17" fmla="*/ 9669650 w 9683261"/>
              <a:gd name="connsiteY17" fmla="*/ 127602 h 335964"/>
              <a:gd name="connsiteX18" fmla="*/ 9656038 w 9683261"/>
              <a:gd name="connsiteY18" fmla="*/ 114762 h 335964"/>
              <a:gd name="connsiteX19" fmla="*/ 9669650 w 9683261"/>
              <a:gd name="connsiteY19" fmla="*/ 101921 h 335964"/>
              <a:gd name="connsiteX20" fmla="*/ 9609373 w 9683261"/>
              <a:gd name="connsiteY20" fmla="*/ 50961 h 335964"/>
              <a:gd name="connsiteX21" fmla="*/ 9632706 w 9683261"/>
              <a:gd name="connsiteY21" fmla="*/ 74501 h 335964"/>
              <a:gd name="connsiteX22" fmla="*/ 9609373 w 9683261"/>
              <a:gd name="connsiteY22" fmla="*/ 98043 h 335964"/>
              <a:gd name="connsiteX23" fmla="*/ 9586041 w 9683261"/>
              <a:gd name="connsiteY23" fmla="*/ 74501 h 335964"/>
              <a:gd name="connsiteX24" fmla="*/ 9609373 w 9683261"/>
              <a:gd name="connsiteY24" fmla="*/ 50961 h 335964"/>
              <a:gd name="connsiteX25" fmla="*/ 0 w 9683261"/>
              <a:gd name="connsiteY25" fmla="*/ 0 h 335964"/>
              <a:gd name="connsiteX26" fmla="*/ 739665 w 9683261"/>
              <a:gd name="connsiteY26" fmla="*/ 0 h 335964"/>
              <a:gd name="connsiteX27" fmla="*/ 9540864 w 9683261"/>
              <a:gd name="connsiteY27" fmla="*/ 0 h 335964"/>
              <a:gd name="connsiteX28" fmla="*/ 9568541 w 9683261"/>
              <a:gd name="connsiteY28" fmla="*/ 27997 h 335964"/>
              <a:gd name="connsiteX29" fmla="*/ 9540864 w 9683261"/>
              <a:gd name="connsiteY29" fmla="*/ 55995 h 335964"/>
              <a:gd name="connsiteX30" fmla="*/ 9522411 w 9683261"/>
              <a:gd name="connsiteY30" fmla="*/ 74659 h 335964"/>
              <a:gd name="connsiteX31" fmla="*/ 9540864 w 9683261"/>
              <a:gd name="connsiteY31" fmla="*/ 97990 h 335964"/>
              <a:gd name="connsiteX32" fmla="*/ 9568541 w 9683261"/>
              <a:gd name="connsiteY32" fmla="*/ 121320 h 335964"/>
              <a:gd name="connsiteX33" fmla="*/ 9545478 w 9683261"/>
              <a:gd name="connsiteY33" fmla="*/ 149317 h 335964"/>
              <a:gd name="connsiteX34" fmla="*/ 9540864 w 9683261"/>
              <a:gd name="connsiteY34" fmla="*/ 149317 h 335964"/>
              <a:gd name="connsiteX35" fmla="*/ 9522411 w 9683261"/>
              <a:gd name="connsiteY35" fmla="*/ 167982 h 335964"/>
              <a:gd name="connsiteX36" fmla="*/ 9540864 w 9683261"/>
              <a:gd name="connsiteY36" fmla="*/ 191313 h 335964"/>
              <a:gd name="connsiteX37" fmla="*/ 9568541 w 9683261"/>
              <a:gd name="connsiteY37" fmla="*/ 214644 h 335964"/>
              <a:gd name="connsiteX38" fmla="*/ 9540864 w 9683261"/>
              <a:gd name="connsiteY38" fmla="*/ 242641 h 335964"/>
              <a:gd name="connsiteX39" fmla="*/ 9522411 w 9683261"/>
              <a:gd name="connsiteY39" fmla="*/ 265971 h 335964"/>
              <a:gd name="connsiteX40" fmla="*/ 9540864 w 9683261"/>
              <a:gd name="connsiteY40" fmla="*/ 284636 h 335964"/>
              <a:gd name="connsiteX41" fmla="*/ 9568541 w 9683261"/>
              <a:gd name="connsiteY41" fmla="*/ 312633 h 335964"/>
              <a:gd name="connsiteX42" fmla="*/ 9540864 w 9683261"/>
              <a:gd name="connsiteY42" fmla="*/ 335964 h 335964"/>
              <a:gd name="connsiteX43" fmla="*/ 845227 w 9683261"/>
              <a:gd name="connsiteY43" fmla="*/ 335964 h 335964"/>
              <a:gd name="connsiteX44" fmla="*/ 0 w 9683261"/>
              <a:gd name="connsiteY44" fmla="*/ 335964 h 335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9683261" h="335964">
                <a:moveTo>
                  <a:pt x="9609373" y="237817"/>
                </a:moveTo>
                <a:cubicBezTo>
                  <a:pt x="9622259" y="237817"/>
                  <a:pt x="9632706" y="248357"/>
                  <a:pt x="9632706" y="261358"/>
                </a:cubicBezTo>
                <a:cubicBezTo>
                  <a:pt x="9632706" y="274359"/>
                  <a:pt x="9622259" y="284899"/>
                  <a:pt x="9609373" y="284899"/>
                </a:cubicBezTo>
                <a:cubicBezTo>
                  <a:pt x="9596486" y="284899"/>
                  <a:pt x="9586041" y="274359"/>
                  <a:pt x="9586041" y="261358"/>
                </a:cubicBezTo>
                <a:cubicBezTo>
                  <a:pt x="9586041" y="248357"/>
                  <a:pt x="9596486" y="237817"/>
                  <a:pt x="9609373" y="237817"/>
                </a:cubicBezTo>
                <a:close/>
                <a:moveTo>
                  <a:pt x="9669650" y="200069"/>
                </a:moveTo>
                <a:cubicBezTo>
                  <a:pt x="9677168" y="200069"/>
                  <a:pt x="9683261" y="205817"/>
                  <a:pt x="9683261" y="212909"/>
                </a:cubicBezTo>
                <a:cubicBezTo>
                  <a:pt x="9683261" y="220001"/>
                  <a:pt x="9677168" y="225749"/>
                  <a:pt x="9669650" y="225749"/>
                </a:cubicBezTo>
                <a:cubicBezTo>
                  <a:pt x="9662132" y="225749"/>
                  <a:pt x="9656038" y="220001"/>
                  <a:pt x="9656038" y="212909"/>
                </a:cubicBezTo>
                <a:cubicBezTo>
                  <a:pt x="9656038" y="205817"/>
                  <a:pt x="9662132" y="200069"/>
                  <a:pt x="9669650" y="200069"/>
                </a:cubicBezTo>
                <a:close/>
                <a:moveTo>
                  <a:pt x="9609373" y="143445"/>
                </a:moveTo>
                <a:cubicBezTo>
                  <a:pt x="9622259" y="143445"/>
                  <a:pt x="9632706" y="153985"/>
                  <a:pt x="9632706" y="166987"/>
                </a:cubicBezTo>
                <a:cubicBezTo>
                  <a:pt x="9632706" y="179987"/>
                  <a:pt x="9622259" y="190527"/>
                  <a:pt x="9609373" y="190527"/>
                </a:cubicBezTo>
                <a:cubicBezTo>
                  <a:pt x="9596486" y="190527"/>
                  <a:pt x="9586041" y="179987"/>
                  <a:pt x="9586041" y="166987"/>
                </a:cubicBezTo>
                <a:cubicBezTo>
                  <a:pt x="9586041" y="153985"/>
                  <a:pt x="9596486" y="143445"/>
                  <a:pt x="9609373" y="143445"/>
                </a:cubicBezTo>
                <a:close/>
                <a:moveTo>
                  <a:pt x="9669650" y="101921"/>
                </a:moveTo>
                <a:cubicBezTo>
                  <a:pt x="9677168" y="101921"/>
                  <a:pt x="9683261" y="107670"/>
                  <a:pt x="9683261" y="114762"/>
                </a:cubicBezTo>
                <a:cubicBezTo>
                  <a:pt x="9683261" y="121855"/>
                  <a:pt x="9677168" y="127602"/>
                  <a:pt x="9669650" y="127602"/>
                </a:cubicBezTo>
                <a:cubicBezTo>
                  <a:pt x="9662132" y="127602"/>
                  <a:pt x="9656038" y="121855"/>
                  <a:pt x="9656038" y="114762"/>
                </a:cubicBezTo>
                <a:cubicBezTo>
                  <a:pt x="9656038" y="107670"/>
                  <a:pt x="9662132" y="101921"/>
                  <a:pt x="9669650" y="101921"/>
                </a:cubicBezTo>
                <a:close/>
                <a:moveTo>
                  <a:pt x="9609373" y="50961"/>
                </a:moveTo>
                <a:cubicBezTo>
                  <a:pt x="9622259" y="50961"/>
                  <a:pt x="9632706" y="61501"/>
                  <a:pt x="9632706" y="74501"/>
                </a:cubicBezTo>
                <a:cubicBezTo>
                  <a:pt x="9632706" y="87503"/>
                  <a:pt x="9622259" y="98043"/>
                  <a:pt x="9609373" y="98043"/>
                </a:cubicBezTo>
                <a:cubicBezTo>
                  <a:pt x="9596486" y="98043"/>
                  <a:pt x="9586041" y="87503"/>
                  <a:pt x="9586041" y="74501"/>
                </a:cubicBezTo>
                <a:cubicBezTo>
                  <a:pt x="9586041" y="61501"/>
                  <a:pt x="9596486" y="50961"/>
                  <a:pt x="9609373" y="50961"/>
                </a:cubicBezTo>
                <a:close/>
                <a:moveTo>
                  <a:pt x="0" y="0"/>
                </a:moveTo>
                <a:lnTo>
                  <a:pt x="739665" y="0"/>
                </a:lnTo>
                <a:cubicBezTo>
                  <a:pt x="2800514" y="0"/>
                  <a:pt x="5636951" y="0"/>
                  <a:pt x="9540864" y="0"/>
                </a:cubicBezTo>
                <a:cubicBezTo>
                  <a:pt x="9559315" y="0"/>
                  <a:pt x="9568541" y="13999"/>
                  <a:pt x="9568541" y="27997"/>
                </a:cubicBezTo>
                <a:cubicBezTo>
                  <a:pt x="9568541" y="41996"/>
                  <a:pt x="9559315" y="55995"/>
                  <a:pt x="9540864" y="55995"/>
                </a:cubicBezTo>
                <a:cubicBezTo>
                  <a:pt x="9531638" y="55995"/>
                  <a:pt x="9522411" y="65327"/>
                  <a:pt x="9522411" y="74659"/>
                </a:cubicBezTo>
                <a:cubicBezTo>
                  <a:pt x="9522411" y="83992"/>
                  <a:pt x="9531638" y="93323"/>
                  <a:pt x="9540864" y="97990"/>
                </a:cubicBezTo>
                <a:cubicBezTo>
                  <a:pt x="9559315" y="97990"/>
                  <a:pt x="9568541" y="107321"/>
                  <a:pt x="9568541" y="121320"/>
                </a:cubicBezTo>
                <a:cubicBezTo>
                  <a:pt x="9568541" y="135319"/>
                  <a:pt x="9559315" y="149317"/>
                  <a:pt x="9545478" y="149317"/>
                </a:cubicBezTo>
                <a:cubicBezTo>
                  <a:pt x="9545478" y="149317"/>
                  <a:pt x="9545478" y="149317"/>
                  <a:pt x="9540864" y="149317"/>
                </a:cubicBezTo>
                <a:cubicBezTo>
                  <a:pt x="9531638" y="149317"/>
                  <a:pt x="9522411" y="158650"/>
                  <a:pt x="9522411" y="167982"/>
                </a:cubicBezTo>
                <a:cubicBezTo>
                  <a:pt x="9522411" y="181981"/>
                  <a:pt x="9531638" y="191313"/>
                  <a:pt x="9540864" y="191313"/>
                </a:cubicBezTo>
                <a:cubicBezTo>
                  <a:pt x="9559315" y="191313"/>
                  <a:pt x="9568541" y="200645"/>
                  <a:pt x="9568541" y="214644"/>
                </a:cubicBezTo>
                <a:cubicBezTo>
                  <a:pt x="9568541" y="233309"/>
                  <a:pt x="9559315" y="242641"/>
                  <a:pt x="9540864" y="242641"/>
                </a:cubicBezTo>
                <a:cubicBezTo>
                  <a:pt x="9531638" y="242641"/>
                  <a:pt x="9522411" y="251972"/>
                  <a:pt x="9522411" y="265971"/>
                </a:cubicBezTo>
                <a:cubicBezTo>
                  <a:pt x="9522411" y="275305"/>
                  <a:pt x="9531638" y="284636"/>
                  <a:pt x="9540864" y="284636"/>
                </a:cubicBezTo>
                <a:cubicBezTo>
                  <a:pt x="9559315" y="284636"/>
                  <a:pt x="9568541" y="298634"/>
                  <a:pt x="9568541" y="312633"/>
                </a:cubicBezTo>
                <a:cubicBezTo>
                  <a:pt x="9568541" y="326632"/>
                  <a:pt x="9559315" y="335964"/>
                  <a:pt x="9540864" y="335964"/>
                </a:cubicBezTo>
                <a:cubicBezTo>
                  <a:pt x="9540864" y="335964"/>
                  <a:pt x="9540864" y="335964"/>
                  <a:pt x="845227" y="335964"/>
                </a:cubicBezTo>
                <a:lnTo>
                  <a:pt x="0" y="335964"/>
                </a:lnTo>
                <a:close/>
              </a:path>
            </a:pathLst>
          </a:custGeom>
          <a:solidFill>
            <a:schemeClr val="tx2"/>
          </a:solidFill>
          <a:ln w="3175">
            <a:noFill/>
          </a:ln>
        </p:spPr>
        <p:txBody>
          <a:bodyPr wrap="square" lIns="990000" tIns="0" rIns="360000" bIns="0" anchor="ctr">
            <a:noAutofit/>
          </a:bodyPr>
          <a:lstStyle>
            <a:lvl1pPr marL="0" indent="0">
              <a:lnSpc>
                <a:spcPct val="100000"/>
              </a:lnSpc>
              <a:buNone/>
              <a:defRPr sz="1500" b="0" cap="all" baseline="0">
                <a:solidFill>
                  <a:schemeClr val="bg1"/>
                </a:solidFill>
                <a:latin typeface="Encode Sans" panose="020B060402020202020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dirty="0"/>
              <a:t>Click to edit master text styles</a:t>
            </a:r>
          </a:p>
        </p:txBody>
      </p:sp>
      <p:sp>
        <p:nvSpPr>
          <p:cNvPr id="13" name="Espace réservé du texte 12">
            <a:extLst>
              <a:ext uri="{FF2B5EF4-FFF2-40B4-BE49-F238E27FC236}">
                <a16:creationId xmlns:a16="http://schemas.microsoft.com/office/drawing/2014/main" id="{7896F76F-E7C8-4E2B-B39D-B9DA17725CED}"/>
              </a:ext>
            </a:extLst>
          </p:cNvPr>
          <p:cNvSpPr>
            <a:spLocks noGrp="1"/>
          </p:cNvSpPr>
          <p:nvPr>
            <p:ph type="body" sz="quarter" idx="19" hasCustomPrompt="1"/>
          </p:nvPr>
        </p:nvSpPr>
        <p:spPr>
          <a:xfrm>
            <a:off x="1" y="449849"/>
            <a:ext cx="745715" cy="334800"/>
          </a:xfrm>
          <a:custGeom>
            <a:avLst/>
            <a:gdLst>
              <a:gd name="connsiteX0" fmla="*/ 673459 w 745715"/>
              <a:gd name="connsiteY0" fmla="*/ 237600 h 334800"/>
              <a:gd name="connsiteX1" fmla="*/ 695317 w 745715"/>
              <a:gd name="connsiteY1" fmla="*/ 259715 h 334800"/>
              <a:gd name="connsiteX2" fmla="*/ 673459 w 745715"/>
              <a:gd name="connsiteY2" fmla="*/ 281829 h 334800"/>
              <a:gd name="connsiteX3" fmla="*/ 651601 w 745715"/>
              <a:gd name="connsiteY3" fmla="*/ 259715 h 334800"/>
              <a:gd name="connsiteX4" fmla="*/ 673459 w 745715"/>
              <a:gd name="connsiteY4" fmla="*/ 237600 h 334800"/>
              <a:gd name="connsiteX5" fmla="*/ 731572 w 745715"/>
              <a:gd name="connsiteY5" fmla="*/ 200572 h 334800"/>
              <a:gd name="connsiteX6" fmla="*/ 745715 w 745715"/>
              <a:gd name="connsiteY6" fmla="*/ 214715 h 334800"/>
              <a:gd name="connsiteX7" fmla="*/ 731572 w 745715"/>
              <a:gd name="connsiteY7" fmla="*/ 228857 h 334800"/>
              <a:gd name="connsiteX8" fmla="*/ 717429 w 745715"/>
              <a:gd name="connsiteY8" fmla="*/ 214715 h 334800"/>
              <a:gd name="connsiteX9" fmla="*/ 731572 w 745715"/>
              <a:gd name="connsiteY9" fmla="*/ 200572 h 334800"/>
              <a:gd name="connsiteX10" fmla="*/ 673459 w 745715"/>
              <a:gd name="connsiteY10" fmla="*/ 142971 h 334800"/>
              <a:gd name="connsiteX11" fmla="*/ 695317 w 745715"/>
              <a:gd name="connsiteY11" fmla="*/ 165086 h 334800"/>
              <a:gd name="connsiteX12" fmla="*/ 673459 w 745715"/>
              <a:gd name="connsiteY12" fmla="*/ 187200 h 334800"/>
              <a:gd name="connsiteX13" fmla="*/ 651601 w 745715"/>
              <a:gd name="connsiteY13" fmla="*/ 165086 h 334800"/>
              <a:gd name="connsiteX14" fmla="*/ 673459 w 745715"/>
              <a:gd name="connsiteY14" fmla="*/ 142971 h 334800"/>
              <a:gd name="connsiteX15" fmla="*/ 731572 w 745715"/>
              <a:gd name="connsiteY15" fmla="*/ 102343 h 334800"/>
              <a:gd name="connsiteX16" fmla="*/ 745715 w 745715"/>
              <a:gd name="connsiteY16" fmla="*/ 116486 h 334800"/>
              <a:gd name="connsiteX17" fmla="*/ 731572 w 745715"/>
              <a:gd name="connsiteY17" fmla="*/ 130629 h 334800"/>
              <a:gd name="connsiteX18" fmla="*/ 717429 w 745715"/>
              <a:gd name="connsiteY18" fmla="*/ 116486 h 334800"/>
              <a:gd name="connsiteX19" fmla="*/ 731572 w 745715"/>
              <a:gd name="connsiteY19" fmla="*/ 102343 h 334800"/>
              <a:gd name="connsiteX20" fmla="*/ 673459 w 745715"/>
              <a:gd name="connsiteY20" fmla="*/ 47828 h 334800"/>
              <a:gd name="connsiteX21" fmla="*/ 695317 w 745715"/>
              <a:gd name="connsiteY21" fmla="*/ 69943 h 334800"/>
              <a:gd name="connsiteX22" fmla="*/ 673459 w 745715"/>
              <a:gd name="connsiteY22" fmla="*/ 92057 h 334800"/>
              <a:gd name="connsiteX23" fmla="*/ 651601 w 745715"/>
              <a:gd name="connsiteY23" fmla="*/ 69943 h 334800"/>
              <a:gd name="connsiteX24" fmla="*/ 673459 w 745715"/>
              <a:gd name="connsiteY24" fmla="*/ 47828 h 334800"/>
              <a:gd name="connsiteX25" fmla="*/ 0 w 745715"/>
              <a:gd name="connsiteY25" fmla="*/ 0 h 334800"/>
              <a:gd name="connsiteX26" fmla="*/ 603580 w 745715"/>
              <a:gd name="connsiteY26" fmla="*/ 0 h 334800"/>
              <a:gd name="connsiteX27" fmla="*/ 604804 w 745715"/>
              <a:gd name="connsiteY27" fmla="*/ 0 h 334800"/>
              <a:gd name="connsiteX28" fmla="*/ 630514 w 745715"/>
              <a:gd name="connsiteY28" fmla="*/ 25848 h 334800"/>
              <a:gd name="connsiteX29" fmla="*/ 604804 w 745715"/>
              <a:gd name="connsiteY29" fmla="*/ 51697 h 334800"/>
              <a:gd name="connsiteX30" fmla="*/ 603580 w 745715"/>
              <a:gd name="connsiteY30" fmla="*/ 51697 h 334800"/>
              <a:gd name="connsiteX31" fmla="*/ 583991 w 745715"/>
              <a:gd name="connsiteY31" fmla="*/ 72622 h 334800"/>
              <a:gd name="connsiteX32" fmla="*/ 603580 w 745715"/>
              <a:gd name="connsiteY32" fmla="*/ 93547 h 334800"/>
              <a:gd name="connsiteX33" fmla="*/ 603580 w 745715"/>
              <a:gd name="connsiteY33" fmla="*/ 94778 h 334800"/>
              <a:gd name="connsiteX34" fmla="*/ 604804 w 745715"/>
              <a:gd name="connsiteY34" fmla="*/ 94778 h 334800"/>
              <a:gd name="connsiteX35" fmla="*/ 630514 w 745715"/>
              <a:gd name="connsiteY35" fmla="*/ 120627 h 334800"/>
              <a:gd name="connsiteX36" fmla="*/ 606028 w 745715"/>
              <a:gd name="connsiteY36" fmla="*/ 146475 h 334800"/>
              <a:gd name="connsiteX37" fmla="*/ 604804 w 745715"/>
              <a:gd name="connsiteY37" fmla="*/ 146475 h 334800"/>
              <a:gd name="connsiteX38" fmla="*/ 603580 w 745715"/>
              <a:gd name="connsiteY38" fmla="*/ 146475 h 334800"/>
              <a:gd name="connsiteX39" fmla="*/ 583991 w 745715"/>
              <a:gd name="connsiteY39" fmla="*/ 167400 h 334800"/>
              <a:gd name="connsiteX40" fmla="*/ 603580 w 745715"/>
              <a:gd name="connsiteY40" fmla="*/ 188325 h 334800"/>
              <a:gd name="connsiteX41" fmla="*/ 604804 w 745715"/>
              <a:gd name="connsiteY41" fmla="*/ 188325 h 334800"/>
              <a:gd name="connsiteX42" fmla="*/ 630514 w 745715"/>
              <a:gd name="connsiteY42" fmla="*/ 214173 h 334800"/>
              <a:gd name="connsiteX43" fmla="*/ 604804 w 745715"/>
              <a:gd name="connsiteY43" fmla="*/ 241253 h 334800"/>
              <a:gd name="connsiteX44" fmla="*/ 603580 w 745715"/>
              <a:gd name="connsiteY44" fmla="*/ 240022 h 334800"/>
              <a:gd name="connsiteX45" fmla="*/ 603580 w 745715"/>
              <a:gd name="connsiteY45" fmla="*/ 241253 h 334800"/>
              <a:gd name="connsiteX46" fmla="*/ 583991 w 745715"/>
              <a:gd name="connsiteY46" fmla="*/ 262178 h 334800"/>
              <a:gd name="connsiteX47" fmla="*/ 603580 w 745715"/>
              <a:gd name="connsiteY47" fmla="*/ 283103 h 334800"/>
              <a:gd name="connsiteX48" fmla="*/ 604804 w 745715"/>
              <a:gd name="connsiteY48" fmla="*/ 283103 h 334800"/>
              <a:gd name="connsiteX49" fmla="*/ 630514 w 745715"/>
              <a:gd name="connsiteY49" fmla="*/ 308952 h 334800"/>
              <a:gd name="connsiteX50" fmla="*/ 604804 w 745715"/>
              <a:gd name="connsiteY50" fmla="*/ 334800 h 334800"/>
              <a:gd name="connsiteX51" fmla="*/ 603580 w 745715"/>
              <a:gd name="connsiteY51" fmla="*/ 334800 h 334800"/>
              <a:gd name="connsiteX52" fmla="*/ 0 w 745715"/>
              <a:gd name="connsiteY52" fmla="*/ 334800 h 334800"/>
              <a:gd name="connsiteX53" fmla="*/ 0 w 745715"/>
              <a:gd name="connsiteY53" fmla="*/ 0 h 33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745715" h="334800">
                <a:moveTo>
                  <a:pt x="673459" y="237600"/>
                </a:moveTo>
                <a:cubicBezTo>
                  <a:pt x="685530" y="237600"/>
                  <a:pt x="695317" y="247501"/>
                  <a:pt x="695317" y="259715"/>
                </a:cubicBezTo>
                <a:cubicBezTo>
                  <a:pt x="695317" y="271928"/>
                  <a:pt x="685530" y="281829"/>
                  <a:pt x="673459" y="281829"/>
                </a:cubicBezTo>
                <a:cubicBezTo>
                  <a:pt x="661388" y="281829"/>
                  <a:pt x="651601" y="271928"/>
                  <a:pt x="651601" y="259715"/>
                </a:cubicBezTo>
                <a:cubicBezTo>
                  <a:pt x="651601" y="247501"/>
                  <a:pt x="661388" y="237600"/>
                  <a:pt x="673459" y="237600"/>
                </a:cubicBezTo>
                <a:close/>
                <a:moveTo>
                  <a:pt x="731572" y="200572"/>
                </a:moveTo>
                <a:cubicBezTo>
                  <a:pt x="739383" y="200572"/>
                  <a:pt x="745715" y="206904"/>
                  <a:pt x="745715" y="214715"/>
                </a:cubicBezTo>
                <a:cubicBezTo>
                  <a:pt x="745715" y="222526"/>
                  <a:pt x="739383" y="228857"/>
                  <a:pt x="731572" y="228857"/>
                </a:cubicBezTo>
                <a:cubicBezTo>
                  <a:pt x="723761" y="228857"/>
                  <a:pt x="717429" y="222526"/>
                  <a:pt x="717429" y="214715"/>
                </a:cubicBezTo>
                <a:cubicBezTo>
                  <a:pt x="717429" y="206904"/>
                  <a:pt x="723761" y="200572"/>
                  <a:pt x="731572" y="200572"/>
                </a:cubicBezTo>
                <a:close/>
                <a:moveTo>
                  <a:pt x="673459" y="142971"/>
                </a:moveTo>
                <a:cubicBezTo>
                  <a:pt x="685530" y="142971"/>
                  <a:pt x="695317" y="152872"/>
                  <a:pt x="695317" y="165086"/>
                </a:cubicBezTo>
                <a:cubicBezTo>
                  <a:pt x="695317" y="177299"/>
                  <a:pt x="685530" y="187200"/>
                  <a:pt x="673459" y="187200"/>
                </a:cubicBezTo>
                <a:cubicBezTo>
                  <a:pt x="661388" y="187200"/>
                  <a:pt x="651601" y="177299"/>
                  <a:pt x="651601" y="165086"/>
                </a:cubicBezTo>
                <a:cubicBezTo>
                  <a:pt x="651601" y="152872"/>
                  <a:pt x="661388" y="142971"/>
                  <a:pt x="673459" y="142971"/>
                </a:cubicBezTo>
                <a:close/>
                <a:moveTo>
                  <a:pt x="731572" y="102343"/>
                </a:moveTo>
                <a:cubicBezTo>
                  <a:pt x="739383" y="102343"/>
                  <a:pt x="745715" y="108675"/>
                  <a:pt x="745715" y="116486"/>
                </a:cubicBezTo>
                <a:cubicBezTo>
                  <a:pt x="745715" y="124297"/>
                  <a:pt x="739383" y="130629"/>
                  <a:pt x="731572" y="130629"/>
                </a:cubicBezTo>
                <a:cubicBezTo>
                  <a:pt x="723761" y="130629"/>
                  <a:pt x="717429" y="124297"/>
                  <a:pt x="717429" y="116486"/>
                </a:cubicBezTo>
                <a:cubicBezTo>
                  <a:pt x="717429" y="108675"/>
                  <a:pt x="723761" y="102343"/>
                  <a:pt x="731572" y="102343"/>
                </a:cubicBezTo>
                <a:close/>
                <a:moveTo>
                  <a:pt x="673459" y="47828"/>
                </a:moveTo>
                <a:cubicBezTo>
                  <a:pt x="685530" y="47828"/>
                  <a:pt x="695317" y="57729"/>
                  <a:pt x="695317" y="69943"/>
                </a:cubicBezTo>
                <a:cubicBezTo>
                  <a:pt x="695317" y="82156"/>
                  <a:pt x="685530" y="92057"/>
                  <a:pt x="673459" y="92057"/>
                </a:cubicBezTo>
                <a:cubicBezTo>
                  <a:pt x="661388" y="92057"/>
                  <a:pt x="651601" y="82156"/>
                  <a:pt x="651601" y="69943"/>
                </a:cubicBezTo>
                <a:cubicBezTo>
                  <a:pt x="651601" y="57729"/>
                  <a:pt x="661388" y="47828"/>
                  <a:pt x="673459" y="47828"/>
                </a:cubicBezTo>
                <a:close/>
                <a:moveTo>
                  <a:pt x="0" y="0"/>
                </a:moveTo>
                <a:cubicBezTo>
                  <a:pt x="0" y="0"/>
                  <a:pt x="0" y="0"/>
                  <a:pt x="603580" y="0"/>
                </a:cubicBezTo>
                <a:cubicBezTo>
                  <a:pt x="603580" y="0"/>
                  <a:pt x="603580" y="0"/>
                  <a:pt x="604804" y="0"/>
                </a:cubicBezTo>
                <a:cubicBezTo>
                  <a:pt x="619495" y="0"/>
                  <a:pt x="630514" y="11078"/>
                  <a:pt x="630514" y="25848"/>
                </a:cubicBezTo>
                <a:cubicBezTo>
                  <a:pt x="630514" y="40619"/>
                  <a:pt x="619495" y="51697"/>
                  <a:pt x="604804" y="51697"/>
                </a:cubicBezTo>
                <a:cubicBezTo>
                  <a:pt x="604804" y="51697"/>
                  <a:pt x="603580" y="51697"/>
                  <a:pt x="603580" y="51697"/>
                </a:cubicBezTo>
                <a:cubicBezTo>
                  <a:pt x="592561" y="52928"/>
                  <a:pt x="583991" y="61544"/>
                  <a:pt x="583991" y="72622"/>
                </a:cubicBezTo>
                <a:cubicBezTo>
                  <a:pt x="583991" y="84931"/>
                  <a:pt x="592561" y="93547"/>
                  <a:pt x="603580" y="93547"/>
                </a:cubicBezTo>
                <a:cubicBezTo>
                  <a:pt x="603580" y="93547"/>
                  <a:pt x="603580" y="93547"/>
                  <a:pt x="603580" y="94778"/>
                </a:cubicBezTo>
                <a:cubicBezTo>
                  <a:pt x="603580" y="94778"/>
                  <a:pt x="604804" y="94778"/>
                  <a:pt x="604804" y="94778"/>
                </a:cubicBezTo>
                <a:cubicBezTo>
                  <a:pt x="619495" y="94778"/>
                  <a:pt x="630514" y="105856"/>
                  <a:pt x="630514" y="120627"/>
                </a:cubicBezTo>
                <a:cubicBezTo>
                  <a:pt x="630514" y="134166"/>
                  <a:pt x="619495" y="145245"/>
                  <a:pt x="606028" y="146475"/>
                </a:cubicBezTo>
                <a:cubicBezTo>
                  <a:pt x="606028" y="146475"/>
                  <a:pt x="604804" y="146475"/>
                  <a:pt x="604804" y="146475"/>
                </a:cubicBezTo>
                <a:cubicBezTo>
                  <a:pt x="604804" y="146475"/>
                  <a:pt x="603580" y="146475"/>
                  <a:pt x="603580" y="146475"/>
                </a:cubicBezTo>
                <a:cubicBezTo>
                  <a:pt x="592561" y="146475"/>
                  <a:pt x="583991" y="156322"/>
                  <a:pt x="583991" y="167400"/>
                </a:cubicBezTo>
                <a:cubicBezTo>
                  <a:pt x="583991" y="178478"/>
                  <a:pt x="592561" y="187095"/>
                  <a:pt x="603580" y="188325"/>
                </a:cubicBezTo>
                <a:cubicBezTo>
                  <a:pt x="603580" y="188325"/>
                  <a:pt x="604804" y="188325"/>
                  <a:pt x="604804" y="188325"/>
                </a:cubicBezTo>
                <a:cubicBezTo>
                  <a:pt x="619495" y="188325"/>
                  <a:pt x="630514" y="200633"/>
                  <a:pt x="630514" y="214173"/>
                </a:cubicBezTo>
                <a:cubicBezTo>
                  <a:pt x="630514" y="228945"/>
                  <a:pt x="619495" y="241253"/>
                  <a:pt x="604804" y="241253"/>
                </a:cubicBezTo>
                <a:cubicBezTo>
                  <a:pt x="604804" y="241253"/>
                  <a:pt x="603580" y="240022"/>
                  <a:pt x="603580" y="240022"/>
                </a:cubicBezTo>
                <a:cubicBezTo>
                  <a:pt x="603580" y="240022"/>
                  <a:pt x="603580" y="240022"/>
                  <a:pt x="603580" y="241253"/>
                </a:cubicBezTo>
                <a:cubicBezTo>
                  <a:pt x="592561" y="241253"/>
                  <a:pt x="583991" y="251100"/>
                  <a:pt x="583991" y="262178"/>
                </a:cubicBezTo>
                <a:cubicBezTo>
                  <a:pt x="583991" y="273256"/>
                  <a:pt x="592561" y="281872"/>
                  <a:pt x="603580" y="283103"/>
                </a:cubicBezTo>
                <a:cubicBezTo>
                  <a:pt x="603580" y="283103"/>
                  <a:pt x="604804" y="283103"/>
                  <a:pt x="604804" y="283103"/>
                </a:cubicBezTo>
                <a:cubicBezTo>
                  <a:pt x="619495" y="283103"/>
                  <a:pt x="630514" y="294181"/>
                  <a:pt x="630514" y="308952"/>
                </a:cubicBezTo>
                <a:cubicBezTo>
                  <a:pt x="630514" y="323722"/>
                  <a:pt x="619495" y="334800"/>
                  <a:pt x="604804" y="334800"/>
                </a:cubicBezTo>
                <a:cubicBezTo>
                  <a:pt x="604804" y="334800"/>
                  <a:pt x="604804" y="334800"/>
                  <a:pt x="603580" y="334800"/>
                </a:cubicBezTo>
                <a:cubicBezTo>
                  <a:pt x="603580" y="334800"/>
                  <a:pt x="603580" y="334800"/>
                  <a:pt x="0" y="334800"/>
                </a:cubicBezTo>
                <a:cubicBezTo>
                  <a:pt x="0" y="334800"/>
                  <a:pt x="0" y="334800"/>
                  <a:pt x="0" y="0"/>
                </a:cubicBezTo>
                <a:close/>
              </a:path>
            </a:pathLst>
          </a:custGeom>
          <a:solidFill>
            <a:schemeClr val="accent2"/>
          </a:solidFill>
        </p:spPr>
        <p:txBody>
          <a:bodyPr wrap="square">
            <a:noAutofit/>
          </a:bodyPr>
          <a:lstStyle>
            <a:lvl1pPr>
              <a:defRPr/>
            </a:lvl1pPr>
          </a:lstStyle>
          <a:p>
            <a:pPr lvl="0"/>
            <a:r>
              <a:rPr lang="en-US" noProof="0"/>
              <a:t> </a:t>
            </a:r>
          </a:p>
        </p:txBody>
      </p:sp>
      <p:sp>
        <p:nvSpPr>
          <p:cNvPr id="11" name="Espace réservé du texte 10">
            <a:extLst>
              <a:ext uri="{FF2B5EF4-FFF2-40B4-BE49-F238E27FC236}">
                <a16:creationId xmlns:a16="http://schemas.microsoft.com/office/drawing/2014/main" id="{8C7A5F77-9A92-46CF-AF0E-296CA94F051F}"/>
              </a:ext>
            </a:extLst>
          </p:cNvPr>
          <p:cNvSpPr>
            <a:spLocks noGrp="1"/>
          </p:cNvSpPr>
          <p:nvPr>
            <p:ph type="body" sz="quarter" idx="13" hasCustomPrompt="1"/>
          </p:nvPr>
        </p:nvSpPr>
        <p:spPr>
          <a:xfrm>
            <a:off x="536400" y="2927612"/>
            <a:ext cx="5328000" cy="3240000"/>
          </a:xfrm>
        </p:spPr>
        <p:txBody>
          <a:bodyPr/>
          <a:lstStyle>
            <a:lvl1pPr>
              <a:defRPr sz="1900"/>
            </a:lvl1pPr>
            <a:lvl2pPr>
              <a:defRPr sz="1900"/>
            </a:lvl2pPr>
            <a:lvl3pPr>
              <a:defRPr sz="1400"/>
            </a:lvl3pPr>
            <a:lvl4pPr>
              <a:defRPr sz="1400"/>
            </a:lvl4pPr>
            <a:lvl5pPr>
              <a:defRPr sz="1400"/>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4" name="Espace réservé de la date 3">
            <a:extLst>
              <a:ext uri="{FF2B5EF4-FFF2-40B4-BE49-F238E27FC236}">
                <a16:creationId xmlns:a16="http://schemas.microsoft.com/office/drawing/2014/main" id="{0023D345-337F-488B-8D03-DF3DDDA5DDF5}"/>
              </a:ext>
            </a:extLst>
          </p:cNvPr>
          <p:cNvSpPr>
            <a:spLocks noGrp="1"/>
          </p:cNvSpPr>
          <p:nvPr>
            <p:ph type="dt" sz="half" idx="15"/>
          </p:nvPr>
        </p:nvSpPr>
        <p:spPr/>
        <p:txBody>
          <a:bodyPr/>
          <a:lstStyle/>
          <a:p>
            <a:r>
              <a:rPr lang="en-US" noProof="0"/>
              <a:t>YYYY/MM/DD</a:t>
            </a:r>
            <a:endParaRPr lang="en-US" b="0" noProof="0"/>
          </a:p>
        </p:txBody>
      </p:sp>
      <p:sp>
        <p:nvSpPr>
          <p:cNvPr id="7" name="Espace réservé du pied de page 6">
            <a:extLst>
              <a:ext uri="{FF2B5EF4-FFF2-40B4-BE49-F238E27FC236}">
                <a16:creationId xmlns:a16="http://schemas.microsoft.com/office/drawing/2014/main" id="{509EADAA-0C96-4D73-B394-C1A53CEA1029}"/>
              </a:ext>
            </a:extLst>
          </p:cNvPr>
          <p:cNvSpPr>
            <a:spLocks noGrp="1"/>
          </p:cNvSpPr>
          <p:nvPr>
            <p:ph type="ftr" sz="quarter" idx="16"/>
          </p:nvPr>
        </p:nvSpPr>
        <p:spPr/>
        <p:txBody>
          <a:bodyPr/>
          <a:lstStyle/>
          <a:p>
            <a:r>
              <a:rPr lang="en-US" noProof="0"/>
              <a:t>Communication Department</a:t>
            </a:r>
            <a:endParaRPr lang="en-US" b="0" noProof="0"/>
          </a:p>
        </p:txBody>
      </p:sp>
      <p:sp>
        <p:nvSpPr>
          <p:cNvPr id="10" name="Titre 9">
            <a:extLst>
              <a:ext uri="{FF2B5EF4-FFF2-40B4-BE49-F238E27FC236}">
                <a16:creationId xmlns:a16="http://schemas.microsoft.com/office/drawing/2014/main" id="{E51F8B3E-14FB-4855-BA2B-DAC0E96F2123}"/>
              </a:ext>
            </a:extLst>
          </p:cNvPr>
          <p:cNvSpPr>
            <a:spLocks noGrp="1"/>
          </p:cNvSpPr>
          <p:nvPr>
            <p:ph type="title" hasCustomPrompt="1"/>
          </p:nvPr>
        </p:nvSpPr>
        <p:spPr>
          <a:xfrm>
            <a:off x="536400" y="1635098"/>
            <a:ext cx="5328000" cy="1224000"/>
          </a:xfrm>
        </p:spPr>
        <p:txBody>
          <a:bodyPr/>
          <a:lstStyle>
            <a:lvl1pPr>
              <a:defRPr>
                <a:latin typeface="Encode Sans" panose="020B0604020202020204" charset="0"/>
              </a:defRPr>
            </a:lvl1pPr>
          </a:lstStyle>
          <a:p>
            <a:r>
              <a:rPr lang="en-US" noProof="0" dirty="0"/>
              <a:t>Click to edit Master title style</a:t>
            </a:r>
          </a:p>
        </p:txBody>
      </p:sp>
      <p:sp>
        <p:nvSpPr>
          <p:cNvPr id="12" name="Espace réservé pour une image  33">
            <a:extLst>
              <a:ext uri="{FF2B5EF4-FFF2-40B4-BE49-F238E27FC236}">
                <a16:creationId xmlns:a16="http://schemas.microsoft.com/office/drawing/2014/main" id="{895E04EA-65C6-4AA2-8F1E-9A4E11C6614A}"/>
              </a:ext>
            </a:extLst>
          </p:cNvPr>
          <p:cNvSpPr>
            <a:spLocks noGrp="1"/>
          </p:cNvSpPr>
          <p:nvPr>
            <p:ph type="pic" idx="14" hasCustomPrompt="1"/>
          </p:nvPr>
        </p:nvSpPr>
        <p:spPr>
          <a:xfrm>
            <a:off x="6096000" y="1128410"/>
            <a:ext cx="5499370" cy="5039202"/>
          </a:xfrm>
          <a:prstGeom prst="rect">
            <a:avLst/>
          </a:prstGeom>
          <a:noFill/>
          <a:ln w="3175">
            <a:noFill/>
          </a:ln>
        </p:spPr>
        <p:txBody>
          <a:bodyPr wrap="square" anchor="ctr">
            <a:noAutofit/>
          </a:bodyPr>
          <a:lstStyle>
            <a:lvl1pPr marL="0" indent="0" algn="ctr">
              <a:buNone/>
              <a:defRPr sz="1200" b="0" cap="none" baseline="0">
                <a:solidFill>
                  <a:schemeClr val="tx2"/>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noProof="0"/>
              <a:t>Photo</a:t>
            </a:r>
          </a:p>
        </p:txBody>
      </p:sp>
    </p:spTree>
    <p:extLst>
      <p:ext uri="{BB962C8B-B14F-4D97-AF65-F5344CB8AC3E}">
        <p14:creationId xmlns:p14="http://schemas.microsoft.com/office/powerpoint/2010/main" val="81760004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e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7.xml"/><Relationship Id="rId7" Type="http://schemas.openxmlformats.org/officeDocument/2006/relationships/theme" Target="../theme/theme2.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5" Type="http://schemas.openxmlformats.org/officeDocument/2006/relationships/slideLayout" Target="../slideLayouts/slideLayout9.xml"/><Relationship Id="rId4" Type="http://schemas.openxmlformats.org/officeDocument/2006/relationships/slideLayout" Target="../slideLayouts/slideLayout8.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3.xml"/><Relationship Id="rId7" Type="http://schemas.openxmlformats.org/officeDocument/2006/relationships/theme" Target="../theme/theme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5" Type="http://schemas.openxmlformats.org/officeDocument/2006/relationships/slideLayout" Target="../slideLayouts/slideLayout15.xml"/><Relationship Id="rId4" Type="http://schemas.openxmlformats.org/officeDocument/2006/relationships/slideLayout" Target="../slideLayouts/slideLayout14.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9.xml"/><Relationship Id="rId7" Type="http://schemas.openxmlformats.org/officeDocument/2006/relationships/theme" Target="../theme/theme4.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5" Type="http://schemas.openxmlformats.org/officeDocument/2006/relationships/slideLayout" Target="../slideLayouts/slideLayout21.xml"/><Relationship Id="rId4" Type="http://schemas.openxmlformats.org/officeDocument/2006/relationships/slideLayout" Target="../slideLayouts/slideLayout20.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theme" Target="../theme/theme5.xml"/><Relationship Id="rId1"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BF798E53-107F-468D-A86A-B9E27C8FBA8B}"/>
              </a:ext>
            </a:extLst>
          </p:cNvPr>
          <p:cNvSpPr>
            <a:spLocks noGrp="1"/>
          </p:cNvSpPr>
          <p:nvPr>
            <p:ph type="title"/>
          </p:nvPr>
        </p:nvSpPr>
        <p:spPr>
          <a:xfrm>
            <a:off x="1154637" y="2066191"/>
            <a:ext cx="10440000" cy="1440000"/>
          </a:xfrm>
          <a:prstGeom prst="rect">
            <a:avLst/>
          </a:prstGeom>
        </p:spPr>
        <p:txBody>
          <a:bodyPr vert="horz" lIns="91440" tIns="45720" rIns="91440" bIns="45720" rtlCol="0" anchor="t">
            <a:noAutofit/>
          </a:bodyPr>
          <a:lstStyle/>
          <a:p>
            <a:r>
              <a:rPr lang="fr-FR" noProof="0" dirty="0"/>
              <a:t>Modifiez le style du titre</a:t>
            </a:r>
            <a:endParaRPr lang="en-US" noProof="0" dirty="0"/>
          </a:p>
        </p:txBody>
      </p:sp>
      <p:sp>
        <p:nvSpPr>
          <p:cNvPr id="3" name="Espace réservé du texte 2">
            <a:extLst>
              <a:ext uri="{FF2B5EF4-FFF2-40B4-BE49-F238E27FC236}">
                <a16:creationId xmlns:a16="http://schemas.microsoft.com/office/drawing/2014/main" id="{33116353-A2DB-400D-836D-10B770C82C62}"/>
              </a:ext>
            </a:extLst>
          </p:cNvPr>
          <p:cNvSpPr>
            <a:spLocks noGrp="1"/>
          </p:cNvSpPr>
          <p:nvPr>
            <p:ph type="body" idx="1"/>
          </p:nvPr>
        </p:nvSpPr>
        <p:spPr>
          <a:xfrm>
            <a:off x="1154637" y="3042548"/>
            <a:ext cx="10440000" cy="2412102"/>
          </a:xfrm>
          <a:prstGeom prst="rect">
            <a:avLst/>
          </a:prstGeom>
        </p:spPr>
        <p:txBody>
          <a:bodyPr vert="horz" lIns="91440" tIns="45720" rIns="91440" bIns="45720" rtlCol="0">
            <a:noAutofit/>
          </a:bodyPr>
          <a:lstStyle/>
          <a:p>
            <a:pPr lvl="0"/>
            <a:r>
              <a:rPr lang="fr-FR" noProof="0" dirty="0"/>
              <a:t>Cliquez pour modifier les styles du texte du masque</a:t>
            </a:r>
          </a:p>
          <a:p>
            <a:pPr lvl="1"/>
            <a:r>
              <a:rPr lang="fr-FR" noProof="0" dirty="0"/>
              <a:t>Deuxième niveau</a:t>
            </a:r>
          </a:p>
          <a:p>
            <a:pPr lvl="2"/>
            <a:r>
              <a:rPr lang="fr-FR" noProof="0" dirty="0"/>
              <a:t>Troisième niveau</a:t>
            </a:r>
          </a:p>
          <a:p>
            <a:pPr lvl="3"/>
            <a:r>
              <a:rPr lang="fr-FR" noProof="0" dirty="0"/>
              <a:t>Quatrième niveau</a:t>
            </a:r>
          </a:p>
          <a:p>
            <a:pPr lvl="4"/>
            <a:r>
              <a:rPr lang="fr-FR" noProof="0" dirty="0"/>
              <a:t>Cinquième niveau</a:t>
            </a:r>
            <a:endParaRPr lang="en-US" noProof="0" dirty="0"/>
          </a:p>
        </p:txBody>
      </p:sp>
      <p:sp>
        <p:nvSpPr>
          <p:cNvPr id="4" name="Espace réservé de la date 3">
            <a:extLst>
              <a:ext uri="{FF2B5EF4-FFF2-40B4-BE49-F238E27FC236}">
                <a16:creationId xmlns:a16="http://schemas.microsoft.com/office/drawing/2014/main" id="{FDD59078-F0EA-4B2B-B92A-CB1D0AA4F88E}"/>
              </a:ext>
            </a:extLst>
          </p:cNvPr>
          <p:cNvSpPr>
            <a:spLocks noGrp="1"/>
          </p:cNvSpPr>
          <p:nvPr>
            <p:ph type="dt" sz="half" idx="2"/>
          </p:nvPr>
        </p:nvSpPr>
        <p:spPr>
          <a:xfrm>
            <a:off x="4776000" y="6562800"/>
            <a:ext cx="2640000" cy="216000"/>
          </a:xfrm>
          <a:prstGeom prst="rect">
            <a:avLst/>
          </a:prstGeom>
        </p:spPr>
        <p:txBody>
          <a:bodyPr vert="horz" lIns="91440" tIns="45720" rIns="91440" bIns="45720" rtlCol="0" anchor="ctr">
            <a:noAutofit/>
          </a:bodyPr>
          <a:lstStyle>
            <a:lvl1pPr algn="ctr">
              <a:defRPr sz="1000" b="0" cap="all" baseline="0">
                <a:solidFill>
                  <a:schemeClr val="bg1"/>
                </a:solidFill>
                <a:latin typeface="Encode Sans" panose="020B0604020202020204" charset="0"/>
              </a:defRPr>
            </a:lvl1pPr>
          </a:lstStyle>
          <a:p>
            <a:r>
              <a:rPr lang="en-US" dirty="0"/>
              <a:t>YYYY/MM/DD</a:t>
            </a:r>
          </a:p>
        </p:txBody>
      </p:sp>
      <p:sp>
        <p:nvSpPr>
          <p:cNvPr id="5" name="Espace réservé du pied de page 4">
            <a:extLst>
              <a:ext uri="{FF2B5EF4-FFF2-40B4-BE49-F238E27FC236}">
                <a16:creationId xmlns:a16="http://schemas.microsoft.com/office/drawing/2014/main" id="{16B74129-F7BE-4703-924F-ACEA71B2544C}"/>
              </a:ext>
            </a:extLst>
          </p:cNvPr>
          <p:cNvSpPr>
            <a:spLocks noGrp="1"/>
          </p:cNvSpPr>
          <p:nvPr>
            <p:ph type="ftr" sz="quarter" idx="3"/>
          </p:nvPr>
        </p:nvSpPr>
        <p:spPr>
          <a:xfrm>
            <a:off x="101601" y="6562800"/>
            <a:ext cx="4080000" cy="216000"/>
          </a:xfrm>
          <a:prstGeom prst="rect">
            <a:avLst/>
          </a:prstGeom>
        </p:spPr>
        <p:txBody>
          <a:bodyPr vert="horz" lIns="91440" tIns="45720" rIns="91440" bIns="45720" rtlCol="0" anchor="ctr">
            <a:noAutofit/>
          </a:bodyPr>
          <a:lstStyle>
            <a:lvl1pPr algn="l">
              <a:defRPr sz="800">
                <a:solidFill>
                  <a:schemeClr val="bg1"/>
                </a:solidFill>
                <a:latin typeface="Encode Sans" panose="020B0604020202020204" charset="0"/>
              </a:defRPr>
            </a:lvl1pPr>
          </a:lstStyle>
          <a:p>
            <a:r>
              <a:rPr lang="en-US" dirty="0"/>
              <a:t>Communication Department</a:t>
            </a:r>
          </a:p>
        </p:txBody>
      </p:sp>
      <p:sp>
        <p:nvSpPr>
          <p:cNvPr id="6" name="Espace réservé du numéro de diapositive 5">
            <a:extLst>
              <a:ext uri="{FF2B5EF4-FFF2-40B4-BE49-F238E27FC236}">
                <a16:creationId xmlns:a16="http://schemas.microsoft.com/office/drawing/2014/main" id="{2A1B493F-9EAA-4161-9132-F480E263F13A}"/>
              </a:ext>
            </a:extLst>
          </p:cNvPr>
          <p:cNvSpPr>
            <a:spLocks noGrp="1"/>
          </p:cNvSpPr>
          <p:nvPr>
            <p:ph type="sldNum" sz="quarter" idx="4"/>
          </p:nvPr>
        </p:nvSpPr>
        <p:spPr>
          <a:xfrm>
            <a:off x="11370399" y="6562800"/>
            <a:ext cx="720000" cy="216000"/>
          </a:xfrm>
          <a:prstGeom prst="rect">
            <a:avLst/>
          </a:prstGeom>
        </p:spPr>
        <p:txBody>
          <a:bodyPr vert="horz" lIns="91440" tIns="45720" rIns="91440" bIns="45720" rtlCol="0" anchor="ctr">
            <a:noAutofit/>
          </a:bodyPr>
          <a:lstStyle>
            <a:lvl1pPr algn="r">
              <a:defRPr sz="800">
                <a:solidFill>
                  <a:schemeClr val="bg1"/>
                </a:solidFill>
                <a:latin typeface="Encode Sans" panose="020B0604020202020204" charset="0"/>
              </a:defRPr>
            </a:lvl1pPr>
          </a:lstStyle>
          <a:p>
            <a:fld id="{975A587B-5814-4D9B-9598-FE9CB954CB01}" type="slidenum">
              <a:rPr lang="en-US" smtClean="0"/>
              <a:pPr/>
              <a:t>‹N°›</a:t>
            </a:fld>
            <a:endParaRPr lang="en-US" dirty="0"/>
          </a:p>
        </p:txBody>
      </p:sp>
    </p:spTree>
    <p:extLst>
      <p:ext uri="{BB962C8B-B14F-4D97-AF65-F5344CB8AC3E}">
        <p14:creationId xmlns:p14="http://schemas.microsoft.com/office/powerpoint/2010/main" val="3487417718"/>
      </p:ext>
    </p:extLst>
  </p:cSld>
  <p:clrMap bg1="lt1" tx1="dk1" bg2="lt2" tx2="dk2" accent1="accent1" accent2="accent2" accent3="accent3" accent4="accent4" accent5="accent5" accent6="accent6" hlink="hlink" folHlink="folHlink"/>
  <p:sldLayoutIdLst>
    <p:sldLayoutId id="2147483671" r:id="rId1"/>
    <p:sldLayoutId id="2147483690" r:id="rId2"/>
    <p:sldLayoutId id="2147483742" r:id="rId3"/>
    <p:sldLayoutId id="2147483743" r:id="rId4"/>
  </p:sldLayoutIdLst>
  <p:hf sldNum="0" hdr="0" ftr="0" dt="0"/>
  <p:txStyles>
    <p:titleStyle>
      <a:lvl1pPr algn="l" defTabSz="685800" rtl="0" eaLnBrk="1" latinLnBrk="0" hangingPunct="1">
        <a:lnSpc>
          <a:spcPct val="95000"/>
        </a:lnSpc>
        <a:spcBef>
          <a:spcPct val="0"/>
        </a:spcBef>
        <a:buNone/>
        <a:defRPr sz="4700" kern="1200" cap="all" baseline="0">
          <a:solidFill>
            <a:schemeClr val="bg1"/>
          </a:solidFill>
          <a:latin typeface="Encode Sans" panose="020B0604020202020204" charset="0"/>
          <a:ea typeface="+mj-ea"/>
          <a:cs typeface="+mj-cs"/>
        </a:defRPr>
      </a:lvl1pPr>
    </p:titleStyle>
    <p:bodyStyle>
      <a:lvl1pPr marL="0" indent="0" algn="l" defTabSz="685800" rtl="0" eaLnBrk="1" latinLnBrk="0" hangingPunct="1">
        <a:lnSpc>
          <a:spcPct val="105000"/>
        </a:lnSpc>
        <a:spcBef>
          <a:spcPts val="0"/>
        </a:spcBef>
        <a:buFont typeface="+mj-lt"/>
        <a:buNone/>
        <a:defRPr sz="2500" b="0" kern="1200" cap="none" baseline="0">
          <a:solidFill>
            <a:schemeClr val="bg1"/>
          </a:solidFill>
          <a:latin typeface="Encode Sans" panose="020B0604020202020204" charset="0"/>
          <a:ea typeface="+mn-ea"/>
          <a:cs typeface="+mn-cs"/>
        </a:defRPr>
      </a:lvl1pPr>
      <a:lvl2pPr marL="216000" indent="-216000" algn="l" defTabSz="685800" rtl="0" eaLnBrk="1" latinLnBrk="0" hangingPunct="1">
        <a:lnSpc>
          <a:spcPct val="105000"/>
        </a:lnSpc>
        <a:spcBef>
          <a:spcPts val="0"/>
        </a:spcBef>
        <a:buFont typeface="Arial" panose="020B0604020202020204" pitchFamily="34" charset="0"/>
        <a:buChar char="•"/>
        <a:defRPr sz="2500" kern="1200">
          <a:solidFill>
            <a:schemeClr val="bg1"/>
          </a:solidFill>
          <a:latin typeface="Encode Sans" panose="020B0604020202020204" charset="0"/>
          <a:ea typeface="+mn-ea"/>
          <a:cs typeface="+mn-cs"/>
        </a:defRPr>
      </a:lvl2pPr>
      <a:lvl3pPr marL="0" indent="0" algn="l" defTabSz="685800" rtl="0" eaLnBrk="1" latinLnBrk="0" hangingPunct="1">
        <a:lnSpc>
          <a:spcPct val="105000"/>
        </a:lnSpc>
        <a:spcBef>
          <a:spcPts val="0"/>
        </a:spcBef>
        <a:buSzPct val="120000"/>
        <a:buFont typeface="Encode Sans" pitchFamily="2" charset="0"/>
        <a:buNone/>
        <a:defRPr sz="1500" b="0" kern="1200">
          <a:solidFill>
            <a:schemeClr val="bg1"/>
          </a:solidFill>
          <a:latin typeface="Encode Sans" panose="020B0604020202020204" charset="0"/>
          <a:ea typeface="+mn-ea"/>
          <a:cs typeface="+mn-cs"/>
        </a:defRPr>
      </a:lvl3pPr>
      <a:lvl4pPr marL="0" indent="-180000" algn="l" defTabSz="685800" rtl="0" eaLnBrk="1" latinLnBrk="0" hangingPunct="1">
        <a:lnSpc>
          <a:spcPct val="105000"/>
        </a:lnSpc>
        <a:spcBef>
          <a:spcPts val="0"/>
        </a:spcBef>
        <a:buFont typeface="Arial" panose="020B0604020202020204" pitchFamily="34" charset="0"/>
        <a:buChar char="•"/>
        <a:defRPr sz="1500" kern="1200">
          <a:solidFill>
            <a:schemeClr val="bg1"/>
          </a:solidFill>
          <a:latin typeface="Encode Sans" panose="020B0604020202020204" charset="0"/>
          <a:ea typeface="+mn-ea"/>
          <a:cs typeface="+mn-cs"/>
        </a:defRPr>
      </a:lvl4pPr>
      <a:lvl5pPr marL="0" indent="0" algn="l" defTabSz="685800" rtl="0" eaLnBrk="1" latinLnBrk="0" hangingPunct="1">
        <a:lnSpc>
          <a:spcPct val="105000"/>
        </a:lnSpc>
        <a:spcBef>
          <a:spcPts val="0"/>
        </a:spcBef>
        <a:buFont typeface="Arial" panose="020B0604020202020204" pitchFamily="34" charset="0"/>
        <a:buNone/>
        <a:defRPr sz="1300" kern="1200">
          <a:solidFill>
            <a:schemeClr val="bg1"/>
          </a:solidFill>
          <a:latin typeface="Encode Sans" panose="020B060402020202020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BF798E53-107F-468D-A86A-B9E27C8FBA8B}"/>
              </a:ext>
            </a:extLst>
          </p:cNvPr>
          <p:cNvSpPr>
            <a:spLocks noGrp="1"/>
          </p:cNvSpPr>
          <p:nvPr>
            <p:ph type="title"/>
          </p:nvPr>
        </p:nvSpPr>
        <p:spPr>
          <a:xfrm>
            <a:off x="545081" y="1535088"/>
            <a:ext cx="10800000" cy="864000"/>
          </a:xfrm>
          <a:prstGeom prst="rect">
            <a:avLst/>
          </a:prstGeom>
        </p:spPr>
        <p:txBody>
          <a:bodyPr vert="horz" lIns="91440" tIns="45720" rIns="91440" bIns="45720" rtlCol="0" anchor="t">
            <a:noAutofit/>
          </a:bodyPr>
          <a:lstStyle/>
          <a:p>
            <a:r>
              <a:rPr lang="en-US" noProof="0" dirty="0"/>
              <a:t>Click to edit Master title style</a:t>
            </a:r>
          </a:p>
        </p:txBody>
      </p:sp>
      <p:sp>
        <p:nvSpPr>
          <p:cNvPr id="3" name="Espace réservé du texte 2">
            <a:extLst>
              <a:ext uri="{FF2B5EF4-FFF2-40B4-BE49-F238E27FC236}">
                <a16:creationId xmlns:a16="http://schemas.microsoft.com/office/drawing/2014/main" id="{33116353-A2DB-400D-836D-10B770C82C62}"/>
              </a:ext>
            </a:extLst>
          </p:cNvPr>
          <p:cNvSpPr>
            <a:spLocks noGrp="1"/>
          </p:cNvSpPr>
          <p:nvPr>
            <p:ph type="body" idx="1"/>
          </p:nvPr>
        </p:nvSpPr>
        <p:spPr>
          <a:xfrm>
            <a:off x="545081" y="2624771"/>
            <a:ext cx="10800000" cy="3600000"/>
          </a:xfrm>
          <a:prstGeom prst="rect">
            <a:avLst/>
          </a:prstGeom>
        </p:spPr>
        <p:txBody>
          <a:bodyPr vert="horz" lIns="91440" tIns="45720" rIns="91440" bIns="45720" rtlCol="0">
            <a:no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4" name="Espace réservé de la date 3">
            <a:extLst>
              <a:ext uri="{FF2B5EF4-FFF2-40B4-BE49-F238E27FC236}">
                <a16:creationId xmlns:a16="http://schemas.microsoft.com/office/drawing/2014/main" id="{FDD59078-F0EA-4B2B-B92A-CB1D0AA4F88E}"/>
              </a:ext>
            </a:extLst>
          </p:cNvPr>
          <p:cNvSpPr>
            <a:spLocks noGrp="1"/>
          </p:cNvSpPr>
          <p:nvPr>
            <p:ph type="dt" sz="half" idx="2"/>
          </p:nvPr>
        </p:nvSpPr>
        <p:spPr>
          <a:xfrm>
            <a:off x="546100" y="6489701"/>
            <a:ext cx="1056000" cy="216000"/>
          </a:xfrm>
          <a:prstGeom prst="rect">
            <a:avLst/>
          </a:prstGeom>
        </p:spPr>
        <p:txBody>
          <a:bodyPr vert="horz" lIns="91440" tIns="45720" rIns="91440" bIns="45720" rtlCol="0" anchor="ctr">
            <a:noAutofit/>
          </a:bodyPr>
          <a:lstStyle>
            <a:lvl1pPr algn="l">
              <a:defRPr sz="900" b="0">
                <a:solidFill>
                  <a:schemeClr val="tx2"/>
                </a:solidFill>
                <a:latin typeface="Encode Sans" panose="020B0604020202020204" charset="0"/>
              </a:defRPr>
            </a:lvl1pPr>
          </a:lstStyle>
          <a:p>
            <a:r>
              <a:rPr lang="en-US" dirty="0"/>
              <a:t>YYYY/MM/DD</a:t>
            </a:r>
          </a:p>
        </p:txBody>
      </p:sp>
      <p:sp>
        <p:nvSpPr>
          <p:cNvPr id="5" name="Espace réservé du pied de page 4">
            <a:extLst>
              <a:ext uri="{FF2B5EF4-FFF2-40B4-BE49-F238E27FC236}">
                <a16:creationId xmlns:a16="http://schemas.microsoft.com/office/drawing/2014/main" id="{16B74129-F7BE-4703-924F-ACEA71B2544C}"/>
              </a:ext>
            </a:extLst>
          </p:cNvPr>
          <p:cNvSpPr>
            <a:spLocks noGrp="1"/>
          </p:cNvSpPr>
          <p:nvPr>
            <p:ph type="ftr" sz="quarter" idx="3"/>
          </p:nvPr>
        </p:nvSpPr>
        <p:spPr>
          <a:xfrm>
            <a:off x="1489707" y="6489701"/>
            <a:ext cx="4800000" cy="216000"/>
          </a:xfrm>
          <a:prstGeom prst="rect">
            <a:avLst/>
          </a:prstGeom>
        </p:spPr>
        <p:txBody>
          <a:bodyPr vert="horz" lIns="91440" tIns="45720" rIns="91440" bIns="45720" rtlCol="0" anchor="ctr">
            <a:noAutofit/>
          </a:bodyPr>
          <a:lstStyle>
            <a:lvl1pPr algn="l">
              <a:defRPr sz="900" b="0">
                <a:solidFill>
                  <a:schemeClr val="tx2"/>
                </a:solidFill>
                <a:latin typeface="Encode Sans" panose="020B0604020202020204" charset="0"/>
              </a:defRPr>
            </a:lvl1pPr>
          </a:lstStyle>
          <a:p>
            <a:r>
              <a:rPr lang="en-US" dirty="0"/>
              <a:t>Communication Department</a:t>
            </a:r>
          </a:p>
        </p:txBody>
      </p:sp>
      <p:pic>
        <p:nvPicPr>
          <p:cNvPr id="9" name="Immagine 1">
            <a:extLst>
              <a:ext uri="{FF2B5EF4-FFF2-40B4-BE49-F238E27FC236}">
                <a16:creationId xmlns:a16="http://schemas.microsoft.com/office/drawing/2014/main" id="{EE8FF63E-AB4C-495C-A76C-4A9E9461FB93}"/>
              </a:ext>
            </a:extLst>
          </p:cNvPr>
          <p:cNvPicPr>
            <a:picLocks noChangeAspect="1"/>
          </p:cNvPicPr>
          <p:nvPr userDrawn="1"/>
        </p:nvPicPr>
        <p:blipFill>
          <a:blip r:embed="rId8"/>
          <a:stretch>
            <a:fillRect/>
          </a:stretch>
        </p:blipFill>
        <p:spPr>
          <a:xfrm>
            <a:off x="10346358" y="36374"/>
            <a:ext cx="1845642" cy="596855"/>
          </a:xfrm>
          <a:prstGeom prst="rect">
            <a:avLst/>
          </a:prstGeom>
        </p:spPr>
      </p:pic>
      <p:sp>
        <p:nvSpPr>
          <p:cNvPr id="7" name="TextBox 6">
            <a:extLst>
              <a:ext uri="{FF2B5EF4-FFF2-40B4-BE49-F238E27FC236}">
                <a16:creationId xmlns:a16="http://schemas.microsoft.com/office/drawing/2014/main" id="{BA0F8855-23BD-4B44-A543-73DD82B10640}"/>
              </a:ext>
            </a:extLst>
          </p:cNvPr>
          <p:cNvSpPr txBox="1"/>
          <p:nvPr userDrawn="1"/>
        </p:nvSpPr>
        <p:spPr>
          <a:xfrm>
            <a:off x="11345081" y="6574896"/>
            <a:ext cx="802257" cy="261610"/>
          </a:xfrm>
          <a:prstGeom prst="rect">
            <a:avLst/>
          </a:prstGeom>
          <a:noFill/>
        </p:spPr>
        <p:txBody>
          <a:bodyPr wrap="square" rtlCol="0">
            <a:spAutoFit/>
          </a:bodyPr>
          <a:lstStyle/>
          <a:p>
            <a:pPr algn="r"/>
            <a:fld id="{D1AB92C6-CF60-4BE9-BA06-3FAEA9FC4D77}" type="slidenum">
              <a:rPr lang="en-US" sz="1100" smtClean="0">
                <a:latin typeface="Encode Sans" panose="020B0604020202020204" charset="0"/>
              </a:rPr>
              <a:pPr algn="r"/>
              <a:t>‹N°›</a:t>
            </a:fld>
            <a:endParaRPr lang="en-US" sz="1100" dirty="0">
              <a:latin typeface="Encode Sans" panose="020B0604020202020204" charset="0"/>
            </a:endParaRPr>
          </a:p>
        </p:txBody>
      </p:sp>
    </p:spTree>
    <p:extLst>
      <p:ext uri="{BB962C8B-B14F-4D97-AF65-F5344CB8AC3E}">
        <p14:creationId xmlns:p14="http://schemas.microsoft.com/office/powerpoint/2010/main" val="1399731649"/>
      </p:ext>
    </p:extLst>
  </p:cSld>
  <p:clrMap bg1="lt1" tx1="dk1" bg2="lt2" tx2="dk2" accent1="accent1" accent2="accent2" accent3="accent3" accent4="accent4" accent5="accent5" accent6="accent6" hlink="hlink" folHlink="folHlink"/>
  <p:sldLayoutIdLst>
    <p:sldLayoutId id="2147483695" r:id="rId1"/>
    <p:sldLayoutId id="2147483697" r:id="rId2"/>
    <p:sldLayoutId id="2147483736" r:id="rId3"/>
    <p:sldLayoutId id="2147483737" r:id="rId4"/>
    <p:sldLayoutId id="2147483698" r:id="rId5"/>
    <p:sldLayoutId id="2147483787" r:id="rId6"/>
  </p:sldLayoutIdLst>
  <p:hf sldNum="0" hdr="0" ftr="0" dt="0"/>
  <p:txStyles>
    <p:titleStyle>
      <a:lvl1pPr algn="l" defTabSz="685800" rtl="0" eaLnBrk="1" latinLnBrk="0" hangingPunct="1">
        <a:lnSpc>
          <a:spcPct val="95000"/>
        </a:lnSpc>
        <a:spcBef>
          <a:spcPct val="0"/>
        </a:spcBef>
        <a:buNone/>
        <a:defRPr sz="2600" b="0" kern="1200" cap="all" baseline="0">
          <a:solidFill>
            <a:schemeClr val="tx2"/>
          </a:solidFill>
          <a:latin typeface="Encode Sans" panose="020B0604020202020204" charset="0"/>
          <a:ea typeface="+mj-ea"/>
          <a:cs typeface="+mj-cs"/>
        </a:defRPr>
      </a:lvl1pPr>
    </p:titleStyle>
    <p:bodyStyle>
      <a:lvl1pPr marL="0" indent="0" algn="l" defTabSz="685800" rtl="0" eaLnBrk="1" latinLnBrk="0" hangingPunct="1">
        <a:lnSpc>
          <a:spcPct val="105000"/>
        </a:lnSpc>
        <a:spcBef>
          <a:spcPts val="0"/>
        </a:spcBef>
        <a:buFont typeface="Arial" panose="020B0604020202020204" pitchFamily="34" charset="0"/>
        <a:buNone/>
        <a:defRPr sz="1600" b="0" kern="1200">
          <a:solidFill>
            <a:schemeClr val="tx2"/>
          </a:solidFill>
          <a:latin typeface="Encode Sans" panose="020B0604020202020204" charset="0"/>
          <a:ea typeface="+mn-ea"/>
          <a:cs typeface="+mn-cs"/>
        </a:defRPr>
      </a:lvl1pPr>
      <a:lvl2pPr marL="216000" indent="-216000" algn="l" defTabSz="685800" rtl="0" eaLnBrk="1" latinLnBrk="0" hangingPunct="1">
        <a:lnSpc>
          <a:spcPct val="105000"/>
        </a:lnSpc>
        <a:spcBef>
          <a:spcPts val="700"/>
        </a:spcBef>
        <a:buClr>
          <a:schemeClr val="accent2"/>
        </a:buClr>
        <a:buFont typeface="Arial" panose="020B0604020202020204" pitchFamily="34" charset="0"/>
        <a:buChar char="•"/>
        <a:defRPr sz="1600" kern="1200">
          <a:solidFill>
            <a:schemeClr val="tx2"/>
          </a:solidFill>
          <a:latin typeface="Encode Sans" panose="020B0604020202020204" charset="0"/>
          <a:ea typeface="+mn-ea"/>
          <a:cs typeface="+mn-cs"/>
        </a:defRPr>
      </a:lvl2pPr>
      <a:lvl3pPr marL="216000" indent="0" algn="l" defTabSz="685800" rtl="0" eaLnBrk="1" latinLnBrk="0" hangingPunct="1">
        <a:lnSpc>
          <a:spcPct val="105000"/>
        </a:lnSpc>
        <a:spcBef>
          <a:spcPts val="700"/>
        </a:spcBef>
        <a:buSzPct val="120000"/>
        <a:buFont typeface="Encode Sans" pitchFamily="2" charset="0"/>
        <a:buNone/>
        <a:defRPr sz="1400" b="0" kern="1200">
          <a:solidFill>
            <a:schemeClr val="accent1"/>
          </a:solidFill>
          <a:latin typeface="Encode Sans" panose="020B0604020202020204" charset="0"/>
          <a:ea typeface="+mn-ea"/>
          <a:cs typeface="+mn-cs"/>
        </a:defRPr>
      </a:lvl3pPr>
      <a:lvl4pPr marL="216000" indent="0" algn="l" defTabSz="685800" rtl="0" eaLnBrk="1" latinLnBrk="0" hangingPunct="1">
        <a:lnSpc>
          <a:spcPct val="105000"/>
        </a:lnSpc>
        <a:spcBef>
          <a:spcPts val="400"/>
        </a:spcBef>
        <a:buFont typeface="Encode Sans" pitchFamily="2" charset="0"/>
        <a:buNone/>
        <a:defRPr sz="1400" b="0" kern="1200">
          <a:solidFill>
            <a:schemeClr val="accent1"/>
          </a:solidFill>
          <a:latin typeface="Encode Sans" panose="020B0604020202020204" charset="0"/>
          <a:ea typeface="+mn-ea"/>
          <a:cs typeface="+mn-cs"/>
        </a:defRPr>
      </a:lvl4pPr>
      <a:lvl5pPr marL="360000" indent="-144000" algn="l" defTabSz="685800" rtl="0" eaLnBrk="1" latinLnBrk="0" hangingPunct="1">
        <a:lnSpc>
          <a:spcPct val="105000"/>
        </a:lnSpc>
        <a:spcBef>
          <a:spcPts val="400"/>
        </a:spcBef>
        <a:buClr>
          <a:schemeClr val="accent2"/>
        </a:buClr>
        <a:buFont typeface="Arial" panose="020B0604020202020204" pitchFamily="34" charset="0"/>
        <a:buChar char="•"/>
        <a:defRPr sz="1400" kern="1200">
          <a:solidFill>
            <a:schemeClr val="accent1"/>
          </a:solidFill>
          <a:latin typeface="Encode Sans" panose="020B060402020202020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BF798E53-107F-468D-A86A-B9E27C8FBA8B}"/>
              </a:ext>
            </a:extLst>
          </p:cNvPr>
          <p:cNvSpPr>
            <a:spLocks noGrp="1"/>
          </p:cNvSpPr>
          <p:nvPr>
            <p:ph type="title"/>
          </p:nvPr>
        </p:nvSpPr>
        <p:spPr>
          <a:xfrm>
            <a:off x="545081" y="1535088"/>
            <a:ext cx="10800000" cy="864000"/>
          </a:xfrm>
          <a:prstGeom prst="rect">
            <a:avLst/>
          </a:prstGeom>
        </p:spPr>
        <p:txBody>
          <a:bodyPr vert="horz" lIns="91440" tIns="45720" rIns="91440" bIns="45720" rtlCol="0" anchor="t">
            <a:noAutofit/>
          </a:bodyPr>
          <a:lstStyle/>
          <a:p>
            <a:r>
              <a:rPr lang="en-US" noProof="0" dirty="0"/>
              <a:t>Click to edit Master title style</a:t>
            </a:r>
          </a:p>
        </p:txBody>
      </p:sp>
      <p:sp>
        <p:nvSpPr>
          <p:cNvPr id="3" name="Espace réservé du texte 2">
            <a:extLst>
              <a:ext uri="{FF2B5EF4-FFF2-40B4-BE49-F238E27FC236}">
                <a16:creationId xmlns:a16="http://schemas.microsoft.com/office/drawing/2014/main" id="{33116353-A2DB-400D-836D-10B770C82C62}"/>
              </a:ext>
            </a:extLst>
          </p:cNvPr>
          <p:cNvSpPr>
            <a:spLocks noGrp="1"/>
          </p:cNvSpPr>
          <p:nvPr>
            <p:ph type="body" idx="1"/>
          </p:nvPr>
        </p:nvSpPr>
        <p:spPr>
          <a:xfrm>
            <a:off x="545081" y="2624771"/>
            <a:ext cx="10800000" cy="3600000"/>
          </a:xfrm>
          <a:prstGeom prst="rect">
            <a:avLst/>
          </a:prstGeom>
        </p:spPr>
        <p:txBody>
          <a:bodyPr vert="horz" lIns="91440" tIns="45720" rIns="91440" bIns="45720" rtlCol="0">
            <a:no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4" name="Espace réservé de la date 3">
            <a:extLst>
              <a:ext uri="{FF2B5EF4-FFF2-40B4-BE49-F238E27FC236}">
                <a16:creationId xmlns:a16="http://schemas.microsoft.com/office/drawing/2014/main" id="{FDD59078-F0EA-4B2B-B92A-CB1D0AA4F88E}"/>
              </a:ext>
            </a:extLst>
          </p:cNvPr>
          <p:cNvSpPr>
            <a:spLocks noGrp="1"/>
          </p:cNvSpPr>
          <p:nvPr>
            <p:ph type="dt" sz="half" idx="2"/>
          </p:nvPr>
        </p:nvSpPr>
        <p:spPr>
          <a:xfrm>
            <a:off x="546100" y="6489701"/>
            <a:ext cx="1056000" cy="216000"/>
          </a:xfrm>
          <a:prstGeom prst="rect">
            <a:avLst/>
          </a:prstGeom>
        </p:spPr>
        <p:txBody>
          <a:bodyPr vert="horz" lIns="91440" tIns="45720" rIns="91440" bIns="45720" rtlCol="0" anchor="ctr">
            <a:noAutofit/>
          </a:bodyPr>
          <a:lstStyle>
            <a:lvl1pPr algn="l">
              <a:defRPr sz="900" b="0">
                <a:solidFill>
                  <a:schemeClr val="tx2"/>
                </a:solidFill>
                <a:latin typeface="Encode Sans" panose="020B0604020202020204" charset="0"/>
              </a:defRPr>
            </a:lvl1pPr>
          </a:lstStyle>
          <a:p>
            <a:r>
              <a:rPr lang="en-US" dirty="0"/>
              <a:t>YYYY/MM/DD</a:t>
            </a:r>
          </a:p>
        </p:txBody>
      </p:sp>
      <p:sp>
        <p:nvSpPr>
          <p:cNvPr id="5" name="Espace réservé du pied de page 4">
            <a:extLst>
              <a:ext uri="{FF2B5EF4-FFF2-40B4-BE49-F238E27FC236}">
                <a16:creationId xmlns:a16="http://schemas.microsoft.com/office/drawing/2014/main" id="{16B74129-F7BE-4703-924F-ACEA71B2544C}"/>
              </a:ext>
            </a:extLst>
          </p:cNvPr>
          <p:cNvSpPr>
            <a:spLocks noGrp="1"/>
          </p:cNvSpPr>
          <p:nvPr>
            <p:ph type="ftr" sz="quarter" idx="3"/>
          </p:nvPr>
        </p:nvSpPr>
        <p:spPr>
          <a:xfrm>
            <a:off x="1489707" y="6489701"/>
            <a:ext cx="4800000" cy="216000"/>
          </a:xfrm>
          <a:prstGeom prst="rect">
            <a:avLst/>
          </a:prstGeom>
        </p:spPr>
        <p:txBody>
          <a:bodyPr vert="horz" lIns="91440" tIns="45720" rIns="91440" bIns="45720" rtlCol="0" anchor="ctr">
            <a:noAutofit/>
          </a:bodyPr>
          <a:lstStyle>
            <a:lvl1pPr algn="l">
              <a:defRPr sz="900" b="0">
                <a:solidFill>
                  <a:schemeClr val="tx2"/>
                </a:solidFill>
                <a:latin typeface="Encode Sans" panose="020B0604020202020204" charset="0"/>
              </a:defRPr>
            </a:lvl1pPr>
          </a:lstStyle>
          <a:p>
            <a:r>
              <a:rPr lang="en-US" dirty="0"/>
              <a:t>Communication Department</a:t>
            </a:r>
          </a:p>
        </p:txBody>
      </p:sp>
      <p:sp>
        <p:nvSpPr>
          <p:cNvPr id="6" name="Espace réservé du numéro de diapositive 5">
            <a:extLst>
              <a:ext uri="{FF2B5EF4-FFF2-40B4-BE49-F238E27FC236}">
                <a16:creationId xmlns:a16="http://schemas.microsoft.com/office/drawing/2014/main" id="{2A1B493F-9EAA-4161-9132-F480E263F13A}"/>
              </a:ext>
            </a:extLst>
          </p:cNvPr>
          <p:cNvSpPr>
            <a:spLocks noGrp="1"/>
          </p:cNvSpPr>
          <p:nvPr>
            <p:ph type="sldNum" sz="quarter" idx="4"/>
          </p:nvPr>
        </p:nvSpPr>
        <p:spPr>
          <a:xfrm>
            <a:off x="10979874" y="6489701"/>
            <a:ext cx="720000" cy="216000"/>
          </a:xfrm>
          <a:prstGeom prst="rect">
            <a:avLst/>
          </a:prstGeom>
        </p:spPr>
        <p:txBody>
          <a:bodyPr vert="horz" lIns="91440" tIns="45720" rIns="91440" bIns="45720" rtlCol="0" anchor="ctr">
            <a:noAutofit/>
          </a:bodyPr>
          <a:lstStyle>
            <a:lvl1pPr algn="r">
              <a:defRPr sz="900" b="0">
                <a:solidFill>
                  <a:schemeClr val="tx2"/>
                </a:solidFill>
                <a:latin typeface="Encode Sans" panose="020B0604020202020204" charset="0"/>
              </a:defRPr>
            </a:lvl1pPr>
          </a:lstStyle>
          <a:p>
            <a:fld id="{975A587B-5814-4D9B-9598-FE9CB954CB01}" type="slidenum">
              <a:rPr lang="en-US" smtClean="0"/>
              <a:pPr/>
              <a:t>‹N°›</a:t>
            </a:fld>
            <a:endParaRPr lang="en-US" dirty="0"/>
          </a:p>
        </p:txBody>
      </p:sp>
      <p:pic>
        <p:nvPicPr>
          <p:cNvPr id="9" name="Immagine 1">
            <a:extLst>
              <a:ext uri="{FF2B5EF4-FFF2-40B4-BE49-F238E27FC236}">
                <a16:creationId xmlns:a16="http://schemas.microsoft.com/office/drawing/2014/main" id="{076972A9-069A-4041-9118-DA0C1EB714BD}"/>
              </a:ext>
            </a:extLst>
          </p:cNvPr>
          <p:cNvPicPr>
            <a:picLocks noChangeAspect="1"/>
          </p:cNvPicPr>
          <p:nvPr userDrawn="1"/>
        </p:nvPicPr>
        <p:blipFill>
          <a:blip r:embed="rId8"/>
          <a:stretch>
            <a:fillRect/>
          </a:stretch>
        </p:blipFill>
        <p:spPr>
          <a:xfrm>
            <a:off x="10346358" y="36374"/>
            <a:ext cx="1845642" cy="596855"/>
          </a:xfrm>
          <a:prstGeom prst="rect">
            <a:avLst/>
          </a:prstGeom>
        </p:spPr>
      </p:pic>
    </p:spTree>
    <p:extLst>
      <p:ext uri="{BB962C8B-B14F-4D97-AF65-F5344CB8AC3E}">
        <p14:creationId xmlns:p14="http://schemas.microsoft.com/office/powerpoint/2010/main" val="2800164359"/>
      </p:ext>
    </p:extLst>
  </p:cSld>
  <p:clrMap bg1="lt1" tx1="dk1" bg2="lt2" tx2="dk2" accent1="accent1" accent2="accent2" accent3="accent3" accent4="accent4" accent5="accent5" accent6="accent6" hlink="hlink" folHlink="folHlink"/>
  <p:sldLayoutIdLst>
    <p:sldLayoutId id="2147483709" r:id="rId1"/>
    <p:sldLayoutId id="2147483711" r:id="rId2"/>
    <p:sldLayoutId id="2147483738" r:id="rId3"/>
    <p:sldLayoutId id="2147483739" r:id="rId4"/>
    <p:sldLayoutId id="2147483713" r:id="rId5"/>
    <p:sldLayoutId id="2147483793" r:id="rId6"/>
  </p:sldLayoutIdLst>
  <p:hf sldNum="0" hdr="0" ftr="0" dt="0"/>
  <p:txStyles>
    <p:titleStyle>
      <a:lvl1pPr algn="l" defTabSz="685800" rtl="0" eaLnBrk="1" latinLnBrk="0" hangingPunct="1">
        <a:lnSpc>
          <a:spcPct val="95000"/>
        </a:lnSpc>
        <a:spcBef>
          <a:spcPct val="0"/>
        </a:spcBef>
        <a:buNone/>
        <a:defRPr sz="2600" b="0" kern="1200" cap="all" baseline="0">
          <a:solidFill>
            <a:schemeClr val="tx2"/>
          </a:solidFill>
          <a:latin typeface="Encode Sans" panose="020B0604020202020204" charset="0"/>
          <a:ea typeface="+mj-ea"/>
          <a:cs typeface="+mj-cs"/>
        </a:defRPr>
      </a:lvl1pPr>
    </p:titleStyle>
    <p:bodyStyle>
      <a:lvl1pPr marL="0" indent="0" algn="l" defTabSz="685800" rtl="0" eaLnBrk="1" latinLnBrk="0" hangingPunct="1">
        <a:lnSpc>
          <a:spcPct val="105000"/>
        </a:lnSpc>
        <a:spcBef>
          <a:spcPts val="0"/>
        </a:spcBef>
        <a:buFont typeface="Arial" panose="020B0604020202020204" pitchFamily="34" charset="0"/>
        <a:buNone/>
        <a:defRPr sz="1600" b="0" kern="1200">
          <a:solidFill>
            <a:schemeClr val="tx2"/>
          </a:solidFill>
          <a:latin typeface="Encode Sans" panose="020B0604020202020204" charset="0"/>
          <a:ea typeface="+mn-ea"/>
          <a:cs typeface="+mn-cs"/>
        </a:defRPr>
      </a:lvl1pPr>
      <a:lvl2pPr marL="216000" indent="-216000" algn="l" defTabSz="685800" rtl="0" eaLnBrk="1" latinLnBrk="0" hangingPunct="1">
        <a:lnSpc>
          <a:spcPct val="105000"/>
        </a:lnSpc>
        <a:spcBef>
          <a:spcPts val="700"/>
        </a:spcBef>
        <a:buClr>
          <a:schemeClr val="accent3"/>
        </a:buClr>
        <a:buFont typeface="Arial" panose="020B0604020202020204" pitchFamily="34" charset="0"/>
        <a:buChar char="•"/>
        <a:defRPr sz="1600" kern="1200">
          <a:solidFill>
            <a:schemeClr val="tx2"/>
          </a:solidFill>
          <a:latin typeface="Encode Sans" panose="020B0604020202020204" charset="0"/>
          <a:ea typeface="+mn-ea"/>
          <a:cs typeface="+mn-cs"/>
        </a:defRPr>
      </a:lvl2pPr>
      <a:lvl3pPr marL="216000" indent="0" algn="l" defTabSz="685800" rtl="0" eaLnBrk="1" latinLnBrk="0" hangingPunct="1">
        <a:lnSpc>
          <a:spcPct val="105000"/>
        </a:lnSpc>
        <a:spcBef>
          <a:spcPts val="700"/>
        </a:spcBef>
        <a:buSzPct val="120000"/>
        <a:buFont typeface="Encode Sans" pitchFamily="2" charset="0"/>
        <a:buNone/>
        <a:defRPr sz="1400" b="0" kern="1200">
          <a:solidFill>
            <a:schemeClr val="accent1"/>
          </a:solidFill>
          <a:latin typeface="Encode Sans" panose="020B0604020202020204" charset="0"/>
          <a:ea typeface="+mn-ea"/>
          <a:cs typeface="+mn-cs"/>
        </a:defRPr>
      </a:lvl3pPr>
      <a:lvl4pPr marL="216000" indent="0" algn="l" defTabSz="685800" rtl="0" eaLnBrk="1" latinLnBrk="0" hangingPunct="1">
        <a:lnSpc>
          <a:spcPct val="105000"/>
        </a:lnSpc>
        <a:spcBef>
          <a:spcPts val="400"/>
        </a:spcBef>
        <a:buFont typeface="Encode Sans" pitchFamily="2" charset="0"/>
        <a:buNone/>
        <a:defRPr sz="1400" b="0" kern="1200">
          <a:solidFill>
            <a:schemeClr val="accent1"/>
          </a:solidFill>
          <a:latin typeface="Encode Sans" panose="020B0604020202020204" charset="0"/>
          <a:ea typeface="+mn-ea"/>
          <a:cs typeface="+mn-cs"/>
        </a:defRPr>
      </a:lvl4pPr>
      <a:lvl5pPr marL="360000" indent="-144000" algn="l" defTabSz="685800" rtl="0" eaLnBrk="1" latinLnBrk="0" hangingPunct="1">
        <a:lnSpc>
          <a:spcPct val="105000"/>
        </a:lnSpc>
        <a:spcBef>
          <a:spcPts val="400"/>
        </a:spcBef>
        <a:buClr>
          <a:schemeClr val="accent3"/>
        </a:buClr>
        <a:buFont typeface="Arial" panose="020B0604020202020204" pitchFamily="34" charset="0"/>
        <a:buChar char="•"/>
        <a:defRPr sz="1400" kern="1200">
          <a:solidFill>
            <a:schemeClr val="accent1"/>
          </a:solidFill>
          <a:latin typeface="Encode Sans" panose="020B060402020202020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BF798E53-107F-468D-A86A-B9E27C8FBA8B}"/>
              </a:ext>
            </a:extLst>
          </p:cNvPr>
          <p:cNvSpPr>
            <a:spLocks noGrp="1"/>
          </p:cNvSpPr>
          <p:nvPr>
            <p:ph type="title"/>
          </p:nvPr>
        </p:nvSpPr>
        <p:spPr>
          <a:xfrm>
            <a:off x="545081" y="1535088"/>
            <a:ext cx="10800000" cy="864000"/>
          </a:xfrm>
          <a:prstGeom prst="rect">
            <a:avLst/>
          </a:prstGeom>
        </p:spPr>
        <p:txBody>
          <a:bodyPr vert="horz" lIns="91440" tIns="45720" rIns="91440" bIns="45720" rtlCol="0" anchor="t">
            <a:noAutofit/>
          </a:bodyPr>
          <a:lstStyle/>
          <a:p>
            <a:r>
              <a:rPr lang="en-US" noProof="0" dirty="0"/>
              <a:t>Click to edit Master title style</a:t>
            </a:r>
          </a:p>
        </p:txBody>
      </p:sp>
      <p:sp>
        <p:nvSpPr>
          <p:cNvPr id="3" name="Espace réservé du texte 2">
            <a:extLst>
              <a:ext uri="{FF2B5EF4-FFF2-40B4-BE49-F238E27FC236}">
                <a16:creationId xmlns:a16="http://schemas.microsoft.com/office/drawing/2014/main" id="{33116353-A2DB-400D-836D-10B770C82C62}"/>
              </a:ext>
            </a:extLst>
          </p:cNvPr>
          <p:cNvSpPr>
            <a:spLocks noGrp="1"/>
          </p:cNvSpPr>
          <p:nvPr>
            <p:ph type="body" idx="1"/>
          </p:nvPr>
        </p:nvSpPr>
        <p:spPr>
          <a:xfrm>
            <a:off x="545081" y="2624771"/>
            <a:ext cx="10800000" cy="3600000"/>
          </a:xfrm>
          <a:prstGeom prst="rect">
            <a:avLst/>
          </a:prstGeom>
        </p:spPr>
        <p:txBody>
          <a:bodyPr vert="horz" lIns="91440" tIns="45720" rIns="91440" bIns="45720" rtlCol="0">
            <a:no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4" name="Espace réservé de la date 3">
            <a:extLst>
              <a:ext uri="{FF2B5EF4-FFF2-40B4-BE49-F238E27FC236}">
                <a16:creationId xmlns:a16="http://schemas.microsoft.com/office/drawing/2014/main" id="{FDD59078-F0EA-4B2B-B92A-CB1D0AA4F88E}"/>
              </a:ext>
            </a:extLst>
          </p:cNvPr>
          <p:cNvSpPr>
            <a:spLocks noGrp="1"/>
          </p:cNvSpPr>
          <p:nvPr>
            <p:ph type="dt" sz="half" idx="2"/>
          </p:nvPr>
        </p:nvSpPr>
        <p:spPr>
          <a:xfrm>
            <a:off x="546100" y="6489701"/>
            <a:ext cx="1056000" cy="216000"/>
          </a:xfrm>
          <a:prstGeom prst="rect">
            <a:avLst/>
          </a:prstGeom>
        </p:spPr>
        <p:txBody>
          <a:bodyPr vert="horz" lIns="91440" tIns="45720" rIns="91440" bIns="45720" rtlCol="0" anchor="ctr">
            <a:noAutofit/>
          </a:bodyPr>
          <a:lstStyle>
            <a:lvl1pPr algn="l">
              <a:defRPr sz="900" b="0">
                <a:solidFill>
                  <a:schemeClr val="tx2"/>
                </a:solidFill>
                <a:latin typeface="Encode Sans" panose="020B0604020202020204" charset="0"/>
              </a:defRPr>
            </a:lvl1pPr>
          </a:lstStyle>
          <a:p>
            <a:r>
              <a:rPr lang="en-US" dirty="0"/>
              <a:t>YYYY/MM/DD</a:t>
            </a:r>
          </a:p>
        </p:txBody>
      </p:sp>
      <p:sp>
        <p:nvSpPr>
          <p:cNvPr id="5" name="Espace réservé du pied de page 4">
            <a:extLst>
              <a:ext uri="{FF2B5EF4-FFF2-40B4-BE49-F238E27FC236}">
                <a16:creationId xmlns:a16="http://schemas.microsoft.com/office/drawing/2014/main" id="{16B74129-F7BE-4703-924F-ACEA71B2544C}"/>
              </a:ext>
            </a:extLst>
          </p:cNvPr>
          <p:cNvSpPr>
            <a:spLocks noGrp="1"/>
          </p:cNvSpPr>
          <p:nvPr>
            <p:ph type="ftr" sz="quarter" idx="3"/>
          </p:nvPr>
        </p:nvSpPr>
        <p:spPr>
          <a:xfrm>
            <a:off x="1489707" y="6489701"/>
            <a:ext cx="4800000" cy="216000"/>
          </a:xfrm>
          <a:prstGeom prst="rect">
            <a:avLst/>
          </a:prstGeom>
        </p:spPr>
        <p:txBody>
          <a:bodyPr vert="horz" lIns="91440" tIns="45720" rIns="91440" bIns="45720" rtlCol="0" anchor="ctr">
            <a:noAutofit/>
          </a:bodyPr>
          <a:lstStyle>
            <a:lvl1pPr algn="l">
              <a:defRPr sz="900" b="0">
                <a:solidFill>
                  <a:schemeClr val="tx2"/>
                </a:solidFill>
                <a:latin typeface="Encode Sans" panose="020B0604020202020204" charset="0"/>
              </a:defRPr>
            </a:lvl1pPr>
          </a:lstStyle>
          <a:p>
            <a:r>
              <a:rPr lang="en-US" dirty="0"/>
              <a:t>Communication Department</a:t>
            </a:r>
          </a:p>
        </p:txBody>
      </p:sp>
      <p:sp>
        <p:nvSpPr>
          <p:cNvPr id="6" name="Espace réservé du numéro de diapositive 5">
            <a:extLst>
              <a:ext uri="{FF2B5EF4-FFF2-40B4-BE49-F238E27FC236}">
                <a16:creationId xmlns:a16="http://schemas.microsoft.com/office/drawing/2014/main" id="{2A1B493F-9EAA-4161-9132-F480E263F13A}"/>
              </a:ext>
            </a:extLst>
          </p:cNvPr>
          <p:cNvSpPr>
            <a:spLocks noGrp="1"/>
          </p:cNvSpPr>
          <p:nvPr>
            <p:ph type="sldNum" sz="quarter" idx="4"/>
          </p:nvPr>
        </p:nvSpPr>
        <p:spPr>
          <a:xfrm>
            <a:off x="10979874" y="6489701"/>
            <a:ext cx="720000" cy="216000"/>
          </a:xfrm>
          <a:prstGeom prst="rect">
            <a:avLst/>
          </a:prstGeom>
        </p:spPr>
        <p:txBody>
          <a:bodyPr vert="horz" lIns="91440" tIns="45720" rIns="91440" bIns="45720" rtlCol="0" anchor="ctr">
            <a:noAutofit/>
          </a:bodyPr>
          <a:lstStyle>
            <a:lvl1pPr algn="r">
              <a:defRPr sz="900" b="0">
                <a:solidFill>
                  <a:schemeClr val="tx2"/>
                </a:solidFill>
                <a:latin typeface="Encode Sans" panose="020B0604020202020204" charset="0"/>
              </a:defRPr>
            </a:lvl1pPr>
          </a:lstStyle>
          <a:p>
            <a:fld id="{975A587B-5814-4D9B-9598-FE9CB954CB01}" type="slidenum">
              <a:rPr lang="en-US" smtClean="0"/>
              <a:pPr/>
              <a:t>‹N°›</a:t>
            </a:fld>
            <a:endParaRPr lang="en-US" dirty="0"/>
          </a:p>
        </p:txBody>
      </p:sp>
      <p:pic>
        <p:nvPicPr>
          <p:cNvPr id="9" name="Immagine 1">
            <a:extLst>
              <a:ext uri="{FF2B5EF4-FFF2-40B4-BE49-F238E27FC236}">
                <a16:creationId xmlns:a16="http://schemas.microsoft.com/office/drawing/2014/main" id="{33C6FD5F-CDC4-40EC-8D7C-01AA3CF6CF4A}"/>
              </a:ext>
            </a:extLst>
          </p:cNvPr>
          <p:cNvPicPr>
            <a:picLocks noChangeAspect="1"/>
          </p:cNvPicPr>
          <p:nvPr userDrawn="1"/>
        </p:nvPicPr>
        <p:blipFill>
          <a:blip r:embed="rId8"/>
          <a:stretch>
            <a:fillRect/>
          </a:stretch>
        </p:blipFill>
        <p:spPr>
          <a:xfrm>
            <a:off x="10346358" y="36374"/>
            <a:ext cx="1845642" cy="596855"/>
          </a:xfrm>
          <a:prstGeom prst="rect">
            <a:avLst/>
          </a:prstGeom>
        </p:spPr>
      </p:pic>
    </p:spTree>
    <p:extLst>
      <p:ext uri="{BB962C8B-B14F-4D97-AF65-F5344CB8AC3E}">
        <p14:creationId xmlns:p14="http://schemas.microsoft.com/office/powerpoint/2010/main" val="715542581"/>
      </p:ext>
    </p:extLst>
  </p:cSld>
  <p:clrMap bg1="lt1" tx1="dk1" bg2="lt2" tx2="dk2" accent1="accent1" accent2="accent2" accent3="accent3" accent4="accent4" accent5="accent5" accent6="accent6" hlink="hlink" folHlink="folHlink"/>
  <p:sldLayoutIdLst>
    <p:sldLayoutId id="2147483723" r:id="rId1"/>
    <p:sldLayoutId id="2147483725" r:id="rId2"/>
    <p:sldLayoutId id="2147483740" r:id="rId3"/>
    <p:sldLayoutId id="2147483741" r:id="rId4"/>
    <p:sldLayoutId id="2147483727" r:id="rId5"/>
    <p:sldLayoutId id="2147483781" r:id="rId6"/>
  </p:sldLayoutIdLst>
  <p:hf sldNum="0" hdr="0" ftr="0" dt="0"/>
  <p:txStyles>
    <p:titleStyle>
      <a:lvl1pPr algn="l" defTabSz="685800" rtl="0" eaLnBrk="1" latinLnBrk="0" hangingPunct="1">
        <a:lnSpc>
          <a:spcPct val="95000"/>
        </a:lnSpc>
        <a:spcBef>
          <a:spcPct val="0"/>
        </a:spcBef>
        <a:buNone/>
        <a:defRPr sz="2600" b="0" kern="1200" cap="all" baseline="0">
          <a:solidFill>
            <a:schemeClr val="tx2"/>
          </a:solidFill>
          <a:latin typeface="Encode Sans" panose="020B0604020202020204" charset="0"/>
          <a:ea typeface="+mj-ea"/>
          <a:cs typeface="+mj-cs"/>
        </a:defRPr>
      </a:lvl1pPr>
    </p:titleStyle>
    <p:bodyStyle>
      <a:lvl1pPr marL="0" indent="0" algn="l" defTabSz="685800" rtl="0" eaLnBrk="1" latinLnBrk="0" hangingPunct="1">
        <a:lnSpc>
          <a:spcPct val="105000"/>
        </a:lnSpc>
        <a:spcBef>
          <a:spcPts val="0"/>
        </a:spcBef>
        <a:buFont typeface="Arial" panose="020B0604020202020204" pitchFamily="34" charset="0"/>
        <a:buNone/>
        <a:defRPr sz="1600" b="0" kern="1200">
          <a:solidFill>
            <a:schemeClr val="tx2"/>
          </a:solidFill>
          <a:latin typeface="Encode Sans" panose="020B0604020202020204" charset="0"/>
          <a:ea typeface="+mn-ea"/>
          <a:cs typeface="+mn-cs"/>
        </a:defRPr>
      </a:lvl1pPr>
      <a:lvl2pPr marL="216000" indent="-216000" algn="l" defTabSz="685800" rtl="0" eaLnBrk="1" latinLnBrk="0" hangingPunct="1">
        <a:lnSpc>
          <a:spcPct val="105000"/>
        </a:lnSpc>
        <a:spcBef>
          <a:spcPts val="700"/>
        </a:spcBef>
        <a:buClr>
          <a:schemeClr val="accent4"/>
        </a:buClr>
        <a:buFont typeface="Arial" panose="020B0604020202020204" pitchFamily="34" charset="0"/>
        <a:buChar char="•"/>
        <a:defRPr sz="1600" kern="1200">
          <a:solidFill>
            <a:schemeClr val="tx2"/>
          </a:solidFill>
          <a:latin typeface="Encode Sans" panose="020B0604020202020204" charset="0"/>
          <a:ea typeface="+mn-ea"/>
          <a:cs typeface="+mn-cs"/>
        </a:defRPr>
      </a:lvl2pPr>
      <a:lvl3pPr marL="216000" indent="0" algn="l" defTabSz="685800" rtl="0" eaLnBrk="1" latinLnBrk="0" hangingPunct="1">
        <a:lnSpc>
          <a:spcPct val="105000"/>
        </a:lnSpc>
        <a:spcBef>
          <a:spcPts val="700"/>
        </a:spcBef>
        <a:buSzPct val="120000"/>
        <a:buFont typeface="Encode Sans" pitchFamily="2" charset="0"/>
        <a:buNone/>
        <a:defRPr sz="1400" b="0" kern="1200">
          <a:solidFill>
            <a:schemeClr val="accent1"/>
          </a:solidFill>
          <a:latin typeface="Encode Sans" panose="020B0604020202020204" charset="0"/>
          <a:ea typeface="+mn-ea"/>
          <a:cs typeface="+mn-cs"/>
        </a:defRPr>
      </a:lvl3pPr>
      <a:lvl4pPr marL="216000" indent="0" algn="l" defTabSz="685800" rtl="0" eaLnBrk="1" latinLnBrk="0" hangingPunct="1">
        <a:lnSpc>
          <a:spcPct val="105000"/>
        </a:lnSpc>
        <a:spcBef>
          <a:spcPts val="400"/>
        </a:spcBef>
        <a:buFont typeface="Encode Sans" pitchFamily="2" charset="0"/>
        <a:buNone/>
        <a:defRPr sz="1400" b="0" kern="1200">
          <a:solidFill>
            <a:schemeClr val="accent1"/>
          </a:solidFill>
          <a:latin typeface="Encode Sans" panose="020B0604020202020204" charset="0"/>
          <a:ea typeface="+mn-ea"/>
          <a:cs typeface="+mn-cs"/>
        </a:defRPr>
      </a:lvl4pPr>
      <a:lvl5pPr marL="360000" indent="-144000" algn="l" defTabSz="685800" rtl="0" eaLnBrk="1" latinLnBrk="0" hangingPunct="1">
        <a:lnSpc>
          <a:spcPct val="105000"/>
        </a:lnSpc>
        <a:spcBef>
          <a:spcPts val="400"/>
        </a:spcBef>
        <a:buClr>
          <a:schemeClr val="accent4"/>
        </a:buClr>
        <a:buFont typeface="Arial" panose="020B0604020202020204" pitchFamily="34" charset="0"/>
        <a:buChar char="•"/>
        <a:defRPr sz="1400" kern="1200">
          <a:solidFill>
            <a:schemeClr val="accent1"/>
          </a:solidFill>
          <a:latin typeface="Encode Sans" panose="020B060402020202020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BF798E53-107F-468D-A86A-B9E27C8FBA8B}"/>
              </a:ext>
            </a:extLst>
          </p:cNvPr>
          <p:cNvSpPr>
            <a:spLocks noGrp="1"/>
          </p:cNvSpPr>
          <p:nvPr>
            <p:ph type="title"/>
          </p:nvPr>
        </p:nvSpPr>
        <p:spPr>
          <a:xfrm>
            <a:off x="1389540" y="1420281"/>
            <a:ext cx="10080000" cy="792000"/>
          </a:xfrm>
          <a:prstGeom prst="rect">
            <a:avLst/>
          </a:prstGeom>
        </p:spPr>
        <p:txBody>
          <a:bodyPr vert="horz" lIns="91440" tIns="45720" rIns="91440" bIns="45720" rtlCol="0" anchor="t">
            <a:noAutofit/>
          </a:bodyPr>
          <a:lstStyle/>
          <a:p>
            <a:r>
              <a:rPr lang="fr-FR"/>
              <a:t>Modifiez le style du titre</a:t>
            </a:r>
          </a:p>
        </p:txBody>
      </p:sp>
      <p:sp>
        <p:nvSpPr>
          <p:cNvPr id="3" name="Espace réservé du texte 2">
            <a:extLst>
              <a:ext uri="{FF2B5EF4-FFF2-40B4-BE49-F238E27FC236}">
                <a16:creationId xmlns:a16="http://schemas.microsoft.com/office/drawing/2014/main" id="{33116353-A2DB-400D-836D-10B770C82C62}"/>
              </a:ext>
            </a:extLst>
          </p:cNvPr>
          <p:cNvSpPr>
            <a:spLocks noGrp="1"/>
          </p:cNvSpPr>
          <p:nvPr>
            <p:ph type="body" idx="1"/>
          </p:nvPr>
        </p:nvSpPr>
        <p:spPr>
          <a:xfrm>
            <a:off x="1132787" y="2497136"/>
            <a:ext cx="10440000" cy="3600000"/>
          </a:xfrm>
          <a:prstGeom prst="rect">
            <a:avLst/>
          </a:prstGeom>
        </p:spPr>
        <p:txBody>
          <a:bodyPr vert="horz" lIns="91440" tIns="45720" rIns="91440" bIns="45720" rtlCol="0">
            <a:no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2642152324"/>
      </p:ext>
    </p:extLst>
  </p:cSld>
  <p:clrMap bg1="lt1" tx1="dk1" bg2="lt2" tx2="dk2" accent1="accent1" accent2="accent2" accent3="accent3" accent4="accent4" accent5="accent5" accent6="accent6" hlink="hlink" folHlink="folHlink"/>
  <p:sldLayoutIdLst>
    <p:sldLayoutId id="2147483795" r:id="rId1"/>
  </p:sldLayoutIdLst>
  <p:hf sldNum="0" hdr="0" dt="0"/>
  <p:txStyles>
    <p:titleStyle>
      <a:lvl1pPr algn="l" defTabSz="685800" rtl="0" eaLnBrk="1" latinLnBrk="0" hangingPunct="1">
        <a:lnSpc>
          <a:spcPct val="95000"/>
        </a:lnSpc>
        <a:spcBef>
          <a:spcPct val="0"/>
        </a:spcBef>
        <a:buNone/>
        <a:defRPr sz="4700" kern="1200" cap="all" baseline="0">
          <a:solidFill>
            <a:schemeClr val="bg1"/>
          </a:solidFill>
          <a:latin typeface="+mj-lt"/>
          <a:ea typeface="+mj-ea"/>
          <a:cs typeface="+mj-cs"/>
        </a:defRPr>
      </a:lvl1pPr>
    </p:titleStyle>
    <p:bodyStyle>
      <a:lvl1pPr marL="288000" indent="-288000" algn="l" defTabSz="685800" rtl="0" eaLnBrk="1" latinLnBrk="0" hangingPunct="1">
        <a:lnSpc>
          <a:spcPct val="105000"/>
        </a:lnSpc>
        <a:spcBef>
          <a:spcPts val="1800"/>
        </a:spcBef>
        <a:buFont typeface="+mj-lt"/>
        <a:buAutoNum type="arabicPeriod"/>
        <a:defRPr sz="1900" b="0" kern="1200" cap="all" baseline="0">
          <a:solidFill>
            <a:schemeClr val="bg1"/>
          </a:solidFill>
          <a:latin typeface="+mn-lt"/>
          <a:ea typeface="+mn-ea"/>
          <a:cs typeface="+mn-cs"/>
        </a:defRPr>
      </a:lvl1pPr>
      <a:lvl2pPr marL="287338" indent="0" algn="l" defTabSz="685800" rtl="0" eaLnBrk="1" latinLnBrk="0" hangingPunct="1">
        <a:lnSpc>
          <a:spcPct val="105000"/>
        </a:lnSpc>
        <a:spcBef>
          <a:spcPts val="0"/>
        </a:spcBef>
        <a:buFont typeface="Arial" panose="020B0604020202020204" pitchFamily="34" charset="0"/>
        <a:buNone/>
        <a:defRPr sz="1500" kern="1200">
          <a:solidFill>
            <a:schemeClr val="bg1"/>
          </a:solidFill>
          <a:latin typeface="+mn-lt"/>
          <a:ea typeface="+mn-ea"/>
          <a:cs typeface="+mn-cs"/>
        </a:defRPr>
      </a:lvl2pPr>
      <a:lvl3pPr marL="450000" indent="-160338" algn="l" defTabSz="685800" rtl="0" eaLnBrk="1" latinLnBrk="0" hangingPunct="1">
        <a:lnSpc>
          <a:spcPct val="105000"/>
        </a:lnSpc>
        <a:spcBef>
          <a:spcPts val="0"/>
        </a:spcBef>
        <a:buSzPct val="120000"/>
        <a:buFont typeface="Encode Sans" pitchFamily="2" charset="0"/>
        <a:buChar char="•"/>
        <a:defRPr sz="1500" b="1" kern="1200">
          <a:solidFill>
            <a:schemeClr val="bg1"/>
          </a:solidFill>
          <a:latin typeface="+mn-lt"/>
          <a:ea typeface="+mn-ea"/>
          <a:cs typeface="+mn-cs"/>
        </a:defRPr>
      </a:lvl3pPr>
      <a:lvl4pPr marL="450000" indent="-160338" algn="l" defTabSz="685800" rtl="0" eaLnBrk="1" latinLnBrk="0" hangingPunct="1">
        <a:lnSpc>
          <a:spcPct val="105000"/>
        </a:lnSpc>
        <a:spcBef>
          <a:spcPts val="0"/>
        </a:spcBef>
        <a:buFont typeface="Encode Sans" pitchFamily="2" charset="0"/>
        <a:buChar char="‐"/>
        <a:defRPr sz="1500" kern="1200">
          <a:solidFill>
            <a:schemeClr val="bg1"/>
          </a:solidFill>
          <a:latin typeface="+mn-lt"/>
          <a:ea typeface="+mn-ea"/>
          <a:cs typeface="+mn-cs"/>
        </a:defRPr>
      </a:lvl4pPr>
      <a:lvl5pPr marL="450000" indent="0" algn="l" defTabSz="685800" rtl="0" eaLnBrk="1" latinLnBrk="0" hangingPunct="1">
        <a:lnSpc>
          <a:spcPct val="105000"/>
        </a:lnSpc>
        <a:spcBef>
          <a:spcPts val="0"/>
        </a:spcBef>
        <a:buFont typeface="Arial" panose="020B0604020202020204" pitchFamily="34" charset="0"/>
        <a:buNone/>
        <a:defRPr sz="1300"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8" Type="http://schemas.openxmlformats.org/officeDocument/2006/relationships/image" Target="../media/image34.png"/><Relationship Id="rId3" Type="http://schemas.microsoft.com/office/2018/10/relationships/comments" Target="../comments/modernComment_7FFE606E_85498C3F.xml"/><Relationship Id="rId7" Type="http://schemas.openxmlformats.org/officeDocument/2006/relationships/image" Target="../media/image33.sv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32.png"/><Relationship Id="rId5" Type="http://schemas.openxmlformats.org/officeDocument/2006/relationships/image" Target="../media/image31.svg"/><Relationship Id="rId4" Type="http://schemas.openxmlformats.org/officeDocument/2006/relationships/image" Target="../media/image30.png"/><Relationship Id="rId9" Type="http://schemas.microsoft.com/office/2007/relationships/hdphoto" Target="../media/hdphoto1.wdp"/></Relationships>
</file>

<file path=ppt/slides/_rels/slide13.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36.svg"/></Relationships>
</file>

<file path=ppt/slides/_rels/slide14.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sv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44.png"/><Relationship Id="rId5" Type="http://schemas.openxmlformats.org/officeDocument/2006/relationships/image" Target="../media/image43.svg"/><Relationship Id="rId10" Type="http://schemas.openxmlformats.org/officeDocument/2006/relationships/image" Target="../media/image48.png"/><Relationship Id="rId4" Type="http://schemas.openxmlformats.org/officeDocument/2006/relationships/image" Target="../media/image42.png"/><Relationship Id="rId9" Type="http://schemas.openxmlformats.org/officeDocument/2006/relationships/image" Target="../media/image47.sv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3" Type="http://schemas.microsoft.com/office/2018/10/relationships/comments" Target="../comments/modernComment_7F3E8DAC_3232DE6.xml"/><Relationship Id="rId2" Type="http://schemas.openxmlformats.org/officeDocument/2006/relationships/notesSlide" Target="../notesSlides/notesSlide17.xml"/><Relationship Id="rId1" Type="http://schemas.openxmlformats.org/officeDocument/2006/relationships/slideLayout" Target="../slideLayouts/slideLayout14.xml"/><Relationship Id="rId4" Type="http://schemas.openxmlformats.org/officeDocument/2006/relationships/image" Target="../media/image49.jpeg"/></Relationships>
</file>

<file path=ppt/slides/_rels/slide1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10.svg"/></Relationships>
</file>

<file path=ppt/slides/_rels/slide20.xml.rels><?xml version="1.0" encoding="UTF-8" standalone="yes"?>
<Relationships xmlns="http://schemas.openxmlformats.org/package/2006/relationships"><Relationship Id="rId8" Type="http://schemas.openxmlformats.org/officeDocument/2006/relationships/image" Target="../media/image54.png"/><Relationship Id="rId3" Type="http://schemas.microsoft.com/office/2018/10/relationships/comments" Target="../comments/modernComment_7FFE6070_221EFDB2.xml"/><Relationship Id="rId7" Type="http://schemas.microsoft.com/office/2007/relationships/hdphoto" Target="../media/hdphoto1.wdp"/><Relationship Id="rId2" Type="http://schemas.openxmlformats.org/officeDocument/2006/relationships/notesSlide" Target="../notesSlides/notesSlide20.xml"/><Relationship Id="rId1" Type="http://schemas.openxmlformats.org/officeDocument/2006/relationships/slideLayout" Target="../slideLayouts/slideLayout14.xml"/><Relationship Id="rId6" Type="http://schemas.openxmlformats.org/officeDocument/2006/relationships/image" Target="../media/image53.png"/><Relationship Id="rId11" Type="http://schemas.openxmlformats.org/officeDocument/2006/relationships/image" Target="../media/image8.jpeg"/><Relationship Id="rId5" Type="http://schemas.openxmlformats.org/officeDocument/2006/relationships/image" Target="../media/image52.svg"/><Relationship Id="rId10" Type="http://schemas.openxmlformats.org/officeDocument/2006/relationships/image" Target="../media/image7.jpeg"/><Relationship Id="rId4" Type="http://schemas.openxmlformats.org/officeDocument/2006/relationships/image" Target="../media/image51.png"/><Relationship Id="rId9" Type="http://schemas.openxmlformats.org/officeDocument/2006/relationships/image" Target="../media/image55.svg"/></Relationships>
</file>

<file path=ppt/slides/_rels/slide21.xml.rels><?xml version="1.0" encoding="UTF-8" standalone="yes"?>
<Relationships xmlns="http://schemas.openxmlformats.org/package/2006/relationships"><Relationship Id="rId8" Type="http://schemas.openxmlformats.org/officeDocument/2006/relationships/image" Target="../media/image61.svg"/><Relationship Id="rId3" Type="http://schemas.openxmlformats.org/officeDocument/2006/relationships/image" Target="../media/image56.png"/><Relationship Id="rId7" Type="http://schemas.openxmlformats.org/officeDocument/2006/relationships/image" Target="../media/image60.png"/><Relationship Id="rId12" Type="http://schemas.openxmlformats.org/officeDocument/2006/relationships/image" Target="../media/image65.svg"/><Relationship Id="rId2" Type="http://schemas.openxmlformats.org/officeDocument/2006/relationships/notesSlide" Target="../notesSlides/notesSlide21.xml"/><Relationship Id="rId1" Type="http://schemas.openxmlformats.org/officeDocument/2006/relationships/slideLayout" Target="../slideLayouts/slideLayout14.xml"/><Relationship Id="rId6" Type="http://schemas.openxmlformats.org/officeDocument/2006/relationships/image" Target="../media/image59.svg"/><Relationship Id="rId11" Type="http://schemas.openxmlformats.org/officeDocument/2006/relationships/image" Target="../media/image64.png"/><Relationship Id="rId5" Type="http://schemas.openxmlformats.org/officeDocument/2006/relationships/image" Target="../media/image58.png"/><Relationship Id="rId10" Type="http://schemas.openxmlformats.org/officeDocument/2006/relationships/image" Target="../media/image63.svg"/><Relationship Id="rId4" Type="http://schemas.openxmlformats.org/officeDocument/2006/relationships/image" Target="../media/image57.svg"/><Relationship Id="rId9" Type="http://schemas.openxmlformats.org/officeDocument/2006/relationships/image" Target="../media/image62.png"/></Relationships>
</file>

<file path=ppt/slides/_rels/slide22.xml.rels><?xml version="1.0" encoding="UTF-8" standalone="yes"?>
<Relationships xmlns="http://schemas.openxmlformats.org/package/2006/relationships"><Relationship Id="rId8" Type="http://schemas.openxmlformats.org/officeDocument/2006/relationships/image" Target="../media/image70.png"/><Relationship Id="rId3" Type="http://schemas.microsoft.com/office/2018/10/relationships/comments" Target="../comments/modernComment_7F3E8DAE_61F973E6.xml"/><Relationship Id="rId7" Type="http://schemas.openxmlformats.org/officeDocument/2006/relationships/image" Target="../media/image69.svg"/><Relationship Id="rId2" Type="http://schemas.openxmlformats.org/officeDocument/2006/relationships/notesSlide" Target="../notesSlides/notesSlide22.xml"/><Relationship Id="rId1" Type="http://schemas.openxmlformats.org/officeDocument/2006/relationships/slideLayout" Target="../slideLayouts/slideLayout14.xml"/><Relationship Id="rId6" Type="http://schemas.openxmlformats.org/officeDocument/2006/relationships/image" Target="../media/image68.png"/><Relationship Id="rId11" Type="http://schemas.openxmlformats.org/officeDocument/2006/relationships/image" Target="../media/image8.jpeg"/><Relationship Id="rId5" Type="http://schemas.openxmlformats.org/officeDocument/2006/relationships/image" Target="../media/image67.svg"/><Relationship Id="rId10" Type="http://schemas.openxmlformats.org/officeDocument/2006/relationships/image" Target="../media/image7.jpeg"/><Relationship Id="rId4" Type="http://schemas.openxmlformats.org/officeDocument/2006/relationships/image" Target="../media/image66.png"/><Relationship Id="rId9" Type="http://schemas.openxmlformats.org/officeDocument/2006/relationships/image" Target="../media/image71.svg"/></Relationships>
</file>

<file path=ppt/slides/_rels/slide23.xml.rels><?xml version="1.0" encoding="UTF-8" standalone="yes"?>
<Relationships xmlns="http://schemas.openxmlformats.org/package/2006/relationships"><Relationship Id="rId3" Type="http://schemas.microsoft.com/office/2018/10/relationships/comments" Target="../comments/modernComment_7FFE60BA_56BD4290.xml"/><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5.xml"/><Relationship Id="rId1" Type="http://schemas.openxmlformats.org/officeDocument/2006/relationships/slideLayout" Target="../slideLayouts/slideLayout18.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73.svg"/></Relationships>
</file>

<file path=ppt/slides/_rels/slide26.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26.xml"/><Relationship Id="rId1" Type="http://schemas.openxmlformats.org/officeDocument/2006/relationships/slideLayout" Target="../slideLayouts/slideLayout18.xml"/><Relationship Id="rId6" Type="http://schemas.openxmlformats.org/officeDocument/2006/relationships/image" Target="../media/image7.jpeg"/><Relationship Id="rId5" Type="http://schemas.openxmlformats.org/officeDocument/2006/relationships/image" Target="../media/image76.jpeg"/><Relationship Id="rId4" Type="http://schemas.openxmlformats.org/officeDocument/2006/relationships/image" Target="../media/image75.jpeg"/></Relationships>
</file>

<file path=ppt/slides/_rels/slide27.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27.xml"/><Relationship Id="rId1" Type="http://schemas.openxmlformats.org/officeDocument/2006/relationships/slideLayout" Target="../slideLayouts/slideLayout18.xml"/><Relationship Id="rId4" Type="http://schemas.openxmlformats.org/officeDocument/2006/relationships/image" Target="../media/image7.jpeg"/></Relationships>
</file>

<file path=ppt/slides/_rels/slide28.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28.xml"/><Relationship Id="rId1" Type="http://schemas.openxmlformats.org/officeDocument/2006/relationships/slideLayout" Target="../slideLayouts/slideLayout18.xml"/><Relationship Id="rId4" Type="http://schemas.openxmlformats.org/officeDocument/2006/relationships/image" Target="../media/image7.jpeg"/></Relationships>
</file>

<file path=ppt/slides/_rels/slide29.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29.xml"/><Relationship Id="rId1" Type="http://schemas.openxmlformats.org/officeDocument/2006/relationships/slideLayout" Target="../slideLayouts/slideLayout18.xml"/><Relationship Id="rId4" Type="http://schemas.openxmlformats.org/officeDocument/2006/relationships/image" Target="../media/image7.jpe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12.svg"/></Relationships>
</file>

<file path=ppt/slides/_rels/slide30.xml.rels><?xml version="1.0" encoding="UTF-8" standalone="yes"?>
<Relationships xmlns="http://schemas.openxmlformats.org/package/2006/relationships"><Relationship Id="rId3" Type="http://schemas.openxmlformats.org/officeDocument/2006/relationships/image" Target="../media/image74.jpeg"/><Relationship Id="rId7" Type="http://schemas.openxmlformats.org/officeDocument/2006/relationships/image" Target="../media/image8.jpeg"/><Relationship Id="rId2" Type="http://schemas.openxmlformats.org/officeDocument/2006/relationships/notesSlide" Target="../notesSlides/notesSlide30.xml"/><Relationship Id="rId1" Type="http://schemas.openxmlformats.org/officeDocument/2006/relationships/slideLayout" Target="../slideLayouts/slideLayout18.xml"/><Relationship Id="rId6" Type="http://schemas.openxmlformats.org/officeDocument/2006/relationships/image" Target="../media/image7.jpeg"/><Relationship Id="rId5" Type="http://schemas.openxmlformats.org/officeDocument/2006/relationships/image" Target="../media/image76.jpeg"/><Relationship Id="rId4" Type="http://schemas.openxmlformats.org/officeDocument/2006/relationships/image" Target="../media/image75.jpeg"/></Relationships>
</file>

<file path=ppt/slides/_rels/slide31.xml.rels><?xml version="1.0" encoding="UTF-8" standalone="yes"?>
<Relationships xmlns="http://schemas.openxmlformats.org/package/2006/relationships"><Relationship Id="rId8" Type="http://schemas.openxmlformats.org/officeDocument/2006/relationships/image" Target="../media/image7.jpeg"/><Relationship Id="rId13" Type="http://schemas.openxmlformats.org/officeDocument/2006/relationships/image" Target="../media/image82.png"/><Relationship Id="rId3" Type="http://schemas.openxmlformats.org/officeDocument/2006/relationships/image" Target="../media/image74.jpeg"/><Relationship Id="rId7" Type="http://schemas.openxmlformats.org/officeDocument/2006/relationships/image" Target="../media/image78.png"/><Relationship Id="rId12" Type="http://schemas.openxmlformats.org/officeDocument/2006/relationships/image" Target="../media/image81.png"/><Relationship Id="rId2" Type="http://schemas.openxmlformats.org/officeDocument/2006/relationships/notesSlide" Target="../notesSlides/notesSlide31.xml"/><Relationship Id="rId1" Type="http://schemas.openxmlformats.org/officeDocument/2006/relationships/slideLayout" Target="../slideLayouts/slideLayout18.xml"/><Relationship Id="rId6" Type="http://schemas.openxmlformats.org/officeDocument/2006/relationships/image" Target="../media/image77.png"/><Relationship Id="rId11" Type="http://schemas.openxmlformats.org/officeDocument/2006/relationships/image" Target="../media/image80.png"/><Relationship Id="rId5" Type="http://schemas.openxmlformats.org/officeDocument/2006/relationships/image" Target="../media/image76.jpeg"/><Relationship Id="rId10" Type="http://schemas.openxmlformats.org/officeDocument/2006/relationships/image" Target="../media/image79.png"/><Relationship Id="rId4" Type="http://schemas.openxmlformats.org/officeDocument/2006/relationships/image" Target="../media/image75.jpeg"/><Relationship Id="rId9" Type="http://schemas.openxmlformats.org/officeDocument/2006/relationships/image" Target="../media/image8.jpe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83.png"/><Relationship Id="rId7" Type="http://schemas.openxmlformats.org/officeDocument/2006/relationships/image" Target="../media/image7.jpeg"/><Relationship Id="rId2" Type="http://schemas.openxmlformats.org/officeDocument/2006/relationships/notesSlide" Target="../notesSlides/notesSlide33.xml"/><Relationship Id="rId1" Type="http://schemas.openxmlformats.org/officeDocument/2006/relationships/slideLayout" Target="../slideLayouts/slideLayout6.xml"/><Relationship Id="rId6" Type="http://schemas.openxmlformats.org/officeDocument/2006/relationships/image" Target="../media/image85.jpeg"/><Relationship Id="rId5" Type="http://schemas.openxmlformats.org/officeDocument/2006/relationships/image" Target="../media/image74.jpeg"/><Relationship Id="rId10" Type="http://schemas.openxmlformats.org/officeDocument/2006/relationships/image" Target="../media/image80.png"/><Relationship Id="rId4" Type="http://schemas.openxmlformats.org/officeDocument/2006/relationships/image" Target="../media/image84.svg"/><Relationship Id="rId9" Type="http://schemas.openxmlformats.org/officeDocument/2006/relationships/image" Target="../media/image79.png"/></Relationships>
</file>

<file path=ppt/slides/_rels/slide34.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85.jpeg"/><Relationship Id="rId7" Type="http://schemas.openxmlformats.org/officeDocument/2006/relationships/image" Target="../media/image8.jpeg"/><Relationship Id="rId2" Type="http://schemas.openxmlformats.org/officeDocument/2006/relationships/notesSlide" Target="../notesSlides/notesSlide34.xml"/><Relationship Id="rId1" Type="http://schemas.openxmlformats.org/officeDocument/2006/relationships/slideLayout" Target="../slideLayouts/slideLayout6.xml"/><Relationship Id="rId6" Type="http://schemas.openxmlformats.org/officeDocument/2006/relationships/image" Target="../media/image7.jpeg"/><Relationship Id="rId5" Type="http://schemas.openxmlformats.org/officeDocument/2006/relationships/image" Target="../media/image87.svg"/><Relationship Id="rId4" Type="http://schemas.openxmlformats.org/officeDocument/2006/relationships/image" Target="../media/image86.png"/><Relationship Id="rId9" Type="http://schemas.openxmlformats.org/officeDocument/2006/relationships/image" Target="../media/image80.png"/></Relationships>
</file>

<file path=ppt/slides/_rels/slide35.xml.rels><?xml version="1.0" encoding="UTF-8" standalone="yes"?>
<Relationships xmlns="http://schemas.openxmlformats.org/package/2006/relationships"><Relationship Id="rId3" Type="http://schemas.openxmlformats.org/officeDocument/2006/relationships/image" Target="../media/image83.png"/><Relationship Id="rId7" Type="http://schemas.openxmlformats.org/officeDocument/2006/relationships/image" Target="../media/image8.jpeg"/><Relationship Id="rId2" Type="http://schemas.openxmlformats.org/officeDocument/2006/relationships/notesSlide" Target="../notesSlides/notesSlide35.xml"/><Relationship Id="rId1" Type="http://schemas.openxmlformats.org/officeDocument/2006/relationships/slideLayout" Target="../slideLayouts/slideLayout6.xml"/><Relationship Id="rId6" Type="http://schemas.openxmlformats.org/officeDocument/2006/relationships/image" Target="../media/image7.jpeg"/><Relationship Id="rId5" Type="http://schemas.openxmlformats.org/officeDocument/2006/relationships/image" Target="../media/image27.png"/><Relationship Id="rId4" Type="http://schemas.openxmlformats.org/officeDocument/2006/relationships/image" Target="../media/image84.svg"/></Relationships>
</file>

<file path=ppt/slides/_rels/slide3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6.xml"/><Relationship Id="rId1" Type="http://schemas.openxmlformats.org/officeDocument/2006/relationships/slideLayout" Target="../slideLayouts/slideLayout6.xml"/><Relationship Id="rId4" Type="http://schemas.openxmlformats.org/officeDocument/2006/relationships/image" Target="../media/image8.jpeg"/></Relationships>
</file>

<file path=ppt/slides/_rels/slide37.xml.rels><?xml version="1.0" encoding="UTF-8" standalone="yes"?>
<Relationships xmlns="http://schemas.openxmlformats.org/package/2006/relationships"><Relationship Id="rId8" Type="http://schemas.openxmlformats.org/officeDocument/2006/relationships/image" Target="../media/image93.svg"/><Relationship Id="rId13" Type="http://schemas.openxmlformats.org/officeDocument/2006/relationships/image" Target="../media/image98.png"/><Relationship Id="rId3" Type="http://schemas.openxmlformats.org/officeDocument/2006/relationships/image" Target="../media/image88.png"/><Relationship Id="rId7" Type="http://schemas.openxmlformats.org/officeDocument/2006/relationships/image" Target="../media/image92.png"/><Relationship Id="rId12" Type="http://schemas.openxmlformats.org/officeDocument/2006/relationships/image" Target="../media/image97.svg"/><Relationship Id="rId2" Type="http://schemas.openxmlformats.org/officeDocument/2006/relationships/notesSlide" Target="../notesSlides/notesSlide37.xml"/><Relationship Id="rId1" Type="http://schemas.openxmlformats.org/officeDocument/2006/relationships/slideLayout" Target="../slideLayouts/slideLayout6.xml"/><Relationship Id="rId6" Type="http://schemas.openxmlformats.org/officeDocument/2006/relationships/image" Target="../media/image91.svg"/><Relationship Id="rId11" Type="http://schemas.openxmlformats.org/officeDocument/2006/relationships/image" Target="../media/image96.png"/><Relationship Id="rId5" Type="http://schemas.openxmlformats.org/officeDocument/2006/relationships/image" Target="../media/image90.png"/><Relationship Id="rId15" Type="http://schemas.openxmlformats.org/officeDocument/2006/relationships/image" Target="../media/image8.jpeg"/><Relationship Id="rId10" Type="http://schemas.openxmlformats.org/officeDocument/2006/relationships/image" Target="../media/image95.svg"/><Relationship Id="rId4" Type="http://schemas.openxmlformats.org/officeDocument/2006/relationships/image" Target="../media/image89.svg"/><Relationship Id="rId9" Type="http://schemas.openxmlformats.org/officeDocument/2006/relationships/image" Target="../media/image94.png"/><Relationship Id="rId14" Type="http://schemas.openxmlformats.org/officeDocument/2006/relationships/image" Target="../media/image99.svg"/></Relationships>
</file>

<file path=ppt/slides/_rels/slide38.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85.jpeg"/><Relationship Id="rId7" Type="http://schemas.openxmlformats.org/officeDocument/2006/relationships/image" Target="../media/image101.svg"/><Relationship Id="rId2" Type="http://schemas.openxmlformats.org/officeDocument/2006/relationships/notesSlide" Target="../notesSlides/notesSlide38.xml"/><Relationship Id="rId1" Type="http://schemas.openxmlformats.org/officeDocument/2006/relationships/slideLayout" Target="../slideLayouts/slideLayout6.xml"/><Relationship Id="rId6" Type="http://schemas.openxmlformats.org/officeDocument/2006/relationships/image" Target="../media/image100.png"/><Relationship Id="rId11" Type="http://schemas.openxmlformats.org/officeDocument/2006/relationships/image" Target="../media/image80.png"/><Relationship Id="rId5" Type="http://schemas.openxmlformats.org/officeDocument/2006/relationships/image" Target="../media/image87.svg"/><Relationship Id="rId10" Type="http://schemas.openxmlformats.org/officeDocument/2006/relationships/image" Target="../media/image79.png"/><Relationship Id="rId4" Type="http://schemas.openxmlformats.org/officeDocument/2006/relationships/image" Target="../media/image86.png"/><Relationship Id="rId9" Type="http://schemas.openxmlformats.org/officeDocument/2006/relationships/image" Target="../media/image8.jpeg"/></Relationships>
</file>

<file path=ppt/slides/_rels/slide3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40.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85.jpeg"/><Relationship Id="rId7" Type="http://schemas.openxmlformats.org/officeDocument/2006/relationships/image" Target="../media/image101.svg"/><Relationship Id="rId2" Type="http://schemas.openxmlformats.org/officeDocument/2006/relationships/notesSlide" Target="../notesSlides/notesSlide40.xml"/><Relationship Id="rId1" Type="http://schemas.openxmlformats.org/officeDocument/2006/relationships/slideLayout" Target="../slideLayouts/slideLayout6.xml"/><Relationship Id="rId6" Type="http://schemas.openxmlformats.org/officeDocument/2006/relationships/image" Target="../media/image100.png"/><Relationship Id="rId11" Type="http://schemas.openxmlformats.org/officeDocument/2006/relationships/image" Target="../media/image80.png"/><Relationship Id="rId5" Type="http://schemas.openxmlformats.org/officeDocument/2006/relationships/image" Target="../media/image87.svg"/><Relationship Id="rId10" Type="http://schemas.openxmlformats.org/officeDocument/2006/relationships/image" Target="../media/image79.png"/><Relationship Id="rId4" Type="http://schemas.openxmlformats.org/officeDocument/2006/relationships/image" Target="../media/image86.png"/><Relationship Id="rId9" Type="http://schemas.openxmlformats.org/officeDocument/2006/relationships/image" Target="../media/image8.jpeg"/></Relationships>
</file>

<file path=ppt/slides/_rels/slide41.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102.png"/><Relationship Id="rId7" Type="http://schemas.openxmlformats.org/officeDocument/2006/relationships/image" Target="../media/image8.jpeg"/><Relationship Id="rId2" Type="http://schemas.openxmlformats.org/officeDocument/2006/relationships/notesSlide" Target="../notesSlides/notesSlide41.xml"/><Relationship Id="rId1" Type="http://schemas.openxmlformats.org/officeDocument/2006/relationships/slideLayout" Target="../slideLayouts/slideLayout6.xml"/><Relationship Id="rId6" Type="http://schemas.openxmlformats.org/officeDocument/2006/relationships/image" Target="../media/image7.jpeg"/><Relationship Id="rId5" Type="http://schemas.openxmlformats.org/officeDocument/2006/relationships/image" Target="../media/image104.png"/><Relationship Id="rId4" Type="http://schemas.openxmlformats.org/officeDocument/2006/relationships/image" Target="../media/image103.png"/><Relationship Id="rId9" Type="http://schemas.openxmlformats.org/officeDocument/2006/relationships/image" Target="../media/image80.png"/></Relationships>
</file>

<file path=ppt/slides/_rels/slide42.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85.jpeg"/><Relationship Id="rId7" Type="http://schemas.openxmlformats.org/officeDocument/2006/relationships/image" Target="../media/image101.svg"/><Relationship Id="rId2" Type="http://schemas.openxmlformats.org/officeDocument/2006/relationships/notesSlide" Target="../notesSlides/notesSlide42.xml"/><Relationship Id="rId1" Type="http://schemas.openxmlformats.org/officeDocument/2006/relationships/slideLayout" Target="../slideLayouts/slideLayout6.xml"/><Relationship Id="rId6" Type="http://schemas.openxmlformats.org/officeDocument/2006/relationships/image" Target="../media/image100.png"/><Relationship Id="rId11" Type="http://schemas.openxmlformats.org/officeDocument/2006/relationships/image" Target="../media/image80.png"/><Relationship Id="rId5" Type="http://schemas.openxmlformats.org/officeDocument/2006/relationships/image" Target="../media/image87.svg"/><Relationship Id="rId10" Type="http://schemas.openxmlformats.org/officeDocument/2006/relationships/image" Target="../media/image79.png"/><Relationship Id="rId4" Type="http://schemas.openxmlformats.org/officeDocument/2006/relationships/image" Target="../media/image86.png"/><Relationship Id="rId9" Type="http://schemas.openxmlformats.org/officeDocument/2006/relationships/image" Target="../media/image8.jpeg"/></Relationships>
</file>

<file path=ppt/slides/_rels/slide43.xml.rels><?xml version="1.0" encoding="UTF-8" standalone="yes"?>
<Relationships xmlns="http://schemas.openxmlformats.org/package/2006/relationships"><Relationship Id="rId8" Type="http://schemas.openxmlformats.org/officeDocument/2006/relationships/chart" Target="../charts/chart1.xml"/><Relationship Id="rId3" Type="http://schemas.openxmlformats.org/officeDocument/2006/relationships/image" Target="../media/image105.png"/><Relationship Id="rId7" Type="http://schemas.openxmlformats.org/officeDocument/2006/relationships/image" Target="../media/image80.png"/><Relationship Id="rId2" Type="http://schemas.openxmlformats.org/officeDocument/2006/relationships/notesSlide" Target="../notesSlides/notesSlide43.xml"/><Relationship Id="rId1" Type="http://schemas.openxmlformats.org/officeDocument/2006/relationships/slideLayout" Target="../slideLayouts/slideLayout6.xml"/><Relationship Id="rId6" Type="http://schemas.openxmlformats.org/officeDocument/2006/relationships/image" Target="../media/image79.png"/><Relationship Id="rId5" Type="http://schemas.openxmlformats.org/officeDocument/2006/relationships/image" Target="../media/image8.jpeg"/><Relationship Id="rId4" Type="http://schemas.openxmlformats.org/officeDocument/2006/relationships/image" Target="../media/image7.jpeg"/></Relationships>
</file>

<file path=ppt/slides/_rels/slide44.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83.png"/><Relationship Id="rId7" Type="http://schemas.openxmlformats.org/officeDocument/2006/relationships/image" Target="../media/image7.jpeg"/><Relationship Id="rId2" Type="http://schemas.openxmlformats.org/officeDocument/2006/relationships/notesSlide" Target="../notesSlides/notesSlide44.xml"/><Relationship Id="rId1" Type="http://schemas.openxmlformats.org/officeDocument/2006/relationships/slideLayout" Target="../slideLayouts/slideLayout6.xml"/><Relationship Id="rId6" Type="http://schemas.openxmlformats.org/officeDocument/2006/relationships/image" Target="../media/image75.jpeg"/><Relationship Id="rId5" Type="http://schemas.openxmlformats.org/officeDocument/2006/relationships/image" Target="../media/image85.jpeg"/><Relationship Id="rId10" Type="http://schemas.openxmlformats.org/officeDocument/2006/relationships/image" Target="../media/image81.png"/><Relationship Id="rId4" Type="http://schemas.openxmlformats.org/officeDocument/2006/relationships/image" Target="../media/image84.svg"/><Relationship Id="rId9" Type="http://schemas.openxmlformats.org/officeDocument/2006/relationships/image" Target="../media/image82.png"/></Relationships>
</file>

<file path=ppt/slides/_rels/slide4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5.xml"/><Relationship Id="rId1" Type="http://schemas.openxmlformats.org/officeDocument/2006/relationships/slideLayout" Target="../slideLayouts/slideLayout6.xml"/><Relationship Id="rId5" Type="http://schemas.openxmlformats.org/officeDocument/2006/relationships/image" Target="../media/image82.png"/><Relationship Id="rId4" Type="http://schemas.openxmlformats.org/officeDocument/2006/relationships/image" Target="../media/image8.jpeg"/></Relationships>
</file>

<file path=ppt/slides/_rels/slide46.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85.jpeg"/><Relationship Id="rId7" Type="http://schemas.openxmlformats.org/officeDocument/2006/relationships/image" Target="../media/image101.svg"/><Relationship Id="rId2" Type="http://schemas.openxmlformats.org/officeDocument/2006/relationships/notesSlide" Target="../notesSlides/notesSlide46.xml"/><Relationship Id="rId1" Type="http://schemas.openxmlformats.org/officeDocument/2006/relationships/slideLayout" Target="../slideLayouts/slideLayout6.xml"/><Relationship Id="rId6" Type="http://schemas.openxmlformats.org/officeDocument/2006/relationships/image" Target="../media/image100.png"/><Relationship Id="rId5" Type="http://schemas.openxmlformats.org/officeDocument/2006/relationships/image" Target="../media/image87.svg"/><Relationship Id="rId4" Type="http://schemas.openxmlformats.org/officeDocument/2006/relationships/image" Target="../media/image86.png"/><Relationship Id="rId9" Type="http://schemas.openxmlformats.org/officeDocument/2006/relationships/image" Target="../media/image82.png"/></Relationships>
</file>

<file path=ppt/slides/_rels/slide4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7.xml"/><Relationship Id="rId1" Type="http://schemas.openxmlformats.org/officeDocument/2006/relationships/slideLayout" Target="../slideLayouts/slideLayout6.xml"/><Relationship Id="rId5" Type="http://schemas.openxmlformats.org/officeDocument/2006/relationships/image" Target="../media/image82.png"/><Relationship Id="rId4" Type="http://schemas.openxmlformats.org/officeDocument/2006/relationships/image" Target="../media/image8.jpeg"/></Relationships>
</file>

<file path=ppt/slides/_rels/slide4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8.xml"/><Relationship Id="rId1" Type="http://schemas.openxmlformats.org/officeDocument/2006/relationships/slideLayout" Target="../slideLayouts/slideLayout6.xml"/><Relationship Id="rId5" Type="http://schemas.openxmlformats.org/officeDocument/2006/relationships/image" Target="../media/image81.png"/><Relationship Id="rId4" Type="http://schemas.openxmlformats.org/officeDocument/2006/relationships/image" Target="../media/image8.jpeg"/></Relationships>
</file>

<file path=ppt/slides/_rels/slide49.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106.png"/><Relationship Id="rId7" Type="http://schemas.openxmlformats.org/officeDocument/2006/relationships/image" Target="../media/image81.png"/><Relationship Id="rId2" Type="http://schemas.openxmlformats.org/officeDocument/2006/relationships/notesSlide" Target="../notesSlides/notesSlide49.xml"/><Relationship Id="rId1" Type="http://schemas.openxmlformats.org/officeDocument/2006/relationships/slideLayout" Target="../slideLayouts/slideLayout6.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107.png"/></Relationships>
</file>

<file path=ppt/slides/_rels/slide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22.png"/><Relationship Id="rId5" Type="http://schemas.openxmlformats.org/officeDocument/2006/relationships/image" Target="../media/image21.png"/><Relationship Id="rId10" Type="http://schemas.openxmlformats.org/officeDocument/2006/relationships/image" Target="../media/image26.svg"/><Relationship Id="rId4" Type="http://schemas.openxmlformats.org/officeDocument/2006/relationships/image" Target="../media/image20.png"/><Relationship Id="rId9" Type="http://schemas.openxmlformats.org/officeDocument/2006/relationships/image" Target="../media/image25.png"/></Relationships>
</file>

<file path=ppt/slides/_rels/slide50.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85.jpeg"/><Relationship Id="rId7" Type="http://schemas.openxmlformats.org/officeDocument/2006/relationships/image" Target="../media/image101.svg"/><Relationship Id="rId2" Type="http://schemas.openxmlformats.org/officeDocument/2006/relationships/notesSlide" Target="../notesSlides/notesSlide50.xml"/><Relationship Id="rId1" Type="http://schemas.openxmlformats.org/officeDocument/2006/relationships/slideLayout" Target="../slideLayouts/slideLayout6.xml"/><Relationship Id="rId6" Type="http://schemas.openxmlformats.org/officeDocument/2006/relationships/image" Target="../media/image100.png"/><Relationship Id="rId5" Type="http://schemas.openxmlformats.org/officeDocument/2006/relationships/image" Target="../media/image87.svg"/><Relationship Id="rId4" Type="http://schemas.openxmlformats.org/officeDocument/2006/relationships/image" Target="../media/image86.png"/><Relationship Id="rId9" Type="http://schemas.openxmlformats.org/officeDocument/2006/relationships/image" Target="../media/image82.png"/></Relationships>
</file>

<file path=ppt/slides/_rels/slide5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51.xml"/><Relationship Id="rId1" Type="http://schemas.openxmlformats.org/officeDocument/2006/relationships/slideLayout" Target="../slideLayouts/slideLayout6.xml"/><Relationship Id="rId6" Type="http://schemas.openxmlformats.org/officeDocument/2006/relationships/chart" Target="../charts/chart2.xml"/><Relationship Id="rId5" Type="http://schemas.openxmlformats.org/officeDocument/2006/relationships/image" Target="../media/image105.png"/><Relationship Id="rId4" Type="http://schemas.openxmlformats.org/officeDocument/2006/relationships/image" Target="../media/image82.png"/></Relationships>
</file>

<file path=ppt/slides/_rels/slide52.xml.rels><?xml version="1.0" encoding="UTF-8" standalone="yes"?>
<Relationships xmlns="http://schemas.openxmlformats.org/package/2006/relationships"><Relationship Id="rId8" Type="http://schemas.openxmlformats.org/officeDocument/2006/relationships/image" Target="../media/image108.jpeg"/><Relationship Id="rId3" Type="http://schemas.openxmlformats.org/officeDocument/2006/relationships/image" Target="../media/image83.png"/><Relationship Id="rId7" Type="http://schemas.openxmlformats.org/officeDocument/2006/relationships/image" Target="../media/image78.png"/><Relationship Id="rId2" Type="http://schemas.openxmlformats.org/officeDocument/2006/relationships/notesSlide" Target="../notesSlides/notesSlide52.xml"/><Relationship Id="rId1" Type="http://schemas.openxmlformats.org/officeDocument/2006/relationships/slideLayout" Target="../slideLayouts/slideLayout6.xml"/><Relationship Id="rId6" Type="http://schemas.openxmlformats.org/officeDocument/2006/relationships/image" Target="../media/image76.jpeg"/><Relationship Id="rId5" Type="http://schemas.openxmlformats.org/officeDocument/2006/relationships/image" Target="../media/image85.jpeg"/><Relationship Id="rId10" Type="http://schemas.openxmlformats.org/officeDocument/2006/relationships/image" Target="../media/image8.jpeg"/><Relationship Id="rId4" Type="http://schemas.openxmlformats.org/officeDocument/2006/relationships/image" Target="../media/image84.svg"/><Relationship Id="rId9" Type="http://schemas.openxmlformats.org/officeDocument/2006/relationships/image" Target="../media/image7.jpeg"/></Relationships>
</file>

<file path=ppt/slides/_rels/slide53.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85.jpeg"/><Relationship Id="rId7" Type="http://schemas.openxmlformats.org/officeDocument/2006/relationships/image" Target="../media/image101.svg"/><Relationship Id="rId2" Type="http://schemas.openxmlformats.org/officeDocument/2006/relationships/notesSlide" Target="../notesSlides/notesSlide53.xml"/><Relationship Id="rId1" Type="http://schemas.openxmlformats.org/officeDocument/2006/relationships/slideLayout" Target="../slideLayouts/slideLayout6.xml"/><Relationship Id="rId6" Type="http://schemas.openxmlformats.org/officeDocument/2006/relationships/image" Target="../media/image100.png"/><Relationship Id="rId11" Type="http://schemas.openxmlformats.org/officeDocument/2006/relationships/image" Target="../media/image8.jpeg"/><Relationship Id="rId5" Type="http://schemas.openxmlformats.org/officeDocument/2006/relationships/image" Target="../media/image87.svg"/><Relationship Id="rId10" Type="http://schemas.openxmlformats.org/officeDocument/2006/relationships/image" Target="../media/image7.jpeg"/><Relationship Id="rId4" Type="http://schemas.openxmlformats.org/officeDocument/2006/relationships/image" Target="../media/image86.png"/><Relationship Id="rId9" Type="http://schemas.openxmlformats.org/officeDocument/2006/relationships/image" Target="../media/image108.jpeg"/></Relationships>
</file>

<file path=ppt/slides/_rels/slide54.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85.jpeg"/><Relationship Id="rId7" Type="http://schemas.openxmlformats.org/officeDocument/2006/relationships/image" Target="../media/image101.svg"/><Relationship Id="rId2" Type="http://schemas.openxmlformats.org/officeDocument/2006/relationships/notesSlide" Target="../notesSlides/notesSlide54.xml"/><Relationship Id="rId1" Type="http://schemas.openxmlformats.org/officeDocument/2006/relationships/slideLayout" Target="../slideLayouts/slideLayout6.xml"/><Relationship Id="rId6" Type="http://schemas.openxmlformats.org/officeDocument/2006/relationships/image" Target="../media/image100.png"/><Relationship Id="rId11" Type="http://schemas.openxmlformats.org/officeDocument/2006/relationships/image" Target="../media/image8.jpeg"/><Relationship Id="rId5" Type="http://schemas.openxmlformats.org/officeDocument/2006/relationships/image" Target="../media/image87.svg"/><Relationship Id="rId10" Type="http://schemas.openxmlformats.org/officeDocument/2006/relationships/image" Target="../media/image7.jpeg"/><Relationship Id="rId4" Type="http://schemas.openxmlformats.org/officeDocument/2006/relationships/image" Target="../media/image86.png"/><Relationship Id="rId9" Type="http://schemas.openxmlformats.org/officeDocument/2006/relationships/image" Target="../media/image108.jpeg"/></Relationships>
</file>

<file path=ppt/slides/_rels/slide55.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image" Target="../media/image76.jpeg"/><Relationship Id="rId7" Type="http://schemas.openxmlformats.org/officeDocument/2006/relationships/image" Target="../media/image108.jpeg"/><Relationship Id="rId2" Type="http://schemas.openxmlformats.org/officeDocument/2006/relationships/notesSlide" Target="../notesSlides/notesSlide55.xml"/><Relationship Id="rId1" Type="http://schemas.openxmlformats.org/officeDocument/2006/relationships/slideLayout" Target="../slideLayouts/slideLayout6.xml"/><Relationship Id="rId6" Type="http://schemas.openxmlformats.org/officeDocument/2006/relationships/image" Target="../media/image78.png"/><Relationship Id="rId5" Type="http://schemas.openxmlformats.org/officeDocument/2006/relationships/image" Target="../media/image8.jpeg"/><Relationship Id="rId4" Type="http://schemas.openxmlformats.org/officeDocument/2006/relationships/image" Target="../media/image7.jpeg"/><Relationship Id="rId9" Type="http://schemas.openxmlformats.org/officeDocument/2006/relationships/chart" Target="../charts/chart3.xml"/></Relationships>
</file>

<file path=ppt/slides/_rels/slide56.xml.rels><?xml version="1.0" encoding="UTF-8" standalone="yes"?>
<Relationships xmlns="http://schemas.openxmlformats.org/package/2006/relationships"><Relationship Id="rId8" Type="http://schemas.openxmlformats.org/officeDocument/2006/relationships/image" Target="../media/image8.jpeg"/><Relationship Id="rId13" Type="http://schemas.openxmlformats.org/officeDocument/2006/relationships/image" Target="../media/image81.png"/><Relationship Id="rId3" Type="http://schemas.openxmlformats.org/officeDocument/2006/relationships/image" Target="../media/image109.png"/><Relationship Id="rId7" Type="http://schemas.openxmlformats.org/officeDocument/2006/relationships/image" Target="../media/image7.jpeg"/><Relationship Id="rId12" Type="http://schemas.openxmlformats.org/officeDocument/2006/relationships/image" Target="../media/image79.png"/><Relationship Id="rId2" Type="http://schemas.openxmlformats.org/officeDocument/2006/relationships/notesSlide" Target="../notesSlides/notesSlide56.xml"/><Relationship Id="rId1" Type="http://schemas.openxmlformats.org/officeDocument/2006/relationships/slideLayout" Target="../slideLayouts/slideLayout6.xml"/><Relationship Id="rId6" Type="http://schemas.openxmlformats.org/officeDocument/2006/relationships/image" Target="../media/image74.jpeg"/><Relationship Id="rId11" Type="http://schemas.openxmlformats.org/officeDocument/2006/relationships/image" Target="../media/image110.png"/><Relationship Id="rId5" Type="http://schemas.openxmlformats.org/officeDocument/2006/relationships/image" Target="../media/image75.jpeg"/><Relationship Id="rId10" Type="http://schemas.openxmlformats.org/officeDocument/2006/relationships/image" Target="../media/image108.jpeg"/><Relationship Id="rId4" Type="http://schemas.openxmlformats.org/officeDocument/2006/relationships/image" Target="../media/image76.jpeg"/><Relationship Id="rId9" Type="http://schemas.openxmlformats.org/officeDocument/2006/relationships/image" Target="../media/image78.png"/><Relationship Id="rId14" Type="http://schemas.openxmlformats.org/officeDocument/2006/relationships/image" Target="../media/image82.pn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1.xml"/></Relationships>
</file>

<file path=ppt/slides/_rels/slide5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8.xml"/><Relationship Id="rId1" Type="http://schemas.openxmlformats.org/officeDocument/2006/relationships/slideLayout" Target="../slideLayouts/slideLayout16.xml"/></Relationships>
</file>

<file path=ppt/slides/_rels/slide59.xml.rels><?xml version="1.0" encoding="UTF-8" standalone="yes"?>
<Relationships xmlns="http://schemas.openxmlformats.org/package/2006/relationships"><Relationship Id="rId8" Type="http://schemas.openxmlformats.org/officeDocument/2006/relationships/image" Target="../media/image116.emf"/><Relationship Id="rId3" Type="http://schemas.openxmlformats.org/officeDocument/2006/relationships/image" Target="../media/image111.emf"/><Relationship Id="rId7" Type="http://schemas.openxmlformats.org/officeDocument/2006/relationships/image" Target="../media/image115.emf"/><Relationship Id="rId2" Type="http://schemas.openxmlformats.org/officeDocument/2006/relationships/notesSlide" Target="../notesSlides/notesSlide59.xml"/><Relationship Id="rId1" Type="http://schemas.openxmlformats.org/officeDocument/2006/relationships/slideLayout" Target="../slideLayouts/slideLayout14.xml"/><Relationship Id="rId6" Type="http://schemas.openxmlformats.org/officeDocument/2006/relationships/image" Target="../media/image114.emf"/><Relationship Id="rId11" Type="http://schemas.openxmlformats.org/officeDocument/2006/relationships/image" Target="../media/image43.svg"/><Relationship Id="rId5" Type="http://schemas.openxmlformats.org/officeDocument/2006/relationships/image" Target="../media/image113.emf"/><Relationship Id="rId10" Type="http://schemas.openxmlformats.org/officeDocument/2006/relationships/image" Target="../media/image42.png"/><Relationship Id="rId4" Type="http://schemas.openxmlformats.org/officeDocument/2006/relationships/image" Target="../media/image112.emf"/><Relationship Id="rId9" Type="http://schemas.openxmlformats.org/officeDocument/2006/relationships/image" Target="../media/image117.emf"/></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0.xml"/><Relationship Id="rId1" Type="http://schemas.openxmlformats.org/officeDocument/2006/relationships/slideLayout" Target="../slideLayouts/slideLayout16.xml"/></Relationships>
</file>

<file path=ppt/slides/_rels/slide61.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61.xml"/><Relationship Id="rId1" Type="http://schemas.openxmlformats.org/officeDocument/2006/relationships/slideLayout" Target="../slideLayouts/slideLayout14.xml"/></Relationships>
</file>

<file path=ppt/slides/_rels/slide62.xml.rels><?xml version="1.0" encoding="UTF-8" standalone="yes"?>
<Relationships xmlns="http://schemas.openxmlformats.org/package/2006/relationships"><Relationship Id="rId8" Type="http://schemas.openxmlformats.org/officeDocument/2006/relationships/image" Target="../media/image124.jpeg"/><Relationship Id="rId13" Type="http://schemas.openxmlformats.org/officeDocument/2006/relationships/image" Target="../media/image8.jpeg"/><Relationship Id="rId3" Type="http://schemas.openxmlformats.org/officeDocument/2006/relationships/image" Target="../media/image119.png"/><Relationship Id="rId7" Type="http://schemas.openxmlformats.org/officeDocument/2006/relationships/image" Target="../media/image123.png"/><Relationship Id="rId12" Type="http://schemas.openxmlformats.org/officeDocument/2006/relationships/image" Target="../media/image128.png"/><Relationship Id="rId2" Type="http://schemas.openxmlformats.org/officeDocument/2006/relationships/notesSlide" Target="../notesSlides/notesSlide62.xml"/><Relationship Id="rId1" Type="http://schemas.openxmlformats.org/officeDocument/2006/relationships/slideLayout" Target="../slideLayouts/slideLayout14.xml"/><Relationship Id="rId6" Type="http://schemas.openxmlformats.org/officeDocument/2006/relationships/image" Target="../media/image122.png"/><Relationship Id="rId11" Type="http://schemas.openxmlformats.org/officeDocument/2006/relationships/image" Target="../media/image127.png"/><Relationship Id="rId5" Type="http://schemas.openxmlformats.org/officeDocument/2006/relationships/image" Target="../media/image121.png"/><Relationship Id="rId15" Type="http://schemas.openxmlformats.org/officeDocument/2006/relationships/image" Target="../media/image130.png"/><Relationship Id="rId10" Type="http://schemas.openxmlformats.org/officeDocument/2006/relationships/image" Target="../media/image126.png"/><Relationship Id="rId4" Type="http://schemas.openxmlformats.org/officeDocument/2006/relationships/image" Target="../media/image120.png"/><Relationship Id="rId9" Type="http://schemas.openxmlformats.org/officeDocument/2006/relationships/image" Target="../media/image125.jpeg"/><Relationship Id="rId14" Type="http://schemas.openxmlformats.org/officeDocument/2006/relationships/image" Target="../media/image129.jpg"/></Relationships>
</file>

<file path=ppt/slides/_rels/slide63.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63.xml"/><Relationship Id="rId1" Type="http://schemas.openxmlformats.org/officeDocument/2006/relationships/slideLayout" Target="../slideLayouts/slideLayout14.xml"/><Relationship Id="rId4" Type="http://schemas.openxmlformats.org/officeDocument/2006/relationships/image" Target="../media/image8.jpeg"/></Relationships>
</file>

<file path=ppt/slides/_rels/slide64.xml.rels><?xml version="1.0" encoding="UTF-8" standalone="yes"?>
<Relationships xmlns="http://schemas.openxmlformats.org/package/2006/relationships"><Relationship Id="rId8" Type="http://schemas.openxmlformats.org/officeDocument/2006/relationships/image" Target="../media/image137.png"/><Relationship Id="rId3" Type="http://schemas.openxmlformats.org/officeDocument/2006/relationships/image" Target="../media/image132.png"/><Relationship Id="rId7" Type="http://schemas.openxmlformats.org/officeDocument/2006/relationships/image" Target="../media/image136.svg"/><Relationship Id="rId2" Type="http://schemas.openxmlformats.org/officeDocument/2006/relationships/notesSlide" Target="../notesSlides/notesSlide64.xml"/><Relationship Id="rId1" Type="http://schemas.openxmlformats.org/officeDocument/2006/relationships/slideLayout" Target="../slideLayouts/slideLayout14.xml"/><Relationship Id="rId6" Type="http://schemas.openxmlformats.org/officeDocument/2006/relationships/image" Target="../media/image135.png"/><Relationship Id="rId11" Type="http://schemas.openxmlformats.org/officeDocument/2006/relationships/image" Target="../media/image139.png"/><Relationship Id="rId5" Type="http://schemas.openxmlformats.org/officeDocument/2006/relationships/image" Target="../media/image134.png"/><Relationship Id="rId10" Type="http://schemas.openxmlformats.org/officeDocument/2006/relationships/image" Target="../media/image7.jpeg"/><Relationship Id="rId4" Type="http://schemas.openxmlformats.org/officeDocument/2006/relationships/image" Target="../media/image133.svg"/><Relationship Id="rId9" Type="http://schemas.openxmlformats.org/officeDocument/2006/relationships/image" Target="../media/image138.svg"/></Relationships>
</file>

<file path=ppt/slides/_rels/slide6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5.xml"/><Relationship Id="rId1" Type="http://schemas.openxmlformats.org/officeDocument/2006/relationships/slideLayout" Target="../slideLayouts/slideLayout16.xml"/></Relationships>
</file>

<file path=ppt/slides/_rels/slide66.xml.rels><?xml version="1.0" encoding="UTF-8" standalone="yes"?>
<Relationships xmlns="http://schemas.openxmlformats.org/package/2006/relationships"><Relationship Id="rId8" Type="http://schemas.openxmlformats.org/officeDocument/2006/relationships/image" Target="../media/image137.png"/><Relationship Id="rId3" Type="http://schemas.openxmlformats.org/officeDocument/2006/relationships/image" Target="../media/image132.png"/><Relationship Id="rId7" Type="http://schemas.openxmlformats.org/officeDocument/2006/relationships/image" Target="../media/image136.svg"/><Relationship Id="rId2" Type="http://schemas.openxmlformats.org/officeDocument/2006/relationships/notesSlide" Target="../notesSlides/notesSlide66.xml"/><Relationship Id="rId1" Type="http://schemas.openxmlformats.org/officeDocument/2006/relationships/slideLayout" Target="../slideLayouts/slideLayout14.xml"/><Relationship Id="rId6" Type="http://schemas.openxmlformats.org/officeDocument/2006/relationships/image" Target="../media/image135.png"/><Relationship Id="rId11" Type="http://schemas.openxmlformats.org/officeDocument/2006/relationships/image" Target="../media/image139.png"/><Relationship Id="rId5" Type="http://schemas.openxmlformats.org/officeDocument/2006/relationships/image" Target="../media/image134.png"/><Relationship Id="rId10" Type="http://schemas.openxmlformats.org/officeDocument/2006/relationships/image" Target="../media/image7.jpeg"/><Relationship Id="rId4" Type="http://schemas.openxmlformats.org/officeDocument/2006/relationships/image" Target="../media/image133.svg"/><Relationship Id="rId9" Type="http://schemas.openxmlformats.org/officeDocument/2006/relationships/image" Target="../media/image138.svg"/></Relationships>
</file>

<file path=ppt/slides/_rels/slide6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7.xml"/><Relationship Id="rId1" Type="http://schemas.openxmlformats.org/officeDocument/2006/relationships/slideLayout" Target="../slideLayouts/slideLayout14.xml"/></Relationships>
</file>

<file path=ppt/slides/_rels/slide6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8.xml"/><Relationship Id="rId1" Type="http://schemas.openxmlformats.org/officeDocument/2006/relationships/slideLayout" Target="../slideLayouts/slideLayout14.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5.xml"/></Relationships>
</file>

<file path=ppt/slides/_rels/slide71.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71.xml"/><Relationship Id="rId1" Type="http://schemas.openxmlformats.org/officeDocument/2006/relationships/slideLayout" Target="../slideLayouts/slideLayout8.xml"/></Relationships>
</file>

<file path=ppt/slides/_rels/slide72.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72.xml"/><Relationship Id="rId1" Type="http://schemas.openxmlformats.org/officeDocument/2006/relationships/slideLayout" Target="../slideLayouts/slideLayout8.xml"/><Relationship Id="rId4" Type="http://schemas.openxmlformats.org/officeDocument/2006/relationships/image" Target="../media/image7.jpeg"/></Relationships>
</file>

<file path=ppt/slides/_rels/slide73.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73.xml"/><Relationship Id="rId1" Type="http://schemas.openxmlformats.org/officeDocument/2006/relationships/slideLayout" Target="../slideLayouts/slideLayout8.xml"/></Relationships>
</file>

<file path=ppt/slides/_rels/slide74.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74.xml"/><Relationship Id="rId1" Type="http://schemas.openxmlformats.org/officeDocument/2006/relationships/slideLayout" Target="../slideLayouts/slideLayout8.xml"/><Relationship Id="rId4" Type="http://schemas.openxmlformats.org/officeDocument/2006/relationships/image" Target="../media/image7.jpeg"/></Relationships>
</file>

<file path=ppt/slides/_rels/slide7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5.xml"/><Relationship Id="rId1" Type="http://schemas.openxmlformats.org/officeDocument/2006/relationships/slideLayout" Target="../slideLayouts/slideLayout8.xml"/><Relationship Id="rId4" Type="http://schemas.openxmlformats.org/officeDocument/2006/relationships/image" Target="../media/image144.jpeg"/></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7.xml"/></Relationships>
</file>

<file path=ppt/slides/_rels/slide7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8.xml"/><Relationship Id="rId1" Type="http://schemas.openxmlformats.org/officeDocument/2006/relationships/slideLayout" Target="../slideLayouts/slideLayout22.xml"/></Relationships>
</file>

<file path=ppt/slides/_rels/slide7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9.xml"/><Relationship Id="rId1" Type="http://schemas.openxmlformats.org/officeDocument/2006/relationships/slideLayout" Target="../slideLayouts/slideLayout2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8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0.xml"/><Relationship Id="rId1" Type="http://schemas.openxmlformats.org/officeDocument/2006/relationships/slideLayout" Target="../slideLayouts/slideLayout2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3.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3BF9D19-ADE4-4A3B-87DC-29130C6274B7}"/>
              </a:ext>
            </a:extLst>
          </p:cNvPr>
          <p:cNvSpPr>
            <a:spLocks noGrp="1"/>
          </p:cNvSpPr>
          <p:nvPr>
            <p:ph type="ctrTitle"/>
          </p:nvPr>
        </p:nvSpPr>
        <p:spPr/>
        <p:txBody>
          <a:bodyPr/>
          <a:lstStyle/>
          <a:p>
            <a:pPr algn="ctr"/>
            <a:r>
              <a:rPr lang="en-US" cap="none" noProof="0" dirty="0">
                <a:latin typeface="Encode Sans"/>
              </a:rPr>
              <a:t>Selling LEVs</a:t>
            </a:r>
            <a:br>
              <a:rPr lang="en-US" dirty="0"/>
            </a:br>
            <a:br>
              <a:rPr lang="en-US" dirty="0"/>
            </a:br>
            <a:r>
              <a:rPr lang="en-US" sz="3200" dirty="0">
                <a:latin typeface="Encode Sans"/>
              </a:rPr>
              <a:t>B2B sales </a:t>
            </a:r>
            <a:r>
              <a:rPr lang="en-US" sz="3200" dirty="0" err="1">
                <a:latin typeface="Encode Sans"/>
              </a:rPr>
              <a:t>advisOrs</a:t>
            </a:r>
            <a:br>
              <a:rPr lang="en-US" sz="3200" dirty="0"/>
            </a:br>
            <a:br>
              <a:rPr lang="en-US" sz="3200" dirty="0"/>
            </a:br>
            <a:r>
              <a:rPr lang="en-US" sz="3200" dirty="0">
                <a:latin typeface="Encode Sans"/>
              </a:rPr>
              <a:t>CG504003V06</a:t>
            </a:r>
            <a:endParaRPr lang="fr-FR" sz="3200" dirty="0">
              <a:latin typeface="Encode Sans"/>
            </a:endParaRPr>
          </a:p>
        </p:txBody>
      </p:sp>
    </p:spTree>
    <p:extLst>
      <p:ext uri="{BB962C8B-B14F-4D97-AF65-F5344CB8AC3E}">
        <p14:creationId xmlns:p14="http://schemas.microsoft.com/office/powerpoint/2010/main" val="41379293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ECE5DBF-16BF-4038-B221-A558952D0A6F}"/>
              </a:ext>
            </a:extLst>
          </p:cNvPr>
          <p:cNvSpPr>
            <a:spLocks noGrp="1"/>
          </p:cNvSpPr>
          <p:nvPr>
            <p:ph type="body" idx="1"/>
          </p:nvPr>
        </p:nvSpPr>
        <p:spPr/>
        <p:txBody>
          <a:bodyPr/>
          <a:lstStyle/>
          <a:p>
            <a:r>
              <a:rPr lang="fr-BE" dirty="0" err="1"/>
              <a:t>context</a:t>
            </a:r>
            <a:endParaRPr lang="en-US" dirty="0"/>
          </a:p>
        </p:txBody>
      </p:sp>
      <p:sp>
        <p:nvSpPr>
          <p:cNvPr id="3" name="Text Placeholder 2">
            <a:extLst>
              <a:ext uri="{FF2B5EF4-FFF2-40B4-BE49-F238E27FC236}">
                <a16:creationId xmlns:a16="http://schemas.microsoft.com/office/drawing/2014/main" id="{8192DBF4-C526-4EBA-B42D-28EBA897E30F}"/>
              </a:ext>
            </a:extLst>
          </p:cNvPr>
          <p:cNvSpPr>
            <a:spLocks noGrp="1"/>
          </p:cNvSpPr>
          <p:nvPr>
            <p:ph type="body" sz="quarter" idx="15"/>
          </p:nvPr>
        </p:nvSpPr>
        <p:spPr/>
        <p:txBody>
          <a:bodyPr/>
          <a:lstStyle/>
          <a:p>
            <a:r>
              <a:rPr lang="fr-BE"/>
              <a:t>Sondage</a:t>
            </a:r>
            <a:endParaRPr lang="en-US"/>
          </a:p>
        </p:txBody>
      </p:sp>
      <p:sp>
        <p:nvSpPr>
          <p:cNvPr id="5" name="Content Placeholder 4">
            <a:extLst>
              <a:ext uri="{FF2B5EF4-FFF2-40B4-BE49-F238E27FC236}">
                <a16:creationId xmlns:a16="http://schemas.microsoft.com/office/drawing/2014/main" id="{18AA8870-FC12-4073-9EB6-6ACEA12F0D67}"/>
              </a:ext>
            </a:extLst>
          </p:cNvPr>
          <p:cNvSpPr>
            <a:spLocks noGrp="1"/>
          </p:cNvSpPr>
          <p:nvPr>
            <p:ph sz="quarter" idx="18"/>
          </p:nvPr>
        </p:nvSpPr>
        <p:spPr/>
        <p:txBody>
          <a:bodyPr/>
          <a:lstStyle/>
          <a:p>
            <a:endParaRPr lang="en-US"/>
          </a:p>
        </p:txBody>
      </p:sp>
      <p:pic>
        <p:nvPicPr>
          <p:cNvPr id="6" name="Picture 2" descr="Tableau blanc">
            <a:extLst>
              <a:ext uri="{FF2B5EF4-FFF2-40B4-BE49-F238E27FC236}">
                <a16:creationId xmlns:a16="http://schemas.microsoft.com/office/drawing/2014/main" id="{BE87002F-D08A-45EE-A092-96282738917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9791" b="9791"/>
          <a:stretch/>
        </p:blipFill>
        <p:spPr bwMode="auto">
          <a:xfrm>
            <a:off x="578924" y="1418266"/>
            <a:ext cx="10580688" cy="4822825"/>
          </a:xfrm>
          <a:prstGeom prst="rect">
            <a:avLst/>
          </a:prstGeom>
          <a:solidFill>
            <a:srgbClr val="FFFFFF"/>
          </a:solidFill>
        </p:spPr>
      </p:pic>
      <p:sp>
        <p:nvSpPr>
          <p:cNvPr id="7" name="ZoneTexte 1">
            <a:extLst>
              <a:ext uri="{FF2B5EF4-FFF2-40B4-BE49-F238E27FC236}">
                <a16:creationId xmlns:a16="http://schemas.microsoft.com/office/drawing/2014/main" id="{8CCD8D56-7174-4335-9BF4-DEE2BFD5B1B0}"/>
              </a:ext>
            </a:extLst>
          </p:cNvPr>
          <p:cNvSpPr txBox="1"/>
          <p:nvPr/>
        </p:nvSpPr>
        <p:spPr>
          <a:xfrm>
            <a:off x="836445" y="1615400"/>
            <a:ext cx="8890282" cy="1569660"/>
          </a:xfrm>
          <a:prstGeom prst="rect">
            <a:avLst/>
          </a:prstGeom>
          <a:noFill/>
        </p:spPr>
        <p:txBody>
          <a:bodyPr wrap="square" rtlCol="0">
            <a:spAutoFit/>
          </a:bodyPr>
          <a:lstStyle/>
          <a:p>
            <a:r>
              <a:rPr lang="en-US" sz="3200" dirty="0">
                <a:latin typeface="Encode Sans" panose="020B0604020202020204" charset="0"/>
              </a:rPr>
              <a:t>What are the main obstacles, objections, expectations you encounter when selling LEVs to B2B customers?</a:t>
            </a:r>
            <a:endParaRPr lang="fr-FR" sz="3200" dirty="0">
              <a:latin typeface="Encode Sans" panose="020B0604020202020204" charset="0"/>
            </a:endParaRPr>
          </a:p>
        </p:txBody>
      </p:sp>
      <p:sp>
        <p:nvSpPr>
          <p:cNvPr id="8" name="Text Placeholder 2">
            <a:extLst>
              <a:ext uri="{FF2B5EF4-FFF2-40B4-BE49-F238E27FC236}">
                <a16:creationId xmlns:a16="http://schemas.microsoft.com/office/drawing/2014/main" id="{7041B6F9-A5F6-BBA6-08B8-CA741C8A06EB}"/>
              </a:ext>
            </a:extLst>
          </p:cNvPr>
          <p:cNvSpPr txBox="1">
            <a:spLocks/>
          </p:cNvSpPr>
          <p:nvPr/>
        </p:nvSpPr>
        <p:spPr>
          <a:xfrm>
            <a:off x="607378" y="869950"/>
            <a:ext cx="10456862" cy="379413"/>
          </a:xfrm>
          <a:prstGeom prst="rect">
            <a:avLst/>
          </a:prstGeom>
        </p:spPr>
        <p:txBody>
          <a:bodyPr vert="horz" lIns="91440" tIns="45720" rIns="91440" bIns="45720" rtlCol="0">
            <a:noAutofit/>
          </a:bodyPr>
          <a:lstStyle>
            <a:lvl1pPr marL="0" indent="0" algn="l" defTabSz="685800" rtl="0" eaLnBrk="1" latinLnBrk="0" hangingPunct="1">
              <a:lnSpc>
                <a:spcPct val="105000"/>
              </a:lnSpc>
              <a:spcBef>
                <a:spcPts val="0"/>
              </a:spcBef>
              <a:buFont typeface="Arial" panose="020B0604020202020204" pitchFamily="34" charset="0"/>
              <a:buNone/>
              <a:defRPr sz="1800" b="0" kern="1200">
                <a:solidFill>
                  <a:schemeClr val="tx2"/>
                </a:solidFill>
                <a:latin typeface="+mj-lt"/>
                <a:ea typeface="+mn-ea"/>
                <a:cs typeface="+mn-cs"/>
              </a:defRPr>
            </a:lvl1pPr>
            <a:lvl2pPr marL="216000" indent="-216000" algn="l" defTabSz="685800" rtl="0" eaLnBrk="1" latinLnBrk="0" hangingPunct="1">
              <a:lnSpc>
                <a:spcPct val="105000"/>
              </a:lnSpc>
              <a:spcBef>
                <a:spcPts val="700"/>
              </a:spcBef>
              <a:buClr>
                <a:schemeClr val="accent2"/>
              </a:buClr>
              <a:buFont typeface="Arial" panose="020B0604020202020204" pitchFamily="34" charset="0"/>
              <a:buChar char="•"/>
              <a:defRPr sz="1600" kern="1200">
                <a:solidFill>
                  <a:schemeClr val="tx2"/>
                </a:solidFill>
                <a:latin typeface="+mn-lt"/>
                <a:ea typeface="+mn-ea"/>
                <a:cs typeface="+mn-cs"/>
              </a:defRPr>
            </a:lvl2pPr>
            <a:lvl3pPr marL="216000" indent="0" algn="l" defTabSz="685800" rtl="0" eaLnBrk="1" latinLnBrk="0" hangingPunct="1">
              <a:lnSpc>
                <a:spcPct val="105000"/>
              </a:lnSpc>
              <a:spcBef>
                <a:spcPts val="700"/>
              </a:spcBef>
              <a:buSzPct val="120000"/>
              <a:buFont typeface="Encode Sans" pitchFamily="2" charset="0"/>
              <a:buNone/>
              <a:defRPr sz="1400" b="0" kern="1200">
                <a:solidFill>
                  <a:schemeClr val="accent1"/>
                </a:solidFill>
                <a:latin typeface="+mn-lt"/>
                <a:ea typeface="+mn-ea"/>
                <a:cs typeface="+mn-cs"/>
              </a:defRPr>
            </a:lvl3pPr>
            <a:lvl4pPr marL="216000" indent="0" algn="l" defTabSz="685800" rtl="0" eaLnBrk="1" latinLnBrk="0" hangingPunct="1">
              <a:lnSpc>
                <a:spcPct val="105000"/>
              </a:lnSpc>
              <a:spcBef>
                <a:spcPts val="400"/>
              </a:spcBef>
              <a:buFont typeface="Encode Sans" pitchFamily="2" charset="0"/>
              <a:buNone/>
              <a:defRPr sz="1400" b="0" kern="1200">
                <a:solidFill>
                  <a:schemeClr val="accent1"/>
                </a:solidFill>
                <a:latin typeface="+mj-lt"/>
                <a:ea typeface="+mn-ea"/>
                <a:cs typeface="+mn-cs"/>
              </a:defRPr>
            </a:lvl4pPr>
            <a:lvl5pPr marL="360000" indent="-144000" algn="l" defTabSz="685800" rtl="0" eaLnBrk="1" latinLnBrk="0" hangingPunct="1">
              <a:lnSpc>
                <a:spcPct val="105000"/>
              </a:lnSpc>
              <a:spcBef>
                <a:spcPts val="400"/>
              </a:spcBef>
              <a:buClr>
                <a:schemeClr val="accent2"/>
              </a:buClr>
              <a:buFont typeface="Arial" panose="020B0604020202020204" pitchFamily="34" charset="0"/>
              <a:buChar char="•"/>
              <a:defRPr sz="1400" kern="1200">
                <a:solidFill>
                  <a:schemeClr val="accent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fr-BE" dirty="0">
                <a:solidFill>
                  <a:schemeClr val="bg1"/>
                </a:solidFill>
                <a:latin typeface="Encode Sans" panose="020B0604020202020204" charset="0"/>
              </a:rPr>
              <a:t>Digital </a:t>
            </a:r>
            <a:r>
              <a:rPr lang="fr-BE" dirty="0" err="1">
                <a:solidFill>
                  <a:schemeClr val="bg1"/>
                </a:solidFill>
                <a:latin typeface="Encode Sans" panose="020B0604020202020204" charset="0"/>
              </a:rPr>
              <a:t>activity</a:t>
            </a:r>
            <a:endParaRPr lang="en-US" dirty="0">
              <a:solidFill>
                <a:schemeClr val="bg1"/>
              </a:solidFill>
              <a:latin typeface="Encode Sans" panose="020B0604020202020204" charset="0"/>
            </a:endParaRPr>
          </a:p>
        </p:txBody>
      </p:sp>
    </p:spTree>
    <p:extLst>
      <p:ext uri="{BB962C8B-B14F-4D97-AF65-F5344CB8AC3E}">
        <p14:creationId xmlns:p14="http://schemas.microsoft.com/office/powerpoint/2010/main" val="5788695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ECE5DBF-16BF-4038-B221-A558952D0A6F}"/>
              </a:ext>
            </a:extLst>
          </p:cNvPr>
          <p:cNvSpPr>
            <a:spLocks noGrp="1"/>
          </p:cNvSpPr>
          <p:nvPr>
            <p:ph type="body" idx="1"/>
          </p:nvPr>
        </p:nvSpPr>
        <p:spPr/>
        <p:txBody>
          <a:bodyPr/>
          <a:lstStyle/>
          <a:p>
            <a:r>
              <a:rPr lang="fr-BE" dirty="0" err="1"/>
              <a:t>context</a:t>
            </a:r>
            <a:endParaRPr lang="en-US" dirty="0"/>
          </a:p>
        </p:txBody>
      </p:sp>
      <p:sp>
        <p:nvSpPr>
          <p:cNvPr id="3" name="Text Placeholder 2">
            <a:extLst>
              <a:ext uri="{FF2B5EF4-FFF2-40B4-BE49-F238E27FC236}">
                <a16:creationId xmlns:a16="http://schemas.microsoft.com/office/drawing/2014/main" id="{8192DBF4-C526-4EBA-B42D-28EBA897E30F}"/>
              </a:ext>
            </a:extLst>
          </p:cNvPr>
          <p:cNvSpPr>
            <a:spLocks noGrp="1"/>
          </p:cNvSpPr>
          <p:nvPr>
            <p:ph type="body" sz="quarter" idx="15"/>
          </p:nvPr>
        </p:nvSpPr>
        <p:spPr/>
        <p:txBody>
          <a:bodyPr/>
          <a:lstStyle/>
          <a:p>
            <a:r>
              <a:rPr lang="fr-BE"/>
              <a:t>Sondage</a:t>
            </a:r>
            <a:endParaRPr lang="en-US"/>
          </a:p>
        </p:txBody>
      </p:sp>
      <p:sp>
        <p:nvSpPr>
          <p:cNvPr id="5" name="Content Placeholder 4">
            <a:extLst>
              <a:ext uri="{FF2B5EF4-FFF2-40B4-BE49-F238E27FC236}">
                <a16:creationId xmlns:a16="http://schemas.microsoft.com/office/drawing/2014/main" id="{18AA8870-FC12-4073-9EB6-6ACEA12F0D67}"/>
              </a:ext>
            </a:extLst>
          </p:cNvPr>
          <p:cNvSpPr>
            <a:spLocks noGrp="1"/>
          </p:cNvSpPr>
          <p:nvPr>
            <p:ph sz="quarter" idx="18"/>
          </p:nvPr>
        </p:nvSpPr>
        <p:spPr/>
        <p:txBody>
          <a:bodyPr/>
          <a:lstStyle/>
          <a:p>
            <a:endParaRPr lang="en-US"/>
          </a:p>
        </p:txBody>
      </p:sp>
      <p:pic>
        <p:nvPicPr>
          <p:cNvPr id="6" name="Picture 2" descr="Tableau blanc">
            <a:extLst>
              <a:ext uri="{FF2B5EF4-FFF2-40B4-BE49-F238E27FC236}">
                <a16:creationId xmlns:a16="http://schemas.microsoft.com/office/drawing/2014/main" id="{BE87002F-D08A-45EE-A092-96282738917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9791" b="9791"/>
          <a:stretch/>
        </p:blipFill>
        <p:spPr bwMode="auto">
          <a:xfrm>
            <a:off x="578924" y="1418266"/>
            <a:ext cx="10580688" cy="4822825"/>
          </a:xfrm>
          <a:prstGeom prst="rect">
            <a:avLst/>
          </a:prstGeom>
          <a:solidFill>
            <a:srgbClr val="FFFFFF"/>
          </a:solidFill>
        </p:spPr>
      </p:pic>
      <p:sp>
        <p:nvSpPr>
          <p:cNvPr id="7" name="ZoneTexte 1">
            <a:extLst>
              <a:ext uri="{FF2B5EF4-FFF2-40B4-BE49-F238E27FC236}">
                <a16:creationId xmlns:a16="http://schemas.microsoft.com/office/drawing/2014/main" id="{8CCD8D56-7174-4335-9BF4-DEE2BFD5B1B0}"/>
              </a:ext>
            </a:extLst>
          </p:cNvPr>
          <p:cNvSpPr txBox="1"/>
          <p:nvPr/>
        </p:nvSpPr>
        <p:spPr>
          <a:xfrm>
            <a:off x="836445" y="1615400"/>
            <a:ext cx="8890282" cy="2062103"/>
          </a:xfrm>
          <a:prstGeom prst="rect">
            <a:avLst/>
          </a:prstGeom>
          <a:noFill/>
        </p:spPr>
        <p:txBody>
          <a:bodyPr wrap="square" rtlCol="0">
            <a:spAutoFit/>
          </a:bodyPr>
          <a:lstStyle/>
          <a:p>
            <a:r>
              <a:rPr lang="en-US" sz="3200" dirty="0">
                <a:latin typeface="Encode Sans" panose="020B0604020202020204" charset="0"/>
              </a:rPr>
              <a:t>Digital activity - Survey</a:t>
            </a:r>
          </a:p>
          <a:p>
            <a:endParaRPr lang="en-US" sz="3200" dirty="0">
              <a:latin typeface="Encode Sans" panose="020B0604020202020204" charset="0"/>
            </a:endParaRPr>
          </a:p>
          <a:p>
            <a:r>
              <a:rPr lang="en-US" sz="3200" dirty="0">
                <a:latin typeface="Encode Sans" panose="020B0604020202020204" charset="0"/>
              </a:rPr>
              <a:t>Are your customers who have taken the LEV step satisfied?</a:t>
            </a:r>
            <a:endParaRPr lang="fr-FR" sz="3200" dirty="0">
              <a:latin typeface="Encode Sans" panose="020B0604020202020204" charset="0"/>
            </a:endParaRPr>
          </a:p>
        </p:txBody>
      </p:sp>
      <p:sp>
        <p:nvSpPr>
          <p:cNvPr id="8" name="Text Placeholder 2">
            <a:extLst>
              <a:ext uri="{FF2B5EF4-FFF2-40B4-BE49-F238E27FC236}">
                <a16:creationId xmlns:a16="http://schemas.microsoft.com/office/drawing/2014/main" id="{96F193DB-686F-A36A-428F-9B75225BD692}"/>
              </a:ext>
            </a:extLst>
          </p:cNvPr>
          <p:cNvSpPr txBox="1">
            <a:spLocks/>
          </p:cNvSpPr>
          <p:nvPr/>
        </p:nvSpPr>
        <p:spPr>
          <a:xfrm>
            <a:off x="607378" y="869950"/>
            <a:ext cx="10456862" cy="379413"/>
          </a:xfrm>
          <a:prstGeom prst="rect">
            <a:avLst/>
          </a:prstGeom>
        </p:spPr>
        <p:txBody>
          <a:bodyPr vert="horz" lIns="91440" tIns="45720" rIns="91440" bIns="45720" rtlCol="0">
            <a:noAutofit/>
          </a:bodyPr>
          <a:lstStyle>
            <a:lvl1pPr marL="0" indent="0" algn="l" defTabSz="685800" rtl="0" eaLnBrk="1" latinLnBrk="0" hangingPunct="1">
              <a:lnSpc>
                <a:spcPct val="105000"/>
              </a:lnSpc>
              <a:spcBef>
                <a:spcPts val="0"/>
              </a:spcBef>
              <a:buFont typeface="Arial" panose="020B0604020202020204" pitchFamily="34" charset="0"/>
              <a:buNone/>
              <a:defRPr sz="1800" b="0" kern="1200">
                <a:solidFill>
                  <a:schemeClr val="tx2"/>
                </a:solidFill>
                <a:latin typeface="+mj-lt"/>
                <a:ea typeface="+mn-ea"/>
                <a:cs typeface="+mn-cs"/>
              </a:defRPr>
            </a:lvl1pPr>
            <a:lvl2pPr marL="216000" indent="-216000" algn="l" defTabSz="685800" rtl="0" eaLnBrk="1" latinLnBrk="0" hangingPunct="1">
              <a:lnSpc>
                <a:spcPct val="105000"/>
              </a:lnSpc>
              <a:spcBef>
                <a:spcPts val="700"/>
              </a:spcBef>
              <a:buClr>
                <a:schemeClr val="accent2"/>
              </a:buClr>
              <a:buFont typeface="Arial" panose="020B0604020202020204" pitchFamily="34" charset="0"/>
              <a:buChar char="•"/>
              <a:defRPr sz="1600" kern="1200">
                <a:solidFill>
                  <a:schemeClr val="tx2"/>
                </a:solidFill>
                <a:latin typeface="+mn-lt"/>
                <a:ea typeface="+mn-ea"/>
                <a:cs typeface="+mn-cs"/>
              </a:defRPr>
            </a:lvl2pPr>
            <a:lvl3pPr marL="216000" indent="0" algn="l" defTabSz="685800" rtl="0" eaLnBrk="1" latinLnBrk="0" hangingPunct="1">
              <a:lnSpc>
                <a:spcPct val="105000"/>
              </a:lnSpc>
              <a:spcBef>
                <a:spcPts val="700"/>
              </a:spcBef>
              <a:buSzPct val="120000"/>
              <a:buFont typeface="Encode Sans" pitchFamily="2" charset="0"/>
              <a:buNone/>
              <a:defRPr sz="1400" b="0" kern="1200">
                <a:solidFill>
                  <a:schemeClr val="accent1"/>
                </a:solidFill>
                <a:latin typeface="+mn-lt"/>
                <a:ea typeface="+mn-ea"/>
                <a:cs typeface="+mn-cs"/>
              </a:defRPr>
            </a:lvl3pPr>
            <a:lvl4pPr marL="216000" indent="0" algn="l" defTabSz="685800" rtl="0" eaLnBrk="1" latinLnBrk="0" hangingPunct="1">
              <a:lnSpc>
                <a:spcPct val="105000"/>
              </a:lnSpc>
              <a:spcBef>
                <a:spcPts val="400"/>
              </a:spcBef>
              <a:buFont typeface="Encode Sans" pitchFamily="2" charset="0"/>
              <a:buNone/>
              <a:defRPr sz="1400" b="0" kern="1200">
                <a:solidFill>
                  <a:schemeClr val="accent1"/>
                </a:solidFill>
                <a:latin typeface="+mj-lt"/>
                <a:ea typeface="+mn-ea"/>
                <a:cs typeface="+mn-cs"/>
              </a:defRPr>
            </a:lvl4pPr>
            <a:lvl5pPr marL="360000" indent="-144000" algn="l" defTabSz="685800" rtl="0" eaLnBrk="1" latinLnBrk="0" hangingPunct="1">
              <a:lnSpc>
                <a:spcPct val="105000"/>
              </a:lnSpc>
              <a:spcBef>
                <a:spcPts val="400"/>
              </a:spcBef>
              <a:buClr>
                <a:schemeClr val="accent2"/>
              </a:buClr>
              <a:buFont typeface="Arial" panose="020B0604020202020204" pitchFamily="34" charset="0"/>
              <a:buChar char="•"/>
              <a:defRPr sz="1400" kern="1200">
                <a:solidFill>
                  <a:schemeClr val="accent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fr-BE" dirty="0">
                <a:solidFill>
                  <a:schemeClr val="bg1"/>
                </a:solidFill>
                <a:latin typeface="Encode Sans" panose="020B0604020202020204" charset="0"/>
              </a:rPr>
              <a:t>Digital </a:t>
            </a:r>
            <a:r>
              <a:rPr lang="fr-BE" dirty="0" err="1">
                <a:solidFill>
                  <a:schemeClr val="bg1"/>
                </a:solidFill>
                <a:latin typeface="Encode Sans" panose="020B0604020202020204" charset="0"/>
              </a:rPr>
              <a:t>activity</a:t>
            </a:r>
            <a:endParaRPr lang="fr-BE" dirty="0">
              <a:solidFill>
                <a:schemeClr val="bg1"/>
              </a:solidFill>
              <a:latin typeface="Encode Sans" panose="020B0604020202020204" charset="0"/>
            </a:endParaRPr>
          </a:p>
        </p:txBody>
      </p:sp>
    </p:spTree>
    <p:extLst>
      <p:ext uri="{BB962C8B-B14F-4D97-AF65-F5344CB8AC3E}">
        <p14:creationId xmlns:p14="http://schemas.microsoft.com/office/powerpoint/2010/main" val="7086732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texte 5">
            <a:extLst>
              <a:ext uri="{FF2B5EF4-FFF2-40B4-BE49-F238E27FC236}">
                <a16:creationId xmlns:a16="http://schemas.microsoft.com/office/drawing/2014/main" id="{4F982513-4858-465F-ADCB-E6AA2E1317B4}"/>
              </a:ext>
            </a:extLst>
          </p:cNvPr>
          <p:cNvSpPr>
            <a:spLocks noGrp="1"/>
          </p:cNvSpPr>
          <p:nvPr>
            <p:ph type="body" idx="1"/>
          </p:nvPr>
        </p:nvSpPr>
        <p:spPr/>
        <p:txBody>
          <a:bodyPr/>
          <a:lstStyle/>
          <a:p>
            <a:r>
              <a:rPr lang="fr-BE" dirty="0" err="1"/>
              <a:t>context</a:t>
            </a:r>
            <a:endParaRPr lang="en-US" dirty="0"/>
          </a:p>
        </p:txBody>
      </p:sp>
      <p:sp>
        <p:nvSpPr>
          <p:cNvPr id="7" name="Text Placeholder 6">
            <a:extLst>
              <a:ext uri="{FF2B5EF4-FFF2-40B4-BE49-F238E27FC236}">
                <a16:creationId xmlns:a16="http://schemas.microsoft.com/office/drawing/2014/main" id="{68F3B898-C6C1-4A6C-A42B-DACDAFB02B7A}"/>
              </a:ext>
            </a:extLst>
          </p:cNvPr>
          <p:cNvSpPr>
            <a:spLocks noGrp="1"/>
          </p:cNvSpPr>
          <p:nvPr>
            <p:ph type="body" sz="quarter" idx="19"/>
          </p:nvPr>
        </p:nvSpPr>
        <p:spPr/>
        <p:txBody>
          <a:bodyPr/>
          <a:lstStyle/>
          <a:p>
            <a:r>
              <a:rPr lang="fr-BE" dirty="0"/>
              <a:t>01</a:t>
            </a:r>
            <a:endParaRPr lang="en-US" dirty="0"/>
          </a:p>
        </p:txBody>
      </p:sp>
      <p:sp>
        <p:nvSpPr>
          <p:cNvPr id="5" name="Titre 4">
            <a:extLst>
              <a:ext uri="{FF2B5EF4-FFF2-40B4-BE49-F238E27FC236}">
                <a16:creationId xmlns:a16="http://schemas.microsoft.com/office/drawing/2014/main" id="{F5C5A45F-4ECC-4BBD-B4E9-8DC7F7668842}"/>
              </a:ext>
            </a:extLst>
          </p:cNvPr>
          <p:cNvSpPr>
            <a:spLocks noGrp="1"/>
          </p:cNvSpPr>
          <p:nvPr>
            <p:ph type="title"/>
          </p:nvPr>
        </p:nvSpPr>
        <p:spPr>
          <a:xfrm>
            <a:off x="1230316" y="818258"/>
            <a:ext cx="10800000" cy="335964"/>
          </a:xfrm>
        </p:spPr>
        <p:txBody>
          <a:bodyPr/>
          <a:lstStyle/>
          <a:p>
            <a:pPr lvl="0"/>
            <a:r>
              <a:rPr lang="en-US" dirty="0"/>
              <a:t>We need to change our approach</a:t>
            </a:r>
            <a:endParaRPr lang="fr-FR" dirty="0"/>
          </a:p>
        </p:txBody>
      </p:sp>
      <p:sp>
        <p:nvSpPr>
          <p:cNvPr id="10" name="TextBox 9">
            <a:extLst>
              <a:ext uri="{FF2B5EF4-FFF2-40B4-BE49-F238E27FC236}">
                <a16:creationId xmlns:a16="http://schemas.microsoft.com/office/drawing/2014/main" id="{EC496DB5-DE04-4FD3-8B92-B0C87D3E3509}"/>
              </a:ext>
            </a:extLst>
          </p:cNvPr>
          <p:cNvSpPr txBox="1"/>
          <p:nvPr/>
        </p:nvSpPr>
        <p:spPr>
          <a:xfrm>
            <a:off x="2616483" y="1667008"/>
            <a:ext cx="170452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400" b="0" i="0" u="none" strike="noStrike" kern="1200" cap="none" spc="0" normalizeH="0" baseline="0" noProof="0" dirty="0" err="1">
                <a:ln>
                  <a:noFill/>
                </a:ln>
                <a:effectLst/>
                <a:uLnTx/>
                <a:uFillTx/>
                <a:latin typeface="Encode Sans" panose="020B0604020202020204" charset="0"/>
                <a:ea typeface="+mn-ea"/>
                <a:cs typeface="Audi Type Wide Normal" panose="000B0504040202020203" pitchFamily="34" charset="0"/>
              </a:rPr>
              <a:t>Mileage</a:t>
            </a:r>
            <a:r>
              <a:rPr kumimoji="0" lang="fr-BE" sz="1400" b="0" i="0" u="none" strike="noStrike" kern="1200" cap="none" spc="0" normalizeH="0" baseline="0" noProof="0" dirty="0">
                <a:ln>
                  <a:noFill/>
                </a:ln>
                <a:effectLst/>
                <a:uLnTx/>
                <a:uFillTx/>
                <a:latin typeface="Encode Sans" panose="020B0604020202020204" charset="0"/>
                <a:ea typeface="+mn-ea"/>
                <a:cs typeface="Audi Type Wide Normal" panose="000B0504040202020203" pitchFamily="34" charset="0"/>
              </a:rPr>
              <a:t> / </a:t>
            </a:r>
            <a:r>
              <a:rPr kumimoji="0" lang="fr-BE" sz="1400" b="0" i="0" u="none" strike="noStrike" kern="1200" cap="none" spc="0" normalizeH="0" baseline="0" noProof="0" dirty="0" err="1">
                <a:ln>
                  <a:noFill/>
                </a:ln>
                <a:effectLst/>
                <a:uLnTx/>
                <a:uFillTx/>
                <a:latin typeface="Encode Sans" panose="020B0604020202020204" charset="0"/>
                <a:ea typeface="+mn-ea"/>
                <a:cs typeface="Audi Type Wide Normal" panose="000B0504040202020203" pitchFamily="34" charset="0"/>
              </a:rPr>
              <a:t>year</a:t>
            </a:r>
            <a:endParaRPr kumimoji="0" lang="en-US" sz="1400" b="0" i="0" u="none" strike="noStrike" kern="1200" cap="none" spc="0" normalizeH="0" baseline="0" noProof="0" dirty="0">
              <a:ln>
                <a:noFill/>
              </a:ln>
              <a:effectLst/>
              <a:uLnTx/>
              <a:uFillTx/>
              <a:latin typeface="Encode Sans" panose="020B0604020202020204" charset="0"/>
              <a:ea typeface="+mn-ea"/>
              <a:cs typeface="Audi Type Wide Normal" panose="000B0504040202020203" pitchFamily="34" charset="0"/>
            </a:endParaRPr>
          </a:p>
        </p:txBody>
      </p:sp>
      <p:sp>
        <p:nvSpPr>
          <p:cNvPr id="11" name="TextBox 10">
            <a:extLst>
              <a:ext uri="{FF2B5EF4-FFF2-40B4-BE49-F238E27FC236}">
                <a16:creationId xmlns:a16="http://schemas.microsoft.com/office/drawing/2014/main" id="{F7198C66-9D05-4D58-86EA-0E2DD7F4C3C5}"/>
              </a:ext>
            </a:extLst>
          </p:cNvPr>
          <p:cNvSpPr txBox="1"/>
          <p:nvPr/>
        </p:nvSpPr>
        <p:spPr>
          <a:xfrm>
            <a:off x="4966534" y="1549100"/>
            <a:ext cx="145647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400" b="0" i="0" u="none" strike="noStrike" kern="1200" cap="none" spc="0" normalizeH="0" baseline="0" noProof="0" dirty="0">
                <a:ln>
                  <a:noFill/>
                </a:ln>
                <a:effectLst/>
                <a:uLnTx/>
                <a:uFillTx/>
                <a:latin typeface="Encode Sans" panose="020B0604020202020204" charset="0"/>
                <a:ea typeface="+mn-ea"/>
                <a:cs typeface="Audi Type Wide Normal" panose="000B0504040202020203" pitchFamily="34" charset="0"/>
              </a:rPr>
              <a:t>Model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400" b="0" i="0" u="none" strike="noStrike" kern="1200" cap="none" spc="0" normalizeH="0" baseline="0" noProof="0" dirty="0">
                <a:ln>
                  <a:noFill/>
                </a:ln>
                <a:effectLst/>
                <a:uLnTx/>
                <a:uFillTx/>
                <a:latin typeface="Encode Sans" panose="020B0604020202020204" charset="0"/>
                <a:ea typeface="+mn-ea"/>
                <a:cs typeface="Audi Type Wide Normal" panose="000B0504040202020203" pitchFamily="34" charset="0"/>
              </a:rPr>
              <a:t>&amp; </a:t>
            </a:r>
            <a:r>
              <a:rPr lang="fr-BE" sz="1400" dirty="0">
                <a:latin typeface="Encode Sans" panose="020B0604020202020204" charset="0"/>
                <a:cs typeface="Audi Type Wide Normal" panose="000B0504040202020203" pitchFamily="34" charset="0"/>
              </a:rPr>
              <a:t>Engine</a:t>
            </a:r>
            <a:endParaRPr kumimoji="0" lang="en-US" sz="1400" b="0" i="0" u="none" strike="noStrike" kern="1200" cap="none" spc="0" normalizeH="0" baseline="0" noProof="0" dirty="0">
              <a:ln>
                <a:noFill/>
              </a:ln>
              <a:effectLst/>
              <a:uLnTx/>
              <a:uFillTx/>
              <a:latin typeface="Encode Sans" panose="020B0604020202020204" charset="0"/>
              <a:ea typeface="+mn-ea"/>
              <a:cs typeface="Audi Type Wide Normal" panose="000B0504040202020203" pitchFamily="34" charset="0"/>
            </a:endParaRPr>
          </a:p>
        </p:txBody>
      </p:sp>
      <p:sp>
        <p:nvSpPr>
          <p:cNvPr id="12" name="TextBox 11">
            <a:extLst>
              <a:ext uri="{FF2B5EF4-FFF2-40B4-BE49-F238E27FC236}">
                <a16:creationId xmlns:a16="http://schemas.microsoft.com/office/drawing/2014/main" id="{9C7E6D1F-D4C5-4FA3-A4FF-EE52A2BB9BCA}"/>
              </a:ext>
            </a:extLst>
          </p:cNvPr>
          <p:cNvSpPr txBox="1"/>
          <p:nvPr/>
        </p:nvSpPr>
        <p:spPr>
          <a:xfrm>
            <a:off x="7068535" y="1559286"/>
            <a:ext cx="145647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400" b="0" i="0" u="none" strike="noStrike" kern="1200" cap="none" spc="0" normalizeH="0" baseline="0" noProof="0" dirty="0">
                <a:ln>
                  <a:noFill/>
                </a:ln>
                <a:effectLst/>
                <a:uLnTx/>
                <a:uFillTx/>
                <a:latin typeface="Encode Sans" panose="020B0604020202020204" charset="0"/>
                <a:ea typeface="+mn-ea"/>
                <a:cs typeface="Audi Type Wide Normal" panose="000B0504040202020203" pitchFamily="34" charset="0"/>
              </a:rPr>
              <a:t>Budget </a:t>
            </a:r>
            <a:r>
              <a:rPr lang="fr-BE" sz="1400" dirty="0">
                <a:latin typeface="Encode Sans" panose="020B0604020202020204" charset="0"/>
                <a:cs typeface="Audi Type Wide Normal" panose="000B0504040202020203" pitchFamily="34" charset="0"/>
              </a:rPr>
              <a:t>OL</a:t>
            </a:r>
            <a:endParaRPr kumimoji="0" lang="fr-BE" sz="1400" b="0" i="0" u="none" strike="noStrike" kern="1200" cap="none" spc="0" normalizeH="0" baseline="0" noProof="0" dirty="0">
              <a:ln>
                <a:noFill/>
              </a:ln>
              <a:effectLst/>
              <a:uLnTx/>
              <a:uFillTx/>
              <a:latin typeface="Encode Sans" panose="020B0604020202020204" charset="0"/>
              <a:ea typeface="+mn-ea"/>
              <a:cs typeface="Audi Type Wide Normal" panose="000B0504040202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400" b="0" i="0" u="none" strike="noStrike" kern="1200" cap="none" spc="0" normalizeH="0" baseline="0" noProof="0" dirty="0">
                <a:ln>
                  <a:noFill/>
                </a:ln>
                <a:effectLst/>
                <a:uLnTx/>
                <a:uFillTx/>
                <a:latin typeface="Encode Sans" panose="020B0604020202020204" charset="0"/>
                <a:ea typeface="+mn-ea"/>
                <a:cs typeface="Audi Type Wide Normal" panose="000B0504040202020203" pitchFamily="34" charset="0"/>
              </a:rPr>
              <a:t>TCO1 / TCO2</a:t>
            </a:r>
            <a:endParaRPr lang="en-US" sz="1400" dirty="0">
              <a:latin typeface="Encode Sans" panose="020B0604020202020204" charset="0"/>
              <a:cs typeface="Audi Type Wide Normal" panose="000B0504040202020203" pitchFamily="34" charset="0"/>
            </a:endParaRPr>
          </a:p>
        </p:txBody>
      </p:sp>
      <p:sp>
        <p:nvSpPr>
          <p:cNvPr id="14" name="TextBox 13">
            <a:extLst>
              <a:ext uri="{FF2B5EF4-FFF2-40B4-BE49-F238E27FC236}">
                <a16:creationId xmlns:a16="http://schemas.microsoft.com/office/drawing/2014/main" id="{7F897675-AEF2-4775-AEAF-35DD75FE9855}"/>
              </a:ext>
            </a:extLst>
          </p:cNvPr>
          <p:cNvSpPr txBox="1"/>
          <p:nvPr/>
        </p:nvSpPr>
        <p:spPr>
          <a:xfrm>
            <a:off x="9170535" y="1667008"/>
            <a:ext cx="95365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400" b="0" i="0" u="none" strike="noStrike" kern="1200" cap="none" spc="0" normalizeH="0" baseline="0" noProof="0" dirty="0" err="1">
                <a:ln>
                  <a:noFill/>
                </a:ln>
                <a:effectLst/>
                <a:uLnTx/>
                <a:uFillTx/>
                <a:latin typeface="Encode Sans" panose="020B0604020202020204" charset="0"/>
                <a:ea typeface="+mn-ea"/>
                <a:cs typeface="Audi Type Wide Normal" panose="000B0504040202020203" pitchFamily="34" charset="0"/>
              </a:rPr>
              <a:t>Decision</a:t>
            </a:r>
            <a:endParaRPr kumimoji="0" lang="en-US" sz="1400" b="0" i="0" u="none" strike="noStrike" kern="1200" cap="none" spc="0" normalizeH="0" baseline="0" noProof="0" dirty="0">
              <a:ln>
                <a:noFill/>
              </a:ln>
              <a:effectLst/>
              <a:uLnTx/>
              <a:uFillTx/>
              <a:latin typeface="Encode Sans" panose="020B0604020202020204" charset="0"/>
              <a:ea typeface="+mn-ea"/>
              <a:cs typeface="Audi Type Wide Normal" panose="000B0504040202020203" pitchFamily="34" charset="0"/>
            </a:endParaRPr>
          </a:p>
        </p:txBody>
      </p:sp>
      <p:sp>
        <p:nvSpPr>
          <p:cNvPr id="2" name="Flèche : chevron 1">
            <a:extLst>
              <a:ext uri="{FF2B5EF4-FFF2-40B4-BE49-F238E27FC236}">
                <a16:creationId xmlns:a16="http://schemas.microsoft.com/office/drawing/2014/main" id="{5E9DA9D2-2A83-495E-9C68-7E879C5523D2}"/>
              </a:ext>
            </a:extLst>
          </p:cNvPr>
          <p:cNvSpPr/>
          <p:nvPr/>
        </p:nvSpPr>
        <p:spPr>
          <a:xfrm>
            <a:off x="4479027" y="1612552"/>
            <a:ext cx="329492" cy="416689"/>
          </a:xfrm>
          <a:prstGeom prst="chevron">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BE" dirty="0">
              <a:solidFill>
                <a:schemeClr val="tx1"/>
              </a:solidFill>
              <a:latin typeface="Encode Sans" panose="020B0604020202020204" charset="0"/>
            </a:endParaRPr>
          </a:p>
        </p:txBody>
      </p:sp>
      <p:sp>
        <p:nvSpPr>
          <p:cNvPr id="38" name="Flèche : chevron 37">
            <a:extLst>
              <a:ext uri="{FF2B5EF4-FFF2-40B4-BE49-F238E27FC236}">
                <a16:creationId xmlns:a16="http://schemas.microsoft.com/office/drawing/2014/main" id="{11A9511B-C498-4E55-864B-EA04D0544EA0}"/>
              </a:ext>
            </a:extLst>
          </p:cNvPr>
          <p:cNvSpPr/>
          <p:nvPr/>
        </p:nvSpPr>
        <p:spPr>
          <a:xfrm>
            <a:off x="6581028" y="1612552"/>
            <a:ext cx="329492" cy="416689"/>
          </a:xfrm>
          <a:prstGeom prst="chevron">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BE" dirty="0">
              <a:solidFill>
                <a:schemeClr val="tx1"/>
              </a:solidFill>
              <a:latin typeface="Encode Sans" panose="020B0604020202020204" charset="0"/>
            </a:endParaRPr>
          </a:p>
        </p:txBody>
      </p:sp>
      <p:sp>
        <p:nvSpPr>
          <p:cNvPr id="39" name="Flèche : chevron 38">
            <a:extLst>
              <a:ext uri="{FF2B5EF4-FFF2-40B4-BE49-F238E27FC236}">
                <a16:creationId xmlns:a16="http://schemas.microsoft.com/office/drawing/2014/main" id="{047D011A-343A-4797-81CF-9C6BA107BB0B}"/>
              </a:ext>
            </a:extLst>
          </p:cNvPr>
          <p:cNvSpPr/>
          <p:nvPr/>
        </p:nvSpPr>
        <p:spPr>
          <a:xfrm>
            <a:off x="8683029" y="1612552"/>
            <a:ext cx="329492" cy="416689"/>
          </a:xfrm>
          <a:prstGeom prst="chevron">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BE" dirty="0">
              <a:solidFill>
                <a:schemeClr val="tx1"/>
              </a:solidFill>
              <a:latin typeface="Encode Sans" panose="020B0604020202020204" charset="0"/>
            </a:endParaRPr>
          </a:p>
        </p:txBody>
      </p:sp>
      <p:sp>
        <p:nvSpPr>
          <p:cNvPr id="40" name="TextBox 9">
            <a:extLst>
              <a:ext uri="{FF2B5EF4-FFF2-40B4-BE49-F238E27FC236}">
                <a16:creationId xmlns:a16="http://schemas.microsoft.com/office/drawing/2014/main" id="{5BC90DF6-DE5C-4279-80DA-A674CD2BBB86}"/>
              </a:ext>
            </a:extLst>
          </p:cNvPr>
          <p:cNvSpPr txBox="1"/>
          <p:nvPr/>
        </p:nvSpPr>
        <p:spPr>
          <a:xfrm>
            <a:off x="3478100" y="3018088"/>
            <a:ext cx="4452052" cy="307777"/>
          </a:xfrm>
          <a:prstGeom prst="rect">
            <a:avLst/>
          </a:prstGeom>
          <a:noFill/>
        </p:spPr>
        <p:txBody>
          <a:bodyPr wrap="square" rtlCol="0">
            <a:spAutoFit/>
          </a:bodyPr>
          <a:lstStyle/>
          <a:p>
            <a:pPr>
              <a:defRPr/>
            </a:pPr>
            <a:r>
              <a:rPr lang="en-US" sz="1400" dirty="0">
                <a:latin typeface="Encode Sans" panose="020B0604020202020204" charset="0"/>
                <a:cs typeface="Audi Type Wide Normal" panose="000B0504040202020203" pitchFamily="34" charset="0"/>
              </a:rPr>
              <a:t>Mileage /year is no longer enough</a:t>
            </a:r>
            <a:endParaRPr kumimoji="0" lang="en-US" sz="1400" b="0" i="0" u="none" strike="noStrike" kern="1200" cap="none" spc="0" normalizeH="0" baseline="0" noProof="0" dirty="0">
              <a:ln>
                <a:noFill/>
              </a:ln>
              <a:effectLst/>
              <a:uLnTx/>
              <a:uFillTx/>
              <a:latin typeface="Encode Sans" panose="020B0604020202020204" charset="0"/>
              <a:ea typeface="+mn-ea"/>
              <a:cs typeface="Audi Type Wide Normal" panose="000B0504040202020203" pitchFamily="34" charset="0"/>
            </a:endParaRPr>
          </a:p>
        </p:txBody>
      </p:sp>
      <p:sp>
        <p:nvSpPr>
          <p:cNvPr id="43" name="TextBox 10">
            <a:extLst>
              <a:ext uri="{FF2B5EF4-FFF2-40B4-BE49-F238E27FC236}">
                <a16:creationId xmlns:a16="http://schemas.microsoft.com/office/drawing/2014/main" id="{60646B60-5419-4FB2-956F-5B1C3AECDEC0}"/>
              </a:ext>
            </a:extLst>
          </p:cNvPr>
          <p:cNvSpPr txBox="1"/>
          <p:nvPr/>
        </p:nvSpPr>
        <p:spPr>
          <a:xfrm>
            <a:off x="6884260" y="3014124"/>
            <a:ext cx="4460679" cy="338554"/>
          </a:xfrm>
          <a:prstGeom prst="rect">
            <a:avLst/>
          </a:prstGeom>
          <a:noFill/>
        </p:spPr>
        <p:txBody>
          <a:bodyPr wrap="square" rtlCol="0">
            <a:spAutoFit/>
          </a:bodyPr>
          <a:lstStyle/>
          <a:p>
            <a:pPr lvl="0" algn="ctr">
              <a:defRPr/>
            </a:pPr>
            <a:r>
              <a:rPr lang="en-US" sz="1400" dirty="0">
                <a:latin typeface="Encode Sans" panose="020B0604020202020204" charset="0"/>
                <a:cs typeface="Audi Type Wide Normal" panose="000B0504040202020203" pitchFamily="34" charset="0"/>
              </a:rPr>
              <a:t>The driver's profile needs to be </a:t>
            </a:r>
            <a:r>
              <a:rPr lang="en-US" sz="1600" b="1" dirty="0">
                <a:latin typeface="Encode Sans" panose="020B0604020202020204" charset="0"/>
                <a:cs typeface="Audi Type Wide Normal" panose="000B0504040202020203" pitchFamily="34" charset="0"/>
              </a:rPr>
              <a:t>explored</a:t>
            </a:r>
            <a:endParaRPr kumimoji="0" lang="en-US" sz="1600" b="1" i="0" u="none" strike="noStrike" kern="1200" cap="none" spc="0" normalizeH="0" baseline="0" noProof="0" dirty="0">
              <a:ln>
                <a:noFill/>
              </a:ln>
              <a:effectLst/>
              <a:uLnTx/>
              <a:uFillTx/>
              <a:latin typeface="Encode Sans" panose="020B0604020202020204" charset="0"/>
              <a:cs typeface="Audi Type Wide Normal" panose="000B0504040202020203" pitchFamily="34" charset="0"/>
            </a:endParaRPr>
          </a:p>
        </p:txBody>
      </p:sp>
      <p:sp>
        <p:nvSpPr>
          <p:cNvPr id="48" name="Flèche : chevron 47">
            <a:extLst>
              <a:ext uri="{FF2B5EF4-FFF2-40B4-BE49-F238E27FC236}">
                <a16:creationId xmlns:a16="http://schemas.microsoft.com/office/drawing/2014/main" id="{712DC5F9-FC7E-4988-BCBD-05D26637E0D4}"/>
              </a:ext>
            </a:extLst>
          </p:cNvPr>
          <p:cNvSpPr/>
          <p:nvPr/>
        </p:nvSpPr>
        <p:spPr>
          <a:xfrm>
            <a:off x="4353774" y="4087560"/>
            <a:ext cx="329492" cy="1670946"/>
          </a:xfrm>
          <a:prstGeom prst="chevron">
            <a:avLst/>
          </a:prstGeom>
          <a:solidFill>
            <a:srgbClr val="24378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BE" dirty="0">
              <a:solidFill>
                <a:schemeClr val="tx1"/>
              </a:solidFill>
              <a:latin typeface="Encode Sans" panose="020B0604020202020204" charset="0"/>
            </a:endParaRPr>
          </a:p>
        </p:txBody>
      </p:sp>
      <p:sp>
        <p:nvSpPr>
          <p:cNvPr id="49" name="TextBox 10">
            <a:extLst>
              <a:ext uri="{FF2B5EF4-FFF2-40B4-BE49-F238E27FC236}">
                <a16:creationId xmlns:a16="http://schemas.microsoft.com/office/drawing/2014/main" id="{07E846E4-8DE7-47C7-A503-F84A1ACE0B4E}"/>
              </a:ext>
            </a:extLst>
          </p:cNvPr>
          <p:cNvSpPr txBox="1"/>
          <p:nvPr/>
        </p:nvSpPr>
        <p:spPr>
          <a:xfrm>
            <a:off x="4723043" y="4654364"/>
            <a:ext cx="2625210" cy="523220"/>
          </a:xfrm>
          <a:prstGeom prst="rect">
            <a:avLst/>
          </a:prstGeom>
          <a:noFill/>
        </p:spPr>
        <p:txBody>
          <a:bodyPr wrap="square" rtlCol="0">
            <a:spAutoFit/>
          </a:bodyPr>
          <a:lstStyle/>
          <a:p>
            <a:pPr lvl="0" algn="ctr">
              <a:defRPr/>
            </a:pPr>
            <a:r>
              <a:rPr lang="en-US" sz="1400" dirty="0">
                <a:latin typeface="Encode Sans" panose="020B0604020202020204" charset="0"/>
                <a:cs typeface="Audi Type Wide Normal" panose="000B0504040202020203" pitchFamily="34" charset="0"/>
              </a:rPr>
              <a:t>Is the customer electro- compatible or not?</a:t>
            </a:r>
            <a:endParaRPr kumimoji="0" lang="en-US" sz="1400" b="0" i="0" u="none" strike="noStrike" kern="1200" cap="none" spc="0" normalizeH="0" baseline="0" noProof="0" dirty="0">
              <a:ln>
                <a:noFill/>
              </a:ln>
              <a:effectLst/>
              <a:uLnTx/>
              <a:uFillTx/>
              <a:latin typeface="Encode Sans" panose="020B0604020202020204" charset="0"/>
              <a:ea typeface="+mn-ea"/>
              <a:cs typeface="Audi Type Wide Normal" panose="000B0504040202020203" pitchFamily="34" charset="0"/>
            </a:endParaRPr>
          </a:p>
        </p:txBody>
      </p:sp>
      <p:sp>
        <p:nvSpPr>
          <p:cNvPr id="51" name="TextBox 25">
            <a:extLst>
              <a:ext uri="{FF2B5EF4-FFF2-40B4-BE49-F238E27FC236}">
                <a16:creationId xmlns:a16="http://schemas.microsoft.com/office/drawing/2014/main" id="{29E61E1B-78E9-4476-88FA-827F60B7F4A6}"/>
              </a:ext>
            </a:extLst>
          </p:cNvPr>
          <p:cNvSpPr txBox="1"/>
          <p:nvPr/>
        </p:nvSpPr>
        <p:spPr>
          <a:xfrm>
            <a:off x="5429304" y="5615732"/>
            <a:ext cx="831668" cy="307777"/>
          </a:xfrm>
          <a:prstGeom prst="rect">
            <a:avLst/>
          </a:prstGeom>
          <a:noFill/>
        </p:spPr>
        <p:txBody>
          <a:bodyPr wrap="square" rtlCol="0">
            <a:spAutoFit/>
          </a:bodyPr>
          <a:lstStyle/>
          <a:p>
            <a:pPr lvl="0">
              <a:defRPr/>
            </a:pPr>
            <a:r>
              <a:rPr lang="fr-BE" sz="1400" dirty="0">
                <a:latin typeface="Encode Sans" panose="020B0604020202020204" charset="0"/>
                <a:cs typeface="Audi Type Wide Normal" panose="000B0504040202020203" pitchFamily="34" charset="0"/>
              </a:rPr>
              <a:t>Model</a:t>
            </a:r>
            <a:endParaRPr lang="en-US" sz="1400" dirty="0">
              <a:latin typeface="Encode Sans" panose="020B0604020202020204" charset="0"/>
              <a:ea typeface="+mn-ea"/>
              <a:cs typeface="Audi Type Wide Normal" panose="000B0504040202020203" pitchFamily="34" charset="0"/>
            </a:endParaRPr>
          </a:p>
        </p:txBody>
      </p:sp>
      <p:sp>
        <p:nvSpPr>
          <p:cNvPr id="52" name="TextBox 28">
            <a:extLst>
              <a:ext uri="{FF2B5EF4-FFF2-40B4-BE49-F238E27FC236}">
                <a16:creationId xmlns:a16="http://schemas.microsoft.com/office/drawing/2014/main" id="{B3F87A51-9076-4E7E-9E5A-D5318988A4F8}"/>
              </a:ext>
            </a:extLst>
          </p:cNvPr>
          <p:cNvSpPr txBox="1"/>
          <p:nvPr/>
        </p:nvSpPr>
        <p:spPr>
          <a:xfrm>
            <a:off x="8598595" y="5508010"/>
            <a:ext cx="1456479" cy="523220"/>
          </a:xfrm>
          <a:prstGeom prst="rect">
            <a:avLst/>
          </a:prstGeom>
          <a:noFill/>
        </p:spPr>
        <p:txBody>
          <a:bodyPr wrap="square" rtlCol="0">
            <a:spAutoFit/>
          </a:bodyPr>
          <a:lstStyle/>
          <a:p>
            <a:pPr lvl="0" algn="ctr">
              <a:defRPr/>
            </a:pPr>
            <a:r>
              <a:rPr lang="fr-BE" sz="1400" dirty="0" err="1">
                <a:latin typeface="Encode Sans" panose="020B0604020202020204" charset="0"/>
                <a:cs typeface="Audi Type Wide Normal" panose="000B0504040202020203" pitchFamily="34" charset="0"/>
              </a:rPr>
              <a:t>Convince</a:t>
            </a:r>
            <a:r>
              <a:rPr lang="fr-BE" sz="1400" dirty="0">
                <a:latin typeface="Encode Sans" panose="020B0604020202020204" charset="0"/>
                <a:cs typeface="Audi Type Wide Normal" panose="000B0504040202020203" pitchFamily="34" charset="0"/>
              </a:rPr>
              <a:t> </a:t>
            </a:r>
          </a:p>
          <a:p>
            <a:pPr lvl="0" algn="ctr">
              <a:defRPr/>
            </a:pPr>
            <a:r>
              <a:rPr lang="fr-BE" sz="1400" dirty="0">
                <a:latin typeface="Encode Sans" panose="020B0604020202020204" charset="0"/>
                <a:cs typeface="Audi Type Wide Normal" panose="000B0504040202020203" pitchFamily="34" charset="0"/>
              </a:rPr>
              <a:t>the </a:t>
            </a:r>
            <a:r>
              <a:rPr lang="fr-BE" sz="1400" dirty="0" err="1">
                <a:latin typeface="Encode Sans" panose="020B0604020202020204" charset="0"/>
                <a:cs typeface="Audi Type Wide Normal" panose="000B0504040202020203" pitchFamily="34" charset="0"/>
              </a:rPr>
              <a:t>customer</a:t>
            </a:r>
            <a:endParaRPr lang="en-US" sz="1400" dirty="0">
              <a:latin typeface="Encode Sans" panose="020B0604020202020204" charset="0"/>
              <a:ea typeface="+mn-ea"/>
              <a:cs typeface="Audi Type Wide Normal" panose="000B0504040202020203" pitchFamily="34" charset="0"/>
            </a:endParaRPr>
          </a:p>
        </p:txBody>
      </p:sp>
      <p:sp>
        <p:nvSpPr>
          <p:cNvPr id="54" name="Flèche : chevron 53">
            <a:extLst>
              <a:ext uri="{FF2B5EF4-FFF2-40B4-BE49-F238E27FC236}">
                <a16:creationId xmlns:a16="http://schemas.microsoft.com/office/drawing/2014/main" id="{18372601-599C-4595-A7A3-6E852365C6D2}"/>
              </a:ext>
            </a:extLst>
          </p:cNvPr>
          <p:cNvSpPr/>
          <p:nvPr/>
        </p:nvSpPr>
        <p:spPr>
          <a:xfrm rot="5400000">
            <a:off x="5684816" y="5180481"/>
            <a:ext cx="329492" cy="416689"/>
          </a:xfrm>
          <a:prstGeom prst="chevron">
            <a:avLst/>
          </a:prstGeom>
          <a:solidFill>
            <a:srgbClr val="24378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BE" dirty="0">
              <a:solidFill>
                <a:schemeClr val="tx1"/>
              </a:solidFill>
              <a:latin typeface="Encode Sans" panose="020B0604020202020204" charset="0"/>
            </a:endParaRPr>
          </a:p>
        </p:txBody>
      </p:sp>
      <p:sp>
        <p:nvSpPr>
          <p:cNvPr id="55" name="TextBox 11">
            <a:extLst>
              <a:ext uri="{FF2B5EF4-FFF2-40B4-BE49-F238E27FC236}">
                <a16:creationId xmlns:a16="http://schemas.microsoft.com/office/drawing/2014/main" id="{806E0E9C-1AA5-4349-925F-5BD81C1F19DD}"/>
              </a:ext>
            </a:extLst>
          </p:cNvPr>
          <p:cNvSpPr txBox="1"/>
          <p:nvPr/>
        </p:nvSpPr>
        <p:spPr>
          <a:xfrm>
            <a:off x="6701544" y="5508010"/>
            <a:ext cx="1456479" cy="523220"/>
          </a:xfrm>
          <a:prstGeom prst="rect">
            <a:avLst/>
          </a:prstGeom>
          <a:noFill/>
        </p:spPr>
        <p:txBody>
          <a:bodyPr wrap="square" rtlCol="0">
            <a:spAutoFit/>
          </a:bodyPr>
          <a:lstStyle/>
          <a:p>
            <a:pPr lvl="0">
              <a:defRPr/>
            </a:pPr>
            <a:r>
              <a:rPr lang="fr-BE" sz="1400" dirty="0">
                <a:latin typeface="Encode Sans" panose="020B0604020202020204" charset="0"/>
                <a:cs typeface="Audi Type Wide Normal" panose="000B0504040202020203" pitchFamily="34" charset="0"/>
              </a:rPr>
              <a:t>Budget OL</a:t>
            </a:r>
          </a:p>
          <a:p>
            <a:pPr lvl="0">
              <a:defRPr/>
            </a:pPr>
            <a:r>
              <a:rPr lang="fr-BE" sz="1400" dirty="0">
                <a:latin typeface="Encode Sans" panose="020B0604020202020204" charset="0"/>
                <a:cs typeface="Audi Type Wide Normal" panose="000B0504040202020203" pitchFamily="34" charset="0"/>
              </a:rPr>
              <a:t>TCO1 / TCO2</a:t>
            </a:r>
            <a:endParaRPr lang="en-US" sz="1400" dirty="0">
              <a:latin typeface="Encode Sans" panose="020B0604020202020204" charset="0"/>
              <a:cs typeface="Audi Type Wide Normal" panose="000B0504040202020203" pitchFamily="34" charset="0"/>
            </a:endParaRPr>
          </a:p>
        </p:txBody>
      </p:sp>
      <p:sp>
        <p:nvSpPr>
          <p:cNvPr id="56" name="Flèche : chevron 55">
            <a:extLst>
              <a:ext uri="{FF2B5EF4-FFF2-40B4-BE49-F238E27FC236}">
                <a16:creationId xmlns:a16="http://schemas.microsoft.com/office/drawing/2014/main" id="{CDA1303B-F27A-4282-A113-31E9CE15DF94}"/>
              </a:ext>
            </a:extLst>
          </p:cNvPr>
          <p:cNvSpPr/>
          <p:nvPr/>
        </p:nvSpPr>
        <p:spPr>
          <a:xfrm>
            <a:off x="6316512" y="5561276"/>
            <a:ext cx="329492" cy="416689"/>
          </a:xfrm>
          <a:prstGeom prst="chevron">
            <a:avLst/>
          </a:prstGeom>
          <a:solidFill>
            <a:srgbClr val="24378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BE" dirty="0">
              <a:solidFill>
                <a:schemeClr val="tx1"/>
              </a:solidFill>
              <a:latin typeface="Encode Sans" panose="020B0604020202020204" charset="0"/>
            </a:endParaRPr>
          </a:p>
        </p:txBody>
      </p:sp>
      <p:sp>
        <p:nvSpPr>
          <p:cNvPr id="57" name="Flèche : chevron 56">
            <a:extLst>
              <a:ext uri="{FF2B5EF4-FFF2-40B4-BE49-F238E27FC236}">
                <a16:creationId xmlns:a16="http://schemas.microsoft.com/office/drawing/2014/main" id="{26DEE7D2-F50F-4CAC-8DC6-3CE587EF8C3C}"/>
              </a:ext>
            </a:extLst>
          </p:cNvPr>
          <p:cNvSpPr/>
          <p:nvPr/>
        </p:nvSpPr>
        <p:spPr>
          <a:xfrm>
            <a:off x="8213563" y="5561276"/>
            <a:ext cx="329492" cy="416689"/>
          </a:xfrm>
          <a:prstGeom prst="chevron">
            <a:avLst/>
          </a:prstGeom>
          <a:solidFill>
            <a:srgbClr val="24378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BE" dirty="0">
              <a:solidFill>
                <a:schemeClr val="tx1"/>
              </a:solidFill>
              <a:latin typeface="Encode Sans" panose="020B0604020202020204" charset="0"/>
            </a:endParaRPr>
          </a:p>
        </p:txBody>
      </p:sp>
      <p:sp>
        <p:nvSpPr>
          <p:cNvPr id="58" name="TextBox 13">
            <a:extLst>
              <a:ext uri="{FF2B5EF4-FFF2-40B4-BE49-F238E27FC236}">
                <a16:creationId xmlns:a16="http://schemas.microsoft.com/office/drawing/2014/main" id="{F383EF0F-0B25-4950-AEF4-0E4ADD99500C}"/>
              </a:ext>
            </a:extLst>
          </p:cNvPr>
          <p:cNvSpPr txBox="1"/>
          <p:nvPr/>
        </p:nvSpPr>
        <p:spPr>
          <a:xfrm>
            <a:off x="10495645" y="5615732"/>
            <a:ext cx="1136374" cy="307777"/>
          </a:xfrm>
          <a:prstGeom prst="rect">
            <a:avLst/>
          </a:prstGeom>
          <a:noFill/>
        </p:spPr>
        <p:txBody>
          <a:bodyPr wrap="square" rtlCol="0">
            <a:spAutoFit/>
          </a:bodyPr>
          <a:lstStyle/>
          <a:p>
            <a:pPr lvl="0">
              <a:defRPr/>
            </a:pPr>
            <a:r>
              <a:rPr lang="fr-BE" sz="1400" dirty="0" err="1">
                <a:latin typeface="Encode Sans" panose="020B0604020202020204" charset="0"/>
                <a:cs typeface="Audi Type Wide Normal" panose="000B0504040202020203" pitchFamily="34" charset="0"/>
              </a:rPr>
              <a:t>Conclude</a:t>
            </a:r>
            <a:endParaRPr kumimoji="0" lang="en-US" sz="1400" b="0" i="0" u="none" strike="noStrike" kern="1200" cap="none" spc="0" normalizeH="0" baseline="0" noProof="0" dirty="0">
              <a:ln>
                <a:noFill/>
              </a:ln>
              <a:effectLst/>
              <a:uLnTx/>
              <a:uFillTx/>
              <a:latin typeface="Encode Sans" panose="020B0604020202020204" charset="0"/>
              <a:ea typeface="+mn-ea"/>
              <a:cs typeface="Audi Type Wide Normal" panose="000B0504040202020203" pitchFamily="34" charset="0"/>
            </a:endParaRPr>
          </a:p>
        </p:txBody>
      </p:sp>
      <p:sp>
        <p:nvSpPr>
          <p:cNvPr id="59" name="Flèche : chevron 58">
            <a:extLst>
              <a:ext uri="{FF2B5EF4-FFF2-40B4-BE49-F238E27FC236}">
                <a16:creationId xmlns:a16="http://schemas.microsoft.com/office/drawing/2014/main" id="{F8346A16-9D4D-4CA9-85F2-750DF311DFC4}"/>
              </a:ext>
            </a:extLst>
          </p:cNvPr>
          <p:cNvSpPr/>
          <p:nvPr/>
        </p:nvSpPr>
        <p:spPr>
          <a:xfrm>
            <a:off x="10110614" y="5561276"/>
            <a:ext cx="329492" cy="416689"/>
          </a:xfrm>
          <a:prstGeom prst="chevron">
            <a:avLst/>
          </a:prstGeom>
          <a:solidFill>
            <a:srgbClr val="24378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BE" dirty="0">
              <a:solidFill>
                <a:schemeClr val="tx1"/>
              </a:solidFill>
              <a:latin typeface="Encode Sans" panose="020B0604020202020204" charset="0"/>
            </a:endParaRPr>
          </a:p>
        </p:txBody>
      </p:sp>
      <p:sp>
        <p:nvSpPr>
          <p:cNvPr id="17" name="Rectangle : coins arrondis 16">
            <a:extLst>
              <a:ext uri="{FF2B5EF4-FFF2-40B4-BE49-F238E27FC236}">
                <a16:creationId xmlns:a16="http://schemas.microsoft.com/office/drawing/2014/main" id="{B53F57DD-EC54-47A1-8863-5E76A8DEFAA3}"/>
              </a:ext>
            </a:extLst>
          </p:cNvPr>
          <p:cNvSpPr/>
          <p:nvPr/>
        </p:nvSpPr>
        <p:spPr>
          <a:xfrm>
            <a:off x="1830355" y="1260074"/>
            <a:ext cx="154096" cy="2672982"/>
          </a:xfrm>
          <a:prstGeom prst="round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BE" dirty="0">
              <a:latin typeface="Encode Sans" panose="020B0604020202020204" charset="0"/>
            </a:endParaRPr>
          </a:p>
        </p:txBody>
      </p:sp>
      <p:sp>
        <p:nvSpPr>
          <p:cNvPr id="18" name="Flèche : pentagone 17">
            <a:extLst>
              <a:ext uri="{FF2B5EF4-FFF2-40B4-BE49-F238E27FC236}">
                <a16:creationId xmlns:a16="http://schemas.microsoft.com/office/drawing/2014/main" id="{3B7C1076-CE1E-4257-A159-AA4214138FC9}"/>
              </a:ext>
            </a:extLst>
          </p:cNvPr>
          <p:cNvSpPr/>
          <p:nvPr/>
        </p:nvSpPr>
        <p:spPr>
          <a:xfrm>
            <a:off x="1987049" y="2852936"/>
            <a:ext cx="1228631" cy="654621"/>
          </a:xfrm>
          <a:prstGeom prst="homePlate">
            <a:avLst/>
          </a:prstGeom>
          <a:solidFill>
            <a:srgbClr val="24378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BE" b="1" dirty="0">
                <a:solidFill>
                  <a:schemeClr val="bg1"/>
                </a:solidFill>
                <a:latin typeface="Encode Sans" panose="020B0604020202020204" charset="0"/>
                <a:cs typeface="Audi Type Wide Normal" panose="000B0504040202020203" pitchFamily="34" charset="0"/>
              </a:rPr>
              <a:t>Future</a:t>
            </a:r>
          </a:p>
        </p:txBody>
      </p:sp>
      <p:sp>
        <p:nvSpPr>
          <p:cNvPr id="53" name="Flèche : pentagone 52">
            <a:extLst>
              <a:ext uri="{FF2B5EF4-FFF2-40B4-BE49-F238E27FC236}">
                <a16:creationId xmlns:a16="http://schemas.microsoft.com/office/drawing/2014/main" id="{9DEF8F68-FE15-4ADD-88E0-9CCB31CB0EE0}"/>
              </a:ext>
            </a:extLst>
          </p:cNvPr>
          <p:cNvSpPr/>
          <p:nvPr/>
        </p:nvSpPr>
        <p:spPr>
          <a:xfrm flipH="1">
            <a:off x="597806" y="1455867"/>
            <a:ext cx="1228631" cy="654621"/>
          </a:xfrm>
          <a:prstGeom prst="homePlate">
            <a:avLst/>
          </a:prstGeom>
          <a:solidFill>
            <a:srgbClr val="E94E2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BE" b="1" dirty="0">
                <a:solidFill>
                  <a:schemeClr val="bg1"/>
                </a:solidFill>
                <a:latin typeface="Encode Sans" panose="020B0604020202020204" charset="0"/>
                <a:cs typeface="Audi Type Wide Normal" panose="000B0504040202020203" pitchFamily="34" charset="0"/>
              </a:rPr>
              <a:t>Past</a:t>
            </a:r>
          </a:p>
        </p:txBody>
      </p:sp>
      <p:pic>
        <p:nvPicPr>
          <p:cNvPr id="34" name="Graphique 3" descr="Volant avec un remplissage uni">
            <a:extLst>
              <a:ext uri="{FF2B5EF4-FFF2-40B4-BE49-F238E27FC236}">
                <a16:creationId xmlns:a16="http://schemas.microsoft.com/office/drawing/2014/main" id="{5F1B55A5-97BE-CCC2-59FC-4FAFC9B9F99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230316" y="4738332"/>
            <a:ext cx="512116" cy="512116"/>
          </a:xfrm>
          <a:prstGeom prst="rect">
            <a:avLst/>
          </a:prstGeom>
        </p:spPr>
      </p:pic>
      <p:pic>
        <p:nvPicPr>
          <p:cNvPr id="35" name="Graphique 7" descr="Haute tension avec un remplissage uni">
            <a:extLst>
              <a:ext uri="{FF2B5EF4-FFF2-40B4-BE49-F238E27FC236}">
                <a16:creationId xmlns:a16="http://schemas.microsoft.com/office/drawing/2014/main" id="{2D4DE8A3-51DE-CF73-AC68-521CEE7D6DC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276144" y="5429737"/>
            <a:ext cx="512116" cy="512116"/>
          </a:xfrm>
          <a:prstGeom prst="rect">
            <a:avLst/>
          </a:prstGeom>
        </p:spPr>
      </p:pic>
      <p:sp>
        <p:nvSpPr>
          <p:cNvPr id="36" name="TextBox 9">
            <a:extLst>
              <a:ext uri="{FF2B5EF4-FFF2-40B4-BE49-F238E27FC236}">
                <a16:creationId xmlns:a16="http://schemas.microsoft.com/office/drawing/2014/main" id="{151972B8-9038-1812-C2B2-B0286B719D4F}"/>
              </a:ext>
            </a:extLst>
          </p:cNvPr>
          <p:cNvSpPr txBox="1"/>
          <p:nvPr/>
        </p:nvSpPr>
        <p:spPr>
          <a:xfrm>
            <a:off x="1972774" y="4123288"/>
            <a:ext cx="2097013" cy="523220"/>
          </a:xfrm>
          <a:prstGeom prst="rect">
            <a:avLst/>
          </a:prstGeom>
          <a:noFill/>
        </p:spPr>
        <p:txBody>
          <a:bodyPr wrap="square" rtlCol="0">
            <a:spAutoFit/>
          </a:bodyPr>
          <a:lstStyle/>
          <a:p>
            <a:pPr lvl="0">
              <a:defRPr/>
            </a:pPr>
            <a:r>
              <a:rPr lang="fr-BE" sz="1400" dirty="0" err="1">
                <a:latin typeface="Encode Sans" panose="020B0604020202020204" charset="0"/>
                <a:cs typeface="Audi Type Wide Normal" panose="000B0504040202020203" pitchFamily="34" charset="0"/>
              </a:rPr>
              <a:t>Average</a:t>
            </a:r>
            <a:r>
              <a:rPr lang="fr-BE" sz="1400" dirty="0">
                <a:latin typeface="Encode Sans" panose="020B0604020202020204" charset="0"/>
                <a:cs typeface="Audi Type Wide Normal" panose="000B0504040202020203" pitchFamily="34" charset="0"/>
              </a:rPr>
              <a:t> </a:t>
            </a:r>
            <a:r>
              <a:rPr lang="fr-BE" sz="1400" dirty="0" err="1">
                <a:latin typeface="Encode Sans" panose="020B0604020202020204" charset="0"/>
                <a:cs typeface="Audi Type Wide Normal" panose="000B0504040202020203" pitchFamily="34" charset="0"/>
              </a:rPr>
              <a:t>daily</a:t>
            </a:r>
            <a:r>
              <a:rPr lang="fr-BE" sz="1400" dirty="0">
                <a:latin typeface="Encode Sans" panose="020B0604020202020204" charset="0"/>
                <a:cs typeface="Audi Type Wide Normal" panose="000B0504040202020203" pitchFamily="34" charset="0"/>
              </a:rPr>
              <a:t> </a:t>
            </a:r>
            <a:r>
              <a:rPr lang="fr-BE" sz="1400" dirty="0" err="1">
                <a:latin typeface="Encode Sans" panose="020B0604020202020204" charset="0"/>
                <a:cs typeface="Audi Type Wide Normal" panose="000B0504040202020203" pitchFamily="34" charset="0"/>
              </a:rPr>
              <a:t>mileage</a:t>
            </a:r>
            <a:endParaRPr lang="fr-BE" sz="1400" dirty="0">
              <a:latin typeface="Encode Sans" panose="020B0604020202020204" charset="0"/>
              <a:cs typeface="Audi Type Wide Normal" panose="000B0504040202020203" pitchFamily="34" charset="0"/>
            </a:endParaRPr>
          </a:p>
        </p:txBody>
      </p:sp>
      <p:sp>
        <p:nvSpPr>
          <p:cNvPr id="37" name="TextBox 9">
            <a:extLst>
              <a:ext uri="{FF2B5EF4-FFF2-40B4-BE49-F238E27FC236}">
                <a16:creationId xmlns:a16="http://schemas.microsoft.com/office/drawing/2014/main" id="{1A52E855-A1E6-4616-E24C-C42255CF8E24}"/>
              </a:ext>
            </a:extLst>
          </p:cNvPr>
          <p:cNvSpPr txBox="1"/>
          <p:nvPr/>
        </p:nvSpPr>
        <p:spPr>
          <a:xfrm>
            <a:off x="1984451" y="5545095"/>
            <a:ext cx="2554453" cy="307777"/>
          </a:xfrm>
          <a:prstGeom prst="rect">
            <a:avLst/>
          </a:prstGeom>
          <a:noFill/>
        </p:spPr>
        <p:txBody>
          <a:bodyPr wrap="square" rtlCol="0">
            <a:spAutoFit/>
          </a:bodyPr>
          <a:lstStyle/>
          <a:p>
            <a:pPr lvl="0">
              <a:defRPr/>
            </a:pPr>
            <a:r>
              <a:rPr lang="fr-BE" sz="1400" dirty="0" err="1">
                <a:latin typeface="Encode Sans" panose="020B0604020202020204" charset="0"/>
                <a:cs typeface="Audi Type Wide Normal" panose="000B0504040202020203" pitchFamily="34" charset="0"/>
              </a:rPr>
              <a:t>Ability</a:t>
            </a:r>
            <a:r>
              <a:rPr lang="fr-BE" sz="1400" dirty="0">
                <a:latin typeface="Encode Sans" panose="020B0604020202020204" charset="0"/>
                <a:cs typeface="Audi Type Wide Normal" panose="000B0504040202020203" pitchFamily="34" charset="0"/>
              </a:rPr>
              <a:t> to recharge</a:t>
            </a:r>
            <a:endParaRPr kumimoji="0" lang="en-US" sz="1400" b="0" i="0" u="none" strike="noStrike" kern="1200" cap="none" spc="0" normalizeH="0" baseline="0" noProof="0" dirty="0">
              <a:ln>
                <a:noFill/>
              </a:ln>
              <a:effectLst/>
              <a:uLnTx/>
              <a:uFillTx/>
              <a:latin typeface="Encode Sans" panose="020B0604020202020204" charset="0"/>
              <a:ea typeface="+mn-ea"/>
              <a:cs typeface="Audi Type Wide Normal" panose="000B0504040202020203" pitchFamily="34" charset="0"/>
            </a:endParaRPr>
          </a:p>
        </p:txBody>
      </p:sp>
      <p:sp>
        <p:nvSpPr>
          <p:cNvPr id="41" name="TextBox 9">
            <a:extLst>
              <a:ext uri="{FF2B5EF4-FFF2-40B4-BE49-F238E27FC236}">
                <a16:creationId xmlns:a16="http://schemas.microsoft.com/office/drawing/2014/main" id="{1239A5EA-3F05-44B7-66B4-C4DE8B60AD6F}"/>
              </a:ext>
            </a:extLst>
          </p:cNvPr>
          <p:cNvSpPr txBox="1"/>
          <p:nvPr/>
        </p:nvSpPr>
        <p:spPr>
          <a:xfrm>
            <a:off x="1957925" y="4732780"/>
            <a:ext cx="2554453" cy="523220"/>
          </a:xfrm>
          <a:prstGeom prst="rect">
            <a:avLst/>
          </a:prstGeom>
          <a:noFill/>
        </p:spPr>
        <p:txBody>
          <a:bodyPr wrap="square" rtlCol="0">
            <a:spAutoFit/>
          </a:bodyPr>
          <a:lstStyle/>
          <a:p>
            <a:pPr lvl="0"/>
            <a:r>
              <a:rPr lang="en-US" sz="1400" dirty="0">
                <a:latin typeface="Encode Sans" panose="020B0604020202020204" charset="0"/>
                <a:cs typeface="Audi Type Wide Normal" panose="000B0504040202020203" pitchFamily="34" charset="0"/>
              </a:rPr>
              <a:t>Frequency of long-distance travel / Use</a:t>
            </a:r>
            <a:endParaRPr lang="fr-BE" sz="1400" dirty="0">
              <a:latin typeface="Encode Sans" panose="020B0604020202020204" charset="0"/>
              <a:cs typeface="Audi Type Wide Normal" panose="000B0504040202020203" pitchFamily="34" charset="0"/>
            </a:endParaRPr>
          </a:p>
        </p:txBody>
      </p:sp>
      <p:pic>
        <p:nvPicPr>
          <p:cNvPr id="42" name="Picture 2" descr="Borne Kilométrique Vectoriels et illustrations libres de droits - iStock">
            <a:extLst>
              <a:ext uri="{FF2B5EF4-FFF2-40B4-BE49-F238E27FC236}">
                <a16:creationId xmlns:a16="http://schemas.microsoft.com/office/drawing/2014/main" id="{27272496-7184-DD73-BD6E-22690E46146F}"/>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saturation sat="33000"/>
                    </a14:imgEffect>
                  </a14:imgLayer>
                </a14:imgProps>
              </a:ext>
              <a:ext uri="{28A0092B-C50C-407E-A947-70E740481C1C}">
                <a14:useLocalDpi xmlns:a14="http://schemas.microsoft.com/office/drawing/2010/main" val="0"/>
              </a:ext>
            </a:extLst>
          </a:blip>
          <a:srcRect l="53910" t="54146"/>
          <a:stretch/>
        </p:blipFill>
        <p:spPr bwMode="auto">
          <a:xfrm>
            <a:off x="1302939" y="3963579"/>
            <a:ext cx="385848" cy="530315"/>
          </a:xfrm>
          <a:prstGeom prst="rect">
            <a:avLst/>
          </a:prstGeom>
          <a:noFill/>
          <a:extLst>
            <a:ext uri="{909E8E84-426E-40DD-AFC4-6F175D3DCCD1}">
              <a14:hiddenFill xmlns:a14="http://schemas.microsoft.com/office/drawing/2010/main">
                <a:solidFill>
                  <a:srgbClr val="FFFFFF"/>
                </a:solidFill>
              </a14:hiddenFill>
            </a:ext>
          </a:extLst>
        </p:spPr>
      </p:pic>
      <p:sp>
        <p:nvSpPr>
          <p:cNvPr id="44" name="Flèche : chevron 56">
            <a:extLst>
              <a:ext uri="{FF2B5EF4-FFF2-40B4-BE49-F238E27FC236}">
                <a16:creationId xmlns:a16="http://schemas.microsoft.com/office/drawing/2014/main" id="{01CA5B02-1FE4-D4C0-727B-820E4756D585}"/>
              </a:ext>
            </a:extLst>
          </p:cNvPr>
          <p:cNvSpPr/>
          <p:nvPr/>
        </p:nvSpPr>
        <p:spPr>
          <a:xfrm>
            <a:off x="6572782" y="2971593"/>
            <a:ext cx="329492" cy="416689"/>
          </a:xfrm>
          <a:prstGeom prst="chevron">
            <a:avLst/>
          </a:prstGeom>
          <a:solidFill>
            <a:srgbClr val="24378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BE" dirty="0">
              <a:solidFill>
                <a:schemeClr val="tx1"/>
              </a:solidFill>
              <a:latin typeface="Encode Sans" panose="020B0604020202020204" charset="0"/>
            </a:endParaRPr>
          </a:p>
        </p:txBody>
      </p:sp>
    </p:spTree>
    <p:extLst>
      <p:ext uri="{BB962C8B-B14F-4D97-AF65-F5344CB8AC3E}">
        <p14:creationId xmlns:p14="http://schemas.microsoft.com/office/powerpoint/2010/main" val="223618975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500"/>
                                        <p:tgtEl>
                                          <p:spTgt spid="4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3"/>
                                        </p:tgtEl>
                                        <p:attrNameLst>
                                          <p:attrName>style.visibility</p:attrName>
                                        </p:attrNameLst>
                                      </p:cBhvr>
                                      <p:to>
                                        <p:strVal val="visible"/>
                                      </p:to>
                                    </p:set>
                                    <p:animEffect transition="in" filter="fade">
                                      <p:cBhvr>
                                        <p:cTn id="13" dur="500"/>
                                        <p:tgtEl>
                                          <p:spTgt spid="4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4"/>
                                        </p:tgtEl>
                                        <p:attrNameLst>
                                          <p:attrName>style.visibility</p:attrName>
                                        </p:attrNameLst>
                                      </p:cBhvr>
                                      <p:to>
                                        <p:strVal val="visible"/>
                                      </p:to>
                                    </p:set>
                                    <p:animEffect transition="in" filter="fade">
                                      <p:cBhvr>
                                        <p:cTn id="16" dur="500"/>
                                        <p:tgtEl>
                                          <p:spTgt spid="4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4"/>
                                        </p:tgtEl>
                                        <p:attrNameLst>
                                          <p:attrName>style.visibility</p:attrName>
                                        </p:attrNameLst>
                                      </p:cBhvr>
                                      <p:to>
                                        <p:strVal val="visible"/>
                                      </p:to>
                                    </p:set>
                                    <p:animEffect transition="in" filter="fade">
                                      <p:cBhvr>
                                        <p:cTn id="21" dur="500"/>
                                        <p:tgtEl>
                                          <p:spTgt spid="34"/>
                                        </p:tgtEl>
                                      </p:cBhvr>
                                    </p:animEffect>
                                  </p:childTnLst>
                                </p:cTn>
                              </p:par>
                              <p:par>
                                <p:cTn id="22" presetID="10" presetClass="entr" presetSubtype="0" fill="hold" nodeType="withEffect">
                                  <p:stCondLst>
                                    <p:cond delay="0"/>
                                  </p:stCondLst>
                                  <p:childTnLst>
                                    <p:set>
                                      <p:cBhvr>
                                        <p:cTn id="23" dur="1" fill="hold">
                                          <p:stCondLst>
                                            <p:cond delay="0"/>
                                          </p:stCondLst>
                                        </p:cTn>
                                        <p:tgtEl>
                                          <p:spTgt spid="42"/>
                                        </p:tgtEl>
                                        <p:attrNameLst>
                                          <p:attrName>style.visibility</p:attrName>
                                        </p:attrNameLst>
                                      </p:cBhvr>
                                      <p:to>
                                        <p:strVal val="visible"/>
                                      </p:to>
                                    </p:set>
                                    <p:animEffect transition="in" filter="fade">
                                      <p:cBhvr>
                                        <p:cTn id="24" dur="500"/>
                                        <p:tgtEl>
                                          <p:spTgt spid="42"/>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fade">
                                      <p:cBhvr>
                                        <p:cTn id="27" dur="500"/>
                                        <p:tgtEl>
                                          <p:spTgt spid="36"/>
                                        </p:tgtEl>
                                      </p:cBhvr>
                                    </p:animEffect>
                                  </p:childTnLst>
                                </p:cTn>
                              </p:par>
                              <p:par>
                                <p:cTn id="28" presetID="10" presetClass="entr" presetSubtype="0" fill="hold" nodeType="withEffect">
                                  <p:stCondLst>
                                    <p:cond delay="0"/>
                                  </p:stCondLst>
                                  <p:childTnLst>
                                    <p:set>
                                      <p:cBhvr>
                                        <p:cTn id="29" dur="1" fill="hold">
                                          <p:stCondLst>
                                            <p:cond delay="0"/>
                                          </p:stCondLst>
                                        </p:cTn>
                                        <p:tgtEl>
                                          <p:spTgt spid="35"/>
                                        </p:tgtEl>
                                        <p:attrNameLst>
                                          <p:attrName>style.visibility</p:attrName>
                                        </p:attrNameLst>
                                      </p:cBhvr>
                                      <p:to>
                                        <p:strVal val="visible"/>
                                      </p:to>
                                    </p:set>
                                    <p:animEffect transition="in" filter="fade">
                                      <p:cBhvr>
                                        <p:cTn id="30" dur="500"/>
                                        <p:tgtEl>
                                          <p:spTgt spid="35"/>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7"/>
                                        </p:tgtEl>
                                        <p:attrNameLst>
                                          <p:attrName>style.visibility</p:attrName>
                                        </p:attrNameLst>
                                      </p:cBhvr>
                                      <p:to>
                                        <p:strVal val="visible"/>
                                      </p:to>
                                    </p:set>
                                    <p:animEffect transition="in" filter="fade">
                                      <p:cBhvr>
                                        <p:cTn id="33" dur="500"/>
                                        <p:tgtEl>
                                          <p:spTgt spid="37"/>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41"/>
                                        </p:tgtEl>
                                        <p:attrNameLst>
                                          <p:attrName>style.visibility</p:attrName>
                                        </p:attrNameLst>
                                      </p:cBhvr>
                                      <p:to>
                                        <p:strVal val="visible"/>
                                      </p:to>
                                    </p:set>
                                    <p:animEffect transition="in" filter="fade">
                                      <p:cBhvr>
                                        <p:cTn id="36" dur="500"/>
                                        <p:tgtEl>
                                          <p:spTgt spid="41"/>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48"/>
                                        </p:tgtEl>
                                        <p:attrNameLst>
                                          <p:attrName>style.visibility</p:attrName>
                                        </p:attrNameLst>
                                      </p:cBhvr>
                                      <p:to>
                                        <p:strVal val="visible"/>
                                      </p:to>
                                    </p:set>
                                    <p:animEffect transition="in" filter="fade">
                                      <p:cBhvr>
                                        <p:cTn id="41" dur="500"/>
                                        <p:tgtEl>
                                          <p:spTgt spid="48"/>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49"/>
                                        </p:tgtEl>
                                        <p:attrNameLst>
                                          <p:attrName>style.visibility</p:attrName>
                                        </p:attrNameLst>
                                      </p:cBhvr>
                                      <p:to>
                                        <p:strVal val="visible"/>
                                      </p:to>
                                    </p:set>
                                    <p:animEffect transition="in" filter="fade">
                                      <p:cBhvr>
                                        <p:cTn id="44" dur="500"/>
                                        <p:tgtEl>
                                          <p:spTgt spid="49"/>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54"/>
                                        </p:tgtEl>
                                        <p:attrNameLst>
                                          <p:attrName>style.visibility</p:attrName>
                                        </p:attrNameLst>
                                      </p:cBhvr>
                                      <p:to>
                                        <p:strVal val="visible"/>
                                      </p:to>
                                    </p:set>
                                    <p:animEffect transition="in" filter="fade">
                                      <p:cBhvr>
                                        <p:cTn id="49" dur="500"/>
                                        <p:tgtEl>
                                          <p:spTgt spid="54"/>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51"/>
                                        </p:tgtEl>
                                        <p:attrNameLst>
                                          <p:attrName>style.visibility</p:attrName>
                                        </p:attrNameLst>
                                      </p:cBhvr>
                                      <p:to>
                                        <p:strVal val="visible"/>
                                      </p:to>
                                    </p:set>
                                    <p:animEffect transition="in" filter="fade">
                                      <p:cBhvr>
                                        <p:cTn id="52" dur="500"/>
                                        <p:tgtEl>
                                          <p:spTgt spid="51"/>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56"/>
                                        </p:tgtEl>
                                        <p:attrNameLst>
                                          <p:attrName>style.visibility</p:attrName>
                                        </p:attrNameLst>
                                      </p:cBhvr>
                                      <p:to>
                                        <p:strVal val="visible"/>
                                      </p:to>
                                    </p:set>
                                    <p:animEffect transition="in" filter="fade">
                                      <p:cBhvr>
                                        <p:cTn id="55" dur="500"/>
                                        <p:tgtEl>
                                          <p:spTgt spid="56"/>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55"/>
                                        </p:tgtEl>
                                        <p:attrNameLst>
                                          <p:attrName>style.visibility</p:attrName>
                                        </p:attrNameLst>
                                      </p:cBhvr>
                                      <p:to>
                                        <p:strVal val="visible"/>
                                      </p:to>
                                    </p:set>
                                    <p:animEffect transition="in" filter="fade">
                                      <p:cBhvr>
                                        <p:cTn id="58" dur="500"/>
                                        <p:tgtEl>
                                          <p:spTgt spid="55"/>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57"/>
                                        </p:tgtEl>
                                        <p:attrNameLst>
                                          <p:attrName>style.visibility</p:attrName>
                                        </p:attrNameLst>
                                      </p:cBhvr>
                                      <p:to>
                                        <p:strVal val="visible"/>
                                      </p:to>
                                    </p:set>
                                    <p:animEffect transition="in" filter="fade">
                                      <p:cBhvr>
                                        <p:cTn id="61" dur="500"/>
                                        <p:tgtEl>
                                          <p:spTgt spid="57"/>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52"/>
                                        </p:tgtEl>
                                        <p:attrNameLst>
                                          <p:attrName>style.visibility</p:attrName>
                                        </p:attrNameLst>
                                      </p:cBhvr>
                                      <p:to>
                                        <p:strVal val="visible"/>
                                      </p:to>
                                    </p:set>
                                    <p:animEffect transition="in" filter="fade">
                                      <p:cBhvr>
                                        <p:cTn id="64" dur="500"/>
                                        <p:tgtEl>
                                          <p:spTgt spid="52"/>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59"/>
                                        </p:tgtEl>
                                        <p:attrNameLst>
                                          <p:attrName>style.visibility</p:attrName>
                                        </p:attrNameLst>
                                      </p:cBhvr>
                                      <p:to>
                                        <p:strVal val="visible"/>
                                      </p:to>
                                    </p:set>
                                    <p:animEffect transition="in" filter="fade">
                                      <p:cBhvr>
                                        <p:cTn id="67" dur="500"/>
                                        <p:tgtEl>
                                          <p:spTgt spid="59"/>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58"/>
                                        </p:tgtEl>
                                        <p:attrNameLst>
                                          <p:attrName>style.visibility</p:attrName>
                                        </p:attrNameLst>
                                      </p:cBhvr>
                                      <p:to>
                                        <p:strVal val="visible"/>
                                      </p:to>
                                    </p:set>
                                    <p:animEffect transition="in" filter="fade">
                                      <p:cBhvr>
                                        <p:cTn id="70"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3" grpId="0"/>
      <p:bldP spid="48" grpId="0" animBg="1"/>
      <p:bldP spid="49" grpId="0"/>
      <p:bldP spid="51" grpId="0"/>
      <p:bldP spid="52" grpId="0"/>
      <p:bldP spid="54" grpId="0" animBg="1"/>
      <p:bldP spid="55" grpId="0"/>
      <p:bldP spid="56" grpId="0" animBg="1"/>
      <p:bldP spid="57" grpId="0" animBg="1"/>
      <p:bldP spid="58" grpId="0"/>
      <p:bldP spid="59" grpId="0" animBg="1"/>
      <p:bldP spid="18" grpId="0" animBg="1"/>
      <p:bldP spid="36" grpId="0"/>
      <p:bldP spid="37" grpId="0"/>
      <p:bldP spid="41" grpId="0"/>
      <p:bldP spid="44" grpId="0" animBg="1"/>
    </p:bldLst>
  </p:timing>
  <p:extLst>
    <p:ext uri="{6950BFC3-D8DA-4A85-94F7-54DA5524770B}">
      <p188:commentRel xmlns:p188="http://schemas.microsoft.com/office/powerpoint/2018/8/main" r:id="rId3"/>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FF2B32F-E7DC-4AD5-A96E-14D74EB81A1C}"/>
              </a:ext>
            </a:extLst>
          </p:cNvPr>
          <p:cNvSpPr>
            <a:spLocks noGrp="1"/>
          </p:cNvSpPr>
          <p:nvPr>
            <p:ph type="body" idx="1"/>
          </p:nvPr>
        </p:nvSpPr>
        <p:spPr/>
        <p:txBody>
          <a:bodyPr/>
          <a:lstStyle/>
          <a:p>
            <a:r>
              <a:rPr lang="fr-BE" dirty="0" err="1"/>
              <a:t>context</a:t>
            </a:r>
            <a:endParaRPr lang="en-US" dirty="0"/>
          </a:p>
        </p:txBody>
      </p:sp>
      <p:sp>
        <p:nvSpPr>
          <p:cNvPr id="3" name="Text Placeholder 2">
            <a:extLst>
              <a:ext uri="{FF2B5EF4-FFF2-40B4-BE49-F238E27FC236}">
                <a16:creationId xmlns:a16="http://schemas.microsoft.com/office/drawing/2014/main" id="{42911DCB-3A1C-4CDB-B68B-F95EC8B0C86E}"/>
              </a:ext>
            </a:extLst>
          </p:cNvPr>
          <p:cNvSpPr>
            <a:spLocks noGrp="1"/>
          </p:cNvSpPr>
          <p:nvPr>
            <p:ph type="body" sz="quarter" idx="19"/>
          </p:nvPr>
        </p:nvSpPr>
        <p:spPr/>
        <p:txBody>
          <a:bodyPr/>
          <a:lstStyle/>
          <a:p>
            <a:r>
              <a:rPr lang="fr-BE" dirty="0"/>
              <a:t>01</a:t>
            </a:r>
            <a:endParaRPr lang="en-US" dirty="0"/>
          </a:p>
        </p:txBody>
      </p:sp>
      <p:sp>
        <p:nvSpPr>
          <p:cNvPr id="5" name="Title 4">
            <a:extLst>
              <a:ext uri="{FF2B5EF4-FFF2-40B4-BE49-F238E27FC236}">
                <a16:creationId xmlns:a16="http://schemas.microsoft.com/office/drawing/2014/main" id="{57D35E0D-8DD6-42A0-9FF8-DA21A8905576}"/>
              </a:ext>
            </a:extLst>
          </p:cNvPr>
          <p:cNvSpPr>
            <a:spLocks noGrp="1"/>
          </p:cNvSpPr>
          <p:nvPr>
            <p:ph type="title"/>
          </p:nvPr>
        </p:nvSpPr>
        <p:spPr/>
        <p:txBody>
          <a:bodyPr/>
          <a:lstStyle/>
          <a:p>
            <a:r>
              <a:rPr lang="en-US" dirty="0"/>
              <a:t>We need to change our approach</a:t>
            </a:r>
          </a:p>
        </p:txBody>
      </p:sp>
      <p:grpSp>
        <p:nvGrpSpPr>
          <p:cNvPr id="62" name="Groupe 7">
            <a:extLst>
              <a:ext uri="{FF2B5EF4-FFF2-40B4-BE49-F238E27FC236}">
                <a16:creationId xmlns:a16="http://schemas.microsoft.com/office/drawing/2014/main" id="{1F85C002-FC13-48A9-A3B8-AB947715FE87}"/>
              </a:ext>
            </a:extLst>
          </p:cNvPr>
          <p:cNvGrpSpPr/>
          <p:nvPr/>
        </p:nvGrpSpPr>
        <p:grpSpPr>
          <a:xfrm>
            <a:off x="745716" y="2871743"/>
            <a:ext cx="3332597" cy="3743185"/>
            <a:chOff x="963038" y="1459149"/>
            <a:chExt cx="2918298" cy="3287949"/>
          </a:xfrm>
          <a:solidFill>
            <a:srgbClr val="004666">
              <a:alpha val="75000"/>
            </a:srgbClr>
          </a:solidFill>
        </p:grpSpPr>
        <p:sp>
          <p:nvSpPr>
            <p:cNvPr id="65" name="Rectangle : coins arrondis 8">
              <a:extLst>
                <a:ext uri="{FF2B5EF4-FFF2-40B4-BE49-F238E27FC236}">
                  <a16:creationId xmlns:a16="http://schemas.microsoft.com/office/drawing/2014/main" id="{351F45DF-9DA1-4525-8B57-62A13705F432}"/>
                </a:ext>
              </a:extLst>
            </p:cNvPr>
            <p:cNvSpPr/>
            <p:nvPr/>
          </p:nvSpPr>
          <p:spPr>
            <a:xfrm>
              <a:off x="963038" y="1459149"/>
              <a:ext cx="2918298" cy="3287949"/>
            </a:xfrm>
            <a:prstGeom prst="roundRect">
              <a:avLst/>
            </a:prstGeom>
            <a:solidFill>
              <a:srgbClr val="E94E24"/>
            </a:solidFill>
            <a:ln>
              <a:noFill/>
            </a:ln>
          </p:spPr>
          <p:style>
            <a:lnRef idx="1">
              <a:schemeClr val="accent1"/>
            </a:lnRef>
            <a:fillRef idx="3">
              <a:schemeClr val="accent1"/>
            </a:fillRef>
            <a:effectRef idx="2">
              <a:schemeClr val="accent1"/>
            </a:effectRef>
            <a:fontRef idx="minor">
              <a:schemeClr val="lt1"/>
            </a:fontRef>
          </p:style>
          <p:txBody>
            <a:bodyPr lIns="36000" rIns="36000" rtlCol="0" anchor="t"/>
            <a:lstStyle/>
            <a:p>
              <a:pPr algn="ctr"/>
              <a:endParaRPr lang="fr-BE" sz="2400" dirty="0">
                <a:latin typeface="Encode Sans" panose="020B0604020202020204" charset="0"/>
                <a:cs typeface="Audi Type Wide Normal" panose="000B0504040202020203" pitchFamily="34" charset="0"/>
              </a:endParaRPr>
            </a:p>
            <a:p>
              <a:pPr algn="ctr"/>
              <a:endParaRPr lang="fr-BE" sz="2400" dirty="0">
                <a:latin typeface="Encode Sans" panose="020B0604020202020204" charset="0"/>
                <a:cs typeface="Audi Type Wide Normal" panose="000B0504040202020203" pitchFamily="34" charset="0"/>
              </a:endParaRPr>
            </a:p>
            <a:p>
              <a:pPr algn="ctr"/>
              <a:endParaRPr lang="fr-BE" sz="2400" dirty="0">
                <a:latin typeface="Encode Sans" panose="020B0604020202020204" charset="0"/>
                <a:cs typeface="Audi Type Wide Normal" panose="000B0504040202020203" pitchFamily="34" charset="0"/>
              </a:endParaRPr>
            </a:p>
            <a:p>
              <a:pPr algn="ctr"/>
              <a:r>
                <a:rPr lang="fr-BE" sz="2400" dirty="0" err="1">
                  <a:latin typeface="Encode Sans" panose="020B0604020202020204" charset="0"/>
                  <a:cs typeface="Audi Type Wide Normal" panose="000B0504040202020203" pitchFamily="34" charset="0"/>
                </a:rPr>
                <a:t>Eligibility</a:t>
              </a:r>
              <a:r>
                <a:rPr lang="fr-BE" sz="2400" dirty="0">
                  <a:latin typeface="Encode Sans" panose="020B0604020202020204" charset="0"/>
                  <a:cs typeface="Audi Type Wide Normal" panose="000B0504040202020203" pitchFamily="34" charset="0"/>
                </a:rPr>
                <a:t>?</a:t>
              </a:r>
            </a:p>
            <a:p>
              <a:pPr algn="ctr"/>
              <a:endParaRPr lang="fr-BE" sz="2400" dirty="0">
                <a:latin typeface="Encode Sans" panose="020B0604020202020204" charset="0"/>
                <a:cs typeface="Audi Type Wide Normal" panose="000B0504040202020203" pitchFamily="34" charset="0"/>
              </a:endParaRPr>
            </a:p>
            <a:p>
              <a:pPr algn="ctr"/>
              <a:r>
                <a:rPr lang="en-US" sz="2000" dirty="0">
                  <a:latin typeface="Encode Sans" panose="020B0604020202020204" charset="0"/>
                  <a:cs typeface="Audi Type Wide Normal" panose="000B0504040202020203" pitchFamily="34" charset="0"/>
                </a:rPr>
                <a:t>Has the driver </a:t>
              </a:r>
            </a:p>
            <a:p>
              <a:pPr algn="ctr"/>
              <a:r>
                <a:rPr lang="en-US" sz="2000" dirty="0">
                  <a:latin typeface="Encode Sans" panose="020B0604020202020204" charset="0"/>
                  <a:cs typeface="Audi Type Wide Normal" panose="000B0504040202020203" pitchFamily="34" charset="0"/>
                </a:rPr>
                <a:t>access to a public or private charging point?</a:t>
              </a:r>
              <a:endParaRPr lang="fr-BE" sz="2000" dirty="0">
                <a:latin typeface="Encode Sans" panose="020B0604020202020204" charset="0"/>
                <a:cs typeface="Audi Type Wide Normal" panose="000B0504040202020203" pitchFamily="34" charset="0"/>
              </a:endParaRPr>
            </a:p>
          </p:txBody>
        </p:sp>
        <p:pic>
          <p:nvPicPr>
            <p:cNvPr id="66" name="Graphique 9" descr="Signe pouce en haut avec un remplissage uni">
              <a:extLst>
                <a:ext uri="{FF2B5EF4-FFF2-40B4-BE49-F238E27FC236}">
                  <a16:creationId xmlns:a16="http://schemas.microsoft.com/office/drawing/2014/main" id="{7487AE8A-488A-4D9A-9153-1080ECB980D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964987" y="1653702"/>
              <a:ext cx="914400" cy="914400"/>
            </a:xfrm>
            <a:prstGeom prst="rect">
              <a:avLst/>
            </a:prstGeom>
          </p:spPr>
        </p:pic>
      </p:grpSp>
      <p:grpSp>
        <p:nvGrpSpPr>
          <p:cNvPr id="67" name="Groupe 10">
            <a:extLst>
              <a:ext uri="{FF2B5EF4-FFF2-40B4-BE49-F238E27FC236}">
                <a16:creationId xmlns:a16="http://schemas.microsoft.com/office/drawing/2014/main" id="{0F2059D9-4A13-46D1-B9DE-56BF264AF17A}"/>
              </a:ext>
            </a:extLst>
          </p:cNvPr>
          <p:cNvGrpSpPr/>
          <p:nvPr/>
        </p:nvGrpSpPr>
        <p:grpSpPr>
          <a:xfrm>
            <a:off x="4492743" y="1928768"/>
            <a:ext cx="3332597" cy="3743185"/>
            <a:chOff x="4636851" y="1459148"/>
            <a:chExt cx="2918298" cy="3287949"/>
          </a:xfrm>
          <a:solidFill>
            <a:srgbClr val="004666"/>
          </a:solidFill>
        </p:grpSpPr>
        <p:sp>
          <p:nvSpPr>
            <p:cNvPr id="68" name="Rectangle : coins arrondis 11">
              <a:extLst>
                <a:ext uri="{FF2B5EF4-FFF2-40B4-BE49-F238E27FC236}">
                  <a16:creationId xmlns:a16="http://schemas.microsoft.com/office/drawing/2014/main" id="{1042C539-C7E0-447E-B139-8497D44E2DA3}"/>
                </a:ext>
              </a:extLst>
            </p:cNvPr>
            <p:cNvSpPr/>
            <p:nvPr/>
          </p:nvSpPr>
          <p:spPr>
            <a:xfrm>
              <a:off x="4636851" y="1459148"/>
              <a:ext cx="2918298" cy="3287949"/>
            </a:xfrm>
            <a:prstGeom prst="roundRect">
              <a:avLst/>
            </a:prstGeom>
            <a:solidFill>
              <a:schemeClr val="accent6">
                <a:alpha val="75000"/>
              </a:schemeClr>
            </a:solidFill>
            <a:ln>
              <a:noFill/>
            </a:ln>
          </p:spPr>
          <p:style>
            <a:lnRef idx="1">
              <a:schemeClr val="accent1"/>
            </a:lnRef>
            <a:fillRef idx="3">
              <a:schemeClr val="accent1"/>
            </a:fillRef>
            <a:effectRef idx="2">
              <a:schemeClr val="accent1"/>
            </a:effectRef>
            <a:fontRef idx="minor">
              <a:schemeClr val="lt1"/>
            </a:fontRef>
          </p:style>
          <p:txBody>
            <a:bodyPr lIns="36000" rIns="36000" rtlCol="0" anchor="t"/>
            <a:lstStyle/>
            <a:p>
              <a:pPr algn="ctr"/>
              <a:endParaRPr lang="fr-BE" sz="2400" dirty="0">
                <a:latin typeface="Encode Sans" panose="020B0604020202020204" charset="0"/>
                <a:cs typeface="Audi Type Wide Normal" panose="000B0504040202020203" pitchFamily="34" charset="0"/>
              </a:endParaRPr>
            </a:p>
            <a:p>
              <a:pPr algn="ctr"/>
              <a:endParaRPr lang="fr-BE" sz="2400" dirty="0">
                <a:latin typeface="Encode Sans" panose="020B0604020202020204" charset="0"/>
                <a:cs typeface="Audi Type Wide Normal" panose="000B0504040202020203" pitchFamily="34" charset="0"/>
              </a:endParaRPr>
            </a:p>
            <a:p>
              <a:pPr algn="ctr"/>
              <a:endParaRPr lang="fr-BE" sz="2400" dirty="0">
                <a:latin typeface="Encode Sans" panose="020B0604020202020204" charset="0"/>
                <a:cs typeface="Audi Type Wide Normal" panose="000B0504040202020203" pitchFamily="34" charset="0"/>
              </a:endParaRPr>
            </a:p>
            <a:p>
              <a:pPr algn="ctr"/>
              <a:endParaRPr lang="fr-BE" sz="2400" dirty="0">
                <a:latin typeface="Encode Sans" panose="020B0604020202020204" charset="0"/>
                <a:cs typeface="Audi Type Wide Normal" panose="000B0504040202020203" pitchFamily="34" charset="0"/>
              </a:endParaRPr>
            </a:p>
            <a:p>
              <a:pPr algn="ctr"/>
              <a:r>
                <a:rPr lang="fr-BE" sz="2400" dirty="0" err="1">
                  <a:latin typeface="Encode Sans" panose="020B0604020202020204" charset="0"/>
                  <a:cs typeface="Audi Type Wide Normal" panose="000B0504040202020203" pitchFamily="34" charset="0"/>
                </a:rPr>
                <a:t>Economic</a:t>
              </a:r>
              <a:r>
                <a:rPr lang="fr-BE" sz="2400" dirty="0">
                  <a:latin typeface="Encode Sans" panose="020B0604020202020204" charset="0"/>
                  <a:cs typeface="Audi Type Wide Normal" panose="000B0504040202020203" pitchFamily="34" charset="0"/>
                </a:rPr>
                <a:t> issues</a:t>
              </a:r>
            </a:p>
            <a:p>
              <a:pPr algn="ctr"/>
              <a:endParaRPr lang="fr-BE" sz="2400" dirty="0">
                <a:latin typeface="Encode Sans" panose="020B0604020202020204" charset="0"/>
                <a:cs typeface="Audi Type Wide Normal" panose="000B0504040202020203" pitchFamily="34" charset="0"/>
              </a:endParaRPr>
            </a:p>
            <a:p>
              <a:pPr algn="ctr"/>
              <a:r>
                <a:rPr lang="en-US" sz="2000" dirty="0">
                  <a:latin typeface="Encode Sans" panose="020B0604020202020204" charset="0"/>
                  <a:cs typeface="Audi Type Wide Normal" panose="000B0504040202020203" pitchFamily="34" charset="0"/>
                </a:rPr>
                <a:t>How much does it really cost to drive electric?</a:t>
              </a:r>
              <a:endParaRPr lang="fr-BE" sz="2000" dirty="0">
                <a:latin typeface="Encode Sans" panose="020B0604020202020204" charset="0"/>
                <a:cs typeface="Audi Type Wide Normal" panose="000B0504040202020203" pitchFamily="34" charset="0"/>
              </a:endParaRPr>
            </a:p>
          </p:txBody>
        </p:sp>
        <p:pic>
          <p:nvPicPr>
            <p:cNvPr id="69" name="Graphique 12" descr="Prêt avec un remplissage uni">
              <a:extLst>
                <a:ext uri="{FF2B5EF4-FFF2-40B4-BE49-F238E27FC236}">
                  <a16:creationId xmlns:a16="http://schemas.microsoft.com/office/drawing/2014/main" id="{AD6F090E-B4BA-4FD6-82A8-2B16A9A00FB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638800" y="1653702"/>
              <a:ext cx="914400" cy="914400"/>
            </a:xfrm>
            <a:prstGeom prst="rect">
              <a:avLst/>
            </a:prstGeom>
          </p:spPr>
        </p:pic>
      </p:grpSp>
      <p:grpSp>
        <p:nvGrpSpPr>
          <p:cNvPr id="70" name="Groupe 13">
            <a:extLst>
              <a:ext uri="{FF2B5EF4-FFF2-40B4-BE49-F238E27FC236}">
                <a16:creationId xmlns:a16="http://schemas.microsoft.com/office/drawing/2014/main" id="{C485CE9F-A8F5-4E2E-B95C-79C8AEBD92FE}"/>
              </a:ext>
            </a:extLst>
          </p:cNvPr>
          <p:cNvGrpSpPr/>
          <p:nvPr/>
        </p:nvGrpSpPr>
        <p:grpSpPr>
          <a:xfrm>
            <a:off x="8239770" y="1163686"/>
            <a:ext cx="3332597" cy="3743185"/>
            <a:chOff x="8194878" y="1508800"/>
            <a:chExt cx="2918298" cy="3287949"/>
          </a:xfrm>
          <a:solidFill>
            <a:srgbClr val="004666"/>
          </a:solidFill>
        </p:grpSpPr>
        <p:sp>
          <p:nvSpPr>
            <p:cNvPr id="71" name="Rectangle : coins arrondis 14">
              <a:extLst>
                <a:ext uri="{FF2B5EF4-FFF2-40B4-BE49-F238E27FC236}">
                  <a16:creationId xmlns:a16="http://schemas.microsoft.com/office/drawing/2014/main" id="{976D4667-C87C-4C9E-B050-08C286F87871}"/>
                </a:ext>
              </a:extLst>
            </p:cNvPr>
            <p:cNvSpPr/>
            <p:nvPr/>
          </p:nvSpPr>
          <p:spPr>
            <a:xfrm>
              <a:off x="8194878" y="1508800"/>
              <a:ext cx="2918298" cy="3287949"/>
            </a:xfrm>
            <a:prstGeom prst="roundRect">
              <a:avLst/>
            </a:prstGeom>
            <a:solidFill>
              <a:srgbClr val="F7A600">
                <a:alpha val="75000"/>
              </a:srgbClr>
            </a:solidFill>
            <a:ln>
              <a:noFill/>
            </a:ln>
          </p:spPr>
          <p:style>
            <a:lnRef idx="1">
              <a:schemeClr val="accent1"/>
            </a:lnRef>
            <a:fillRef idx="3">
              <a:schemeClr val="accent1"/>
            </a:fillRef>
            <a:effectRef idx="2">
              <a:schemeClr val="accent1"/>
            </a:effectRef>
            <a:fontRef idx="minor">
              <a:schemeClr val="lt1"/>
            </a:fontRef>
          </p:style>
          <p:txBody>
            <a:bodyPr rtlCol="0" anchor="t"/>
            <a:lstStyle/>
            <a:p>
              <a:pPr algn="ctr"/>
              <a:endParaRPr lang="fr-BE" sz="2400" dirty="0">
                <a:latin typeface="Encode Sans" panose="020B0604020202020204" charset="0"/>
                <a:cs typeface="Audi Type Wide Normal" panose="000B0504040202020203" pitchFamily="34" charset="0"/>
              </a:endParaRPr>
            </a:p>
            <a:p>
              <a:pPr algn="ctr"/>
              <a:endParaRPr lang="fr-BE" sz="2400" dirty="0">
                <a:latin typeface="Encode Sans" panose="020B0604020202020204" charset="0"/>
                <a:cs typeface="Audi Type Wide Normal" panose="000B0504040202020203" pitchFamily="34" charset="0"/>
              </a:endParaRPr>
            </a:p>
            <a:p>
              <a:pPr algn="ctr"/>
              <a:endParaRPr lang="fr-BE" sz="2400" dirty="0">
                <a:latin typeface="Encode Sans" panose="020B0604020202020204" charset="0"/>
                <a:cs typeface="Audi Type Wide Normal" panose="000B0504040202020203" pitchFamily="34" charset="0"/>
              </a:endParaRPr>
            </a:p>
            <a:p>
              <a:pPr algn="ctr"/>
              <a:r>
                <a:rPr lang="fr-BE" sz="2400" dirty="0" err="1">
                  <a:latin typeface="Encode Sans" panose="020B0604020202020204" charset="0"/>
                  <a:cs typeface="Audi Type Wide Normal" panose="000B0504040202020203" pitchFamily="34" charset="0"/>
                </a:rPr>
                <a:t>Technological</a:t>
              </a:r>
              <a:r>
                <a:rPr lang="fr-BE" sz="2400" dirty="0">
                  <a:latin typeface="Encode Sans" panose="020B0604020202020204" charset="0"/>
                  <a:cs typeface="Audi Type Wide Normal" panose="000B0504040202020203" pitchFamily="34" charset="0"/>
                </a:rPr>
                <a:t> &amp; </a:t>
              </a:r>
              <a:r>
                <a:rPr lang="fr-BE" sz="2400" dirty="0" err="1">
                  <a:latin typeface="Encode Sans" panose="020B0604020202020204" charset="0"/>
                  <a:cs typeface="Audi Type Wide Normal" panose="000B0504040202020203" pitchFamily="34" charset="0"/>
                </a:rPr>
                <a:t>psychological</a:t>
              </a:r>
              <a:r>
                <a:rPr lang="fr-BE" sz="2400" dirty="0">
                  <a:latin typeface="Encode Sans" panose="020B0604020202020204" charset="0"/>
                  <a:cs typeface="Audi Type Wide Normal" panose="000B0504040202020203" pitchFamily="34" charset="0"/>
                </a:rPr>
                <a:t> issues</a:t>
              </a:r>
            </a:p>
            <a:p>
              <a:pPr algn="ctr"/>
              <a:endParaRPr lang="fr-BE" sz="2000" dirty="0">
                <a:latin typeface="Encode Sans" panose="020B0604020202020204" charset="0"/>
                <a:cs typeface="Audi Type Wide Normal" panose="000B0504040202020203" pitchFamily="34" charset="0"/>
              </a:endParaRPr>
            </a:p>
            <a:p>
              <a:pPr algn="ctr"/>
              <a:r>
                <a:rPr lang="en-US" sz="2000" dirty="0">
                  <a:latin typeface="Encode Sans" panose="020B0604020202020204" charset="0"/>
                  <a:cs typeface="Audi Type Wide Normal" panose="000B0504040202020203" pitchFamily="34" charset="0"/>
                </a:rPr>
                <a:t>How to accompany the customer in practice?</a:t>
              </a:r>
              <a:endParaRPr lang="fr-BE" sz="2000" dirty="0">
                <a:latin typeface="Encode Sans" panose="020B0604020202020204" charset="0"/>
                <a:cs typeface="Audi Type Wide Normal" panose="000B0504040202020203" pitchFamily="34" charset="0"/>
              </a:endParaRPr>
            </a:p>
          </p:txBody>
        </p:sp>
        <p:pic>
          <p:nvPicPr>
            <p:cNvPr id="72" name="Graphique 15" descr="Poignée de main avec un remplissage uni">
              <a:extLst>
                <a:ext uri="{FF2B5EF4-FFF2-40B4-BE49-F238E27FC236}">
                  <a16:creationId xmlns:a16="http://schemas.microsoft.com/office/drawing/2014/main" id="{697F489E-8351-4554-AFF9-BB9DED80A48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196827" y="1653702"/>
              <a:ext cx="914400" cy="914400"/>
            </a:xfrm>
            <a:prstGeom prst="rect">
              <a:avLst/>
            </a:prstGeom>
          </p:spPr>
        </p:pic>
      </p:grpSp>
    </p:spTree>
    <p:extLst>
      <p:ext uri="{BB962C8B-B14F-4D97-AF65-F5344CB8AC3E}">
        <p14:creationId xmlns:p14="http://schemas.microsoft.com/office/powerpoint/2010/main" val="1601755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wipe(left)">
                                      <p:cBhvr>
                                        <p:cTn id="7" dur="1000"/>
                                        <p:tgtEl>
                                          <p:spTgt spid="6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7"/>
                                        </p:tgtEl>
                                        <p:attrNameLst>
                                          <p:attrName>style.visibility</p:attrName>
                                        </p:attrNameLst>
                                      </p:cBhvr>
                                      <p:to>
                                        <p:strVal val="visible"/>
                                      </p:to>
                                    </p:set>
                                    <p:animEffect transition="in" filter="wipe(left)">
                                      <p:cBhvr>
                                        <p:cTn id="12" dur="1000"/>
                                        <p:tgtEl>
                                          <p:spTgt spid="6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70"/>
                                        </p:tgtEl>
                                        <p:attrNameLst>
                                          <p:attrName>style.visibility</p:attrName>
                                        </p:attrNameLst>
                                      </p:cBhvr>
                                      <p:to>
                                        <p:strVal val="visible"/>
                                      </p:to>
                                    </p:set>
                                    <p:animEffect transition="in" filter="wipe(left)">
                                      <p:cBhvr>
                                        <p:cTn id="17" dur="10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プレースホルダー 3"/>
          <p:cNvSpPr>
            <a:spLocks noGrp="1"/>
          </p:cNvSpPr>
          <p:nvPr>
            <p:ph type="body" idx="1"/>
          </p:nvPr>
        </p:nvSpPr>
        <p:spPr/>
        <p:txBody>
          <a:bodyPr/>
          <a:lstStyle/>
          <a:p>
            <a:r>
              <a:rPr lang="fr-BE" dirty="0" err="1"/>
              <a:t>context</a:t>
            </a:r>
            <a:endParaRPr lang="en-US" dirty="0"/>
          </a:p>
        </p:txBody>
      </p:sp>
      <p:sp>
        <p:nvSpPr>
          <p:cNvPr id="2" name="Text Placeholder 1">
            <a:extLst>
              <a:ext uri="{FF2B5EF4-FFF2-40B4-BE49-F238E27FC236}">
                <a16:creationId xmlns:a16="http://schemas.microsoft.com/office/drawing/2014/main" id="{AA78A919-EBCD-8D14-6633-F6DC7EC1602A}"/>
              </a:ext>
            </a:extLst>
          </p:cNvPr>
          <p:cNvSpPr>
            <a:spLocks noGrp="1"/>
          </p:cNvSpPr>
          <p:nvPr>
            <p:ph type="body" sz="quarter" idx="19"/>
          </p:nvPr>
        </p:nvSpPr>
        <p:spPr/>
        <p:txBody>
          <a:bodyPr/>
          <a:lstStyle/>
          <a:p>
            <a:r>
              <a:rPr lang="fr-BE" dirty="0"/>
              <a:t>01</a:t>
            </a:r>
            <a:endParaRPr lang="en-US" dirty="0"/>
          </a:p>
        </p:txBody>
      </p:sp>
      <p:sp>
        <p:nvSpPr>
          <p:cNvPr id="19" name="Title 18">
            <a:extLst>
              <a:ext uri="{FF2B5EF4-FFF2-40B4-BE49-F238E27FC236}">
                <a16:creationId xmlns:a16="http://schemas.microsoft.com/office/drawing/2014/main" id="{FBAE7A9D-407D-98E3-CCD2-9AB96BB6005A}"/>
              </a:ext>
            </a:extLst>
          </p:cNvPr>
          <p:cNvSpPr>
            <a:spLocks noGrp="1"/>
          </p:cNvSpPr>
          <p:nvPr>
            <p:ph type="title"/>
          </p:nvPr>
        </p:nvSpPr>
        <p:spPr/>
        <p:txBody>
          <a:bodyPr/>
          <a:lstStyle/>
          <a:p>
            <a:r>
              <a:rPr lang="en-US" dirty="0"/>
              <a:t>E-mobility must address 5 crucial barriers</a:t>
            </a:r>
          </a:p>
        </p:txBody>
      </p:sp>
      <p:sp>
        <p:nvSpPr>
          <p:cNvPr id="159" name="TextBox 158">
            <a:extLst>
              <a:ext uri="{FF2B5EF4-FFF2-40B4-BE49-F238E27FC236}">
                <a16:creationId xmlns:a16="http://schemas.microsoft.com/office/drawing/2014/main" id="{9A1707ED-781B-472F-9800-8E44F8FFE138}"/>
              </a:ext>
            </a:extLst>
          </p:cNvPr>
          <p:cNvSpPr txBox="1"/>
          <p:nvPr/>
        </p:nvSpPr>
        <p:spPr>
          <a:xfrm>
            <a:off x="8478223" y="3571311"/>
            <a:ext cx="1641250" cy="369332"/>
          </a:xfrm>
          <a:prstGeom prst="rect">
            <a:avLst/>
          </a:prstGeom>
          <a:noFill/>
        </p:spPr>
        <p:txBody>
          <a:bodyPr wrap="square" rtlCol="0">
            <a:spAutoFit/>
          </a:bodyPr>
          <a:lstStyle/>
          <a:p>
            <a:r>
              <a:rPr lang="en-US" b="1" dirty="0">
                <a:solidFill>
                  <a:srgbClr val="00DDCD"/>
                </a:solidFill>
                <a:latin typeface="Encode Sans" panose="020B0604020202020204" charset="0"/>
                <a:cs typeface="Arial" panose="020B0604020202020204" pitchFamily="34" charset="0"/>
              </a:rPr>
              <a:t>Recharge</a:t>
            </a:r>
            <a:endParaRPr lang="en-US" sz="1400" b="1" dirty="0">
              <a:solidFill>
                <a:srgbClr val="00DDCD"/>
              </a:solidFill>
              <a:latin typeface="Encode Sans" panose="020B0604020202020204" charset="0"/>
              <a:cs typeface="Arial" panose="020B0604020202020204" pitchFamily="34" charset="0"/>
            </a:endParaRPr>
          </a:p>
        </p:txBody>
      </p:sp>
      <p:sp>
        <p:nvSpPr>
          <p:cNvPr id="240" name="Oval 4">
            <a:extLst>
              <a:ext uri="{FF2B5EF4-FFF2-40B4-BE49-F238E27FC236}">
                <a16:creationId xmlns:a16="http://schemas.microsoft.com/office/drawing/2014/main" id="{6AC10027-CD81-49A4-A2F0-D668E9804C15}"/>
              </a:ext>
            </a:extLst>
          </p:cNvPr>
          <p:cNvSpPr>
            <a:spLocks noChangeArrowheads="1"/>
          </p:cNvSpPr>
          <p:nvPr/>
        </p:nvSpPr>
        <p:spPr bwMode="auto">
          <a:xfrm>
            <a:off x="3540811" y="2723806"/>
            <a:ext cx="1529753" cy="1079860"/>
          </a:xfrm>
          <a:prstGeom prst="rect">
            <a:avLst/>
          </a:prstGeom>
          <a:noFill/>
          <a:ln w="9525" cap="flat" cmpd="sng" algn="ctr">
            <a:noFill/>
            <a:prstDash val="solid"/>
            <a:round/>
            <a:headEnd type="none" w="med" len="med"/>
            <a:tailEnd type="none" w="med" len="med"/>
          </a:ln>
          <a:effectLst>
            <a:outerShdw blurRad="266700" dist="38100" dir="2700000" sx="101000" sy="101000" algn="tl" rotWithShape="0">
              <a:prstClr val="black">
                <a:alpha val="12000"/>
              </a:prstClr>
            </a:outerShdw>
          </a:effectLst>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eaLnBrk="0" hangingPunct="0"/>
            <a:endParaRPr lang="fr-FR" dirty="0">
              <a:solidFill>
                <a:srgbClr val="FF0000"/>
              </a:solidFill>
              <a:latin typeface="Encode Sans" panose="020B0604020202020204" charset="0"/>
            </a:endParaRPr>
          </a:p>
        </p:txBody>
      </p:sp>
      <p:sp>
        <p:nvSpPr>
          <p:cNvPr id="242" name="TextBox 241">
            <a:extLst>
              <a:ext uri="{FF2B5EF4-FFF2-40B4-BE49-F238E27FC236}">
                <a16:creationId xmlns:a16="http://schemas.microsoft.com/office/drawing/2014/main" id="{6BB06BA6-5438-4E00-976B-ED897EC66220}"/>
              </a:ext>
            </a:extLst>
          </p:cNvPr>
          <p:cNvSpPr txBox="1"/>
          <p:nvPr/>
        </p:nvSpPr>
        <p:spPr>
          <a:xfrm>
            <a:off x="4713204" y="1306818"/>
            <a:ext cx="2765592" cy="646331"/>
          </a:xfrm>
          <a:prstGeom prst="rect">
            <a:avLst/>
          </a:prstGeom>
          <a:noFill/>
        </p:spPr>
        <p:txBody>
          <a:bodyPr wrap="square" rtlCol="0">
            <a:spAutoFit/>
          </a:bodyPr>
          <a:lstStyle/>
          <a:p>
            <a:pPr algn="ctr"/>
            <a:r>
              <a:rPr lang="en-US" b="1" dirty="0">
                <a:solidFill>
                  <a:srgbClr val="FF0000"/>
                </a:solidFill>
                <a:latin typeface="Encode Sans" panose="020B0604020202020204" charset="0"/>
                <a:cs typeface="Arial" panose="020B0604020202020204" pitchFamily="34" charset="0"/>
              </a:rPr>
              <a:t>Frequency of long- distance travel / Use</a:t>
            </a:r>
          </a:p>
        </p:txBody>
      </p:sp>
      <p:sp>
        <p:nvSpPr>
          <p:cNvPr id="246" name="TextBox 245">
            <a:extLst>
              <a:ext uri="{FF2B5EF4-FFF2-40B4-BE49-F238E27FC236}">
                <a16:creationId xmlns:a16="http://schemas.microsoft.com/office/drawing/2014/main" id="{471271A4-24A2-49ED-BBD2-212F89548196}"/>
              </a:ext>
            </a:extLst>
          </p:cNvPr>
          <p:cNvSpPr txBox="1"/>
          <p:nvPr/>
        </p:nvSpPr>
        <p:spPr>
          <a:xfrm>
            <a:off x="2255553" y="3548183"/>
            <a:ext cx="1605817" cy="923330"/>
          </a:xfrm>
          <a:prstGeom prst="rect">
            <a:avLst/>
          </a:prstGeom>
          <a:noFill/>
        </p:spPr>
        <p:txBody>
          <a:bodyPr wrap="square" rtlCol="0">
            <a:spAutoFit/>
          </a:bodyPr>
          <a:lstStyle/>
          <a:p>
            <a:pPr algn="ctr"/>
            <a:r>
              <a:rPr lang="fr-BE" b="1" dirty="0" err="1">
                <a:solidFill>
                  <a:srgbClr val="243782"/>
                </a:solidFill>
                <a:latin typeface="Encode Sans" panose="020B0604020202020204" charset="0"/>
                <a:cs typeface="Arial" panose="020B0604020202020204" pitchFamily="34" charset="0"/>
              </a:rPr>
              <a:t>Average</a:t>
            </a:r>
            <a:r>
              <a:rPr lang="fr-BE" b="1" dirty="0">
                <a:solidFill>
                  <a:srgbClr val="243782"/>
                </a:solidFill>
                <a:latin typeface="Encode Sans" panose="020B0604020202020204" charset="0"/>
                <a:cs typeface="Arial" panose="020B0604020202020204" pitchFamily="34" charset="0"/>
              </a:rPr>
              <a:t> </a:t>
            </a:r>
            <a:r>
              <a:rPr lang="fr-BE" b="1" dirty="0" err="1">
                <a:solidFill>
                  <a:srgbClr val="243782"/>
                </a:solidFill>
                <a:latin typeface="Encode Sans" panose="020B0604020202020204" charset="0"/>
                <a:cs typeface="Arial" panose="020B0604020202020204" pitchFamily="34" charset="0"/>
              </a:rPr>
              <a:t>daily</a:t>
            </a:r>
            <a:r>
              <a:rPr lang="fr-BE" b="1" dirty="0">
                <a:solidFill>
                  <a:srgbClr val="243782"/>
                </a:solidFill>
                <a:latin typeface="Encode Sans" panose="020B0604020202020204" charset="0"/>
                <a:cs typeface="Arial" panose="020B0604020202020204" pitchFamily="34" charset="0"/>
              </a:rPr>
              <a:t> </a:t>
            </a:r>
            <a:r>
              <a:rPr lang="fr-BE" b="1" dirty="0" err="1">
                <a:solidFill>
                  <a:srgbClr val="243782"/>
                </a:solidFill>
                <a:latin typeface="Encode Sans" panose="020B0604020202020204" charset="0"/>
                <a:cs typeface="Arial" panose="020B0604020202020204" pitchFamily="34" charset="0"/>
              </a:rPr>
              <a:t>mileage</a:t>
            </a:r>
            <a:endParaRPr lang="en-US" b="1" dirty="0">
              <a:solidFill>
                <a:srgbClr val="243782"/>
              </a:solidFill>
              <a:latin typeface="Encode Sans" panose="020B0604020202020204" charset="0"/>
              <a:cs typeface="Arial" panose="020B0604020202020204" pitchFamily="34" charset="0"/>
            </a:endParaRPr>
          </a:p>
        </p:txBody>
      </p:sp>
      <p:grpSp>
        <p:nvGrpSpPr>
          <p:cNvPr id="248" name="Group 247">
            <a:extLst>
              <a:ext uri="{FF2B5EF4-FFF2-40B4-BE49-F238E27FC236}">
                <a16:creationId xmlns:a16="http://schemas.microsoft.com/office/drawing/2014/main" id="{4743993C-5D68-40AB-9C5A-661D55410541}"/>
              </a:ext>
            </a:extLst>
          </p:cNvPr>
          <p:cNvGrpSpPr/>
          <p:nvPr/>
        </p:nvGrpSpPr>
        <p:grpSpPr>
          <a:xfrm>
            <a:off x="7533327" y="5386428"/>
            <a:ext cx="2981563" cy="630205"/>
            <a:chOff x="4350786" y="920312"/>
            <a:chExt cx="1454721" cy="442612"/>
          </a:xfrm>
        </p:grpSpPr>
        <p:sp>
          <p:nvSpPr>
            <p:cNvPr id="249" name="TextBox 248">
              <a:extLst>
                <a:ext uri="{FF2B5EF4-FFF2-40B4-BE49-F238E27FC236}">
                  <a16:creationId xmlns:a16="http://schemas.microsoft.com/office/drawing/2014/main" id="{A8BBE2CD-23BF-42F0-84CD-81CE2A3A4CCB}"/>
                </a:ext>
              </a:extLst>
            </p:cNvPr>
            <p:cNvSpPr txBox="1"/>
            <p:nvPr/>
          </p:nvSpPr>
          <p:spPr>
            <a:xfrm>
              <a:off x="4404003" y="920312"/>
              <a:ext cx="1401504" cy="259393"/>
            </a:xfrm>
            <a:prstGeom prst="rect">
              <a:avLst/>
            </a:prstGeom>
            <a:noFill/>
          </p:spPr>
          <p:txBody>
            <a:bodyPr wrap="square" rtlCol="0">
              <a:spAutoFit/>
            </a:bodyPr>
            <a:lstStyle/>
            <a:p>
              <a:pPr algn="ctr"/>
              <a:r>
                <a:rPr lang="en-US" b="1" dirty="0">
                  <a:solidFill>
                    <a:schemeClr val="bg1">
                      <a:lumMod val="50000"/>
                    </a:schemeClr>
                  </a:solidFill>
                  <a:latin typeface="Encode Sans" panose="020B0604020202020204" charset="0"/>
                  <a:cs typeface="Arial" panose="020B0604020202020204" pitchFamily="34" charset="0"/>
                </a:rPr>
                <a:t>Company policy</a:t>
              </a:r>
            </a:p>
          </p:txBody>
        </p:sp>
        <p:sp>
          <p:nvSpPr>
            <p:cNvPr id="250" name="Rectangle 249">
              <a:extLst>
                <a:ext uri="{FF2B5EF4-FFF2-40B4-BE49-F238E27FC236}">
                  <a16:creationId xmlns:a16="http://schemas.microsoft.com/office/drawing/2014/main" id="{54AAC332-704E-44E9-B32E-78D3F8D66768}"/>
                </a:ext>
              </a:extLst>
            </p:cNvPr>
            <p:cNvSpPr/>
            <p:nvPr/>
          </p:nvSpPr>
          <p:spPr>
            <a:xfrm>
              <a:off x="4350786" y="1200804"/>
              <a:ext cx="1036988" cy="162120"/>
            </a:xfrm>
            <a:prstGeom prst="rect">
              <a:avLst/>
            </a:prstGeom>
          </p:spPr>
          <p:txBody>
            <a:bodyPr wrap="square" anchor="t">
              <a:spAutoFit/>
            </a:bodyPr>
            <a:lstStyle/>
            <a:p>
              <a:pPr marL="171450" indent="-171450" algn="ctr">
                <a:buFont typeface="Arial" panose="020B0604020202020204" pitchFamily="34" charset="0"/>
                <a:buChar char="•"/>
              </a:pPr>
              <a:endParaRPr lang="en-US" sz="900" dirty="0">
                <a:solidFill>
                  <a:srgbClr val="595959"/>
                </a:solidFill>
                <a:latin typeface="Encode Sans" panose="020B0604020202020204" charset="0"/>
                <a:cs typeface="Arial" panose="020B0604020202020204" pitchFamily="34" charset="0"/>
              </a:endParaRPr>
            </a:p>
          </p:txBody>
        </p:sp>
      </p:grpSp>
      <p:grpSp>
        <p:nvGrpSpPr>
          <p:cNvPr id="258" name="Group 257">
            <a:extLst>
              <a:ext uri="{FF2B5EF4-FFF2-40B4-BE49-F238E27FC236}">
                <a16:creationId xmlns:a16="http://schemas.microsoft.com/office/drawing/2014/main" id="{6A1A42F7-E9F8-4179-80D5-C69D3A7C3384}"/>
              </a:ext>
            </a:extLst>
          </p:cNvPr>
          <p:cNvGrpSpPr/>
          <p:nvPr/>
        </p:nvGrpSpPr>
        <p:grpSpPr>
          <a:xfrm>
            <a:off x="3147444" y="5405319"/>
            <a:ext cx="2278382" cy="498568"/>
            <a:chOff x="4350786" y="872284"/>
            <a:chExt cx="1531690" cy="350160"/>
          </a:xfrm>
        </p:grpSpPr>
        <p:sp>
          <p:nvSpPr>
            <p:cNvPr id="259" name="TextBox 258">
              <a:extLst>
                <a:ext uri="{FF2B5EF4-FFF2-40B4-BE49-F238E27FC236}">
                  <a16:creationId xmlns:a16="http://schemas.microsoft.com/office/drawing/2014/main" id="{615A744C-58E4-41FC-9B02-925ED63E0740}"/>
                </a:ext>
              </a:extLst>
            </p:cNvPr>
            <p:cNvSpPr txBox="1"/>
            <p:nvPr/>
          </p:nvSpPr>
          <p:spPr>
            <a:xfrm>
              <a:off x="4461779" y="872284"/>
              <a:ext cx="1103365" cy="259393"/>
            </a:xfrm>
            <a:prstGeom prst="rect">
              <a:avLst/>
            </a:prstGeom>
            <a:noFill/>
          </p:spPr>
          <p:txBody>
            <a:bodyPr wrap="square" rtlCol="0">
              <a:spAutoFit/>
            </a:bodyPr>
            <a:lstStyle/>
            <a:p>
              <a:r>
                <a:rPr lang="en-US" b="1" dirty="0">
                  <a:solidFill>
                    <a:srgbClr val="ECA42E"/>
                  </a:solidFill>
                  <a:latin typeface="Encode Sans" panose="020B0604020202020204" charset="0"/>
                  <a:cs typeface="Arial" panose="020B0604020202020204" pitchFamily="34" charset="0"/>
                </a:rPr>
                <a:t>TCO</a:t>
              </a:r>
            </a:p>
          </p:txBody>
        </p:sp>
        <p:sp>
          <p:nvSpPr>
            <p:cNvPr id="260" name="Rectangle 259">
              <a:extLst>
                <a:ext uri="{FF2B5EF4-FFF2-40B4-BE49-F238E27FC236}">
                  <a16:creationId xmlns:a16="http://schemas.microsoft.com/office/drawing/2014/main" id="{7CEBE007-B983-4E80-8AB3-4E495CD9973B}"/>
                </a:ext>
              </a:extLst>
            </p:cNvPr>
            <p:cNvSpPr/>
            <p:nvPr/>
          </p:nvSpPr>
          <p:spPr>
            <a:xfrm>
              <a:off x="4350786" y="1060324"/>
              <a:ext cx="1531690" cy="162120"/>
            </a:xfrm>
            <a:prstGeom prst="rect">
              <a:avLst/>
            </a:prstGeom>
          </p:spPr>
          <p:txBody>
            <a:bodyPr wrap="square" anchor="t">
              <a:spAutoFit/>
            </a:bodyPr>
            <a:lstStyle/>
            <a:p>
              <a:pPr marL="171450" indent="-171450">
                <a:buFont typeface="Arial" panose="020B0604020202020204" pitchFamily="34" charset="0"/>
                <a:buChar char="•"/>
              </a:pPr>
              <a:endParaRPr lang="en-US" sz="900" dirty="0">
                <a:solidFill>
                  <a:srgbClr val="595959"/>
                </a:solidFill>
                <a:latin typeface="Encode Sans" panose="020B0604020202020204" charset="0"/>
                <a:cs typeface="Arial" panose="020B0604020202020204" pitchFamily="34" charset="0"/>
              </a:endParaRPr>
            </a:p>
          </p:txBody>
        </p:sp>
      </p:grpSp>
      <p:grpSp>
        <p:nvGrpSpPr>
          <p:cNvPr id="54" name="Group 53">
            <a:extLst>
              <a:ext uri="{FF2B5EF4-FFF2-40B4-BE49-F238E27FC236}">
                <a16:creationId xmlns:a16="http://schemas.microsoft.com/office/drawing/2014/main" id="{E25F75C3-343B-4DC7-BE62-A4504824499A}"/>
              </a:ext>
            </a:extLst>
          </p:cNvPr>
          <p:cNvGrpSpPr/>
          <p:nvPr/>
        </p:nvGrpSpPr>
        <p:grpSpPr>
          <a:xfrm>
            <a:off x="4841299" y="2011280"/>
            <a:ext cx="2431071" cy="1474748"/>
            <a:chOff x="4870146" y="1172465"/>
            <a:chExt cx="2439699" cy="1479979"/>
          </a:xfrm>
        </p:grpSpPr>
        <p:sp>
          <p:nvSpPr>
            <p:cNvPr id="67" name="Freeform: Shape 66">
              <a:extLst>
                <a:ext uri="{FF2B5EF4-FFF2-40B4-BE49-F238E27FC236}">
                  <a16:creationId xmlns:a16="http://schemas.microsoft.com/office/drawing/2014/main" id="{DBC2B310-BEFA-408A-9997-70781D25A15C}"/>
                </a:ext>
              </a:extLst>
            </p:cNvPr>
            <p:cNvSpPr/>
            <p:nvPr/>
          </p:nvSpPr>
          <p:spPr>
            <a:xfrm>
              <a:off x="4870146" y="1172465"/>
              <a:ext cx="2439699" cy="1479979"/>
            </a:xfrm>
            <a:custGeom>
              <a:avLst/>
              <a:gdLst>
                <a:gd name="connsiteX0" fmla="*/ 1225854 w 2439699"/>
                <a:gd name="connsiteY0" fmla="*/ 0 h 1479979"/>
                <a:gd name="connsiteX1" fmla="*/ 2430700 w 2439699"/>
                <a:gd name="connsiteY1" fmla="*/ 368030 h 1479979"/>
                <a:gd name="connsiteX2" fmla="*/ 2439699 w 2439699"/>
                <a:gd name="connsiteY2" fmla="*/ 374759 h 1479979"/>
                <a:gd name="connsiteX3" fmla="*/ 1638711 w 2439699"/>
                <a:gd name="connsiteY3" fmla="*/ 1472761 h 1479979"/>
                <a:gd name="connsiteX4" fmla="*/ 1537290 w 2439699"/>
                <a:gd name="connsiteY4" fmla="*/ 1417712 h 1479979"/>
                <a:gd name="connsiteX5" fmla="*/ 1225854 w 2439699"/>
                <a:gd name="connsiteY5" fmla="*/ 1354837 h 1479979"/>
                <a:gd name="connsiteX6" fmla="*/ 914419 w 2439699"/>
                <a:gd name="connsiteY6" fmla="*/ 1417712 h 1479979"/>
                <a:gd name="connsiteX7" fmla="*/ 799702 w 2439699"/>
                <a:gd name="connsiteY7" fmla="*/ 1479979 h 1479979"/>
                <a:gd name="connsiteX8" fmla="*/ 0 w 2439699"/>
                <a:gd name="connsiteY8" fmla="*/ 383740 h 1479979"/>
                <a:gd name="connsiteX9" fmla="*/ 21010 w 2439699"/>
                <a:gd name="connsiteY9" fmla="*/ 368029 h 1479979"/>
                <a:gd name="connsiteX10" fmla="*/ 1225854 w 2439699"/>
                <a:gd name="connsiteY10" fmla="*/ 0 h 1479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39699" h="1479979">
                  <a:moveTo>
                    <a:pt x="1225854" y="0"/>
                  </a:moveTo>
                  <a:cubicBezTo>
                    <a:pt x="1672157" y="0"/>
                    <a:pt x="2086770" y="135674"/>
                    <a:pt x="2430700" y="368030"/>
                  </a:cubicBezTo>
                  <a:lnTo>
                    <a:pt x="2439699" y="374759"/>
                  </a:lnTo>
                  <a:lnTo>
                    <a:pt x="1638711" y="1472761"/>
                  </a:lnTo>
                  <a:lnTo>
                    <a:pt x="1537290" y="1417712"/>
                  </a:lnTo>
                  <a:cubicBezTo>
                    <a:pt x="1441567" y="1377224"/>
                    <a:pt x="1336325" y="1354836"/>
                    <a:pt x="1225854" y="1354837"/>
                  </a:cubicBezTo>
                  <a:cubicBezTo>
                    <a:pt x="1115383" y="1354836"/>
                    <a:pt x="1010142" y="1377225"/>
                    <a:pt x="914419" y="1417712"/>
                  </a:cubicBezTo>
                  <a:lnTo>
                    <a:pt x="799702" y="1479979"/>
                  </a:lnTo>
                  <a:lnTo>
                    <a:pt x="0" y="383740"/>
                  </a:lnTo>
                  <a:lnTo>
                    <a:pt x="21010" y="368029"/>
                  </a:lnTo>
                  <a:cubicBezTo>
                    <a:pt x="364939" y="135675"/>
                    <a:pt x="779552" y="1"/>
                    <a:pt x="1225854" y="0"/>
                  </a:cubicBez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Encode Sans" panose="020B0604020202020204" charset="0"/>
              </a:endParaRPr>
            </a:p>
          </p:txBody>
        </p:sp>
        <p:sp>
          <p:nvSpPr>
            <p:cNvPr id="68" name="Freeform: Shape 67">
              <a:extLst>
                <a:ext uri="{FF2B5EF4-FFF2-40B4-BE49-F238E27FC236}">
                  <a16:creationId xmlns:a16="http://schemas.microsoft.com/office/drawing/2014/main" id="{C476675D-194E-4681-87C8-E51404EEED8E}"/>
                </a:ext>
              </a:extLst>
            </p:cNvPr>
            <p:cNvSpPr/>
            <p:nvPr/>
          </p:nvSpPr>
          <p:spPr>
            <a:xfrm>
              <a:off x="5457550" y="2169161"/>
              <a:ext cx="1264041" cy="483283"/>
            </a:xfrm>
            <a:custGeom>
              <a:avLst/>
              <a:gdLst>
                <a:gd name="connsiteX0" fmla="*/ 638451 w 1264041"/>
                <a:gd name="connsiteY0" fmla="*/ 0 h 483283"/>
                <a:gd name="connsiteX1" fmla="*/ 1190537 w 1264041"/>
                <a:gd name="connsiteY1" fmla="*/ 139793 h 483283"/>
                <a:gd name="connsiteX2" fmla="*/ 1264041 w 1264041"/>
                <a:gd name="connsiteY2" fmla="*/ 184448 h 483283"/>
                <a:gd name="connsiteX3" fmla="*/ 1051307 w 1264041"/>
                <a:gd name="connsiteY3" fmla="*/ 476065 h 483283"/>
                <a:gd name="connsiteX4" fmla="*/ 949887 w 1264041"/>
                <a:gd name="connsiteY4" fmla="*/ 421016 h 483283"/>
                <a:gd name="connsiteX5" fmla="*/ 638452 w 1264041"/>
                <a:gd name="connsiteY5" fmla="*/ 358140 h 483283"/>
                <a:gd name="connsiteX6" fmla="*/ 327016 w 1264041"/>
                <a:gd name="connsiteY6" fmla="*/ 421016 h 483283"/>
                <a:gd name="connsiteX7" fmla="*/ 212299 w 1264041"/>
                <a:gd name="connsiteY7" fmla="*/ 483283 h 483283"/>
                <a:gd name="connsiteX8" fmla="*/ 0 w 1264041"/>
                <a:gd name="connsiteY8" fmla="*/ 192261 h 483283"/>
                <a:gd name="connsiteX9" fmla="*/ 86365 w 1264041"/>
                <a:gd name="connsiteY9" fmla="*/ 139793 h 483283"/>
                <a:gd name="connsiteX10" fmla="*/ 638451 w 1264041"/>
                <a:gd name="connsiteY10" fmla="*/ 0 h 483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64041" h="483283">
                  <a:moveTo>
                    <a:pt x="638451" y="0"/>
                  </a:moveTo>
                  <a:cubicBezTo>
                    <a:pt x="838351" y="-1"/>
                    <a:pt x="1026423" y="50641"/>
                    <a:pt x="1190537" y="139793"/>
                  </a:cubicBezTo>
                  <a:lnTo>
                    <a:pt x="1264041" y="184448"/>
                  </a:lnTo>
                  <a:lnTo>
                    <a:pt x="1051307" y="476065"/>
                  </a:lnTo>
                  <a:lnTo>
                    <a:pt x="949887" y="421016"/>
                  </a:lnTo>
                  <a:cubicBezTo>
                    <a:pt x="854164" y="380528"/>
                    <a:pt x="748922" y="358140"/>
                    <a:pt x="638452" y="358140"/>
                  </a:cubicBezTo>
                  <a:cubicBezTo>
                    <a:pt x="527980" y="358140"/>
                    <a:pt x="422739" y="380529"/>
                    <a:pt x="327016" y="421016"/>
                  </a:cubicBezTo>
                  <a:lnTo>
                    <a:pt x="212299" y="483283"/>
                  </a:lnTo>
                  <a:lnTo>
                    <a:pt x="0" y="192261"/>
                  </a:lnTo>
                  <a:lnTo>
                    <a:pt x="86365" y="139793"/>
                  </a:lnTo>
                  <a:cubicBezTo>
                    <a:pt x="250480" y="50640"/>
                    <a:pt x="438552" y="0"/>
                    <a:pt x="638451" y="0"/>
                  </a:cubicBezTo>
                  <a:close/>
                </a:path>
              </a:pathLst>
            </a:custGeom>
            <a:solidFill>
              <a:srgbClr val="990000">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Encode Sans" panose="020B0604020202020204" charset="0"/>
              </a:endParaRPr>
            </a:p>
          </p:txBody>
        </p:sp>
      </p:grpSp>
      <p:grpSp>
        <p:nvGrpSpPr>
          <p:cNvPr id="55" name="Group 54">
            <a:extLst>
              <a:ext uri="{FF2B5EF4-FFF2-40B4-BE49-F238E27FC236}">
                <a16:creationId xmlns:a16="http://schemas.microsoft.com/office/drawing/2014/main" id="{540387EC-1416-4711-B889-5CB983AD73B9}"/>
              </a:ext>
            </a:extLst>
          </p:cNvPr>
          <p:cNvGrpSpPr/>
          <p:nvPr/>
        </p:nvGrpSpPr>
        <p:grpSpPr>
          <a:xfrm>
            <a:off x="6556862" y="2445347"/>
            <a:ext cx="1653272" cy="2327896"/>
            <a:chOff x="6591797" y="1608072"/>
            <a:chExt cx="1659139" cy="2336154"/>
          </a:xfrm>
        </p:grpSpPr>
        <p:sp>
          <p:nvSpPr>
            <p:cNvPr id="65" name="Freeform: Shape 64">
              <a:extLst>
                <a:ext uri="{FF2B5EF4-FFF2-40B4-BE49-F238E27FC236}">
                  <a16:creationId xmlns:a16="http://schemas.microsoft.com/office/drawing/2014/main" id="{9FC00581-19AC-40AC-9221-BFFE856AECB9}"/>
                </a:ext>
              </a:extLst>
            </p:cNvPr>
            <p:cNvSpPr/>
            <p:nvPr/>
          </p:nvSpPr>
          <p:spPr>
            <a:xfrm>
              <a:off x="6591797" y="1608072"/>
              <a:ext cx="1659139" cy="2336154"/>
            </a:xfrm>
            <a:custGeom>
              <a:avLst/>
              <a:gdLst>
                <a:gd name="connsiteX0" fmla="*/ 799419 w 1659139"/>
                <a:gd name="connsiteY0" fmla="*/ 0 h 2336154"/>
                <a:gd name="connsiteX1" fmla="*/ 874942 w 1659139"/>
                <a:gd name="connsiteY1" fmla="*/ 56475 h 2336154"/>
                <a:gd name="connsiteX2" fmla="*/ 1659139 w 1659139"/>
                <a:gd name="connsiteY2" fmla="*/ 1719328 h 2336154"/>
                <a:gd name="connsiteX3" fmla="*/ 1615358 w 1659139"/>
                <a:gd name="connsiteY3" fmla="*/ 2153623 h 2336154"/>
                <a:gd name="connsiteX4" fmla="*/ 1568425 w 1659139"/>
                <a:gd name="connsiteY4" fmla="*/ 2336154 h 2336154"/>
                <a:gd name="connsiteX5" fmla="*/ 278874 w 1659139"/>
                <a:gd name="connsiteY5" fmla="*/ 1916255 h 2336154"/>
                <a:gd name="connsiteX6" fmla="*/ 288048 w 1659139"/>
                <a:gd name="connsiteY6" fmla="*/ 1880576 h 2336154"/>
                <a:gd name="connsiteX7" fmla="*/ 304303 w 1659139"/>
                <a:gd name="connsiteY7" fmla="*/ 1719328 h 2336154"/>
                <a:gd name="connsiteX8" fmla="*/ 69959 w 1659139"/>
                <a:gd name="connsiteY8" fmla="*/ 1153572 h 2336154"/>
                <a:gd name="connsiteX9" fmla="*/ 0 w 1659139"/>
                <a:gd name="connsiteY9" fmla="*/ 1095851 h 2336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59139" h="2336154">
                  <a:moveTo>
                    <a:pt x="799419" y="0"/>
                  </a:moveTo>
                  <a:lnTo>
                    <a:pt x="874942" y="56475"/>
                  </a:lnTo>
                  <a:cubicBezTo>
                    <a:pt x="1353872" y="451722"/>
                    <a:pt x="1659139" y="1049876"/>
                    <a:pt x="1659139" y="1719328"/>
                  </a:cubicBezTo>
                  <a:cubicBezTo>
                    <a:pt x="1659139" y="1868095"/>
                    <a:pt x="1644064" y="2013341"/>
                    <a:pt x="1615358" y="2153623"/>
                  </a:cubicBezTo>
                  <a:lnTo>
                    <a:pt x="1568425" y="2336154"/>
                  </a:lnTo>
                  <a:lnTo>
                    <a:pt x="278874" y="1916255"/>
                  </a:lnTo>
                  <a:lnTo>
                    <a:pt x="288048" y="1880576"/>
                  </a:lnTo>
                  <a:cubicBezTo>
                    <a:pt x="298705" y="1828492"/>
                    <a:pt x="304303" y="1774564"/>
                    <a:pt x="304303" y="1719328"/>
                  </a:cubicBezTo>
                  <a:cubicBezTo>
                    <a:pt x="304303" y="1498387"/>
                    <a:pt x="214749" y="1298362"/>
                    <a:pt x="69959" y="1153572"/>
                  </a:cubicBezTo>
                  <a:lnTo>
                    <a:pt x="0" y="1095851"/>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Encode Sans" panose="020B0604020202020204" charset="0"/>
              </a:endParaRPr>
            </a:p>
          </p:txBody>
        </p:sp>
        <p:sp>
          <p:nvSpPr>
            <p:cNvPr id="66" name="Freeform: Shape 65">
              <a:extLst>
                <a:ext uri="{FF2B5EF4-FFF2-40B4-BE49-F238E27FC236}">
                  <a16:creationId xmlns:a16="http://schemas.microsoft.com/office/drawing/2014/main" id="{1A154313-927D-4CE8-84EE-50E4C85630CF}"/>
                </a:ext>
              </a:extLst>
            </p:cNvPr>
            <p:cNvSpPr/>
            <p:nvPr/>
          </p:nvSpPr>
          <p:spPr>
            <a:xfrm>
              <a:off x="6591797" y="2412460"/>
              <a:ext cx="662443" cy="1222864"/>
            </a:xfrm>
            <a:custGeom>
              <a:avLst/>
              <a:gdLst>
                <a:gd name="connsiteX0" fmla="*/ 212620 w 662443"/>
                <a:gd name="connsiteY0" fmla="*/ 0 h 1222864"/>
                <a:gd name="connsiteX1" fmla="*/ 240951 w 662443"/>
                <a:gd name="connsiteY1" fmla="*/ 21186 h 1222864"/>
                <a:gd name="connsiteX2" fmla="*/ 662443 w 662443"/>
                <a:gd name="connsiteY2" fmla="*/ 914940 h 1222864"/>
                <a:gd name="connsiteX3" fmla="*/ 638912 w 662443"/>
                <a:gd name="connsiteY3" fmla="*/ 1148366 h 1222864"/>
                <a:gd name="connsiteX4" fmla="*/ 619757 w 662443"/>
                <a:gd name="connsiteY4" fmla="*/ 1222864 h 1222864"/>
                <a:gd name="connsiteX5" fmla="*/ 278874 w 662443"/>
                <a:gd name="connsiteY5" fmla="*/ 1111867 h 1222864"/>
                <a:gd name="connsiteX6" fmla="*/ 288048 w 662443"/>
                <a:gd name="connsiteY6" fmla="*/ 1076188 h 1222864"/>
                <a:gd name="connsiteX7" fmla="*/ 304303 w 662443"/>
                <a:gd name="connsiteY7" fmla="*/ 914940 h 1222864"/>
                <a:gd name="connsiteX8" fmla="*/ 69959 w 662443"/>
                <a:gd name="connsiteY8" fmla="*/ 349184 h 1222864"/>
                <a:gd name="connsiteX9" fmla="*/ 0 w 662443"/>
                <a:gd name="connsiteY9" fmla="*/ 291462 h 1222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2443" h="1222864">
                  <a:moveTo>
                    <a:pt x="212620" y="0"/>
                  </a:moveTo>
                  <a:lnTo>
                    <a:pt x="240951" y="21186"/>
                  </a:lnTo>
                  <a:cubicBezTo>
                    <a:pt x="498367" y="233623"/>
                    <a:pt x="662443" y="555121"/>
                    <a:pt x="662443" y="914940"/>
                  </a:cubicBezTo>
                  <a:cubicBezTo>
                    <a:pt x="662443" y="994899"/>
                    <a:pt x="654341" y="1072967"/>
                    <a:pt x="638912" y="1148366"/>
                  </a:cubicBezTo>
                  <a:lnTo>
                    <a:pt x="619757" y="1222864"/>
                  </a:lnTo>
                  <a:lnTo>
                    <a:pt x="278874" y="1111867"/>
                  </a:lnTo>
                  <a:lnTo>
                    <a:pt x="288048" y="1076188"/>
                  </a:lnTo>
                  <a:cubicBezTo>
                    <a:pt x="298706" y="1024104"/>
                    <a:pt x="304303" y="970176"/>
                    <a:pt x="304303" y="914940"/>
                  </a:cubicBezTo>
                  <a:cubicBezTo>
                    <a:pt x="304303" y="693998"/>
                    <a:pt x="214748" y="493973"/>
                    <a:pt x="69959" y="349184"/>
                  </a:cubicBezTo>
                  <a:lnTo>
                    <a:pt x="0" y="291462"/>
                  </a:lnTo>
                  <a:close/>
                </a:path>
              </a:pathLst>
            </a:custGeom>
            <a:solidFill>
              <a:srgbClr val="5F5F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Encode Sans" panose="020B0604020202020204" charset="0"/>
              </a:endParaRPr>
            </a:p>
          </p:txBody>
        </p:sp>
      </p:grpSp>
      <p:grpSp>
        <p:nvGrpSpPr>
          <p:cNvPr id="56" name="Group 55">
            <a:extLst>
              <a:ext uri="{FF2B5EF4-FFF2-40B4-BE49-F238E27FC236}">
                <a16:creationId xmlns:a16="http://schemas.microsoft.com/office/drawing/2014/main" id="{1424838A-5104-4C74-9D12-37B5E5566D4D}"/>
              </a:ext>
            </a:extLst>
          </p:cNvPr>
          <p:cNvGrpSpPr/>
          <p:nvPr/>
        </p:nvGrpSpPr>
        <p:grpSpPr>
          <a:xfrm>
            <a:off x="3915503" y="2454297"/>
            <a:ext cx="1639572" cy="2318947"/>
            <a:chOff x="3941064" y="1617052"/>
            <a:chExt cx="1647553" cy="2330233"/>
          </a:xfrm>
        </p:grpSpPr>
        <p:sp>
          <p:nvSpPr>
            <p:cNvPr id="63" name="Freeform: Shape 62">
              <a:extLst>
                <a:ext uri="{FF2B5EF4-FFF2-40B4-BE49-F238E27FC236}">
                  <a16:creationId xmlns:a16="http://schemas.microsoft.com/office/drawing/2014/main" id="{6196CD58-7F24-4B89-94F8-E682C52C0E2E}"/>
                </a:ext>
              </a:extLst>
            </p:cNvPr>
            <p:cNvSpPr/>
            <p:nvPr/>
          </p:nvSpPr>
          <p:spPr>
            <a:xfrm>
              <a:off x="3941064" y="1617052"/>
              <a:ext cx="1647552" cy="2330233"/>
            </a:xfrm>
            <a:custGeom>
              <a:avLst/>
              <a:gdLst>
                <a:gd name="connsiteX0" fmla="*/ 847710 w 1647552"/>
                <a:gd name="connsiteY0" fmla="*/ 0 h 2330233"/>
                <a:gd name="connsiteX1" fmla="*/ 1647552 w 1647552"/>
                <a:gd name="connsiteY1" fmla="*/ 1096431 h 2330233"/>
                <a:gd name="connsiteX2" fmla="*/ 1589180 w 1647552"/>
                <a:gd name="connsiteY2" fmla="*/ 1144592 h 2330233"/>
                <a:gd name="connsiteX3" fmla="*/ 1354836 w 1647552"/>
                <a:gd name="connsiteY3" fmla="*/ 1710348 h 2330233"/>
                <a:gd name="connsiteX4" fmla="*/ 1371091 w 1647552"/>
                <a:gd name="connsiteY4" fmla="*/ 1871596 h 2330233"/>
                <a:gd name="connsiteX5" fmla="*/ 1380531 w 1647552"/>
                <a:gd name="connsiteY5" fmla="*/ 1908309 h 2330233"/>
                <a:gd name="connsiteX6" fmla="*/ 91500 w 1647552"/>
                <a:gd name="connsiteY6" fmla="*/ 2330233 h 2330233"/>
                <a:gd name="connsiteX7" fmla="*/ 43781 w 1647552"/>
                <a:gd name="connsiteY7" fmla="*/ 2144643 h 2330233"/>
                <a:gd name="connsiteX8" fmla="*/ 0 w 1647552"/>
                <a:gd name="connsiteY8" fmla="*/ 1710348 h 2330233"/>
                <a:gd name="connsiteX9" fmla="*/ 784197 w 1647552"/>
                <a:gd name="connsiteY9" fmla="*/ 47495 h 2330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47552" h="2330233">
                  <a:moveTo>
                    <a:pt x="847710" y="0"/>
                  </a:moveTo>
                  <a:lnTo>
                    <a:pt x="1647552" y="1096431"/>
                  </a:lnTo>
                  <a:lnTo>
                    <a:pt x="1589180" y="1144592"/>
                  </a:lnTo>
                  <a:cubicBezTo>
                    <a:pt x="1444390" y="1289381"/>
                    <a:pt x="1354836" y="1489406"/>
                    <a:pt x="1354836" y="1710348"/>
                  </a:cubicBezTo>
                  <a:cubicBezTo>
                    <a:pt x="1354835" y="1765583"/>
                    <a:pt x="1360433" y="1819511"/>
                    <a:pt x="1371091" y="1871596"/>
                  </a:cubicBezTo>
                  <a:lnTo>
                    <a:pt x="1380531" y="1908309"/>
                  </a:lnTo>
                  <a:lnTo>
                    <a:pt x="91500" y="2330233"/>
                  </a:lnTo>
                  <a:lnTo>
                    <a:pt x="43781" y="2144643"/>
                  </a:lnTo>
                  <a:cubicBezTo>
                    <a:pt x="15074" y="2004362"/>
                    <a:pt x="0" y="1859115"/>
                    <a:pt x="0" y="1710348"/>
                  </a:cubicBezTo>
                  <a:cubicBezTo>
                    <a:pt x="-1" y="1040895"/>
                    <a:pt x="305268" y="442741"/>
                    <a:pt x="784197" y="47495"/>
                  </a:cubicBezTo>
                  <a:close/>
                </a:path>
              </a:pathLst>
            </a:custGeom>
            <a:solidFill>
              <a:srgbClr val="243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Encode Sans" panose="020B0604020202020204" charset="0"/>
              </a:endParaRPr>
            </a:p>
          </p:txBody>
        </p:sp>
        <p:sp>
          <p:nvSpPr>
            <p:cNvPr id="64" name="Freeform: Shape 63">
              <a:extLst>
                <a:ext uri="{FF2B5EF4-FFF2-40B4-BE49-F238E27FC236}">
                  <a16:creationId xmlns:a16="http://schemas.microsoft.com/office/drawing/2014/main" id="{3B36CEFB-A4F9-422B-82ED-50B833F3B399}"/>
                </a:ext>
              </a:extLst>
            </p:cNvPr>
            <p:cNvSpPr/>
            <p:nvPr/>
          </p:nvSpPr>
          <p:spPr>
            <a:xfrm>
              <a:off x="4937760" y="2421441"/>
              <a:ext cx="650857" cy="1215453"/>
            </a:xfrm>
            <a:custGeom>
              <a:avLst/>
              <a:gdLst>
                <a:gd name="connsiteX0" fmla="*/ 437814 w 650857"/>
                <a:gd name="connsiteY0" fmla="*/ 0 h 1215453"/>
                <a:gd name="connsiteX1" fmla="*/ 650857 w 650857"/>
                <a:gd name="connsiteY1" fmla="*/ 292041 h 1215453"/>
                <a:gd name="connsiteX2" fmla="*/ 592485 w 650857"/>
                <a:gd name="connsiteY2" fmla="*/ 340203 h 1215453"/>
                <a:gd name="connsiteX3" fmla="*/ 358141 w 650857"/>
                <a:gd name="connsiteY3" fmla="*/ 905958 h 1215453"/>
                <a:gd name="connsiteX4" fmla="*/ 374395 w 650857"/>
                <a:gd name="connsiteY4" fmla="*/ 1067207 h 1215453"/>
                <a:gd name="connsiteX5" fmla="*/ 383836 w 650857"/>
                <a:gd name="connsiteY5" fmla="*/ 1103921 h 1215453"/>
                <a:gd name="connsiteX6" fmla="*/ 43090 w 650857"/>
                <a:gd name="connsiteY6" fmla="*/ 1215453 h 1215453"/>
                <a:gd name="connsiteX7" fmla="*/ 23531 w 650857"/>
                <a:gd name="connsiteY7" fmla="*/ 1139385 h 1215453"/>
                <a:gd name="connsiteX8" fmla="*/ 0 w 650857"/>
                <a:gd name="connsiteY8" fmla="*/ 905958 h 1215453"/>
                <a:gd name="connsiteX9" fmla="*/ 421492 w 650857"/>
                <a:gd name="connsiteY9" fmla="*/ 12204 h 1215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0857" h="1215453">
                  <a:moveTo>
                    <a:pt x="437814" y="0"/>
                  </a:moveTo>
                  <a:lnTo>
                    <a:pt x="650857" y="292041"/>
                  </a:lnTo>
                  <a:lnTo>
                    <a:pt x="592485" y="340203"/>
                  </a:lnTo>
                  <a:cubicBezTo>
                    <a:pt x="447694" y="484992"/>
                    <a:pt x="358140" y="685017"/>
                    <a:pt x="358141" y="905958"/>
                  </a:cubicBezTo>
                  <a:cubicBezTo>
                    <a:pt x="358140" y="961195"/>
                    <a:pt x="363738" y="1015122"/>
                    <a:pt x="374395" y="1067207"/>
                  </a:cubicBezTo>
                  <a:lnTo>
                    <a:pt x="383836" y="1103921"/>
                  </a:lnTo>
                  <a:lnTo>
                    <a:pt x="43090" y="1215453"/>
                  </a:lnTo>
                  <a:lnTo>
                    <a:pt x="23531" y="1139385"/>
                  </a:lnTo>
                  <a:cubicBezTo>
                    <a:pt x="8103" y="1063985"/>
                    <a:pt x="0" y="985918"/>
                    <a:pt x="0" y="905958"/>
                  </a:cubicBezTo>
                  <a:cubicBezTo>
                    <a:pt x="0" y="546139"/>
                    <a:pt x="164077" y="224642"/>
                    <a:pt x="421492" y="12204"/>
                  </a:cubicBezTo>
                  <a:close/>
                </a:path>
              </a:pathLst>
            </a:custGeom>
            <a:solidFill>
              <a:srgbClr val="003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Encode Sans" panose="020B0604020202020204" charset="0"/>
              </a:endParaRPr>
            </a:p>
          </p:txBody>
        </p:sp>
      </p:grpSp>
      <p:grpSp>
        <p:nvGrpSpPr>
          <p:cNvPr id="57" name="Group 56">
            <a:extLst>
              <a:ext uri="{FF2B5EF4-FFF2-40B4-BE49-F238E27FC236}">
                <a16:creationId xmlns:a16="http://schemas.microsoft.com/office/drawing/2014/main" id="{98448BAE-486A-4640-8F90-06B156E96AA4}"/>
              </a:ext>
            </a:extLst>
          </p:cNvPr>
          <p:cNvGrpSpPr/>
          <p:nvPr/>
        </p:nvGrpSpPr>
        <p:grpSpPr>
          <a:xfrm>
            <a:off x="6116261" y="4451257"/>
            <a:ext cx="1970985" cy="1851959"/>
            <a:chOff x="6149632" y="3621098"/>
            <a:chExt cx="1977980" cy="1858530"/>
          </a:xfrm>
        </p:grpSpPr>
        <p:sp>
          <p:nvSpPr>
            <p:cNvPr id="61" name="Freeform: Shape 60">
              <a:extLst>
                <a:ext uri="{FF2B5EF4-FFF2-40B4-BE49-F238E27FC236}">
                  <a16:creationId xmlns:a16="http://schemas.microsoft.com/office/drawing/2014/main" id="{B5FDF8AB-74D2-4627-B986-103755CF1071}"/>
                </a:ext>
              </a:extLst>
            </p:cNvPr>
            <p:cNvSpPr/>
            <p:nvPr/>
          </p:nvSpPr>
          <p:spPr>
            <a:xfrm>
              <a:off x="6149632" y="3621098"/>
              <a:ext cx="1977980" cy="1858530"/>
            </a:xfrm>
            <a:custGeom>
              <a:avLst/>
              <a:gdLst>
                <a:gd name="connsiteX0" fmla="*/ 690084 w 1977980"/>
                <a:gd name="connsiteY0" fmla="*/ 0 h 1858530"/>
                <a:gd name="connsiteX1" fmla="*/ 1977980 w 1977980"/>
                <a:gd name="connsiteY1" fmla="*/ 419360 h 1858530"/>
                <a:gd name="connsiteX2" fmla="*/ 1931958 w 1977980"/>
                <a:gd name="connsiteY2" fmla="*/ 545100 h 1858530"/>
                <a:gd name="connsiteX3" fmla="*/ 166698 w 1977980"/>
                <a:gd name="connsiteY3" fmla="*/ 1850112 h 1858530"/>
                <a:gd name="connsiteX4" fmla="*/ 0 w 1977980"/>
                <a:gd name="connsiteY4" fmla="*/ 1858530 h 1858530"/>
                <a:gd name="connsiteX5" fmla="*/ 1 w 1977980"/>
                <a:gd name="connsiteY5" fmla="*/ 503694 h 1858530"/>
                <a:gd name="connsiteX6" fmla="*/ 28173 w 1977980"/>
                <a:gd name="connsiteY6" fmla="*/ 502271 h 1858530"/>
                <a:gd name="connsiteX7" fmla="*/ 683593 w 1977980"/>
                <a:gd name="connsiteY7" fmla="*/ 17738 h 1858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77980" h="1858530">
                  <a:moveTo>
                    <a:pt x="690084" y="0"/>
                  </a:moveTo>
                  <a:lnTo>
                    <a:pt x="1977980" y="419360"/>
                  </a:lnTo>
                  <a:lnTo>
                    <a:pt x="1931958" y="545100"/>
                  </a:lnTo>
                  <a:cubicBezTo>
                    <a:pt x="1632083" y="1254087"/>
                    <a:pt x="963567" y="1769187"/>
                    <a:pt x="166698" y="1850112"/>
                  </a:cubicBezTo>
                  <a:lnTo>
                    <a:pt x="0" y="1858530"/>
                  </a:lnTo>
                  <a:lnTo>
                    <a:pt x="1" y="503694"/>
                  </a:lnTo>
                  <a:lnTo>
                    <a:pt x="28173" y="502271"/>
                  </a:lnTo>
                  <a:cubicBezTo>
                    <a:pt x="324041" y="472225"/>
                    <a:pt x="572253" y="280974"/>
                    <a:pt x="683593" y="17738"/>
                  </a:cubicBez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Encode Sans" panose="020B0604020202020204" charset="0"/>
              </a:endParaRPr>
            </a:p>
          </p:txBody>
        </p:sp>
        <p:sp>
          <p:nvSpPr>
            <p:cNvPr id="62" name="Freeform: Shape 61">
              <a:extLst>
                <a:ext uri="{FF2B5EF4-FFF2-40B4-BE49-F238E27FC236}">
                  <a16:creationId xmlns:a16="http://schemas.microsoft.com/office/drawing/2014/main" id="{BE7D6505-FC89-4DF4-B090-3A7CD2BAAF40}"/>
                </a:ext>
              </a:extLst>
            </p:cNvPr>
            <p:cNvSpPr/>
            <p:nvPr/>
          </p:nvSpPr>
          <p:spPr>
            <a:xfrm>
              <a:off x="6149633" y="3621098"/>
              <a:ext cx="1030528" cy="861834"/>
            </a:xfrm>
            <a:custGeom>
              <a:avLst/>
              <a:gdLst>
                <a:gd name="connsiteX0" fmla="*/ 690084 w 1030528"/>
                <a:gd name="connsiteY0" fmla="*/ 0 h 861834"/>
                <a:gd name="connsiteX1" fmla="*/ 1030528 w 1030528"/>
                <a:gd name="connsiteY1" fmla="*/ 110854 h 861834"/>
                <a:gd name="connsiteX2" fmla="*/ 1013588 w 1030528"/>
                <a:gd name="connsiteY2" fmla="*/ 157141 h 861834"/>
                <a:gd name="connsiteX3" fmla="*/ 64790 w 1030528"/>
                <a:gd name="connsiteY3" fmla="*/ 858563 h 861834"/>
                <a:gd name="connsiteX4" fmla="*/ 0 w 1030528"/>
                <a:gd name="connsiteY4" fmla="*/ 861834 h 861834"/>
                <a:gd name="connsiteX5" fmla="*/ 0 w 1030528"/>
                <a:gd name="connsiteY5" fmla="*/ 503694 h 861834"/>
                <a:gd name="connsiteX6" fmla="*/ 28173 w 1030528"/>
                <a:gd name="connsiteY6" fmla="*/ 502271 h 861834"/>
                <a:gd name="connsiteX7" fmla="*/ 683592 w 1030528"/>
                <a:gd name="connsiteY7" fmla="*/ 17738 h 86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0528" h="861834">
                  <a:moveTo>
                    <a:pt x="690084" y="0"/>
                  </a:moveTo>
                  <a:lnTo>
                    <a:pt x="1030528" y="110854"/>
                  </a:lnTo>
                  <a:lnTo>
                    <a:pt x="1013588" y="157141"/>
                  </a:lnTo>
                  <a:cubicBezTo>
                    <a:pt x="852410" y="538209"/>
                    <a:pt x="493093" y="815066"/>
                    <a:pt x="64790" y="858563"/>
                  </a:cubicBezTo>
                  <a:lnTo>
                    <a:pt x="0" y="861834"/>
                  </a:lnTo>
                  <a:lnTo>
                    <a:pt x="0" y="503694"/>
                  </a:lnTo>
                  <a:lnTo>
                    <a:pt x="28173" y="502271"/>
                  </a:lnTo>
                  <a:cubicBezTo>
                    <a:pt x="324041" y="472225"/>
                    <a:pt x="572251" y="280975"/>
                    <a:pt x="683592" y="17738"/>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Encode Sans" panose="020B0604020202020204" charset="0"/>
              </a:endParaRPr>
            </a:p>
          </p:txBody>
        </p:sp>
      </p:grpSp>
      <p:grpSp>
        <p:nvGrpSpPr>
          <p:cNvPr id="58" name="Group 57">
            <a:extLst>
              <a:ext uri="{FF2B5EF4-FFF2-40B4-BE49-F238E27FC236}">
                <a16:creationId xmlns:a16="http://schemas.microsoft.com/office/drawing/2014/main" id="{F096E0E1-B1AF-41D2-83F2-46CAAEBCD167}"/>
              </a:ext>
            </a:extLst>
          </p:cNvPr>
          <p:cNvGrpSpPr/>
          <p:nvPr/>
        </p:nvGrpSpPr>
        <p:grpSpPr>
          <a:xfrm>
            <a:off x="4039472" y="4452255"/>
            <a:ext cx="1975550" cy="1851247"/>
            <a:chOff x="4065473" y="3622101"/>
            <a:chExt cx="1982561" cy="1857814"/>
          </a:xfrm>
        </p:grpSpPr>
        <p:sp>
          <p:nvSpPr>
            <p:cNvPr id="59" name="Freeform: Shape 58">
              <a:extLst>
                <a:ext uri="{FF2B5EF4-FFF2-40B4-BE49-F238E27FC236}">
                  <a16:creationId xmlns:a16="http://schemas.microsoft.com/office/drawing/2014/main" id="{92ACF398-3737-4570-8448-750D770AFA61}"/>
                </a:ext>
              </a:extLst>
            </p:cNvPr>
            <p:cNvSpPr/>
            <p:nvPr/>
          </p:nvSpPr>
          <p:spPr>
            <a:xfrm>
              <a:off x="4065473" y="3622102"/>
              <a:ext cx="1982561" cy="1857813"/>
            </a:xfrm>
            <a:custGeom>
              <a:avLst/>
              <a:gdLst>
                <a:gd name="connsiteX0" fmla="*/ 1287179 w 1982561"/>
                <a:gd name="connsiteY0" fmla="*/ 0 h 1857813"/>
                <a:gd name="connsiteX1" fmla="*/ 1293304 w 1982561"/>
                <a:gd name="connsiteY1" fmla="*/ 16734 h 1857813"/>
                <a:gd name="connsiteX2" fmla="*/ 1948722 w 1982561"/>
                <a:gd name="connsiteY2" fmla="*/ 501268 h 1857813"/>
                <a:gd name="connsiteX3" fmla="*/ 1982561 w 1982561"/>
                <a:gd name="connsiteY3" fmla="*/ 502977 h 1857813"/>
                <a:gd name="connsiteX4" fmla="*/ 1982561 w 1982561"/>
                <a:gd name="connsiteY4" fmla="*/ 1857813 h 1857813"/>
                <a:gd name="connsiteX5" fmla="*/ 1810198 w 1982561"/>
                <a:gd name="connsiteY5" fmla="*/ 1849110 h 1857813"/>
                <a:gd name="connsiteX6" fmla="*/ 44938 w 1982561"/>
                <a:gd name="connsiteY6" fmla="*/ 544097 h 1857813"/>
                <a:gd name="connsiteX7" fmla="*/ 0 w 1982561"/>
                <a:gd name="connsiteY7" fmla="*/ 421318 h 185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82561" h="1857813">
                  <a:moveTo>
                    <a:pt x="1287179" y="0"/>
                  </a:moveTo>
                  <a:lnTo>
                    <a:pt x="1293304" y="16734"/>
                  </a:lnTo>
                  <a:cubicBezTo>
                    <a:pt x="1404644" y="279972"/>
                    <a:pt x="1652855" y="471221"/>
                    <a:pt x="1948722" y="501268"/>
                  </a:cubicBezTo>
                  <a:lnTo>
                    <a:pt x="1982561" y="502977"/>
                  </a:lnTo>
                  <a:lnTo>
                    <a:pt x="1982561" y="1857813"/>
                  </a:lnTo>
                  <a:lnTo>
                    <a:pt x="1810198" y="1849110"/>
                  </a:lnTo>
                  <a:cubicBezTo>
                    <a:pt x="1013329" y="1768184"/>
                    <a:pt x="344813" y="1253084"/>
                    <a:pt x="44938" y="544097"/>
                  </a:cubicBezTo>
                  <a:lnTo>
                    <a:pt x="0" y="421318"/>
                  </a:lnTo>
                  <a:close/>
                </a:path>
              </a:pathLst>
            </a:custGeom>
            <a:solidFill>
              <a:srgbClr val="ECA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Encode Sans" panose="020B0604020202020204" charset="0"/>
              </a:endParaRPr>
            </a:p>
          </p:txBody>
        </p:sp>
        <p:sp>
          <p:nvSpPr>
            <p:cNvPr id="60" name="Freeform: Shape 59">
              <a:extLst>
                <a:ext uri="{FF2B5EF4-FFF2-40B4-BE49-F238E27FC236}">
                  <a16:creationId xmlns:a16="http://schemas.microsoft.com/office/drawing/2014/main" id="{FB7D0EDE-3285-46E4-8984-A49D270669FC}"/>
                </a:ext>
              </a:extLst>
            </p:cNvPr>
            <p:cNvSpPr/>
            <p:nvPr/>
          </p:nvSpPr>
          <p:spPr>
            <a:xfrm>
              <a:off x="5012396" y="3622101"/>
              <a:ext cx="1035638" cy="861118"/>
            </a:xfrm>
            <a:custGeom>
              <a:avLst/>
              <a:gdLst>
                <a:gd name="connsiteX0" fmla="*/ 340255 w 1035638"/>
                <a:gd name="connsiteY0" fmla="*/ 0 h 861118"/>
                <a:gd name="connsiteX1" fmla="*/ 346381 w 1035638"/>
                <a:gd name="connsiteY1" fmla="*/ 16735 h 861118"/>
                <a:gd name="connsiteX2" fmla="*/ 1001799 w 1035638"/>
                <a:gd name="connsiteY2" fmla="*/ 501268 h 861118"/>
                <a:gd name="connsiteX3" fmla="*/ 1035638 w 1035638"/>
                <a:gd name="connsiteY3" fmla="*/ 502977 h 861118"/>
                <a:gd name="connsiteX4" fmla="*/ 1035638 w 1035638"/>
                <a:gd name="connsiteY4" fmla="*/ 861118 h 861118"/>
                <a:gd name="connsiteX5" fmla="*/ 965182 w 1035638"/>
                <a:gd name="connsiteY5" fmla="*/ 857560 h 861118"/>
                <a:gd name="connsiteX6" fmla="*/ 16384 w 1035638"/>
                <a:gd name="connsiteY6" fmla="*/ 156139 h 861118"/>
                <a:gd name="connsiteX7" fmla="*/ 0 w 1035638"/>
                <a:gd name="connsiteY7" fmla="*/ 111372 h 861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5638" h="861118">
                  <a:moveTo>
                    <a:pt x="340255" y="0"/>
                  </a:moveTo>
                  <a:lnTo>
                    <a:pt x="346381" y="16735"/>
                  </a:lnTo>
                  <a:cubicBezTo>
                    <a:pt x="457720" y="279972"/>
                    <a:pt x="705932" y="471222"/>
                    <a:pt x="1001799" y="501268"/>
                  </a:cubicBezTo>
                  <a:lnTo>
                    <a:pt x="1035638" y="502977"/>
                  </a:lnTo>
                  <a:lnTo>
                    <a:pt x="1035638" y="861118"/>
                  </a:lnTo>
                  <a:lnTo>
                    <a:pt x="965182" y="857560"/>
                  </a:lnTo>
                  <a:cubicBezTo>
                    <a:pt x="536879" y="814063"/>
                    <a:pt x="177563" y="537207"/>
                    <a:pt x="16384" y="156139"/>
                  </a:cubicBezTo>
                  <a:lnTo>
                    <a:pt x="0" y="111372"/>
                  </a:lnTo>
                  <a:close/>
                </a:path>
              </a:pathLst>
            </a:custGeom>
            <a:solidFill>
              <a:srgbClr val="99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Encode Sans" panose="020B0604020202020204" charset="0"/>
              </a:endParaRPr>
            </a:p>
          </p:txBody>
        </p:sp>
      </p:grpSp>
      <p:pic>
        <p:nvPicPr>
          <p:cNvPr id="12" name="Picture 11">
            <a:extLst>
              <a:ext uri="{FF2B5EF4-FFF2-40B4-BE49-F238E27FC236}">
                <a16:creationId xmlns:a16="http://schemas.microsoft.com/office/drawing/2014/main" id="{E9D423F5-2A3C-4532-91C3-260A723ED631}"/>
              </a:ext>
            </a:extLst>
          </p:cNvPr>
          <p:cNvPicPr>
            <a:picLocks noChangeAspect="1"/>
          </p:cNvPicPr>
          <p:nvPr/>
        </p:nvPicPr>
        <p:blipFill>
          <a:blip r:embed="rId3"/>
          <a:stretch>
            <a:fillRect/>
          </a:stretch>
        </p:blipFill>
        <p:spPr>
          <a:xfrm>
            <a:off x="4762767" y="5124312"/>
            <a:ext cx="613618" cy="612000"/>
          </a:xfrm>
          <a:prstGeom prst="rect">
            <a:avLst/>
          </a:prstGeom>
        </p:spPr>
      </p:pic>
      <p:grpSp>
        <p:nvGrpSpPr>
          <p:cNvPr id="14" name="Group 13">
            <a:extLst>
              <a:ext uri="{FF2B5EF4-FFF2-40B4-BE49-F238E27FC236}">
                <a16:creationId xmlns:a16="http://schemas.microsoft.com/office/drawing/2014/main" id="{CD52EC3E-DADB-3DFE-3B76-13BEFDC4D2D6}"/>
              </a:ext>
            </a:extLst>
          </p:cNvPr>
          <p:cNvGrpSpPr/>
          <p:nvPr/>
        </p:nvGrpSpPr>
        <p:grpSpPr>
          <a:xfrm>
            <a:off x="7206984" y="3417217"/>
            <a:ext cx="608547" cy="608547"/>
            <a:chOff x="5768077" y="1767064"/>
            <a:chExt cx="608547" cy="608547"/>
          </a:xfrm>
        </p:grpSpPr>
        <p:sp>
          <p:nvSpPr>
            <p:cNvPr id="71" name="Oval 70">
              <a:extLst>
                <a:ext uri="{FF2B5EF4-FFF2-40B4-BE49-F238E27FC236}">
                  <a16:creationId xmlns:a16="http://schemas.microsoft.com/office/drawing/2014/main" id="{727F2B89-54BC-4FA8-A93F-8331023F0BA4}"/>
                </a:ext>
              </a:extLst>
            </p:cNvPr>
            <p:cNvSpPr/>
            <p:nvPr/>
          </p:nvSpPr>
          <p:spPr>
            <a:xfrm>
              <a:off x="5768077" y="1767064"/>
              <a:ext cx="608547" cy="608547"/>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Encode Sans" panose="020B0604020202020204" charset="0"/>
              </a:endParaRPr>
            </a:p>
          </p:txBody>
        </p:sp>
        <p:pic>
          <p:nvPicPr>
            <p:cNvPr id="89" name="Graphique 8" descr="Batterie en charge avec un remplissage uni">
              <a:extLst>
                <a:ext uri="{FF2B5EF4-FFF2-40B4-BE49-F238E27FC236}">
                  <a16:creationId xmlns:a16="http://schemas.microsoft.com/office/drawing/2014/main" id="{119C3DDF-7F4D-FE9E-291F-D362829A773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850842" y="1849829"/>
              <a:ext cx="443017" cy="443017"/>
            </a:xfrm>
            <a:prstGeom prst="rect">
              <a:avLst/>
            </a:prstGeom>
          </p:spPr>
        </p:pic>
      </p:grpSp>
      <p:grpSp>
        <p:nvGrpSpPr>
          <p:cNvPr id="15" name="Group 14">
            <a:extLst>
              <a:ext uri="{FF2B5EF4-FFF2-40B4-BE49-F238E27FC236}">
                <a16:creationId xmlns:a16="http://schemas.microsoft.com/office/drawing/2014/main" id="{64DD1886-20C1-7A55-3A18-66061FCC8FF5}"/>
              </a:ext>
            </a:extLst>
          </p:cNvPr>
          <p:cNvGrpSpPr/>
          <p:nvPr/>
        </p:nvGrpSpPr>
        <p:grpSpPr>
          <a:xfrm>
            <a:off x="5625492" y="2262037"/>
            <a:ext cx="608547" cy="608547"/>
            <a:chOff x="7345238" y="3009373"/>
            <a:chExt cx="608547" cy="608547"/>
          </a:xfrm>
        </p:grpSpPr>
        <p:sp>
          <p:nvSpPr>
            <p:cNvPr id="91" name="Oval 90">
              <a:extLst>
                <a:ext uri="{FF2B5EF4-FFF2-40B4-BE49-F238E27FC236}">
                  <a16:creationId xmlns:a16="http://schemas.microsoft.com/office/drawing/2014/main" id="{115DCEA8-69E2-8614-3224-81C28E5C303B}"/>
                </a:ext>
              </a:extLst>
            </p:cNvPr>
            <p:cNvSpPr/>
            <p:nvPr/>
          </p:nvSpPr>
          <p:spPr>
            <a:xfrm>
              <a:off x="7345238" y="3009373"/>
              <a:ext cx="608547" cy="608547"/>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Encode Sans" panose="020B0604020202020204" charset="0"/>
              </a:endParaRPr>
            </a:p>
          </p:txBody>
        </p:sp>
        <p:pic>
          <p:nvPicPr>
            <p:cNvPr id="90" name="Graphique 7" descr="Volant avec un remplissage uni">
              <a:extLst>
                <a:ext uri="{FF2B5EF4-FFF2-40B4-BE49-F238E27FC236}">
                  <a16:creationId xmlns:a16="http://schemas.microsoft.com/office/drawing/2014/main" id="{6B92CCBD-E244-3E7F-2E21-D7C42946DA1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394484" y="3058619"/>
              <a:ext cx="510055" cy="510055"/>
            </a:xfrm>
            <a:prstGeom prst="rect">
              <a:avLst/>
            </a:prstGeom>
          </p:spPr>
        </p:pic>
      </p:grpSp>
      <p:grpSp>
        <p:nvGrpSpPr>
          <p:cNvPr id="17" name="Group 16">
            <a:extLst>
              <a:ext uri="{FF2B5EF4-FFF2-40B4-BE49-F238E27FC236}">
                <a16:creationId xmlns:a16="http://schemas.microsoft.com/office/drawing/2014/main" id="{AA8F5786-F00E-EA89-ED66-31814B2D09F9}"/>
              </a:ext>
            </a:extLst>
          </p:cNvPr>
          <p:cNvGrpSpPr/>
          <p:nvPr/>
        </p:nvGrpSpPr>
        <p:grpSpPr>
          <a:xfrm>
            <a:off x="4132464" y="3499435"/>
            <a:ext cx="608547" cy="608547"/>
            <a:chOff x="4132464" y="3033927"/>
            <a:chExt cx="608547" cy="608547"/>
          </a:xfrm>
        </p:grpSpPr>
        <p:sp>
          <p:nvSpPr>
            <p:cNvPr id="93" name="Oval 92">
              <a:extLst>
                <a:ext uri="{FF2B5EF4-FFF2-40B4-BE49-F238E27FC236}">
                  <a16:creationId xmlns:a16="http://schemas.microsoft.com/office/drawing/2014/main" id="{9ED69FBA-B5D7-C9E3-11F6-8A09A78EAF7A}"/>
                </a:ext>
              </a:extLst>
            </p:cNvPr>
            <p:cNvSpPr/>
            <p:nvPr/>
          </p:nvSpPr>
          <p:spPr>
            <a:xfrm>
              <a:off x="4132464" y="3033927"/>
              <a:ext cx="608547" cy="608547"/>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Encode Sans" panose="020B0604020202020204" charset="0"/>
              </a:endParaRPr>
            </a:p>
          </p:txBody>
        </p:sp>
        <p:pic>
          <p:nvPicPr>
            <p:cNvPr id="92" name="Graphique 85" descr="Route avec un remplissage uni">
              <a:extLst>
                <a:ext uri="{FF2B5EF4-FFF2-40B4-BE49-F238E27FC236}">
                  <a16:creationId xmlns:a16="http://schemas.microsoft.com/office/drawing/2014/main" id="{54FD4A45-E801-F105-4E27-566EC88BA76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212457" y="3113920"/>
              <a:ext cx="448561" cy="448561"/>
            </a:xfrm>
            <a:prstGeom prst="rect">
              <a:avLst/>
            </a:prstGeom>
          </p:spPr>
        </p:pic>
      </p:grpSp>
      <p:grpSp>
        <p:nvGrpSpPr>
          <p:cNvPr id="16" name="Group 15">
            <a:extLst>
              <a:ext uri="{FF2B5EF4-FFF2-40B4-BE49-F238E27FC236}">
                <a16:creationId xmlns:a16="http://schemas.microsoft.com/office/drawing/2014/main" id="{886D8B0F-95B4-3075-FEBB-F363727FA8C5}"/>
              </a:ext>
            </a:extLst>
          </p:cNvPr>
          <p:cNvGrpSpPr/>
          <p:nvPr/>
        </p:nvGrpSpPr>
        <p:grpSpPr>
          <a:xfrm>
            <a:off x="6707525" y="5101045"/>
            <a:ext cx="608547" cy="608547"/>
            <a:chOff x="6707525" y="4635537"/>
            <a:chExt cx="608547" cy="608547"/>
          </a:xfrm>
        </p:grpSpPr>
        <p:sp>
          <p:nvSpPr>
            <p:cNvPr id="96" name="Oval 95">
              <a:extLst>
                <a:ext uri="{FF2B5EF4-FFF2-40B4-BE49-F238E27FC236}">
                  <a16:creationId xmlns:a16="http://schemas.microsoft.com/office/drawing/2014/main" id="{CFBFB09F-68AC-27F0-799E-FB08E3652269}"/>
                </a:ext>
              </a:extLst>
            </p:cNvPr>
            <p:cNvSpPr/>
            <p:nvPr/>
          </p:nvSpPr>
          <p:spPr>
            <a:xfrm>
              <a:off x="6707525" y="4635537"/>
              <a:ext cx="608547" cy="608547"/>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Encode Sans" panose="020B0604020202020204" charset="0"/>
              </a:endParaRPr>
            </a:p>
          </p:txBody>
        </p:sp>
        <p:pic>
          <p:nvPicPr>
            <p:cNvPr id="94" name="Picture 2" descr="picto-entreprises - offres lyon entreprises">
              <a:extLst>
                <a:ext uri="{FF2B5EF4-FFF2-40B4-BE49-F238E27FC236}">
                  <a16:creationId xmlns:a16="http://schemas.microsoft.com/office/drawing/2014/main" id="{26F5897A-4DC8-8393-4CD2-7B6FFFC4DDDD}"/>
                </a:ext>
              </a:extLst>
            </p:cNvPr>
            <p:cNvPicPr>
              <a:picLocks noChangeAspect="1" noChangeArrowheads="1"/>
            </p:cNvPicPr>
            <p:nvPr/>
          </p:nvPicPr>
          <p:blipFill rotWithShape="1">
            <a:blip r:embed="rId10">
              <a:biLevel thresh="75000"/>
              <a:extLst>
                <a:ext uri="{28A0092B-C50C-407E-A947-70E740481C1C}">
                  <a14:useLocalDpi xmlns:a14="http://schemas.microsoft.com/office/drawing/2010/main" val="0"/>
                </a:ext>
              </a:extLst>
            </a:blip>
            <a:srcRect l="17495" t="22325" r="18076" b="19641"/>
            <a:stretch/>
          </p:blipFill>
          <p:spPr bwMode="auto">
            <a:xfrm>
              <a:off x="6795406" y="4766852"/>
              <a:ext cx="440410" cy="396708"/>
            </a:xfrm>
            <a:prstGeom prst="flowChartConnector">
              <a:avLst/>
            </a:prstGeom>
            <a:noFill/>
            <a:extLst>
              <a:ext uri="{909E8E84-426E-40DD-AFC4-6F175D3DCCD1}">
                <a14:hiddenFill xmlns:a14="http://schemas.microsoft.com/office/drawing/2010/main">
                  <a:solidFill>
                    <a:srgbClr val="FFFFFF"/>
                  </a:solidFill>
                </a14:hiddenFill>
              </a:ext>
            </a:extLst>
          </p:spPr>
        </p:pic>
      </p:grpSp>
      <p:sp>
        <p:nvSpPr>
          <p:cNvPr id="3" name="TextBox 2">
            <a:extLst>
              <a:ext uri="{FF2B5EF4-FFF2-40B4-BE49-F238E27FC236}">
                <a16:creationId xmlns:a16="http://schemas.microsoft.com/office/drawing/2014/main" id="{3F17641C-FBF3-BE2F-000D-2BBCA2F7DA52}"/>
              </a:ext>
            </a:extLst>
          </p:cNvPr>
          <p:cNvSpPr txBox="1"/>
          <p:nvPr/>
        </p:nvSpPr>
        <p:spPr>
          <a:xfrm>
            <a:off x="5384947" y="3948960"/>
            <a:ext cx="1599692" cy="369332"/>
          </a:xfrm>
          <a:prstGeom prst="rect">
            <a:avLst/>
          </a:prstGeom>
          <a:noFill/>
        </p:spPr>
        <p:txBody>
          <a:bodyPr wrap="square" rtlCol="0">
            <a:spAutoFit/>
          </a:bodyPr>
          <a:lstStyle/>
          <a:p>
            <a:r>
              <a:rPr lang="fr-BE" dirty="0">
                <a:latin typeface="Encode Sans" panose="020B0604020202020204" charset="0"/>
              </a:rPr>
              <a:t>E-</a:t>
            </a:r>
            <a:r>
              <a:rPr lang="fr-BE" dirty="0" err="1">
                <a:latin typeface="Encode Sans" panose="020B0604020202020204" charset="0"/>
              </a:rPr>
              <a:t>mobility</a:t>
            </a:r>
            <a:endParaRPr lang="en-US" dirty="0">
              <a:latin typeface="Encode Sans" panose="020B0604020202020204" charset="0"/>
            </a:endParaRPr>
          </a:p>
        </p:txBody>
      </p:sp>
      <p:sp>
        <p:nvSpPr>
          <p:cNvPr id="5" name="ZoneTexte 4">
            <a:extLst>
              <a:ext uri="{FF2B5EF4-FFF2-40B4-BE49-F238E27FC236}">
                <a16:creationId xmlns:a16="http://schemas.microsoft.com/office/drawing/2014/main" id="{1902A1F5-3BBD-FCA5-EE6F-0A16AE63C679}"/>
              </a:ext>
            </a:extLst>
          </p:cNvPr>
          <p:cNvSpPr txBox="1"/>
          <p:nvPr/>
        </p:nvSpPr>
        <p:spPr>
          <a:xfrm>
            <a:off x="-1928124" y="1178571"/>
            <a:ext cx="4210845" cy="4524315"/>
          </a:xfrm>
          <a:prstGeom prst="rect">
            <a:avLst/>
          </a:prstGeom>
          <a:solidFill>
            <a:srgbClr val="FF99FF"/>
          </a:solidFill>
        </p:spPr>
        <p:txBody>
          <a:bodyPr wrap="square" rtlCol="0">
            <a:spAutoFit/>
          </a:bodyPr>
          <a:lstStyle/>
          <a:p>
            <a:r>
              <a:rPr lang="en-US" dirty="0"/>
              <a:t>- revise </a:t>
            </a:r>
            <a:r>
              <a:rPr lang="en-US" dirty="0" err="1"/>
              <a:t>threshod</a:t>
            </a:r>
            <a:r>
              <a:rPr lang="en-US" dirty="0"/>
              <a:t> </a:t>
            </a:r>
            <a:r>
              <a:rPr lang="en-US" dirty="0" err="1"/>
              <a:t>bev</a:t>
            </a:r>
            <a:r>
              <a:rPr lang="en-US" dirty="0"/>
              <a:t> 150 km -&gt; depends by model, the ranges of BEV increased so 150 may be conservative value e.g. SUVC</a:t>
            </a:r>
          </a:p>
          <a:p>
            <a:r>
              <a:rPr lang="en-US" dirty="0"/>
              <a:t>- Charing 20-80% -&gt; it is really customer need to know ? I hear customers compare today “how long does it take to charge for driving 100 km”</a:t>
            </a:r>
          </a:p>
          <a:p>
            <a:r>
              <a:rPr lang="en-US" dirty="0"/>
              <a:t>- TCO benefits -&gt; distinguish between owner of vehicle (customer) and the driver (users-employees- often have additional tax benefits)</a:t>
            </a:r>
          </a:p>
          <a:p>
            <a:r>
              <a:rPr lang="en-US" dirty="0"/>
              <a:t>- (PHEV charge 1 per day – its ideal case maybe, but reality does not show – newest models allow tracking if this a customer wish, TBD)</a:t>
            </a:r>
          </a:p>
          <a:p>
            <a:endParaRPr lang="fr-FR" dirty="0"/>
          </a:p>
        </p:txBody>
      </p:sp>
    </p:spTree>
    <p:extLst>
      <p:ext uri="{BB962C8B-B14F-4D97-AF65-F5344CB8AC3E}">
        <p14:creationId xmlns:p14="http://schemas.microsoft.com/office/powerpoint/2010/main" val="2930130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nodePh="1">
                                  <p:stCondLst>
                                    <p:cond delay="0"/>
                                  </p:stCondLst>
                                  <p:endCondLst>
                                    <p:cond evt="begin" delay="0">
                                      <p:tn val="5"/>
                                    </p:cond>
                                  </p:endCondLst>
                                  <p:childTnLst>
                                    <p:set>
                                      <p:cBhvr>
                                        <p:cTn id="6" dur="1" fill="hold">
                                          <p:stCondLst>
                                            <p:cond delay="0"/>
                                          </p:stCondLst>
                                        </p:cTn>
                                        <p:tgtEl>
                                          <p:spTgt spid="240"/>
                                        </p:tgtEl>
                                        <p:attrNameLst>
                                          <p:attrName>style.visibility</p:attrName>
                                        </p:attrNameLst>
                                      </p:cBhvr>
                                      <p:to>
                                        <p:strVal val="visible"/>
                                      </p:to>
                                    </p:set>
                                    <p:animEffect transition="in" filter="fade">
                                      <p:cBhvr>
                                        <p:cTn id="7" dur="500"/>
                                        <p:tgtEl>
                                          <p:spTgt spid="24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46"/>
                                        </p:tgtEl>
                                        <p:attrNameLst>
                                          <p:attrName>style.visibility</p:attrName>
                                        </p:attrNameLst>
                                      </p:cBhvr>
                                      <p:to>
                                        <p:strVal val="visible"/>
                                      </p:to>
                                    </p:set>
                                    <p:animEffect transition="in" filter="fade">
                                      <p:cBhvr>
                                        <p:cTn id="10" dur="500"/>
                                        <p:tgtEl>
                                          <p:spTgt spid="246"/>
                                        </p:tgtEl>
                                      </p:cBhvr>
                                    </p:animEffect>
                                  </p:childTnLst>
                                </p:cTn>
                              </p:par>
                              <p:par>
                                <p:cTn id="11" presetID="10" presetClass="entr" presetSubtype="0" fill="hold" nodeType="withEffect">
                                  <p:stCondLst>
                                    <p:cond delay="0"/>
                                  </p:stCondLst>
                                  <p:childTnLst>
                                    <p:set>
                                      <p:cBhvr>
                                        <p:cTn id="12" dur="1" fill="hold">
                                          <p:stCondLst>
                                            <p:cond delay="0"/>
                                          </p:stCondLst>
                                        </p:cTn>
                                        <p:tgtEl>
                                          <p:spTgt spid="56"/>
                                        </p:tgtEl>
                                        <p:attrNameLst>
                                          <p:attrName>style.visibility</p:attrName>
                                        </p:attrNameLst>
                                      </p:cBhvr>
                                      <p:to>
                                        <p:strVal val="visible"/>
                                      </p:to>
                                    </p:set>
                                    <p:animEffect transition="in" filter="fade">
                                      <p:cBhvr>
                                        <p:cTn id="13" dur="500"/>
                                        <p:tgtEl>
                                          <p:spTgt spid="56"/>
                                        </p:tgtEl>
                                      </p:cBhvr>
                                    </p:animEffect>
                                  </p:childTnLst>
                                </p:cTn>
                              </p:par>
                              <p:par>
                                <p:cTn id="14" presetID="10" presetClass="entr" presetSubtype="0"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54"/>
                                        </p:tgtEl>
                                        <p:attrNameLst>
                                          <p:attrName>style.visibility</p:attrName>
                                        </p:attrNameLst>
                                      </p:cBhvr>
                                      <p:to>
                                        <p:strVal val="visible"/>
                                      </p:to>
                                    </p:set>
                                    <p:animEffect transition="in" filter="fade">
                                      <p:cBhvr>
                                        <p:cTn id="21" dur="500"/>
                                        <p:tgtEl>
                                          <p:spTgt spid="54"/>
                                        </p:tgtEl>
                                      </p:cBhvr>
                                    </p:animEffect>
                                  </p:childTnLst>
                                </p:cTn>
                              </p:par>
                              <p:par>
                                <p:cTn id="22" presetID="10" presetClass="entr" presetSubtype="0"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500"/>
                                        <p:tgtEl>
                                          <p:spTgt spid="15"/>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42"/>
                                        </p:tgtEl>
                                        <p:attrNameLst>
                                          <p:attrName>style.visibility</p:attrName>
                                        </p:attrNameLst>
                                      </p:cBhvr>
                                      <p:to>
                                        <p:strVal val="visible"/>
                                      </p:to>
                                    </p:set>
                                    <p:animEffect transition="in" filter="fade">
                                      <p:cBhvr>
                                        <p:cTn id="27" dur="500"/>
                                        <p:tgtEl>
                                          <p:spTgt spid="24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59"/>
                                        </p:tgtEl>
                                        <p:attrNameLst>
                                          <p:attrName>style.visibility</p:attrName>
                                        </p:attrNameLst>
                                      </p:cBhvr>
                                      <p:to>
                                        <p:strVal val="visible"/>
                                      </p:to>
                                    </p:set>
                                    <p:animEffect transition="in" filter="fade">
                                      <p:cBhvr>
                                        <p:cTn id="32" dur="500"/>
                                        <p:tgtEl>
                                          <p:spTgt spid="159"/>
                                        </p:tgtEl>
                                      </p:cBhvr>
                                    </p:animEffect>
                                  </p:childTnLst>
                                </p:cTn>
                              </p:par>
                              <p:par>
                                <p:cTn id="33" presetID="10" presetClass="entr" presetSubtype="0" fill="hold" nodeType="withEffect">
                                  <p:stCondLst>
                                    <p:cond delay="0"/>
                                  </p:stCondLst>
                                  <p:childTnLst>
                                    <p:set>
                                      <p:cBhvr>
                                        <p:cTn id="34" dur="1" fill="hold">
                                          <p:stCondLst>
                                            <p:cond delay="0"/>
                                          </p:stCondLst>
                                        </p:cTn>
                                        <p:tgtEl>
                                          <p:spTgt spid="55"/>
                                        </p:tgtEl>
                                        <p:attrNameLst>
                                          <p:attrName>style.visibility</p:attrName>
                                        </p:attrNameLst>
                                      </p:cBhvr>
                                      <p:to>
                                        <p:strVal val="visible"/>
                                      </p:to>
                                    </p:set>
                                    <p:animEffect transition="in" filter="fade">
                                      <p:cBhvr>
                                        <p:cTn id="35" dur="500"/>
                                        <p:tgtEl>
                                          <p:spTgt spid="55"/>
                                        </p:tgtEl>
                                      </p:cBhvr>
                                    </p:animEffect>
                                  </p:childTnLst>
                                </p:cTn>
                              </p:par>
                              <p:par>
                                <p:cTn id="36" presetID="10" presetClass="entr" presetSubtype="0" fill="hold" nodeType="with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fade">
                                      <p:cBhvr>
                                        <p:cTn id="38" dur="500"/>
                                        <p:tgtEl>
                                          <p:spTgt spid="14"/>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fade">
                                      <p:cBhvr>
                                        <p:cTn id="43" dur="500"/>
                                        <p:tgtEl>
                                          <p:spTgt spid="16"/>
                                        </p:tgtEl>
                                      </p:cBhvr>
                                    </p:animEffect>
                                  </p:childTnLst>
                                </p:cTn>
                              </p:par>
                              <p:par>
                                <p:cTn id="44" presetID="10" presetClass="entr" presetSubtype="0" fill="hold" nodeType="withEffect">
                                  <p:stCondLst>
                                    <p:cond delay="0"/>
                                  </p:stCondLst>
                                  <p:childTnLst>
                                    <p:set>
                                      <p:cBhvr>
                                        <p:cTn id="45" dur="1" fill="hold">
                                          <p:stCondLst>
                                            <p:cond delay="0"/>
                                          </p:stCondLst>
                                        </p:cTn>
                                        <p:tgtEl>
                                          <p:spTgt spid="57"/>
                                        </p:tgtEl>
                                        <p:attrNameLst>
                                          <p:attrName>style.visibility</p:attrName>
                                        </p:attrNameLst>
                                      </p:cBhvr>
                                      <p:to>
                                        <p:strVal val="visible"/>
                                      </p:to>
                                    </p:set>
                                    <p:animEffect transition="in" filter="fade">
                                      <p:cBhvr>
                                        <p:cTn id="46" dur="500"/>
                                        <p:tgtEl>
                                          <p:spTgt spid="57"/>
                                        </p:tgtEl>
                                      </p:cBhvr>
                                    </p:animEffect>
                                  </p:childTnLst>
                                </p:cTn>
                              </p:par>
                              <p:par>
                                <p:cTn id="47" presetID="10" presetClass="entr" presetSubtype="0" fill="hold" nodeType="withEffect">
                                  <p:stCondLst>
                                    <p:cond delay="0"/>
                                  </p:stCondLst>
                                  <p:childTnLst>
                                    <p:set>
                                      <p:cBhvr>
                                        <p:cTn id="48" dur="1" fill="hold">
                                          <p:stCondLst>
                                            <p:cond delay="0"/>
                                          </p:stCondLst>
                                        </p:cTn>
                                        <p:tgtEl>
                                          <p:spTgt spid="248"/>
                                        </p:tgtEl>
                                        <p:attrNameLst>
                                          <p:attrName>style.visibility</p:attrName>
                                        </p:attrNameLst>
                                      </p:cBhvr>
                                      <p:to>
                                        <p:strVal val="visible"/>
                                      </p:to>
                                    </p:set>
                                    <p:animEffect transition="in" filter="fade">
                                      <p:cBhvr>
                                        <p:cTn id="49" dur="500"/>
                                        <p:tgtEl>
                                          <p:spTgt spid="248"/>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58"/>
                                        </p:tgtEl>
                                        <p:attrNameLst>
                                          <p:attrName>style.visibility</p:attrName>
                                        </p:attrNameLst>
                                      </p:cBhvr>
                                      <p:to>
                                        <p:strVal val="visible"/>
                                      </p:to>
                                    </p:set>
                                    <p:animEffect transition="in" filter="fade">
                                      <p:cBhvr>
                                        <p:cTn id="54" dur="500"/>
                                        <p:tgtEl>
                                          <p:spTgt spid="58"/>
                                        </p:tgtEl>
                                      </p:cBhvr>
                                    </p:animEffect>
                                  </p:childTnLst>
                                </p:cTn>
                              </p:par>
                              <p:par>
                                <p:cTn id="55" presetID="10" presetClass="entr" presetSubtype="0" fill="hold" nodeType="withEffect">
                                  <p:stCondLst>
                                    <p:cond delay="0"/>
                                  </p:stCondLst>
                                  <p:childTnLst>
                                    <p:set>
                                      <p:cBhvr>
                                        <p:cTn id="56" dur="1" fill="hold">
                                          <p:stCondLst>
                                            <p:cond delay="0"/>
                                          </p:stCondLst>
                                        </p:cTn>
                                        <p:tgtEl>
                                          <p:spTgt spid="12"/>
                                        </p:tgtEl>
                                        <p:attrNameLst>
                                          <p:attrName>style.visibility</p:attrName>
                                        </p:attrNameLst>
                                      </p:cBhvr>
                                      <p:to>
                                        <p:strVal val="visible"/>
                                      </p:to>
                                    </p:set>
                                    <p:animEffect transition="in" filter="fade">
                                      <p:cBhvr>
                                        <p:cTn id="57" dur="500"/>
                                        <p:tgtEl>
                                          <p:spTgt spid="12"/>
                                        </p:tgtEl>
                                      </p:cBhvr>
                                    </p:animEffect>
                                  </p:childTnLst>
                                </p:cTn>
                              </p:par>
                              <p:par>
                                <p:cTn id="58" presetID="10" presetClass="entr" presetSubtype="0" fill="hold" nodeType="withEffect">
                                  <p:stCondLst>
                                    <p:cond delay="0"/>
                                  </p:stCondLst>
                                  <p:childTnLst>
                                    <p:set>
                                      <p:cBhvr>
                                        <p:cTn id="59" dur="1" fill="hold">
                                          <p:stCondLst>
                                            <p:cond delay="0"/>
                                          </p:stCondLst>
                                        </p:cTn>
                                        <p:tgtEl>
                                          <p:spTgt spid="258"/>
                                        </p:tgtEl>
                                        <p:attrNameLst>
                                          <p:attrName>style.visibility</p:attrName>
                                        </p:attrNameLst>
                                      </p:cBhvr>
                                      <p:to>
                                        <p:strVal val="visible"/>
                                      </p:to>
                                    </p:set>
                                    <p:animEffect transition="in" filter="fade">
                                      <p:cBhvr>
                                        <p:cTn id="60" dur="500"/>
                                        <p:tgtEl>
                                          <p:spTgt spid="2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9" grpId="0"/>
      <p:bldP spid="240" grpId="0"/>
      <p:bldP spid="242" grpId="0"/>
      <p:bldP spid="24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4AC6DD5-989A-474E-B36B-AF6C8BC7BDC3}"/>
              </a:ext>
            </a:extLst>
          </p:cNvPr>
          <p:cNvSpPr>
            <a:spLocks noGrp="1"/>
          </p:cNvSpPr>
          <p:nvPr>
            <p:ph type="title"/>
          </p:nvPr>
        </p:nvSpPr>
        <p:spPr>
          <a:xfrm>
            <a:off x="1131889" y="2090899"/>
            <a:ext cx="11060112" cy="1548000"/>
          </a:xfrm>
        </p:spPr>
        <p:txBody>
          <a:bodyPr/>
          <a:lstStyle/>
          <a:p>
            <a:r>
              <a:rPr lang="en-US" noProof="0" dirty="0"/>
              <a:t>02</a:t>
            </a:r>
            <a:r>
              <a:rPr lang="fr-FR" dirty="0"/>
              <a:t> | </a:t>
            </a:r>
            <a:r>
              <a:rPr lang="en-US" dirty="0"/>
              <a:t>understand the electrification potential</a:t>
            </a:r>
            <a:endParaRPr lang="en-US" noProof="0" dirty="0"/>
          </a:p>
        </p:txBody>
      </p:sp>
      <p:sp>
        <p:nvSpPr>
          <p:cNvPr id="4" name="Text Placeholder 3">
            <a:extLst>
              <a:ext uri="{FF2B5EF4-FFF2-40B4-BE49-F238E27FC236}">
                <a16:creationId xmlns:a16="http://schemas.microsoft.com/office/drawing/2014/main" id="{3D1A06DE-9EE2-4AC0-A442-488FB2E1F1D8}"/>
              </a:ext>
            </a:extLst>
          </p:cNvPr>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707465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ECE5DBF-16BF-4038-B221-A558952D0A6F}"/>
              </a:ext>
            </a:extLst>
          </p:cNvPr>
          <p:cNvSpPr>
            <a:spLocks noGrp="1"/>
          </p:cNvSpPr>
          <p:nvPr>
            <p:ph type="body" idx="1"/>
          </p:nvPr>
        </p:nvSpPr>
        <p:spPr/>
        <p:txBody>
          <a:bodyPr/>
          <a:lstStyle/>
          <a:p>
            <a:r>
              <a:rPr lang="en-US" dirty="0"/>
              <a:t>understand the electrification potential</a:t>
            </a:r>
          </a:p>
        </p:txBody>
      </p:sp>
      <p:sp>
        <p:nvSpPr>
          <p:cNvPr id="3" name="Text Placeholder 2">
            <a:extLst>
              <a:ext uri="{FF2B5EF4-FFF2-40B4-BE49-F238E27FC236}">
                <a16:creationId xmlns:a16="http://schemas.microsoft.com/office/drawing/2014/main" id="{8192DBF4-C526-4EBA-B42D-28EBA897E30F}"/>
              </a:ext>
            </a:extLst>
          </p:cNvPr>
          <p:cNvSpPr>
            <a:spLocks noGrp="1"/>
          </p:cNvSpPr>
          <p:nvPr>
            <p:ph type="body" sz="quarter" idx="15"/>
          </p:nvPr>
        </p:nvSpPr>
        <p:spPr/>
        <p:txBody>
          <a:bodyPr/>
          <a:lstStyle/>
          <a:p>
            <a:r>
              <a:rPr lang="fr-BE"/>
              <a:t>Vos attentes</a:t>
            </a:r>
            <a:endParaRPr lang="en-US"/>
          </a:p>
        </p:txBody>
      </p:sp>
      <p:sp>
        <p:nvSpPr>
          <p:cNvPr id="5" name="Content Placeholder 4">
            <a:extLst>
              <a:ext uri="{FF2B5EF4-FFF2-40B4-BE49-F238E27FC236}">
                <a16:creationId xmlns:a16="http://schemas.microsoft.com/office/drawing/2014/main" id="{18AA8870-FC12-4073-9EB6-6ACEA12F0D67}"/>
              </a:ext>
            </a:extLst>
          </p:cNvPr>
          <p:cNvSpPr>
            <a:spLocks noGrp="1"/>
          </p:cNvSpPr>
          <p:nvPr>
            <p:ph sz="quarter" idx="18"/>
          </p:nvPr>
        </p:nvSpPr>
        <p:spPr/>
        <p:txBody>
          <a:bodyPr/>
          <a:lstStyle/>
          <a:p>
            <a:endParaRPr lang="en-US"/>
          </a:p>
        </p:txBody>
      </p:sp>
      <p:pic>
        <p:nvPicPr>
          <p:cNvPr id="6" name="Picture 2" descr="Tableau blanc">
            <a:extLst>
              <a:ext uri="{FF2B5EF4-FFF2-40B4-BE49-F238E27FC236}">
                <a16:creationId xmlns:a16="http://schemas.microsoft.com/office/drawing/2014/main" id="{BE87002F-D08A-45EE-A092-96282738917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9791" b="9791"/>
          <a:stretch/>
        </p:blipFill>
        <p:spPr bwMode="auto">
          <a:xfrm>
            <a:off x="578924" y="1418266"/>
            <a:ext cx="10580688" cy="4822825"/>
          </a:xfrm>
          <a:prstGeom prst="rect">
            <a:avLst/>
          </a:prstGeom>
          <a:solidFill>
            <a:srgbClr val="FFFFFF"/>
          </a:solidFill>
        </p:spPr>
      </p:pic>
      <p:sp>
        <p:nvSpPr>
          <p:cNvPr id="7" name="ZoneTexte 1">
            <a:extLst>
              <a:ext uri="{FF2B5EF4-FFF2-40B4-BE49-F238E27FC236}">
                <a16:creationId xmlns:a16="http://schemas.microsoft.com/office/drawing/2014/main" id="{8CCD8D56-7174-4335-9BF4-DEE2BFD5B1B0}"/>
              </a:ext>
            </a:extLst>
          </p:cNvPr>
          <p:cNvSpPr txBox="1"/>
          <p:nvPr/>
        </p:nvSpPr>
        <p:spPr>
          <a:xfrm>
            <a:off x="713678" y="2035277"/>
            <a:ext cx="9208992" cy="646331"/>
          </a:xfrm>
          <a:prstGeom prst="rect">
            <a:avLst/>
          </a:prstGeom>
          <a:noFill/>
        </p:spPr>
        <p:txBody>
          <a:bodyPr wrap="square" rtlCol="0">
            <a:spAutoFit/>
          </a:bodyPr>
          <a:lstStyle/>
          <a:p>
            <a:r>
              <a:rPr lang="en-US" sz="3600" dirty="0">
                <a:latin typeface="Encode Sans" panose="020B0604020202020204" charset="0"/>
              </a:rPr>
              <a:t>What is the electrification potential?</a:t>
            </a:r>
            <a:endParaRPr lang="fr-FR" sz="3600" dirty="0">
              <a:latin typeface="Encode Sans" panose="020B0604020202020204" charset="0"/>
            </a:endParaRPr>
          </a:p>
        </p:txBody>
      </p:sp>
      <p:sp>
        <p:nvSpPr>
          <p:cNvPr id="8" name="Text Placeholder 2">
            <a:extLst>
              <a:ext uri="{FF2B5EF4-FFF2-40B4-BE49-F238E27FC236}">
                <a16:creationId xmlns:a16="http://schemas.microsoft.com/office/drawing/2014/main" id="{7E18D442-6F67-A550-949F-F91D03068FF6}"/>
              </a:ext>
            </a:extLst>
          </p:cNvPr>
          <p:cNvSpPr txBox="1">
            <a:spLocks/>
          </p:cNvSpPr>
          <p:nvPr/>
        </p:nvSpPr>
        <p:spPr>
          <a:xfrm>
            <a:off x="607378" y="869950"/>
            <a:ext cx="10456862" cy="379413"/>
          </a:xfrm>
          <a:prstGeom prst="rect">
            <a:avLst/>
          </a:prstGeom>
        </p:spPr>
        <p:txBody>
          <a:bodyPr vert="horz" lIns="91440" tIns="45720" rIns="91440" bIns="45720" rtlCol="0">
            <a:noAutofit/>
          </a:bodyPr>
          <a:lstStyle>
            <a:lvl1pPr marL="0" indent="0" algn="l" defTabSz="685800" rtl="0" eaLnBrk="1" latinLnBrk="0" hangingPunct="1">
              <a:lnSpc>
                <a:spcPct val="105000"/>
              </a:lnSpc>
              <a:spcBef>
                <a:spcPts val="0"/>
              </a:spcBef>
              <a:buFont typeface="Arial" panose="020B0604020202020204" pitchFamily="34" charset="0"/>
              <a:buNone/>
              <a:defRPr sz="1800" b="0" kern="1200">
                <a:solidFill>
                  <a:schemeClr val="tx2"/>
                </a:solidFill>
                <a:latin typeface="+mj-lt"/>
                <a:ea typeface="+mn-ea"/>
                <a:cs typeface="+mn-cs"/>
              </a:defRPr>
            </a:lvl1pPr>
            <a:lvl2pPr marL="216000" indent="-216000" algn="l" defTabSz="685800" rtl="0" eaLnBrk="1" latinLnBrk="0" hangingPunct="1">
              <a:lnSpc>
                <a:spcPct val="105000"/>
              </a:lnSpc>
              <a:spcBef>
                <a:spcPts val="700"/>
              </a:spcBef>
              <a:buClr>
                <a:schemeClr val="accent2"/>
              </a:buClr>
              <a:buFont typeface="Arial" panose="020B0604020202020204" pitchFamily="34" charset="0"/>
              <a:buChar char="•"/>
              <a:defRPr sz="1600" kern="1200">
                <a:solidFill>
                  <a:schemeClr val="tx2"/>
                </a:solidFill>
                <a:latin typeface="+mn-lt"/>
                <a:ea typeface="+mn-ea"/>
                <a:cs typeface="+mn-cs"/>
              </a:defRPr>
            </a:lvl2pPr>
            <a:lvl3pPr marL="216000" indent="0" algn="l" defTabSz="685800" rtl="0" eaLnBrk="1" latinLnBrk="0" hangingPunct="1">
              <a:lnSpc>
                <a:spcPct val="105000"/>
              </a:lnSpc>
              <a:spcBef>
                <a:spcPts val="700"/>
              </a:spcBef>
              <a:buSzPct val="120000"/>
              <a:buFont typeface="Encode Sans" pitchFamily="2" charset="0"/>
              <a:buNone/>
              <a:defRPr sz="1400" b="0" kern="1200">
                <a:solidFill>
                  <a:schemeClr val="accent1"/>
                </a:solidFill>
                <a:latin typeface="+mn-lt"/>
                <a:ea typeface="+mn-ea"/>
                <a:cs typeface="+mn-cs"/>
              </a:defRPr>
            </a:lvl3pPr>
            <a:lvl4pPr marL="216000" indent="0" algn="l" defTabSz="685800" rtl="0" eaLnBrk="1" latinLnBrk="0" hangingPunct="1">
              <a:lnSpc>
                <a:spcPct val="105000"/>
              </a:lnSpc>
              <a:spcBef>
                <a:spcPts val="400"/>
              </a:spcBef>
              <a:buFont typeface="Encode Sans" pitchFamily="2" charset="0"/>
              <a:buNone/>
              <a:defRPr sz="1400" b="0" kern="1200">
                <a:solidFill>
                  <a:schemeClr val="accent1"/>
                </a:solidFill>
                <a:latin typeface="+mj-lt"/>
                <a:ea typeface="+mn-ea"/>
                <a:cs typeface="+mn-cs"/>
              </a:defRPr>
            </a:lvl4pPr>
            <a:lvl5pPr marL="360000" indent="-144000" algn="l" defTabSz="685800" rtl="0" eaLnBrk="1" latinLnBrk="0" hangingPunct="1">
              <a:lnSpc>
                <a:spcPct val="105000"/>
              </a:lnSpc>
              <a:spcBef>
                <a:spcPts val="400"/>
              </a:spcBef>
              <a:buClr>
                <a:schemeClr val="accent2"/>
              </a:buClr>
              <a:buFont typeface="Arial" panose="020B0604020202020204" pitchFamily="34" charset="0"/>
              <a:buChar char="•"/>
              <a:defRPr sz="1400" kern="1200">
                <a:solidFill>
                  <a:schemeClr val="accent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fr-BE" dirty="0">
                <a:solidFill>
                  <a:schemeClr val="bg1"/>
                </a:solidFill>
                <a:latin typeface="Encode Sans" panose="020B0604020202020204" charset="0"/>
              </a:rPr>
              <a:t>Digital </a:t>
            </a:r>
            <a:r>
              <a:rPr lang="fr-BE" dirty="0" err="1">
                <a:solidFill>
                  <a:schemeClr val="bg1"/>
                </a:solidFill>
                <a:latin typeface="Encode Sans" panose="020B0604020202020204" charset="0"/>
              </a:rPr>
              <a:t>activity</a:t>
            </a:r>
            <a:endParaRPr lang="fr-BE" dirty="0">
              <a:solidFill>
                <a:schemeClr val="bg1"/>
              </a:solidFill>
              <a:latin typeface="Encode Sans" panose="020B0604020202020204" charset="0"/>
            </a:endParaRPr>
          </a:p>
        </p:txBody>
      </p:sp>
    </p:spTree>
    <p:extLst>
      <p:ext uri="{BB962C8B-B14F-4D97-AF65-F5344CB8AC3E}">
        <p14:creationId xmlns:p14="http://schemas.microsoft.com/office/powerpoint/2010/main" val="13440712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texte 7">
            <a:extLst>
              <a:ext uri="{FF2B5EF4-FFF2-40B4-BE49-F238E27FC236}">
                <a16:creationId xmlns:a16="http://schemas.microsoft.com/office/drawing/2014/main" id="{3A1C1B2D-97FB-4E6E-B0FC-10AC5313409A}"/>
              </a:ext>
            </a:extLst>
          </p:cNvPr>
          <p:cNvSpPr>
            <a:spLocks noGrp="1"/>
          </p:cNvSpPr>
          <p:nvPr>
            <p:ph type="body" idx="1"/>
          </p:nvPr>
        </p:nvSpPr>
        <p:spPr/>
        <p:txBody>
          <a:bodyPr/>
          <a:lstStyle/>
          <a:p>
            <a:r>
              <a:rPr lang="en-US" dirty="0"/>
              <a:t>understand the electrification potential</a:t>
            </a:r>
          </a:p>
        </p:txBody>
      </p:sp>
      <p:sp>
        <p:nvSpPr>
          <p:cNvPr id="3" name="Text Placeholder 2">
            <a:extLst>
              <a:ext uri="{FF2B5EF4-FFF2-40B4-BE49-F238E27FC236}">
                <a16:creationId xmlns:a16="http://schemas.microsoft.com/office/drawing/2014/main" id="{C00BDDFE-89EE-4BCD-9767-C513F400AC55}"/>
              </a:ext>
            </a:extLst>
          </p:cNvPr>
          <p:cNvSpPr>
            <a:spLocks noGrp="1"/>
          </p:cNvSpPr>
          <p:nvPr>
            <p:ph type="body" sz="quarter" idx="19"/>
          </p:nvPr>
        </p:nvSpPr>
        <p:spPr/>
        <p:txBody>
          <a:bodyPr/>
          <a:lstStyle/>
          <a:p>
            <a:r>
              <a:rPr lang="fr-BE"/>
              <a:t>02</a:t>
            </a:r>
            <a:endParaRPr lang="en-US"/>
          </a:p>
        </p:txBody>
      </p:sp>
      <p:sp>
        <p:nvSpPr>
          <p:cNvPr id="7" name="Titre 6">
            <a:extLst>
              <a:ext uri="{FF2B5EF4-FFF2-40B4-BE49-F238E27FC236}">
                <a16:creationId xmlns:a16="http://schemas.microsoft.com/office/drawing/2014/main" id="{7451149F-FF06-4C80-935D-C02B3245B382}"/>
              </a:ext>
            </a:extLst>
          </p:cNvPr>
          <p:cNvSpPr>
            <a:spLocks noGrp="1"/>
          </p:cNvSpPr>
          <p:nvPr>
            <p:ph type="title"/>
          </p:nvPr>
        </p:nvSpPr>
        <p:spPr/>
        <p:txBody>
          <a:bodyPr/>
          <a:lstStyle/>
          <a:p>
            <a:r>
              <a:rPr lang="en-US" sz="1400" dirty="0"/>
              <a:t>What does “electro-compatible” mean?</a:t>
            </a:r>
            <a:endParaRPr lang="fr-FR" sz="1400" dirty="0"/>
          </a:p>
        </p:txBody>
      </p:sp>
      <p:pic>
        <p:nvPicPr>
          <p:cNvPr id="14" name="Image 13">
            <a:extLst>
              <a:ext uri="{FF2B5EF4-FFF2-40B4-BE49-F238E27FC236}">
                <a16:creationId xmlns:a16="http://schemas.microsoft.com/office/drawing/2014/main" id="{EB133781-F4BA-439C-A07A-AD32772037AA}"/>
              </a:ext>
            </a:extLst>
          </p:cNvPr>
          <p:cNvPicPr>
            <a:picLocks noChangeAspect="1"/>
          </p:cNvPicPr>
          <p:nvPr/>
        </p:nvPicPr>
        <p:blipFill>
          <a:blip r:embed="rId4"/>
          <a:stretch>
            <a:fillRect/>
          </a:stretch>
        </p:blipFill>
        <p:spPr>
          <a:xfrm>
            <a:off x="546100" y="1490265"/>
            <a:ext cx="4608677" cy="4608677"/>
          </a:xfrm>
          <a:prstGeom prst="rect">
            <a:avLst/>
          </a:prstGeom>
          <a:ln>
            <a:noFill/>
          </a:ln>
          <a:effectLst>
            <a:outerShdw blurRad="292100" dist="139700" dir="2700000" algn="tl" rotWithShape="0">
              <a:srgbClr val="333333">
                <a:alpha val="65000"/>
              </a:srgbClr>
            </a:outerShdw>
          </a:effectLst>
        </p:spPr>
      </p:pic>
      <p:sp>
        <p:nvSpPr>
          <p:cNvPr id="17" name="Rectangle : coins arrondis 16">
            <a:extLst>
              <a:ext uri="{FF2B5EF4-FFF2-40B4-BE49-F238E27FC236}">
                <a16:creationId xmlns:a16="http://schemas.microsoft.com/office/drawing/2014/main" id="{0709E320-29B2-4CCF-A045-B3019BB5E9AA}"/>
              </a:ext>
            </a:extLst>
          </p:cNvPr>
          <p:cNvSpPr/>
          <p:nvPr/>
        </p:nvSpPr>
        <p:spPr>
          <a:xfrm>
            <a:off x="5536704" y="1490264"/>
            <a:ext cx="5593020" cy="4608677"/>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fr-BE" b="1" dirty="0">
                <a:solidFill>
                  <a:schemeClr val="tx1"/>
                </a:solidFill>
                <a:latin typeface="Encode Sans" panose="020B0604020202020204" charset="0"/>
              </a:rPr>
              <a:t>Electro-compatibility</a:t>
            </a:r>
          </a:p>
        </p:txBody>
      </p:sp>
      <p:sp>
        <p:nvSpPr>
          <p:cNvPr id="18" name="Rectangle : coins arrondis 17">
            <a:extLst>
              <a:ext uri="{FF2B5EF4-FFF2-40B4-BE49-F238E27FC236}">
                <a16:creationId xmlns:a16="http://schemas.microsoft.com/office/drawing/2014/main" id="{AD2AA82B-5A5F-456D-803D-24B942A4F252}"/>
              </a:ext>
            </a:extLst>
          </p:cNvPr>
          <p:cNvSpPr/>
          <p:nvPr/>
        </p:nvSpPr>
        <p:spPr>
          <a:xfrm>
            <a:off x="5748545" y="2108739"/>
            <a:ext cx="5169337" cy="3560541"/>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schemeClr val="tx1"/>
                </a:solidFill>
                <a:latin typeface="Encode Sans" panose="020B0604020202020204" charset="0"/>
              </a:rPr>
              <a:t>Ability to travel in a vehicle using partially or totally electric energy, while maintaining a balance between the following criteria:</a:t>
            </a:r>
          </a:p>
          <a:p>
            <a:endParaRPr lang="fr-FR" sz="800" dirty="0">
              <a:solidFill>
                <a:schemeClr val="tx1"/>
              </a:solidFill>
              <a:latin typeface="Encode Sans" panose="020B0604020202020204" charset="0"/>
            </a:endParaRPr>
          </a:p>
          <a:p>
            <a:pPr marL="342900" indent="-342900">
              <a:buFont typeface="+mj-lt"/>
              <a:buAutoNum type="arabicPeriod"/>
            </a:pPr>
            <a:r>
              <a:rPr lang="en-US" sz="1600" dirty="0">
                <a:solidFill>
                  <a:schemeClr val="tx1"/>
                </a:solidFill>
                <a:latin typeface="Encode Sans" panose="020B0604020202020204" charset="0"/>
              </a:rPr>
              <a:t>Ease of travel</a:t>
            </a:r>
          </a:p>
          <a:p>
            <a:pPr marL="342900" indent="-342900">
              <a:buFont typeface="+mj-lt"/>
              <a:buAutoNum type="arabicPeriod"/>
            </a:pPr>
            <a:r>
              <a:rPr lang="en-US" sz="1600" dirty="0">
                <a:solidFill>
                  <a:schemeClr val="tx1"/>
                </a:solidFill>
                <a:latin typeface="Encode Sans" panose="020B0604020202020204" charset="0"/>
              </a:rPr>
              <a:t>Cost-in-use criteria</a:t>
            </a:r>
          </a:p>
          <a:p>
            <a:pPr marL="342900" indent="-342900">
              <a:buFont typeface="+mj-lt"/>
              <a:buAutoNum type="arabicPeriod"/>
            </a:pPr>
            <a:r>
              <a:rPr lang="en-US" sz="1600" dirty="0">
                <a:solidFill>
                  <a:schemeClr val="tx1"/>
                </a:solidFill>
                <a:latin typeface="Encode Sans" panose="020B0604020202020204" charset="0"/>
              </a:rPr>
              <a:t>Perceived comfort criteria for the driver</a:t>
            </a:r>
            <a:endParaRPr lang="fr-FR" sz="1600" dirty="0">
              <a:solidFill>
                <a:schemeClr val="tx1"/>
              </a:solidFill>
              <a:latin typeface="Encode Sans" panose="020B0604020202020204" charset="0"/>
            </a:endParaRPr>
          </a:p>
        </p:txBody>
      </p:sp>
      <p:sp>
        <p:nvSpPr>
          <p:cNvPr id="2" name="ZoneTexte 1">
            <a:extLst>
              <a:ext uri="{FF2B5EF4-FFF2-40B4-BE49-F238E27FC236}">
                <a16:creationId xmlns:a16="http://schemas.microsoft.com/office/drawing/2014/main" id="{37A5D636-2AD0-BB1F-9026-BAD96B4BA084}"/>
              </a:ext>
            </a:extLst>
          </p:cNvPr>
          <p:cNvSpPr txBox="1"/>
          <p:nvPr/>
        </p:nvSpPr>
        <p:spPr>
          <a:xfrm>
            <a:off x="-1941250" y="571059"/>
            <a:ext cx="4210845" cy="1477328"/>
          </a:xfrm>
          <a:prstGeom prst="rect">
            <a:avLst/>
          </a:prstGeom>
          <a:solidFill>
            <a:srgbClr val="FF99FF"/>
          </a:solidFill>
        </p:spPr>
        <p:txBody>
          <a:bodyPr wrap="square" rtlCol="0">
            <a:spAutoFit/>
          </a:bodyPr>
          <a:lstStyle/>
          <a:p>
            <a:r>
              <a:rPr lang="en-US" dirty="0"/>
              <a:t> advise on how to improve charging times (additional optional contents of car to increase speed, important for B2B users and RVs); advise on how to define range (depends on drive cycle)</a:t>
            </a:r>
            <a:endParaRPr lang="fr-FR" dirty="0"/>
          </a:p>
        </p:txBody>
      </p:sp>
    </p:spTree>
    <p:extLst>
      <p:ext uri="{BB962C8B-B14F-4D97-AF65-F5344CB8AC3E}">
        <p14:creationId xmlns:p14="http://schemas.microsoft.com/office/powerpoint/2010/main" val="5263715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Lst>
  </p:timing>
  <p:extLst>
    <p:ext uri="{6950BFC3-D8DA-4A85-94F7-54DA5524770B}">
      <p188:commentRel xmlns:p188="http://schemas.microsoft.com/office/powerpoint/2018/8/main" r:id="rId3"/>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E8C8F24-D655-4032-8731-C597BFBE3C71}"/>
              </a:ext>
            </a:extLst>
          </p:cNvPr>
          <p:cNvSpPr>
            <a:spLocks noGrp="1"/>
          </p:cNvSpPr>
          <p:nvPr>
            <p:ph type="body" idx="1"/>
          </p:nvPr>
        </p:nvSpPr>
        <p:spPr>
          <a:xfrm>
            <a:off x="1" y="165369"/>
            <a:ext cx="9683261" cy="335964"/>
          </a:xfrm>
        </p:spPr>
        <p:txBody>
          <a:bodyPr wrap="square" anchor="ctr">
            <a:normAutofit/>
          </a:bodyPr>
          <a:lstStyle/>
          <a:p>
            <a:pPr>
              <a:spcAft>
                <a:spcPts val="600"/>
              </a:spcAft>
            </a:pPr>
            <a:r>
              <a:rPr lang="en-US" dirty="0"/>
              <a:t>understand the electrification potential</a:t>
            </a:r>
          </a:p>
        </p:txBody>
      </p:sp>
      <p:sp>
        <p:nvSpPr>
          <p:cNvPr id="71" name="Text Placeholder 2">
            <a:extLst>
              <a:ext uri="{FF2B5EF4-FFF2-40B4-BE49-F238E27FC236}">
                <a16:creationId xmlns:a16="http://schemas.microsoft.com/office/drawing/2014/main" id="{402DEED4-28DB-4D5D-B437-DE1890E125A4}"/>
              </a:ext>
            </a:extLst>
          </p:cNvPr>
          <p:cNvSpPr>
            <a:spLocks noGrp="1"/>
          </p:cNvSpPr>
          <p:nvPr>
            <p:ph type="body" sz="quarter" idx="19"/>
          </p:nvPr>
        </p:nvSpPr>
        <p:spPr>
          <a:xfrm>
            <a:off x="1" y="165369"/>
            <a:ext cx="745715" cy="334800"/>
          </a:xfrm>
        </p:spPr>
        <p:txBody>
          <a:bodyPr/>
          <a:lstStyle/>
          <a:p>
            <a:r>
              <a:rPr lang="fr-BE"/>
              <a:t>02</a:t>
            </a:r>
            <a:endParaRPr lang="en-US"/>
          </a:p>
        </p:txBody>
      </p:sp>
      <p:pic>
        <p:nvPicPr>
          <p:cNvPr id="11266" name="Picture 2" descr="Mai 2020 : Angel Chat Room sur les critères de sélection d'un projet - Les  Business Angels du Plateau de Saclay">
            <a:extLst>
              <a:ext uri="{FF2B5EF4-FFF2-40B4-BE49-F238E27FC236}">
                <a16:creationId xmlns:a16="http://schemas.microsoft.com/office/drawing/2014/main" id="{68306423-F177-4BC1-88A3-7AB1DE26D586}"/>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096000" y="1294371"/>
            <a:ext cx="5499370" cy="4707279"/>
          </a:xfrm>
          <a:prstGeom prst="rect">
            <a:avLst/>
          </a:prstGeom>
          <a:solidFill>
            <a:srgbClr val="FFFFFF"/>
          </a:solidFill>
          <a:ln w="3175">
            <a:noFill/>
          </a:ln>
        </p:spPr>
      </p:pic>
      <p:sp>
        <p:nvSpPr>
          <p:cNvPr id="6" name="Title 5">
            <a:extLst>
              <a:ext uri="{FF2B5EF4-FFF2-40B4-BE49-F238E27FC236}">
                <a16:creationId xmlns:a16="http://schemas.microsoft.com/office/drawing/2014/main" id="{924DA0A0-3685-420D-BFA5-4182955FAB35}"/>
              </a:ext>
            </a:extLst>
          </p:cNvPr>
          <p:cNvSpPr>
            <a:spLocks noGrp="1"/>
          </p:cNvSpPr>
          <p:nvPr>
            <p:ph type="title"/>
          </p:nvPr>
        </p:nvSpPr>
        <p:spPr>
          <a:xfrm>
            <a:off x="643890" y="1128410"/>
            <a:ext cx="5452110" cy="5039202"/>
          </a:xfrm>
        </p:spPr>
        <p:txBody>
          <a:bodyPr wrap="square" anchor="ctr">
            <a:normAutofit/>
          </a:bodyPr>
          <a:lstStyle/>
          <a:p>
            <a:pPr algn="ctr"/>
            <a:r>
              <a:rPr lang="en-US" dirty="0"/>
              <a:t>How to determine the electrification potential of B2B customers?</a:t>
            </a:r>
          </a:p>
        </p:txBody>
      </p:sp>
      <p:sp>
        <p:nvSpPr>
          <p:cNvPr id="75" name="Text Placeholder 7">
            <a:extLst>
              <a:ext uri="{FF2B5EF4-FFF2-40B4-BE49-F238E27FC236}">
                <a16:creationId xmlns:a16="http://schemas.microsoft.com/office/drawing/2014/main" id="{DE301483-DA8A-35BA-076B-92B6A2945737}"/>
              </a:ext>
            </a:extLst>
          </p:cNvPr>
          <p:cNvSpPr>
            <a:spLocks noGrp="1"/>
          </p:cNvSpPr>
          <p:nvPr>
            <p:ph type="body" sz="quarter" idx="18"/>
          </p:nvPr>
        </p:nvSpPr>
        <p:spPr>
          <a:xfrm rot="5400000">
            <a:off x="5475816" y="3525796"/>
            <a:ext cx="1500865" cy="286749"/>
          </a:xfrm>
        </p:spPr>
        <p:txBody>
          <a:bodyPr/>
          <a:lstStyle/>
          <a:p>
            <a:endParaRPr lang="en-US"/>
          </a:p>
        </p:txBody>
      </p:sp>
    </p:spTree>
    <p:extLst>
      <p:ext uri="{BB962C8B-B14F-4D97-AF65-F5344CB8AC3E}">
        <p14:creationId xmlns:p14="http://schemas.microsoft.com/office/powerpoint/2010/main" val="15894127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ECE5DBF-16BF-4038-B221-A558952D0A6F}"/>
              </a:ext>
            </a:extLst>
          </p:cNvPr>
          <p:cNvSpPr>
            <a:spLocks noGrp="1"/>
          </p:cNvSpPr>
          <p:nvPr>
            <p:ph type="body" idx="1"/>
          </p:nvPr>
        </p:nvSpPr>
        <p:spPr/>
        <p:txBody>
          <a:bodyPr/>
          <a:lstStyle/>
          <a:p>
            <a:pPr>
              <a:spcAft>
                <a:spcPts val="600"/>
              </a:spcAft>
            </a:pPr>
            <a:r>
              <a:rPr lang="en-US" dirty="0"/>
              <a:t>understand the electrification potential</a:t>
            </a:r>
          </a:p>
        </p:txBody>
      </p:sp>
      <p:sp>
        <p:nvSpPr>
          <p:cNvPr id="3" name="Text Placeholder 2">
            <a:extLst>
              <a:ext uri="{FF2B5EF4-FFF2-40B4-BE49-F238E27FC236}">
                <a16:creationId xmlns:a16="http://schemas.microsoft.com/office/drawing/2014/main" id="{8192DBF4-C526-4EBA-B42D-28EBA897E30F}"/>
              </a:ext>
            </a:extLst>
          </p:cNvPr>
          <p:cNvSpPr>
            <a:spLocks noGrp="1"/>
          </p:cNvSpPr>
          <p:nvPr>
            <p:ph type="body" sz="quarter" idx="15"/>
          </p:nvPr>
        </p:nvSpPr>
        <p:spPr/>
        <p:txBody>
          <a:bodyPr/>
          <a:lstStyle/>
          <a:p>
            <a:r>
              <a:rPr lang="fr-BE"/>
              <a:t>Vos attentes</a:t>
            </a:r>
            <a:endParaRPr lang="en-US"/>
          </a:p>
        </p:txBody>
      </p:sp>
      <p:sp>
        <p:nvSpPr>
          <p:cNvPr id="5" name="Content Placeholder 4">
            <a:extLst>
              <a:ext uri="{FF2B5EF4-FFF2-40B4-BE49-F238E27FC236}">
                <a16:creationId xmlns:a16="http://schemas.microsoft.com/office/drawing/2014/main" id="{18AA8870-FC12-4073-9EB6-6ACEA12F0D67}"/>
              </a:ext>
            </a:extLst>
          </p:cNvPr>
          <p:cNvSpPr>
            <a:spLocks noGrp="1"/>
          </p:cNvSpPr>
          <p:nvPr>
            <p:ph sz="quarter" idx="18"/>
          </p:nvPr>
        </p:nvSpPr>
        <p:spPr/>
        <p:txBody>
          <a:bodyPr/>
          <a:lstStyle/>
          <a:p>
            <a:endParaRPr lang="en-US"/>
          </a:p>
        </p:txBody>
      </p:sp>
      <p:pic>
        <p:nvPicPr>
          <p:cNvPr id="6" name="Picture 2" descr="Tableau blanc">
            <a:extLst>
              <a:ext uri="{FF2B5EF4-FFF2-40B4-BE49-F238E27FC236}">
                <a16:creationId xmlns:a16="http://schemas.microsoft.com/office/drawing/2014/main" id="{BE87002F-D08A-45EE-A092-96282738917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9791" b="9791"/>
          <a:stretch/>
        </p:blipFill>
        <p:spPr bwMode="auto">
          <a:xfrm>
            <a:off x="578924" y="1418266"/>
            <a:ext cx="10580688" cy="4822825"/>
          </a:xfrm>
          <a:prstGeom prst="rect">
            <a:avLst/>
          </a:prstGeom>
          <a:solidFill>
            <a:srgbClr val="FFFFFF"/>
          </a:solidFill>
        </p:spPr>
      </p:pic>
      <p:sp>
        <p:nvSpPr>
          <p:cNvPr id="7" name="ZoneTexte 1">
            <a:extLst>
              <a:ext uri="{FF2B5EF4-FFF2-40B4-BE49-F238E27FC236}">
                <a16:creationId xmlns:a16="http://schemas.microsoft.com/office/drawing/2014/main" id="{8CCD8D56-7174-4335-9BF4-DEE2BFD5B1B0}"/>
              </a:ext>
            </a:extLst>
          </p:cNvPr>
          <p:cNvSpPr txBox="1"/>
          <p:nvPr/>
        </p:nvSpPr>
        <p:spPr>
          <a:xfrm>
            <a:off x="1032388" y="2035277"/>
            <a:ext cx="8890282" cy="3046988"/>
          </a:xfrm>
          <a:prstGeom prst="rect">
            <a:avLst/>
          </a:prstGeom>
          <a:noFill/>
        </p:spPr>
        <p:txBody>
          <a:bodyPr wrap="square" rtlCol="0">
            <a:spAutoFit/>
          </a:bodyPr>
          <a:lstStyle/>
          <a:p>
            <a:r>
              <a:rPr lang="en-US" sz="3200" dirty="0">
                <a:latin typeface="Encode Sans" panose="020B0604020202020204" charset="0"/>
              </a:rPr>
              <a:t>What questions should be asked to determine the electrification potential along the 3 dimensions below:</a:t>
            </a:r>
            <a:endParaRPr lang="fr-FR" sz="3200" dirty="0">
              <a:latin typeface="Encode Sans" panose="020B0604020202020204" charset="0"/>
            </a:endParaRPr>
          </a:p>
          <a:p>
            <a:pPr marL="571500" indent="-571500">
              <a:buFont typeface="Arial" panose="020B0604020202020204" pitchFamily="34" charset="0"/>
              <a:buChar char="•"/>
            </a:pPr>
            <a:r>
              <a:rPr lang="en-US" sz="3200" dirty="0">
                <a:latin typeface="Encode Sans" panose="020B0604020202020204" charset="0"/>
              </a:rPr>
              <a:t>Average daily mileage</a:t>
            </a:r>
          </a:p>
          <a:p>
            <a:pPr marL="571500" indent="-571500">
              <a:buFont typeface="Arial" panose="020B0604020202020204" pitchFamily="34" charset="0"/>
              <a:buChar char="•"/>
            </a:pPr>
            <a:r>
              <a:rPr lang="en-US" sz="3200" dirty="0">
                <a:latin typeface="Encode Sans" panose="020B0604020202020204" charset="0"/>
              </a:rPr>
              <a:t>Frequency of long-distance trips / Use</a:t>
            </a:r>
          </a:p>
          <a:p>
            <a:pPr marL="571500" indent="-571500">
              <a:buFont typeface="Arial" panose="020B0604020202020204" pitchFamily="34" charset="0"/>
              <a:buChar char="•"/>
            </a:pPr>
            <a:r>
              <a:rPr lang="en-US" sz="3200" dirty="0">
                <a:latin typeface="Encode Sans" panose="020B0604020202020204" charset="0"/>
              </a:rPr>
              <a:t>Recharging</a:t>
            </a:r>
            <a:endParaRPr lang="fr-FR" sz="3200" dirty="0">
              <a:latin typeface="Encode Sans" panose="020B0604020202020204" charset="0"/>
            </a:endParaRPr>
          </a:p>
        </p:txBody>
      </p:sp>
    </p:spTree>
    <p:extLst>
      <p:ext uri="{BB962C8B-B14F-4D97-AF65-F5344CB8AC3E}">
        <p14:creationId xmlns:p14="http://schemas.microsoft.com/office/powerpoint/2010/main" val="6772294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E4BA73D-4BDB-42E2-B8D9-6CDF0A159D78}"/>
              </a:ext>
            </a:extLst>
          </p:cNvPr>
          <p:cNvSpPr>
            <a:spLocks noGrp="1"/>
          </p:cNvSpPr>
          <p:nvPr>
            <p:ph type="body" idx="1"/>
          </p:nvPr>
        </p:nvSpPr>
        <p:spPr/>
        <p:txBody>
          <a:bodyPr/>
          <a:lstStyle/>
          <a:p>
            <a:r>
              <a:rPr lang="fr-BE" dirty="0"/>
              <a:t>introduction</a:t>
            </a:r>
            <a:endParaRPr lang="en-US" dirty="0"/>
          </a:p>
        </p:txBody>
      </p:sp>
      <p:sp>
        <p:nvSpPr>
          <p:cNvPr id="5" name="Text Placeholder 4">
            <a:extLst>
              <a:ext uri="{FF2B5EF4-FFF2-40B4-BE49-F238E27FC236}">
                <a16:creationId xmlns:a16="http://schemas.microsoft.com/office/drawing/2014/main" id="{ABC5A9B5-0BAD-4211-A91D-74C8775804A2}"/>
              </a:ext>
            </a:extLst>
          </p:cNvPr>
          <p:cNvSpPr>
            <a:spLocks noGrp="1"/>
          </p:cNvSpPr>
          <p:nvPr>
            <p:ph type="body" sz="quarter" idx="15"/>
          </p:nvPr>
        </p:nvSpPr>
        <p:spPr/>
        <p:txBody>
          <a:bodyPr/>
          <a:lstStyle/>
          <a:p>
            <a:r>
              <a:rPr lang="fr-BE" dirty="0"/>
              <a:t>Objectives of the session</a:t>
            </a:r>
            <a:endParaRPr lang="en-US" dirty="0"/>
          </a:p>
        </p:txBody>
      </p:sp>
      <p:sp>
        <p:nvSpPr>
          <p:cNvPr id="7" name="Content Placeholder 6">
            <a:extLst>
              <a:ext uri="{FF2B5EF4-FFF2-40B4-BE49-F238E27FC236}">
                <a16:creationId xmlns:a16="http://schemas.microsoft.com/office/drawing/2014/main" id="{516873E9-D43C-4121-990D-995D4AA9B253}"/>
              </a:ext>
            </a:extLst>
          </p:cNvPr>
          <p:cNvSpPr>
            <a:spLocks noGrp="1"/>
          </p:cNvSpPr>
          <p:nvPr>
            <p:ph sz="quarter" idx="18"/>
          </p:nvPr>
        </p:nvSpPr>
        <p:spPr>
          <a:xfrm>
            <a:off x="3355942" y="1395413"/>
            <a:ext cx="8251858" cy="4711700"/>
          </a:xfrm>
        </p:spPr>
        <p:txBody>
          <a:bodyPr/>
          <a:lstStyle/>
          <a:p>
            <a:r>
              <a:rPr lang="en-US" dirty="0"/>
              <a:t>At the end of this session, participants will be able to:</a:t>
            </a:r>
            <a:endParaRPr lang="fr-FR" dirty="0"/>
          </a:p>
          <a:p>
            <a:pPr marL="558900" lvl="1" indent="-342900"/>
            <a:r>
              <a:rPr lang="en-US" sz="2000" dirty="0"/>
              <a:t>Better understand and make the customer aware of the electrification issues</a:t>
            </a:r>
          </a:p>
          <a:p>
            <a:pPr marL="558900" lvl="1" indent="-342900"/>
            <a:r>
              <a:rPr lang="en-US" sz="2000" dirty="0"/>
              <a:t>Adapt their needs discovery method to better determine the electro-compatibility level of drivers </a:t>
            </a:r>
          </a:p>
          <a:p>
            <a:pPr marL="558900" lvl="1" indent="-342900"/>
            <a:r>
              <a:rPr lang="en-US" sz="2000" dirty="0"/>
              <a:t>Understand in depth the good practices of LEV discovery through practical cases</a:t>
            </a:r>
          </a:p>
          <a:p>
            <a:pPr marL="558900" lvl="1" indent="-342900"/>
            <a:r>
              <a:rPr lang="en-US" sz="2000" dirty="0"/>
              <a:t>Carry out an ICE/LEV TCO comparison and sell the differences to the customer</a:t>
            </a:r>
          </a:p>
          <a:p>
            <a:pPr marL="558900" lvl="1" indent="-342900"/>
            <a:r>
              <a:rPr lang="en-US" sz="2000" dirty="0"/>
              <a:t>Remove obstacles regarding infrastructure, recharge, electro-compatibility and BEV range</a:t>
            </a:r>
            <a:endParaRPr lang="fr-FR" sz="2000" dirty="0"/>
          </a:p>
          <a:p>
            <a:pPr marL="558900" lvl="1" indent="-342900"/>
            <a:endParaRPr lang="fr-FR" sz="2000" dirty="0"/>
          </a:p>
        </p:txBody>
      </p:sp>
      <p:pic>
        <p:nvPicPr>
          <p:cNvPr id="6" name="Graphic 5" descr="Presentation with checklist with solid fill">
            <a:extLst>
              <a:ext uri="{FF2B5EF4-FFF2-40B4-BE49-F238E27FC236}">
                <a16:creationId xmlns:a16="http://schemas.microsoft.com/office/drawing/2014/main" id="{AA2D7A5A-0A8F-3ADE-F442-9C061DBA815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84201" y="1175657"/>
            <a:ext cx="2253343" cy="2253343"/>
          </a:xfrm>
          <a:prstGeom prst="rect">
            <a:avLst/>
          </a:prstGeom>
        </p:spPr>
      </p:pic>
    </p:spTree>
    <p:extLst>
      <p:ext uri="{BB962C8B-B14F-4D97-AF65-F5344CB8AC3E}">
        <p14:creationId xmlns:p14="http://schemas.microsoft.com/office/powerpoint/2010/main" val="2644136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animEffect transition="in" filter="fade">
                                      <p:cBhvr>
                                        <p:cTn id="7" dur="500"/>
                                        <p:tgtEl>
                                          <p:spTgt spid="7">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3" end="3"/>
                                            </p:txEl>
                                          </p:spTgt>
                                        </p:tgtEl>
                                        <p:attrNameLst>
                                          <p:attrName>style.visibility</p:attrName>
                                        </p:attrNameLst>
                                      </p:cBhvr>
                                      <p:to>
                                        <p:strVal val="visible"/>
                                      </p:to>
                                    </p:set>
                                    <p:animEffect transition="in" filter="fade">
                                      <p:cBhvr>
                                        <p:cTn id="12" dur="500"/>
                                        <p:tgtEl>
                                          <p:spTgt spid="7">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4" end="4"/>
                                            </p:txEl>
                                          </p:spTgt>
                                        </p:tgtEl>
                                        <p:attrNameLst>
                                          <p:attrName>style.visibility</p:attrName>
                                        </p:attrNameLst>
                                      </p:cBhvr>
                                      <p:to>
                                        <p:strVal val="visible"/>
                                      </p:to>
                                    </p:set>
                                    <p:animEffect transition="in" filter="fade">
                                      <p:cBhvr>
                                        <p:cTn id="17" dur="500"/>
                                        <p:tgtEl>
                                          <p:spTgt spid="7">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5" end="5"/>
                                            </p:txEl>
                                          </p:spTgt>
                                        </p:tgtEl>
                                        <p:attrNameLst>
                                          <p:attrName>style.visibility</p:attrName>
                                        </p:attrNameLst>
                                      </p:cBhvr>
                                      <p:to>
                                        <p:strVal val="visible"/>
                                      </p:to>
                                    </p:set>
                                    <p:animEffect transition="in" filter="fade">
                                      <p:cBhvr>
                                        <p:cTn id="22" dur="500"/>
                                        <p:tgtEl>
                                          <p:spTgt spid="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ABF1EEE8-8596-4C7F-9F46-347E01AA45AD}"/>
              </a:ext>
            </a:extLst>
          </p:cNvPr>
          <p:cNvSpPr>
            <a:spLocks noGrp="1"/>
          </p:cNvSpPr>
          <p:nvPr>
            <p:ph type="body" idx="1"/>
          </p:nvPr>
        </p:nvSpPr>
        <p:spPr/>
        <p:txBody>
          <a:bodyPr/>
          <a:lstStyle/>
          <a:p>
            <a:r>
              <a:rPr lang="en-US" dirty="0"/>
              <a:t>understand the electrification potential</a:t>
            </a:r>
          </a:p>
        </p:txBody>
      </p:sp>
      <p:sp>
        <p:nvSpPr>
          <p:cNvPr id="25" name="Text Placeholder 24">
            <a:extLst>
              <a:ext uri="{FF2B5EF4-FFF2-40B4-BE49-F238E27FC236}">
                <a16:creationId xmlns:a16="http://schemas.microsoft.com/office/drawing/2014/main" id="{21B82F3F-7DFD-4E8D-93EE-82DD3260C4C4}"/>
              </a:ext>
            </a:extLst>
          </p:cNvPr>
          <p:cNvSpPr>
            <a:spLocks noGrp="1"/>
          </p:cNvSpPr>
          <p:nvPr>
            <p:ph type="body" sz="quarter" idx="19"/>
          </p:nvPr>
        </p:nvSpPr>
        <p:spPr/>
        <p:txBody>
          <a:bodyPr/>
          <a:lstStyle/>
          <a:p>
            <a:r>
              <a:rPr lang="fr-BE"/>
              <a:t>02</a:t>
            </a:r>
            <a:endParaRPr lang="en-US"/>
          </a:p>
        </p:txBody>
      </p:sp>
      <p:sp>
        <p:nvSpPr>
          <p:cNvPr id="2" name="Titre 1">
            <a:extLst>
              <a:ext uri="{FF2B5EF4-FFF2-40B4-BE49-F238E27FC236}">
                <a16:creationId xmlns:a16="http://schemas.microsoft.com/office/drawing/2014/main" id="{228F8400-3B18-4505-9491-016CAAAF0FD7}"/>
              </a:ext>
            </a:extLst>
          </p:cNvPr>
          <p:cNvSpPr>
            <a:spLocks noGrp="1"/>
          </p:cNvSpPr>
          <p:nvPr>
            <p:ph type="title"/>
          </p:nvPr>
        </p:nvSpPr>
        <p:spPr/>
        <p:txBody>
          <a:bodyPr/>
          <a:lstStyle/>
          <a:p>
            <a:r>
              <a:rPr lang="en-US" dirty="0"/>
              <a:t>Questions to ask to assess the electrification potential</a:t>
            </a:r>
            <a:endParaRPr lang="fr-BE" dirty="0"/>
          </a:p>
        </p:txBody>
      </p:sp>
      <p:grpSp>
        <p:nvGrpSpPr>
          <p:cNvPr id="10" name="Groupe 9">
            <a:extLst>
              <a:ext uri="{FF2B5EF4-FFF2-40B4-BE49-F238E27FC236}">
                <a16:creationId xmlns:a16="http://schemas.microsoft.com/office/drawing/2014/main" id="{2220C891-EC54-4CD6-99A9-8945E11484DD}"/>
              </a:ext>
            </a:extLst>
          </p:cNvPr>
          <p:cNvGrpSpPr/>
          <p:nvPr/>
        </p:nvGrpSpPr>
        <p:grpSpPr>
          <a:xfrm>
            <a:off x="654516" y="1397424"/>
            <a:ext cx="720000" cy="720000"/>
            <a:chOff x="567891" y="1761422"/>
            <a:chExt cx="720000" cy="720000"/>
          </a:xfrm>
        </p:grpSpPr>
        <p:sp>
          <p:nvSpPr>
            <p:cNvPr id="5" name="Rectangle 4">
              <a:extLst>
                <a:ext uri="{FF2B5EF4-FFF2-40B4-BE49-F238E27FC236}">
                  <a16:creationId xmlns:a16="http://schemas.microsoft.com/office/drawing/2014/main" id="{2C0E20BD-5C18-4CAE-AF8F-2712F422308A}"/>
                </a:ext>
              </a:extLst>
            </p:cNvPr>
            <p:cNvSpPr/>
            <p:nvPr/>
          </p:nvSpPr>
          <p:spPr>
            <a:xfrm>
              <a:off x="567891" y="1761422"/>
              <a:ext cx="720000" cy="720000"/>
            </a:xfrm>
            <a:prstGeom prst="rect">
              <a:avLst/>
            </a:prstGeom>
            <a:solidFill>
              <a:srgbClr val="0046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BE" dirty="0">
                <a:latin typeface="Encode Sans" panose="020B0604020202020204" charset="0"/>
                <a:cs typeface="Audi Type Wide Normal" panose="000B0504040202020203" pitchFamily="34" charset="0"/>
              </a:endParaRPr>
            </a:p>
          </p:txBody>
        </p:sp>
        <p:cxnSp>
          <p:nvCxnSpPr>
            <p:cNvPr id="7" name="Connecteur droit 6">
              <a:extLst>
                <a:ext uri="{FF2B5EF4-FFF2-40B4-BE49-F238E27FC236}">
                  <a16:creationId xmlns:a16="http://schemas.microsoft.com/office/drawing/2014/main" id="{6AFC1E1C-D983-4998-B087-D7445C78C731}"/>
                </a:ext>
              </a:extLst>
            </p:cNvPr>
            <p:cNvCxnSpPr/>
            <p:nvPr/>
          </p:nvCxnSpPr>
          <p:spPr>
            <a:xfrm>
              <a:off x="1268641" y="1761422"/>
              <a:ext cx="0" cy="720000"/>
            </a:xfrm>
            <a:prstGeom prst="line">
              <a:avLst/>
            </a:prstGeom>
            <a:ln>
              <a:solidFill>
                <a:schemeClr val="tx1"/>
              </a:solidFill>
            </a:ln>
          </p:spPr>
          <p:style>
            <a:lnRef idx="3">
              <a:schemeClr val="accent1"/>
            </a:lnRef>
            <a:fillRef idx="0">
              <a:schemeClr val="accent1"/>
            </a:fillRef>
            <a:effectRef idx="2">
              <a:schemeClr val="accent1"/>
            </a:effectRef>
            <a:fontRef idx="minor">
              <a:schemeClr val="tx1"/>
            </a:fontRef>
          </p:style>
        </p:cxnSp>
      </p:grpSp>
      <p:sp>
        <p:nvSpPr>
          <p:cNvPr id="11" name="ZoneTexte 10">
            <a:extLst>
              <a:ext uri="{FF2B5EF4-FFF2-40B4-BE49-F238E27FC236}">
                <a16:creationId xmlns:a16="http://schemas.microsoft.com/office/drawing/2014/main" id="{22A9D7E4-62A4-444F-995E-059CECF1D85B}"/>
              </a:ext>
            </a:extLst>
          </p:cNvPr>
          <p:cNvSpPr txBox="1"/>
          <p:nvPr/>
        </p:nvSpPr>
        <p:spPr>
          <a:xfrm>
            <a:off x="1520788" y="1571429"/>
            <a:ext cx="2136811" cy="369332"/>
          </a:xfrm>
          <a:prstGeom prst="rect">
            <a:avLst/>
          </a:prstGeom>
          <a:noFill/>
        </p:spPr>
        <p:txBody>
          <a:bodyPr wrap="square" rtlCol="0">
            <a:spAutoFit/>
          </a:bodyPr>
          <a:lstStyle/>
          <a:p>
            <a:r>
              <a:rPr lang="fr-BE" dirty="0">
                <a:latin typeface="Encode Sans" panose="020B0604020202020204" charset="0"/>
                <a:cs typeface="Audi Type Wide Normal" panose="000B0504040202020203" pitchFamily="34" charset="0"/>
              </a:rPr>
              <a:t>Daily </a:t>
            </a:r>
            <a:r>
              <a:rPr lang="fr-BE" dirty="0" err="1">
                <a:latin typeface="Encode Sans" panose="020B0604020202020204" charset="0"/>
                <a:cs typeface="Audi Type Wide Normal" panose="000B0504040202020203" pitchFamily="34" charset="0"/>
              </a:rPr>
              <a:t>mileage</a:t>
            </a:r>
            <a:endParaRPr lang="fr-BE" dirty="0">
              <a:latin typeface="Encode Sans" panose="020B0604020202020204" charset="0"/>
              <a:cs typeface="Audi Type Wide Normal" panose="000B0504040202020203" pitchFamily="34" charset="0"/>
            </a:endParaRPr>
          </a:p>
        </p:txBody>
      </p:sp>
      <p:sp>
        <p:nvSpPr>
          <p:cNvPr id="12" name="TextBox 6">
            <a:extLst>
              <a:ext uri="{FF2B5EF4-FFF2-40B4-BE49-F238E27FC236}">
                <a16:creationId xmlns:a16="http://schemas.microsoft.com/office/drawing/2014/main" id="{1C4F7CB4-8662-45AF-AEAC-8A9F6D669788}"/>
              </a:ext>
            </a:extLst>
          </p:cNvPr>
          <p:cNvSpPr txBox="1"/>
          <p:nvPr/>
        </p:nvSpPr>
        <p:spPr>
          <a:xfrm>
            <a:off x="654515" y="2454136"/>
            <a:ext cx="3541765" cy="2031325"/>
          </a:xfrm>
          <a:prstGeom prst="rect">
            <a:avLst/>
          </a:prstGeom>
          <a:noFill/>
        </p:spPr>
        <p:txBody>
          <a:bodyPr wrap="square" rtlCol="0">
            <a:spAutoFit/>
          </a:bodyPr>
          <a:lstStyle/>
          <a:p>
            <a:pPr marL="182563" lvl="1" indent="-182563">
              <a:buFont typeface="Arial" panose="020B0604020202020204" pitchFamily="34" charset="0"/>
              <a:buChar char="•"/>
              <a:defRPr/>
            </a:pPr>
            <a:r>
              <a:rPr lang="en-US" sz="1400" dirty="0">
                <a:solidFill>
                  <a:prstClr val="black"/>
                </a:solidFill>
                <a:latin typeface="Encode Sans" panose="020B0604020202020204" charset="0"/>
                <a:ea typeface="Hyundai Sans Head" panose="020B0504040000000000" pitchFamily="34" charset="77"/>
                <a:cs typeface="Audi Type Wide Normal" panose="000B0504040202020203" pitchFamily="34" charset="0"/>
              </a:rPr>
              <a:t>Average daily mileage </a:t>
            </a:r>
          </a:p>
          <a:p>
            <a:pPr marL="0" lvl="1">
              <a:defRPr/>
            </a:pPr>
            <a:r>
              <a:rPr lang="en-US" sz="1400" dirty="0">
                <a:solidFill>
                  <a:prstClr val="black"/>
                </a:solidFill>
                <a:latin typeface="Encode Sans" panose="020B0604020202020204" charset="0"/>
                <a:ea typeface="Hyundai Sans Head" panose="020B0504040000000000" pitchFamily="34" charset="77"/>
                <a:cs typeface="Audi Type Wide Normal" panose="000B0504040202020203" pitchFamily="34" charset="0"/>
              </a:rPr>
              <a:t>(&lt; 150 km/d -&gt; BEV / </a:t>
            </a:r>
          </a:p>
          <a:p>
            <a:pPr marL="0" lvl="1">
              <a:defRPr/>
            </a:pPr>
            <a:r>
              <a:rPr lang="en-US" sz="1400" dirty="0">
                <a:solidFill>
                  <a:prstClr val="black"/>
                </a:solidFill>
                <a:latin typeface="Encode Sans" panose="020B0604020202020204" charset="0"/>
                <a:ea typeface="Hyundai Sans Head" panose="020B0504040000000000" pitchFamily="34" charset="77"/>
                <a:cs typeface="Audi Type Wide Normal" panose="000B0504040202020203" pitchFamily="34" charset="0"/>
              </a:rPr>
              <a:t>150 - 250 km/d -&gt; PHEV / </a:t>
            </a:r>
          </a:p>
          <a:p>
            <a:pPr marL="0" lvl="1">
              <a:defRPr/>
            </a:pPr>
            <a:r>
              <a:rPr lang="en-US" sz="1400" dirty="0">
                <a:solidFill>
                  <a:prstClr val="black"/>
                </a:solidFill>
                <a:latin typeface="Encode Sans" panose="020B0604020202020204" charset="0"/>
                <a:ea typeface="Hyundai Sans Head" panose="020B0504040000000000" pitchFamily="34" charset="77"/>
                <a:cs typeface="Audi Type Wide Normal" panose="000B0504040202020203" pitchFamily="34" charset="0"/>
              </a:rPr>
              <a:t>&gt;250 km/d -&gt; ICE)</a:t>
            </a:r>
          </a:p>
          <a:p>
            <a:pPr marL="182563" lvl="1" indent="-182563">
              <a:buFont typeface="Arial" panose="020B0604020202020204" pitchFamily="34" charset="0"/>
              <a:buChar char="•"/>
              <a:defRPr/>
            </a:pPr>
            <a:endParaRPr lang="en-US" sz="1400" dirty="0">
              <a:solidFill>
                <a:prstClr val="black"/>
              </a:solidFill>
              <a:latin typeface="Encode Sans" panose="020B0604020202020204" charset="0"/>
              <a:ea typeface="Hyundai Sans Head" panose="020B0504040000000000" pitchFamily="34" charset="77"/>
              <a:cs typeface="Audi Type Wide Normal" panose="000B0504040202020203" pitchFamily="34" charset="0"/>
            </a:endParaRPr>
          </a:p>
          <a:p>
            <a:pPr marL="182563" lvl="1" indent="-182563">
              <a:buFont typeface="Arial" panose="020B0604020202020204" pitchFamily="34" charset="0"/>
              <a:buChar char="•"/>
              <a:defRPr/>
            </a:pPr>
            <a:r>
              <a:rPr lang="en-US" sz="1400" dirty="0">
                <a:solidFill>
                  <a:prstClr val="black"/>
                </a:solidFill>
                <a:latin typeface="Encode Sans" panose="020B0604020202020204" charset="0"/>
                <a:ea typeface="Hyundai Sans Head" panose="020B0504040000000000" pitchFamily="34" charset="77"/>
                <a:cs typeface="Audi Type Wide Normal" panose="000B0504040202020203" pitchFamily="34" charset="0"/>
              </a:rPr>
              <a:t>Fixed place of work, how far and how often </a:t>
            </a:r>
          </a:p>
          <a:p>
            <a:pPr marL="182563" lvl="1" indent="-182563">
              <a:buFont typeface="Arial" panose="020B0604020202020204" pitchFamily="34" charset="0"/>
              <a:buChar char="•"/>
              <a:defRPr/>
            </a:pPr>
            <a:endParaRPr lang="en-US" sz="1400" dirty="0">
              <a:solidFill>
                <a:prstClr val="black"/>
              </a:solidFill>
              <a:latin typeface="Encode Sans" panose="020B0604020202020204" charset="0"/>
              <a:ea typeface="Hyundai Sans Head" panose="020B0504040000000000" pitchFamily="34" charset="77"/>
              <a:cs typeface="Audi Type Wide Normal" panose="000B0504040202020203" pitchFamily="34" charset="0"/>
            </a:endParaRPr>
          </a:p>
          <a:p>
            <a:pPr marL="182563" lvl="1" indent="-182563">
              <a:buFont typeface="Arial" panose="020B0604020202020204" pitchFamily="34" charset="0"/>
              <a:buChar char="•"/>
              <a:defRPr/>
            </a:pPr>
            <a:r>
              <a:rPr lang="en-US" sz="1400" dirty="0">
                <a:solidFill>
                  <a:prstClr val="black"/>
                </a:solidFill>
                <a:latin typeface="Encode Sans" panose="020B0604020202020204" charset="0"/>
                <a:ea typeface="Hyundai Sans Head" panose="020B0504040000000000" pitchFamily="34" charset="77"/>
                <a:cs typeface="Audi Type Wide Normal" panose="000B0504040202020203" pitchFamily="34" charset="0"/>
              </a:rPr>
              <a:t>Regularity of daily trips</a:t>
            </a:r>
            <a:endParaRPr kumimoji="0" lang="fr-BE" sz="1400" b="0" i="0" u="none" strike="noStrike" kern="1200" cap="none" spc="0" normalizeH="0" baseline="0" noProof="0" dirty="0">
              <a:ln>
                <a:noFill/>
              </a:ln>
              <a:solidFill>
                <a:prstClr val="black"/>
              </a:solidFill>
              <a:effectLst/>
              <a:uLnTx/>
              <a:uFillTx/>
              <a:latin typeface="Encode Sans" panose="020B0604020202020204" charset="0"/>
              <a:ea typeface="Hyundai Sans Head" panose="020B0504040000000000" pitchFamily="34" charset="77"/>
              <a:cs typeface="Audi Type Wide Normal" panose="000B0504040202020203" pitchFamily="34" charset="0"/>
            </a:endParaRPr>
          </a:p>
        </p:txBody>
      </p:sp>
      <p:sp>
        <p:nvSpPr>
          <p:cNvPr id="17" name="ZoneTexte 16">
            <a:extLst>
              <a:ext uri="{FF2B5EF4-FFF2-40B4-BE49-F238E27FC236}">
                <a16:creationId xmlns:a16="http://schemas.microsoft.com/office/drawing/2014/main" id="{1AE24F62-442C-4F29-A4B4-9BA40040C9F4}"/>
              </a:ext>
            </a:extLst>
          </p:cNvPr>
          <p:cNvSpPr txBox="1"/>
          <p:nvPr/>
        </p:nvSpPr>
        <p:spPr>
          <a:xfrm>
            <a:off x="8928850" y="1401308"/>
            <a:ext cx="1994326" cy="646331"/>
          </a:xfrm>
          <a:prstGeom prst="rect">
            <a:avLst/>
          </a:prstGeom>
          <a:noFill/>
        </p:spPr>
        <p:txBody>
          <a:bodyPr wrap="square" rtlCol="0">
            <a:spAutoFit/>
          </a:bodyPr>
          <a:lstStyle/>
          <a:p>
            <a:r>
              <a:rPr lang="fr-BE" dirty="0" err="1">
                <a:latin typeface="Encode Sans" panose="020B0604020202020204" charset="0"/>
                <a:cs typeface="Audi Type Wide Normal" panose="000B0504040202020203" pitchFamily="34" charset="0"/>
              </a:rPr>
              <a:t>Ability</a:t>
            </a:r>
            <a:r>
              <a:rPr lang="fr-BE" dirty="0">
                <a:latin typeface="Encode Sans" panose="020B0604020202020204" charset="0"/>
                <a:cs typeface="Audi Type Wide Normal" panose="000B0504040202020203" pitchFamily="34" charset="0"/>
              </a:rPr>
              <a:t> to recharge</a:t>
            </a:r>
          </a:p>
        </p:txBody>
      </p:sp>
      <p:sp>
        <p:nvSpPr>
          <p:cNvPr id="23" name="TextBox 8">
            <a:extLst>
              <a:ext uri="{FF2B5EF4-FFF2-40B4-BE49-F238E27FC236}">
                <a16:creationId xmlns:a16="http://schemas.microsoft.com/office/drawing/2014/main" id="{300C73CB-C147-4D3F-BD80-CA06780CFB35}"/>
              </a:ext>
            </a:extLst>
          </p:cNvPr>
          <p:cNvSpPr txBox="1"/>
          <p:nvPr/>
        </p:nvSpPr>
        <p:spPr>
          <a:xfrm>
            <a:off x="8062577" y="2454136"/>
            <a:ext cx="3679301" cy="2893100"/>
          </a:xfrm>
          <a:prstGeom prst="rect">
            <a:avLst/>
          </a:prstGeom>
          <a:noFill/>
        </p:spPr>
        <p:txBody>
          <a:bodyPr wrap="square" rtlCol="0">
            <a:spAutoFit/>
          </a:bodyPr>
          <a:lstStyle/>
          <a:p>
            <a:pPr marL="285750" lvl="0" indent="-285750">
              <a:buFont typeface="Arial" panose="020B0604020202020204" pitchFamily="34" charset="0"/>
              <a:buChar char="•"/>
              <a:defRPr/>
            </a:pPr>
            <a:r>
              <a:rPr lang="fr-BE" sz="1400" dirty="0">
                <a:solidFill>
                  <a:prstClr val="black"/>
                </a:solidFill>
                <a:latin typeface="Encode Sans" panose="020B0604020202020204" charset="0"/>
                <a:ea typeface="Hyundai Sans Head" panose="020B0504040000000000" pitchFamily="34" charset="77"/>
                <a:cs typeface="Audi Type Wide Normal" panose="000B0504040202020203" pitchFamily="34" charset="0"/>
              </a:rPr>
              <a:t>Home </a:t>
            </a:r>
            <a:r>
              <a:rPr lang="fr-BE" sz="1400" dirty="0" err="1">
                <a:solidFill>
                  <a:prstClr val="black"/>
                </a:solidFill>
                <a:latin typeface="Encode Sans" panose="020B0604020202020204" charset="0"/>
                <a:ea typeface="Hyundai Sans Head" panose="020B0504040000000000" pitchFamily="34" charset="77"/>
                <a:cs typeface="Audi Type Wide Normal" panose="000B0504040202020203" pitchFamily="34" charset="0"/>
              </a:rPr>
              <a:t>charging</a:t>
            </a:r>
            <a:r>
              <a:rPr lang="fr-BE" sz="1400" dirty="0">
                <a:solidFill>
                  <a:prstClr val="black"/>
                </a:solidFill>
                <a:latin typeface="Encode Sans" panose="020B0604020202020204" charset="0"/>
                <a:ea typeface="Hyundai Sans Head" panose="020B0504040000000000" pitchFamily="34" charset="77"/>
                <a:cs typeface="Audi Type Wide Normal" panose="000B0504040202020203" pitchFamily="34" charset="0"/>
              </a:rPr>
              <a:t> type</a:t>
            </a:r>
            <a:endParaRPr kumimoji="0" lang="fr-BE" sz="1400" b="0" i="0" u="none" strike="noStrike" kern="1200" cap="none" spc="0" normalizeH="0" baseline="0" noProof="0" dirty="0">
              <a:ln>
                <a:noFill/>
              </a:ln>
              <a:solidFill>
                <a:prstClr val="black"/>
              </a:solidFill>
              <a:effectLst/>
              <a:uLnTx/>
              <a:uFillTx/>
              <a:latin typeface="Encode Sans" panose="020B0604020202020204" charset="0"/>
              <a:ea typeface="Hyundai Sans Head" panose="020B0504040000000000" pitchFamily="34" charset="77"/>
              <a:cs typeface="Audi Type Wide Normal" panose="000B0504040202020203" pitchFamily="34" charset="0"/>
            </a:endParaRPr>
          </a:p>
          <a:p>
            <a:pPr marL="742950" lvl="1" indent="-285750">
              <a:buFont typeface="Wingdings" panose="05000000000000000000" pitchFamily="2" charset="2"/>
              <a:buChar char="§"/>
              <a:defRPr/>
            </a:pPr>
            <a:r>
              <a:rPr lang="en-US" sz="1400" dirty="0">
                <a:solidFill>
                  <a:prstClr val="black"/>
                </a:solidFill>
                <a:latin typeface="Encode Sans" panose="020B0604020202020204" charset="0"/>
                <a:ea typeface="Hyundai Sans Head" panose="020B0504040000000000" pitchFamily="34" charset="77"/>
                <a:cs typeface="Audi Type Wide Normal" panose="000B0504040202020203" pitchFamily="34" charset="0"/>
              </a:rPr>
              <a:t>Conventional/ reinforced socket/ wall-mounted charging station</a:t>
            </a:r>
            <a:endParaRPr kumimoji="0" lang="fr-BE" sz="1400" b="0" i="0" u="none" strike="noStrike" kern="1200" cap="none" spc="0" normalizeH="0" baseline="0" noProof="0" dirty="0">
              <a:ln>
                <a:noFill/>
              </a:ln>
              <a:solidFill>
                <a:prstClr val="black"/>
              </a:solidFill>
              <a:effectLst/>
              <a:uLnTx/>
              <a:uFillTx/>
              <a:latin typeface="Encode Sans" panose="020B0604020202020204" charset="0"/>
              <a:ea typeface="Hyundai Sans Head" panose="020B0504040000000000" pitchFamily="34" charset="77"/>
              <a:cs typeface="Audi Type Wide Normal" panose="000B0504040202020203"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r-BE" sz="1400" b="0" i="0" u="none" strike="noStrike" kern="1200" cap="none" spc="0" normalizeH="0" baseline="0" noProof="0" dirty="0">
              <a:ln>
                <a:noFill/>
              </a:ln>
              <a:solidFill>
                <a:prstClr val="black"/>
              </a:solidFill>
              <a:effectLst/>
              <a:uLnTx/>
              <a:uFillTx/>
              <a:latin typeface="Encode Sans" panose="020B0604020202020204" charset="0"/>
              <a:ea typeface="Hyundai Sans Head" panose="020B0504040000000000" pitchFamily="34" charset="77"/>
              <a:cs typeface="Audi Type Wide Normal" panose="000B0504040202020203" pitchFamily="34" charset="0"/>
            </a:endParaRPr>
          </a:p>
          <a:p>
            <a:pPr marL="285750" lvl="0" indent="-285750">
              <a:buFont typeface="Arial" panose="020B0604020202020204" pitchFamily="34" charset="0"/>
              <a:buChar char="•"/>
              <a:defRPr/>
            </a:pPr>
            <a:r>
              <a:rPr lang="fr-BE" sz="1400" dirty="0">
                <a:solidFill>
                  <a:prstClr val="black"/>
                </a:solidFill>
                <a:latin typeface="Encode Sans" panose="020B0604020202020204" charset="0"/>
                <a:ea typeface="Hyundai Sans Head" panose="020B0504040000000000" pitchFamily="34" charset="77"/>
                <a:cs typeface="Audi Type Wide Normal" panose="000B0504040202020203" pitchFamily="34" charset="0"/>
              </a:rPr>
              <a:t>Workplace </a:t>
            </a:r>
            <a:r>
              <a:rPr lang="fr-BE" sz="1400" dirty="0" err="1">
                <a:solidFill>
                  <a:prstClr val="black"/>
                </a:solidFill>
                <a:latin typeface="Encode Sans" panose="020B0604020202020204" charset="0"/>
                <a:ea typeface="Hyundai Sans Head" panose="020B0504040000000000" pitchFamily="34" charset="77"/>
                <a:cs typeface="Audi Type Wide Normal" panose="000B0504040202020203" pitchFamily="34" charset="0"/>
              </a:rPr>
              <a:t>charging</a:t>
            </a:r>
            <a:r>
              <a:rPr lang="fr-BE" sz="1400" dirty="0">
                <a:solidFill>
                  <a:prstClr val="black"/>
                </a:solidFill>
                <a:latin typeface="Encode Sans" panose="020B0604020202020204" charset="0"/>
                <a:ea typeface="Hyundai Sans Head" panose="020B0504040000000000" pitchFamily="34" charset="77"/>
                <a:cs typeface="Audi Type Wide Normal" panose="000B0504040202020203" pitchFamily="34" charset="0"/>
              </a:rPr>
              <a:t> </a:t>
            </a:r>
            <a:r>
              <a:rPr lang="fr-BE" sz="1400" dirty="0" err="1">
                <a:solidFill>
                  <a:prstClr val="black"/>
                </a:solidFill>
                <a:latin typeface="Encode Sans" panose="020B0604020202020204" charset="0"/>
                <a:ea typeface="Hyundai Sans Head" panose="020B0504040000000000" pitchFamily="34" charset="77"/>
                <a:cs typeface="Audi Type Wide Normal" panose="000B0504040202020203" pitchFamily="34" charset="0"/>
              </a:rPr>
              <a:t>capacity</a:t>
            </a:r>
            <a:endParaRPr kumimoji="0" lang="fr-BE" sz="1400" b="0" i="0" u="none" strike="noStrike" kern="1200" cap="none" spc="0" normalizeH="0" baseline="0" noProof="0" dirty="0">
              <a:ln>
                <a:noFill/>
              </a:ln>
              <a:solidFill>
                <a:prstClr val="black"/>
              </a:solidFill>
              <a:effectLst/>
              <a:uLnTx/>
              <a:uFillTx/>
              <a:latin typeface="Encode Sans" panose="020B0604020202020204" charset="0"/>
              <a:ea typeface="Hyundai Sans Head" panose="020B0504040000000000" pitchFamily="34" charset="77"/>
              <a:cs typeface="Audi Type Wide Normal" panose="000B0504040202020203" pitchFamily="34" charset="0"/>
            </a:endParaRPr>
          </a:p>
          <a:p>
            <a:pPr marL="742950" lvl="1" indent="-285750">
              <a:buFont typeface="Wingdings" panose="05000000000000000000" pitchFamily="2" charset="2"/>
              <a:buChar char="§"/>
              <a:defRPr/>
            </a:pPr>
            <a:r>
              <a:rPr lang="fr-BE" sz="1400" dirty="0">
                <a:solidFill>
                  <a:prstClr val="black"/>
                </a:solidFill>
                <a:latin typeface="Encode Sans" panose="020B0604020202020204" charset="0"/>
                <a:ea typeface="Hyundai Sans Head" panose="020B0504040000000000" pitchFamily="34" charset="77"/>
                <a:cs typeface="Audi Type Wide Normal" panose="000B0504040202020203" pitchFamily="34" charset="0"/>
              </a:rPr>
              <a:t>Type of </a:t>
            </a:r>
            <a:r>
              <a:rPr lang="fr-BE" sz="1400" dirty="0" err="1">
                <a:solidFill>
                  <a:prstClr val="black"/>
                </a:solidFill>
                <a:latin typeface="Encode Sans" panose="020B0604020202020204" charset="0"/>
                <a:ea typeface="Hyundai Sans Head" panose="020B0504040000000000" pitchFamily="34" charset="77"/>
                <a:cs typeface="Audi Type Wide Normal" panose="000B0504040202020203" pitchFamily="34" charset="0"/>
              </a:rPr>
              <a:t>charging</a:t>
            </a:r>
            <a:r>
              <a:rPr lang="fr-BE" sz="1400" dirty="0">
                <a:solidFill>
                  <a:prstClr val="black"/>
                </a:solidFill>
                <a:latin typeface="Encode Sans" panose="020B0604020202020204" charset="0"/>
                <a:ea typeface="Hyundai Sans Head" panose="020B0504040000000000" pitchFamily="34" charset="77"/>
                <a:cs typeface="Audi Type Wide Normal" panose="000B0504040202020203" pitchFamily="34" charset="0"/>
              </a:rPr>
              <a:t> station (7.4 kW / 11 kW / 22 kW / DC)</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r-BE" sz="1400" b="0" i="0" u="none" strike="noStrike" kern="1200" cap="none" spc="0" normalizeH="0" baseline="0" noProof="0" dirty="0">
              <a:ln>
                <a:noFill/>
              </a:ln>
              <a:solidFill>
                <a:prstClr val="black"/>
              </a:solidFill>
              <a:effectLst/>
              <a:uLnTx/>
              <a:uFillTx/>
              <a:latin typeface="Encode Sans" panose="020B0604020202020204" charset="0"/>
              <a:ea typeface="Hyundai Sans Head" panose="020B0504040000000000" pitchFamily="34" charset="77"/>
              <a:cs typeface="Audi Type Wide Normal" panose="000B0504040202020203" pitchFamily="34" charset="0"/>
            </a:endParaRPr>
          </a:p>
          <a:p>
            <a:pPr marL="285750" lvl="0" indent="-285750">
              <a:buFont typeface="Arial" panose="020B0604020202020204" pitchFamily="34" charset="0"/>
              <a:buChar char="•"/>
              <a:defRPr/>
            </a:pPr>
            <a:r>
              <a:rPr lang="en-US" sz="1400" dirty="0">
                <a:solidFill>
                  <a:prstClr val="black"/>
                </a:solidFill>
                <a:latin typeface="Encode Sans" panose="020B0604020202020204" charset="0"/>
                <a:ea typeface="Hyundai Sans Head" panose="020B0504040000000000" pitchFamily="34" charset="77"/>
                <a:cs typeface="Audi Type Wide Normal" panose="000B0504040202020203" pitchFamily="34" charset="0"/>
              </a:rPr>
              <a:t>Proximity of public charging stations</a:t>
            </a:r>
          </a:p>
          <a:p>
            <a:pPr marL="285750" lvl="0" indent="-285750">
              <a:buFont typeface="Arial" panose="020B0604020202020204" pitchFamily="34" charset="0"/>
              <a:buChar char="•"/>
              <a:defRPr/>
            </a:pPr>
            <a:endParaRPr lang="en-US" sz="1400" dirty="0">
              <a:solidFill>
                <a:prstClr val="black"/>
              </a:solidFill>
              <a:latin typeface="Encode Sans" panose="020B0604020202020204" charset="0"/>
              <a:ea typeface="Hyundai Sans Head" panose="020B0504040000000000" pitchFamily="34" charset="77"/>
              <a:cs typeface="Audi Type Wide Normal" panose="000B0504040202020203" pitchFamily="34" charset="0"/>
            </a:endParaRPr>
          </a:p>
          <a:p>
            <a:pPr marL="285750" lvl="0" indent="-285750">
              <a:buFont typeface="Arial" panose="020B0604020202020204" pitchFamily="34" charset="0"/>
              <a:buChar char="•"/>
              <a:defRPr/>
            </a:pPr>
            <a:r>
              <a:rPr lang="en-US" sz="1400" dirty="0">
                <a:solidFill>
                  <a:prstClr val="black"/>
                </a:solidFill>
                <a:latin typeface="Encode Sans" panose="020B0604020202020204" charset="0"/>
                <a:ea typeface="Hyundai Sans Head" panose="020B0504040000000000" pitchFamily="34" charset="77"/>
                <a:cs typeface="Audi Type Wide Normal" panose="000B0504040202020203" pitchFamily="34" charset="0"/>
              </a:rPr>
              <a:t>How long does the charging take?</a:t>
            </a:r>
            <a:endParaRPr kumimoji="0" lang="fr-BE" sz="1400" b="0" i="0" u="none" strike="noStrike" kern="1200" cap="none" spc="0" normalizeH="0" baseline="0" noProof="0" dirty="0">
              <a:ln>
                <a:noFill/>
              </a:ln>
              <a:solidFill>
                <a:prstClr val="black"/>
              </a:solidFill>
              <a:effectLst/>
              <a:uLnTx/>
              <a:uFillTx/>
              <a:latin typeface="Encode Sans" panose="020B0604020202020204" charset="0"/>
              <a:ea typeface="Hyundai Sans Head" panose="020B0504040000000000" pitchFamily="34" charset="77"/>
              <a:cs typeface="Audi Type Wide Normal" panose="000B0504040202020203" pitchFamily="34" charset="0"/>
            </a:endParaRPr>
          </a:p>
        </p:txBody>
      </p:sp>
      <p:grpSp>
        <p:nvGrpSpPr>
          <p:cNvPr id="37" name="Groupe 36">
            <a:extLst>
              <a:ext uri="{FF2B5EF4-FFF2-40B4-BE49-F238E27FC236}">
                <a16:creationId xmlns:a16="http://schemas.microsoft.com/office/drawing/2014/main" id="{3318F8FA-19E7-42EA-9957-46B43E685324}"/>
              </a:ext>
            </a:extLst>
          </p:cNvPr>
          <p:cNvGrpSpPr/>
          <p:nvPr/>
        </p:nvGrpSpPr>
        <p:grpSpPr>
          <a:xfrm>
            <a:off x="8062578" y="1397424"/>
            <a:ext cx="720000" cy="720000"/>
            <a:chOff x="4320138" y="1776558"/>
            <a:chExt cx="720000" cy="720000"/>
          </a:xfrm>
        </p:grpSpPr>
        <p:grpSp>
          <p:nvGrpSpPr>
            <p:cNvPr id="13" name="Groupe 12">
              <a:extLst>
                <a:ext uri="{FF2B5EF4-FFF2-40B4-BE49-F238E27FC236}">
                  <a16:creationId xmlns:a16="http://schemas.microsoft.com/office/drawing/2014/main" id="{3742B936-8D87-4DF6-939C-291F5436BE73}"/>
                </a:ext>
              </a:extLst>
            </p:cNvPr>
            <p:cNvGrpSpPr/>
            <p:nvPr/>
          </p:nvGrpSpPr>
          <p:grpSpPr>
            <a:xfrm>
              <a:off x="4320138" y="1776558"/>
              <a:ext cx="720000" cy="720000"/>
              <a:chOff x="567891" y="1761422"/>
              <a:chExt cx="720000" cy="720000"/>
            </a:xfrm>
          </p:grpSpPr>
          <p:sp>
            <p:nvSpPr>
              <p:cNvPr id="14" name="Rectangle 13">
                <a:extLst>
                  <a:ext uri="{FF2B5EF4-FFF2-40B4-BE49-F238E27FC236}">
                    <a16:creationId xmlns:a16="http://schemas.microsoft.com/office/drawing/2014/main" id="{56AA937C-77F9-4C8D-A6B6-7409FF819DE6}"/>
                  </a:ext>
                </a:extLst>
              </p:cNvPr>
              <p:cNvSpPr/>
              <p:nvPr/>
            </p:nvSpPr>
            <p:spPr>
              <a:xfrm>
                <a:off x="567891" y="1761422"/>
                <a:ext cx="720000" cy="720000"/>
              </a:xfrm>
              <a:prstGeom prst="rect">
                <a:avLst/>
              </a:prstGeom>
              <a:solidFill>
                <a:srgbClr val="0046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BE" dirty="0">
                  <a:latin typeface="Encode Sans" panose="020B0604020202020204" charset="0"/>
                  <a:cs typeface="Audi Type Wide Normal" panose="000B0504040202020203" pitchFamily="34" charset="0"/>
                </a:endParaRPr>
              </a:p>
            </p:txBody>
          </p:sp>
          <p:cxnSp>
            <p:nvCxnSpPr>
              <p:cNvPr id="15" name="Connecteur droit 14">
                <a:extLst>
                  <a:ext uri="{FF2B5EF4-FFF2-40B4-BE49-F238E27FC236}">
                    <a16:creationId xmlns:a16="http://schemas.microsoft.com/office/drawing/2014/main" id="{0EB91E03-F8F1-4DD9-B906-72CB2A6575DC}"/>
                  </a:ext>
                </a:extLst>
              </p:cNvPr>
              <p:cNvCxnSpPr/>
              <p:nvPr/>
            </p:nvCxnSpPr>
            <p:spPr>
              <a:xfrm>
                <a:off x="1268641" y="1761422"/>
                <a:ext cx="0" cy="720000"/>
              </a:xfrm>
              <a:prstGeom prst="line">
                <a:avLst/>
              </a:prstGeom>
              <a:ln>
                <a:solidFill>
                  <a:schemeClr val="tx1"/>
                </a:solidFill>
              </a:ln>
            </p:spPr>
            <p:style>
              <a:lnRef idx="3">
                <a:schemeClr val="accent1"/>
              </a:lnRef>
              <a:fillRef idx="0">
                <a:schemeClr val="accent1"/>
              </a:fillRef>
              <a:effectRef idx="2">
                <a:schemeClr val="accent1"/>
              </a:effectRef>
              <a:fontRef idx="minor">
                <a:schemeClr val="tx1"/>
              </a:fontRef>
            </p:style>
          </p:cxnSp>
        </p:grpSp>
        <p:pic>
          <p:nvPicPr>
            <p:cNvPr id="27" name="Graphique 26" descr="Haute tension avec un remplissage uni">
              <a:extLst>
                <a:ext uri="{FF2B5EF4-FFF2-40B4-BE49-F238E27FC236}">
                  <a16:creationId xmlns:a16="http://schemas.microsoft.com/office/drawing/2014/main" id="{25916378-0F1B-4E15-B106-788DDDE978A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424080" y="1880500"/>
              <a:ext cx="512116" cy="512116"/>
            </a:xfrm>
            <a:prstGeom prst="rect">
              <a:avLst/>
            </a:prstGeom>
          </p:spPr>
        </p:pic>
      </p:grpSp>
      <p:cxnSp>
        <p:nvCxnSpPr>
          <p:cNvPr id="29" name="Connecteur droit 28">
            <a:extLst>
              <a:ext uri="{FF2B5EF4-FFF2-40B4-BE49-F238E27FC236}">
                <a16:creationId xmlns:a16="http://schemas.microsoft.com/office/drawing/2014/main" id="{6170CE22-BE96-49D6-BE4A-31ACC07FB06F}"/>
              </a:ext>
            </a:extLst>
          </p:cNvPr>
          <p:cNvCxnSpPr>
            <a:cxnSpLocks/>
          </p:cNvCxnSpPr>
          <p:nvPr/>
        </p:nvCxnSpPr>
        <p:spPr>
          <a:xfrm>
            <a:off x="4320138" y="2235234"/>
            <a:ext cx="0" cy="4094446"/>
          </a:xfrm>
          <a:prstGeom prst="line">
            <a:avLst/>
          </a:prstGeom>
          <a:ln w="19050">
            <a:solidFill>
              <a:srgbClr val="00DDCD"/>
            </a:solidFill>
            <a:prstDash val="dash"/>
          </a:ln>
        </p:spPr>
        <p:style>
          <a:lnRef idx="2">
            <a:schemeClr val="accent1"/>
          </a:lnRef>
          <a:fillRef idx="0">
            <a:schemeClr val="accent1"/>
          </a:fillRef>
          <a:effectRef idx="1">
            <a:schemeClr val="accent1"/>
          </a:effectRef>
          <a:fontRef idx="minor">
            <a:schemeClr val="tx1"/>
          </a:fontRef>
        </p:style>
      </p:cxnSp>
      <p:cxnSp>
        <p:nvCxnSpPr>
          <p:cNvPr id="30" name="Connecteur droit 29">
            <a:extLst>
              <a:ext uri="{FF2B5EF4-FFF2-40B4-BE49-F238E27FC236}">
                <a16:creationId xmlns:a16="http://schemas.microsoft.com/office/drawing/2014/main" id="{4C03544F-1F88-4FC7-9079-EEA8E4307E0F}"/>
              </a:ext>
            </a:extLst>
          </p:cNvPr>
          <p:cNvCxnSpPr>
            <a:cxnSpLocks/>
          </p:cNvCxnSpPr>
          <p:nvPr/>
        </p:nvCxnSpPr>
        <p:spPr>
          <a:xfrm>
            <a:off x="8031011" y="2235234"/>
            <a:ext cx="31566" cy="3942046"/>
          </a:xfrm>
          <a:prstGeom prst="line">
            <a:avLst/>
          </a:prstGeom>
          <a:ln w="19050">
            <a:solidFill>
              <a:srgbClr val="00DDCD"/>
            </a:solidFill>
            <a:prstDash val="dash"/>
          </a:ln>
        </p:spPr>
        <p:style>
          <a:lnRef idx="2">
            <a:schemeClr val="accent1"/>
          </a:lnRef>
          <a:fillRef idx="0">
            <a:schemeClr val="accent1"/>
          </a:fillRef>
          <a:effectRef idx="1">
            <a:schemeClr val="accent1"/>
          </a:effectRef>
          <a:fontRef idx="minor">
            <a:schemeClr val="tx1"/>
          </a:fontRef>
        </p:style>
      </p:cxnSp>
      <p:pic>
        <p:nvPicPr>
          <p:cNvPr id="32" name="Picture 2" descr="Borne Kilométrique Vectoriels et illustrations libres de droits - iStock">
            <a:extLst>
              <a:ext uri="{FF2B5EF4-FFF2-40B4-BE49-F238E27FC236}">
                <a16:creationId xmlns:a16="http://schemas.microsoft.com/office/drawing/2014/main" id="{F0540003-D4C6-6AB9-43E2-8D4B3A7961F4}"/>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56863" b="99020" l="58014" r="97968">
                        <a14:foregroundMark x1="66817" y1="88399" x2="66817" y2="88399"/>
                        <a14:foregroundMark x1="61400" y1="91176" x2="72460" y2="74020"/>
                        <a14:foregroundMark x1="87133" y1="96242" x2="90971" y2="72386"/>
                        <a14:foregroundMark x1="96388" y1="95752" x2="94808" y2="74837"/>
                        <a14:foregroundMark x1="94808" y1="67157" x2="89616" y2="60948"/>
                        <a14:foregroundMark x1="84199" y1="57026" x2="84199" y2="57026"/>
                        <a14:foregroundMark x1="97743" y1="67974" x2="97743" y2="67974"/>
                        <a14:foregroundMark x1="97065" y1="75654" x2="97065" y2="75654"/>
                        <a14:foregroundMark x1="84650" y1="80392" x2="84650" y2="80392"/>
                        <a14:foregroundMark x1="79910" y1="82516" x2="77652" y2="87745"/>
                        <a14:foregroundMark x1="70429" y1="92484" x2="70429" y2="92484"/>
                        <a14:foregroundMark x1="67494" y1="99020" x2="85779" y2="97059"/>
                        <a14:foregroundMark x1="66817" y1="97712" x2="68172" y2="72712"/>
                        <a14:foregroundMark x1="64108" y1="75490" x2="65237" y2="91176"/>
                        <a14:foregroundMark x1="61851" y1="74673" x2="63657" y2="86765"/>
                        <a14:foregroundMark x1="82619" y1="74346" x2="84199" y2="90033"/>
                        <a14:foregroundMark x1="83747" y1="76471" x2="78555" y2="88399"/>
                        <a14:foregroundMark x1="75847" y1="78268" x2="82393" y2="94118"/>
                        <a14:foregroundMark x1="76975" y1="73529" x2="72686" y2="86928"/>
                        <a14:foregroundMark x1="72460" y1="73856" x2="78330" y2="89542"/>
                        <a14:foregroundMark x1="79007" y1="78595" x2="79458" y2="86111"/>
                        <a14:foregroundMark x1="95485" y1="72876" x2="97743" y2="97386"/>
                        <a14:foregroundMark x1="97968" y1="72222" x2="96614" y2="94118"/>
                        <a14:foregroundMark x1="60497" y1="73856" x2="64108" y2="90686"/>
                        <a14:foregroundMark x1="60497" y1="74346" x2="60497" y2="91503"/>
                        <a14:foregroundMark x1="68172" y1="88725" x2="76072" y2="92810"/>
                        <a14:foregroundMark x1="75847" y1="89869" x2="80587" y2="94281"/>
                        <a14:foregroundMark x1="64560" y1="98366" x2="68172" y2="87255"/>
                        <a14:foregroundMark x1="62980" y1="98693" x2="66140" y2="86111"/>
                        <a14:foregroundMark x1="62528" y1="97876" x2="62980" y2="88072"/>
                        <a14:foregroundMark x1="60271" y1="98366" x2="65688" y2="70425"/>
                        <a14:foregroundMark x1="59368" y1="97549" x2="62302" y2="66667"/>
                        <a14:foregroundMark x1="59594" y1="89216" x2="60948" y2="70261"/>
                      </a14:backgroundRemoval>
                    </a14:imgEffect>
                    <a14:imgEffect>
                      <a14:saturation sat="33000"/>
                    </a14:imgEffect>
                  </a14:imgLayer>
                </a14:imgProps>
              </a:ext>
              <a:ext uri="{28A0092B-C50C-407E-A947-70E740481C1C}">
                <a14:useLocalDpi xmlns:a14="http://schemas.microsoft.com/office/drawing/2010/main" val="0"/>
              </a:ext>
            </a:extLst>
          </a:blip>
          <a:srcRect l="53910" t="54146"/>
          <a:stretch/>
        </p:blipFill>
        <p:spPr bwMode="auto">
          <a:xfrm>
            <a:off x="824667" y="1497356"/>
            <a:ext cx="360150" cy="494995"/>
          </a:xfrm>
          <a:prstGeom prst="rect">
            <a:avLst/>
          </a:prstGeom>
          <a:noFill/>
          <a:extLst>
            <a:ext uri="{909E8E84-426E-40DD-AFC4-6F175D3DCCD1}">
              <a14:hiddenFill xmlns:a14="http://schemas.microsoft.com/office/drawing/2010/main">
                <a:solidFill>
                  <a:srgbClr val="FFFFFF"/>
                </a:solidFill>
              </a14:hiddenFill>
            </a:ext>
          </a:extLst>
        </p:spPr>
      </p:pic>
      <p:sp>
        <p:nvSpPr>
          <p:cNvPr id="33" name="ZoneTexte 21">
            <a:extLst>
              <a:ext uri="{FF2B5EF4-FFF2-40B4-BE49-F238E27FC236}">
                <a16:creationId xmlns:a16="http://schemas.microsoft.com/office/drawing/2014/main" id="{C4F15856-2230-87F8-C1B5-E8E2D734A3EC}"/>
              </a:ext>
            </a:extLst>
          </p:cNvPr>
          <p:cNvSpPr txBox="1"/>
          <p:nvPr/>
        </p:nvSpPr>
        <p:spPr>
          <a:xfrm>
            <a:off x="5233267" y="1401308"/>
            <a:ext cx="1777131" cy="923330"/>
          </a:xfrm>
          <a:prstGeom prst="rect">
            <a:avLst/>
          </a:prstGeom>
          <a:noFill/>
        </p:spPr>
        <p:txBody>
          <a:bodyPr wrap="square" rtlCol="0">
            <a:spAutoFit/>
          </a:bodyPr>
          <a:lstStyle/>
          <a:p>
            <a:pPr algn="ctr"/>
            <a:r>
              <a:rPr lang="en-US" dirty="0">
                <a:latin typeface="Encode Sans" panose="020B0604020202020204" charset="0"/>
                <a:cs typeface="Audi Type Wide Normal" panose="000B0504040202020203" pitchFamily="34" charset="0"/>
              </a:rPr>
              <a:t>Frequency of long-distance travel / Use</a:t>
            </a:r>
            <a:endParaRPr lang="fr-BE" dirty="0">
              <a:latin typeface="Encode Sans" panose="020B0604020202020204" charset="0"/>
              <a:cs typeface="Audi Type Wide Normal" panose="000B0504040202020203" pitchFamily="34" charset="0"/>
            </a:endParaRPr>
          </a:p>
        </p:txBody>
      </p:sp>
      <p:sp>
        <p:nvSpPr>
          <p:cNvPr id="34" name="TextBox 9">
            <a:extLst>
              <a:ext uri="{FF2B5EF4-FFF2-40B4-BE49-F238E27FC236}">
                <a16:creationId xmlns:a16="http://schemas.microsoft.com/office/drawing/2014/main" id="{EDD3DAD6-98BD-EC82-0E43-FC44155E33B3}"/>
              </a:ext>
            </a:extLst>
          </p:cNvPr>
          <p:cNvSpPr txBox="1"/>
          <p:nvPr/>
        </p:nvSpPr>
        <p:spPr>
          <a:xfrm>
            <a:off x="4376288" y="2454136"/>
            <a:ext cx="3627476" cy="2893100"/>
          </a:xfrm>
          <a:prstGeom prst="rect">
            <a:avLst/>
          </a:prstGeom>
          <a:noFill/>
        </p:spPr>
        <p:txBody>
          <a:bodyPr wrap="square" rtlCol="0">
            <a:spAutoFit/>
          </a:bodyPr>
          <a:lstStyle/>
          <a:p>
            <a:pPr marL="182563" lvl="1" indent="-182563">
              <a:buFont typeface="Arial" panose="020B0604020202020204" pitchFamily="34" charset="0"/>
              <a:buChar char="•"/>
              <a:defRPr/>
            </a:pPr>
            <a:r>
              <a:rPr lang="en-US" sz="1400" dirty="0">
                <a:solidFill>
                  <a:prstClr val="black"/>
                </a:solidFill>
                <a:latin typeface="Encode Sans" panose="020B0604020202020204" charset="0"/>
                <a:ea typeface="Hyundai Sans Head" panose="020B0504040000000000" pitchFamily="34" charset="77"/>
                <a:cs typeface="Audi Type Wide Normal" panose="000B0504040202020203" pitchFamily="34" charset="0"/>
              </a:rPr>
              <a:t>Frequency of trips over 150 km (BEV)</a:t>
            </a:r>
          </a:p>
          <a:p>
            <a:pPr marL="182563" lvl="1" indent="-182563">
              <a:buFont typeface="Arial" panose="020B0604020202020204" pitchFamily="34" charset="0"/>
              <a:buChar char="•"/>
              <a:defRPr/>
            </a:pPr>
            <a:endParaRPr lang="en-US" sz="1400" dirty="0">
              <a:solidFill>
                <a:prstClr val="black"/>
              </a:solidFill>
              <a:latin typeface="Encode Sans" panose="020B0604020202020204" charset="0"/>
              <a:ea typeface="Hyundai Sans Head" panose="020B0504040000000000" pitchFamily="34" charset="77"/>
              <a:cs typeface="Audi Type Wide Normal" panose="000B0504040202020203" pitchFamily="34" charset="0"/>
            </a:endParaRPr>
          </a:p>
          <a:p>
            <a:pPr marL="182563" lvl="1" indent="-182563">
              <a:buFont typeface="Arial" panose="020B0604020202020204" pitchFamily="34" charset="0"/>
              <a:buChar char="•"/>
              <a:defRPr/>
            </a:pPr>
            <a:r>
              <a:rPr lang="en-US" sz="1400" dirty="0">
                <a:solidFill>
                  <a:prstClr val="black"/>
                </a:solidFill>
                <a:latin typeface="Encode Sans" panose="020B0604020202020204" charset="0"/>
                <a:ea typeface="Hyundai Sans Head" panose="020B0504040000000000" pitchFamily="34" charset="77"/>
                <a:cs typeface="Audi Type Wide Normal" panose="000B0504040202020203" pitchFamily="34" charset="0"/>
              </a:rPr>
              <a:t>Private / work use</a:t>
            </a:r>
          </a:p>
          <a:p>
            <a:pPr marL="182563" lvl="1" indent="-182563">
              <a:buFont typeface="Arial" panose="020B0604020202020204" pitchFamily="34" charset="0"/>
              <a:buChar char="•"/>
              <a:defRPr/>
            </a:pPr>
            <a:endParaRPr lang="en-US" sz="1400" dirty="0">
              <a:solidFill>
                <a:prstClr val="black"/>
              </a:solidFill>
              <a:latin typeface="Encode Sans" panose="020B0604020202020204" charset="0"/>
              <a:ea typeface="Hyundai Sans Head" panose="020B0504040000000000" pitchFamily="34" charset="77"/>
              <a:cs typeface="Audi Type Wide Normal" panose="000B0504040202020203" pitchFamily="34" charset="0"/>
            </a:endParaRPr>
          </a:p>
          <a:p>
            <a:pPr marL="182563" lvl="1" indent="-182563">
              <a:buFont typeface="Arial" panose="020B0604020202020204" pitchFamily="34" charset="0"/>
              <a:buChar char="•"/>
              <a:defRPr/>
            </a:pPr>
            <a:r>
              <a:rPr lang="en-US" sz="1400" dirty="0">
                <a:solidFill>
                  <a:prstClr val="black"/>
                </a:solidFill>
                <a:latin typeface="Encode Sans" panose="020B0604020202020204" charset="0"/>
                <a:ea typeface="Hyundai Sans Head" panose="020B0504040000000000" pitchFamily="34" charset="77"/>
                <a:cs typeface="Audi Type Wide Normal" panose="000B0504040202020203" pitchFamily="34" charset="0"/>
              </a:rPr>
              <a:t>Type of roads used (urban, suburban, motorway)</a:t>
            </a:r>
          </a:p>
          <a:p>
            <a:pPr marL="182563" lvl="1" indent="-182563">
              <a:buFont typeface="Arial" panose="020B0604020202020204" pitchFamily="34" charset="0"/>
              <a:buChar char="•"/>
              <a:defRPr/>
            </a:pPr>
            <a:endParaRPr lang="en-US" sz="1400" dirty="0">
              <a:solidFill>
                <a:prstClr val="black"/>
              </a:solidFill>
              <a:latin typeface="Encode Sans" panose="020B0604020202020204" charset="0"/>
              <a:ea typeface="Hyundai Sans Head" panose="020B0504040000000000" pitchFamily="34" charset="77"/>
              <a:cs typeface="Audi Type Wide Normal" panose="000B0504040202020203" pitchFamily="34" charset="0"/>
            </a:endParaRPr>
          </a:p>
          <a:p>
            <a:pPr marL="182563" lvl="1" indent="-182563">
              <a:buFont typeface="Arial" panose="020B0604020202020204" pitchFamily="34" charset="0"/>
              <a:buChar char="•"/>
              <a:defRPr/>
            </a:pPr>
            <a:r>
              <a:rPr lang="en-US" sz="1400" dirty="0">
                <a:solidFill>
                  <a:prstClr val="black"/>
                </a:solidFill>
                <a:latin typeface="Encode Sans" panose="020B0604020202020204" charset="0"/>
                <a:ea typeface="Hyundai Sans Head" panose="020B0504040000000000" pitchFamily="34" charset="77"/>
                <a:cs typeface="Audi Type Wide Normal" panose="000B0504040202020203" pitchFamily="34" charset="0"/>
              </a:rPr>
              <a:t>Driving style</a:t>
            </a:r>
          </a:p>
          <a:p>
            <a:pPr marL="182563" lvl="1" indent="-182563">
              <a:buFont typeface="Arial" panose="020B0604020202020204" pitchFamily="34" charset="0"/>
              <a:buChar char="•"/>
              <a:defRPr/>
            </a:pPr>
            <a:endParaRPr lang="en-US" sz="1400" dirty="0">
              <a:solidFill>
                <a:prstClr val="black"/>
              </a:solidFill>
              <a:latin typeface="Encode Sans" panose="020B0604020202020204" charset="0"/>
              <a:ea typeface="Hyundai Sans Head" panose="020B0504040000000000" pitchFamily="34" charset="77"/>
              <a:cs typeface="Audi Type Wide Normal" panose="000B0504040202020203" pitchFamily="34" charset="0"/>
            </a:endParaRPr>
          </a:p>
          <a:p>
            <a:pPr marL="182563" lvl="1" indent="-182563">
              <a:buFont typeface="Arial" panose="020B0604020202020204" pitchFamily="34" charset="0"/>
              <a:buChar char="•"/>
              <a:defRPr/>
            </a:pPr>
            <a:r>
              <a:rPr lang="en-US" sz="1400" dirty="0">
                <a:solidFill>
                  <a:prstClr val="black"/>
                </a:solidFill>
                <a:latin typeface="Encode Sans" panose="020B0604020202020204" charset="0"/>
                <a:ea typeface="Hyundai Sans Head" panose="020B0504040000000000" pitchFamily="34" charset="77"/>
                <a:cs typeface="Audi Type Wide Normal" panose="000B0504040202020203" pitchFamily="34" charset="0"/>
              </a:rPr>
              <a:t>Use of vehicle for holidays</a:t>
            </a:r>
          </a:p>
          <a:p>
            <a:pPr marL="182563" lvl="1" indent="-182563">
              <a:buFont typeface="Arial" panose="020B0604020202020204" pitchFamily="34" charset="0"/>
              <a:buChar char="•"/>
              <a:defRPr/>
            </a:pPr>
            <a:endParaRPr lang="en-US" sz="1400" dirty="0">
              <a:solidFill>
                <a:prstClr val="black"/>
              </a:solidFill>
              <a:latin typeface="Encode Sans" panose="020B0604020202020204" charset="0"/>
              <a:ea typeface="Hyundai Sans Head" panose="020B0504040000000000" pitchFamily="34" charset="77"/>
              <a:cs typeface="Audi Type Wide Normal" panose="000B0504040202020203" pitchFamily="34" charset="0"/>
            </a:endParaRPr>
          </a:p>
          <a:p>
            <a:pPr marL="182563" lvl="1" indent="-182563">
              <a:buFont typeface="Arial" panose="020B0604020202020204" pitchFamily="34" charset="0"/>
              <a:buChar char="•"/>
              <a:defRPr/>
            </a:pPr>
            <a:r>
              <a:rPr lang="en-US" sz="1400" dirty="0">
                <a:solidFill>
                  <a:prstClr val="black"/>
                </a:solidFill>
                <a:latin typeface="Encode Sans" panose="020B0604020202020204" charset="0"/>
                <a:ea typeface="Hyundai Sans Head" panose="020B0504040000000000" pitchFamily="34" charset="77"/>
                <a:cs typeface="Audi Type Wide Normal" panose="000B0504040202020203" pitchFamily="34" charset="0"/>
              </a:rPr>
              <a:t>Towing a trailer (yes / no)</a:t>
            </a:r>
          </a:p>
        </p:txBody>
      </p:sp>
      <p:grpSp>
        <p:nvGrpSpPr>
          <p:cNvPr id="35" name="Groupe 37">
            <a:extLst>
              <a:ext uri="{FF2B5EF4-FFF2-40B4-BE49-F238E27FC236}">
                <a16:creationId xmlns:a16="http://schemas.microsoft.com/office/drawing/2014/main" id="{B1512AB2-E86A-F78E-2E92-DDE4D6DF6F7F}"/>
              </a:ext>
            </a:extLst>
          </p:cNvPr>
          <p:cNvGrpSpPr/>
          <p:nvPr/>
        </p:nvGrpSpPr>
        <p:grpSpPr>
          <a:xfrm>
            <a:off x="4366995" y="1397424"/>
            <a:ext cx="720000" cy="720000"/>
            <a:chOff x="8024595" y="1776558"/>
            <a:chExt cx="720000" cy="720000"/>
          </a:xfrm>
        </p:grpSpPr>
        <p:grpSp>
          <p:nvGrpSpPr>
            <p:cNvPr id="36" name="Groupe 17">
              <a:extLst>
                <a:ext uri="{FF2B5EF4-FFF2-40B4-BE49-F238E27FC236}">
                  <a16:creationId xmlns:a16="http://schemas.microsoft.com/office/drawing/2014/main" id="{42A3EB46-BA67-C68D-97F9-562C8B27613B}"/>
                </a:ext>
              </a:extLst>
            </p:cNvPr>
            <p:cNvGrpSpPr/>
            <p:nvPr/>
          </p:nvGrpSpPr>
          <p:grpSpPr>
            <a:xfrm>
              <a:off x="8024595" y="1776558"/>
              <a:ext cx="720000" cy="720000"/>
              <a:chOff x="567891" y="1761422"/>
              <a:chExt cx="720000" cy="720000"/>
            </a:xfrm>
          </p:grpSpPr>
          <p:sp>
            <p:nvSpPr>
              <p:cNvPr id="40" name="Rectangle 39">
                <a:extLst>
                  <a:ext uri="{FF2B5EF4-FFF2-40B4-BE49-F238E27FC236}">
                    <a16:creationId xmlns:a16="http://schemas.microsoft.com/office/drawing/2014/main" id="{B59856D3-6B2D-28B2-7D8D-FB92D58B6A21}"/>
                  </a:ext>
                </a:extLst>
              </p:cNvPr>
              <p:cNvSpPr/>
              <p:nvPr/>
            </p:nvSpPr>
            <p:spPr>
              <a:xfrm>
                <a:off x="567891" y="1761422"/>
                <a:ext cx="720000" cy="720000"/>
              </a:xfrm>
              <a:prstGeom prst="rect">
                <a:avLst/>
              </a:prstGeom>
              <a:solidFill>
                <a:srgbClr val="0046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BE" dirty="0">
                  <a:latin typeface="Encode Sans" panose="020B0604020202020204" charset="0"/>
                  <a:cs typeface="Audi Type Wide Normal" panose="000B0504040202020203" pitchFamily="34" charset="0"/>
                </a:endParaRPr>
              </a:p>
            </p:txBody>
          </p:sp>
          <p:cxnSp>
            <p:nvCxnSpPr>
              <p:cNvPr id="41" name="Connecteur droit 19">
                <a:extLst>
                  <a:ext uri="{FF2B5EF4-FFF2-40B4-BE49-F238E27FC236}">
                    <a16:creationId xmlns:a16="http://schemas.microsoft.com/office/drawing/2014/main" id="{DDF5B5B7-E058-9499-0668-248CB6DBEEF9}"/>
                  </a:ext>
                </a:extLst>
              </p:cNvPr>
              <p:cNvCxnSpPr/>
              <p:nvPr/>
            </p:nvCxnSpPr>
            <p:spPr>
              <a:xfrm>
                <a:off x="1268641" y="1761422"/>
                <a:ext cx="0" cy="720000"/>
              </a:xfrm>
              <a:prstGeom prst="line">
                <a:avLst/>
              </a:prstGeom>
              <a:ln>
                <a:solidFill>
                  <a:schemeClr val="tx1"/>
                </a:solidFill>
              </a:ln>
            </p:spPr>
            <p:style>
              <a:lnRef idx="3">
                <a:schemeClr val="accent1"/>
              </a:lnRef>
              <a:fillRef idx="0">
                <a:schemeClr val="accent1"/>
              </a:fillRef>
              <a:effectRef idx="2">
                <a:schemeClr val="accent1"/>
              </a:effectRef>
              <a:fontRef idx="minor">
                <a:schemeClr val="tx1"/>
              </a:fontRef>
            </p:style>
          </p:cxnSp>
        </p:grpSp>
        <p:pic>
          <p:nvPicPr>
            <p:cNvPr id="39" name="Graphique 25" descr="Volant avec un remplissage uni">
              <a:extLst>
                <a:ext uri="{FF2B5EF4-FFF2-40B4-BE49-F238E27FC236}">
                  <a16:creationId xmlns:a16="http://schemas.microsoft.com/office/drawing/2014/main" id="{DA1254AA-F5AC-8BD8-C7AD-9BD7B909B91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128537" y="1880500"/>
              <a:ext cx="512116" cy="512116"/>
            </a:xfrm>
            <a:prstGeom prst="rect">
              <a:avLst/>
            </a:prstGeom>
          </p:spPr>
        </p:pic>
      </p:grpSp>
      <p:pic>
        <p:nvPicPr>
          <p:cNvPr id="28" name="Picture 2" descr="Stellantis dévoile un florilège de slogans pour ses marques">
            <a:extLst>
              <a:ext uri="{FF2B5EF4-FFF2-40B4-BE49-F238E27FC236}">
                <a16:creationId xmlns:a16="http://schemas.microsoft.com/office/drawing/2014/main" id="{0326B8C8-5188-6FD8-7A56-D6BFE2DF330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49527" y="646178"/>
            <a:ext cx="396573" cy="264382"/>
          </a:xfrm>
          <a:prstGeom prst="flowChartConnector">
            <a:avLst/>
          </a:prstGeom>
          <a:noFill/>
          <a:extLst>
            <a:ext uri="{909E8E84-426E-40DD-AFC4-6F175D3DCCD1}">
              <a14:hiddenFill xmlns:a14="http://schemas.microsoft.com/office/drawing/2010/main">
                <a:solidFill>
                  <a:srgbClr val="FFFFFF"/>
                </a:solidFill>
              </a14:hiddenFill>
            </a:ext>
          </a:extLst>
        </p:spPr>
      </p:pic>
      <p:pic>
        <p:nvPicPr>
          <p:cNvPr id="31" name="Picture 2" descr="Drapeaux Monde Banque d'images et photos libres de droit - iStock">
            <a:extLst>
              <a:ext uri="{FF2B5EF4-FFF2-40B4-BE49-F238E27FC236}">
                <a16:creationId xmlns:a16="http://schemas.microsoft.com/office/drawing/2014/main" id="{A4F40D34-0795-8571-4145-20C969F8B30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23868" y="558095"/>
            <a:ext cx="437609" cy="437609"/>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2">
            <a:extLst>
              <a:ext uri="{FF2B5EF4-FFF2-40B4-BE49-F238E27FC236}">
                <a16:creationId xmlns:a16="http://schemas.microsoft.com/office/drawing/2014/main" id="{DE2BD94B-EFFB-5414-75EB-02C9654E930D}"/>
              </a:ext>
            </a:extLst>
          </p:cNvPr>
          <p:cNvSpPr txBox="1"/>
          <p:nvPr/>
        </p:nvSpPr>
        <p:spPr>
          <a:xfrm>
            <a:off x="-1941250" y="571059"/>
            <a:ext cx="4210845" cy="646331"/>
          </a:xfrm>
          <a:prstGeom prst="rect">
            <a:avLst/>
          </a:prstGeom>
          <a:solidFill>
            <a:srgbClr val="FF99FF"/>
          </a:solidFill>
        </p:spPr>
        <p:txBody>
          <a:bodyPr wrap="square" rtlCol="0">
            <a:spAutoFit/>
          </a:bodyPr>
          <a:lstStyle/>
          <a:p>
            <a:r>
              <a:rPr lang="en-US" dirty="0"/>
              <a:t>re-check the tow data – recent PCs models may allow towing vs past</a:t>
            </a:r>
            <a:endParaRPr lang="fr-FR" dirty="0"/>
          </a:p>
        </p:txBody>
      </p:sp>
    </p:spTree>
    <p:extLst>
      <p:ext uri="{BB962C8B-B14F-4D97-AF65-F5344CB8AC3E}">
        <p14:creationId xmlns:p14="http://schemas.microsoft.com/office/powerpoint/2010/main" val="57245637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nodeType="with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fade">
                                      <p:cBhvr>
                                        <p:cTn id="13" dur="500"/>
                                        <p:tgtEl>
                                          <p:spTgt spid="3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5"/>
                                        </p:tgtEl>
                                        <p:attrNameLst>
                                          <p:attrName>style.visibility</p:attrName>
                                        </p:attrNameLst>
                                      </p:cBhvr>
                                      <p:to>
                                        <p:strVal val="visible"/>
                                      </p:to>
                                    </p:set>
                                    <p:animEffect transition="in" filter="fade">
                                      <p:cBhvr>
                                        <p:cTn id="21" dur="500"/>
                                        <p:tgtEl>
                                          <p:spTgt spid="35"/>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3"/>
                                        </p:tgtEl>
                                        <p:attrNameLst>
                                          <p:attrName>style.visibility</p:attrName>
                                        </p:attrNameLst>
                                      </p:cBhvr>
                                      <p:to>
                                        <p:strVal val="visible"/>
                                      </p:to>
                                    </p:set>
                                    <p:animEffect transition="in" filter="fade">
                                      <p:cBhvr>
                                        <p:cTn id="24" dur="500"/>
                                        <p:tgtEl>
                                          <p:spTgt spid="33"/>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fade">
                                      <p:cBhvr>
                                        <p:cTn id="27" dur="500"/>
                                        <p:tgtEl>
                                          <p:spTgt spid="34"/>
                                        </p:tgtEl>
                                      </p:cBhvr>
                                    </p:animEffect>
                                  </p:childTnLst>
                                </p:cTn>
                              </p:par>
                              <p:par>
                                <p:cTn id="28" presetID="10" presetClass="entr" presetSubtype="0" fill="hold" nodeType="with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fade">
                                      <p:cBhvr>
                                        <p:cTn id="30" dur="500"/>
                                        <p:tgtEl>
                                          <p:spTgt spid="29"/>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7"/>
                                        </p:tgtEl>
                                        <p:attrNameLst>
                                          <p:attrName>style.visibility</p:attrName>
                                        </p:attrNameLst>
                                      </p:cBhvr>
                                      <p:to>
                                        <p:strVal val="visible"/>
                                      </p:to>
                                    </p:set>
                                    <p:animEffect transition="in" filter="fade">
                                      <p:cBhvr>
                                        <p:cTn id="35" dur="500"/>
                                        <p:tgtEl>
                                          <p:spTgt spid="37"/>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fade">
                                      <p:cBhvr>
                                        <p:cTn id="38" dur="500"/>
                                        <p:tgtEl>
                                          <p:spTgt spid="17"/>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23"/>
                                        </p:tgtEl>
                                        <p:attrNameLst>
                                          <p:attrName>style.visibility</p:attrName>
                                        </p:attrNameLst>
                                      </p:cBhvr>
                                      <p:to>
                                        <p:strVal val="visible"/>
                                      </p:to>
                                    </p:set>
                                    <p:animEffect transition="in" filter="fade">
                                      <p:cBhvr>
                                        <p:cTn id="41" dur="500"/>
                                        <p:tgtEl>
                                          <p:spTgt spid="23"/>
                                        </p:tgtEl>
                                      </p:cBhvr>
                                    </p:animEffect>
                                  </p:childTnLst>
                                </p:cTn>
                              </p:par>
                              <p:par>
                                <p:cTn id="42" presetID="10" presetClass="entr" presetSubtype="0" fill="hold" nodeType="withEffect">
                                  <p:stCondLst>
                                    <p:cond delay="0"/>
                                  </p:stCondLst>
                                  <p:childTnLst>
                                    <p:set>
                                      <p:cBhvr>
                                        <p:cTn id="43" dur="1" fill="hold">
                                          <p:stCondLst>
                                            <p:cond delay="0"/>
                                          </p:stCondLst>
                                        </p:cTn>
                                        <p:tgtEl>
                                          <p:spTgt spid="30"/>
                                        </p:tgtEl>
                                        <p:attrNameLst>
                                          <p:attrName>style.visibility</p:attrName>
                                        </p:attrNameLst>
                                      </p:cBhvr>
                                      <p:to>
                                        <p:strVal val="visible"/>
                                      </p:to>
                                    </p:set>
                                    <p:animEffect transition="in" filter="fade">
                                      <p:cBhvr>
                                        <p:cTn id="44"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7" grpId="0"/>
      <p:bldP spid="23" grpId="0"/>
      <p:bldP spid="33" grpId="0"/>
      <p:bldP spid="34" grpId="0"/>
    </p:bldLst>
  </p:timing>
  <p:extLst>
    <p:ext uri="{6950BFC3-D8DA-4A85-94F7-54DA5524770B}">
      <p188:commentRel xmlns:p188="http://schemas.microsoft.com/office/powerpoint/2018/8/main" r:id="rId3"/>
    </p:ext>
  </p:extLs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ext Placeholder 32">
            <a:extLst>
              <a:ext uri="{FF2B5EF4-FFF2-40B4-BE49-F238E27FC236}">
                <a16:creationId xmlns:a16="http://schemas.microsoft.com/office/drawing/2014/main" id="{A966C00E-D308-8D62-D83D-CCFD4A17C9FA}"/>
              </a:ext>
            </a:extLst>
          </p:cNvPr>
          <p:cNvSpPr>
            <a:spLocks noGrp="1"/>
          </p:cNvSpPr>
          <p:nvPr>
            <p:ph type="body" idx="1"/>
          </p:nvPr>
        </p:nvSpPr>
        <p:spPr/>
        <p:txBody>
          <a:bodyPr/>
          <a:lstStyle/>
          <a:p>
            <a:r>
              <a:rPr lang="en-US" dirty="0"/>
              <a:t>understand the electrification potential</a:t>
            </a:r>
          </a:p>
        </p:txBody>
      </p:sp>
      <p:sp>
        <p:nvSpPr>
          <p:cNvPr id="44" name="Text Placeholder 43">
            <a:extLst>
              <a:ext uri="{FF2B5EF4-FFF2-40B4-BE49-F238E27FC236}">
                <a16:creationId xmlns:a16="http://schemas.microsoft.com/office/drawing/2014/main" id="{A0397C9E-0A5A-E83B-1BCA-E1D0E0C4DD62}"/>
              </a:ext>
            </a:extLst>
          </p:cNvPr>
          <p:cNvSpPr>
            <a:spLocks noGrp="1"/>
          </p:cNvSpPr>
          <p:nvPr>
            <p:ph type="body" sz="quarter" idx="19"/>
          </p:nvPr>
        </p:nvSpPr>
        <p:spPr/>
        <p:txBody>
          <a:bodyPr/>
          <a:lstStyle/>
          <a:p>
            <a:r>
              <a:rPr lang="fr-BE"/>
              <a:t>02</a:t>
            </a:r>
            <a:endParaRPr lang="en-US"/>
          </a:p>
        </p:txBody>
      </p:sp>
      <p:sp>
        <p:nvSpPr>
          <p:cNvPr id="3" name="Espace réservé du numéro de diapositive 2">
            <a:extLst>
              <a:ext uri="{FF2B5EF4-FFF2-40B4-BE49-F238E27FC236}">
                <a16:creationId xmlns:a16="http://schemas.microsoft.com/office/drawing/2014/main" id="{EB405CEB-871E-4C94-87F5-F25C8CC0150F}"/>
              </a:ext>
            </a:extLst>
          </p:cNvPr>
          <p:cNvSpPr>
            <a:spLocks noGrp="1"/>
          </p:cNvSpPr>
          <p:nvPr>
            <p:ph type="sldNum" sz="quarter" idx="17"/>
          </p:nvPr>
        </p:nvSpPr>
        <p:spPr/>
        <p:txBody>
          <a:bodyPr/>
          <a:lstStyle/>
          <a:p>
            <a:fld id="{D9249B2F-9173-48D3-A5BC-90A6758C671B}" type="slidenum">
              <a:rPr lang="en-US" noProof="0" smtClean="0"/>
              <a:pPr/>
              <a:t>21</a:t>
            </a:fld>
            <a:endParaRPr lang="en-US" noProof="0" dirty="0"/>
          </a:p>
        </p:txBody>
      </p:sp>
      <p:grpSp>
        <p:nvGrpSpPr>
          <p:cNvPr id="7" name="Group 63">
            <a:extLst>
              <a:ext uri="{FF2B5EF4-FFF2-40B4-BE49-F238E27FC236}">
                <a16:creationId xmlns:a16="http://schemas.microsoft.com/office/drawing/2014/main" id="{23EF65CB-64A5-43E7-974E-8D5E3DE4A47B}"/>
              </a:ext>
            </a:extLst>
          </p:cNvPr>
          <p:cNvGrpSpPr/>
          <p:nvPr/>
        </p:nvGrpSpPr>
        <p:grpSpPr>
          <a:xfrm>
            <a:off x="4874874" y="1271422"/>
            <a:ext cx="2442251" cy="2423507"/>
            <a:chOff x="4562855" y="831288"/>
            <a:chExt cx="2573275" cy="2593219"/>
          </a:xfrm>
        </p:grpSpPr>
        <p:grpSp>
          <p:nvGrpSpPr>
            <p:cNvPr id="9" name="Group 7">
              <a:extLst>
                <a:ext uri="{FF2B5EF4-FFF2-40B4-BE49-F238E27FC236}">
                  <a16:creationId xmlns:a16="http://schemas.microsoft.com/office/drawing/2014/main" id="{50BC7959-132B-402C-9568-1ADB2E3A72D1}"/>
                </a:ext>
              </a:extLst>
            </p:cNvPr>
            <p:cNvGrpSpPr/>
            <p:nvPr/>
          </p:nvGrpSpPr>
          <p:grpSpPr>
            <a:xfrm>
              <a:off x="4562855" y="871044"/>
              <a:ext cx="2573275" cy="2553463"/>
              <a:chOff x="4562855" y="514350"/>
              <a:chExt cx="2573275" cy="2553463"/>
            </a:xfrm>
          </p:grpSpPr>
          <p:sp>
            <p:nvSpPr>
              <p:cNvPr id="11" name="Rectangle 10">
                <a:extLst>
                  <a:ext uri="{FF2B5EF4-FFF2-40B4-BE49-F238E27FC236}">
                    <a16:creationId xmlns:a16="http://schemas.microsoft.com/office/drawing/2014/main" id="{7B20EDD2-1263-4891-A89F-992FBFE7E7B2}"/>
                  </a:ext>
                </a:extLst>
              </p:cNvPr>
              <p:cNvSpPr/>
              <p:nvPr/>
            </p:nvSpPr>
            <p:spPr>
              <a:xfrm>
                <a:off x="5841055" y="517721"/>
                <a:ext cx="258992" cy="174518"/>
              </a:xfrm>
              <a:prstGeom prst="rect">
                <a:avLst/>
              </a:prstGeom>
              <a:solidFill>
                <a:schemeClr val="bg2">
                  <a:lumMod val="6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Encode Sans" panose="020B0604020202020204" charset="0"/>
                  <a:ea typeface="+mn-ea"/>
                  <a:cs typeface="+mn-cs"/>
                </a:endParaRPr>
              </a:p>
            </p:txBody>
          </p:sp>
          <p:sp>
            <p:nvSpPr>
              <p:cNvPr id="12" name="Rectangle 11">
                <a:extLst>
                  <a:ext uri="{FF2B5EF4-FFF2-40B4-BE49-F238E27FC236}">
                    <a16:creationId xmlns:a16="http://schemas.microsoft.com/office/drawing/2014/main" id="{5F35F6E8-FC6B-4ED2-9EDE-95FDD05E95FF}"/>
                  </a:ext>
                </a:extLst>
              </p:cNvPr>
              <p:cNvSpPr/>
              <p:nvPr/>
            </p:nvSpPr>
            <p:spPr>
              <a:xfrm>
                <a:off x="6868212" y="1616870"/>
                <a:ext cx="258992" cy="158428"/>
              </a:xfrm>
              <a:prstGeom prst="rect">
                <a:avLst/>
              </a:prstGeom>
              <a:solidFill>
                <a:schemeClr val="bg2">
                  <a:lumMod val="6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Encode Sans" panose="020B0604020202020204" charset="0"/>
                  <a:ea typeface="+mn-ea"/>
                  <a:cs typeface="+mn-cs"/>
                </a:endParaRPr>
              </a:p>
            </p:txBody>
          </p:sp>
          <p:sp>
            <p:nvSpPr>
              <p:cNvPr id="13" name="Rounded Rectangle 3">
                <a:extLst>
                  <a:ext uri="{FF2B5EF4-FFF2-40B4-BE49-F238E27FC236}">
                    <a16:creationId xmlns:a16="http://schemas.microsoft.com/office/drawing/2014/main" id="{8F50B7C1-9453-4AF9-A194-DA38C725409D}"/>
                  </a:ext>
                </a:extLst>
              </p:cNvPr>
              <p:cNvSpPr/>
              <p:nvPr/>
            </p:nvSpPr>
            <p:spPr>
              <a:xfrm>
                <a:off x="4562855" y="647681"/>
                <a:ext cx="2452197" cy="2420132"/>
              </a:xfrm>
              <a:prstGeom prst="roundRect">
                <a:avLst>
                  <a:gd name="adj" fmla="val 5770"/>
                </a:avLst>
              </a:prstGeom>
              <a:solidFill>
                <a:srgbClr val="FCA2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Encode Sans" panose="020B0604020202020204" charset="0"/>
                  <a:ea typeface="+mn-ea"/>
                  <a:cs typeface="+mn-cs"/>
                </a:endParaRPr>
              </a:p>
            </p:txBody>
          </p:sp>
          <p:sp>
            <p:nvSpPr>
              <p:cNvPr id="14" name="Rectangle 7">
                <a:extLst>
                  <a:ext uri="{FF2B5EF4-FFF2-40B4-BE49-F238E27FC236}">
                    <a16:creationId xmlns:a16="http://schemas.microsoft.com/office/drawing/2014/main" id="{9F4F7875-6350-4666-B14A-0DA6C8891E1E}"/>
                  </a:ext>
                </a:extLst>
              </p:cNvPr>
              <p:cNvSpPr/>
              <p:nvPr/>
            </p:nvSpPr>
            <p:spPr>
              <a:xfrm>
                <a:off x="5841216" y="514350"/>
                <a:ext cx="1294914" cy="1262407"/>
              </a:xfrm>
              <a:custGeom>
                <a:avLst/>
                <a:gdLst>
                  <a:gd name="connsiteX0" fmla="*/ 0 w 1291103"/>
                  <a:gd name="connsiteY0" fmla="*/ 0 h 1108953"/>
                  <a:gd name="connsiteX1" fmla="*/ 1291103 w 1291103"/>
                  <a:gd name="connsiteY1" fmla="*/ 0 h 1108953"/>
                  <a:gd name="connsiteX2" fmla="*/ 1291103 w 1291103"/>
                  <a:gd name="connsiteY2" fmla="*/ 1108953 h 1108953"/>
                  <a:gd name="connsiteX3" fmla="*/ 0 w 1291103"/>
                  <a:gd name="connsiteY3" fmla="*/ 1108953 h 1108953"/>
                  <a:gd name="connsiteX4" fmla="*/ 0 w 1291103"/>
                  <a:gd name="connsiteY4" fmla="*/ 0 h 1108953"/>
                  <a:gd name="connsiteX0" fmla="*/ 0 w 1291104"/>
                  <a:gd name="connsiteY0" fmla="*/ 0 h 1108953"/>
                  <a:gd name="connsiteX1" fmla="*/ 1291103 w 1291104"/>
                  <a:gd name="connsiteY1" fmla="*/ 0 h 1108953"/>
                  <a:gd name="connsiteX2" fmla="*/ 1291104 w 1291104"/>
                  <a:gd name="connsiteY2" fmla="*/ 658076 h 1108953"/>
                  <a:gd name="connsiteX3" fmla="*/ 1291103 w 1291104"/>
                  <a:gd name="connsiteY3" fmla="*/ 1108953 h 1108953"/>
                  <a:gd name="connsiteX4" fmla="*/ 0 w 1291104"/>
                  <a:gd name="connsiteY4" fmla="*/ 1108953 h 1108953"/>
                  <a:gd name="connsiteX5" fmla="*/ 0 w 1291104"/>
                  <a:gd name="connsiteY5" fmla="*/ 0 h 1108953"/>
                  <a:gd name="connsiteX0" fmla="*/ 0 w 1294913"/>
                  <a:gd name="connsiteY0" fmla="*/ 0 h 1108953"/>
                  <a:gd name="connsiteX1" fmla="*/ 1294913 w 1294913"/>
                  <a:gd name="connsiteY1" fmla="*/ 11430 h 1108953"/>
                  <a:gd name="connsiteX2" fmla="*/ 1291104 w 1294913"/>
                  <a:gd name="connsiteY2" fmla="*/ 658076 h 1108953"/>
                  <a:gd name="connsiteX3" fmla="*/ 1291103 w 1294913"/>
                  <a:gd name="connsiteY3" fmla="*/ 1108953 h 1108953"/>
                  <a:gd name="connsiteX4" fmla="*/ 0 w 1294913"/>
                  <a:gd name="connsiteY4" fmla="*/ 1108953 h 1108953"/>
                  <a:gd name="connsiteX5" fmla="*/ 0 w 1294913"/>
                  <a:gd name="connsiteY5" fmla="*/ 0 h 1108953"/>
                  <a:gd name="connsiteX0" fmla="*/ 0 w 1294913"/>
                  <a:gd name="connsiteY0" fmla="*/ 1054 h 1110007"/>
                  <a:gd name="connsiteX1" fmla="*/ 609113 w 1294913"/>
                  <a:gd name="connsiteY1" fmla="*/ 0 h 1110007"/>
                  <a:gd name="connsiteX2" fmla="*/ 1294913 w 1294913"/>
                  <a:gd name="connsiteY2" fmla="*/ 12484 h 1110007"/>
                  <a:gd name="connsiteX3" fmla="*/ 1291104 w 1294913"/>
                  <a:gd name="connsiteY3" fmla="*/ 659130 h 1110007"/>
                  <a:gd name="connsiteX4" fmla="*/ 1291103 w 1294913"/>
                  <a:gd name="connsiteY4" fmla="*/ 1110007 h 1110007"/>
                  <a:gd name="connsiteX5" fmla="*/ 0 w 1294913"/>
                  <a:gd name="connsiteY5" fmla="*/ 1110007 h 1110007"/>
                  <a:gd name="connsiteX6" fmla="*/ 0 w 1294913"/>
                  <a:gd name="connsiteY6" fmla="*/ 1054 h 1110007"/>
                  <a:gd name="connsiteX0" fmla="*/ 0 w 1291104"/>
                  <a:gd name="connsiteY0" fmla="*/ 1054 h 1110007"/>
                  <a:gd name="connsiteX1" fmla="*/ 609113 w 1291104"/>
                  <a:gd name="connsiteY1" fmla="*/ 0 h 1110007"/>
                  <a:gd name="connsiteX2" fmla="*/ 1291104 w 1291104"/>
                  <a:gd name="connsiteY2" fmla="*/ 659130 h 1110007"/>
                  <a:gd name="connsiteX3" fmla="*/ 1291103 w 1291104"/>
                  <a:gd name="connsiteY3" fmla="*/ 1110007 h 1110007"/>
                  <a:gd name="connsiteX4" fmla="*/ 0 w 1291104"/>
                  <a:gd name="connsiteY4" fmla="*/ 1110007 h 1110007"/>
                  <a:gd name="connsiteX5" fmla="*/ 0 w 1291104"/>
                  <a:gd name="connsiteY5" fmla="*/ 1054 h 1110007"/>
                  <a:gd name="connsiteX0" fmla="*/ 0 w 1291103"/>
                  <a:gd name="connsiteY0" fmla="*/ 1054 h 1110007"/>
                  <a:gd name="connsiteX1" fmla="*/ 609113 w 1291103"/>
                  <a:gd name="connsiteY1" fmla="*/ 0 h 1110007"/>
                  <a:gd name="connsiteX2" fmla="*/ 1287294 w 1291103"/>
                  <a:gd name="connsiteY2" fmla="*/ 685800 h 1110007"/>
                  <a:gd name="connsiteX3" fmla="*/ 1291103 w 1291103"/>
                  <a:gd name="connsiteY3" fmla="*/ 1110007 h 1110007"/>
                  <a:gd name="connsiteX4" fmla="*/ 0 w 1291103"/>
                  <a:gd name="connsiteY4" fmla="*/ 1110007 h 1110007"/>
                  <a:gd name="connsiteX5" fmla="*/ 0 w 1291103"/>
                  <a:gd name="connsiteY5" fmla="*/ 1054 h 1110007"/>
                  <a:gd name="connsiteX0" fmla="*/ 0 w 1291103"/>
                  <a:gd name="connsiteY0" fmla="*/ 1054 h 1110007"/>
                  <a:gd name="connsiteX1" fmla="*/ 601493 w 1291103"/>
                  <a:gd name="connsiteY1" fmla="*/ 0 h 1110007"/>
                  <a:gd name="connsiteX2" fmla="*/ 1287294 w 1291103"/>
                  <a:gd name="connsiteY2" fmla="*/ 685800 h 1110007"/>
                  <a:gd name="connsiteX3" fmla="*/ 1291103 w 1291103"/>
                  <a:gd name="connsiteY3" fmla="*/ 1110007 h 1110007"/>
                  <a:gd name="connsiteX4" fmla="*/ 0 w 1291103"/>
                  <a:gd name="connsiteY4" fmla="*/ 1110007 h 1110007"/>
                  <a:gd name="connsiteX5" fmla="*/ 0 w 1291103"/>
                  <a:gd name="connsiteY5" fmla="*/ 1054 h 1110007"/>
                  <a:gd name="connsiteX0" fmla="*/ 0 w 1287294"/>
                  <a:gd name="connsiteY0" fmla="*/ 1054 h 1110007"/>
                  <a:gd name="connsiteX1" fmla="*/ 601493 w 1287294"/>
                  <a:gd name="connsiteY1" fmla="*/ 0 h 1110007"/>
                  <a:gd name="connsiteX2" fmla="*/ 1287294 w 1287294"/>
                  <a:gd name="connsiteY2" fmla="*/ 685800 h 1110007"/>
                  <a:gd name="connsiteX3" fmla="*/ 1058693 w 1287294"/>
                  <a:gd name="connsiteY3" fmla="*/ 961417 h 1110007"/>
                  <a:gd name="connsiteX4" fmla="*/ 0 w 1287294"/>
                  <a:gd name="connsiteY4" fmla="*/ 1110007 h 1110007"/>
                  <a:gd name="connsiteX5" fmla="*/ 0 w 1287294"/>
                  <a:gd name="connsiteY5" fmla="*/ 1054 h 1110007"/>
                  <a:gd name="connsiteX0" fmla="*/ 0 w 1287294"/>
                  <a:gd name="connsiteY0" fmla="*/ 1054 h 1262407"/>
                  <a:gd name="connsiteX1" fmla="*/ 601493 w 1287294"/>
                  <a:gd name="connsiteY1" fmla="*/ 0 h 1262407"/>
                  <a:gd name="connsiteX2" fmla="*/ 1287294 w 1287294"/>
                  <a:gd name="connsiteY2" fmla="*/ 685800 h 1262407"/>
                  <a:gd name="connsiteX3" fmla="*/ 1287293 w 1287294"/>
                  <a:gd name="connsiteY3" fmla="*/ 1262407 h 1262407"/>
                  <a:gd name="connsiteX4" fmla="*/ 0 w 1287294"/>
                  <a:gd name="connsiteY4" fmla="*/ 1110007 h 1262407"/>
                  <a:gd name="connsiteX5" fmla="*/ 0 w 1287294"/>
                  <a:gd name="connsiteY5" fmla="*/ 1054 h 1262407"/>
                  <a:gd name="connsiteX0" fmla="*/ 0 w 1294914"/>
                  <a:gd name="connsiteY0" fmla="*/ 1054 h 1262407"/>
                  <a:gd name="connsiteX1" fmla="*/ 601493 w 1294914"/>
                  <a:gd name="connsiteY1" fmla="*/ 0 h 1262407"/>
                  <a:gd name="connsiteX2" fmla="*/ 1294914 w 1294914"/>
                  <a:gd name="connsiteY2" fmla="*/ 701040 h 1262407"/>
                  <a:gd name="connsiteX3" fmla="*/ 1287293 w 1294914"/>
                  <a:gd name="connsiteY3" fmla="*/ 1262407 h 1262407"/>
                  <a:gd name="connsiteX4" fmla="*/ 0 w 1294914"/>
                  <a:gd name="connsiteY4" fmla="*/ 1110007 h 1262407"/>
                  <a:gd name="connsiteX5" fmla="*/ 0 w 1294914"/>
                  <a:gd name="connsiteY5" fmla="*/ 1054 h 1262407"/>
                  <a:gd name="connsiteX0" fmla="*/ 0 w 1294914"/>
                  <a:gd name="connsiteY0" fmla="*/ 1054 h 1262407"/>
                  <a:gd name="connsiteX1" fmla="*/ 601493 w 1294914"/>
                  <a:gd name="connsiteY1" fmla="*/ 0 h 1262407"/>
                  <a:gd name="connsiteX2" fmla="*/ 1294914 w 1294914"/>
                  <a:gd name="connsiteY2" fmla="*/ 701040 h 1262407"/>
                  <a:gd name="connsiteX3" fmla="*/ 1287293 w 1294914"/>
                  <a:gd name="connsiteY3" fmla="*/ 1262407 h 1262407"/>
                  <a:gd name="connsiteX4" fmla="*/ 0 w 1294914"/>
                  <a:gd name="connsiteY4" fmla="*/ 1054 h 1262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4914" h="1262407">
                    <a:moveTo>
                      <a:pt x="0" y="1054"/>
                    </a:moveTo>
                    <a:lnTo>
                      <a:pt x="601493" y="0"/>
                    </a:lnTo>
                    <a:lnTo>
                      <a:pt x="1294914" y="701040"/>
                    </a:lnTo>
                    <a:cubicBezTo>
                      <a:pt x="1294914" y="851332"/>
                      <a:pt x="1287293" y="1112115"/>
                      <a:pt x="1287293" y="1262407"/>
                    </a:cubicBezTo>
                    <a:lnTo>
                      <a:pt x="0" y="1054"/>
                    </a:lnTo>
                    <a:close/>
                  </a:path>
                </a:pathLst>
              </a:cu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Encode Sans" panose="020B0604020202020204" charset="0"/>
                  <a:ea typeface="+mn-ea"/>
                  <a:cs typeface="+mn-cs"/>
                </a:endParaRPr>
              </a:p>
            </p:txBody>
          </p:sp>
        </p:grpSp>
        <p:sp>
          <p:nvSpPr>
            <p:cNvPr id="10" name="TextBox 59">
              <a:extLst>
                <a:ext uri="{FF2B5EF4-FFF2-40B4-BE49-F238E27FC236}">
                  <a16:creationId xmlns:a16="http://schemas.microsoft.com/office/drawing/2014/main" id="{690809A8-49FC-4919-858B-C0C5FA966AA9}"/>
                </a:ext>
              </a:extLst>
            </p:cNvPr>
            <p:cNvSpPr txBox="1"/>
            <p:nvPr/>
          </p:nvSpPr>
          <p:spPr>
            <a:xfrm rot="2700000">
              <a:off x="6137095" y="1160281"/>
              <a:ext cx="1144420" cy="486433"/>
            </a:xfrm>
            <a:prstGeom prst="rect">
              <a:avLst/>
            </a:prstGeom>
            <a:noFill/>
          </p:spPr>
          <p:txBody>
            <a:bodyPr wrap="none" rtlCol="0">
              <a:spAutoFit/>
            </a:bodyPr>
            <a:lstStyle/>
            <a:p>
              <a:pPr defTabSz="457200" eaLnBrk="0" fontAlgn="base" hangingPunct="0">
                <a:spcBef>
                  <a:spcPct val="0"/>
                </a:spcBef>
                <a:spcAft>
                  <a:spcPct val="0"/>
                </a:spcAft>
                <a:defRPr/>
              </a:pPr>
              <a:r>
                <a:rPr lang="en-US" sz="1200" b="1" dirty="0">
                  <a:solidFill>
                    <a:prstClr val="black"/>
                  </a:solidFill>
                  <a:latin typeface="Encode Sans" panose="020B0604020202020204" charset="0"/>
                  <a:ea typeface="MS PGothic" panose="020B0600070205080204" pitchFamily="34" charset="-128"/>
                </a:rPr>
                <a:t>Frequency</a:t>
              </a:r>
            </a:p>
            <a:p>
              <a:pPr defTabSz="457200" eaLnBrk="0" fontAlgn="base" hangingPunct="0">
                <a:spcBef>
                  <a:spcPct val="0"/>
                </a:spcBef>
                <a:spcAft>
                  <a:spcPct val="0"/>
                </a:spcAft>
                <a:defRPr/>
              </a:pPr>
              <a:r>
                <a:rPr lang="en-US" sz="1200" b="1" dirty="0">
                  <a:solidFill>
                    <a:prstClr val="black"/>
                  </a:solidFill>
                  <a:latin typeface="Encode Sans" panose="020B0604020202020204" charset="0"/>
                  <a:ea typeface="MS PGothic" panose="020B0600070205080204" pitchFamily="34" charset="-128"/>
                </a:rPr>
                <a:t>long trips</a:t>
              </a:r>
            </a:p>
          </p:txBody>
        </p:sp>
      </p:grpSp>
      <p:grpSp>
        <p:nvGrpSpPr>
          <p:cNvPr id="16" name="Group 64">
            <a:extLst>
              <a:ext uri="{FF2B5EF4-FFF2-40B4-BE49-F238E27FC236}">
                <a16:creationId xmlns:a16="http://schemas.microsoft.com/office/drawing/2014/main" id="{FAD8A813-2A69-4B60-B7A7-7B9C9700DD2E}"/>
              </a:ext>
            </a:extLst>
          </p:cNvPr>
          <p:cNvGrpSpPr/>
          <p:nvPr/>
        </p:nvGrpSpPr>
        <p:grpSpPr>
          <a:xfrm>
            <a:off x="8858960" y="1433181"/>
            <a:ext cx="2618686" cy="2386353"/>
            <a:chOff x="4602366" y="3958555"/>
            <a:chExt cx="2759176" cy="2553463"/>
          </a:xfrm>
        </p:grpSpPr>
        <p:grpSp>
          <p:nvGrpSpPr>
            <p:cNvPr id="18" name="Group 18">
              <a:extLst>
                <a:ext uri="{FF2B5EF4-FFF2-40B4-BE49-F238E27FC236}">
                  <a16:creationId xmlns:a16="http://schemas.microsoft.com/office/drawing/2014/main" id="{9FAEF2B5-9C0F-423D-9821-210C606A7E7E}"/>
                </a:ext>
              </a:extLst>
            </p:cNvPr>
            <p:cNvGrpSpPr/>
            <p:nvPr/>
          </p:nvGrpSpPr>
          <p:grpSpPr>
            <a:xfrm flipV="1">
              <a:off x="4602366" y="3958555"/>
              <a:ext cx="2573275" cy="2553463"/>
              <a:chOff x="4562855" y="514350"/>
              <a:chExt cx="2573275" cy="2553463"/>
            </a:xfrm>
          </p:grpSpPr>
          <p:sp>
            <p:nvSpPr>
              <p:cNvPr id="20" name="Rectangle 19">
                <a:extLst>
                  <a:ext uri="{FF2B5EF4-FFF2-40B4-BE49-F238E27FC236}">
                    <a16:creationId xmlns:a16="http://schemas.microsoft.com/office/drawing/2014/main" id="{5D6CD422-9CE6-4154-8269-73FA77108393}"/>
                  </a:ext>
                </a:extLst>
              </p:cNvPr>
              <p:cNvSpPr/>
              <p:nvPr/>
            </p:nvSpPr>
            <p:spPr>
              <a:xfrm>
                <a:off x="5841055" y="517721"/>
                <a:ext cx="258992" cy="174518"/>
              </a:xfrm>
              <a:prstGeom prst="rect">
                <a:avLst/>
              </a:prstGeom>
              <a:solidFill>
                <a:srgbClr val="00437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Encode Sans" panose="020B0604020202020204" charset="0"/>
                  <a:ea typeface="+mn-ea"/>
                  <a:cs typeface="+mn-cs"/>
                </a:endParaRPr>
              </a:p>
            </p:txBody>
          </p:sp>
          <p:sp>
            <p:nvSpPr>
              <p:cNvPr id="21" name="Rectangle 20">
                <a:extLst>
                  <a:ext uri="{FF2B5EF4-FFF2-40B4-BE49-F238E27FC236}">
                    <a16:creationId xmlns:a16="http://schemas.microsoft.com/office/drawing/2014/main" id="{32D8CED3-DBB9-4B96-B93C-06D888796031}"/>
                  </a:ext>
                </a:extLst>
              </p:cNvPr>
              <p:cNvSpPr/>
              <p:nvPr/>
            </p:nvSpPr>
            <p:spPr>
              <a:xfrm>
                <a:off x="6868212" y="1616870"/>
                <a:ext cx="258992" cy="158428"/>
              </a:xfrm>
              <a:prstGeom prst="rect">
                <a:avLst/>
              </a:prstGeom>
              <a:solidFill>
                <a:srgbClr val="00437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Encode Sans" panose="020B0604020202020204" charset="0"/>
                  <a:ea typeface="+mn-ea"/>
                  <a:cs typeface="+mn-cs"/>
                </a:endParaRPr>
              </a:p>
            </p:txBody>
          </p:sp>
          <p:sp>
            <p:nvSpPr>
              <p:cNvPr id="22" name="Rounded Rectangle 21">
                <a:extLst>
                  <a:ext uri="{FF2B5EF4-FFF2-40B4-BE49-F238E27FC236}">
                    <a16:creationId xmlns:a16="http://schemas.microsoft.com/office/drawing/2014/main" id="{0B80C081-543A-434A-9212-B20C566757C2}"/>
                  </a:ext>
                </a:extLst>
              </p:cNvPr>
              <p:cNvSpPr/>
              <p:nvPr/>
            </p:nvSpPr>
            <p:spPr>
              <a:xfrm>
                <a:off x="4562855" y="647681"/>
                <a:ext cx="2452197" cy="2420132"/>
              </a:xfrm>
              <a:prstGeom prst="roundRect">
                <a:avLst>
                  <a:gd name="adj" fmla="val 5770"/>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Encode Sans" panose="020B0604020202020204" charset="0"/>
                  <a:ea typeface="+mn-ea"/>
                  <a:cs typeface="+mn-cs"/>
                </a:endParaRPr>
              </a:p>
            </p:txBody>
          </p:sp>
          <p:sp>
            <p:nvSpPr>
              <p:cNvPr id="23" name="Rectangle 7">
                <a:extLst>
                  <a:ext uri="{FF2B5EF4-FFF2-40B4-BE49-F238E27FC236}">
                    <a16:creationId xmlns:a16="http://schemas.microsoft.com/office/drawing/2014/main" id="{3AF27249-6A34-488F-BB1B-757297E5A074}"/>
                  </a:ext>
                </a:extLst>
              </p:cNvPr>
              <p:cNvSpPr/>
              <p:nvPr/>
            </p:nvSpPr>
            <p:spPr>
              <a:xfrm>
                <a:off x="5841216" y="514350"/>
                <a:ext cx="1294914" cy="1262407"/>
              </a:xfrm>
              <a:custGeom>
                <a:avLst/>
                <a:gdLst>
                  <a:gd name="connsiteX0" fmla="*/ 0 w 1291103"/>
                  <a:gd name="connsiteY0" fmla="*/ 0 h 1108953"/>
                  <a:gd name="connsiteX1" fmla="*/ 1291103 w 1291103"/>
                  <a:gd name="connsiteY1" fmla="*/ 0 h 1108953"/>
                  <a:gd name="connsiteX2" fmla="*/ 1291103 w 1291103"/>
                  <a:gd name="connsiteY2" fmla="*/ 1108953 h 1108953"/>
                  <a:gd name="connsiteX3" fmla="*/ 0 w 1291103"/>
                  <a:gd name="connsiteY3" fmla="*/ 1108953 h 1108953"/>
                  <a:gd name="connsiteX4" fmla="*/ 0 w 1291103"/>
                  <a:gd name="connsiteY4" fmla="*/ 0 h 1108953"/>
                  <a:gd name="connsiteX0" fmla="*/ 0 w 1291104"/>
                  <a:gd name="connsiteY0" fmla="*/ 0 h 1108953"/>
                  <a:gd name="connsiteX1" fmla="*/ 1291103 w 1291104"/>
                  <a:gd name="connsiteY1" fmla="*/ 0 h 1108953"/>
                  <a:gd name="connsiteX2" fmla="*/ 1291104 w 1291104"/>
                  <a:gd name="connsiteY2" fmla="*/ 658076 h 1108953"/>
                  <a:gd name="connsiteX3" fmla="*/ 1291103 w 1291104"/>
                  <a:gd name="connsiteY3" fmla="*/ 1108953 h 1108953"/>
                  <a:gd name="connsiteX4" fmla="*/ 0 w 1291104"/>
                  <a:gd name="connsiteY4" fmla="*/ 1108953 h 1108953"/>
                  <a:gd name="connsiteX5" fmla="*/ 0 w 1291104"/>
                  <a:gd name="connsiteY5" fmla="*/ 0 h 1108953"/>
                  <a:gd name="connsiteX0" fmla="*/ 0 w 1294913"/>
                  <a:gd name="connsiteY0" fmla="*/ 0 h 1108953"/>
                  <a:gd name="connsiteX1" fmla="*/ 1294913 w 1294913"/>
                  <a:gd name="connsiteY1" fmla="*/ 11430 h 1108953"/>
                  <a:gd name="connsiteX2" fmla="*/ 1291104 w 1294913"/>
                  <a:gd name="connsiteY2" fmla="*/ 658076 h 1108953"/>
                  <a:gd name="connsiteX3" fmla="*/ 1291103 w 1294913"/>
                  <a:gd name="connsiteY3" fmla="*/ 1108953 h 1108953"/>
                  <a:gd name="connsiteX4" fmla="*/ 0 w 1294913"/>
                  <a:gd name="connsiteY4" fmla="*/ 1108953 h 1108953"/>
                  <a:gd name="connsiteX5" fmla="*/ 0 w 1294913"/>
                  <a:gd name="connsiteY5" fmla="*/ 0 h 1108953"/>
                  <a:gd name="connsiteX0" fmla="*/ 0 w 1294913"/>
                  <a:gd name="connsiteY0" fmla="*/ 1054 h 1110007"/>
                  <a:gd name="connsiteX1" fmla="*/ 609113 w 1294913"/>
                  <a:gd name="connsiteY1" fmla="*/ 0 h 1110007"/>
                  <a:gd name="connsiteX2" fmla="*/ 1294913 w 1294913"/>
                  <a:gd name="connsiteY2" fmla="*/ 12484 h 1110007"/>
                  <a:gd name="connsiteX3" fmla="*/ 1291104 w 1294913"/>
                  <a:gd name="connsiteY3" fmla="*/ 659130 h 1110007"/>
                  <a:gd name="connsiteX4" fmla="*/ 1291103 w 1294913"/>
                  <a:gd name="connsiteY4" fmla="*/ 1110007 h 1110007"/>
                  <a:gd name="connsiteX5" fmla="*/ 0 w 1294913"/>
                  <a:gd name="connsiteY5" fmla="*/ 1110007 h 1110007"/>
                  <a:gd name="connsiteX6" fmla="*/ 0 w 1294913"/>
                  <a:gd name="connsiteY6" fmla="*/ 1054 h 1110007"/>
                  <a:gd name="connsiteX0" fmla="*/ 0 w 1291104"/>
                  <a:gd name="connsiteY0" fmla="*/ 1054 h 1110007"/>
                  <a:gd name="connsiteX1" fmla="*/ 609113 w 1291104"/>
                  <a:gd name="connsiteY1" fmla="*/ 0 h 1110007"/>
                  <a:gd name="connsiteX2" fmla="*/ 1291104 w 1291104"/>
                  <a:gd name="connsiteY2" fmla="*/ 659130 h 1110007"/>
                  <a:gd name="connsiteX3" fmla="*/ 1291103 w 1291104"/>
                  <a:gd name="connsiteY3" fmla="*/ 1110007 h 1110007"/>
                  <a:gd name="connsiteX4" fmla="*/ 0 w 1291104"/>
                  <a:gd name="connsiteY4" fmla="*/ 1110007 h 1110007"/>
                  <a:gd name="connsiteX5" fmla="*/ 0 w 1291104"/>
                  <a:gd name="connsiteY5" fmla="*/ 1054 h 1110007"/>
                  <a:gd name="connsiteX0" fmla="*/ 0 w 1291103"/>
                  <a:gd name="connsiteY0" fmla="*/ 1054 h 1110007"/>
                  <a:gd name="connsiteX1" fmla="*/ 609113 w 1291103"/>
                  <a:gd name="connsiteY1" fmla="*/ 0 h 1110007"/>
                  <a:gd name="connsiteX2" fmla="*/ 1287294 w 1291103"/>
                  <a:gd name="connsiteY2" fmla="*/ 685800 h 1110007"/>
                  <a:gd name="connsiteX3" fmla="*/ 1291103 w 1291103"/>
                  <a:gd name="connsiteY3" fmla="*/ 1110007 h 1110007"/>
                  <a:gd name="connsiteX4" fmla="*/ 0 w 1291103"/>
                  <a:gd name="connsiteY4" fmla="*/ 1110007 h 1110007"/>
                  <a:gd name="connsiteX5" fmla="*/ 0 w 1291103"/>
                  <a:gd name="connsiteY5" fmla="*/ 1054 h 1110007"/>
                  <a:gd name="connsiteX0" fmla="*/ 0 w 1291103"/>
                  <a:gd name="connsiteY0" fmla="*/ 1054 h 1110007"/>
                  <a:gd name="connsiteX1" fmla="*/ 601493 w 1291103"/>
                  <a:gd name="connsiteY1" fmla="*/ 0 h 1110007"/>
                  <a:gd name="connsiteX2" fmla="*/ 1287294 w 1291103"/>
                  <a:gd name="connsiteY2" fmla="*/ 685800 h 1110007"/>
                  <a:gd name="connsiteX3" fmla="*/ 1291103 w 1291103"/>
                  <a:gd name="connsiteY3" fmla="*/ 1110007 h 1110007"/>
                  <a:gd name="connsiteX4" fmla="*/ 0 w 1291103"/>
                  <a:gd name="connsiteY4" fmla="*/ 1110007 h 1110007"/>
                  <a:gd name="connsiteX5" fmla="*/ 0 w 1291103"/>
                  <a:gd name="connsiteY5" fmla="*/ 1054 h 1110007"/>
                  <a:gd name="connsiteX0" fmla="*/ 0 w 1287294"/>
                  <a:gd name="connsiteY0" fmla="*/ 1054 h 1110007"/>
                  <a:gd name="connsiteX1" fmla="*/ 601493 w 1287294"/>
                  <a:gd name="connsiteY1" fmla="*/ 0 h 1110007"/>
                  <a:gd name="connsiteX2" fmla="*/ 1287294 w 1287294"/>
                  <a:gd name="connsiteY2" fmla="*/ 685800 h 1110007"/>
                  <a:gd name="connsiteX3" fmla="*/ 1058693 w 1287294"/>
                  <a:gd name="connsiteY3" fmla="*/ 961417 h 1110007"/>
                  <a:gd name="connsiteX4" fmla="*/ 0 w 1287294"/>
                  <a:gd name="connsiteY4" fmla="*/ 1110007 h 1110007"/>
                  <a:gd name="connsiteX5" fmla="*/ 0 w 1287294"/>
                  <a:gd name="connsiteY5" fmla="*/ 1054 h 1110007"/>
                  <a:gd name="connsiteX0" fmla="*/ 0 w 1287294"/>
                  <a:gd name="connsiteY0" fmla="*/ 1054 h 1262407"/>
                  <a:gd name="connsiteX1" fmla="*/ 601493 w 1287294"/>
                  <a:gd name="connsiteY1" fmla="*/ 0 h 1262407"/>
                  <a:gd name="connsiteX2" fmla="*/ 1287294 w 1287294"/>
                  <a:gd name="connsiteY2" fmla="*/ 685800 h 1262407"/>
                  <a:gd name="connsiteX3" fmla="*/ 1287293 w 1287294"/>
                  <a:gd name="connsiteY3" fmla="*/ 1262407 h 1262407"/>
                  <a:gd name="connsiteX4" fmla="*/ 0 w 1287294"/>
                  <a:gd name="connsiteY4" fmla="*/ 1110007 h 1262407"/>
                  <a:gd name="connsiteX5" fmla="*/ 0 w 1287294"/>
                  <a:gd name="connsiteY5" fmla="*/ 1054 h 1262407"/>
                  <a:gd name="connsiteX0" fmla="*/ 0 w 1294914"/>
                  <a:gd name="connsiteY0" fmla="*/ 1054 h 1262407"/>
                  <a:gd name="connsiteX1" fmla="*/ 601493 w 1294914"/>
                  <a:gd name="connsiteY1" fmla="*/ 0 h 1262407"/>
                  <a:gd name="connsiteX2" fmla="*/ 1294914 w 1294914"/>
                  <a:gd name="connsiteY2" fmla="*/ 701040 h 1262407"/>
                  <a:gd name="connsiteX3" fmla="*/ 1287293 w 1294914"/>
                  <a:gd name="connsiteY3" fmla="*/ 1262407 h 1262407"/>
                  <a:gd name="connsiteX4" fmla="*/ 0 w 1294914"/>
                  <a:gd name="connsiteY4" fmla="*/ 1110007 h 1262407"/>
                  <a:gd name="connsiteX5" fmla="*/ 0 w 1294914"/>
                  <a:gd name="connsiteY5" fmla="*/ 1054 h 1262407"/>
                  <a:gd name="connsiteX0" fmla="*/ 0 w 1294914"/>
                  <a:gd name="connsiteY0" fmla="*/ 1054 h 1262407"/>
                  <a:gd name="connsiteX1" fmla="*/ 601493 w 1294914"/>
                  <a:gd name="connsiteY1" fmla="*/ 0 h 1262407"/>
                  <a:gd name="connsiteX2" fmla="*/ 1294914 w 1294914"/>
                  <a:gd name="connsiteY2" fmla="*/ 701040 h 1262407"/>
                  <a:gd name="connsiteX3" fmla="*/ 1287293 w 1294914"/>
                  <a:gd name="connsiteY3" fmla="*/ 1262407 h 1262407"/>
                  <a:gd name="connsiteX4" fmla="*/ 0 w 1294914"/>
                  <a:gd name="connsiteY4" fmla="*/ 1054 h 1262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4914" h="1262407">
                    <a:moveTo>
                      <a:pt x="0" y="1054"/>
                    </a:moveTo>
                    <a:lnTo>
                      <a:pt x="601493" y="0"/>
                    </a:lnTo>
                    <a:lnTo>
                      <a:pt x="1294914" y="701040"/>
                    </a:lnTo>
                    <a:cubicBezTo>
                      <a:pt x="1294914" y="851332"/>
                      <a:pt x="1287293" y="1112115"/>
                      <a:pt x="1287293" y="1262407"/>
                    </a:cubicBezTo>
                    <a:lnTo>
                      <a:pt x="0" y="1054"/>
                    </a:lnTo>
                    <a:close/>
                  </a:path>
                </a:pathLst>
              </a:custGeom>
              <a:solidFill>
                <a:srgbClr val="00437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Encode Sans" panose="020B0604020202020204" charset="0"/>
                  <a:ea typeface="+mn-ea"/>
                  <a:cs typeface="+mn-cs"/>
                </a:endParaRPr>
              </a:p>
            </p:txBody>
          </p:sp>
        </p:grpSp>
        <p:sp>
          <p:nvSpPr>
            <p:cNvPr id="19" name="TextBox 61">
              <a:extLst>
                <a:ext uri="{FF2B5EF4-FFF2-40B4-BE49-F238E27FC236}">
                  <a16:creationId xmlns:a16="http://schemas.microsoft.com/office/drawing/2014/main" id="{32FEDC26-C3F0-42CC-B72D-6B4CE4083C43}"/>
                </a:ext>
              </a:extLst>
            </p:cNvPr>
            <p:cNvSpPr txBox="1"/>
            <p:nvPr/>
          </p:nvSpPr>
          <p:spPr>
            <a:xfrm rot="18900000">
              <a:off x="5928929" y="5781711"/>
              <a:ext cx="1432613" cy="395195"/>
            </a:xfrm>
            <a:prstGeom prst="rect">
              <a:avLst/>
            </a:prstGeom>
            <a:noFill/>
          </p:spPr>
          <p:txBody>
            <a:bodyPr wrap="none"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lang="fr-BE" b="1" dirty="0">
                  <a:solidFill>
                    <a:schemeClr val="bg1"/>
                  </a:solidFill>
                  <a:latin typeface="Encode Sans" panose="020B0604020202020204" charset="0"/>
                  <a:ea typeface="MS PGothic" panose="020B0600070205080204" pitchFamily="34" charset="-128"/>
                </a:rPr>
                <a:t>Recharge</a:t>
              </a:r>
            </a:p>
          </p:txBody>
        </p:sp>
      </p:grpSp>
      <p:pic>
        <p:nvPicPr>
          <p:cNvPr id="17" name="Graphique 16" descr="Volant avec un remplissage uni">
            <a:extLst>
              <a:ext uri="{FF2B5EF4-FFF2-40B4-BE49-F238E27FC236}">
                <a16:creationId xmlns:a16="http://schemas.microsoft.com/office/drawing/2014/main" id="{9CA26BAF-E1EB-4E80-BF4F-6A2AC651806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415839" y="2111806"/>
            <a:ext cx="1163614" cy="1163614"/>
          </a:xfrm>
          <a:prstGeom prst="rect">
            <a:avLst/>
          </a:prstGeom>
        </p:spPr>
      </p:pic>
      <p:grpSp>
        <p:nvGrpSpPr>
          <p:cNvPr id="34" name="Groupe 33">
            <a:extLst>
              <a:ext uri="{FF2B5EF4-FFF2-40B4-BE49-F238E27FC236}">
                <a16:creationId xmlns:a16="http://schemas.microsoft.com/office/drawing/2014/main" id="{F14C879A-48B6-422C-B948-F083DC5D3786}"/>
              </a:ext>
            </a:extLst>
          </p:cNvPr>
          <p:cNvGrpSpPr/>
          <p:nvPr/>
        </p:nvGrpSpPr>
        <p:grpSpPr>
          <a:xfrm>
            <a:off x="943069" y="1052854"/>
            <a:ext cx="2423448" cy="2665663"/>
            <a:chOff x="1271464" y="1074527"/>
            <a:chExt cx="2423448" cy="2665663"/>
          </a:xfrm>
        </p:grpSpPr>
        <p:grpSp>
          <p:nvGrpSpPr>
            <p:cNvPr id="24" name="Group 62">
              <a:extLst>
                <a:ext uri="{FF2B5EF4-FFF2-40B4-BE49-F238E27FC236}">
                  <a16:creationId xmlns:a16="http://schemas.microsoft.com/office/drawing/2014/main" id="{6D4F9B6D-3C81-4372-AC59-54E5AED81F79}"/>
                </a:ext>
              </a:extLst>
            </p:cNvPr>
            <p:cNvGrpSpPr/>
            <p:nvPr/>
          </p:nvGrpSpPr>
          <p:grpSpPr>
            <a:xfrm>
              <a:off x="1271464" y="1074527"/>
              <a:ext cx="2423448" cy="2665663"/>
              <a:chOff x="1417517" y="582081"/>
              <a:chExt cx="2553464" cy="2852332"/>
            </a:xfrm>
          </p:grpSpPr>
          <p:grpSp>
            <p:nvGrpSpPr>
              <p:cNvPr id="25" name="Group 57">
                <a:extLst>
                  <a:ext uri="{FF2B5EF4-FFF2-40B4-BE49-F238E27FC236}">
                    <a16:creationId xmlns:a16="http://schemas.microsoft.com/office/drawing/2014/main" id="{17F9E256-3A6E-465B-B568-F04658574930}"/>
                  </a:ext>
                </a:extLst>
              </p:cNvPr>
              <p:cNvGrpSpPr/>
              <p:nvPr/>
            </p:nvGrpSpPr>
            <p:grpSpPr>
              <a:xfrm>
                <a:off x="1417517" y="861139"/>
                <a:ext cx="2553464" cy="2573274"/>
                <a:chOff x="1417517" y="861139"/>
                <a:chExt cx="2553464" cy="2573274"/>
              </a:xfrm>
            </p:grpSpPr>
            <p:sp>
              <p:nvSpPr>
                <p:cNvPr id="27" name="Rectangle 26">
                  <a:extLst>
                    <a:ext uri="{FF2B5EF4-FFF2-40B4-BE49-F238E27FC236}">
                      <a16:creationId xmlns:a16="http://schemas.microsoft.com/office/drawing/2014/main" id="{CE7742B0-DC41-4702-B474-DDA33E9FF12A}"/>
                    </a:ext>
                  </a:extLst>
                </p:cNvPr>
                <p:cNvSpPr/>
                <p:nvPr/>
              </p:nvSpPr>
              <p:spPr>
                <a:xfrm rot="16200000">
                  <a:off x="1378651" y="1939458"/>
                  <a:ext cx="258992" cy="174518"/>
                </a:xfrm>
                <a:prstGeom prst="rect">
                  <a:avLst/>
                </a:prstGeom>
                <a:solidFill>
                  <a:schemeClr val="bg2">
                    <a:lumMod val="6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Encode Sans" panose="020B0604020202020204" charset="0"/>
                    <a:ea typeface="+mn-ea"/>
                    <a:cs typeface="+mn-cs"/>
                  </a:endParaRPr>
                </a:p>
              </p:txBody>
            </p:sp>
            <p:sp>
              <p:nvSpPr>
                <p:cNvPr id="28" name="Rectangle 27">
                  <a:extLst>
                    <a:ext uri="{FF2B5EF4-FFF2-40B4-BE49-F238E27FC236}">
                      <a16:creationId xmlns:a16="http://schemas.microsoft.com/office/drawing/2014/main" id="{D6D55FFC-0FBA-426F-8603-55F2B896DAB1}"/>
                    </a:ext>
                  </a:extLst>
                </p:cNvPr>
                <p:cNvSpPr/>
                <p:nvPr/>
              </p:nvSpPr>
              <p:spPr>
                <a:xfrm rot="16200000">
                  <a:off x="2469755" y="921580"/>
                  <a:ext cx="258992" cy="158428"/>
                </a:xfrm>
                <a:prstGeom prst="rect">
                  <a:avLst/>
                </a:prstGeom>
                <a:solidFill>
                  <a:schemeClr val="bg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Encode Sans" panose="020B0604020202020204" charset="0"/>
                    <a:ea typeface="+mn-ea"/>
                    <a:cs typeface="+mn-cs"/>
                  </a:endParaRPr>
                </a:p>
              </p:txBody>
            </p:sp>
            <p:sp>
              <p:nvSpPr>
                <p:cNvPr id="29" name="Rounded Rectangle 16">
                  <a:extLst>
                    <a:ext uri="{FF2B5EF4-FFF2-40B4-BE49-F238E27FC236}">
                      <a16:creationId xmlns:a16="http://schemas.microsoft.com/office/drawing/2014/main" id="{DBFD00F9-CAB6-4B25-B084-2F8A75511DEB}"/>
                    </a:ext>
                  </a:extLst>
                </p:cNvPr>
                <p:cNvSpPr/>
                <p:nvPr/>
              </p:nvSpPr>
              <p:spPr>
                <a:xfrm rot="16200000">
                  <a:off x="1534816" y="998249"/>
                  <a:ext cx="2452197" cy="2420132"/>
                </a:xfrm>
                <a:prstGeom prst="roundRect">
                  <a:avLst>
                    <a:gd name="adj" fmla="val 5770"/>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Encode Sans" panose="020B0604020202020204" charset="0"/>
                    <a:ea typeface="+mn-ea"/>
                    <a:cs typeface="+mn-cs"/>
                  </a:endParaRPr>
                </a:p>
              </p:txBody>
            </p:sp>
            <p:sp>
              <p:nvSpPr>
                <p:cNvPr id="30" name="Rectangle 7">
                  <a:extLst>
                    <a:ext uri="{FF2B5EF4-FFF2-40B4-BE49-F238E27FC236}">
                      <a16:creationId xmlns:a16="http://schemas.microsoft.com/office/drawing/2014/main" id="{925E5147-FFAE-459D-9028-184B15D25004}"/>
                    </a:ext>
                  </a:extLst>
                </p:cNvPr>
                <p:cNvSpPr/>
                <p:nvPr/>
              </p:nvSpPr>
              <p:spPr>
                <a:xfrm rot="16200000">
                  <a:off x="1401264" y="877392"/>
                  <a:ext cx="1294914" cy="1262407"/>
                </a:xfrm>
                <a:custGeom>
                  <a:avLst/>
                  <a:gdLst>
                    <a:gd name="connsiteX0" fmla="*/ 0 w 1291103"/>
                    <a:gd name="connsiteY0" fmla="*/ 0 h 1108953"/>
                    <a:gd name="connsiteX1" fmla="*/ 1291103 w 1291103"/>
                    <a:gd name="connsiteY1" fmla="*/ 0 h 1108953"/>
                    <a:gd name="connsiteX2" fmla="*/ 1291103 w 1291103"/>
                    <a:gd name="connsiteY2" fmla="*/ 1108953 h 1108953"/>
                    <a:gd name="connsiteX3" fmla="*/ 0 w 1291103"/>
                    <a:gd name="connsiteY3" fmla="*/ 1108953 h 1108953"/>
                    <a:gd name="connsiteX4" fmla="*/ 0 w 1291103"/>
                    <a:gd name="connsiteY4" fmla="*/ 0 h 1108953"/>
                    <a:gd name="connsiteX0" fmla="*/ 0 w 1291104"/>
                    <a:gd name="connsiteY0" fmla="*/ 0 h 1108953"/>
                    <a:gd name="connsiteX1" fmla="*/ 1291103 w 1291104"/>
                    <a:gd name="connsiteY1" fmla="*/ 0 h 1108953"/>
                    <a:gd name="connsiteX2" fmla="*/ 1291104 w 1291104"/>
                    <a:gd name="connsiteY2" fmla="*/ 658076 h 1108953"/>
                    <a:gd name="connsiteX3" fmla="*/ 1291103 w 1291104"/>
                    <a:gd name="connsiteY3" fmla="*/ 1108953 h 1108953"/>
                    <a:gd name="connsiteX4" fmla="*/ 0 w 1291104"/>
                    <a:gd name="connsiteY4" fmla="*/ 1108953 h 1108953"/>
                    <a:gd name="connsiteX5" fmla="*/ 0 w 1291104"/>
                    <a:gd name="connsiteY5" fmla="*/ 0 h 1108953"/>
                    <a:gd name="connsiteX0" fmla="*/ 0 w 1294913"/>
                    <a:gd name="connsiteY0" fmla="*/ 0 h 1108953"/>
                    <a:gd name="connsiteX1" fmla="*/ 1294913 w 1294913"/>
                    <a:gd name="connsiteY1" fmla="*/ 11430 h 1108953"/>
                    <a:gd name="connsiteX2" fmla="*/ 1291104 w 1294913"/>
                    <a:gd name="connsiteY2" fmla="*/ 658076 h 1108953"/>
                    <a:gd name="connsiteX3" fmla="*/ 1291103 w 1294913"/>
                    <a:gd name="connsiteY3" fmla="*/ 1108953 h 1108953"/>
                    <a:gd name="connsiteX4" fmla="*/ 0 w 1294913"/>
                    <a:gd name="connsiteY4" fmla="*/ 1108953 h 1108953"/>
                    <a:gd name="connsiteX5" fmla="*/ 0 w 1294913"/>
                    <a:gd name="connsiteY5" fmla="*/ 0 h 1108953"/>
                    <a:gd name="connsiteX0" fmla="*/ 0 w 1294913"/>
                    <a:gd name="connsiteY0" fmla="*/ 1054 h 1110007"/>
                    <a:gd name="connsiteX1" fmla="*/ 609113 w 1294913"/>
                    <a:gd name="connsiteY1" fmla="*/ 0 h 1110007"/>
                    <a:gd name="connsiteX2" fmla="*/ 1294913 w 1294913"/>
                    <a:gd name="connsiteY2" fmla="*/ 12484 h 1110007"/>
                    <a:gd name="connsiteX3" fmla="*/ 1291104 w 1294913"/>
                    <a:gd name="connsiteY3" fmla="*/ 659130 h 1110007"/>
                    <a:gd name="connsiteX4" fmla="*/ 1291103 w 1294913"/>
                    <a:gd name="connsiteY4" fmla="*/ 1110007 h 1110007"/>
                    <a:gd name="connsiteX5" fmla="*/ 0 w 1294913"/>
                    <a:gd name="connsiteY5" fmla="*/ 1110007 h 1110007"/>
                    <a:gd name="connsiteX6" fmla="*/ 0 w 1294913"/>
                    <a:gd name="connsiteY6" fmla="*/ 1054 h 1110007"/>
                    <a:gd name="connsiteX0" fmla="*/ 0 w 1291104"/>
                    <a:gd name="connsiteY0" fmla="*/ 1054 h 1110007"/>
                    <a:gd name="connsiteX1" fmla="*/ 609113 w 1291104"/>
                    <a:gd name="connsiteY1" fmla="*/ 0 h 1110007"/>
                    <a:gd name="connsiteX2" fmla="*/ 1291104 w 1291104"/>
                    <a:gd name="connsiteY2" fmla="*/ 659130 h 1110007"/>
                    <a:gd name="connsiteX3" fmla="*/ 1291103 w 1291104"/>
                    <a:gd name="connsiteY3" fmla="*/ 1110007 h 1110007"/>
                    <a:gd name="connsiteX4" fmla="*/ 0 w 1291104"/>
                    <a:gd name="connsiteY4" fmla="*/ 1110007 h 1110007"/>
                    <a:gd name="connsiteX5" fmla="*/ 0 w 1291104"/>
                    <a:gd name="connsiteY5" fmla="*/ 1054 h 1110007"/>
                    <a:gd name="connsiteX0" fmla="*/ 0 w 1291103"/>
                    <a:gd name="connsiteY0" fmla="*/ 1054 h 1110007"/>
                    <a:gd name="connsiteX1" fmla="*/ 609113 w 1291103"/>
                    <a:gd name="connsiteY1" fmla="*/ 0 h 1110007"/>
                    <a:gd name="connsiteX2" fmla="*/ 1287294 w 1291103"/>
                    <a:gd name="connsiteY2" fmla="*/ 685800 h 1110007"/>
                    <a:gd name="connsiteX3" fmla="*/ 1291103 w 1291103"/>
                    <a:gd name="connsiteY3" fmla="*/ 1110007 h 1110007"/>
                    <a:gd name="connsiteX4" fmla="*/ 0 w 1291103"/>
                    <a:gd name="connsiteY4" fmla="*/ 1110007 h 1110007"/>
                    <a:gd name="connsiteX5" fmla="*/ 0 w 1291103"/>
                    <a:gd name="connsiteY5" fmla="*/ 1054 h 1110007"/>
                    <a:gd name="connsiteX0" fmla="*/ 0 w 1291103"/>
                    <a:gd name="connsiteY0" fmla="*/ 1054 h 1110007"/>
                    <a:gd name="connsiteX1" fmla="*/ 601493 w 1291103"/>
                    <a:gd name="connsiteY1" fmla="*/ 0 h 1110007"/>
                    <a:gd name="connsiteX2" fmla="*/ 1287294 w 1291103"/>
                    <a:gd name="connsiteY2" fmla="*/ 685800 h 1110007"/>
                    <a:gd name="connsiteX3" fmla="*/ 1291103 w 1291103"/>
                    <a:gd name="connsiteY3" fmla="*/ 1110007 h 1110007"/>
                    <a:gd name="connsiteX4" fmla="*/ 0 w 1291103"/>
                    <a:gd name="connsiteY4" fmla="*/ 1110007 h 1110007"/>
                    <a:gd name="connsiteX5" fmla="*/ 0 w 1291103"/>
                    <a:gd name="connsiteY5" fmla="*/ 1054 h 1110007"/>
                    <a:gd name="connsiteX0" fmla="*/ 0 w 1287294"/>
                    <a:gd name="connsiteY0" fmla="*/ 1054 h 1110007"/>
                    <a:gd name="connsiteX1" fmla="*/ 601493 w 1287294"/>
                    <a:gd name="connsiteY1" fmla="*/ 0 h 1110007"/>
                    <a:gd name="connsiteX2" fmla="*/ 1287294 w 1287294"/>
                    <a:gd name="connsiteY2" fmla="*/ 685800 h 1110007"/>
                    <a:gd name="connsiteX3" fmla="*/ 1058693 w 1287294"/>
                    <a:gd name="connsiteY3" fmla="*/ 961417 h 1110007"/>
                    <a:gd name="connsiteX4" fmla="*/ 0 w 1287294"/>
                    <a:gd name="connsiteY4" fmla="*/ 1110007 h 1110007"/>
                    <a:gd name="connsiteX5" fmla="*/ 0 w 1287294"/>
                    <a:gd name="connsiteY5" fmla="*/ 1054 h 1110007"/>
                    <a:gd name="connsiteX0" fmla="*/ 0 w 1287294"/>
                    <a:gd name="connsiteY0" fmla="*/ 1054 h 1262407"/>
                    <a:gd name="connsiteX1" fmla="*/ 601493 w 1287294"/>
                    <a:gd name="connsiteY1" fmla="*/ 0 h 1262407"/>
                    <a:gd name="connsiteX2" fmla="*/ 1287294 w 1287294"/>
                    <a:gd name="connsiteY2" fmla="*/ 685800 h 1262407"/>
                    <a:gd name="connsiteX3" fmla="*/ 1287293 w 1287294"/>
                    <a:gd name="connsiteY3" fmla="*/ 1262407 h 1262407"/>
                    <a:gd name="connsiteX4" fmla="*/ 0 w 1287294"/>
                    <a:gd name="connsiteY4" fmla="*/ 1110007 h 1262407"/>
                    <a:gd name="connsiteX5" fmla="*/ 0 w 1287294"/>
                    <a:gd name="connsiteY5" fmla="*/ 1054 h 1262407"/>
                    <a:gd name="connsiteX0" fmla="*/ 0 w 1294914"/>
                    <a:gd name="connsiteY0" fmla="*/ 1054 h 1262407"/>
                    <a:gd name="connsiteX1" fmla="*/ 601493 w 1294914"/>
                    <a:gd name="connsiteY1" fmla="*/ 0 h 1262407"/>
                    <a:gd name="connsiteX2" fmla="*/ 1294914 w 1294914"/>
                    <a:gd name="connsiteY2" fmla="*/ 701040 h 1262407"/>
                    <a:gd name="connsiteX3" fmla="*/ 1287293 w 1294914"/>
                    <a:gd name="connsiteY3" fmla="*/ 1262407 h 1262407"/>
                    <a:gd name="connsiteX4" fmla="*/ 0 w 1294914"/>
                    <a:gd name="connsiteY4" fmla="*/ 1110007 h 1262407"/>
                    <a:gd name="connsiteX5" fmla="*/ 0 w 1294914"/>
                    <a:gd name="connsiteY5" fmla="*/ 1054 h 1262407"/>
                    <a:gd name="connsiteX0" fmla="*/ 0 w 1294914"/>
                    <a:gd name="connsiteY0" fmla="*/ 1054 h 1262407"/>
                    <a:gd name="connsiteX1" fmla="*/ 601493 w 1294914"/>
                    <a:gd name="connsiteY1" fmla="*/ 0 h 1262407"/>
                    <a:gd name="connsiteX2" fmla="*/ 1294914 w 1294914"/>
                    <a:gd name="connsiteY2" fmla="*/ 701040 h 1262407"/>
                    <a:gd name="connsiteX3" fmla="*/ 1287293 w 1294914"/>
                    <a:gd name="connsiteY3" fmla="*/ 1262407 h 1262407"/>
                    <a:gd name="connsiteX4" fmla="*/ 0 w 1294914"/>
                    <a:gd name="connsiteY4" fmla="*/ 1054 h 1262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4914" h="1262407">
                      <a:moveTo>
                        <a:pt x="0" y="1054"/>
                      </a:moveTo>
                      <a:lnTo>
                        <a:pt x="601493" y="0"/>
                      </a:lnTo>
                      <a:lnTo>
                        <a:pt x="1294914" y="701040"/>
                      </a:lnTo>
                      <a:cubicBezTo>
                        <a:pt x="1294914" y="851332"/>
                        <a:pt x="1287293" y="1112115"/>
                        <a:pt x="1287293" y="1262407"/>
                      </a:cubicBezTo>
                      <a:lnTo>
                        <a:pt x="0" y="1054"/>
                      </a:lnTo>
                      <a:close/>
                    </a:path>
                  </a:pathLst>
                </a:cu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Encode Sans" panose="020B0604020202020204" charset="0"/>
                    <a:ea typeface="+mn-ea"/>
                    <a:cs typeface="+mn-cs"/>
                  </a:endParaRPr>
                </a:p>
              </p:txBody>
            </p:sp>
          </p:grpSp>
          <p:sp>
            <p:nvSpPr>
              <p:cNvPr id="26" name="TextBox 58">
                <a:extLst>
                  <a:ext uri="{FF2B5EF4-FFF2-40B4-BE49-F238E27FC236}">
                    <a16:creationId xmlns:a16="http://schemas.microsoft.com/office/drawing/2014/main" id="{5598C5B5-A1CA-4F5E-B94E-DF56BBBB42C2}"/>
                  </a:ext>
                </a:extLst>
              </p:cNvPr>
              <p:cNvSpPr txBox="1"/>
              <p:nvPr/>
            </p:nvSpPr>
            <p:spPr>
              <a:xfrm rot="18840000">
                <a:off x="1199849" y="1090158"/>
                <a:ext cx="1437729" cy="421576"/>
              </a:xfrm>
              <a:prstGeom prst="rect">
                <a:avLst/>
              </a:prstGeom>
              <a:noFill/>
            </p:spPr>
            <p:txBody>
              <a:bodyPr wrap="none"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lang="fr-FR" sz="2000" b="1" dirty="0">
                    <a:solidFill>
                      <a:prstClr val="black"/>
                    </a:solidFill>
                    <a:latin typeface="Encode Sans" panose="020B0604020202020204" charset="0"/>
                    <a:ea typeface="MS PGothic" panose="020B0600070205080204" pitchFamily="34" charset="-128"/>
                  </a:rPr>
                  <a:t>Km /</a:t>
                </a:r>
                <a:r>
                  <a:rPr lang="fr-FR" sz="2000" b="1" dirty="0" err="1">
                    <a:solidFill>
                      <a:prstClr val="black"/>
                    </a:solidFill>
                    <a:latin typeface="Encode Sans" panose="020B0604020202020204" charset="0"/>
                    <a:ea typeface="MS PGothic" panose="020B0600070205080204" pitchFamily="34" charset="-128"/>
                  </a:rPr>
                  <a:t>day</a:t>
                </a:r>
                <a:endParaRPr lang="fr-FR" sz="2000" b="1" dirty="0">
                  <a:solidFill>
                    <a:prstClr val="black"/>
                  </a:solidFill>
                  <a:latin typeface="Encode Sans" panose="020B0604020202020204" charset="0"/>
                  <a:ea typeface="MS PGothic" panose="020B0600070205080204" pitchFamily="34" charset="-128"/>
                </a:endParaRPr>
              </a:p>
            </p:txBody>
          </p:sp>
        </p:grpSp>
        <p:pic>
          <p:nvPicPr>
            <p:cNvPr id="31" name="Graphique 30" descr="Panneau de signalisation avec un remplissage uni">
              <a:extLst>
                <a:ext uri="{FF2B5EF4-FFF2-40B4-BE49-F238E27FC236}">
                  <a16:creationId xmlns:a16="http://schemas.microsoft.com/office/drawing/2014/main" id="{C1776732-8036-4C62-92B3-A1D54DC67EE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770121" y="1938925"/>
              <a:ext cx="1426134" cy="1426134"/>
            </a:xfrm>
            <a:prstGeom prst="rect">
              <a:avLst/>
            </a:prstGeom>
          </p:spPr>
        </p:pic>
      </p:grpSp>
      <p:sp>
        <p:nvSpPr>
          <p:cNvPr id="35" name="Flèche : chevron 34">
            <a:extLst>
              <a:ext uri="{FF2B5EF4-FFF2-40B4-BE49-F238E27FC236}">
                <a16:creationId xmlns:a16="http://schemas.microsoft.com/office/drawing/2014/main" id="{C401D011-3F4F-41F3-82C0-B3DAD94A353F}"/>
              </a:ext>
            </a:extLst>
          </p:cNvPr>
          <p:cNvSpPr/>
          <p:nvPr/>
        </p:nvSpPr>
        <p:spPr>
          <a:xfrm rot="5400000">
            <a:off x="5938807" y="-891612"/>
            <a:ext cx="361833" cy="10100227"/>
          </a:xfrm>
          <a:prstGeom prst="chevron">
            <a:avLst/>
          </a:prstGeom>
          <a:solidFill>
            <a:srgbClr val="00466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indent="0" algn="l">
              <a:spcBef>
                <a:spcPts val="400"/>
              </a:spcBef>
              <a:buFont typeface="Arial" panose="020B0604020202020204" pitchFamily="34" charset="0"/>
              <a:buNone/>
            </a:pPr>
            <a:endParaRPr lang="fr-BE" sz="1800" dirty="0">
              <a:solidFill>
                <a:schemeClr val="tx1"/>
              </a:solidFill>
              <a:latin typeface="Encode Sans" panose="020B0604020202020204" charset="0"/>
            </a:endParaRPr>
          </a:p>
        </p:txBody>
      </p:sp>
      <p:sp>
        <p:nvSpPr>
          <p:cNvPr id="37" name="Flèche : chevron 36">
            <a:extLst>
              <a:ext uri="{FF2B5EF4-FFF2-40B4-BE49-F238E27FC236}">
                <a16:creationId xmlns:a16="http://schemas.microsoft.com/office/drawing/2014/main" id="{3D8A7F91-1AB3-45F1-A1FE-AE58C1EB8370}"/>
              </a:ext>
            </a:extLst>
          </p:cNvPr>
          <p:cNvSpPr/>
          <p:nvPr/>
        </p:nvSpPr>
        <p:spPr>
          <a:xfrm rot="5400000">
            <a:off x="5923814" y="481195"/>
            <a:ext cx="361833" cy="10100227"/>
          </a:xfrm>
          <a:prstGeom prst="chevron">
            <a:avLst/>
          </a:prstGeom>
          <a:solidFill>
            <a:srgbClr val="00466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indent="0" algn="l">
              <a:spcBef>
                <a:spcPts val="400"/>
              </a:spcBef>
              <a:buFont typeface="Arial" panose="020B0604020202020204" pitchFamily="34" charset="0"/>
              <a:buNone/>
            </a:pPr>
            <a:endParaRPr lang="fr-BE" sz="1800" dirty="0">
              <a:solidFill>
                <a:schemeClr val="tx1"/>
              </a:solidFill>
              <a:latin typeface="Encode Sans" panose="020B0604020202020204" charset="0"/>
            </a:endParaRPr>
          </a:p>
        </p:txBody>
      </p:sp>
      <p:grpSp>
        <p:nvGrpSpPr>
          <p:cNvPr id="42" name="Groupe 41">
            <a:extLst>
              <a:ext uri="{FF2B5EF4-FFF2-40B4-BE49-F238E27FC236}">
                <a16:creationId xmlns:a16="http://schemas.microsoft.com/office/drawing/2014/main" id="{98BC45DD-CF5D-4C9B-A924-17B534AA0D39}"/>
              </a:ext>
            </a:extLst>
          </p:cNvPr>
          <p:cNvGrpSpPr/>
          <p:nvPr/>
        </p:nvGrpSpPr>
        <p:grpSpPr>
          <a:xfrm>
            <a:off x="3227405" y="4277772"/>
            <a:ext cx="6618959" cy="1163614"/>
            <a:chOff x="3645754" y="3827199"/>
            <a:chExt cx="6618959" cy="1163614"/>
          </a:xfrm>
        </p:grpSpPr>
        <p:pic>
          <p:nvPicPr>
            <p:cNvPr id="36" name="Graphique 35" descr="Batterie chargée contour">
              <a:extLst>
                <a:ext uri="{FF2B5EF4-FFF2-40B4-BE49-F238E27FC236}">
                  <a16:creationId xmlns:a16="http://schemas.microsoft.com/office/drawing/2014/main" id="{84170BFA-CAFF-416B-B83B-8D18FB85022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645754" y="3827199"/>
              <a:ext cx="1163614" cy="1163614"/>
            </a:xfrm>
            <a:prstGeom prst="rect">
              <a:avLst/>
            </a:prstGeom>
          </p:spPr>
        </p:pic>
        <p:sp>
          <p:nvSpPr>
            <p:cNvPr id="39" name="ZoneTexte 38">
              <a:extLst>
                <a:ext uri="{FF2B5EF4-FFF2-40B4-BE49-F238E27FC236}">
                  <a16:creationId xmlns:a16="http://schemas.microsoft.com/office/drawing/2014/main" id="{CC0080BD-C498-41F4-BEF8-FE608D6D75C7}"/>
                </a:ext>
              </a:extLst>
            </p:cNvPr>
            <p:cNvSpPr txBox="1"/>
            <p:nvPr/>
          </p:nvSpPr>
          <p:spPr>
            <a:xfrm>
              <a:off x="5239360" y="4133511"/>
              <a:ext cx="5025353" cy="461665"/>
            </a:xfrm>
            <a:prstGeom prst="rect">
              <a:avLst/>
            </a:prstGeom>
            <a:noFill/>
          </p:spPr>
          <p:txBody>
            <a:bodyPr wrap="square" rtlCol="0">
              <a:spAutoFit/>
            </a:bodyPr>
            <a:lstStyle/>
            <a:p>
              <a:pPr marR="0" lvl="0" indent="0" defTabSz="457200" eaLnBrk="0" fontAlgn="base" hangingPunct="0">
                <a:lnSpc>
                  <a:spcPct val="100000"/>
                </a:lnSpc>
                <a:spcBef>
                  <a:spcPct val="0"/>
                </a:spcBef>
                <a:spcAft>
                  <a:spcPct val="0"/>
                </a:spcAft>
                <a:buClrTx/>
                <a:buSzTx/>
                <a:buFontTx/>
                <a:buNone/>
                <a:tabLst/>
                <a:defRPr/>
              </a:pPr>
              <a:r>
                <a:rPr lang="fr-BE" sz="2400" b="1" dirty="0" err="1">
                  <a:solidFill>
                    <a:prstClr val="black"/>
                  </a:solidFill>
                  <a:latin typeface="Encode Sans" panose="020B0604020202020204" charset="0"/>
                  <a:ea typeface="MS PGothic" panose="020B0600070205080204" pitchFamily="34" charset="-128"/>
                </a:rPr>
                <a:t>Vehicle</a:t>
              </a:r>
              <a:r>
                <a:rPr lang="fr-BE" sz="2400" b="1" dirty="0">
                  <a:solidFill>
                    <a:prstClr val="black"/>
                  </a:solidFill>
                  <a:latin typeface="Encode Sans" panose="020B0604020202020204" charset="0"/>
                  <a:ea typeface="MS PGothic" panose="020B0600070205080204" pitchFamily="34" charset="-128"/>
                </a:rPr>
                <a:t> &amp; Range solution</a:t>
              </a:r>
            </a:p>
          </p:txBody>
        </p:sp>
      </p:grpSp>
      <p:grpSp>
        <p:nvGrpSpPr>
          <p:cNvPr id="43" name="Groupe 42">
            <a:extLst>
              <a:ext uri="{FF2B5EF4-FFF2-40B4-BE49-F238E27FC236}">
                <a16:creationId xmlns:a16="http://schemas.microsoft.com/office/drawing/2014/main" id="{D86647F9-E5F6-43CA-B38A-C9704BEAD200}"/>
              </a:ext>
            </a:extLst>
          </p:cNvPr>
          <p:cNvGrpSpPr/>
          <p:nvPr/>
        </p:nvGrpSpPr>
        <p:grpSpPr>
          <a:xfrm>
            <a:off x="3959078" y="5750046"/>
            <a:ext cx="4273844" cy="914400"/>
            <a:chOff x="3770361" y="5426037"/>
            <a:chExt cx="4273844" cy="914400"/>
          </a:xfrm>
        </p:grpSpPr>
        <p:sp>
          <p:nvSpPr>
            <p:cNvPr id="38" name="ZoneTexte 37">
              <a:extLst>
                <a:ext uri="{FF2B5EF4-FFF2-40B4-BE49-F238E27FC236}">
                  <a16:creationId xmlns:a16="http://schemas.microsoft.com/office/drawing/2014/main" id="{C53374B3-8424-409D-B74E-B1DFEA9D5098}"/>
                </a:ext>
              </a:extLst>
            </p:cNvPr>
            <p:cNvSpPr txBox="1"/>
            <p:nvPr/>
          </p:nvSpPr>
          <p:spPr>
            <a:xfrm>
              <a:off x="5265502" y="5652405"/>
              <a:ext cx="2778703" cy="461665"/>
            </a:xfrm>
            <a:prstGeom prst="rect">
              <a:avLst/>
            </a:prstGeom>
            <a:noFill/>
          </p:spPr>
          <p:txBody>
            <a:bodyPr wrap="square" rtlCol="0">
              <a:spAutoFit/>
            </a:bodyPr>
            <a:lstStyle/>
            <a:p>
              <a:pPr defTabSz="457200" eaLnBrk="0" fontAlgn="base" hangingPunct="0">
                <a:spcBef>
                  <a:spcPct val="0"/>
                </a:spcBef>
                <a:spcAft>
                  <a:spcPct val="0"/>
                </a:spcAft>
                <a:defRPr/>
              </a:pPr>
              <a:r>
                <a:rPr lang="fr-BE" sz="2400" b="1" dirty="0">
                  <a:solidFill>
                    <a:prstClr val="black"/>
                  </a:solidFill>
                  <a:latin typeface="Encode Sans" panose="020B0604020202020204" charset="0"/>
                  <a:ea typeface="MS PGothic" panose="020B0600070205080204" pitchFamily="34" charset="-128"/>
                </a:rPr>
                <a:t>Dynamic TCO</a:t>
              </a:r>
            </a:p>
          </p:txBody>
        </p:sp>
        <p:pic>
          <p:nvPicPr>
            <p:cNvPr id="41" name="Graphique 40" descr="Argent avec un remplissage uni">
              <a:extLst>
                <a:ext uri="{FF2B5EF4-FFF2-40B4-BE49-F238E27FC236}">
                  <a16:creationId xmlns:a16="http://schemas.microsoft.com/office/drawing/2014/main" id="{21EBAE11-46BE-4435-A1DF-D94C3AAECAD7}"/>
                </a:ext>
              </a:extLst>
            </p:cNvPr>
            <p:cNvPicPr>
              <a:picLocks noChangeAspect="1"/>
            </p:cNvPicPr>
            <p:nvPr/>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3770361" y="5426037"/>
              <a:ext cx="914400" cy="914400"/>
            </a:xfrm>
            <a:prstGeom prst="rect">
              <a:avLst/>
            </a:prstGeom>
          </p:spPr>
        </p:pic>
      </p:grpSp>
      <p:pic>
        <p:nvPicPr>
          <p:cNvPr id="8" name="Graphique 7" descr="Puissance avec un remplissage uni">
            <a:extLst>
              <a:ext uri="{FF2B5EF4-FFF2-40B4-BE49-F238E27FC236}">
                <a16:creationId xmlns:a16="http://schemas.microsoft.com/office/drawing/2014/main" id="{C0A529FE-67F4-437F-932A-8C1EB3C4B9A9}"/>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412110" y="2172534"/>
            <a:ext cx="1163614" cy="1163614"/>
          </a:xfrm>
          <a:prstGeom prst="rect">
            <a:avLst/>
          </a:prstGeom>
        </p:spPr>
      </p:pic>
      <p:sp>
        <p:nvSpPr>
          <p:cNvPr id="2" name="ZoneTexte 1">
            <a:extLst>
              <a:ext uri="{FF2B5EF4-FFF2-40B4-BE49-F238E27FC236}">
                <a16:creationId xmlns:a16="http://schemas.microsoft.com/office/drawing/2014/main" id="{F68884D4-AE1F-874A-FD48-CB7F29DEF645}"/>
              </a:ext>
            </a:extLst>
          </p:cNvPr>
          <p:cNvSpPr txBox="1"/>
          <p:nvPr/>
        </p:nvSpPr>
        <p:spPr>
          <a:xfrm>
            <a:off x="-1941250" y="571059"/>
            <a:ext cx="4210845" cy="646331"/>
          </a:xfrm>
          <a:prstGeom prst="rect">
            <a:avLst/>
          </a:prstGeom>
          <a:solidFill>
            <a:srgbClr val="FF99FF"/>
          </a:solidFill>
        </p:spPr>
        <p:txBody>
          <a:bodyPr wrap="square" rtlCol="0">
            <a:spAutoFit/>
          </a:bodyPr>
          <a:lstStyle/>
          <a:p>
            <a:r>
              <a:rPr lang="en-US" dirty="0"/>
              <a:t>see above 17, besides speak also of RV upsides (remarketing value too)</a:t>
            </a:r>
            <a:endParaRPr lang="fr-FR" dirty="0"/>
          </a:p>
        </p:txBody>
      </p:sp>
      <p:sp>
        <p:nvSpPr>
          <p:cNvPr id="4" name="ZoneTexte 3">
            <a:extLst>
              <a:ext uri="{FF2B5EF4-FFF2-40B4-BE49-F238E27FC236}">
                <a16:creationId xmlns:a16="http://schemas.microsoft.com/office/drawing/2014/main" id="{546EB6DD-1B0B-37D6-CE0B-13A7D5762E8A}"/>
              </a:ext>
            </a:extLst>
          </p:cNvPr>
          <p:cNvSpPr txBox="1"/>
          <p:nvPr/>
        </p:nvSpPr>
        <p:spPr>
          <a:xfrm>
            <a:off x="-3159673" y="2391972"/>
            <a:ext cx="4210845" cy="646331"/>
          </a:xfrm>
          <a:prstGeom prst="rect">
            <a:avLst/>
          </a:prstGeom>
          <a:solidFill>
            <a:srgbClr val="FF99FF"/>
          </a:solidFill>
        </p:spPr>
        <p:txBody>
          <a:bodyPr wrap="square" rtlCol="0">
            <a:spAutoFit/>
          </a:bodyPr>
          <a:lstStyle/>
          <a:p>
            <a:r>
              <a:rPr lang="en-US" dirty="0"/>
              <a:t>re-check the tow data – recent PCs models may allow towing vs past</a:t>
            </a:r>
            <a:endParaRPr lang="fr-FR" dirty="0"/>
          </a:p>
        </p:txBody>
      </p:sp>
    </p:spTree>
    <p:extLst>
      <p:ext uri="{BB962C8B-B14F-4D97-AF65-F5344CB8AC3E}">
        <p14:creationId xmlns:p14="http://schemas.microsoft.com/office/powerpoint/2010/main" val="2704770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par>
                                <p:cTn id="8" presetID="10" presetClass="entr" presetSubtype="0" fill="hold" nodeType="withEffect">
                                  <p:stCondLst>
                                    <p:cond delay="0"/>
                                  </p:stCondLst>
                                  <p:childTnLst>
                                    <p:set>
                                      <p:cBhvr>
                                        <p:cTn id="9" dur="1" fill="hold">
                                          <p:stCondLst>
                                            <p:cond delay="0"/>
                                          </p:stCondLst>
                                        </p:cTn>
                                        <p:tgtEl>
                                          <p:spTgt spid="42"/>
                                        </p:tgtEl>
                                        <p:attrNameLst>
                                          <p:attrName>style.visibility</p:attrName>
                                        </p:attrNameLst>
                                      </p:cBhvr>
                                      <p:to>
                                        <p:strVal val="visible"/>
                                      </p:to>
                                    </p:set>
                                    <p:animEffect transition="in" filter="fade">
                                      <p:cBhvr>
                                        <p:cTn id="10" dur="500"/>
                                        <p:tgtEl>
                                          <p:spTgt spid="4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fade">
                                      <p:cBhvr>
                                        <p:cTn id="15" dur="500"/>
                                        <p:tgtEl>
                                          <p:spTgt spid="37"/>
                                        </p:tgtEl>
                                      </p:cBhvr>
                                    </p:animEffect>
                                  </p:childTnLst>
                                </p:cTn>
                              </p:par>
                              <p:par>
                                <p:cTn id="16" presetID="10" presetClass="entr" presetSubtype="0" fill="hold" nodeType="withEffect">
                                  <p:stCondLst>
                                    <p:cond delay="0"/>
                                  </p:stCondLst>
                                  <p:childTnLst>
                                    <p:set>
                                      <p:cBhvr>
                                        <p:cTn id="17" dur="1" fill="hold">
                                          <p:stCondLst>
                                            <p:cond delay="0"/>
                                          </p:stCondLst>
                                        </p:cTn>
                                        <p:tgtEl>
                                          <p:spTgt spid="43"/>
                                        </p:tgtEl>
                                        <p:attrNameLst>
                                          <p:attrName>style.visibility</p:attrName>
                                        </p:attrNameLst>
                                      </p:cBhvr>
                                      <p:to>
                                        <p:strVal val="visible"/>
                                      </p:to>
                                    </p:set>
                                    <p:animEffect transition="in" filter="fade">
                                      <p:cBhvr>
                                        <p:cTn id="18"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44A2404D-2C39-4BA2-86D8-0C96538DE5CD}"/>
              </a:ext>
            </a:extLst>
          </p:cNvPr>
          <p:cNvSpPr>
            <a:spLocks noGrp="1"/>
          </p:cNvSpPr>
          <p:nvPr>
            <p:ph type="body" idx="1"/>
          </p:nvPr>
        </p:nvSpPr>
        <p:spPr/>
        <p:txBody>
          <a:bodyPr/>
          <a:lstStyle/>
          <a:p>
            <a:pPr>
              <a:spcAft>
                <a:spcPts val="600"/>
              </a:spcAft>
            </a:pPr>
            <a:r>
              <a:rPr lang="en-US" dirty="0"/>
              <a:t>understand the electrification potential</a:t>
            </a:r>
          </a:p>
        </p:txBody>
      </p:sp>
      <p:sp>
        <p:nvSpPr>
          <p:cNvPr id="5" name="Text Placeholder 4">
            <a:extLst>
              <a:ext uri="{FF2B5EF4-FFF2-40B4-BE49-F238E27FC236}">
                <a16:creationId xmlns:a16="http://schemas.microsoft.com/office/drawing/2014/main" id="{5BB2DDBE-DB2E-435D-82CC-1FFEAEAFC476}"/>
              </a:ext>
            </a:extLst>
          </p:cNvPr>
          <p:cNvSpPr>
            <a:spLocks noGrp="1"/>
          </p:cNvSpPr>
          <p:nvPr>
            <p:ph type="body" sz="quarter" idx="19"/>
          </p:nvPr>
        </p:nvSpPr>
        <p:spPr/>
        <p:txBody>
          <a:bodyPr/>
          <a:lstStyle/>
          <a:p>
            <a:r>
              <a:rPr lang="fr-BE"/>
              <a:t>02</a:t>
            </a:r>
            <a:endParaRPr lang="en-US"/>
          </a:p>
        </p:txBody>
      </p:sp>
      <p:sp>
        <p:nvSpPr>
          <p:cNvPr id="11" name="ZoneTexte 10">
            <a:extLst>
              <a:ext uri="{FF2B5EF4-FFF2-40B4-BE49-F238E27FC236}">
                <a16:creationId xmlns:a16="http://schemas.microsoft.com/office/drawing/2014/main" id="{85C21499-BD95-49CA-84BC-1F7528DD3F42}"/>
              </a:ext>
            </a:extLst>
          </p:cNvPr>
          <p:cNvSpPr txBox="1"/>
          <p:nvPr/>
        </p:nvSpPr>
        <p:spPr>
          <a:xfrm>
            <a:off x="1804208" y="1527604"/>
            <a:ext cx="10232281" cy="1477328"/>
          </a:xfrm>
          <a:prstGeom prst="rect">
            <a:avLst/>
          </a:prstGeom>
          <a:noFill/>
        </p:spPr>
        <p:txBody>
          <a:bodyPr wrap="square" rtlCol="0">
            <a:spAutoFit/>
          </a:bodyPr>
          <a:lstStyle/>
          <a:p>
            <a:r>
              <a:rPr lang="fr-BE" dirty="0" err="1">
                <a:latin typeface="Encode Sans" panose="020B0604020202020204" charset="0"/>
              </a:rPr>
              <a:t>Operational</a:t>
            </a:r>
            <a:endParaRPr lang="fr-BE" dirty="0">
              <a:latin typeface="Encode Sans" panose="020B0604020202020204" charset="0"/>
            </a:endParaRPr>
          </a:p>
          <a:p>
            <a:pPr marL="742950" lvl="1" indent="-285750">
              <a:buFont typeface="Arial" panose="020B0604020202020204" pitchFamily="34" charset="0"/>
              <a:buChar char="•"/>
            </a:pPr>
            <a:r>
              <a:rPr lang="en-US" dirty="0">
                <a:latin typeface="Encode Sans" panose="020B0604020202020204" charset="0"/>
              </a:rPr>
              <a:t>Able to charge at home (and / or at the company site)</a:t>
            </a:r>
          </a:p>
          <a:p>
            <a:pPr marL="742950" lvl="1" indent="-285750">
              <a:buFont typeface="Arial" panose="020B0604020202020204" pitchFamily="34" charset="0"/>
              <a:buChar char="•"/>
            </a:pPr>
            <a:r>
              <a:rPr lang="en-US" dirty="0">
                <a:latin typeface="Encode Sans" panose="020B0604020202020204" charset="0"/>
              </a:rPr>
              <a:t>Control of operation: terminals, cables, on-board charger</a:t>
            </a:r>
          </a:p>
          <a:p>
            <a:pPr marL="742950" lvl="1" indent="-285750">
              <a:buFont typeface="Arial" panose="020B0604020202020204" pitchFamily="34" charset="0"/>
              <a:buChar char="•"/>
            </a:pPr>
            <a:r>
              <a:rPr lang="en-US" dirty="0">
                <a:latin typeface="Encode Sans" panose="020B0604020202020204" charset="0"/>
              </a:rPr>
              <a:t>Threshold of 150 km BEV (50 kWh) to 250 km PHEV for daily trips or more if journeys are planned in advance</a:t>
            </a:r>
            <a:endParaRPr lang="fr-BE" dirty="0">
              <a:latin typeface="Encode Sans" panose="020B0604020202020204" charset="0"/>
            </a:endParaRPr>
          </a:p>
        </p:txBody>
      </p:sp>
      <p:grpSp>
        <p:nvGrpSpPr>
          <p:cNvPr id="13" name="Groupe 12">
            <a:extLst>
              <a:ext uri="{FF2B5EF4-FFF2-40B4-BE49-F238E27FC236}">
                <a16:creationId xmlns:a16="http://schemas.microsoft.com/office/drawing/2014/main" id="{BD968857-3B94-4E7E-8423-86FC1109693D}"/>
              </a:ext>
            </a:extLst>
          </p:cNvPr>
          <p:cNvGrpSpPr/>
          <p:nvPr/>
        </p:nvGrpSpPr>
        <p:grpSpPr>
          <a:xfrm>
            <a:off x="620230" y="1532069"/>
            <a:ext cx="1020725" cy="923330"/>
            <a:chOff x="269359" y="2064600"/>
            <a:chExt cx="1020725" cy="923330"/>
          </a:xfrm>
        </p:grpSpPr>
        <p:pic>
          <p:nvPicPr>
            <p:cNvPr id="10" name="Graphique 9" descr="Batterie en charge avec un remplissage uni">
              <a:extLst>
                <a:ext uri="{FF2B5EF4-FFF2-40B4-BE49-F238E27FC236}">
                  <a16:creationId xmlns:a16="http://schemas.microsoft.com/office/drawing/2014/main" id="{E67F0396-716D-42EE-9961-2CF941CA679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22521" y="2069065"/>
              <a:ext cx="914400" cy="914400"/>
            </a:xfrm>
            <a:prstGeom prst="rect">
              <a:avLst/>
            </a:prstGeom>
          </p:spPr>
        </p:pic>
        <p:sp>
          <p:nvSpPr>
            <p:cNvPr id="12" name="Rectangle : coins arrondis 11">
              <a:extLst>
                <a:ext uri="{FF2B5EF4-FFF2-40B4-BE49-F238E27FC236}">
                  <a16:creationId xmlns:a16="http://schemas.microsoft.com/office/drawing/2014/main" id="{8D01F0EB-C0B8-4085-8AD6-A7AFF4BD7BDF}"/>
                </a:ext>
              </a:extLst>
            </p:cNvPr>
            <p:cNvSpPr/>
            <p:nvPr/>
          </p:nvSpPr>
          <p:spPr>
            <a:xfrm>
              <a:off x="269359" y="2064600"/>
              <a:ext cx="1020725" cy="923330"/>
            </a:xfrm>
            <a:prstGeom prst="round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latin typeface="Encode Sans" panose="020B0604020202020204" charset="0"/>
              </a:endParaRPr>
            </a:p>
          </p:txBody>
        </p:sp>
      </p:grpSp>
      <p:grpSp>
        <p:nvGrpSpPr>
          <p:cNvPr id="17" name="Groupe 16">
            <a:extLst>
              <a:ext uri="{FF2B5EF4-FFF2-40B4-BE49-F238E27FC236}">
                <a16:creationId xmlns:a16="http://schemas.microsoft.com/office/drawing/2014/main" id="{38F418B2-3C0A-4B06-862C-6AD3FEE35C7B}"/>
              </a:ext>
            </a:extLst>
          </p:cNvPr>
          <p:cNvGrpSpPr/>
          <p:nvPr/>
        </p:nvGrpSpPr>
        <p:grpSpPr>
          <a:xfrm>
            <a:off x="620230" y="3318012"/>
            <a:ext cx="1020725" cy="923330"/>
            <a:chOff x="909084" y="4472498"/>
            <a:chExt cx="1020725" cy="923330"/>
          </a:xfrm>
        </p:grpSpPr>
        <p:pic>
          <p:nvPicPr>
            <p:cNvPr id="8" name="Graphique 7" descr="Volant avec un remplissage uni">
              <a:extLst>
                <a:ext uri="{FF2B5EF4-FFF2-40B4-BE49-F238E27FC236}">
                  <a16:creationId xmlns:a16="http://schemas.microsoft.com/office/drawing/2014/main" id="{791327F8-5A10-41CC-8918-08D881D12D8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62246" y="4476963"/>
              <a:ext cx="914400" cy="914400"/>
            </a:xfrm>
            <a:prstGeom prst="rect">
              <a:avLst/>
            </a:prstGeom>
          </p:spPr>
        </p:pic>
        <p:sp>
          <p:nvSpPr>
            <p:cNvPr id="16" name="Rectangle : coins arrondis 15">
              <a:extLst>
                <a:ext uri="{FF2B5EF4-FFF2-40B4-BE49-F238E27FC236}">
                  <a16:creationId xmlns:a16="http://schemas.microsoft.com/office/drawing/2014/main" id="{0F5AED78-6178-4F5D-982D-A9FFBEED4B05}"/>
                </a:ext>
              </a:extLst>
            </p:cNvPr>
            <p:cNvSpPr/>
            <p:nvPr/>
          </p:nvSpPr>
          <p:spPr>
            <a:xfrm>
              <a:off x="909084" y="4472498"/>
              <a:ext cx="1020725" cy="923330"/>
            </a:xfrm>
            <a:prstGeom prst="round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latin typeface="Encode Sans" panose="020B0604020202020204" charset="0"/>
              </a:endParaRPr>
            </a:p>
          </p:txBody>
        </p:sp>
      </p:grpSp>
      <p:sp>
        <p:nvSpPr>
          <p:cNvPr id="19" name="ZoneTexte 18">
            <a:extLst>
              <a:ext uri="{FF2B5EF4-FFF2-40B4-BE49-F238E27FC236}">
                <a16:creationId xmlns:a16="http://schemas.microsoft.com/office/drawing/2014/main" id="{17984B48-EB33-44A6-9447-2C92DA2D1F4E}"/>
              </a:ext>
            </a:extLst>
          </p:cNvPr>
          <p:cNvSpPr txBox="1"/>
          <p:nvPr/>
        </p:nvSpPr>
        <p:spPr>
          <a:xfrm>
            <a:off x="1804208" y="3179513"/>
            <a:ext cx="6957020" cy="1754326"/>
          </a:xfrm>
          <a:prstGeom prst="rect">
            <a:avLst/>
          </a:prstGeom>
          <a:noFill/>
        </p:spPr>
        <p:txBody>
          <a:bodyPr wrap="square" rtlCol="0">
            <a:spAutoFit/>
          </a:bodyPr>
          <a:lstStyle/>
          <a:p>
            <a:r>
              <a:rPr lang="fr-BE" dirty="0">
                <a:latin typeface="Encode Sans" panose="020B0604020202020204" charset="0"/>
              </a:rPr>
              <a:t>Driver</a:t>
            </a:r>
          </a:p>
          <a:p>
            <a:pPr marL="742950" lvl="1" indent="-285750">
              <a:buFont typeface="Arial" panose="020B0604020202020204" pitchFamily="34" charset="0"/>
              <a:buChar char="•"/>
            </a:pPr>
            <a:r>
              <a:rPr lang="en-US" dirty="0">
                <a:latin typeface="Encode Sans" panose="020B0604020202020204" charset="0"/>
              </a:rPr>
              <a:t>Recharge the battery preferably by 20-80%</a:t>
            </a:r>
          </a:p>
          <a:p>
            <a:pPr marL="742950" lvl="1" indent="-285750">
              <a:buFont typeface="Arial" panose="020B0604020202020204" pitchFamily="34" charset="0"/>
              <a:buChar char="•"/>
            </a:pPr>
            <a:r>
              <a:rPr lang="en-US" dirty="0">
                <a:latin typeface="Encode Sans" panose="020B0604020202020204" charset="0"/>
              </a:rPr>
              <a:t>Plan long journeys</a:t>
            </a:r>
          </a:p>
          <a:p>
            <a:pPr marL="742950" lvl="1" indent="-285750">
              <a:buFont typeface="Arial" panose="020B0604020202020204" pitchFamily="34" charset="0"/>
              <a:buChar char="•"/>
            </a:pPr>
            <a:r>
              <a:rPr lang="en-US" dirty="0">
                <a:latin typeface="Encode Sans" panose="020B0604020202020204" charset="0"/>
              </a:rPr>
              <a:t>Estimate real range according to circumstances</a:t>
            </a:r>
          </a:p>
          <a:p>
            <a:pPr marL="742950" lvl="1" indent="-285750">
              <a:buFont typeface="Arial" panose="020B0604020202020204" pitchFamily="34" charset="0"/>
              <a:buChar char="•"/>
            </a:pPr>
            <a:r>
              <a:rPr lang="en-US" dirty="0">
                <a:latin typeface="Encode Sans" panose="020B0604020202020204" charset="0"/>
              </a:rPr>
              <a:t>Eco-driving and appropriate motorway speed</a:t>
            </a:r>
          </a:p>
          <a:p>
            <a:pPr marL="742950" lvl="1" indent="-285750">
              <a:buFont typeface="Arial" panose="020B0604020202020204" pitchFamily="34" charset="0"/>
              <a:buChar char="•"/>
            </a:pPr>
            <a:r>
              <a:rPr lang="en-US" dirty="0">
                <a:latin typeface="Encode Sans" panose="020B0604020202020204" charset="0"/>
              </a:rPr>
              <a:t>Personal motivations</a:t>
            </a:r>
            <a:endParaRPr lang="fr-BE" dirty="0">
              <a:latin typeface="Encode Sans" panose="020B0604020202020204" charset="0"/>
            </a:endParaRPr>
          </a:p>
        </p:txBody>
      </p:sp>
      <p:sp>
        <p:nvSpPr>
          <p:cNvPr id="9" name="Title 8">
            <a:extLst>
              <a:ext uri="{FF2B5EF4-FFF2-40B4-BE49-F238E27FC236}">
                <a16:creationId xmlns:a16="http://schemas.microsoft.com/office/drawing/2014/main" id="{F0E8E3D7-CFD8-41DF-AF9C-67E5DC4D7EF4}"/>
              </a:ext>
            </a:extLst>
          </p:cNvPr>
          <p:cNvSpPr>
            <a:spLocks noGrp="1"/>
          </p:cNvSpPr>
          <p:nvPr>
            <p:ph type="title"/>
          </p:nvPr>
        </p:nvSpPr>
        <p:spPr/>
        <p:txBody>
          <a:bodyPr/>
          <a:lstStyle/>
          <a:p>
            <a:r>
              <a:rPr lang="fr-BE" dirty="0" err="1"/>
              <a:t>Takeaways</a:t>
            </a:r>
            <a:endParaRPr lang="en-US" dirty="0"/>
          </a:p>
        </p:txBody>
      </p:sp>
      <p:grpSp>
        <p:nvGrpSpPr>
          <p:cNvPr id="20" name="Groupe 14">
            <a:extLst>
              <a:ext uri="{FF2B5EF4-FFF2-40B4-BE49-F238E27FC236}">
                <a16:creationId xmlns:a16="http://schemas.microsoft.com/office/drawing/2014/main" id="{C84287FD-8979-3665-C092-438C98097A4A}"/>
              </a:ext>
            </a:extLst>
          </p:cNvPr>
          <p:cNvGrpSpPr/>
          <p:nvPr/>
        </p:nvGrpSpPr>
        <p:grpSpPr>
          <a:xfrm>
            <a:off x="620230" y="4965320"/>
            <a:ext cx="1020725" cy="923330"/>
            <a:chOff x="662925" y="3177781"/>
            <a:chExt cx="1020725" cy="923330"/>
          </a:xfrm>
        </p:grpSpPr>
        <p:pic>
          <p:nvPicPr>
            <p:cNvPr id="21" name="Graphique 5" descr="Euro avec un remplissage uni">
              <a:extLst>
                <a:ext uri="{FF2B5EF4-FFF2-40B4-BE49-F238E27FC236}">
                  <a16:creationId xmlns:a16="http://schemas.microsoft.com/office/drawing/2014/main" id="{1549C692-9ABA-8D79-3B56-C8E52D17AFC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16087" y="3182246"/>
              <a:ext cx="914400" cy="914400"/>
            </a:xfrm>
            <a:prstGeom prst="rect">
              <a:avLst/>
            </a:prstGeom>
          </p:spPr>
        </p:pic>
        <p:sp>
          <p:nvSpPr>
            <p:cNvPr id="22" name="Rectangle : coins arrondis 13">
              <a:extLst>
                <a:ext uri="{FF2B5EF4-FFF2-40B4-BE49-F238E27FC236}">
                  <a16:creationId xmlns:a16="http://schemas.microsoft.com/office/drawing/2014/main" id="{7CDD6099-C053-64E7-B42B-C90F508959E3}"/>
                </a:ext>
              </a:extLst>
            </p:cNvPr>
            <p:cNvSpPr/>
            <p:nvPr/>
          </p:nvSpPr>
          <p:spPr>
            <a:xfrm>
              <a:off x="662925" y="3177781"/>
              <a:ext cx="1020725" cy="923330"/>
            </a:xfrm>
            <a:prstGeom prst="round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latin typeface="Encode Sans" panose="020B0604020202020204" charset="0"/>
              </a:endParaRPr>
            </a:p>
          </p:txBody>
        </p:sp>
      </p:grpSp>
      <p:sp>
        <p:nvSpPr>
          <p:cNvPr id="23" name="ZoneTexte 17">
            <a:extLst>
              <a:ext uri="{FF2B5EF4-FFF2-40B4-BE49-F238E27FC236}">
                <a16:creationId xmlns:a16="http://schemas.microsoft.com/office/drawing/2014/main" id="{9A561C48-F237-A0CC-0EBF-93D2DF58934E}"/>
              </a:ext>
            </a:extLst>
          </p:cNvPr>
          <p:cNvSpPr txBox="1"/>
          <p:nvPr/>
        </p:nvSpPr>
        <p:spPr>
          <a:xfrm>
            <a:off x="1804209" y="4971740"/>
            <a:ext cx="9976662" cy="1200329"/>
          </a:xfrm>
          <a:prstGeom prst="rect">
            <a:avLst/>
          </a:prstGeom>
          <a:noFill/>
        </p:spPr>
        <p:txBody>
          <a:bodyPr wrap="square" rtlCol="0">
            <a:spAutoFit/>
          </a:bodyPr>
          <a:lstStyle/>
          <a:p>
            <a:r>
              <a:rPr lang="fr-BE" dirty="0">
                <a:latin typeface="Encode Sans" panose="020B0604020202020204" charset="0"/>
              </a:rPr>
              <a:t>TCO</a:t>
            </a:r>
          </a:p>
          <a:p>
            <a:pPr marL="742950" lvl="1" indent="-285750">
              <a:buFont typeface="Arial" panose="020B0604020202020204" pitchFamily="34" charset="0"/>
              <a:buChar char="•"/>
            </a:pPr>
            <a:r>
              <a:rPr lang="en-US" dirty="0">
                <a:latin typeface="Encode Sans" panose="020B0604020202020204" charset="0"/>
              </a:rPr>
              <a:t>Ideal mix: 50% home + 30% business + 15% public AC terminals + 5% DC terminals</a:t>
            </a:r>
          </a:p>
          <a:p>
            <a:pPr marL="742950" lvl="1" indent="-285750">
              <a:buFont typeface="Arial" panose="020B0604020202020204" pitchFamily="34" charset="0"/>
              <a:buChar char="•"/>
            </a:pPr>
            <a:r>
              <a:rPr lang="en-US" dirty="0">
                <a:latin typeface="Encode Sans" panose="020B0604020202020204" charset="0"/>
              </a:rPr>
              <a:t>PHEV: 1 daily charge + 30 to 40% of total mileage driven in ZEV mode</a:t>
            </a:r>
            <a:endParaRPr lang="fr-BE" dirty="0">
              <a:latin typeface="Encode Sans" panose="020B0604020202020204" charset="0"/>
            </a:endParaRPr>
          </a:p>
        </p:txBody>
      </p:sp>
      <p:sp>
        <p:nvSpPr>
          <p:cNvPr id="24" name="Espace réservé du numéro de diapositive 2">
            <a:extLst>
              <a:ext uri="{FF2B5EF4-FFF2-40B4-BE49-F238E27FC236}">
                <a16:creationId xmlns:a16="http://schemas.microsoft.com/office/drawing/2014/main" id="{20D09168-4635-F222-9087-F7C564432F4A}"/>
              </a:ext>
            </a:extLst>
          </p:cNvPr>
          <p:cNvSpPr>
            <a:spLocks noGrp="1"/>
          </p:cNvSpPr>
          <p:nvPr>
            <p:ph type="sldNum" sz="quarter" idx="17"/>
          </p:nvPr>
        </p:nvSpPr>
        <p:spPr>
          <a:xfrm>
            <a:off x="11346100" y="6623359"/>
            <a:ext cx="720000" cy="216000"/>
          </a:xfrm>
        </p:spPr>
        <p:txBody>
          <a:bodyPr/>
          <a:lstStyle/>
          <a:p>
            <a:fld id="{D9249B2F-9173-48D3-A5BC-90A6758C671B}" type="slidenum">
              <a:rPr lang="en-US" noProof="0" smtClean="0"/>
              <a:pPr/>
              <a:t>22</a:t>
            </a:fld>
            <a:endParaRPr lang="en-US" noProof="0" dirty="0"/>
          </a:p>
        </p:txBody>
      </p:sp>
      <p:pic>
        <p:nvPicPr>
          <p:cNvPr id="25" name="Picture 2" descr="Stellantis dévoile un florilège de slogans pour ses marques">
            <a:extLst>
              <a:ext uri="{FF2B5EF4-FFF2-40B4-BE49-F238E27FC236}">
                <a16:creationId xmlns:a16="http://schemas.microsoft.com/office/drawing/2014/main" id="{CF354A00-6D22-AD84-6F83-3EBFDBE4D21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49527" y="646178"/>
            <a:ext cx="396573" cy="264382"/>
          </a:xfrm>
          <a:prstGeom prst="flowChartConnector">
            <a:avLst/>
          </a:prstGeom>
          <a:noFill/>
          <a:extLst>
            <a:ext uri="{909E8E84-426E-40DD-AFC4-6F175D3DCCD1}">
              <a14:hiddenFill xmlns:a14="http://schemas.microsoft.com/office/drawing/2010/main">
                <a:solidFill>
                  <a:srgbClr val="FFFFFF"/>
                </a:solidFill>
              </a14:hiddenFill>
            </a:ext>
          </a:extLst>
        </p:spPr>
      </p:pic>
      <p:pic>
        <p:nvPicPr>
          <p:cNvPr id="26" name="Picture 2" descr="Drapeaux Monde Banque d'images et photos libres de droit - iStock">
            <a:extLst>
              <a:ext uri="{FF2B5EF4-FFF2-40B4-BE49-F238E27FC236}">
                <a16:creationId xmlns:a16="http://schemas.microsoft.com/office/drawing/2014/main" id="{98AE0696-3648-9B95-C2B8-4DD7D67469B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23868" y="558095"/>
            <a:ext cx="437609" cy="437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3738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5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500"/>
                                        <p:tgtEl>
                                          <p:spTgt spid="20"/>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fade">
                                      <p:cBhvr>
                                        <p:cTn id="2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9" grpId="0"/>
      <p:bldP spid="23" grpId="0"/>
    </p:bldLst>
  </p:timing>
  <p:extLst>
    <p:ext uri="{6950BFC3-D8DA-4A85-94F7-54DA5524770B}">
      <p188:commentRel xmlns:p188="http://schemas.microsoft.com/office/powerpoint/2018/8/main" r:id="rId3"/>
    </p:ext>
  </p:extLs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6FA06E4-61EB-4C9A-21D8-E966162F8586}"/>
              </a:ext>
            </a:extLst>
          </p:cNvPr>
          <p:cNvSpPr>
            <a:spLocks noGrp="1"/>
          </p:cNvSpPr>
          <p:nvPr>
            <p:ph type="body" idx="1"/>
          </p:nvPr>
        </p:nvSpPr>
        <p:spPr/>
        <p:txBody>
          <a:bodyPr/>
          <a:lstStyle/>
          <a:p>
            <a:r>
              <a:rPr lang="en-US" dirty="0"/>
              <a:t>understand the electrification potential</a:t>
            </a:r>
          </a:p>
        </p:txBody>
      </p:sp>
      <p:sp>
        <p:nvSpPr>
          <p:cNvPr id="3" name="Text Placeholder 2">
            <a:extLst>
              <a:ext uri="{FF2B5EF4-FFF2-40B4-BE49-F238E27FC236}">
                <a16:creationId xmlns:a16="http://schemas.microsoft.com/office/drawing/2014/main" id="{9AD15FCD-6491-FD53-A6B5-3F1E9B650843}"/>
              </a:ext>
            </a:extLst>
          </p:cNvPr>
          <p:cNvSpPr>
            <a:spLocks noGrp="1"/>
          </p:cNvSpPr>
          <p:nvPr>
            <p:ph type="body" sz="quarter" idx="19"/>
          </p:nvPr>
        </p:nvSpPr>
        <p:spPr/>
        <p:txBody>
          <a:bodyPr/>
          <a:lstStyle/>
          <a:p>
            <a:r>
              <a:rPr lang="fr-BE"/>
              <a:t>02</a:t>
            </a:r>
            <a:endParaRPr lang="en-US"/>
          </a:p>
        </p:txBody>
      </p:sp>
      <p:sp>
        <p:nvSpPr>
          <p:cNvPr id="5" name="Title 4">
            <a:extLst>
              <a:ext uri="{FF2B5EF4-FFF2-40B4-BE49-F238E27FC236}">
                <a16:creationId xmlns:a16="http://schemas.microsoft.com/office/drawing/2014/main" id="{65C6D0BE-F452-AD86-B2CA-27EC3B1D4B76}"/>
              </a:ext>
            </a:extLst>
          </p:cNvPr>
          <p:cNvSpPr>
            <a:spLocks noGrp="1"/>
          </p:cNvSpPr>
          <p:nvPr>
            <p:ph type="title"/>
          </p:nvPr>
        </p:nvSpPr>
        <p:spPr/>
        <p:txBody>
          <a:bodyPr/>
          <a:lstStyle/>
          <a:p>
            <a:r>
              <a:rPr lang="en-US" noProof="0" dirty="0"/>
              <a:t>Steps to initiate &amp; </a:t>
            </a:r>
            <a:r>
              <a:rPr lang="en-US" dirty="0"/>
              <a:t>Manage</a:t>
            </a:r>
            <a:r>
              <a:rPr lang="en-US" noProof="0" dirty="0"/>
              <a:t> fleet electrification (SME / </a:t>
            </a:r>
            <a:r>
              <a:rPr lang="en-US" dirty="0"/>
              <a:t>KA</a:t>
            </a:r>
            <a:r>
              <a:rPr lang="en-US" noProof="0" dirty="0"/>
              <a:t>)</a:t>
            </a:r>
            <a:endParaRPr lang="en-US" dirty="0"/>
          </a:p>
        </p:txBody>
      </p:sp>
      <p:sp>
        <p:nvSpPr>
          <p:cNvPr id="6" name="Freeform: Shape 5">
            <a:extLst>
              <a:ext uri="{FF2B5EF4-FFF2-40B4-BE49-F238E27FC236}">
                <a16:creationId xmlns:a16="http://schemas.microsoft.com/office/drawing/2014/main" id="{F67E2A72-4B6C-44E0-E95E-8FD1DBECEFC6}"/>
              </a:ext>
            </a:extLst>
          </p:cNvPr>
          <p:cNvSpPr/>
          <p:nvPr/>
        </p:nvSpPr>
        <p:spPr>
          <a:xfrm>
            <a:off x="1" y="1540423"/>
            <a:ext cx="6011971" cy="1309918"/>
          </a:xfrm>
          <a:custGeom>
            <a:avLst/>
            <a:gdLst>
              <a:gd name="connsiteX0" fmla="*/ 0 w 6011971"/>
              <a:gd name="connsiteY0" fmla="*/ 0 h 1309918"/>
              <a:gd name="connsiteX1" fmla="*/ 6011971 w 6011971"/>
              <a:gd name="connsiteY1" fmla="*/ 0 h 1309918"/>
              <a:gd name="connsiteX2" fmla="*/ 6011971 w 6011971"/>
              <a:gd name="connsiteY2" fmla="*/ 486 h 1309918"/>
              <a:gd name="connsiteX3" fmla="*/ 5901159 w 6011971"/>
              <a:gd name="connsiteY3" fmla="*/ 6081 h 1309918"/>
              <a:gd name="connsiteX4" fmla="*/ 4352072 w 6011971"/>
              <a:gd name="connsiteY4" fmla="*/ 1195701 h 1309918"/>
              <a:gd name="connsiteX5" fmla="*/ 4317271 w 6011971"/>
              <a:gd name="connsiteY5" fmla="*/ 1300709 h 1309918"/>
              <a:gd name="connsiteX6" fmla="*/ 0 w 6011971"/>
              <a:gd name="connsiteY6" fmla="*/ 1309918 h 1309918"/>
              <a:gd name="connsiteX7" fmla="*/ 0 w 6011971"/>
              <a:gd name="connsiteY7" fmla="*/ 0 h 1309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11971" h="1309918">
                <a:moveTo>
                  <a:pt x="0" y="0"/>
                </a:moveTo>
                <a:lnTo>
                  <a:pt x="6011971" y="0"/>
                </a:lnTo>
                <a:lnTo>
                  <a:pt x="6011971" y="486"/>
                </a:lnTo>
                <a:lnTo>
                  <a:pt x="5901159" y="6081"/>
                </a:lnTo>
                <a:cubicBezTo>
                  <a:pt x="5189872" y="78316"/>
                  <a:pt x="4597058" y="551307"/>
                  <a:pt x="4352072" y="1195701"/>
                </a:cubicBezTo>
                <a:lnTo>
                  <a:pt x="4317271" y="1300709"/>
                </a:lnTo>
                <a:lnTo>
                  <a:pt x="0" y="1309918"/>
                </a:lnTo>
                <a:lnTo>
                  <a:pt x="0" y="0"/>
                </a:lnTo>
                <a:close/>
              </a:path>
            </a:pathLst>
          </a:cu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Encode Sans" panose="020B0604020202020204" charset="0"/>
            </a:endParaRPr>
          </a:p>
        </p:txBody>
      </p:sp>
      <p:sp>
        <p:nvSpPr>
          <p:cNvPr id="7" name="Freeform: Shape 6">
            <a:extLst>
              <a:ext uri="{FF2B5EF4-FFF2-40B4-BE49-F238E27FC236}">
                <a16:creationId xmlns:a16="http://schemas.microsoft.com/office/drawing/2014/main" id="{C93ACD6A-6657-E428-24DE-705942B3F6BC}"/>
              </a:ext>
            </a:extLst>
          </p:cNvPr>
          <p:cNvSpPr/>
          <p:nvPr/>
        </p:nvSpPr>
        <p:spPr>
          <a:xfrm flipH="1">
            <a:off x="6180029" y="1540423"/>
            <a:ext cx="6011971" cy="1309918"/>
          </a:xfrm>
          <a:custGeom>
            <a:avLst/>
            <a:gdLst>
              <a:gd name="connsiteX0" fmla="*/ 0 w 6011971"/>
              <a:gd name="connsiteY0" fmla="*/ 0 h 1309918"/>
              <a:gd name="connsiteX1" fmla="*/ 6011971 w 6011971"/>
              <a:gd name="connsiteY1" fmla="*/ 0 h 1309918"/>
              <a:gd name="connsiteX2" fmla="*/ 6011971 w 6011971"/>
              <a:gd name="connsiteY2" fmla="*/ 486 h 1309918"/>
              <a:gd name="connsiteX3" fmla="*/ 5901159 w 6011971"/>
              <a:gd name="connsiteY3" fmla="*/ 6081 h 1309918"/>
              <a:gd name="connsiteX4" fmla="*/ 4352072 w 6011971"/>
              <a:gd name="connsiteY4" fmla="*/ 1195701 h 1309918"/>
              <a:gd name="connsiteX5" fmla="*/ 4317271 w 6011971"/>
              <a:gd name="connsiteY5" fmla="*/ 1300709 h 1309918"/>
              <a:gd name="connsiteX6" fmla="*/ 0 w 6011971"/>
              <a:gd name="connsiteY6" fmla="*/ 1309918 h 1309918"/>
              <a:gd name="connsiteX7" fmla="*/ 0 w 6011971"/>
              <a:gd name="connsiteY7" fmla="*/ 0 h 1309918"/>
              <a:gd name="connsiteX0" fmla="*/ 0 w 6011971"/>
              <a:gd name="connsiteY0" fmla="*/ 0 h 1309918"/>
              <a:gd name="connsiteX1" fmla="*/ 6011971 w 6011971"/>
              <a:gd name="connsiteY1" fmla="*/ 0 h 1309918"/>
              <a:gd name="connsiteX2" fmla="*/ 6011971 w 6011971"/>
              <a:gd name="connsiteY2" fmla="*/ 486 h 1309918"/>
              <a:gd name="connsiteX3" fmla="*/ 5901159 w 6011971"/>
              <a:gd name="connsiteY3" fmla="*/ 6081 h 1309918"/>
              <a:gd name="connsiteX4" fmla="*/ 4317271 w 6011971"/>
              <a:gd name="connsiteY4" fmla="*/ 1300709 h 1309918"/>
              <a:gd name="connsiteX5" fmla="*/ 0 w 6011971"/>
              <a:gd name="connsiteY5" fmla="*/ 1309918 h 1309918"/>
              <a:gd name="connsiteX6" fmla="*/ 0 w 6011971"/>
              <a:gd name="connsiteY6" fmla="*/ 0 h 1309918"/>
              <a:gd name="connsiteX0" fmla="*/ 0 w 6011971"/>
              <a:gd name="connsiteY0" fmla="*/ 0 h 1309918"/>
              <a:gd name="connsiteX1" fmla="*/ 6011971 w 6011971"/>
              <a:gd name="connsiteY1" fmla="*/ 0 h 1309918"/>
              <a:gd name="connsiteX2" fmla="*/ 6011971 w 6011971"/>
              <a:gd name="connsiteY2" fmla="*/ 486 h 1309918"/>
              <a:gd name="connsiteX3" fmla="*/ 5901159 w 6011971"/>
              <a:gd name="connsiteY3" fmla="*/ 6081 h 1309918"/>
              <a:gd name="connsiteX4" fmla="*/ 4317271 w 6011971"/>
              <a:gd name="connsiteY4" fmla="*/ 1300709 h 1309918"/>
              <a:gd name="connsiteX5" fmla="*/ 0 w 6011971"/>
              <a:gd name="connsiteY5" fmla="*/ 1309918 h 1309918"/>
              <a:gd name="connsiteX6" fmla="*/ 0 w 6011971"/>
              <a:gd name="connsiteY6" fmla="*/ 0 h 1309918"/>
              <a:gd name="connsiteX0" fmla="*/ 0 w 6011971"/>
              <a:gd name="connsiteY0" fmla="*/ 0 h 1309918"/>
              <a:gd name="connsiteX1" fmla="*/ 6011971 w 6011971"/>
              <a:gd name="connsiteY1" fmla="*/ 0 h 1309918"/>
              <a:gd name="connsiteX2" fmla="*/ 6011971 w 6011971"/>
              <a:gd name="connsiteY2" fmla="*/ 486 h 1309918"/>
              <a:gd name="connsiteX3" fmla="*/ 5901159 w 6011971"/>
              <a:gd name="connsiteY3" fmla="*/ 6081 h 1309918"/>
              <a:gd name="connsiteX4" fmla="*/ 4337294 w 6011971"/>
              <a:gd name="connsiteY4" fmla="*/ 1297372 h 1309918"/>
              <a:gd name="connsiteX5" fmla="*/ 0 w 6011971"/>
              <a:gd name="connsiteY5" fmla="*/ 1309918 h 1309918"/>
              <a:gd name="connsiteX6" fmla="*/ 0 w 6011971"/>
              <a:gd name="connsiteY6" fmla="*/ 0 h 1309918"/>
              <a:gd name="connsiteX0" fmla="*/ 0 w 6011971"/>
              <a:gd name="connsiteY0" fmla="*/ 0 h 1309918"/>
              <a:gd name="connsiteX1" fmla="*/ 6011971 w 6011971"/>
              <a:gd name="connsiteY1" fmla="*/ 0 h 1309918"/>
              <a:gd name="connsiteX2" fmla="*/ 6011971 w 6011971"/>
              <a:gd name="connsiteY2" fmla="*/ 486 h 1309918"/>
              <a:gd name="connsiteX3" fmla="*/ 5901159 w 6011971"/>
              <a:gd name="connsiteY3" fmla="*/ 6081 h 1309918"/>
              <a:gd name="connsiteX4" fmla="*/ 4337294 w 6011971"/>
              <a:gd name="connsiteY4" fmla="*/ 1297372 h 1309918"/>
              <a:gd name="connsiteX5" fmla="*/ 0 w 6011971"/>
              <a:gd name="connsiteY5" fmla="*/ 1309918 h 1309918"/>
              <a:gd name="connsiteX6" fmla="*/ 0 w 6011971"/>
              <a:gd name="connsiteY6" fmla="*/ 0 h 1309918"/>
              <a:gd name="connsiteX0" fmla="*/ 0 w 6011971"/>
              <a:gd name="connsiteY0" fmla="*/ 0 h 1309918"/>
              <a:gd name="connsiteX1" fmla="*/ 6011971 w 6011971"/>
              <a:gd name="connsiteY1" fmla="*/ 0 h 1309918"/>
              <a:gd name="connsiteX2" fmla="*/ 6011971 w 6011971"/>
              <a:gd name="connsiteY2" fmla="*/ 486 h 1309918"/>
              <a:gd name="connsiteX3" fmla="*/ 5901159 w 6011971"/>
              <a:gd name="connsiteY3" fmla="*/ 6081 h 1309918"/>
              <a:gd name="connsiteX4" fmla="*/ 4337294 w 6011971"/>
              <a:gd name="connsiteY4" fmla="*/ 1304046 h 1309918"/>
              <a:gd name="connsiteX5" fmla="*/ 0 w 6011971"/>
              <a:gd name="connsiteY5" fmla="*/ 1309918 h 1309918"/>
              <a:gd name="connsiteX6" fmla="*/ 0 w 6011971"/>
              <a:gd name="connsiteY6" fmla="*/ 0 h 1309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11971" h="1309918">
                <a:moveTo>
                  <a:pt x="0" y="0"/>
                </a:moveTo>
                <a:lnTo>
                  <a:pt x="6011971" y="0"/>
                </a:lnTo>
                <a:lnTo>
                  <a:pt x="6011971" y="486"/>
                </a:lnTo>
                <a:lnTo>
                  <a:pt x="5901159" y="6081"/>
                </a:lnTo>
                <a:cubicBezTo>
                  <a:pt x="5481883" y="69272"/>
                  <a:pt x="4636690" y="392597"/>
                  <a:pt x="4337294" y="1304046"/>
                </a:cubicBezTo>
                <a:lnTo>
                  <a:pt x="0" y="1309918"/>
                </a:lnTo>
                <a:lnTo>
                  <a:pt x="0" y="0"/>
                </a:lnTo>
                <a:close/>
              </a:path>
            </a:pathLst>
          </a:custGeom>
          <a:solidFill>
            <a:schemeClr val="accent2">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Encode Sans" panose="020B0604020202020204" charset="0"/>
            </a:endParaRPr>
          </a:p>
        </p:txBody>
      </p:sp>
      <p:sp>
        <p:nvSpPr>
          <p:cNvPr id="8" name="Freeform: Shape 7">
            <a:extLst>
              <a:ext uri="{FF2B5EF4-FFF2-40B4-BE49-F238E27FC236}">
                <a16:creationId xmlns:a16="http://schemas.microsoft.com/office/drawing/2014/main" id="{9D0F9C0D-B2F4-E936-4641-2FAAED70B625}"/>
              </a:ext>
            </a:extLst>
          </p:cNvPr>
          <p:cNvSpPr/>
          <p:nvPr/>
        </p:nvSpPr>
        <p:spPr>
          <a:xfrm flipV="1">
            <a:off x="1" y="3943640"/>
            <a:ext cx="6011971" cy="1309918"/>
          </a:xfrm>
          <a:custGeom>
            <a:avLst/>
            <a:gdLst>
              <a:gd name="connsiteX0" fmla="*/ 0 w 6011971"/>
              <a:gd name="connsiteY0" fmla="*/ 0 h 1309918"/>
              <a:gd name="connsiteX1" fmla="*/ 6011971 w 6011971"/>
              <a:gd name="connsiteY1" fmla="*/ 0 h 1309918"/>
              <a:gd name="connsiteX2" fmla="*/ 6011971 w 6011971"/>
              <a:gd name="connsiteY2" fmla="*/ 486 h 1309918"/>
              <a:gd name="connsiteX3" fmla="*/ 5901159 w 6011971"/>
              <a:gd name="connsiteY3" fmla="*/ 6081 h 1309918"/>
              <a:gd name="connsiteX4" fmla="*/ 4352072 w 6011971"/>
              <a:gd name="connsiteY4" fmla="*/ 1195701 h 1309918"/>
              <a:gd name="connsiteX5" fmla="*/ 4317271 w 6011971"/>
              <a:gd name="connsiteY5" fmla="*/ 1300709 h 1309918"/>
              <a:gd name="connsiteX6" fmla="*/ 0 w 6011971"/>
              <a:gd name="connsiteY6" fmla="*/ 1309918 h 1309918"/>
              <a:gd name="connsiteX7" fmla="*/ 0 w 6011971"/>
              <a:gd name="connsiteY7" fmla="*/ 0 h 1309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11971" h="1309918">
                <a:moveTo>
                  <a:pt x="0" y="0"/>
                </a:moveTo>
                <a:lnTo>
                  <a:pt x="6011971" y="0"/>
                </a:lnTo>
                <a:lnTo>
                  <a:pt x="6011971" y="486"/>
                </a:lnTo>
                <a:lnTo>
                  <a:pt x="5901159" y="6081"/>
                </a:lnTo>
                <a:cubicBezTo>
                  <a:pt x="5189872" y="78316"/>
                  <a:pt x="4597058" y="551307"/>
                  <a:pt x="4352072" y="1195701"/>
                </a:cubicBezTo>
                <a:lnTo>
                  <a:pt x="4317271" y="1300709"/>
                </a:lnTo>
                <a:lnTo>
                  <a:pt x="0" y="1309918"/>
                </a:lnTo>
                <a:lnTo>
                  <a:pt x="0" y="0"/>
                </a:lnTo>
                <a:close/>
              </a:path>
            </a:pathLst>
          </a:custGeom>
          <a:solidFill>
            <a:schemeClr val="accent4">
              <a:alpha val="1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Encode Sans" panose="020B0604020202020204" charset="0"/>
            </a:endParaRPr>
          </a:p>
        </p:txBody>
      </p:sp>
      <p:sp>
        <p:nvSpPr>
          <p:cNvPr id="9" name="Freeform: Shape 8">
            <a:extLst>
              <a:ext uri="{FF2B5EF4-FFF2-40B4-BE49-F238E27FC236}">
                <a16:creationId xmlns:a16="http://schemas.microsoft.com/office/drawing/2014/main" id="{57481B25-ECF9-B5CB-799F-78F0722D44E0}"/>
              </a:ext>
            </a:extLst>
          </p:cNvPr>
          <p:cNvSpPr/>
          <p:nvPr/>
        </p:nvSpPr>
        <p:spPr>
          <a:xfrm flipH="1" flipV="1">
            <a:off x="6180029" y="3943640"/>
            <a:ext cx="6011971" cy="1309918"/>
          </a:xfrm>
          <a:custGeom>
            <a:avLst/>
            <a:gdLst>
              <a:gd name="connsiteX0" fmla="*/ 0 w 6011971"/>
              <a:gd name="connsiteY0" fmla="*/ 0 h 1309918"/>
              <a:gd name="connsiteX1" fmla="*/ 6011971 w 6011971"/>
              <a:gd name="connsiteY1" fmla="*/ 0 h 1309918"/>
              <a:gd name="connsiteX2" fmla="*/ 6011971 w 6011971"/>
              <a:gd name="connsiteY2" fmla="*/ 486 h 1309918"/>
              <a:gd name="connsiteX3" fmla="*/ 5901159 w 6011971"/>
              <a:gd name="connsiteY3" fmla="*/ 6081 h 1309918"/>
              <a:gd name="connsiteX4" fmla="*/ 4352072 w 6011971"/>
              <a:gd name="connsiteY4" fmla="*/ 1195701 h 1309918"/>
              <a:gd name="connsiteX5" fmla="*/ 4317271 w 6011971"/>
              <a:gd name="connsiteY5" fmla="*/ 1300709 h 1309918"/>
              <a:gd name="connsiteX6" fmla="*/ 0 w 6011971"/>
              <a:gd name="connsiteY6" fmla="*/ 1309918 h 1309918"/>
              <a:gd name="connsiteX7" fmla="*/ 0 w 6011971"/>
              <a:gd name="connsiteY7" fmla="*/ 0 h 1309918"/>
              <a:gd name="connsiteX0" fmla="*/ 0 w 6011971"/>
              <a:gd name="connsiteY0" fmla="*/ 0 h 1309918"/>
              <a:gd name="connsiteX1" fmla="*/ 6011971 w 6011971"/>
              <a:gd name="connsiteY1" fmla="*/ 0 h 1309918"/>
              <a:gd name="connsiteX2" fmla="*/ 6011971 w 6011971"/>
              <a:gd name="connsiteY2" fmla="*/ 486 h 1309918"/>
              <a:gd name="connsiteX3" fmla="*/ 5901159 w 6011971"/>
              <a:gd name="connsiteY3" fmla="*/ 6081 h 1309918"/>
              <a:gd name="connsiteX4" fmla="*/ 4317271 w 6011971"/>
              <a:gd name="connsiteY4" fmla="*/ 1300709 h 1309918"/>
              <a:gd name="connsiteX5" fmla="*/ 0 w 6011971"/>
              <a:gd name="connsiteY5" fmla="*/ 1309918 h 1309918"/>
              <a:gd name="connsiteX6" fmla="*/ 0 w 6011971"/>
              <a:gd name="connsiteY6" fmla="*/ 0 h 1309918"/>
              <a:gd name="connsiteX0" fmla="*/ 0 w 6011971"/>
              <a:gd name="connsiteY0" fmla="*/ 0 h 1309918"/>
              <a:gd name="connsiteX1" fmla="*/ 6011971 w 6011971"/>
              <a:gd name="connsiteY1" fmla="*/ 0 h 1309918"/>
              <a:gd name="connsiteX2" fmla="*/ 6011971 w 6011971"/>
              <a:gd name="connsiteY2" fmla="*/ 486 h 1309918"/>
              <a:gd name="connsiteX3" fmla="*/ 5901159 w 6011971"/>
              <a:gd name="connsiteY3" fmla="*/ 6081 h 1309918"/>
              <a:gd name="connsiteX4" fmla="*/ 4317271 w 6011971"/>
              <a:gd name="connsiteY4" fmla="*/ 1300709 h 1309918"/>
              <a:gd name="connsiteX5" fmla="*/ 0 w 6011971"/>
              <a:gd name="connsiteY5" fmla="*/ 1309918 h 1309918"/>
              <a:gd name="connsiteX6" fmla="*/ 0 w 6011971"/>
              <a:gd name="connsiteY6" fmla="*/ 0 h 1309918"/>
              <a:gd name="connsiteX0" fmla="*/ 0 w 6011971"/>
              <a:gd name="connsiteY0" fmla="*/ 0 h 1309918"/>
              <a:gd name="connsiteX1" fmla="*/ 6011971 w 6011971"/>
              <a:gd name="connsiteY1" fmla="*/ 0 h 1309918"/>
              <a:gd name="connsiteX2" fmla="*/ 6011971 w 6011971"/>
              <a:gd name="connsiteY2" fmla="*/ 486 h 1309918"/>
              <a:gd name="connsiteX3" fmla="*/ 5901159 w 6011971"/>
              <a:gd name="connsiteY3" fmla="*/ 6081 h 1309918"/>
              <a:gd name="connsiteX4" fmla="*/ 4317271 w 6011971"/>
              <a:gd name="connsiteY4" fmla="*/ 1300709 h 1309918"/>
              <a:gd name="connsiteX5" fmla="*/ 0 w 6011971"/>
              <a:gd name="connsiteY5" fmla="*/ 1309918 h 1309918"/>
              <a:gd name="connsiteX6" fmla="*/ 0 w 6011971"/>
              <a:gd name="connsiteY6" fmla="*/ 0 h 1309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11971" h="1309918">
                <a:moveTo>
                  <a:pt x="0" y="0"/>
                </a:moveTo>
                <a:lnTo>
                  <a:pt x="6011971" y="0"/>
                </a:lnTo>
                <a:lnTo>
                  <a:pt x="6011971" y="486"/>
                </a:lnTo>
                <a:lnTo>
                  <a:pt x="5901159" y="6081"/>
                </a:lnTo>
                <a:cubicBezTo>
                  <a:pt x="5458522" y="69272"/>
                  <a:pt x="4706771" y="332527"/>
                  <a:pt x="4317271" y="1300709"/>
                </a:cubicBezTo>
                <a:lnTo>
                  <a:pt x="0" y="1309918"/>
                </a:lnTo>
                <a:lnTo>
                  <a:pt x="0" y="0"/>
                </a:lnTo>
                <a:close/>
              </a:path>
            </a:pathLst>
          </a:custGeom>
          <a:solidFill>
            <a:schemeClr val="accent3">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Encode Sans" panose="020B0604020202020204" charset="0"/>
            </a:endParaRPr>
          </a:p>
        </p:txBody>
      </p:sp>
      <p:sp>
        <p:nvSpPr>
          <p:cNvPr id="10" name="Freeform: Shape 9">
            <a:extLst>
              <a:ext uri="{FF2B5EF4-FFF2-40B4-BE49-F238E27FC236}">
                <a16:creationId xmlns:a16="http://schemas.microsoft.com/office/drawing/2014/main" id="{2164749B-3FDA-06D1-0780-6E6E7EB5F0C5}"/>
              </a:ext>
            </a:extLst>
          </p:cNvPr>
          <p:cNvSpPr/>
          <p:nvPr/>
        </p:nvSpPr>
        <p:spPr>
          <a:xfrm>
            <a:off x="-703" y="1540423"/>
            <a:ext cx="6022288" cy="1786812"/>
          </a:xfrm>
          <a:custGeom>
            <a:avLst/>
            <a:gdLst>
              <a:gd name="connsiteX0" fmla="*/ 6022288 w 6022288"/>
              <a:gd name="connsiteY0" fmla="*/ 0 h 1795085"/>
              <a:gd name="connsiteX1" fmla="*/ 6022288 w 6022288"/>
              <a:gd name="connsiteY1" fmla="*/ 521383 h 1795085"/>
              <a:gd name="connsiteX2" fmla="*/ 5955170 w 6022288"/>
              <a:gd name="connsiteY2" fmla="*/ 524773 h 1795085"/>
              <a:gd name="connsiteX3" fmla="*/ 4760250 w 6022288"/>
              <a:gd name="connsiteY3" fmla="*/ 1719693 h 1795085"/>
              <a:gd name="connsiteX4" fmla="*/ 4756861 w 6022288"/>
              <a:gd name="connsiteY4" fmla="*/ 1786812 h 1795085"/>
              <a:gd name="connsiteX5" fmla="*/ 2471225 w 6022288"/>
              <a:gd name="connsiteY5" fmla="*/ 1788698 h 1795085"/>
              <a:gd name="connsiteX6" fmla="*/ 2471225 w 6022288"/>
              <a:gd name="connsiteY6" fmla="*/ 1795085 h 1795085"/>
              <a:gd name="connsiteX7" fmla="*/ 0 w 6022288"/>
              <a:gd name="connsiteY7" fmla="*/ 1795085 h 1795085"/>
              <a:gd name="connsiteX8" fmla="*/ 0 w 6022288"/>
              <a:gd name="connsiteY8" fmla="*/ 1309919 h 1795085"/>
              <a:gd name="connsiteX9" fmla="*/ 2094375 w 6022288"/>
              <a:gd name="connsiteY9" fmla="*/ 1309919 h 1795085"/>
              <a:gd name="connsiteX10" fmla="*/ 2094375 w 6022288"/>
              <a:gd name="connsiteY10" fmla="*/ 1300709 h 1795085"/>
              <a:gd name="connsiteX11" fmla="*/ 4317974 w 6022288"/>
              <a:gd name="connsiteY11" fmla="*/ 1300709 h 1795085"/>
              <a:gd name="connsiteX12" fmla="*/ 4352775 w 6022288"/>
              <a:gd name="connsiteY12" fmla="*/ 1195701 h 1795085"/>
              <a:gd name="connsiteX13" fmla="*/ 5901862 w 6022288"/>
              <a:gd name="connsiteY13" fmla="*/ 6081 h 1795085"/>
              <a:gd name="connsiteX0" fmla="*/ 6022288 w 6022288"/>
              <a:gd name="connsiteY0" fmla="*/ 0 h 1795085"/>
              <a:gd name="connsiteX1" fmla="*/ 6022288 w 6022288"/>
              <a:gd name="connsiteY1" fmla="*/ 521383 h 1795085"/>
              <a:gd name="connsiteX2" fmla="*/ 5955170 w 6022288"/>
              <a:gd name="connsiteY2" fmla="*/ 524773 h 1795085"/>
              <a:gd name="connsiteX3" fmla="*/ 4760250 w 6022288"/>
              <a:gd name="connsiteY3" fmla="*/ 1719693 h 1795085"/>
              <a:gd name="connsiteX4" fmla="*/ 4756861 w 6022288"/>
              <a:gd name="connsiteY4" fmla="*/ 1786812 h 1795085"/>
              <a:gd name="connsiteX5" fmla="*/ 2471225 w 6022288"/>
              <a:gd name="connsiteY5" fmla="*/ 1788698 h 1795085"/>
              <a:gd name="connsiteX6" fmla="*/ 2471225 w 6022288"/>
              <a:gd name="connsiteY6" fmla="*/ 1795085 h 1795085"/>
              <a:gd name="connsiteX7" fmla="*/ 0 w 6022288"/>
              <a:gd name="connsiteY7" fmla="*/ 1795085 h 1795085"/>
              <a:gd name="connsiteX8" fmla="*/ 0 w 6022288"/>
              <a:gd name="connsiteY8" fmla="*/ 1309919 h 1795085"/>
              <a:gd name="connsiteX9" fmla="*/ 2094375 w 6022288"/>
              <a:gd name="connsiteY9" fmla="*/ 1309919 h 1795085"/>
              <a:gd name="connsiteX10" fmla="*/ 4317974 w 6022288"/>
              <a:gd name="connsiteY10" fmla="*/ 1300709 h 1795085"/>
              <a:gd name="connsiteX11" fmla="*/ 4352775 w 6022288"/>
              <a:gd name="connsiteY11" fmla="*/ 1195701 h 1795085"/>
              <a:gd name="connsiteX12" fmla="*/ 5901862 w 6022288"/>
              <a:gd name="connsiteY12" fmla="*/ 6081 h 1795085"/>
              <a:gd name="connsiteX13" fmla="*/ 6022288 w 6022288"/>
              <a:gd name="connsiteY13" fmla="*/ 0 h 1795085"/>
              <a:gd name="connsiteX0" fmla="*/ 6022288 w 6022288"/>
              <a:gd name="connsiteY0" fmla="*/ 0 h 1795085"/>
              <a:gd name="connsiteX1" fmla="*/ 6022288 w 6022288"/>
              <a:gd name="connsiteY1" fmla="*/ 521383 h 1795085"/>
              <a:gd name="connsiteX2" fmla="*/ 5955170 w 6022288"/>
              <a:gd name="connsiteY2" fmla="*/ 524773 h 1795085"/>
              <a:gd name="connsiteX3" fmla="*/ 4760250 w 6022288"/>
              <a:gd name="connsiteY3" fmla="*/ 1719693 h 1795085"/>
              <a:gd name="connsiteX4" fmla="*/ 4756861 w 6022288"/>
              <a:gd name="connsiteY4" fmla="*/ 1786812 h 1795085"/>
              <a:gd name="connsiteX5" fmla="*/ 2471225 w 6022288"/>
              <a:gd name="connsiteY5" fmla="*/ 1788698 h 1795085"/>
              <a:gd name="connsiteX6" fmla="*/ 2471225 w 6022288"/>
              <a:gd name="connsiteY6" fmla="*/ 1795085 h 1795085"/>
              <a:gd name="connsiteX7" fmla="*/ 0 w 6022288"/>
              <a:gd name="connsiteY7" fmla="*/ 1795085 h 1795085"/>
              <a:gd name="connsiteX8" fmla="*/ 0 w 6022288"/>
              <a:gd name="connsiteY8" fmla="*/ 1309919 h 1795085"/>
              <a:gd name="connsiteX9" fmla="*/ 4317974 w 6022288"/>
              <a:gd name="connsiteY9" fmla="*/ 1300709 h 1795085"/>
              <a:gd name="connsiteX10" fmla="*/ 4352775 w 6022288"/>
              <a:gd name="connsiteY10" fmla="*/ 1195701 h 1795085"/>
              <a:gd name="connsiteX11" fmla="*/ 5901862 w 6022288"/>
              <a:gd name="connsiteY11" fmla="*/ 6081 h 1795085"/>
              <a:gd name="connsiteX12" fmla="*/ 6022288 w 6022288"/>
              <a:gd name="connsiteY12" fmla="*/ 0 h 1795085"/>
              <a:gd name="connsiteX0" fmla="*/ 6022288 w 6022288"/>
              <a:gd name="connsiteY0" fmla="*/ 0 h 1795085"/>
              <a:gd name="connsiteX1" fmla="*/ 6022288 w 6022288"/>
              <a:gd name="connsiteY1" fmla="*/ 521383 h 1795085"/>
              <a:gd name="connsiteX2" fmla="*/ 5955170 w 6022288"/>
              <a:gd name="connsiteY2" fmla="*/ 524773 h 1795085"/>
              <a:gd name="connsiteX3" fmla="*/ 4760250 w 6022288"/>
              <a:gd name="connsiteY3" fmla="*/ 1719693 h 1795085"/>
              <a:gd name="connsiteX4" fmla="*/ 4756861 w 6022288"/>
              <a:gd name="connsiteY4" fmla="*/ 1786812 h 1795085"/>
              <a:gd name="connsiteX5" fmla="*/ 2471225 w 6022288"/>
              <a:gd name="connsiteY5" fmla="*/ 1788698 h 1795085"/>
              <a:gd name="connsiteX6" fmla="*/ 0 w 6022288"/>
              <a:gd name="connsiteY6" fmla="*/ 1795085 h 1795085"/>
              <a:gd name="connsiteX7" fmla="*/ 0 w 6022288"/>
              <a:gd name="connsiteY7" fmla="*/ 1309919 h 1795085"/>
              <a:gd name="connsiteX8" fmla="*/ 4317974 w 6022288"/>
              <a:gd name="connsiteY8" fmla="*/ 1300709 h 1795085"/>
              <a:gd name="connsiteX9" fmla="*/ 4352775 w 6022288"/>
              <a:gd name="connsiteY9" fmla="*/ 1195701 h 1795085"/>
              <a:gd name="connsiteX10" fmla="*/ 5901862 w 6022288"/>
              <a:gd name="connsiteY10" fmla="*/ 6081 h 1795085"/>
              <a:gd name="connsiteX11" fmla="*/ 6022288 w 6022288"/>
              <a:gd name="connsiteY11" fmla="*/ 0 h 1795085"/>
              <a:gd name="connsiteX0" fmla="*/ 6022288 w 6022288"/>
              <a:gd name="connsiteY0" fmla="*/ 0 h 1795085"/>
              <a:gd name="connsiteX1" fmla="*/ 6022288 w 6022288"/>
              <a:gd name="connsiteY1" fmla="*/ 521383 h 1795085"/>
              <a:gd name="connsiteX2" fmla="*/ 5955170 w 6022288"/>
              <a:gd name="connsiteY2" fmla="*/ 524773 h 1795085"/>
              <a:gd name="connsiteX3" fmla="*/ 4760250 w 6022288"/>
              <a:gd name="connsiteY3" fmla="*/ 1719693 h 1795085"/>
              <a:gd name="connsiteX4" fmla="*/ 4756861 w 6022288"/>
              <a:gd name="connsiteY4" fmla="*/ 1786812 h 1795085"/>
              <a:gd name="connsiteX5" fmla="*/ 0 w 6022288"/>
              <a:gd name="connsiteY5" fmla="*/ 1795085 h 1795085"/>
              <a:gd name="connsiteX6" fmla="*/ 0 w 6022288"/>
              <a:gd name="connsiteY6" fmla="*/ 1309919 h 1795085"/>
              <a:gd name="connsiteX7" fmla="*/ 4317974 w 6022288"/>
              <a:gd name="connsiteY7" fmla="*/ 1300709 h 1795085"/>
              <a:gd name="connsiteX8" fmla="*/ 4352775 w 6022288"/>
              <a:gd name="connsiteY8" fmla="*/ 1195701 h 1795085"/>
              <a:gd name="connsiteX9" fmla="*/ 5901862 w 6022288"/>
              <a:gd name="connsiteY9" fmla="*/ 6081 h 1795085"/>
              <a:gd name="connsiteX10" fmla="*/ 6022288 w 6022288"/>
              <a:gd name="connsiteY10" fmla="*/ 0 h 1795085"/>
              <a:gd name="connsiteX0" fmla="*/ 6022288 w 6022288"/>
              <a:gd name="connsiteY0" fmla="*/ 0 h 1786812"/>
              <a:gd name="connsiteX1" fmla="*/ 6022288 w 6022288"/>
              <a:gd name="connsiteY1" fmla="*/ 521383 h 1786812"/>
              <a:gd name="connsiteX2" fmla="*/ 5955170 w 6022288"/>
              <a:gd name="connsiteY2" fmla="*/ 524773 h 1786812"/>
              <a:gd name="connsiteX3" fmla="*/ 4760250 w 6022288"/>
              <a:gd name="connsiteY3" fmla="*/ 1719693 h 1786812"/>
              <a:gd name="connsiteX4" fmla="*/ 4756861 w 6022288"/>
              <a:gd name="connsiteY4" fmla="*/ 1786812 h 1786812"/>
              <a:gd name="connsiteX5" fmla="*/ 0 w 6022288"/>
              <a:gd name="connsiteY5" fmla="*/ 1782385 h 1786812"/>
              <a:gd name="connsiteX6" fmla="*/ 0 w 6022288"/>
              <a:gd name="connsiteY6" fmla="*/ 1309919 h 1786812"/>
              <a:gd name="connsiteX7" fmla="*/ 4317974 w 6022288"/>
              <a:gd name="connsiteY7" fmla="*/ 1300709 h 1786812"/>
              <a:gd name="connsiteX8" fmla="*/ 4352775 w 6022288"/>
              <a:gd name="connsiteY8" fmla="*/ 1195701 h 1786812"/>
              <a:gd name="connsiteX9" fmla="*/ 5901862 w 6022288"/>
              <a:gd name="connsiteY9" fmla="*/ 6081 h 1786812"/>
              <a:gd name="connsiteX10" fmla="*/ 6022288 w 6022288"/>
              <a:gd name="connsiteY10" fmla="*/ 0 h 1786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22288" h="1786812">
                <a:moveTo>
                  <a:pt x="6022288" y="0"/>
                </a:moveTo>
                <a:lnTo>
                  <a:pt x="6022288" y="521383"/>
                </a:lnTo>
                <a:lnTo>
                  <a:pt x="5955170" y="524773"/>
                </a:lnTo>
                <a:cubicBezTo>
                  <a:pt x="5325123" y="588758"/>
                  <a:pt x="4824235" y="1089645"/>
                  <a:pt x="4760250" y="1719693"/>
                </a:cubicBezTo>
                <a:lnTo>
                  <a:pt x="4756861" y="1786812"/>
                </a:lnTo>
                <a:lnTo>
                  <a:pt x="0" y="1782385"/>
                </a:lnTo>
                <a:lnTo>
                  <a:pt x="0" y="1309919"/>
                </a:lnTo>
                <a:lnTo>
                  <a:pt x="4317974" y="1300709"/>
                </a:lnTo>
                <a:lnTo>
                  <a:pt x="4352775" y="1195701"/>
                </a:lnTo>
                <a:cubicBezTo>
                  <a:pt x="4597761" y="551307"/>
                  <a:pt x="5190575" y="78316"/>
                  <a:pt x="5901862" y="6081"/>
                </a:cubicBezTo>
                <a:lnTo>
                  <a:pt x="6022288"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Encode Sans" panose="020B0604020202020204" charset="0"/>
            </a:endParaRPr>
          </a:p>
        </p:txBody>
      </p:sp>
      <p:sp>
        <p:nvSpPr>
          <p:cNvPr id="11" name="TextBox 10">
            <a:extLst>
              <a:ext uri="{FF2B5EF4-FFF2-40B4-BE49-F238E27FC236}">
                <a16:creationId xmlns:a16="http://schemas.microsoft.com/office/drawing/2014/main" id="{63D9F24E-009B-C48B-4A0F-4EF9FB11BAC8}"/>
              </a:ext>
            </a:extLst>
          </p:cNvPr>
          <p:cNvSpPr txBox="1"/>
          <p:nvPr/>
        </p:nvSpPr>
        <p:spPr>
          <a:xfrm rot="18960000">
            <a:off x="4549691" y="2091740"/>
            <a:ext cx="1893074" cy="1389347"/>
          </a:xfrm>
          <a:prstGeom prst="rect">
            <a:avLst/>
          </a:prstGeom>
          <a:noFill/>
        </p:spPr>
        <p:txBody>
          <a:bodyPr vert="horz" wrap="square" rtlCol="0">
            <a:prstTxWarp prst="textArchUp">
              <a:avLst/>
            </a:prstTxWarp>
            <a:spAutoFit/>
          </a:bodyPr>
          <a:lstStyle/>
          <a:p>
            <a:pPr lvl="0" algn="ctr">
              <a:defRPr/>
            </a:pPr>
            <a:r>
              <a:rPr lang="en-IN" dirty="0">
                <a:solidFill>
                  <a:prstClr val="white"/>
                </a:solidFill>
                <a:latin typeface="Encode Sans" panose="020B0604020202020204" charset="0"/>
                <a:ea typeface="Tahoma" panose="020B0604030504040204" pitchFamily="34" charset="0"/>
                <a:cs typeface="Tahoma" panose="020B0604030504040204" pitchFamily="34" charset="0"/>
              </a:rPr>
              <a:t>PILOT</a:t>
            </a:r>
            <a:endParaRPr kumimoji="0" lang="en-IN" i="0" u="none" strike="noStrike" kern="1200" cap="none" spc="0" normalizeH="0" baseline="0" noProof="0" dirty="0">
              <a:ln>
                <a:noFill/>
              </a:ln>
              <a:solidFill>
                <a:prstClr val="white"/>
              </a:solidFill>
              <a:effectLst/>
              <a:uLnTx/>
              <a:uFillTx/>
              <a:latin typeface="Encode Sans" panose="020B0604020202020204" charset="0"/>
              <a:ea typeface="Tahoma" panose="020B0604030504040204" pitchFamily="34" charset="0"/>
              <a:cs typeface="Tahoma" panose="020B0604030504040204" pitchFamily="34" charset="0"/>
            </a:endParaRPr>
          </a:p>
        </p:txBody>
      </p:sp>
      <p:sp>
        <p:nvSpPr>
          <p:cNvPr id="12" name="Freeform: Shape 11">
            <a:extLst>
              <a:ext uri="{FF2B5EF4-FFF2-40B4-BE49-F238E27FC236}">
                <a16:creationId xmlns:a16="http://schemas.microsoft.com/office/drawing/2014/main" id="{1E31CCF9-5814-6EC2-5BB6-C860E74F9968}"/>
              </a:ext>
            </a:extLst>
          </p:cNvPr>
          <p:cNvSpPr/>
          <p:nvPr/>
        </p:nvSpPr>
        <p:spPr>
          <a:xfrm>
            <a:off x="6161100" y="1540424"/>
            <a:ext cx="6031604" cy="1786812"/>
          </a:xfrm>
          <a:custGeom>
            <a:avLst/>
            <a:gdLst>
              <a:gd name="connsiteX0" fmla="*/ 0 w 6031604"/>
              <a:gd name="connsiteY0" fmla="*/ 0 h 1789009"/>
              <a:gd name="connsiteX1" fmla="*/ 120426 w 6031604"/>
              <a:gd name="connsiteY1" fmla="*/ 6081 h 1789009"/>
              <a:gd name="connsiteX2" fmla="*/ 1669513 w 6031604"/>
              <a:gd name="connsiteY2" fmla="*/ 1195701 h 1789009"/>
              <a:gd name="connsiteX3" fmla="*/ 1704314 w 6031604"/>
              <a:gd name="connsiteY3" fmla="*/ 1300709 h 1789009"/>
              <a:gd name="connsiteX4" fmla="*/ 3938635 w 6031604"/>
              <a:gd name="connsiteY4" fmla="*/ 1300709 h 1789009"/>
              <a:gd name="connsiteX5" fmla="*/ 3938635 w 6031604"/>
              <a:gd name="connsiteY5" fmla="*/ 1301642 h 1789009"/>
              <a:gd name="connsiteX6" fmla="*/ 6031604 w 6031604"/>
              <a:gd name="connsiteY6" fmla="*/ 1301642 h 1789009"/>
              <a:gd name="connsiteX7" fmla="*/ 6031604 w 6031604"/>
              <a:gd name="connsiteY7" fmla="*/ 1786808 h 1789009"/>
              <a:gd name="connsiteX8" fmla="*/ 3938635 w 6031604"/>
              <a:gd name="connsiteY8" fmla="*/ 1786808 h 1789009"/>
              <a:gd name="connsiteX9" fmla="*/ 3938635 w 6031604"/>
              <a:gd name="connsiteY9" fmla="*/ 1789009 h 1789009"/>
              <a:gd name="connsiteX10" fmla="*/ 1265427 w 6031604"/>
              <a:gd name="connsiteY10" fmla="*/ 1786812 h 1789009"/>
              <a:gd name="connsiteX11" fmla="*/ 1262038 w 6031604"/>
              <a:gd name="connsiteY11" fmla="*/ 1719693 h 1789009"/>
              <a:gd name="connsiteX12" fmla="*/ 67118 w 6031604"/>
              <a:gd name="connsiteY12" fmla="*/ 524773 h 1789009"/>
              <a:gd name="connsiteX13" fmla="*/ 0 w 6031604"/>
              <a:gd name="connsiteY13" fmla="*/ 521383 h 1789009"/>
              <a:gd name="connsiteX0" fmla="*/ 0 w 6031604"/>
              <a:gd name="connsiteY0" fmla="*/ 0 h 1789009"/>
              <a:gd name="connsiteX1" fmla="*/ 120426 w 6031604"/>
              <a:gd name="connsiteY1" fmla="*/ 6081 h 1789009"/>
              <a:gd name="connsiteX2" fmla="*/ 1669513 w 6031604"/>
              <a:gd name="connsiteY2" fmla="*/ 1195701 h 1789009"/>
              <a:gd name="connsiteX3" fmla="*/ 1704314 w 6031604"/>
              <a:gd name="connsiteY3" fmla="*/ 1300709 h 1789009"/>
              <a:gd name="connsiteX4" fmla="*/ 3938635 w 6031604"/>
              <a:gd name="connsiteY4" fmla="*/ 1300709 h 1789009"/>
              <a:gd name="connsiteX5" fmla="*/ 6031604 w 6031604"/>
              <a:gd name="connsiteY5" fmla="*/ 1301642 h 1789009"/>
              <a:gd name="connsiteX6" fmla="*/ 6031604 w 6031604"/>
              <a:gd name="connsiteY6" fmla="*/ 1786808 h 1789009"/>
              <a:gd name="connsiteX7" fmla="*/ 3938635 w 6031604"/>
              <a:gd name="connsiteY7" fmla="*/ 1786808 h 1789009"/>
              <a:gd name="connsiteX8" fmla="*/ 3938635 w 6031604"/>
              <a:gd name="connsiteY8" fmla="*/ 1789009 h 1789009"/>
              <a:gd name="connsiteX9" fmla="*/ 1265427 w 6031604"/>
              <a:gd name="connsiteY9" fmla="*/ 1786812 h 1789009"/>
              <a:gd name="connsiteX10" fmla="*/ 1262038 w 6031604"/>
              <a:gd name="connsiteY10" fmla="*/ 1719693 h 1789009"/>
              <a:gd name="connsiteX11" fmla="*/ 67118 w 6031604"/>
              <a:gd name="connsiteY11" fmla="*/ 524773 h 1789009"/>
              <a:gd name="connsiteX12" fmla="*/ 0 w 6031604"/>
              <a:gd name="connsiteY12" fmla="*/ 521383 h 1789009"/>
              <a:gd name="connsiteX13" fmla="*/ 0 w 6031604"/>
              <a:gd name="connsiteY13" fmla="*/ 0 h 1789009"/>
              <a:gd name="connsiteX0" fmla="*/ 0 w 6031604"/>
              <a:gd name="connsiteY0" fmla="*/ 0 h 1789009"/>
              <a:gd name="connsiteX1" fmla="*/ 120426 w 6031604"/>
              <a:gd name="connsiteY1" fmla="*/ 6081 h 1789009"/>
              <a:gd name="connsiteX2" fmla="*/ 1669513 w 6031604"/>
              <a:gd name="connsiteY2" fmla="*/ 1195701 h 1789009"/>
              <a:gd name="connsiteX3" fmla="*/ 1704314 w 6031604"/>
              <a:gd name="connsiteY3" fmla="*/ 1300709 h 1789009"/>
              <a:gd name="connsiteX4" fmla="*/ 6031604 w 6031604"/>
              <a:gd name="connsiteY4" fmla="*/ 1301642 h 1789009"/>
              <a:gd name="connsiteX5" fmla="*/ 6031604 w 6031604"/>
              <a:gd name="connsiteY5" fmla="*/ 1786808 h 1789009"/>
              <a:gd name="connsiteX6" fmla="*/ 3938635 w 6031604"/>
              <a:gd name="connsiteY6" fmla="*/ 1786808 h 1789009"/>
              <a:gd name="connsiteX7" fmla="*/ 3938635 w 6031604"/>
              <a:gd name="connsiteY7" fmla="*/ 1789009 h 1789009"/>
              <a:gd name="connsiteX8" fmla="*/ 1265427 w 6031604"/>
              <a:gd name="connsiteY8" fmla="*/ 1786812 h 1789009"/>
              <a:gd name="connsiteX9" fmla="*/ 1262038 w 6031604"/>
              <a:gd name="connsiteY9" fmla="*/ 1719693 h 1789009"/>
              <a:gd name="connsiteX10" fmla="*/ 67118 w 6031604"/>
              <a:gd name="connsiteY10" fmla="*/ 524773 h 1789009"/>
              <a:gd name="connsiteX11" fmla="*/ 0 w 6031604"/>
              <a:gd name="connsiteY11" fmla="*/ 521383 h 1789009"/>
              <a:gd name="connsiteX12" fmla="*/ 0 w 6031604"/>
              <a:gd name="connsiteY12" fmla="*/ 0 h 1789009"/>
              <a:gd name="connsiteX0" fmla="*/ 0 w 6031604"/>
              <a:gd name="connsiteY0" fmla="*/ 0 h 1786812"/>
              <a:gd name="connsiteX1" fmla="*/ 120426 w 6031604"/>
              <a:gd name="connsiteY1" fmla="*/ 6081 h 1786812"/>
              <a:gd name="connsiteX2" fmla="*/ 1669513 w 6031604"/>
              <a:gd name="connsiteY2" fmla="*/ 1195701 h 1786812"/>
              <a:gd name="connsiteX3" fmla="*/ 1704314 w 6031604"/>
              <a:gd name="connsiteY3" fmla="*/ 1300709 h 1786812"/>
              <a:gd name="connsiteX4" fmla="*/ 6031604 w 6031604"/>
              <a:gd name="connsiteY4" fmla="*/ 1301642 h 1786812"/>
              <a:gd name="connsiteX5" fmla="*/ 6031604 w 6031604"/>
              <a:gd name="connsiteY5" fmla="*/ 1786808 h 1786812"/>
              <a:gd name="connsiteX6" fmla="*/ 3938635 w 6031604"/>
              <a:gd name="connsiteY6" fmla="*/ 1786808 h 1786812"/>
              <a:gd name="connsiteX7" fmla="*/ 1265427 w 6031604"/>
              <a:gd name="connsiteY7" fmla="*/ 1786812 h 1786812"/>
              <a:gd name="connsiteX8" fmla="*/ 1262038 w 6031604"/>
              <a:gd name="connsiteY8" fmla="*/ 1719693 h 1786812"/>
              <a:gd name="connsiteX9" fmla="*/ 67118 w 6031604"/>
              <a:gd name="connsiteY9" fmla="*/ 524773 h 1786812"/>
              <a:gd name="connsiteX10" fmla="*/ 0 w 6031604"/>
              <a:gd name="connsiteY10" fmla="*/ 521383 h 1786812"/>
              <a:gd name="connsiteX11" fmla="*/ 0 w 6031604"/>
              <a:gd name="connsiteY11" fmla="*/ 0 h 1786812"/>
              <a:gd name="connsiteX0" fmla="*/ 0 w 6031604"/>
              <a:gd name="connsiteY0" fmla="*/ 0 h 1786812"/>
              <a:gd name="connsiteX1" fmla="*/ 120426 w 6031604"/>
              <a:gd name="connsiteY1" fmla="*/ 6081 h 1786812"/>
              <a:gd name="connsiteX2" fmla="*/ 1669513 w 6031604"/>
              <a:gd name="connsiteY2" fmla="*/ 1195701 h 1786812"/>
              <a:gd name="connsiteX3" fmla="*/ 1704314 w 6031604"/>
              <a:gd name="connsiteY3" fmla="*/ 1300709 h 1786812"/>
              <a:gd name="connsiteX4" fmla="*/ 6031604 w 6031604"/>
              <a:gd name="connsiteY4" fmla="*/ 1301642 h 1786812"/>
              <a:gd name="connsiteX5" fmla="*/ 6031604 w 6031604"/>
              <a:gd name="connsiteY5" fmla="*/ 1786808 h 1786812"/>
              <a:gd name="connsiteX6" fmla="*/ 1265427 w 6031604"/>
              <a:gd name="connsiteY6" fmla="*/ 1786812 h 1786812"/>
              <a:gd name="connsiteX7" fmla="*/ 1262038 w 6031604"/>
              <a:gd name="connsiteY7" fmla="*/ 1719693 h 1786812"/>
              <a:gd name="connsiteX8" fmla="*/ 67118 w 6031604"/>
              <a:gd name="connsiteY8" fmla="*/ 524773 h 1786812"/>
              <a:gd name="connsiteX9" fmla="*/ 0 w 6031604"/>
              <a:gd name="connsiteY9" fmla="*/ 521383 h 1786812"/>
              <a:gd name="connsiteX10" fmla="*/ 0 w 6031604"/>
              <a:gd name="connsiteY10" fmla="*/ 0 h 1786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31604" h="1786812">
                <a:moveTo>
                  <a:pt x="0" y="0"/>
                </a:moveTo>
                <a:lnTo>
                  <a:pt x="120426" y="6081"/>
                </a:lnTo>
                <a:cubicBezTo>
                  <a:pt x="831713" y="78316"/>
                  <a:pt x="1424527" y="551307"/>
                  <a:pt x="1669513" y="1195701"/>
                </a:cubicBezTo>
                <a:lnTo>
                  <a:pt x="1704314" y="1300709"/>
                </a:lnTo>
                <a:lnTo>
                  <a:pt x="6031604" y="1301642"/>
                </a:lnTo>
                <a:lnTo>
                  <a:pt x="6031604" y="1786808"/>
                </a:lnTo>
                <a:lnTo>
                  <a:pt x="1265427" y="1786812"/>
                </a:lnTo>
                <a:lnTo>
                  <a:pt x="1262038" y="1719693"/>
                </a:lnTo>
                <a:cubicBezTo>
                  <a:pt x="1198054" y="1089645"/>
                  <a:pt x="697165" y="588758"/>
                  <a:pt x="67118" y="524773"/>
                </a:cubicBezTo>
                <a:lnTo>
                  <a:pt x="0" y="521383"/>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Encode Sans" panose="020B0604020202020204" charset="0"/>
            </a:endParaRPr>
          </a:p>
        </p:txBody>
      </p:sp>
      <p:sp>
        <p:nvSpPr>
          <p:cNvPr id="13" name="TextBox 12">
            <a:extLst>
              <a:ext uri="{FF2B5EF4-FFF2-40B4-BE49-F238E27FC236}">
                <a16:creationId xmlns:a16="http://schemas.microsoft.com/office/drawing/2014/main" id="{B32AA04E-E866-EE1A-9A08-63B5AF709ABD}"/>
              </a:ext>
            </a:extLst>
          </p:cNvPr>
          <p:cNvSpPr txBox="1"/>
          <p:nvPr/>
        </p:nvSpPr>
        <p:spPr>
          <a:xfrm rot="2812800">
            <a:off x="5794335" y="2128739"/>
            <a:ext cx="1967019" cy="1232876"/>
          </a:xfrm>
          <a:prstGeom prst="rect">
            <a:avLst/>
          </a:prstGeom>
          <a:noFill/>
        </p:spPr>
        <p:txBody>
          <a:bodyPr wrap="square" rtlCol="0">
            <a:prstTxWarp prst="textArchUp">
              <a:avLst/>
            </a:prstTxWarp>
            <a:spAutoFit/>
          </a:bodyPr>
          <a:lstStyle/>
          <a:p>
            <a:pPr lvl="0" algn="ctr">
              <a:defRPr/>
            </a:pPr>
            <a:r>
              <a:rPr lang="en-IN" dirty="0">
                <a:solidFill>
                  <a:prstClr val="white"/>
                </a:solidFill>
                <a:latin typeface="Encode Sans" panose="020B0604020202020204" charset="0"/>
                <a:ea typeface="Tahoma" panose="020B0604030504040204" pitchFamily="34" charset="0"/>
                <a:cs typeface="Tahoma" panose="020B0604030504040204" pitchFamily="34" charset="0"/>
              </a:rPr>
              <a:t>PRE STUDY</a:t>
            </a:r>
            <a:endParaRPr kumimoji="0" lang="en-IN" i="0" u="none" strike="noStrike" kern="1200" cap="none" spc="0" normalizeH="0" baseline="0" noProof="0" dirty="0">
              <a:ln>
                <a:noFill/>
              </a:ln>
              <a:solidFill>
                <a:prstClr val="white"/>
              </a:solidFill>
              <a:effectLst/>
              <a:uLnTx/>
              <a:uFillTx/>
              <a:latin typeface="Encode Sans" panose="020B0604020202020204" charset="0"/>
              <a:ea typeface="Tahoma" panose="020B0604030504040204" pitchFamily="34" charset="0"/>
              <a:cs typeface="Tahoma" panose="020B0604030504040204" pitchFamily="34" charset="0"/>
            </a:endParaRPr>
          </a:p>
        </p:txBody>
      </p:sp>
      <p:sp>
        <p:nvSpPr>
          <p:cNvPr id="14" name="Freeform: Shape 13">
            <a:extLst>
              <a:ext uri="{FF2B5EF4-FFF2-40B4-BE49-F238E27FC236}">
                <a16:creationId xmlns:a16="http://schemas.microsoft.com/office/drawing/2014/main" id="{3668913C-003E-0976-453A-3224F3BC4CE5}"/>
              </a:ext>
            </a:extLst>
          </p:cNvPr>
          <p:cNvSpPr/>
          <p:nvPr/>
        </p:nvSpPr>
        <p:spPr>
          <a:xfrm>
            <a:off x="6161099" y="3466539"/>
            <a:ext cx="6031605" cy="1787019"/>
          </a:xfrm>
          <a:custGeom>
            <a:avLst/>
            <a:gdLst>
              <a:gd name="connsiteX0" fmla="*/ 3560380 w 6031605"/>
              <a:gd name="connsiteY0" fmla="*/ 0 h 1787019"/>
              <a:gd name="connsiteX1" fmla="*/ 6031605 w 6031605"/>
              <a:gd name="connsiteY1" fmla="*/ 0 h 1787019"/>
              <a:gd name="connsiteX2" fmla="*/ 6031605 w 6031605"/>
              <a:gd name="connsiteY2" fmla="*/ 485166 h 1787019"/>
              <a:gd name="connsiteX3" fmla="*/ 3938635 w 6031605"/>
              <a:gd name="connsiteY3" fmla="*/ 485166 h 1787019"/>
              <a:gd name="connsiteX4" fmla="*/ 3938635 w 6031605"/>
              <a:gd name="connsiteY4" fmla="*/ 489057 h 1787019"/>
              <a:gd name="connsiteX5" fmla="*/ 1703404 w 6031605"/>
              <a:gd name="connsiteY5" fmla="*/ 489057 h 1787019"/>
              <a:gd name="connsiteX6" fmla="*/ 1669514 w 6031605"/>
              <a:gd name="connsiteY6" fmla="*/ 591318 h 1787019"/>
              <a:gd name="connsiteX7" fmla="*/ 120427 w 6031605"/>
              <a:gd name="connsiteY7" fmla="*/ 1780938 h 1787019"/>
              <a:gd name="connsiteX8" fmla="*/ 0 w 6031605"/>
              <a:gd name="connsiteY8" fmla="*/ 1787019 h 1787019"/>
              <a:gd name="connsiteX9" fmla="*/ 0 w 6031605"/>
              <a:gd name="connsiteY9" fmla="*/ 1265636 h 1787019"/>
              <a:gd name="connsiteX10" fmla="*/ 67118 w 6031605"/>
              <a:gd name="connsiteY10" fmla="*/ 1262246 h 1787019"/>
              <a:gd name="connsiteX11" fmla="*/ 1262038 w 6031605"/>
              <a:gd name="connsiteY11" fmla="*/ 67326 h 1787019"/>
              <a:gd name="connsiteX12" fmla="*/ 1265428 w 6031605"/>
              <a:gd name="connsiteY12" fmla="*/ 209 h 1787019"/>
              <a:gd name="connsiteX13" fmla="*/ 1786811 w 6031605"/>
              <a:gd name="connsiteY13" fmla="*/ 209 h 1787019"/>
              <a:gd name="connsiteX14" fmla="*/ 1786784 w 6031605"/>
              <a:gd name="connsiteY14" fmla="*/ 757 h 1787019"/>
              <a:gd name="connsiteX15" fmla="*/ 3560380 w 6031605"/>
              <a:gd name="connsiteY15" fmla="*/ 757 h 1787019"/>
              <a:gd name="connsiteX0" fmla="*/ 3560380 w 6031605"/>
              <a:gd name="connsiteY0" fmla="*/ 757 h 1787019"/>
              <a:gd name="connsiteX1" fmla="*/ 6031605 w 6031605"/>
              <a:gd name="connsiteY1" fmla="*/ 0 h 1787019"/>
              <a:gd name="connsiteX2" fmla="*/ 6031605 w 6031605"/>
              <a:gd name="connsiteY2" fmla="*/ 485166 h 1787019"/>
              <a:gd name="connsiteX3" fmla="*/ 3938635 w 6031605"/>
              <a:gd name="connsiteY3" fmla="*/ 485166 h 1787019"/>
              <a:gd name="connsiteX4" fmla="*/ 3938635 w 6031605"/>
              <a:gd name="connsiteY4" fmla="*/ 489057 h 1787019"/>
              <a:gd name="connsiteX5" fmla="*/ 1703404 w 6031605"/>
              <a:gd name="connsiteY5" fmla="*/ 489057 h 1787019"/>
              <a:gd name="connsiteX6" fmla="*/ 1669514 w 6031605"/>
              <a:gd name="connsiteY6" fmla="*/ 591318 h 1787019"/>
              <a:gd name="connsiteX7" fmla="*/ 120427 w 6031605"/>
              <a:gd name="connsiteY7" fmla="*/ 1780938 h 1787019"/>
              <a:gd name="connsiteX8" fmla="*/ 0 w 6031605"/>
              <a:gd name="connsiteY8" fmla="*/ 1787019 h 1787019"/>
              <a:gd name="connsiteX9" fmla="*/ 0 w 6031605"/>
              <a:gd name="connsiteY9" fmla="*/ 1265636 h 1787019"/>
              <a:gd name="connsiteX10" fmla="*/ 67118 w 6031605"/>
              <a:gd name="connsiteY10" fmla="*/ 1262246 h 1787019"/>
              <a:gd name="connsiteX11" fmla="*/ 1262038 w 6031605"/>
              <a:gd name="connsiteY11" fmla="*/ 67326 h 1787019"/>
              <a:gd name="connsiteX12" fmla="*/ 1265428 w 6031605"/>
              <a:gd name="connsiteY12" fmla="*/ 209 h 1787019"/>
              <a:gd name="connsiteX13" fmla="*/ 1786811 w 6031605"/>
              <a:gd name="connsiteY13" fmla="*/ 209 h 1787019"/>
              <a:gd name="connsiteX14" fmla="*/ 1786784 w 6031605"/>
              <a:gd name="connsiteY14" fmla="*/ 757 h 1787019"/>
              <a:gd name="connsiteX15" fmla="*/ 3560380 w 6031605"/>
              <a:gd name="connsiteY15" fmla="*/ 757 h 1787019"/>
              <a:gd name="connsiteX0" fmla="*/ 1786784 w 6031605"/>
              <a:gd name="connsiteY0" fmla="*/ 757 h 1787019"/>
              <a:gd name="connsiteX1" fmla="*/ 6031605 w 6031605"/>
              <a:gd name="connsiteY1" fmla="*/ 0 h 1787019"/>
              <a:gd name="connsiteX2" fmla="*/ 6031605 w 6031605"/>
              <a:gd name="connsiteY2" fmla="*/ 485166 h 1787019"/>
              <a:gd name="connsiteX3" fmla="*/ 3938635 w 6031605"/>
              <a:gd name="connsiteY3" fmla="*/ 485166 h 1787019"/>
              <a:gd name="connsiteX4" fmla="*/ 3938635 w 6031605"/>
              <a:gd name="connsiteY4" fmla="*/ 489057 h 1787019"/>
              <a:gd name="connsiteX5" fmla="*/ 1703404 w 6031605"/>
              <a:gd name="connsiteY5" fmla="*/ 489057 h 1787019"/>
              <a:gd name="connsiteX6" fmla="*/ 1669514 w 6031605"/>
              <a:gd name="connsiteY6" fmla="*/ 591318 h 1787019"/>
              <a:gd name="connsiteX7" fmla="*/ 120427 w 6031605"/>
              <a:gd name="connsiteY7" fmla="*/ 1780938 h 1787019"/>
              <a:gd name="connsiteX8" fmla="*/ 0 w 6031605"/>
              <a:gd name="connsiteY8" fmla="*/ 1787019 h 1787019"/>
              <a:gd name="connsiteX9" fmla="*/ 0 w 6031605"/>
              <a:gd name="connsiteY9" fmla="*/ 1265636 h 1787019"/>
              <a:gd name="connsiteX10" fmla="*/ 67118 w 6031605"/>
              <a:gd name="connsiteY10" fmla="*/ 1262246 h 1787019"/>
              <a:gd name="connsiteX11" fmla="*/ 1262038 w 6031605"/>
              <a:gd name="connsiteY11" fmla="*/ 67326 h 1787019"/>
              <a:gd name="connsiteX12" fmla="*/ 1265428 w 6031605"/>
              <a:gd name="connsiteY12" fmla="*/ 209 h 1787019"/>
              <a:gd name="connsiteX13" fmla="*/ 1786811 w 6031605"/>
              <a:gd name="connsiteY13" fmla="*/ 209 h 1787019"/>
              <a:gd name="connsiteX14" fmla="*/ 1786784 w 6031605"/>
              <a:gd name="connsiteY14" fmla="*/ 757 h 1787019"/>
              <a:gd name="connsiteX0" fmla="*/ 1786784 w 6031605"/>
              <a:gd name="connsiteY0" fmla="*/ 757 h 1787019"/>
              <a:gd name="connsiteX1" fmla="*/ 6031605 w 6031605"/>
              <a:gd name="connsiteY1" fmla="*/ 0 h 1787019"/>
              <a:gd name="connsiteX2" fmla="*/ 6031605 w 6031605"/>
              <a:gd name="connsiteY2" fmla="*/ 485166 h 1787019"/>
              <a:gd name="connsiteX3" fmla="*/ 3938635 w 6031605"/>
              <a:gd name="connsiteY3" fmla="*/ 485166 h 1787019"/>
              <a:gd name="connsiteX4" fmla="*/ 1703404 w 6031605"/>
              <a:gd name="connsiteY4" fmla="*/ 489057 h 1787019"/>
              <a:gd name="connsiteX5" fmla="*/ 1669514 w 6031605"/>
              <a:gd name="connsiteY5" fmla="*/ 591318 h 1787019"/>
              <a:gd name="connsiteX6" fmla="*/ 120427 w 6031605"/>
              <a:gd name="connsiteY6" fmla="*/ 1780938 h 1787019"/>
              <a:gd name="connsiteX7" fmla="*/ 0 w 6031605"/>
              <a:gd name="connsiteY7" fmla="*/ 1787019 h 1787019"/>
              <a:gd name="connsiteX8" fmla="*/ 0 w 6031605"/>
              <a:gd name="connsiteY8" fmla="*/ 1265636 h 1787019"/>
              <a:gd name="connsiteX9" fmla="*/ 67118 w 6031605"/>
              <a:gd name="connsiteY9" fmla="*/ 1262246 h 1787019"/>
              <a:gd name="connsiteX10" fmla="*/ 1262038 w 6031605"/>
              <a:gd name="connsiteY10" fmla="*/ 67326 h 1787019"/>
              <a:gd name="connsiteX11" fmla="*/ 1265428 w 6031605"/>
              <a:gd name="connsiteY11" fmla="*/ 209 h 1787019"/>
              <a:gd name="connsiteX12" fmla="*/ 1786811 w 6031605"/>
              <a:gd name="connsiteY12" fmla="*/ 209 h 1787019"/>
              <a:gd name="connsiteX13" fmla="*/ 1786784 w 6031605"/>
              <a:gd name="connsiteY13" fmla="*/ 757 h 1787019"/>
              <a:gd name="connsiteX0" fmla="*/ 1786784 w 6031605"/>
              <a:gd name="connsiteY0" fmla="*/ 757 h 1787019"/>
              <a:gd name="connsiteX1" fmla="*/ 6031605 w 6031605"/>
              <a:gd name="connsiteY1" fmla="*/ 0 h 1787019"/>
              <a:gd name="connsiteX2" fmla="*/ 6031605 w 6031605"/>
              <a:gd name="connsiteY2" fmla="*/ 485166 h 1787019"/>
              <a:gd name="connsiteX3" fmla="*/ 1703404 w 6031605"/>
              <a:gd name="connsiteY3" fmla="*/ 489057 h 1787019"/>
              <a:gd name="connsiteX4" fmla="*/ 1669514 w 6031605"/>
              <a:gd name="connsiteY4" fmla="*/ 591318 h 1787019"/>
              <a:gd name="connsiteX5" fmla="*/ 120427 w 6031605"/>
              <a:gd name="connsiteY5" fmla="*/ 1780938 h 1787019"/>
              <a:gd name="connsiteX6" fmla="*/ 0 w 6031605"/>
              <a:gd name="connsiteY6" fmla="*/ 1787019 h 1787019"/>
              <a:gd name="connsiteX7" fmla="*/ 0 w 6031605"/>
              <a:gd name="connsiteY7" fmla="*/ 1265636 h 1787019"/>
              <a:gd name="connsiteX8" fmla="*/ 67118 w 6031605"/>
              <a:gd name="connsiteY8" fmla="*/ 1262246 h 1787019"/>
              <a:gd name="connsiteX9" fmla="*/ 1262038 w 6031605"/>
              <a:gd name="connsiteY9" fmla="*/ 67326 h 1787019"/>
              <a:gd name="connsiteX10" fmla="*/ 1265428 w 6031605"/>
              <a:gd name="connsiteY10" fmla="*/ 209 h 1787019"/>
              <a:gd name="connsiteX11" fmla="*/ 1786811 w 6031605"/>
              <a:gd name="connsiteY11" fmla="*/ 209 h 1787019"/>
              <a:gd name="connsiteX12" fmla="*/ 1786784 w 6031605"/>
              <a:gd name="connsiteY12" fmla="*/ 757 h 1787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031605" h="1787019">
                <a:moveTo>
                  <a:pt x="1786784" y="757"/>
                </a:moveTo>
                <a:lnTo>
                  <a:pt x="6031605" y="0"/>
                </a:lnTo>
                <a:lnTo>
                  <a:pt x="6031605" y="485166"/>
                </a:lnTo>
                <a:lnTo>
                  <a:pt x="1703404" y="489057"/>
                </a:lnTo>
                <a:lnTo>
                  <a:pt x="1669514" y="591318"/>
                </a:lnTo>
                <a:cubicBezTo>
                  <a:pt x="1424528" y="1235712"/>
                  <a:pt x="831714" y="1708703"/>
                  <a:pt x="120427" y="1780938"/>
                </a:cubicBezTo>
                <a:lnTo>
                  <a:pt x="0" y="1787019"/>
                </a:lnTo>
                <a:lnTo>
                  <a:pt x="0" y="1265636"/>
                </a:lnTo>
                <a:lnTo>
                  <a:pt x="67118" y="1262246"/>
                </a:lnTo>
                <a:cubicBezTo>
                  <a:pt x="697166" y="1198261"/>
                  <a:pt x="1198054" y="697374"/>
                  <a:pt x="1262038" y="67326"/>
                </a:cubicBezTo>
                <a:lnTo>
                  <a:pt x="1265428" y="209"/>
                </a:lnTo>
                <a:lnTo>
                  <a:pt x="1786811" y="209"/>
                </a:lnTo>
                <a:cubicBezTo>
                  <a:pt x="1786802" y="392"/>
                  <a:pt x="1786793" y="574"/>
                  <a:pt x="1786784" y="757"/>
                </a:cubicBezTo>
                <a:close/>
              </a:path>
            </a:pathLst>
          </a:custGeom>
          <a:solidFill>
            <a:srgbClr val="00ADA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Encode Sans" panose="020B0604020202020204" charset="0"/>
              <a:ea typeface="+mn-ea"/>
              <a:cs typeface="+mn-cs"/>
            </a:endParaRPr>
          </a:p>
        </p:txBody>
      </p:sp>
      <p:sp>
        <p:nvSpPr>
          <p:cNvPr id="15" name="TextBox 14">
            <a:extLst>
              <a:ext uri="{FF2B5EF4-FFF2-40B4-BE49-F238E27FC236}">
                <a16:creationId xmlns:a16="http://schemas.microsoft.com/office/drawing/2014/main" id="{9F61F8CC-C39E-349A-4983-A0DAB6C773D4}"/>
              </a:ext>
            </a:extLst>
          </p:cNvPr>
          <p:cNvSpPr txBox="1"/>
          <p:nvPr/>
        </p:nvSpPr>
        <p:spPr>
          <a:xfrm rot="8261368" flipH="1" flipV="1">
            <a:off x="5508476" y="3128195"/>
            <a:ext cx="2273403" cy="1699394"/>
          </a:xfrm>
          <a:prstGeom prst="rect">
            <a:avLst/>
          </a:prstGeom>
          <a:noFill/>
        </p:spPr>
        <p:txBody>
          <a:bodyPr wrap="square" rtlCol="0">
            <a:prstTxWarp prst="textArchDown">
              <a:avLst>
                <a:gd name="adj" fmla="val 1547264"/>
              </a:avLst>
            </a:prstTxWarp>
            <a:spAutoFit/>
          </a:bodyPr>
          <a:lstStyle/>
          <a:p>
            <a:pPr lvl="0" algn="ctr">
              <a:defRPr/>
            </a:pPr>
            <a:r>
              <a:rPr lang="en-IN" dirty="0">
                <a:solidFill>
                  <a:prstClr val="white"/>
                </a:solidFill>
                <a:latin typeface="Encode Sans" panose="020B0604020202020204" charset="0"/>
                <a:ea typeface="Tahoma" panose="020B0604030504040204" pitchFamily="34" charset="0"/>
                <a:cs typeface="Tahoma" panose="020B0604030504040204" pitchFamily="34" charset="0"/>
              </a:rPr>
              <a:t>INFRASTRUCTURE</a:t>
            </a:r>
          </a:p>
        </p:txBody>
      </p:sp>
      <p:sp>
        <p:nvSpPr>
          <p:cNvPr id="16" name="Freeform: Shape 15">
            <a:extLst>
              <a:ext uri="{FF2B5EF4-FFF2-40B4-BE49-F238E27FC236}">
                <a16:creationId xmlns:a16="http://schemas.microsoft.com/office/drawing/2014/main" id="{072A256B-1E7B-88C5-CBF4-443696194FD6}"/>
              </a:ext>
            </a:extLst>
          </p:cNvPr>
          <p:cNvSpPr/>
          <p:nvPr/>
        </p:nvSpPr>
        <p:spPr>
          <a:xfrm>
            <a:off x="-703" y="3465290"/>
            <a:ext cx="6022288" cy="1788268"/>
          </a:xfrm>
          <a:custGeom>
            <a:avLst/>
            <a:gdLst>
              <a:gd name="connsiteX0" fmla="*/ 4235477 w 6022288"/>
              <a:gd name="connsiteY0" fmla="*/ 0 h 1786810"/>
              <a:gd name="connsiteX1" fmla="*/ 4756861 w 6022288"/>
              <a:gd name="connsiteY1" fmla="*/ 0 h 1786810"/>
              <a:gd name="connsiteX2" fmla="*/ 4760250 w 6022288"/>
              <a:gd name="connsiteY2" fmla="*/ 67117 h 1786810"/>
              <a:gd name="connsiteX3" fmla="*/ 5955170 w 6022288"/>
              <a:gd name="connsiteY3" fmla="*/ 1262037 h 1786810"/>
              <a:gd name="connsiteX4" fmla="*/ 6022288 w 6022288"/>
              <a:gd name="connsiteY4" fmla="*/ 1265427 h 1786810"/>
              <a:gd name="connsiteX5" fmla="*/ 6022288 w 6022288"/>
              <a:gd name="connsiteY5" fmla="*/ 1786810 h 1786810"/>
              <a:gd name="connsiteX6" fmla="*/ 5901862 w 6022288"/>
              <a:gd name="connsiteY6" fmla="*/ 1780729 h 1786810"/>
              <a:gd name="connsiteX7" fmla="*/ 4352775 w 6022288"/>
              <a:gd name="connsiteY7" fmla="*/ 591109 h 1786810"/>
              <a:gd name="connsiteX8" fmla="*/ 4318885 w 6022288"/>
              <a:gd name="connsiteY8" fmla="*/ 488848 h 1786810"/>
              <a:gd name="connsiteX9" fmla="*/ 2471225 w 6022288"/>
              <a:gd name="connsiteY9" fmla="*/ 488848 h 1786810"/>
              <a:gd name="connsiteX10" fmla="*/ 2471225 w 6022288"/>
              <a:gd name="connsiteY10" fmla="*/ 493233 h 1786810"/>
              <a:gd name="connsiteX11" fmla="*/ 0 w 6022288"/>
              <a:gd name="connsiteY11" fmla="*/ 493233 h 1786810"/>
              <a:gd name="connsiteX12" fmla="*/ 0 w 6022288"/>
              <a:gd name="connsiteY12" fmla="*/ 8067 h 1786810"/>
              <a:gd name="connsiteX13" fmla="*/ 2094375 w 6022288"/>
              <a:gd name="connsiteY13" fmla="*/ 8067 h 1786810"/>
              <a:gd name="connsiteX14" fmla="*/ 2094375 w 6022288"/>
              <a:gd name="connsiteY14" fmla="*/ 548 h 1786810"/>
              <a:gd name="connsiteX15" fmla="*/ 4235506 w 6022288"/>
              <a:gd name="connsiteY15" fmla="*/ 548 h 1786810"/>
              <a:gd name="connsiteX0" fmla="*/ 4235477 w 6022288"/>
              <a:gd name="connsiteY0" fmla="*/ 0 h 1786810"/>
              <a:gd name="connsiteX1" fmla="*/ 4756861 w 6022288"/>
              <a:gd name="connsiteY1" fmla="*/ 0 h 1786810"/>
              <a:gd name="connsiteX2" fmla="*/ 4760250 w 6022288"/>
              <a:gd name="connsiteY2" fmla="*/ 67117 h 1786810"/>
              <a:gd name="connsiteX3" fmla="*/ 5955170 w 6022288"/>
              <a:gd name="connsiteY3" fmla="*/ 1262037 h 1786810"/>
              <a:gd name="connsiteX4" fmla="*/ 6022288 w 6022288"/>
              <a:gd name="connsiteY4" fmla="*/ 1265427 h 1786810"/>
              <a:gd name="connsiteX5" fmla="*/ 6022288 w 6022288"/>
              <a:gd name="connsiteY5" fmla="*/ 1786810 h 1786810"/>
              <a:gd name="connsiteX6" fmla="*/ 5901862 w 6022288"/>
              <a:gd name="connsiteY6" fmla="*/ 1780729 h 1786810"/>
              <a:gd name="connsiteX7" fmla="*/ 4352775 w 6022288"/>
              <a:gd name="connsiteY7" fmla="*/ 591109 h 1786810"/>
              <a:gd name="connsiteX8" fmla="*/ 4318885 w 6022288"/>
              <a:gd name="connsiteY8" fmla="*/ 488848 h 1786810"/>
              <a:gd name="connsiteX9" fmla="*/ 2471225 w 6022288"/>
              <a:gd name="connsiteY9" fmla="*/ 488848 h 1786810"/>
              <a:gd name="connsiteX10" fmla="*/ 2471225 w 6022288"/>
              <a:gd name="connsiteY10" fmla="*/ 493233 h 1786810"/>
              <a:gd name="connsiteX11" fmla="*/ 0 w 6022288"/>
              <a:gd name="connsiteY11" fmla="*/ 493233 h 1786810"/>
              <a:gd name="connsiteX12" fmla="*/ 0 w 6022288"/>
              <a:gd name="connsiteY12" fmla="*/ 8067 h 1786810"/>
              <a:gd name="connsiteX13" fmla="*/ 2094375 w 6022288"/>
              <a:gd name="connsiteY13" fmla="*/ 8067 h 1786810"/>
              <a:gd name="connsiteX14" fmla="*/ 4235506 w 6022288"/>
              <a:gd name="connsiteY14" fmla="*/ 548 h 1786810"/>
              <a:gd name="connsiteX15" fmla="*/ 4235477 w 6022288"/>
              <a:gd name="connsiteY15" fmla="*/ 0 h 1786810"/>
              <a:gd name="connsiteX0" fmla="*/ 4235477 w 6022288"/>
              <a:gd name="connsiteY0" fmla="*/ 0 h 1786810"/>
              <a:gd name="connsiteX1" fmla="*/ 4756861 w 6022288"/>
              <a:gd name="connsiteY1" fmla="*/ 0 h 1786810"/>
              <a:gd name="connsiteX2" fmla="*/ 4760250 w 6022288"/>
              <a:gd name="connsiteY2" fmla="*/ 67117 h 1786810"/>
              <a:gd name="connsiteX3" fmla="*/ 5955170 w 6022288"/>
              <a:gd name="connsiteY3" fmla="*/ 1262037 h 1786810"/>
              <a:gd name="connsiteX4" fmla="*/ 6022288 w 6022288"/>
              <a:gd name="connsiteY4" fmla="*/ 1265427 h 1786810"/>
              <a:gd name="connsiteX5" fmla="*/ 6022288 w 6022288"/>
              <a:gd name="connsiteY5" fmla="*/ 1786810 h 1786810"/>
              <a:gd name="connsiteX6" fmla="*/ 5901862 w 6022288"/>
              <a:gd name="connsiteY6" fmla="*/ 1780729 h 1786810"/>
              <a:gd name="connsiteX7" fmla="*/ 4352775 w 6022288"/>
              <a:gd name="connsiteY7" fmla="*/ 591109 h 1786810"/>
              <a:gd name="connsiteX8" fmla="*/ 4318885 w 6022288"/>
              <a:gd name="connsiteY8" fmla="*/ 488848 h 1786810"/>
              <a:gd name="connsiteX9" fmla="*/ 2471225 w 6022288"/>
              <a:gd name="connsiteY9" fmla="*/ 488848 h 1786810"/>
              <a:gd name="connsiteX10" fmla="*/ 2471225 w 6022288"/>
              <a:gd name="connsiteY10" fmla="*/ 493233 h 1786810"/>
              <a:gd name="connsiteX11" fmla="*/ 0 w 6022288"/>
              <a:gd name="connsiteY11" fmla="*/ 493233 h 1786810"/>
              <a:gd name="connsiteX12" fmla="*/ 0 w 6022288"/>
              <a:gd name="connsiteY12" fmla="*/ 8067 h 1786810"/>
              <a:gd name="connsiteX13" fmla="*/ 4235506 w 6022288"/>
              <a:gd name="connsiteY13" fmla="*/ 548 h 1786810"/>
              <a:gd name="connsiteX14" fmla="*/ 4235477 w 6022288"/>
              <a:gd name="connsiteY14" fmla="*/ 0 h 1786810"/>
              <a:gd name="connsiteX0" fmla="*/ 4235477 w 6022288"/>
              <a:gd name="connsiteY0" fmla="*/ 0 h 1786810"/>
              <a:gd name="connsiteX1" fmla="*/ 4756861 w 6022288"/>
              <a:gd name="connsiteY1" fmla="*/ 0 h 1786810"/>
              <a:gd name="connsiteX2" fmla="*/ 4760250 w 6022288"/>
              <a:gd name="connsiteY2" fmla="*/ 67117 h 1786810"/>
              <a:gd name="connsiteX3" fmla="*/ 5955170 w 6022288"/>
              <a:gd name="connsiteY3" fmla="*/ 1262037 h 1786810"/>
              <a:gd name="connsiteX4" fmla="*/ 6022288 w 6022288"/>
              <a:gd name="connsiteY4" fmla="*/ 1265427 h 1786810"/>
              <a:gd name="connsiteX5" fmla="*/ 6022288 w 6022288"/>
              <a:gd name="connsiteY5" fmla="*/ 1786810 h 1786810"/>
              <a:gd name="connsiteX6" fmla="*/ 5901862 w 6022288"/>
              <a:gd name="connsiteY6" fmla="*/ 1780729 h 1786810"/>
              <a:gd name="connsiteX7" fmla="*/ 4352775 w 6022288"/>
              <a:gd name="connsiteY7" fmla="*/ 591109 h 1786810"/>
              <a:gd name="connsiteX8" fmla="*/ 4318885 w 6022288"/>
              <a:gd name="connsiteY8" fmla="*/ 488848 h 1786810"/>
              <a:gd name="connsiteX9" fmla="*/ 2471225 w 6022288"/>
              <a:gd name="connsiteY9" fmla="*/ 488848 h 1786810"/>
              <a:gd name="connsiteX10" fmla="*/ 0 w 6022288"/>
              <a:gd name="connsiteY10" fmla="*/ 493233 h 1786810"/>
              <a:gd name="connsiteX11" fmla="*/ 0 w 6022288"/>
              <a:gd name="connsiteY11" fmla="*/ 8067 h 1786810"/>
              <a:gd name="connsiteX12" fmla="*/ 4235506 w 6022288"/>
              <a:gd name="connsiteY12" fmla="*/ 548 h 1786810"/>
              <a:gd name="connsiteX13" fmla="*/ 4235477 w 6022288"/>
              <a:gd name="connsiteY13" fmla="*/ 0 h 1786810"/>
              <a:gd name="connsiteX0" fmla="*/ 4235477 w 6022288"/>
              <a:gd name="connsiteY0" fmla="*/ 0 h 1786810"/>
              <a:gd name="connsiteX1" fmla="*/ 4756861 w 6022288"/>
              <a:gd name="connsiteY1" fmla="*/ 0 h 1786810"/>
              <a:gd name="connsiteX2" fmla="*/ 4760250 w 6022288"/>
              <a:gd name="connsiteY2" fmla="*/ 67117 h 1786810"/>
              <a:gd name="connsiteX3" fmla="*/ 5955170 w 6022288"/>
              <a:gd name="connsiteY3" fmla="*/ 1262037 h 1786810"/>
              <a:gd name="connsiteX4" fmla="*/ 6022288 w 6022288"/>
              <a:gd name="connsiteY4" fmla="*/ 1265427 h 1786810"/>
              <a:gd name="connsiteX5" fmla="*/ 6022288 w 6022288"/>
              <a:gd name="connsiteY5" fmla="*/ 1786810 h 1786810"/>
              <a:gd name="connsiteX6" fmla="*/ 5901862 w 6022288"/>
              <a:gd name="connsiteY6" fmla="*/ 1780729 h 1786810"/>
              <a:gd name="connsiteX7" fmla="*/ 4352775 w 6022288"/>
              <a:gd name="connsiteY7" fmla="*/ 591109 h 1786810"/>
              <a:gd name="connsiteX8" fmla="*/ 4318885 w 6022288"/>
              <a:gd name="connsiteY8" fmla="*/ 488848 h 1786810"/>
              <a:gd name="connsiteX9" fmla="*/ 0 w 6022288"/>
              <a:gd name="connsiteY9" fmla="*/ 493233 h 1786810"/>
              <a:gd name="connsiteX10" fmla="*/ 0 w 6022288"/>
              <a:gd name="connsiteY10" fmla="*/ 8067 h 1786810"/>
              <a:gd name="connsiteX11" fmla="*/ 4235506 w 6022288"/>
              <a:gd name="connsiteY11" fmla="*/ 548 h 1786810"/>
              <a:gd name="connsiteX12" fmla="*/ 4235477 w 6022288"/>
              <a:gd name="connsiteY12" fmla="*/ 0 h 1786810"/>
              <a:gd name="connsiteX0" fmla="*/ 4235477 w 6022288"/>
              <a:gd name="connsiteY0" fmla="*/ 0 h 1786810"/>
              <a:gd name="connsiteX1" fmla="*/ 4756861 w 6022288"/>
              <a:gd name="connsiteY1" fmla="*/ 0 h 1786810"/>
              <a:gd name="connsiteX2" fmla="*/ 4760250 w 6022288"/>
              <a:gd name="connsiteY2" fmla="*/ 67117 h 1786810"/>
              <a:gd name="connsiteX3" fmla="*/ 5955170 w 6022288"/>
              <a:gd name="connsiteY3" fmla="*/ 1262037 h 1786810"/>
              <a:gd name="connsiteX4" fmla="*/ 6022288 w 6022288"/>
              <a:gd name="connsiteY4" fmla="*/ 1265427 h 1786810"/>
              <a:gd name="connsiteX5" fmla="*/ 6022288 w 6022288"/>
              <a:gd name="connsiteY5" fmla="*/ 1786810 h 1786810"/>
              <a:gd name="connsiteX6" fmla="*/ 5901862 w 6022288"/>
              <a:gd name="connsiteY6" fmla="*/ 1780729 h 1786810"/>
              <a:gd name="connsiteX7" fmla="*/ 4352775 w 6022288"/>
              <a:gd name="connsiteY7" fmla="*/ 591109 h 1786810"/>
              <a:gd name="connsiteX8" fmla="*/ 4318885 w 6022288"/>
              <a:gd name="connsiteY8" fmla="*/ 488848 h 1786810"/>
              <a:gd name="connsiteX9" fmla="*/ 12700 w 6022288"/>
              <a:gd name="connsiteY9" fmla="*/ 467833 h 1786810"/>
              <a:gd name="connsiteX10" fmla="*/ 0 w 6022288"/>
              <a:gd name="connsiteY10" fmla="*/ 8067 h 1786810"/>
              <a:gd name="connsiteX11" fmla="*/ 4235506 w 6022288"/>
              <a:gd name="connsiteY11" fmla="*/ 548 h 1786810"/>
              <a:gd name="connsiteX12" fmla="*/ 4235477 w 6022288"/>
              <a:gd name="connsiteY12" fmla="*/ 0 h 1786810"/>
              <a:gd name="connsiteX0" fmla="*/ 4235477 w 6022288"/>
              <a:gd name="connsiteY0" fmla="*/ 0 h 1786810"/>
              <a:gd name="connsiteX1" fmla="*/ 4756861 w 6022288"/>
              <a:gd name="connsiteY1" fmla="*/ 0 h 1786810"/>
              <a:gd name="connsiteX2" fmla="*/ 4760250 w 6022288"/>
              <a:gd name="connsiteY2" fmla="*/ 67117 h 1786810"/>
              <a:gd name="connsiteX3" fmla="*/ 5955170 w 6022288"/>
              <a:gd name="connsiteY3" fmla="*/ 1262037 h 1786810"/>
              <a:gd name="connsiteX4" fmla="*/ 6022288 w 6022288"/>
              <a:gd name="connsiteY4" fmla="*/ 1265427 h 1786810"/>
              <a:gd name="connsiteX5" fmla="*/ 6022288 w 6022288"/>
              <a:gd name="connsiteY5" fmla="*/ 1786810 h 1786810"/>
              <a:gd name="connsiteX6" fmla="*/ 5901862 w 6022288"/>
              <a:gd name="connsiteY6" fmla="*/ 1780729 h 1786810"/>
              <a:gd name="connsiteX7" fmla="*/ 4352775 w 6022288"/>
              <a:gd name="connsiteY7" fmla="*/ 591109 h 1786810"/>
              <a:gd name="connsiteX8" fmla="*/ 4318885 w 6022288"/>
              <a:gd name="connsiteY8" fmla="*/ 488848 h 1786810"/>
              <a:gd name="connsiteX9" fmla="*/ 0 w 6022288"/>
              <a:gd name="connsiteY9" fmla="*/ 480533 h 1786810"/>
              <a:gd name="connsiteX10" fmla="*/ 0 w 6022288"/>
              <a:gd name="connsiteY10" fmla="*/ 8067 h 1786810"/>
              <a:gd name="connsiteX11" fmla="*/ 4235506 w 6022288"/>
              <a:gd name="connsiteY11" fmla="*/ 548 h 1786810"/>
              <a:gd name="connsiteX12" fmla="*/ 4235477 w 6022288"/>
              <a:gd name="connsiteY12" fmla="*/ 0 h 1786810"/>
              <a:gd name="connsiteX0" fmla="*/ 4235477 w 6022288"/>
              <a:gd name="connsiteY0" fmla="*/ 0 h 1786810"/>
              <a:gd name="connsiteX1" fmla="*/ 4756861 w 6022288"/>
              <a:gd name="connsiteY1" fmla="*/ 0 h 1786810"/>
              <a:gd name="connsiteX2" fmla="*/ 4760250 w 6022288"/>
              <a:gd name="connsiteY2" fmla="*/ 67117 h 1786810"/>
              <a:gd name="connsiteX3" fmla="*/ 5955170 w 6022288"/>
              <a:gd name="connsiteY3" fmla="*/ 1262037 h 1786810"/>
              <a:gd name="connsiteX4" fmla="*/ 6022288 w 6022288"/>
              <a:gd name="connsiteY4" fmla="*/ 1265427 h 1786810"/>
              <a:gd name="connsiteX5" fmla="*/ 6022288 w 6022288"/>
              <a:gd name="connsiteY5" fmla="*/ 1786810 h 1786810"/>
              <a:gd name="connsiteX6" fmla="*/ 5901862 w 6022288"/>
              <a:gd name="connsiteY6" fmla="*/ 1780729 h 1786810"/>
              <a:gd name="connsiteX7" fmla="*/ 4352775 w 6022288"/>
              <a:gd name="connsiteY7" fmla="*/ 591109 h 1786810"/>
              <a:gd name="connsiteX8" fmla="*/ 4318885 w 6022288"/>
              <a:gd name="connsiteY8" fmla="*/ 488848 h 1786810"/>
              <a:gd name="connsiteX9" fmla="*/ 0 w 6022288"/>
              <a:gd name="connsiteY9" fmla="*/ 480533 h 1786810"/>
              <a:gd name="connsiteX10" fmla="*/ 0 w 6022288"/>
              <a:gd name="connsiteY10" fmla="*/ 20767 h 1786810"/>
              <a:gd name="connsiteX11" fmla="*/ 4235506 w 6022288"/>
              <a:gd name="connsiteY11" fmla="*/ 548 h 1786810"/>
              <a:gd name="connsiteX12" fmla="*/ 4235477 w 6022288"/>
              <a:gd name="connsiteY12" fmla="*/ 0 h 1786810"/>
              <a:gd name="connsiteX0" fmla="*/ 4235477 w 6022288"/>
              <a:gd name="connsiteY0" fmla="*/ 4633 h 1791443"/>
              <a:gd name="connsiteX1" fmla="*/ 4756861 w 6022288"/>
              <a:gd name="connsiteY1" fmla="*/ 4633 h 1791443"/>
              <a:gd name="connsiteX2" fmla="*/ 4760250 w 6022288"/>
              <a:gd name="connsiteY2" fmla="*/ 71750 h 1791443"/>
              <a:gd name="connsiteX3" fmla="*/ 5955170 w 6022288"/>
              <a:gd name="connsiteY3" fmla="*/ 1266670 h 1791443"/>
              <a:gd name="connsiteX4" fmla="*/ 6022288 w 6022288"/>
              <a:gd name="connsiteY4" fmla="*/ 1270060 h 1791443"/>
              <a:gd name="connsiteX5" fmla="*/ 6022288 w 6022288"/>
              <a:gd name="connsiteY5" fmla="*/ 1791443 h 1791443"/>
              <a:gd name="connsiteX6" fmla="*/ 5901862 w 6022288"/>
              <a:gd name="connsiteY6" fmla="*/ 1785362 h 1791443"/>
              <a:gd name="connsiteX7" fmla="*/ 4352775 w 6022288"/>
              <a:gd name="connsiteY7" fmla="*/ 595742 h 1791443"/>
              <a:gd name="connsiteX8" fmla="*/ 4318885 w 6022288"/>
              <a:gd name="connsiteY8" fmla="*/ 493481 h 1791443"/>
              <a:gd name="connsiteX9" fmla="*/ 0 w 6022288"/>
              <a:gd name="connsiteY9" fmla="*/ 485166 h 1791443"/>
              <a:gd name="connsiteX10" fmla="*/ 25400 w 6022288"/>
              <a:gd name="connsiteY10" fmla="*/ 0 h 1791443"/>
              <a:gd name="connsiteX11" fmla="*/ 4235506 w 6022288"/>
              <a:gd name="connsiteY11" fmla="*/ 5181 h 1791443"/>
              <a:gd name="connsiteX12" fmla="*/ 4235477 w 6022288"/>
              <a:gd name="connsiteY12" fmla="*/ 4633 h 1791443"/>
              <a:gd name="connsiteX0" fmla="*/ 4235477 w 6022288"/>
              <a:gd name="connsiteY0" fmla="*/ 1458 h 1788268"/>
              <a:gd name="connsiteX1" fmla="*/ 4756861 w 6022288"/>
              <a:gd name="connsiteY1" fmla="*/ 1458 h 1788268"/>
              <a:gd name="connsiteX2" fmla="*/ 4760250 w 6022288"/>
              <a:gd name="connsiteY2" fmla="*/ 68575 h 1788268"/>
              <a:gd name="connsiteX3" fmla="*/ 5955170 w 6022288"/>
              <a:gd name="connsiteY3" fmla="*/ 1263495 h 1788268"/>
              <a:gd name="connsiteX4" fmla="*/ 6022288 w 6022288"/>
              <a:gd name="connsiteY4" fmla="*/ 1266885 h 1788268"/>
              <a:gd name="connsiteX5" fmla="*/ 6022288 w 6022288"/>
              <a:gd name="connsiteY5" fmla="*/ 1788268 h 1788268"/>
              <a:gd name="connsiteX6" fmla="*/ 5901862 w 6022288"/>
              <a:gd name="connsiteY6" fmla="*/ 1782187 h 1788268"/>
              <a:gd name="connsiteX7" fmla="*/ 4352775 w 6022288"/>
              <a:gd name="connsiteY7" fmla="*/ 592567 h 1788268"/>
              <a:gd name="connsiteX8" fmla="*/ 4318885 w 6022288"/>
              <a:gd name="connsiteY8" fmla="*/ 490306 h 1788268"/>
              <a:gd name="connsiteX9" fmla="*/ 0 w 6022288"/>
              <a:gd name="connsiteY9" fmla="*/ 481991 h 1788268"/>
              <a:gd name="connsiteX10" fmla="*/ 0 w 6022288"/>
              <a:gd name="connsiteY10" fmla="*/ 0 h 1788268"/>
              <a:gd name="connsiteX11" fmla="*/ 4235506 w 6022288"/>
              <a:gd name="connsiteY11" fmla="*/ 2006 h 1788268"/>
              <a:gd name="connsiteX12" fmla="*/ 4235477 w 6022288"/>
              <a:gd name="connsiteY12" fmla="*/ 1458 h 1788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022288" h="1788268">
                <a:moveTo>
                  <a:pt x="4235477" y="1458"/>
                </a:moveTo>
                <a:lnTo>
                  <a:pt x="4756861" y="1458"/>
                </a:lnTo>
                <a:lnTo>
                  <a:pt x="4760250" y="68575"/>
                </a:lnTo>
                <a:cubicBezTo>
                  <a:pt x="4824234" y="698623"/>
                  <a:pt x="5325123" y="1199510"/>
                  <a:pt x="5955170" y="1263495"/>
                </a:cubicBezTo>
                <a:lnTo>
                  <a:pt x="6022288" y="1266885"/>
                </a:lnTo>
                <a:lnTo>
                  <a:pt x="6022288" y="1788268"/>
                </a:lnTo>
                <a:lnTo>
                  <a:pt x="5901862" y="1782187"/>
                </a:lnTo>
                <a:cubicBezTo>
                  <a:pt x="5190575" y="1709952"/>
                  <a:pt x="4597761" y="1236961"/>
                  <a:pt x="4352775" y="592567"/>
                </a:cubicBezTo>
                <a:lnTo>
                  <a:pt x="4318885" y="490306"/>
                </a:lnTo>
                <a:lnTo>
                  <a:pt x="0" y="481991"/>
                </a:lnTo>
                <a:lnTo>
                  <a:pt x="0" y="0"/>
                </a:lnTo>
                <a:lnTo>
                  <a:pt x="4235506" y="2006"/>
                </a:lnTo>
                <a:cubicBezTo>
                  <a:pt x="4235496" y="1823"/>
                  <a:pt x="4235487" y="1641"/>
                  <a:pt x="4235477" y="1458"/>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Encode Sans" panose="020B0604020202020204" charset="0"/>
            </a:endParaRPr>
          </a:p>
        </p:txBody>
      </p:sp>
      <p:sp>
        <p:nvSpPr>
          <p:cNvPr id="17" name="Rectangle 16">
            <a:extLst>
              <a:ext uri="{FF2B5EF4-FFF2-40B4-BE49-F238E27FC236}">
                <a16:creationId xmlns:a16="http://schemas.microsoft.com/office/drawing/2014/main" id="{4A46EEB9-7552-944B-657D-C6869C9AC28B}"/>
              </a:ext>
            </a:extLst>
          </p:cNvPr>
          <p:cNvSpPr/>
          <p:nvPr/>
        </p:nvSpPr>
        <p:spPr>
          <a:xfrm>
            <a:off x="4922875" y="2822143"/>
            <a:ext cx="2328530"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a:ln>
                  <a:noFill/>
                </a:ln>
                <a:effectLst/>
                <a:uLnTx/>
                <a:uFillTx/>
                <a:latin typeface="Encode Sans" panose="020B0604020202020204" charset="0"/>
                <a:ea typeface="Tahoma" panose="020B0604030504040204" pitchFamily="34" charset="0"/>
                <a:cs typeface="Tahoma" panose="020B0604030504040204" pitchFamily="34" charset="0"/>
              </a:rPr>
              <a:t>Challenges of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latin typeface="Encode Sans" panose="020B0604020202020204" charset="0"/>
                <a:ea typeface="Tahoma" panose="020B0604030504040204" pitchFamily="34" charset="0"/>
                <a:cs typeface="Tahoma" panose="020B0604030504040204" pitchFamily="34" charset="0"/>
              </a:rPr>
              <a:t>f</a:t>
            </a:r>
            <a:r>
              <a:rPr kumimoji="0" lang="en-US" sz="2400" i="0" u="none" strike="noStrike" kern="1200" cap="none" spc="0" normalizeH="0" baseline="0" noProof="0" dirty="0" err="1">
                <a:ln>
                  <a:noFill/>
                </a:ln>
                <a:effectLst/>
                <a:uLnTx/>
                <a:uFillTx/>
                <a:latin typeface="Encode Sans" panose="020B0604020202020204" charset="0"/>
                <a:ea typeface="Tahoma" panose="020B0604030504040204" pitchFamily="34" charset="0"/>
                <a:cs typeface="Tahoma" panose="020B0604030504040204" pitchFamily="34" charset="0"/>
              </a:rPr>
              <a:t>leet</a:t>
            </a:r>
            <a:r>
              <a:rPr kumimoji="0" lang="en-US" sz="2400" i="0" u="none" strike="noStrike" kern="1200" cap="none" spc="0" normalizeH="0" baseline="0" noProof="0" dirty="0">
                <a:ln>
                  <a:noFill/>
                </a:ln>
                <a:effectLst/>
                <a:uLnTx/>
                <a:uFillTx/>
                <a:latin typeface="Encode Sans" panose="020B0604020202020204" charset="0"/>
                <a:ea typeface="Tahoma" panose="020B0604030504040204" pitchFamily="34" charset="0"/>
                <a:cs typeface="Tahoma" panose="020B0604030504040204" pitchFamily="34" charset="0"/>
              </a:rPr>
              <a:t> electrification</a:t>
            </a:r>
          </a:p>
        </p:txBody>
      </p:sp>
      <p:sp>
        <p:nvSpPr>
          <p:cNvPr id="18" name="TextBox 17">
            <a:extLst>
              <a:ext uri="{FF2B5EF4-FFF2-40B4-BE49-F238E27FC236}">
                <a16:creationId xmlns:a16="http://schemas.microsoft.com/office/drawing/2014/main" id="{66C3B71C-5F3E-0F79-33B2-344A11CF3348}"/>
              </a:ext>
            </a:extLst>
          </p:cNvPr>
          <p:cNvSpPr txBox="1"/>
          <p:nvPr/>
        </p:nvSpPr>
        <p:spPr>
          <a:xfrm rot="13535103" flipH="1" flipV="1">
            <a:off x="4419936" y="3100233"/>
            <a:ext cx="2239337" cy="1699394"/>
          </a:xfrm>
          <a:prstGeom prst="rect">
            <a:avLst/>
          </a:prstGeom>
          <a:noFill/>
        </p:spPr>
        <p:txBody>
          <a:bodyPr wrap="square" rtlCol="0">
            <a:prstTxWarp prst="textArchDown">
              <a:avLst>
                <a:gd name="adj" fmla="val 1547264"/>
              </a:avLst>
            </a:prstTxWarp>
            <a:spAutoFit/>
          </a:bodyPr>
          <a:lstStyle/>
          <a:p>
            <a:pPr lvl="0" algn="ctr">
              <a:defRPr/>
            </a:pPr>
            <a:r>
              <a:rPr lang="en-IN" dirty="0">
                <a:solidFill>
                  <a:prstClr val="white"/>
                </a:solidFill>
                <a:latin typeface="Encode Sans" panose="020B0604020202020204" charset="0"/>
                <a:ea typeface="Tahoma" panose="020B0604030504040204" pitchFamily="34" charset="0"/>
                <a:cs typeface="Tahoma" panose="020B0604030504040204" pitchFamily="34" charset="0"/>
              </a:rPr>
              <a:t>FLEET MANAGEMENT</a:t>
            </a:r>
          </a:p>
        </p:txBody>
      </p:sp>
      <p:sp>
        <p:nvSpPr>
          <p:cNvPr id="59" name="TextBox 58">
            <a:extLst>
              <a:ext uri="{FF2B5EF4-FFF2-40B4-BE49-F238E27FC236}">
                <a16:creationId xmlns:a16="http://schemas.microsoft.com/office/drawing/2014/main" id="{62396FD9-F0FA-35CA-0C6B-B5170CBADF7F}"/>
              </a:ext>
            </a:extLst>
          </p:cNvPr>
          <p:cNvSpPr txBox="1"/>
          <p:nvPr/>
        </p:nvSpPr>
        <p:spPr>
          <a:xfrm>
            <a:off x="8359460" y="2214620"/>
            <a:ext cx="3447394" cy="307777"/>
          </a:xfrm>
          <a:prstGeom prst="rect">
            <a:avLst/>
          </a:prstGeom>
          <a:noFill/>
        </p:spPr>
        <p:txBody>
          <a:bodyPr wrap="square" rtlCol="0">
            <a:spAutoFit/>
          </a:bodyPr>
          <a:lstStyle/>
          <a:p>
            <a:pPr lvl="0">
              <a:defRPr/>
            </a:pPr>
            <a:r>
              <a:rPr lang="fr-BE" sz="1400" b="1" dirty="0">
                <a:solidFill>
                  <a:srgbClr val="000000">
                    <a:lumMod val="65000"/>
                    <a:lumOff val="35000"/>
                  </a:srgbClr>
                </a:solidFill>
                <a:latin typeface="Encode Sans" panose="020B0604020202020204" charset="0"/>
              </a:rPr>
              <a:t>Electro-compatible profiles</a:t>
            </a:r>
            <a:endParaRPr kumimoji="0" lang="en-US" sz="1400" b="1" i="0" u="none" strike="noStrike" kern="1200" cap="none" spc="0" normalizeH="0" baseline="0" noProof="0" dirty="0">
              <a:ln>
                <a:noFill/>
              </a:ln>
              <a:solidFill>
                <a:srgbClr val="000000">
                  <a:lumMod val="65000"/>
                  <a:lumOff val="35000"/>
                </a:srgbClr>
              </a:solidFill>
              <a:effectLst/>
              <a:uLnTx/>
              <a:uFillTx/>
              <a:latin typeface="Encode Sans" panose="020B0604020202020204" charset="0"/>
              <a:ea typeface="+mn-ea"/>
              <a:cs typeface="+mn-cs"/>
            </a:endParaRPr>
          </a:p>
        </p:txBody>
      </p:sp>
      <p:sp>
        <p:nvSpPr>
          <p:cNvPr id="60" name="TextBox 59">
            <a:extLst>
              <a:ext uri="{FF2B5EF4-FFF2-40B4-BE49-F238E27FC236}">
                <a16:creationId xmlns:a16="http://schemas.microsoft.com/office/drawing/2014/main" id="{FDFB1F4A-DBE2-4280-09B9-2446E3228BAD}"/>
              </a:ext>
            </a:extLst>
          </p:cNvPr>
          <p:cNvSpPr txBox="1"/>
          <p:nvPr/>
        </p:nvSpPr>
        <p:spPr>
          <a:xfrm>
            <a:off x="8057749" y="1891954"/>
            <a:ext cx="3447394" cy="307777"/>
          </a:xfrm>
          <a:prstGeom prst="rect">
            <a:avLst/>
          </a:prstGeom>
          <a:noFill/>
        </p:spPr>
        <p:txBody>
          <a:bodyPr wrap="square" rtlCol="0">
            <a:spAutoFit/>
          </a:bodyPr>
          <a:lstStyle/>
          <a:p>
            <a:pPr lvl="0">
              <a:defRPr/>
            </a:pPr>
            <a:r>
              <a:rPr lang="fr-BE" sz="1400" b="1" dirty="0">
                <a:solidFill>
                  <a:srgbClr val="000000">
                    <a:lumMod val="65000"/>
                    <a:lumOff val="35000"/>
                  </a:srgbClr>
                </a:solidFill>
                <a:latin typeface="Encode Sans" panose="020B0604020202020204" charset="0"/>
              </a:rPr>
              <a:t>Pre-information of drivers</a:t>
            </a:r>
            <a:endParaRPr kumimoji="0" lang="en-US" sz="1400" b="1" i="0" u="none" strike="noStrike" kern="1200" cap="none" spc="0" normalizeH="0" baseline="0" noProof="0" dirty="0">
              <a:ln>
                <a:noFill/>
              </a:ln>
              <a:solidFill>
                <a:srgbClr val="000000">
                  <a:lumMod val="65000"/>
                  <a:lumOff val="35000"/>
                </a:srgbClr>
              </a:solidFill>
              <a:effectLst/>
              <a:uLnTx/>
              <a:uFillTx/>
              <a:latin typeface="Encode Sans" panose="020B0604020202020204" charset="0"/>
              <a:ea typeface="+mn-ea"/>
              <a:cs typeface="+mn-cs"/>
            </a:endParaRPr>
          </a:p>
        </p:txBody>
      </p:sp>
      <p:sp>
        <p:nvSpPr>
          <p:cNvPr id="61" name="TextBox 60">
            <a:extLst>
              <a:ext uri="{FF2B5EF4-FFF2-40B4-BE49-F238E27FC236}">
                <a16:creationId xmlns:a16="http://schemas.microsoft.com/office/drawing/2014/main" id="{FF965C2F-4AEA-C2E9-D3DB-4DA5F6F0776D}"/>
              </a:ext>
            </a:extLst>
          </p:cNvPr>
          <p:cNvSpPr txBox="1"/>
          <p:nvPr/>
        </p:nvSpPr>
        <p:spPr>
          <a:xfrm>
            <a:off x="8390268" y="2532480"/>
            <a:ext cx="3447394" cy="307777"/>
          </a:xfrm>
          <a:prstGeom prst="rect">
            <a:avLst/>
          </a:prstGeom>
          <a:noFill/>
        </p:spPr>
        <p:txBody>
          <a:bodyPr wrap="square" rtlCol="0">
            <a:spAutoFit/>
          </a:bodyPr>
          <a:lstStyle/>
          <a:p>
            <a:pPr lvl="0">
              <a:defRPr/>
            </a:pPr>
            <a:r>
              <a:rPr lang="fr-BE" sz="1400" b="1" dirty="0">
                <a:solidFill>
                  <a:srgbClr val="000000">
                    <a:lumMod val="65000"/>
                    <a:lumOff val="35000"/>
                  </a:srgbClr>
                </a:solidFill>
                <a:latin typeface="Encode Sans" panose="020B0604020202020204" charset="0"/>
              </a:rPr>
              <a:t>Simulation of </a:t>
            </a:r>
            <a:r>
              <a:rPr lang="fr-BE" sz="1400" b="1" dirty="0" err="1">
                <a:solidFill>
                  <a:srgbClr val="000000">
                    <a:lumMod val="65000"/>
                    <a:lumOff val="35000"/>
                  </a:srgbClr>
                </a:solidFill>
                <a:latin typeface="Encode Sans" panose="020B0604020202020204" charset="0"/>
              </a:rPr>
              <a:t>fleet</a:t>
            </a:r>
            <a:r>
              <a:rPr lang="fr-BE" sz="1400" b="1" dirty="0">
                <a:solidFill>
                  <a:srgbClr val="000000">
                    <a:lumMod val="65000"/>
                    <a:lumOff val="35000"/>
                  </a:srgbClr>
                </a:solidFill>
                <a:latin typeface="Encode Sans" panose="020B0604020202020204" charset="0"/>
              </a:rPr>
              <a:t> TCO</a:t>
            </a:r>
          </a:p>
        </p:txBody>
      </p:sp>
      <p:sp>
        <p:nvSpPr>
          <p:cNvPr id="62" name="TextBox 61">
            <a:extLst>
              <a:ext uri="{FF2B5EF4-FFF2-40B4-BE49-F238E27FC236}">
                <a16:creationId xmlns:a16="http://schemas.microsoft.com/office/drawing/2014/main" id="{DF35DFBE-3BE6-91EC-A614-A9EB9B1E725D}"/>
              </a:ext>
            </a:extLst>
          </p:cNvPr>
          <p:cNvSpPr txBox="1"/>
          <p:nvPr/>
        </p:nvSpPr>
        <p:spPr>
          <a:xfrm>
            <a:off x="7602900" y="1555313"/>
            <a:ext cx="3447394" cy="307777"/>
          </a:xfrm>
          <a:prstGeom prst="rect">
            <a:avLst/>
          </a:prstGeom>
          <a:noFill/>
        </p:spPr>
        <p:txBody>
          <a:bodyPr wrap="square" rtlCol="0">
            <a:spAutoFit/>
          </a:bodyPr>
          <a:lstStyle/>
          <a:p>
            <a:pPr lvl="0">
              <a:defRPr/>
            </a:pPr>
            <a:r>
              <a:rPr lang="fr-BE" sz="1400" b="1" dirty="0" err="1">
                <a:solidFill>
                  <a:srgbClr val="000000">
                    <a:lumMod val="65000"/>
                    <a:lumOff val="35000"/>
                  </a:srgbClr>
                </a:solidFill>
                <a:latin typeface="Encode Sans" panose="020B0604020202020204" charset="0"/>
              </a:rPr>
              <a:t>Technical</a:t>
            </a:r>
            <a:r>
              <a:rPr lang="fr-BE" sz="1400" b="1" dirty="0">
                <a:solidFill>
                  <a:srgbClr val="000000">
                    <a:lumMod val="65000"/>
                    <a:lumOff val="35000"/>
                  </a:srgbClr>
                </a:solidFill>
                <a:latin typeface="Encode Sans" panose="020B0604020202020204" charset="0"/>
              </a:rPr>
              <a:t> </a:t>
            </a:r>
            <a:r>
              <a:rPr lang="fr-BE" sz="1400" b="1" dirty="0" err="1">
                <a:solidFill>
                  <a:srgbClr val="000000">
                    <a:lumMod val="65000"/>
                    <a:lumOff val="35000"/>
                  </a:srgbClr>
                </a:solidFill>
                <a:latin typeface="Encode Sans" panose="020B0604020202020204" charset="0"/>
              </a:rPr>
              <a:t>feasibility</a:t>
            </a:r>
            <a:r>
              <a:rPr lang="fr-BE" sz="1400" b="1" dirty="0">
                <a:solidFill>
                  <a:srgbClr val="000000">
                    <a:lumMod val="65000"/>
                    <a:lumOff val="35000"/>
                  </a:srgbClr>
                </a:solidFill>
                <a:latin typeface="Encode Sans" panose="020B0604020202020204" charset="0"/>
              </a:rPr>
              <a:t> </a:t>
            </a:r>
            <a:r>
              <a:rPr lang="fr-BE" sz="1400" b="1" dirty="0" err="1">
                <a:solidFill>
                  <a:srgbClr val="000000">
                    <a:lumMod val="65000"/>
                    <a:lumOff val="35000"/>
                  </a:srgbClr>
                </a:solidFill>
                <a:latin typeface="Encode Sans" panose="020B0604020202020204" charset="0"/>
              </a:rPr>
              <a:t>study</a:t>
            </a:r>
            <a:endParaRPr kumimoji="0" lang="en-US" sz="1400" b="1" i="0" u="none" strike="noStrike" kern="1200" cap="none" spc="0" normalizeH="0" baseline="0" noProof="0" dirty="0">
              <a:ln>
                <a:noFill/>
              </a:ln>
              <a:solidFill>
                <a:srgbClr val="000000">
                  <a:lumMod val="65000"/>
                  <a:lumOff val="35000"/>
                </a:srgbClr>
              </a:solidFill>
              <a:effectLst/>
              <a:uLnTx/>
              <a:uFillTx/>
              <a:latin typeface="Encode Sans" panose="020B0604020202020204" charset="0"/>
              <a:ea typeface="+mn-ea"/>
              <a:cs typeface="+mn-cs"/>
            </a:endParaRPr>
          </a:p>
        </p:txBody>
      </p:sp>
      <p:sp>
        <p:nvSpPr>
          <p:cNvPr id="63" name="TextBox 62">
            <a:extLst>
              <a:ext uri="{FF2B5EF4-FFF2-40B4-BE49-F238E27FC236}">
                <a16:creationId xmlns:a16="http://schemas.microsoft.com/office/drawing/2014/main" id="{38D98051-1CFD-0A23-8B7A-9EE4C91AF909}"/>
              </a:ext>
            </a:extLst>
          </p:cNvPr>
          <p:cNvSpPr txBox="1"/>
          <p:nvPr/>
        </p:nvSpPr>
        <p:spPr>
          <a:xfrm>
            <a:off x="8359460" y="4012976"/>
            <a:ext cx="3447394" cy="307777"/>
          </a:xfrm>
          <a:prstGeom prst="rect">
            <a:avLst/>
          </a:prstGeom>
          <a:noFill/>
        </p:spPr>
        <p:txBody>
          <a:bodyPr wrap="square" rtlCol="0">
            <a:spAutoFit/>
          </a:bodyPr>
          <a:lstStyle/>
          <a:p>
            <a:pPr lvl="0">
              <a:defRPr/>
            </a:pPr>
            <a:r>
              <a:rPr lang="en-US" sz="1400" b="1" dirty="0">
                <a:solidFill>
                  <a:srgbClr val="000000">
                    <a:lumMod val="65000"/>
                    <a:lumOff val="35000"/>
                  </a:srgbClr>
                </a:solidFill>
                <a:latin typeface="Encode Sans" panose="020B0604020202020204" charset="0"/>
              </a:rPr>
              <a:t>Types of charging stations</a:t>
            </a:r>
            <a:endParaRPr kumimoji="0" lang="en-US" sz="1400" b="1" i="0" u="none" strike="noStrike" kern="1200" cap="none" spc="0" normalizeH="0" baseline="0" noProof="0" dirty="0">
              <a:ln>
                <a:noFill/>
              </a:ln>
              <a:solidFill>
                <a:srgbClr val="000000">
                  <a:lumMod val="65000"/>
                  <a:lumOff val="35000"/>
                </a:srgbClr>
              </a:solidFill>
              <a:effectLst/>
              <a:uLnTx/>
              <a:uFillTx/>
              <a:latin typeface="Encode Sans" panose="020B0604020202020204" charset="0"/>
              <a:ea typeface="+mn-ea"/>
              <a:cs typeface="+mn-cs"/>
            </a:endParaRPr>
          </a:p>
        </p:txBody>
      </p:sp>
      <p:sp>
        <p:nvSpPr>
          <p:cNvPr id="64" name="TextBox 63">
            <a:extLst>
              <a:ext uri="{FF2B5EF4-FFF2-40B4-BE49-F238E27FC236}">
                <a16:creationId xmlns:a16="http://schemas.microsoft.com/office/drawing/2014/main" id="{7A9F8E46-FB67-30AF-85FD-597A9DBA5C77}"/>
              </a:ext>
            </a:extLst>
          </p:cNvPr>
          <p:cNvSpPr txBox="1"/>
          <p:nvPr/>
        </p:nvSpPr>
        <p:spPr>
          <a:xfrm>
            <a:off x="8087935" y="4472703"/>
            <a:ext cx="3447394" cy="307777"/>
          </a:xfrm>
          <a:prstGeom prst="rect">
            <a:avLst/>
          </a:prstGeom>
          <a:noFill/>
        </p:spPr>
        <p:txBody>
          <a:bodyPr wrap="square" rtlCol="0">
            <a:spAutoFit/>
          </a:bodyPr>
          <a:lstStyle/>
          <a:p>
            <a:pPr lvl="0">
              <a:defRPr/>
            </a:pPr>
            <a:r>
              <a:rPr lang="fr-BE" sz="1400" b="1" dirty="0">
                <a:solidFill>
                  <a:srgbClr val="000000">
                    <a:lumMod val="65000"/>
                    <a:lumOff val="35000"/>
                  </a:srgbClr>
                </a:solidFill>
                <a:latin typeface="Encode Sans" panose="020B0604020202020204" charset="0"/>
              </a:rPr>
              <a:t>Energy management</a:t>
            </a:r>
            <a:endParaRPr kumimoji="0" lang="en-US" sz="1400" b="1" i="0" u="none" strike="noStrike" kern="1200" cap="none" spc="0" normalizeH="0" baseline="0" noProof="0" dirty="0">
              <a:ln>
                <a:noFill/>
              </a:ln>
              <a:solidFill>
                <a:srgbClr val="000000">
                  <a:lumMod val="65000"/>
                  <a:lumOff val="35000"/>
                </a:srgbClr>
              </a:solidFill>
              <a:effectLst/>
              <a:uLnTx/>
              <a:uFillTx/>
              <a:latin typeface="Encode Sans" panose="020B0604020202020204" charset="0"/>
              <a:ea typeface="+mn-ea"/>
              <a:cs typeface="+mn-cs"/>
            </a:endParaRPr>
          </a:p>
        </p:txBody>
      </p:sp>
      <p:sp>
        <p:nvSpPr>
          <p:cNvPr id="65" name="TextBox 64">
            <a:extLst>
              <a:ext uri="{FF2B5EF4-FFF2-40B4-BE49-F238E27FC236}">
                <a16:creationId xmlns:a16="http://schemas.microsoft.com/office/drawing/2014/main" id="{23BBAD00-7C4A-0DD2-5270-66E97C7F7E0F}"/>
              </a:ext>
            </a:extLst>
          </p:cNvPr>
          <p:cNvSpPr txBox="1"/>
          <p:nvPr/>
        </p:nvSpPr>
        <p:spPr>
          <a:xfrm>
            <a:off x="7602900" y="4937673"/>
            <a:ext cx="4203954" cy="307777"/>
          </a:xfrm>
          <a:prstGeom prst="rect">
            <a:avLst/>
          </a:prstGeom>
          <a:noFill/>
        </p:spPr>
        <p:txBody>
          <a:bodyPr wrap="square" rtlCol="0">
            <a:spAutoFit/>
          </a:bodyPr>
          <a:lstStyle/>
          <a:p>
            <a:pPr lvl="0">
              <a:defRPr/>
            </a:pPr>
            <a:r>
              <a:rPr lang="en-US" sz="1400" b="1" dirty="0">
                <a:solidFill>
                  <a:srgbClr val="000000">
                    <a:lumMod val="65000"/>
                    <a:lumOff val="35000"/>
                  </a:srgbClr>
                </a:solidFill>
                <a:latin typeface="Encode Sans" panose="020B0604020202020204" charset="0"/>
              </a:rPr>
              <a:t>Physical installation the terminals</a:t>
            </a:r>
            <a:endParaRPr kumimoji="0" lang="en-US" sz="1400" b="1" i="0" u="none" strike="noStrike" kern="1200" cap="none" spc="0" normalizeH="0" baseline="0" noProof="0" dirty="0">
              <a:ln>
                <a:noFill/>
              </a:ln>
              <a:solidFill>
                <a:srgbClr val="000000">
                  <a:lumMod val="65000"/>
                  <a:lumOff val="35000"/>
                </a:srgbClr>
              </a:solidFill>
              <a:effectLst/>
              <a:uLnTx/>
              <a:uFillTx/>
              <a:latin typeface="Encode Sans" panose="020B0604020202020204" charset="0"/>
              <a:ea typeface="+mn-ea"/>
              <a:cs typeface="+mn-cs"/>
            </a:endParaRPr>
          </a:p>
        </p:txBody>
      </p:sp>
      <p:sp>
        <p:nvSpPr>
          <p:cNvPr id="66" name="TextBox 65">
            <a:extLst>
              <a:ext uri="{FF2B5EF4-FFF2-40B4-BE49-F238E27FC236}">
                <a16:creationId xmlns:a16="http://schemas.microsoft.com/office/drawing/2014/main" id="{4925C746-4B4A-4EA8-5A0A-6D8C2A6E35EB}"/>
              </a:ext>
            </a:extLst>
          </p:cNvPr>
          <p:cNvSpPr txBox="1"/>
          <p:nvPr/>
        </p:nvSpPr>
        <p:spPr>
          <a:xfrm>
            <a:off x="405300" y="4047158"/>
            <a:ext cx="3447394" cy="307777"/>
          </a:xfrm>
          <a:prstGeom prst="rect">
            <a:avLst/>
          </a:prstGeom>
          <a:noFill/>
        </p:spPr>
        <p:txBody>
          <a:bodyPr wrap="square" rtlCol="0">
            <a:spAutoFit/>
          </a:bodyPr>
          <a:lstStyle/>
          <a:p>
            <a:pPr lvl="0" algn="r">
              <a:defRPr/>
            </a:pPr>
            <a:r>
              <a:rPr lang="fr-BE" sz="1400" b="1" dirty="0">
                <a:solidFill>
                  <a:srgbClr val="000000">
                    <a:lumMod val="65000"/>
                    <a:lumOff val="35000"/>
                  </a:srgbClr>
                </a:solidFill>
                <a:latin typeface="Encode Sans" panose="020B0604020202020204" charset="0"/>
              </a:rPr>
              <a:t>Phasing of </a:t>
            </a:r>
            <a:r>
              <a:rPr lang="fr-BE" sz="1400" b="1" dirty="0" err="1">
                <a:solidFill>
                  <a:srgbClr val="000000">
                    <a:lumMod val="65000"/>
                    <a:lumOff val="35000"/>
                  </a:srgbClr>
                </a:solidFill>
                <a:latin typeface="Encode Sans" panose="020B0604020202020204" charset="0"/>
              </a:rPr>
              <a:t>renewals</a:t>
            </a:r>
            <a:endParaRPr kumimoji="0" lang="en-US" sz="1400" b="1" i="0" u="none" strike="noStrike" kern="1200" cap="none" spc="0" normalizeH="0" baseline="0" noProof="0" dirty="0">
              <a:ln>
                <a:noFill/>
              </a:ln>
              <a:solidFill>
                <a:srgbClr val="000000">
                  <a:lumMod val="65000"/>
                  <a:lumOff val="35000"/>
                </a:srgbClr>
              </a:solidFill>
              <a:effectLst/>
              <a:uLnTx/>
              <a:uFillTx/>
              <a:latin typeface="Encode Sans" panose="020B0604020202020204" charset="0"/>
              <a:ea typeface="+mn-ea"/>
              <a:cs typeface="+mn-cs"/>
            </a:endParaRPr>
          </a:p>
        </p:txBody>
      </p:sp>
      <p:sp>
        <p:nvSpPr>
          <p:cNvPr id="67" name="TextBox 66">
            <a:extLst>
              <a:ext uri="{FF2B5EF4-FFF2-40B4-BE49-F238E27FC236}">
                <a16:creationId xmlns:a16="http://schemas.microsoft.com/office/drawing/2014/main" id="{BDB1A425-115F-6F5E-3CA1-D914447D225F}"/>
              </a:ext>
            </a:extLst>
          </p:cNvPr>
          <p:cNvSpPr txBox="1"/>
          <p:nvPr/>
        </p:nvSpPr>
        <p:spPr>
          <a:xfrm>
            <a:off x="1161562" y="4906151"/>
            <a:ext cx="3447394" cy="307777"/>
          </a:xfrm>
          <a:prstGeom prst="rect">
            <a:avLst/>
          </a:prstGeom>
          <a:noFill/>
        </p:spPr>
        <p:txBody>
          <a:bodyPr wrap="square" rtlCol="0">
            <a:spAutoFit/>
          </a:bodyPr>
          <a:lstStyle/>
          <a:p>
            <a:pPr lvl="0" algn="r">
              <a:defRPr/>
            </a:pPr>
            <a:r>
              <a:rPr lang="fr-BE" sz="1400" b="1" dirty="0" err="1">
                <a:solidFill>
                  <a:srgbClr val="000000">
                    <a:lumMod val="65000"/>
                    <a:lumOff val="35000"/>
                  </a:srgbClr>
                </a:solidFill>
                <a:latin typeface="Encode Sans" panose="020B0604020202020204" charset="0"/>
              </a:rPr>
              <a:t>Orders</a:t>
            </a:r>
            <a:r>
              <a:rPr lang="fr-BE" sz="1400" b="1" dirty="0">
                <a:solidFill>
                  <a:srgbClr val="000000">
                    <a:lumMod val="65000"/>
                    <a:lumOff val="35000"/>
                  </a:srgbClr>
                </a:solidFill>
                <a:latin typeface="Encode Sans" panose="020B0604020202020204" charset="0"/>
              </a:rPr>
              <a:t> of </a:t>
            </a:r>
            <a:r>
              <a:rPr lang="fr-BE" sz="1400" b="1" dirty="0" err="1">
                <a:solidFill>
                  <a:srgbClr val="000000">
                    <a:lumMod val="65000"/>
                    <a:lumOff val="35000"/>
                  </a:srgbClr>
                </a:solidFill>
                <a:latin typeface="Encode Sans" panose="020B0604020202020204" charset="0"/>
              </a:rPr>
              <a:t>vehicles</a:t>
            </a:r>
            <a:endParaRPr kumimoji="0" lang="en-US" sz="1400" b="1" i="0" u="none" strike="noStrike" kern="1200" cap="none" spc="0" normalizeH="0" baseline="0" noProof="0" dirty="0">
              <a:ln>
                <a:noFill/>
              </a:ln>
              <a:solidFill>
                <a:srgbClr val="000000">
                  <a:lumMod val="65000"/>
                  <a:lumOff val="35000"/>
                </a:srgbClr>
              </a:solidFill>
              <a:effectLst/>
              <a:uLnTx/>
              <a:uFillTx/>
              <a:latin typeface="Encode Sans" panose="020B0604020202020204" charset="0"/>
              <a:ea typeface="+mn-ea"/>
              <a:cs typeface="+mn-cs"/>
            </a:endParaRPr>
          </a:p>
        </p:txBody>
      </p:sp>
      <p:sp>
        <p:nvSpPr>
          <p:cNvPr id="68" name="TextBox 67">
            <a:extLst>
              <a:ext uri="{FF2B5EF4-FFF2-40B4-BE49-F238E27FC236}">
                <a16:creationId xmlns:a16="http://schemas.microsoft.com/office/drawing/2014/main" id="{398FA91E-A6D9-6F4E-9FDE-CDFA2688F784}"/>
              </a:ext>
            </a:extLst>
          </p:cNvPr>
          <p:cNvSpPr txBox="1"/>
          <p:nvPr/>
        </p:nvSpPr>
        <p:spPr>
          <a:xfrm>
            <a:off x="328463" y="2317517"/>
            <a:ext cx="3447394" cy="307777"/>
          </a:xfrm>
          <a:prstGeom prst="rect">
            <a:avLst/>
          </a:prstGeom>
          <a:noFill/>
        </p:spPr>
        <p:txBody>
          <a:bodyPr wrap="square" rtlCol="0">
            <a:spAutoFit/>
          </a:bodyPr>
          <a:lstStyle/>
          <a:p>
            <a:pPr lvl="0" algn="r">
              <a:defRPr/>
            </a:pPr>
            <a:r>
              <a:rPr lang="fr-BE" sz="1400" b="1" dirty="0" err="1">
                <a:solidFill>
                  <a:srgbClr val="000000">
                    <a:lumMod val="65000"/>
                    <a:lumOff val="35000"/>
                  </a:srgbClr>
                </a:solidFill>
                <a:latin typeface="Encode Sans" panose="020B0604020202020204" charset="0"/>
              </a:rPr>
              <a:t>Consumption</a:t>
            </a:r>
            <a:r>
              <a:rPr lang="fr-BE" sz="1400" b="1" dirty="0">
                <a:solidFill>
                  <a:srgbClr val="000000">
                    <a:lumMod val="65000"/>
                    <a:lumOff val="35000"/>
                  </a:srgbClr>
                </a:solidFill>
                <a:latin typeface="Encode Sans" panose="020B0604020202020204" charset="0"/>
              </a:rPr>
              <a:t> monitoring</a:t>
            </a:r>
            <a:endParaRPr kumimoji="0" lang="en-US" sz="1400" b="1" i="0" u="none" strike="noStrike" kern="1200" cap="none" spc="0" normalizeH="0" baseline="0" noProof="0" dirty="0">
              <a:ln>
                <a:noFill/>
              </a:ln>
              <a:solidFill>
                <a:srgbClr val="000000">
                  <a:lumMod val="65000"/>
                  <a:lumOff val="35000"/>
                </a:srgbClr>
              </a:solidFill>
              <a:effectLst/>
              <a:uLnTx/>
              <a:uFillTx/>
              <a:latin typeface="Encode Sans" panose="020B0604020202020204" charset="0"/>
              <a:ea typeface="+mn-ea"/>
              <a:cs typeface="+mn-cs"/>
            </a:endParaRPr>
          </a:p>
        </p:txBody>
      </p:sp>
      <p:sp>
        <p:nvSpPr>
          <p:cNvPr id="69" name="TextBox 68">
            <a:extLst>
              <a:ext uri="{FF2B5EF4-FFF2-40B4-BE49-F238E27FC236}">
                <a16:creationId xmlns:a16="http://schemas.microsoft.com/office/drawing/2014/main" id="{4EC96A10-4F4A-BF7E-6F79-E5A5A072CF6C}"/>
              </a:ext>
            </a:extLst>
          </p:cNvPr>
          <p:cNvSpPr txBox="1"/>
          <p:nvPr/>
        </p:nvSpPr>
        <p:spPr>
          <a:xfrm>
            <a:off x="647516" y="1940773"/>
            <a:ext cx="3447394" cy="307777"/>
          </a:xfrm>
          <a:prstGeom prst="rect">
            <a:avLst/>
          </a:prstGeom>
          <a:noFill/>
        </p:spPr>
        <p:txBody>
          <a:bodyPr wrap="square" rtlCol="0">
            <a:spAutoFit/>
          </a:bodyPr>
          <a:lstStyle/>
          <a:p>
            <a:pPr lvl="0" algn="r">
              <a:defRPr/>
            </a:pPr>
            <a:r>
              <a:rPr lang="fr-BE" sz="1400" b="1" dirty="0">
                <a:solidFill>
                  <a:srgbClr val="000000">
                    <a:lumMod val="65000"/>
                    <a:lumOff val="35000"/>
                  </a:srgbClr>
                </a:solidFill>
                <a:latin typeface="Encode Sans" panose="020B0604020202020204" charset="0"/>
              </a:rPr>
              <a:t>Driver feedback</a:t>
            </a:r>
            <a:endParaRPr kumimoji="0" lang="en-US" sz="1400" b="1" i="0" u="none" strike="noStrike" kern="1200" cap="none" spc="0" normalizeH="0" baseline="0" noProof="0" dirty="0">
              <a:ln>
                <a:noFill/>
              </a:ln>
              <a:solidFill>
                <a:srgbClr val="000000">
                  <a:lumMod val="65000"/>
                  <a:lumOff val="35000"/>
                </a:srgbClr>
              </a:solidFill>
              <a:effectLst/>
              <a:uLnTx/>
              <a:uFillTx/>
              <a:latin typeface="Encode Sans" panose="020B0604020202020204" charset="0"/>
              <a:ea typeface="+mn-ea"/>
              <a:cs typeface="+mn-cs"/>
            </a:endParaRPr>
          </a:p>
        </p:txBody>
      </p:sp>
      <p:sp>
        <p:nvSpPr>
          <p:cNvPr id="70" name="TextBox 69">
            <a:extLst>
              <a:ext uri="{FF2B5EF4-FFF2-40B4-BE49-F238E27FC236}">
                <a16:creationId xmlns:a16="http://schemas.microsoft.com/office/drawing/2014/main" id="{BB71DA28-7AA7-F2E4-DDAB-31201AC23284}"/>
              </a:ext>
            </a:extLst>
          </p:cNvPr>
          <p:cNvSpPr txBox="1"/>
          <p:nvPr/>
        </p:nvSpPr>
        <p:spPr>
          <a:xfrm>
            <a:off x="546100" y="1584526"/>
            <a:ext cx="3949787" cy="307777"/>
          </a:xfrm>
          <a:prstGeom prst="rect">
            <a:avLst/>
          </a:prstGeom>
          <a:noFill/>
        </p:spPr>
        <p:txBody>
          <a:bodyPr wrap="square" rtlCol="0">
            <a:spAutoFit/>
          </a:bodyPr>
          <a:lstStyle/>
          <a:p>
            <a:pPr lvl="0" algn="r">
              <a:defRPr/>
            </a:pPr>
            <a:r>
              <a:rPr lang="en-US" sz="1400" b="1" dirty="0">
                <a:solidFill>
                  <a:srgbClr val="000000">
                    <a:lumMod val="65000"/>
                    <a:lumOff val="35000"/>
                  </a:srgbClr>
                </a:solidFill>
                <a:latin typeface="Encode Sans" panose="020B0604020202020204" charset="0"/>
              </a:rPr>
              <a:t>Driver support and terminal control</a:t>
            </a:r>
          </a:p>
        </p:txBody>
      </p:sp>
      <p:sp>
        <p:nvSpPr>
          <p:cNvPr id="30" name="TextBox 29">
            <a:extLst>
              <a:ext uri="{FF2B5EF4-FFF2-40B4-BE49-F238E27FC236}">
                <a16:creationId xmlns:a16="http://schemas.microsoft.com/office/drawing/2014/main" id="{516746C6-BC3F-2BA5-B751-F7FAB0AEC828}"/>
              </a:ext>
            </a:extLst>
          </p:cNvPr>
          <p:cNvSpPr txBox="1"/>
          <p:nvPr/>
        </p:nvSpPr>
        <p:spPr>
          <a:xfrm>
            <a:off x="191642" y="4496161"/>
            <a:ext cx="4055276" cy="523220"/>
          </a:xfrm>
          <a:prstGeom prst="rect">
            <a:avLst/>
          </a:prstGeom>
          <a:noFill/>
        </p:spPr>
        <p:txBody>
          <a:bodyPr wrap="square" rtlCol="0">
            <a:spAutoFit/>
          </a:bodyPr>
          <a:lstStyle/>
          <a:p>
            <a:pPr lvl="0" algn="r">
              <a:defRPr/>
            </a:pPr>
            <a:r>
              <a:rPr lang="fr-BE" sz="1400" b="1" dirty="0">
                <a:solidFill>
                  <a:srgbClr val="000000">
                    <a:lumMod val="65000"/>
                    <a:lumOff val="35000"/>
                  </a:srgbClr>
                </a:solidFill>
                <a:latin typeface="Encode Sans" panose="020B0604020202020204" charset="0"/>
              </a:rPr>
              <a:t>Planning of </a:t>
            </a:r>
            <a:r>
              <a:rPr lang="fr-BE" sz="1400" b="1" dirty="0" err="1">
                <a:solidFill>
                  <a:srgbClr val="000000">
                    <a:lumMod val="65000"/>
                    <a:lumOff val="35000"/>
                  </a:srgbClr>
                </a:solidFill>
                <a:latin typeface="Encode Sans" panose="020B0604020202020204" charset="0"/>
              </a:rPr>
              <a:t>charging</a:t>
            </a:r>
            <a:r>
              <a:rPr lang="fr-BE" sz="1400" b="1" dirty="0">
                <a:solidFill>
                  <a:srgbClr val="000000">
                    <a:lumMod val="65000"/>
                    <a:lumOff val="35000"/>
                  </a:srgbClr>
                </a:solidFill>
                <a:latin typeface="Encode Sans" panose="020B0604020202020204" charset="0"/>
              </a:rPr>
              <a:t> terminal installation</a:t>
            </a:r>
            <a:endParaRPr kumimoji="0" lang="en-US" sz="1400" b="1" i="0" u="none" strike="noStrike" kern="1200" cap="none" spc="0" normalizeH="0" baseline="0" noProof="0" dirty="0">
              <a:ln>
                <a:noFill/>
              </a:ln>
              <a:solidFill>
                <a:srgbClr val="000000">
                  <a:lumMod val="65000"/>
                  <a:lumOff val="35000"/>
                </a:srgbClr>
              </a:solidFill>
              <a:effectLst/>
              <a:uLnTx/>
              <a:uFillTx/>
              <a:latin typeface="Encode Sans" panose="020B0604020202020204" charset="0"/>
              <a:ea typeface="+mn-ea"/>
              <a:cs typeface="+mn-cs"/>
            </a:endParaRPr>
          </a:p>
        </p:txBody>
      </p:sp>
      <p:sp>
        <p:nvSpPr>
          <p:cNvPr id="4" name="TextBox 3">
            <a:extLst>
              <a:ext uri="{FF2B5EF4-FFF2-40B4-BE49-F238E27FC236}">
                <a16:creationId xmlns:a16="http://schemas.microsoft.com/office/drawing/2014/main" id="{405DE2C7-4026-2D4A-8B07-FC56173A22F9}"/>
              </a:ext>
            </a:extLst>
          </p:cNvPr>
          <p:cNvSpPr txBox="1"/>
          <p:nvPr/>
        </p:nvSpPr>
        <p:spPr>
          <a:xfrm>
            <a:off x="1428103" y="5701089"/>
            <a:ext cx="9335794" cy="646331"/>
          </a:xfrm>
          <a:prstGeom prst="rect">
            <a:avLst/>
          </a:prstGeom>
          <a:solidFill>
            <a:srgbClr val="243782"/>
          </a:solidFill>
        </p:spPr>
        <p:txBody>
          <a:bodyPr wrap="square" rtlCol="0">
            <a:spAutoFit/>
          </a:bodyPr>
          <a:lstStyle/>
          <a:p>
            <a:pPr algn="ctr"/>
            <a:r>
              <a:rPr lang="en-US" dirty="0">
                <a:solidFill>
                  <a:schemeClr val="bg1"/>
                </a:solidFill>
                <a:latin typeface="Encode Sans" panose="020B0604020202020204" charset="0"/>
              </a:rPr>
              <a:t>Being well prepared before placing the first orders is fundamental to the success of your customer energy transition</a:t>
            </a:r>
          </a:p>
        </p:txBody>
      </p:sp>
      <p:sp>
        <p:nvSpPr>
          <p:cNvPr id="32" name="Espace réservé du numéro de diapositive 2">
            <a:extLst>
              <a:ext uri="{FF2B5EF4-FFF2-40B4-BE49-F238E27FC236}">
                <a16:creationId xmlns:a16="http://schemas.microsoft.com/office/drawing/2014/main" id="{E5A2E17F-3E8B-4DD9-EFB8-C86C18148F45}"/>
              </a:ext>
            </a:extLst>
          </p:cNvPr>
          <p:cNvSpPr>
            <a:spLocks noGrp="1"/>
          </p:cNvSpPr>
          <p:nvPr>
            <p:ph type="sldNum" sz="quarter" idx="17"/>
          </p:nvPr>
        </p:nvSpPr>
        <p:spPr>
          <a:xfrm>
            <a:off x="11346100" y="6623359"/>
            <a:ext cx="720000" cy="216000"/>
          </a:xfrm>
        </p:spPr>
        <p:txBody>
          <a:bodyPr/>
          <a:lstStyle/>
          <a:p>
            <a:fld id="{D9249B2F-9173-48D3-A5BC-90A6758C671B}" type="slidenum">
              <a:rPr lang="en-US" noProof="0" smtClean="0"/>
              <a:pPr/>
              <a:t>23</a:t>
            </a:fld>
            <a:endParaRPr lang="en-US" noProof="0" dirty="0"/>
          </a:p>
        </p:txBody>
      </p:sp>
      <p:sp>
        <p:nvSpPr>
          <p:cNvPr id="19" name="ZoneTexte 18">
            <a:extLst>
              <a:ext uri="{FF2B5EF4-FFF2-40B4-BE49-F238E27FC236}">
                <a16:creationId xmlns:a16="http://schemas.microsoft.com/office/drawing/2014/main" id="{EF2F30A7-CB20-5569-440A-6217738B94C2}"/>
              </a:ext>
            </a:extLst>
          </p:cNvPr>
          <p:cNvSpPr txBox="1"/>
          <p:nvPr/>
        </p:nvSpPr>
        <p:spPr>
          <a:xfrm>
            <a:off x="-2281849" y="536188"/>
            <a:ext cx="4210845" cy="923330"/>
          </a:xfrm>
          <a:prstGeom prst="rect">
            <a:avLst/>
          </a:prstGeom>
          <a:solidFill>
            <a:srgbClr val="FF99FF"/>
          </a:solidFill>
        </p:spPr>
        <p:txBody>
          <a:bodyPr wrap="square" rtlCol="0">
            <a:spAutoFit/>
          </a:bodyPr>
          <a:lstStyle/>
          <a:p>
            <a:r>
              <a:rPr lang="en-US" dirty="0"/>
              <a:t>Key Accounts – car policy applied, legislation now and next years, owner and user tax benefits</a:t>
            </a:r>
            <a:endParaRPr lang="fr-FR" dirty="0"/>
          </a:p>
        </p:txBody>
      </p:sp>
    </p:spTree>
    <p:extLst>
      <p:ext uri="{BB962C8B-B14F-4D97-AF65-F5344CB8AC3E}">
        <p14:creationId xmlns:p14="http://schemas.microsoft.com/office/powerpoint/2010/main" val="1455243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9"/>
                                        </p:tgtEl>
                                        <p:attrNameLst>
                                          <p:attrName>style.visibility</p:attrName>
                                        </p:attrNameLst>
                                      </p:cBhvr>
                                      <p:to>
                                        <p:strVal val="visible"/>
                                      </p:to>
                                    </p:set>
                                    <p:animEffect transition="in" filter="fade">
                                      <p:cBhvr>
                                        <p:cTn id="10" dur="500"/>
                                        <p:tgtEl>
                                          <p:spTgt spid="5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0"/>
                                        </p:tgtEl>
                                        <p:attrNameLst>
                                          <p:attrName>style.visibility</p:attrName>
                                        </p:attrNameLst>
                                      </p:cBhvr>
                                      <p:to>
                                        <p:strVal val="visible"/>
                                      </p:to>
                                    </p:set>
                                    <p:animEffect transition="in" filter="fade">
                                      <p:cBhvr>
                                        <p:cTn id="13" dur="500"/>
                                        <p:tgtEl>
                                          <p:spTgt spid="6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1"/>
                                        </p:tgtEl>
                                        <p:attrNameLst>
                                          <p:attrName>style.visibility</p:attrName>
                                        </p:attrNameLst>
                                      </p:cBhvr>
                                      <p:to>
                                        <p:strVal val="visible"/>
                                      </p:to>
                                    </p:set>
                                    <p:animEffect transition="in" filter="fade">
                                      <p:cBhvr>
                                        <p:cTn id="16" dur="500"/>
                                        <p:tgtEl>
                                          <p:spTgt spid="6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62"/>
                                        </p:tgtEl>
                                        <p:attrNameLst>
                                          <p:attrName>style.visibility</p:attrName>
                                        </p:attrNameLst>
                                      </p:cBhvr>
                                      <p:to>
                                        <p:strVal val="visible"/>
                                      </p:to>
                                    </p:set>
                                    <p:animEffect transition="in" filter="fade">
                                      <p:cBhvr>
                                        <p:cTn id="19" dur="500"/>
                                        <p:tgtEl>
                                          <p:spTgt spid="62"/>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63"/>
                                        </p:tgtEl>
                                        <p:attrNameLst>
                                          <p:attrName>style.visibility</p:attrName>
                                        </p:attrNameLst>
                                      </p:cBhvr>
                                      <p:to>
                                        <p:strVal val="visible"/>
                                      </p:to>
                                    </p:set>
                                    <p:animEffect transition="in" filter="fade">
                                      <p:cBhvr>
                                        <p:cTn id="24" dur="500"/>
                                        <p:tgtEl>
                                          <p:spTgt spid="63"/>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64"/>
                                        </p:tgtEl>
                                        <p:attrNameLst>
                                          <p:attrName>style.visibility</p:attrName>
                                        </p:attrNameLst>
                                      </p:cBhvr>
                                      <p:to>
                                        <p:strVal val="visible"/>
                                      </p:to>
                                    </p:set>
                                    <p:animEffect transition="in" filter="fade">
                                      <p:cBhvr>
                                        <p:cTn id="30" dur="500"/>
                                        <p:tgtEl>
                                          <p:spTgt spid="64"/>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65"/>
                                        </p:tgtEl>
                                        <p:attrNameLst>
                                          <p:attrName>style.visibility</p:attrName>
                                        </p:attrNameLst>
                                      </p:cBhvr>
                                      <p:to>
                                        <p:strVal val="visible"/>
                                      </p:to>
                                    </p:set>
                                    <p:animEffect transition="in" filter="fade">
                                      <p:cBhvr>
                                        <p:cTn id="33" dur="500"/>
                                        <p:tgtEl>
                                          <p:spTgt spid="65"/>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fade">
                                      <p:cBhvr>
                                        <p:cTn id="38" dur="500"/>
                                        <p:tgtEl>
                                          <p:spTgt spid="18"/>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67"/>
                                        </p:tgtEl>
                                        <p:attrNameLst>
                                          <p:attrName>style.visibility</p:attrName>
                                        </p:attrNameLst>
                                      </p:cBhvr>
                                      <p:to>
                                        <p:strVal val="visible"/>
                                      </p:to>
                                    </p:set>
                                    <p:animEffect transition="in" filter="fade">
                                      <p:cBhvr>
                                        <p:cTn id="41" dur="500"/>
                                        <p:tgtEl>
                                          <p:spTgt spid="67"/>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66"/>
                                        </p:tgtEl>
                                        <p:attrNameLst>
                                          <p:attrName>style.visibility</p:attrName>
                                        </p:attrNameLst>
                                      </p:cBhvr>
                                      <p:to>
                                        <p:strVal val="visible"/>
                                      </p:to>
                                    </p:set>
                                    <p:animEffect transition="in" filter="fade">
                                      <p:cBhvr>
                                        <p:cTn id="44" dur="500"/>
                                        <p:tgtEl>
                                          <p:spTgt spid="66"/>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30"/>
                                        </p:tgtEl>
                                        <p:attrNameLst>
                                          <p:attrName>style.visibility</p:attrName>
                                        </p:attrNameLst>
                                      </p:cBhvr>
                                      <p:to>
                                        <p:strVal val="visible"/>
                                      </p:to>
                                    </p:set>
                                    <p:animEffect transition="in" filter="fade">
                                      <p:cBhvr>
                                        <p:cTn id="47" dur="500"/>
                                        <p:tgtEl>
                                          <p:spTgt spid="30"/>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fade">
                                      <p:cBhvr>
                                        <p:cTn id="52" dur="500"/>
                                        <p:tgtEl>
                                          <p:spTgt spid="11"/>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68"/>
                                        </p:tgtEl>
                                        <p:attrNameLst>
                                          <p:attrName>style.visibility</p:attrName>
                                        </p:attrNameLst>
                                      </p:cBhvr>
                                      <p:to>
                                        <p:strVal val="visible"/>
                                      </p:to>
                                    </p:set>
                                    <p:animEffect transition="in" filter="fade">
                                      <p:cBhvr>
                                        <p:cTn id="55" dur="500"/>
                                        <p:tgtEl>
                                          <p:spTgt spid="68"/>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69"/>
                                        </p:tgtEl>
                                        <p:attrNameLst>
                                          <p:attrName>style.visibility</p:attrName>
                                        </p:attrNameLst>
                                      </p:cBhvr>
                                      <p:to>
                                        <p:strVal val="visible"/>
                                      </p:to>
                                    </p:set>
                                    <p:animEffect transition="in" filter="fade">
                                      <p:cBhvr>
                                        <p:cTn id="58" dur="500"/>
                                        <p:tgtEl>
                                          <p:spTgt spid="69"/>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70"/>
                                        </p:tgtEl>
                                        <p:attrNameLst>
                                          <p:attrName>style.visibility</p:attrName>
                                        </p:attrNameLst>
                                      </p:cBhvr>
                                      <p:to>
                                        <p:strVal val="visible"/>
                                      </p:to>
                                    </p:set>
                                    <p:animEffect transition="in" filter="fade">
                                      <p:cBhvr>
                                        <p:cTn id="61" dur="500"/>
                                        <p:tgtEl>
                                          <p:spTgt spid="70"/>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4"/>
                                        </p:tgtEl>
                                        <p:attrNameLst>
                                          <p:attrName>style.visibility</p:attrName>
                                        </p:attrNameLst>
                                      </p:cBhvr>
                                      <p:to>
                                        <p:strVal val="visible"/>
                                      </p:to>
                                    </p:set>
                                    <p:animEffect transition="in" filter="fade">
                                      <p:cBhvr>
                                        <p:cTn id="6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5" grpId="0"/>
      <p:bldP spid="18" grpId="0"/>
      <p:bldP spid="59" grpId="0"/>
      <p:bldP spid="60" grpId="0"/>
      <p:bldP spid="61" grpId="0"/>
      <p:bldP spid="62" grpId="0"/>
      <p:bldP spid="63" grpId="0"/>
      <p:bldP spid="64" grpId="0"/>
      <p:bldP spid="65" grpId="0"/>
      <p:bldP spid="66" grpId="0"/>
      <p:bldP spid="67" grpId="0"/>
      <p:bldP spid="68" grpId="0"/>
      <p:bldP spid="69" grpId="0"/>
      <p:bldP spid="70" grpId="0"/>
      <p:bldP spid="30" grpId="0"/>
      <p:bldP spid="4" grpId="0" animBg="1"/>
    </p:bldLst>
  </p:timing>
  <p:extLst>
    <p:ext uri="{6950BFC3-D8DA-4A85-94F7-54DA5524770B}">
      <p188:commentRel xmlns:p188="http://schemas.microsoft.com/office/powerpoint/2018/8/main" r:id="rId3"/>
    </p:ext>
  </p:extLs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FDCD63-DE02-48B2-9DB0-EC6F64BFF4EC}"/>
              </a:ext>
            </a:extLst>
          </p:cNvPr>
          <p:cNvSpPr>
            <a:spLocks noGrp="1"/>
          </p:cNvSpPr>
          <p:nvPr>
            <p:ph type="title"/>
          </p:nvPr>
        </p:nvSpPr>
        <p:spPr/>
        <p:txBody>
          <a:bodyPr/>
          <a:lstStyle/>
          <a:p>
            <a:pPr marL="1343025" indent="-1343025"/>
            <a:r>
              <a:rPr lang="en-US" noProof="0" dirty="0"/>
              <a:t>03</a:t>
            </a:r>
            <a:r>
              <a:rPr lang="fr-FR" dirty="0"/>
              <a:t> | case </a:t>
            </a:r>
            <a:r>
              <a:rPr lang="fr-FR" dirty="0" err="1"/>
              <a:t>study</a:t>
            </a:r>
            <a:r>
              <a:rPr lang="fr-FR" dirty="0"/>
              <a:t> phase #1</a:t>
            </a:r>
            <a:endParaRPr lang="en-US" dirty="0"/>
          </a:p>
        </p:txBody>
      </p:sp>
      <p:sp>
        <p:nvSpPr>
          <p:cNvPr id="3" name="Text Placeholder 2">
            <a:extLst>
              <a:ext uri="{FF2B5EF4-FFF2-40B4-BE49-F238E27FC236}">
                <a16:creationId xmlns:a16="http://schemas.microsoft.com/office/drawing/2014/main" id="{169FE6A3-2521-46B1-B298-D57CFBC0DFC7}"/>
              </a:ext>
            </a:extLst>
          </p:cNvPr>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1290226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FEDC63E-3174-FC09-7D3F-B5C653E93E54}"/>
              </a:ext>
            </a:extLst>
          </p:cNvPr>
          <p:cNvSpPr>
            <a:spLocks noGrp="1"/>
          </p:cNvSpPr>
          <p:nvPr>
            <p:ph type="body" idx="1"/>
          </p:nvPr>
        </p:nvSpPr>
        <p:spPr/>
        <p:txBody>
          <a:bodyPr/>
          <a:lstStyle/>
          <a:p>
            <a:r>
              <a:rPr lang="fr-BE" sz="1600" dirty="0"/>
              <a:t>Case </a:t>
            </a:r>
            <a:r>
              <a:rPr lang="fr-BE" sz="1600" dirty="0" err="1"/>
              <a:t>study</a:t>
            </a:r>
            <a:r>
              <a:rPr lang="fr-BE" sz="1600" dirty="0"/>
              <a:t> #1</a:t>
            </a:r>
            <a:endParaRPr lang="en-US" sz="1600" dirty="0"/>
          </a:p>
        </p:txBody>
      </p:sp>
      <p:sp>
        <p:nvSpPr>
          <p:cNvPr id="8" name="Text Placeholder 7">
            <a:extLst>
              <a:ext uri="{FF2B5EF4-FFF2-40B4-BE49-F238E27FC236}">
                <a16:creationId xmlns:a16="http://schemas.microsoft.com/office/drawing/2014/main" id="{9F679F53-96FA-2D9B-AD8D-769E0D4868E8}"/>
              </a:ext>
            </a:extLst>
          </p:cNvPr>
          <p:cNvSpPr>
            <a:spLocks noGrp="1"/>
          </p:cNvSpPr>
          <p:nvPr>
            <p:ph type="body" sz="quarter" idx="19"/>
          </p:nvPr>
        </p:nvSpPr>
        <p:spPr/>
        <p:txBody>
          <a:bodyPr/>
          <a:lstStyle/>
          <a:p>
            <a:r>
              <a:rPr lang="fr-BE"/>
              <a:t>03</a:t>
            </a:r>
            <a:endParaRPr lang="en-US"/>
          </a:p>
        </p:txBody>
      </p:sp>
      <p:sp>
        <p:nvSpPr>
          <p:cNvPr id="2" name="Titre 1">
            <a:extLst>
              <a:ext uri="{FF2B5EF4-FFF2-40B4-BE49-F238E27FC236}">
                <a16:creationId xmlns:a16="http://schemas.microsoft.com/office/drawing/2014/main" id="{9927F41F-3986-4D8E-90CE-2307F03E0352}"/>
              </a:ext>
            </a:extLst>
          </p:cNvPr>
          <p:cNvSpPr>
            <a:spLocks noGrp="1"/>
          </p:cNvSpPr>
          <p:nvPr>
            <p:ph type="title"/>
          </p:nvPr>
        </p:nvSpPr>
        <p:spPr/>
        <p:txBody>
          <a:bodyPr/>
          <a:lstStyle/>
          <a:p>
            <a:r>
              <a:rPr lang="fr-BE" dirty="0" err="1"/>
              <a:t>Context</a:t>
            </a:r>
            <a:endParaRPr lang="fr-BE" dirty="0"/>
          </a:p>
        </p:txBody>
      </p:sp>
      <p:sp>
        <p:nvSpPr>
          <p:cNvPr id="6" name="Titre 1">
            <a:extLst>
              <a:ext uri="{FF2B5EF4-FFF2-40B4-BE49-F238E27FC236}">
                <a16:creationId xmlns:a16="http://schemas.microsoft.com/office/drawing/2014/main" id="{E0316721-B8B9-4ADB-99F7-74FFF09F3CB1}"/>
              </a:ext>
            </a:extLst>
          </p:cNvPr>
          <p:cNvSpPr txBox="1">
            <a:spLocks/>
          </p:cNvSpPr>
          <p:nvPr/>
        </p:nvSpPr>
        <p:spPr>
          <a:xfrm>
            <a:off x="640439" y="165132"/>
            <a:ext cx="10972800" cy="451849"/>
          </a:xfrm>
          <a:prstGeom prst="rect">
            <a:avLst/>
          </a:prstGeom>
        </p:spPr>
        <p:txBody>
          <a:bodyPr/>
          <a:lstStyle>
            <a:lvl1pPr algn="ctr" defTabSz="457200" rtl="0" eaLnBrk="0" fontAlgn="base" hangingPunct="0">
              <a:spcBef>
                <a:spcPct val="0"/>
              </a:spcBef>
              <a:spcAft>
                <a:spcPct val="0"/>
              </a:spcAft>
              <a:defRPr lang="fr-FR" sz="2800" b="1" kern="1200">
                <a:solidFill>
                  <a:srgbClr val="000000"/>
                </a:solidFill>
                <a:latin typeface="Audi Type Bold" panose="000B0803040202020203" pitchFamily="34" charset="0"/>
                <a:ea typeface="+mn-ea"/>
                <a:cs typeface="Audi Type Bold" panose="000B0803040202020203" pitchFamily="34" charset="0"/>
              </a:defRPr>
            </a:lvl1pPr>
            <a:lvl2pPr algn="ctr" defTabSz="457200" rtl="0" eaLnBrk="0" fontAlgn="base" hangingPunct="0">
              <a:spcBef>
                <a:spcPct val="0"/>
              </a:spcBef>
              <a:spcAft>
                <a:spcPct val="0"/>
              </a:spcAft>
              <a:defRPr sz="2800" b="1">
                <a:solidFill>
                  <a:srgbClr val="004666"/>
                </a:solidFill>
                <a:latin typeface="Calibri" charset="0"/>
                <a:ea typeface="ＭＳ Ｐゴシック" charset="0"/>
                <a:cs typeface="Arial" pitchFamily="34" charset="0"/>
              </a:defRPr>
            </a:lvl2pPr>
            <a:lvl3pPr algn="ctr" defTabSz="457200" rtl="0" eaLnBrk="0" fontAlgn="base" hangingPunct="0">
              <a:spcBef>
                <a:spcPct val="0"/>
              </a:spcBef>
              <a:spcAft>
                <a:spcPct val="0"/>
              </a:spcAft>
              <a:defRPr sz="2800" b="1">
                <a:solidFill>
                  <a:srgbClr val="004666"/>
                </a:solidFill>
                <a:latin typeface="Calibri" charset="0"/>
                <a:ea typeface="ＭＳ Ｐゴシック" charset="0"/>
                <a:cs typeface="Arial" pitchFamily="34" charset="0"/>
              </a:defRPr>
            </a:lvl3pPr>
            <a:lvl4pPr algn="ctr" defTabSz="457200" rtl="0" eaLnBrk="0" fontAlgn="base" hangingPunct="0">
              <a:spcBef>
                <a:spcPct val="0"/>
              </a:spcBef>
              <a:spcAft>
                <a:spcPct val="0"/>
              </a:spcAft>
              <a:defRPr sz="2800" b="1">
                <a:solidFill>
                  <a:srgbClr val="004666"/>
                </a:solidFill>
                <a:latin typeface="Calibri" charset="0"/>
                <a:ea typeface="ＭＳ Ｐゴシック" charset="0"/>
                <a:cs typeface="Arial" pitchFamily="34" charset="0"/>
              </a:defRPr>
            </a:lvl4pPr>
            <a:lvl5pPr algn="ctr" defTabSz="457200" rtl="0" eaLnBrk="0" fontAlgn="base" hangingPunct="0">
              <a:spcBef>
                <a:spcPct val="0"/>
              </a:spcBef>
              <a:spcAft>
                <a:spcPct val="0"/>
              </a:spcAft>
              <a:defRPr sz="2800" b="1">
                <a:solidFill>
                  <a:srgbClr val="004666"/>
                </a:solidFill>
                <a:latin typeface="Calibri" charset="0"/>
                <a:ea typeface="ＭＳ Ｐゴシック" charset="0"/>
                <a:cs typeface="Arial" pitchFamily="34"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algn="l"/>
            <a:endParaRPr lang="fr-BE" dirty="0">
              <a:solidFill>
                <a:schemeClr val="bg1"/>
              </a:solidFill>
              <a:latin typeface="Encode Sans" panose="020B0604020202020204" charset="0"/>
            </a:endParaRPr>
          </a:p>
        </p:txBody>
      </p:sp>
      <p:sp>
        <p:nvSpPr>
          <p:cNvPr id="9" name="ZoneTexte 8">
            <a:extLst>
              <a:ext uri="{FF2B5EF4-FFF2-40B4-BE49-F238E27FC236}">
                <a16:creationId xmlns:a16="http://schemas.microsoft.com/office/drawing/2014/main" id="{082DBCDC-224B-4BF6-BB33-EDBD482AEF94}"/>
              </a:ext>
            </a:extLst>
          </p:cNvPr>
          <p:cNvSpPr txBox="1"/>
          <p:nvPr/>
        </p:nvSpPr>
        <p:spPr>
          <a:xfrm>
            <a:off x="2414746" y="1268461"/>
            <a:ext cx="3666891" cy="369332"/>
          </a:xfrm>
          <a:prstGeom prst="rect">
            <a:avLst/>
          </a:prstGeom>
          <a:noFill/>
        </p:spPr>
        <p:txBody>
          <a:bodyPr wrap="square" rtlCol="0">
            <a:spAutoFit/>
          </a:bodyPr>
          <a:lstStyle/>
          <a:p>
            <a:r>
              <a:rPr lang="fr-BE" dirty="0">
                <a:latin typeface="Encode Sans" panose="020B0604020202020204" charset="0"/>
              </a:rPr>
              <a:t>Mr Martin Marchand</a:t>
            </a:r>
          </a:p>
        </p:txBody>
      </p:sp>
      <p:sp>
        <p:nvSpPr>
          <p:cNvPr id="10" name="Rectangle : coins arrondis 9">
            <a:extLst>
              <a:ext uri="{FF2B5EF4-FFF2-40B4-BE49-F238E27FC236}">
                <a16:creationId xmlns:a16="http://schemas.microsoft.com/office/drawing/2014/main" id="{3294A1E0-4B3D-4972-8226-88C806011E97}"/>
              </a:ext>
            </a:extLst>
          </p:cNvPr>
          <p:cNvSpPr/>
          <p:nvPr/>
        </p:nvSpPr>
        <p:spPr>
          <a:xfrm>
            <a:off x="579555" y="1685381"/>
            <a:ext cx="2490002" cy="750770"/>
          </a:xfrm>
          <a:prstGeom prst="round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BE" sz="1600" b="1" dirty="0" err="1">
                <a:solidFill>
                  <a:srgbClr val="FFC000"/>
                </a:solidFill>
                <a:latin typeface="Encode Sans" panose="020B0604020202020204" charset="0"/>
                <a:cs typeface="Arial" panose="020B0604020202020204" pitchFamily="34" charset="0"/>
              </a:rPr>
              <a:t>Who</a:t>
            </a:r>
            <a:r>
              <a:rPr lang="fr-BE" sz="1600" b="1" dirty="0">
                <a:solidFill>
                  <a:srgbClr val="FFC000"/>
                </a:solidFill>
                <a:latin typeface="Encode Sans" panose="020B0604020202020204" charset="0"/>
                <a:cs typeface="Arial" panose="020B0604020202020204" pitchFamily="34" charset="0"/>
              </a:rPr>
              <a:t> </a:t>
            </a:r>
            <a:r>
              <a:rPr lang="fr-BE" sz="1600" b="1" dirty="0" err="1">
                <a:solidFill>
                  <a:srgbClr val="FFC000"/>
                </a:solidFill>
                <a:latin typeface="Encode Sans" panose="020B0604020202020204" charset="0"/>
                <a:cs typeface="Arial" panose="020B0604020202020204" pitchFamily="34" charset="0"/>
              </a:rPr>
              <a:t>is</a:t>
            </a:r>
            <a:r>
              <a:rPr lang="fr-BE" sz="1600" b="1" dirty="0">
                <a:solidFill>
                  <a:srgbClr val="FFC000"/>
                </a:solidFill>
                <a:latin typeface="Encode Sans" panose="020B0604020202020204" charset="0"/>
                <a:cs typeface="Arial" panose="020B0604020202020204" pitchFamily="34" charset="0"/>
              </a:rPr>
              <a:t> </a:t>
            </a:r>
            <a:r>
              <a:rPr lang="fr-BE" sz="1600" b="1" dirty="0" err="1">
                <a:solidFill>
                  <a:srgbClr val="FFC000"/>
                </a:solidFill>
                <a:latin typeface="Encode Sans" panose="020B0604020202020204" charset="0"/>
                <a:cs typeface="Arial" panose="020B0604020202020204" pitchFamily="34" charset="0"/>
              </a:rPr>
              <a:t>your</a:t>
            </a:r>
            <a:r>
              <a:rPr lang="fr-BE" sz="1600" b="1" dirty="0">
                <a:solidFill>
                  <a:srgbClr val="FFC000"/>
                </a:solidFill>
                <a:latin typeface="Encode Sans" panose="020B0604020202020204" charset="0"/>
                <a:cs typeface="Arial" panose="020B0604020202020204" pitchFamily="34" charset="0"/>
              </a:rPr>
              <a:t> </a:t>
            </a:r>
            <a:r>
              <a:rPr lang="fr-BE" sz="1600" b="1" dirty="0" err="1">
                <a:solidFill>
                  <a:srgbClr val="FFC000"/>
                </a:solidFill>
                <a:latin typeface="Encode Sans" panose="020B0604020202020204" charset="0"/>
                <a:cs typeface="Arial" panose="020B0604020202020204" pitchFamily="34" charset="0"/>
              </a:rPr>
              <a:t>customer</a:t>
            </a:r>
            <a:r>
              <a:rPr lang="fr-BE" sz="1600" b="1" dirty="0">
                <a:solidFill>
                  <a:srgbClr val="FFC000"/>
                </a:solidFill>
                <a:latin typeface="Encode Sans" panose="020B0604020202020204" charset="0"/>
                <a:cs typeface="Arial" panose="020B0604020202020204" pitchFamily="34" charset="0"/>
              </a:rPr>
              <a:t>?</a:t>
            </a:r>
          </a:p>
        </p:txBody>
      </p:sp>
      <p:sp>
        <p:nvSpPr>
          <p:cNvPr id="11" name="Rectangle : coins arrondis 10">
            <a:extLst>
              <a:ext uri="{FF2B5EF4-FFF2-40B4-BE49-F238E27FC236}">
                <a16:creationId xmlns:a16="http://schemas.microsoft.com/office/drawing/2014/main" id="{A980DFDC-569E-4C04-ABC9-0188F5254E33}"/>
              </a:ext>
            </a:extLst>
          </p:cNvPr>
          <p:cNvSpPr/>
          <p:nvPr/>
        </p:nvSpPr>
        <p:spPr>
          <a:xfrm>
            <a:off x="3069557" y="1685381"/>
            <a:ext cx="3223980" cy="750770"/>
          </a:xfrm>
          <a:prstGeom prst="round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BE" sz="1600" b="1" dirty="0" err="1">
                <a:solidFill>
                  <a:srgbClr val="FFC000"/>
                </a:solidFill>
                <a:latin typeface="Encode Sans" panose="020B0604020202020204" charset="0"/>
                <a:cs typeface="Arial" panose="020B0604020202020204" pitchFamily="34" charset="0"/>
              </a:rPr>
              <a:t>What</a:t>
            </a:r>
            <a:r>
              <a:rPr lang="fr-BE" sz="1600" b="1" dirty="0">
                <a:solidFill>
                  <a:srgbClr val="FFC000"/>
                </a:solidFill>
                <a:latin typeface="Encode Sans" panose="020B0604020202020204" charset="0"/>
                <a:cs typeface="Arial" panose="020B0604020202020204" pitchFamily="34" charset="0"/>
              </a:rPr>
              <a:t> </a:t>
            </a:r>
            <a:r>
              <a:rPr lang="fr-BE" sz="1600" b="1" dirty="0" err="1">
                <a:solidFill>
                  <a:srgbClr val="FFC000"/>
                </a:solidFill>
                <a:latin typeface="Encode Sans" panose="020B0604020202020204" charset="0"/>
                <a:cs typeface="Arial" panose="020B0604020202020204" pitchFamily="34" charset="0"/>
              </a:rPr>
              <a:t>does</a:t>
            </a:r>
            <a:r>
              <a:rPr lang="fr-BE" sz="1600" b="1" dirty="0">
                <a:solidFill>
                  <a:srgbClr val="FFC000"/>
                </a:solidFill>
                <a:latin typeface="Encode Sans" panose="020B0604020202020204" charset="0"/>
                <a:cs typeface="Arial" panose="020B0604020202020204" pitchFamily="34" charset="0"/>
              </a:rPr>
              <a:t> </a:t>
            </a:r>
            <a:r>
              <a:rPr lang="fr-BE" sz="1600" b="1" dirty="0" err="1">
                <a:solidFill>
                  <a:srgbClr val="FFC000"/>
                </a:solidFill>
                <a:latin typeface="Encode Sans" panose="020B0604020202020204" charset="0"/>
                <a:cs typeface="Arial" panose="020B0604020202020204" pitchFamily="34" charset="0"/>
              </a:rPr>
              <a:t>he</a:t>
            </a:r>
            <a:r>
              <a:rPr lang="fr-BE" sz="1600" b="1" dirty="0">
                <a:solidFill>
                  <a:srgbClr val="FFC000"/>
                </a:solidFill>
                <a:latin typeface="Encode Sans" panose="020B0604020202020204" charset="0"/>
                <a:cs typeface="Arial" panose="020B0604020202020204" pitchFamily="34" charset="0"/>
              </a:rPr>
              <a:t> </a:t>
            </a:r>
            <a:r>
              <a:rPr lang="fr-BE" sz="1600" b="1" dirty="0" err="1">
                <a:solidFill>
                  <a:srgbClr val="FFC000"/>
                </a:solidFill>
                <a:latin typeface="Encode Sans" panose="020B0604020202020204" charset="0"/>
                <a:cs typeface="Arial" panose="020B0604020202020204" pitchFamily="34" charset="0"/>
              </a:rPr>
              <a:t>want</a:t>
            </a:r>
            <a:r>
              <a:rPr lang="fr-BE" sz="1600" b="1" dirty="0">
                <a:solidFill>
                  <a:srgbClr val="FFC000"/>
                </a:solidFill>
                <a:latin typeface="Encode Sans" panose="020B0604020202020204" charset="0"/>
                <a:cs typeface="Arial" panose="020B0604020202020204" pitchFamily="34" charset="0"/>
              </a:rPr>
              <a:t>?</a:t>
            </a:r>
          </a:p>
        </p:txBody>
      </p:sp>
      <p:sp>
        <p:nvSpPr>
          <p:cNvPr id="12" name="Rectangle : coins arrondis 11">
            <a:extLst>
              <a:ext uri="{FF2B5EF4-FFF2-40B4-BE49-F238E27FC236}">
                <a16:creationId xmlns:a16="http://schemas.microsoft.com/office/drawing/2014/main" id="{1992FF79-1DB9-4DD1-AA44-7CDB801B3914}"/>
              </a:ext>
            </a:extLst>
          </p:cNvPr>
          <p:cNvSpPr/>
          <p:nvPr/>
        </p:nvSpPr>
        <p:spPr>
          <a:xfrm>
            <a:off x="6563778" y="1685381"/>
            <a:ext cx="2525498" cy="750770"/>
          </a:xfrm>
          <a:prstGeom prst="round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BE" sz="1600" b="1" dirty="0" err="1">
                <a:solidFill>
                  <a:srgbClr val="FFC000"/>
                </a:solidFill>
                <a:latin typeface="Encode Sans" panose="020B0604020202020204" charset="0"/>
                <a:cs typeface="Arial" panose="020B0604020202020204" pitchFamily="34" charset="0"/>
              </a:rPr>
              <a:t>What</a:t>
            </a:r>
            <a:r>
              <a:rPr lang="fr-BE" sz="1600" b="1" dirty="0">
                <a:solidFill>
                  <a:srgbClr val="FFC000"/>
                </a:solidFill>
                <a:latin typeface="Encode Sans" panose="020B0604020202020204" charset="0"/>
                <a:cs typeface="Arial" panose="020B0604020202020204" pitchFamily="34" charset="0"/>
              </a:rPr>
              <a:t> </a:t>
            </a:r>
            <a:r>
              <a:rPr lang="fr-BE" sz="1600" b="1" dirty="0" err="1">
                <a:solidFill>
                  <a:srgbClr val="FFC000"/>
                </a:solidFill>
                <a:latin typeface="Encode Sans" panose="020B0604020202020204" charset="0"/>
                <a:cs typeface="Arial" panose="020B0604020202020204" pitchFamily="34" charset="0"/>
              </a:rPr>
              <a:t>is</a:t>
            </a:r>
            <a:r>
              <a:rPr lang="fr-BE" sz="1600" b="1" dirty="0">
                <a:solidFill>
                  <a:srgbClr val="FFC000"/>
                </a:solidFill>
                <a:latin typeface="Encode Sans" panose="020B0604020202020204" charset="0"/>
                <a:cs typeface="Arial" panose="020B0604020202020204" pitchFamily="34" charset="0"/>
              </a:rPr>
              <a:t> </a:t>
            </a:r>
            <a:r>
              <a:rPr lang="fr-BE" sz="1600" b="1" dirty="0" err="1">
                <a:solidFill>
                  <a:srgbClr val="FFC000"/>
                </a:solidFill>
                <a:latin typeface="Encode Sans" panose="020B0604020202020204" charset="0"/>
                <a:cs typeface="Arial" panose="020B0604020202020204" pitchFamily="34" charset="0"/>
              </a:rPr>
              <a:t>his</a:t>
            </a:r>
            <a:r>
              <a:rPr lang="fr-BE" sz="1600" b="1" dirty="0">
                <a:solidFill>
                  <a:srgbClr val="FFC000"/>
                </a:solidFill>
                <a:latin typeface="Encode Sans" panose="020B0604020202020204" charset="0"/>
                <a:cs typeface="Arial" panose="020B0604020202020204" pitchFamily="34" charset="0"/>
              </a:rPr>
              <a:t> budget?</a:t>
            </a:r>
          </a:p>
        </p:txBody>
      </p:sp>
      <p:sp>
        <p:nvSpPr>
          <p:cNvPr id="13" name="Rectangle : coins arrondis 12">
            <a:extLst>
              <a:ext uri="{FF2B5EF4-FFF2-40B4-BE49-F238E27FC236}">
                <a16:creationId xmlns:a16="http://schemas.microsoft.com/office/drawing/2014/main" id="{C544D63F-68B0-4F76-AE70-13BAE0D3D509}"/>
              </a:ext>
            </a:extLst>
          </p:cNvPr>
          <p:cNvSpPr/>
          <p:nvPr/>
        </p:nvSpPr>
        <p:spPr>
          <a:xfrm>
            <a:off x="640439" y="2319903"/>
            <a:ext cx="2280646" cy="4437781"/>
          </a:xfrm>
          <a:prstGeom prst="roundRect">
            <a:avLst>
              <a:gd name="adj" fmla="val 6960"/>
            </a:avLst>
          </a:prstGeom>
          <a:solidFill>
            <a:srgbClr val="243782"/>
          </a:solidFill>
          <a:ln>
            <a:noFill/>
          </a:ln>
        </p:spPr>
        <p:style>
          <a:lnRef idx="1">
            <a:schemeClr val="accent1"/>
          </a:lnRef>
          <a:fillRef idx="3">
            <a:schemeClr val="accent1"/>
          </a:fillRef>
          <a:effectRef idx="2">
            <a:schemeClr val="accent1"/>
          </a:effectRef>
          <a:fontRef idx="minor">
            <a:schemeClr val="lt1"/>
          </a:fontRef>
        </p:style>
        <p:txBody>
          <a:bodyPr rtlCol="0" anchor="t"/>
          <a:lstStyle/>
          <a:p>
            <a:pPr marL="182563" indent="-182563">
              <a:buFont typeface="Arial" panose="020B0604020202020204" pitchFamily="34" charset="0"/>
              <a:buChar char="•"/>
            </a:pPr>
            <a:r>
              <a:rPr lang="en-US" sz="1100" dirty="0">
                <a:solidFill>
                  <a:schemeClr val="bg1"/>
                </a:solidFill>
                <a:latin typeface="Encode Sans" panose="020B0604020202020204" charset="0"/>
                <a:cs typeface="Audi Type Wide Normal" panose="000B0504040202020203" pitchFamily="34" charset="0"/>
              </a:rPr>
              <a:t>Martin Marchand</a:t>
            </a:r>
          </a:p>
          <a:p>
            <a:pPr marL="182563" indent="-182563">
              <a:buFont typeface="Arial" panose="020B0604020202020204" pitchFamily="34" charset="0"/>
              <a:buChar char="•"/>
            </a:pPr>
            <a:endParaRPr lang="en-US" sz="1100" dirty="0">
              <a:solidFill>
                <a:schemeClr val="bg1"/>
              </a:solidFill>
              <a:latin typeface="Encode Sans" panose="020B0604020202020204" charset="0"/>
              <a:cs typeface="Audi Type Wide Normal" panose="000B0504040202020203" pitchFamily="34" charset="0"/>
            </a:endParaRPr>
          </a:p>
          <a:p>
            <a:pPr marL="182563" indent="-182563">
              <a:buFont typeface="Arial" panose="020B0604020202020204" pitchFamily="34" charset="0"/>
              <a:buChar char="•"/>
            </a:pPr>
            <a:r>
              <a:rPr lang="en-US" sz="1100" dirty="0">
                <a:solidFill>
                  <a:schemeClr val="bg1"/>
                </a:solidFill>
                <a:latin typeface="Encode Sans" panose="020B0604020202020204" charset="0"/>
                <a:cs typeface="Audi Type Wide Normal" panose="000B0504040202020203" pitchFamily="34" charset="0"/>
              </a:rPr>
              <a:t>Partner in his company and Fleet Manager role</a:t>
            </a:r>
          </a:p>
          <a:p>
            <a:pPr marL="182563" indent="-182563">
              <a:buFont typeface="Arial" panose="020B0604020202020204" pitchFamily="34" charset="0"/>
              <a:buChar char="•"/>
            </a:pPr>
            <a:endParaRPr lang="en-US" sz="1100" dirty="0">
              <a:solidFill>
                <a:schemeClr val="bg1"/>
              </a:solidFill>
              <a:latin typeface="Encode Sans" panose="020B0604020202020204" charset="0"/>
              <a:cs typeface="Audi Type Wide Normal" panose="000B0504040202020203" pitchFamily="34" charset="0"/>
            </a:endParaRPr>
          </a:p>
          <a:p>
            <a:pPr marL="182563" indent="-182563">
              <a:buFont typeface="Arial" panose="020B0604020202020204" pitchFamily="34" charset="0"/>
              <a:buChar char="•"/>
            </a:pPr>
            <a:r>
              <a:rPr lang="en-US" sz="1100" dirty="0">
                <a:solidFill>
                  <a:schemeClr val="bg1"/>
                </a:solidFill>
                <a:latin typeface="Encode Sans" panose="020B0604020202020204" charset="0"/>
                <a:cs typeface="Audi Type Wide Normal" panose="000B0504040202020203" pitchFamily="34" charset="0"/>
              </a:rPr>
              <a:t>Influencer and decision-maker reporting to the management committee</a:t>
            </a:r>
          </a:p>
          <a:p>
            <a:pPr marL="182563" indent="-182563">
              <a:buFont typeface="Arial" panose="020B0604020202020204" pitchFamily="34" charset="0"/>
              <a:buChar char="•"/>
            </a:pPr>
            <a:endParaRPr lang="en-US" sz="1100" dirty="0">
              <a:solidFill>
                <a:schemeClr val="bg1"/>
              </a:solidFill>
              <a:latin typeface="Encode Sans" panose="020B0604020202020204" charset="0"/>
              <a:cs typeface="Audi Type Wide Normal" panose="000B0504040202020203" pitchFamily="34" charset="0"/>
            </a:endParaRPr>
          </a:p>
          <a:p>
            <a:pPr marL="182563" indent="-182563">
              <a:buFont typeface="Arial" panose="020B0604020202020204" pitchFamily="34" charset="0"/>
              <a:buChar char="•"/>
            </a:pPr>
            <a:r>
              <a:rPr lang="en-US" sz="1100" dirty="0">
                <a:solidFill>
                  <a:schemeClr val="bg1"/>
                </a:solidFill>
                <a:latin typeface="Encode Sans" panose="020B0604020202020204" charset="0"/>
                <a:cs typeface="Audi Type Wide Normal" panose="000B0504040202020203" pitchFamily="34" charset="0"/>
              </a:rPr>
              <a:t>Active for 8 years</a:t>
            </a:r>
          </a:p>
          <a:p>
            <a:pPr marL="182563" indent="-182563">
              <a:buFont typeface="Arial" panose="020B0604020202020204" pitchFamily="34" charset="0"/>
              <a:buChar char="•"/>
            </a:pPr>
            <a:endParaRPr lang="en-US" sz="1100" dirty="0">
              <a:solidFill>
                <a:schemeClr val="bg1"/>
              </a:solidFill>
              <a:latin typeface="Encode Sans" panose="020B0604020202020204" charset="0"/>
              <a:cs typeface="Audi Type Wide Normal" panose="000B0504040202020203" pitchFamily="34" charset="0"/>
            </a:endParaRPr>
          </a:p>
          <a:p>
            <a:pPr marL="182563" indent="-182563">
              <a:buFont typeface="Arial" panose="020B0604020202020204" pitchFamily="34" charset="0"/>
              <a:buChar char="•"/>
            </a:pPr>
            <a:r>
              <a:rPr lang="en-US" sz="1100" dirty="0">
                <a:solidFill>
                  <a:schemeClr val="bg1"/>
                </a:solidFill>
                <a:latin typeface="Encode Sans" panose="020B0604020202020204" charset="0"/>
                <a:cs typeface="Audi Type Wide Normal" panose="000B0504040202020203" pitchFamily="34" charset="0"/>
              </a:rPr>
              <a:t>Develops integrated business management software and applications. Staff of 15 (9 IT, 4 sales, 1 administrative assistant and 1 finance employee)</a:t>
            </a:r>
          </a:p>
          <a:p>
            <a:pPr marL="182563" indent="-182563">
              <a:buFont typeface="Arial" panose="020B0604020202020204" pitchFamily="34" charset="0"/>
              <a:buChar char="•"/>
            </a:pPr>
            <a:endParaRPr lang="en-US" sz="1100" dirty="0">
              <a:solidFill>
                <a:schemeClr val="bg1"/>
              </a:solidFill>
              <a:latin typeface="Encode Sans" panose="020B0604020202020204" charset="0"/>
              <a:cs typeface="Audi Type Wide Normal" panose="000B0504040202020203" pitchFamily="34" charset="0"/>
            </a:endParaRPr>
          </a:p>
          <a:p>
            <a:pPr marL="182563" indent="-182563">
              <a:buFont typeface="Arial" panose="020B0604020202020204" pitchFamily="34" charset="0"/>
              <a:buChar char="•"/>
            </a:pPr>
            <a:r>
              <a:rPr lang="en-US" sz="1100" dirty="0">
                <a:solidFill>
                  <a:schemeClr val="bg1"/>
                </a:solidFill>
                <a:latin typeface="Encode Sans" panose="020B0604020202020204" charset="0"/>
                <a:cs typeface="Audi Type Wide Normal" panose="000B0504040202020203" pitchFamily="34" charset="0"/>
              </a:rPr>
              <a:t>Current fleet: 10 Peugeot 308 SW diesel + 1 Fiat 500 + 1 Jeep Renegade petrol + 1 Citroën C5 </a:t>
            </a:r>
            <a:r>
              <a:rPr lang="en-US" sz="1100" dirty="0" err="1">
                <a:solidFill>
                  <a:schemeClr val="bg1"/>
                </a:solidFill>
                <a:latin typeface="Encode Sans" panose="020B0604020202020204" charset="0"/>
                <a:cs typeface="Audi Type Wide Normal" panose="000B0504040202020203" pitchFamily="34" charset="0"/>
              </a:rPr>
              <a:t>Aircross</a:t>
            </a:r>
            <a:r>
              <a:rPr lang="en-US" sz="1100" dirty="0">
                <a:solidFill>
                  <a:schemeClr val="bg1"/>
                </a:solidFill>
                <a:latin typeface="Encode Sans" panose="020B0604020202020204" charset="0"/>
                <a:cs typeface="Audi Type Wide Normal" panose="000B0504040202020203" pitchFamily="34" charset="0"/>
              </a:rPr>
              <a:t> diesel + 3 DS 7 Cross-back</a:t>
            </a:r>
            <a:endParaRPr lang="fr-BE" sz="1100" dirty="0">
              <a:solidFill>
                <a:schemeClr val="bg1"/>
              </a:solidFill>
              <a:latin typeface="Encode Sans" panose="020B0604020202020204" charset="0"/>
              <a:cs typeface="Audi Type Wide Normal" panose="000B0504040202020203" pitchFamily="34" charset="0"/>
            </a:endParaRPr>
          </a:p>
        </p:txBody>
      </p:sp>
      <p:sp>
        <p:nvSpPr>
          <p:cNvPr id="14" name="Rectangle : coins arrondis 13">
            <a:extLst>
              <a:ext uri="{FF2B5EF4-FFF2-40B4-BE49-F238E27FC236}">
                <a16:creationId xmlns:a16="http://schemas.microsoft.com/office/drawing/2014/main" id="{D186C089-7333-4E4A-96EA-9415EF04F7C6}"/>
              </a:ext>
            </a:extLst>
          </p:cNvPr>
          <p:cNvSpPr/>
          <p:nvPr/>
        </p:nvSpPr>
        <p:spPr>
          <a:xfrm>
            <a:off x="3097728" y="2336862"/>
            <a:ext cx="3223981" cy="4437781"/>
          </a:xfrm>
          <a:prstGeom prst="roundRect">
            <a:avLst>
              <a:gd name="adj" fmla="val 6960"/>
            </a:avLst>
          </a:prstGeom>
          <a:solidFill>
            <a:srgbClr val="243782"/>
          </a:solidFill>
          <a:ln>
            <a:noFill/>
          </a:ln>
        </p:spPr>
        <p:style>
          <a:lnRef idx="1">
            <a:schemeClr val="accent1"/>
          </a:lnRef>
          <a:fillRef idx="3">
            <a:schemeClr val="accent1"/>
          </a:fillRef>
          <a:effectRef idx="2">
            <a:schemeClr val="accent1"/>
          </a:effectRef>
          <a:fontRef idx="minor">
            <a:schemeClr val="lt1"/>
          </a:fontRef>
        </p:style>
        <p:txBody>
          <a:bodyPr rtlCol="0" anchor="t"/>
          <a:lstStyle/>
          <a:p>
            <a:pPr marL="182563" indent="-182563">
              <a:buFont typeface="Arial" panose="020B0604020202020204" pitchFamily="34" charset="0"/>
              <a:buChar char="•"/>
            </a:pPr>
            <a:r>
              <a:rPr lang="en-US" sz="1200" dirty="0">
                <a:solidFill>
                  <a:schemeClr val="bg1"/>
                </a:solidFill>
                <a:latin typeface="Encode Sans" panose="020B0604020202020204" charset="0"/>
                <a:cs typeface="Audi Type Wide Normal" panose="000B0504040202020203" pitchFamily="34" charset="0"/>
              </a:rPr>
              <a:t>Wishes to renew the vehicles of 2 of his sales staff (Renegade + C5 </a:t>
            </a:r>
            <a:r>
              <a:rPr lang="en-US" sz="1200" dirty="0" err="1">
                <a:solidFill>
                  <a:schemeClr val="bg1"/>
                </a:solidFill>
                <a:latin typeface="Encode Sans" panose="020B0604020202020204" charset="0"/>
                <a:cs typeface="Audi Type Wide Normal" panose="000B0504040202020203" pitchFamily="34" charset="0"/>
              </a:rPr>
              <a:t>Aircross</a:t>
            </a:r>
            <a:r>
              <a:rPr lang="en-US" sz="1200" dirty="0">
                <a:solidFill>
                  <a:schemeClr val="bg1"/>
                </a:solidFill>
                <a:latin typeface="Encode Sans" panose="020B0604020202020204" charset="0"/>
                <a:cs typeface="Audi Type Wide Normal" panose="000B0504040202020203" pitchFamily="34" charset="0"/>
              </a:rPr>
              <a:t>) + administrative assistant (Fiat 500 petrol) as their contracts are due to expire in 6 months.</a:t>
            </a:r>
          </a:p>
          <a:p>
            <a:pPr marL="182563" indent="-182563">
              <a:buFont typeface="Arial" panose="020B0604020202020204" pitchFamily="34" charset="0"/>
              <a:buChar char="•"/>
            </a:pPr>
            <a:endParaRPr lang="en-US" sz="1200" dirty="0">
              <a:solidFill>
                <a:schemeClr val="bg1"/>
              </a:solidFill>
              <a:latin typeface="Encode Sans" panose="020B0604020202020204" charset="0"/>
              <a:cs typeface="Audi Type Wide Normal" panose="000B0504040202020203" pitchFamily="34" charset="0"/>
            </a:endParaRPr>
          </a:p>
          <a:p>
            <a:pPr marL="182563" indent="-182563">
              <a:buFont typeface="Arial" panose="020B0604020202020204" pitchFamily="34" charset="0"/>
              <a:buChar char="•"/>
            </a:pPr>
            <a:r>
              <a:rPr lang="en-US" sz="1200" dirty="0">
                <a:solidFill>
                  <a:schemeClr val="bg1"/>
                </a:solidFill>
                <a:latin typeface="Encode Sans" panose="020B0604020202020204" charset="0"/>
                <a:cs typeface="Audi Type Wide Normal" panose="000B0504040202020203" pitchFamily="34" charset="0"/>
              </a:rPr>
              <a:t>Has many questions about the choice of the most appropriate engine. Indeed, many customers are located in city </a:t>
            </a:r>
            <a:r>
              <a:rPr lang="en-US" sz="1200" dirty="0" err="1">
                <a:solidFill>
                  <a:schemeClr val="bg1"/>
                </a:solidFill>
                <a:latin typeface="Encode Sans" panose="020B0604020202020204" charset="0"/>
                <a:cs typeface="Audi Type Wide Normal" panose="000B0504040202020203" pitchFamily="34" charset="0"/>
              </a:rPr>
              <a:t>centres</a:t>
            </a:r>
            <a:r>
              <a:rPr lang="en-US" sz="1200" dirty="0">
                <a:solidFill>
                  <a:schemeClr val="bg1"/>
                </a:solidFill>
                <a:latin typeface="Encode Sans" panose="020B0604020202020204" charset="0"/>
                <a:cs typeface="Audi Type Wide Normal" panose="000B0504040202020203" pitchFamily="34" charset="0"/>
              </a:rPr>
              <a:t> which, for the most part, will become LEZs.</a:t>
            </a:r>
          </a:p>
          <a:p>
            <a:pPr marL="182563" indent="-182563">
              <a:buFont typeface="Arial" panose="020B0604020202020204" pitchFamily="34" charset="0"/>
              <a:buChar char="•"/>
            </a:pPr>
            <a:endParaRPr lang="en-US" sz="1200" dirty="0">
              <a:solidFill>
                <a:schemeClr val="bg1"/>
              </a:solidFill>
              <a:latin typeface="Encode Sans" panose="020B0604020202020204" charset="0"/>
              <a:cs typeface="Audi Type Wide Normal" panose="000B0504040202020203" pitchFamily="34" charset="0"/>
            </a:endParaRPr>
          </a:p>
          <a:p>
            <a:pPr marL="182563" indent="-182563">
              <a:buFont typeface="Arial" panose="020B0604020202020204" pitchFamily="34" charset="0"/>
              <a:buChar char="•"/>
            </a:pPr>
            <a:r>
              <a:rPr lang="en-US" sz="1200" dirty="0">
                <a:solidFill>
                  <a:schemeClr val="bg1"/>
                </a:solidFill>
                <a:latin typeface="Encode Sans" panose="020B0604020202020204" charset="0"/>
                <a:cs typeface="Audi Type Wide Normal" panose="000B0504040202020203" pitchFamily="34" charset="0"/>
              </a:rPr>
              <a:t>Sensitive to services and looks for </a:t>
            </a:r>
            <a:r>
              <a:rPr lang="en-US" sz="1200" dirty="0" err="1">
                <a:solidFill>
                  <a:schemeClr val="bg1"/>
                </a:solidFill>
                <a:latin typeface="Encode Sans" panose="020B0604020202020204" charset="0"/>
                <a:cs typeface="Audi Type Wide Normal" panose="000B0504040202020203" pitchFamily="34" charset="0"/>
              </a:rPr>
              <a:t>optimising</a:t>
            </a:r>
            <a:r>
              <a:rPr lang="en-US" sz="1200" dirty="0">
                <a:solidFill>
                  <a:schemeClr val="bg1"/>
                </a:solidFill>
                <a:latin typeface="Encode Sans" panose="020B0604020202020204" charset="0"/>
                <a:cs typeface="Audi Type Wide Normal" panose="000B0504040202020203" pitchFamily="34" charset="0"/>
              </a:rPr>
              <a:t> costs and </a:t>
            </a:r>
            <a:r>
              <a:rPr lang="en-US" sz="1200" dirty="0" err="1">
                <a:solidFill>
                  <a:schemeClr val="bg1"/>
                </a:solidFill>
                <a:latin typeface="Encode Sans" panose="020B0604020202020204" charset="0"/>
                <a:cs typeface="Audi Type Wide Normal" panose="000B0504040202020203" pitchFamily="34" charset="0"/>
              </a:rPr>
              <a:t>minimising</a:t>
            </a:r>
            <a:r>
              <a:rPr lang="en-US" sz="1200" dirty="0">
                <a:solidFill>
                  <a:schemeClr val="bg1"/>
                </a:solidFill>
                <a:latin typeface="Encode Sans" panose="020B0604020202020204" charset="0"/>
                <a:cs typeface="Audi Type Wide Normal" panose="000B0504040202020203" pitchFamily="34" charset="0"/>
              </a:rPr>
              <a:t> risks.</a:t>
            </a:r>
            <a:endParaRPr lang="fr-BE" sz="1200" dirty="0">
              <a:solidFill>
                <a:schemeClr val="bg1"/>
              </a:solidFill>
              <a:latin typeface="Encode Sans" panose="020B0604020202020204" charset="0"/>
              <a:cs typeface="Audi Type Wide Normal" panose="000B0504040202020203" pitchFamily="34" charset="0"/>
            </a:endParaRPr>
          </a:p>
        </p:txBody>
      </p:sp>
      <p:sp>
        <p:nvSpPr>
          <p:cNvPr id="15" name="Rectangle : coins arrondis 14">
            <a:extLst>
              <a:ext uri="{FF2B5EF4-FFF2-40B4-BE49-F238E27FC236}">
                <a16:creationId xmlns:a16="http://schemas.microsoft.com/office/drawing/2014/main" id="{C9777526-6C4F-44D4-995E-6A6A21608866}"/>
              </a:ext>
            </a:extLst>
          </p:cNvPr>
          <p:cNvSpPr/>
          <p:nvPr/>
        </p:nvSpPr>
        <p:spPr>
          <a:xfrm>
            <a:off x="6563778" y="2336862"/>
            <a:ext cx="2525498" cy="4420822"/>
          </a:xfrm>
          <a:prstGeom prst="roundRect">
            <a:avLst>
              <a:gd name="adj" fmla="val 6960"/>
            </a:avLst>
          </a:prstGeom>
          <a:solidFill>
            <a:srgbClr val="243782"/>
          </a:solidFill>
          <a:ln>
            <a:noFill/>
          </a:ln>
        </p:spPr>
        <p:style>
          <a:lnRef idx="1">
            <a:schemeClr val="accent1"/>
          </a:lnRef>
          <a:fillRef idx="3">
            <a:schemeClr val="accent1"/>
          </a:fillRef>
          <a:effectRef idx="2">
            <a:schemeClr val="accent1"/>
          </a:effectRef>
          <a:fontRef idx="minor">
            <a:schemeClr val="lt1"/>
          </a:fontRef>
        </p:style>
        <p:txBody>
          <a:bodyPr rtlCol="0" anchor="t"/>
          <a:lstStyle/>
          <a:p>
            <a:pPr marL="182563" indent="-182563">
              <a:buFont typeface="Arial" panose="020B0604020202020204" pitchFamily="34" charset="0"/>
              <a:buChar char="•"/>
            </a:pPr>
            <a:r>
              <a:rPr lang="en-US" sz="1200" dirty="0">
                <a:solidFill>
                  <a:schemeClr val="bg1"/>
                </a:solidFill>
                <a:latin typeface="Encode Sans" panose="020B0604020202020204" charset="0"/>
                <a:cs typeface="Audi Type Wide Normal" panose="000B0504040202020203" pitchFamily="34" charset="0"/>
              </a:rPr>
              <a:t>Is cost conscious and wants a full TCO approach</a:t>
            </a:r>
          </a:p>
          <a:p>
            <a:pPr marL="182563" indent="-182563">
              <a:buFont typeface="Arial" panose="020B0604020202020204" pitchFamily="34" charset="0"/>
              <a:buChar char="•"/>
            </a:pPr>
            <a:endParaRPr lang="en-US" sz="1200" dirty="0">
              <a:solidFill>
                <a:schemeClr val="bg1"/>
              </a:solidFill>
              <a:latin typeface="Encode Sans" panose="020B0604020202020204" charset="0"/>
              <a:cs typeface="Audi Type Wide Normal" panose="000B0504040202020203" pitchFamily="34" charset="0"/>
            </a:endParaRPr>
          </a:p>
          <a:p>
            <a:pPr marL="182563" indent="-182563">
              <a:buFont typeface="Arial" panose="020B0604020202020204" pitchFamily="34" charset="0"/>
              <a:buChar char="•"/>
            </a:pPr>
            <a:r>
              <a:rPr lang="en-US" sz="1200" dirty="0">
                <a:solidFill>
                  <a:schemeClr val="bg1"/>
                </a:solidFill>
                <a:latin typeface="Encode Sans" panose="020B0604020202020204" charset="0"/>
                <a:cs typeface="Audi Type Wide Normal" panose="000B0504040202020203" pitchFamily="34" charset="0"/>
              </a:rPr>
              <a:t>Wants an "all-inclusive" rental package</a:t>
            </a:r>
            <a:endParaRPr lang="fr-BE" sz="1200" dirty="0">
              <a:solidFill>
                <a:schemeClr val="bg1"/>
              </a:solidFill>
              <a:latin typeface="Encode Sans" panose="020B0604020202020204" charset="0"/>
              <a:cs typeface="Audi Type Wide Normal" panose="000B0504040202020203" pitchFamily="34" charset="0"/>
            </a:endParaRPr>
          </a:p>
        </p:txBody>
      </p:sp>
      <p:sp>
        <p:nvSpPr>
          <p:cNvPr id="16" name="Flèche : chevron 15">
            <a:extLst>
              <a:ext uri="{FF2B5EF4-FFF2-40B4-BE49-F238E27FC236}">
                <a16:creationId xmlns:a16="http://schemas.microsoft.com/office/drawing/2014/main" id="{148012C1-72FC-482B-881A-13F605F0D8A1}"/>
              </a:ext>
            </a:extLst>
          </p:cNvPr>
          <p:cNvSpPr/>
          <p:nvPr/>
        </p:nvSpPr>
        <p:spPr>
          <a:xfrm>
            <a:off x="9359517" y="3104861"/>
            <a:ext cx="577515" cy="2837064"/>
          </a:xfrm>
          <a:prstGeom prst="chevron">
            <a:avLst/>
          </a:prstGeom>
          <a:solidFill>
            <a:srgbClr val="24378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BE" dirty="0">
              <a:solidFill>
                <a:schemeClr val="tx1"/>
              </a:solidFill>
              <a:latin typeface="Encode Sans" panose="020B0604020202020204" charset="0"/>
            </a:endParaRPr>
          </a:p>
        </p:txBody>
      </p:sp>
      <p:sp>
        <p:nvSpPr>
          <p:cNvPr id="17" name="Rectangle : coins arrondis 16">
            <a:extLst>
              <a:ext uri="{FF2B5EF4-FFF2-40B4-BE49-F238E27FC236}">
                <a16:creationId xmlns:a16="http://schemas.microsoft.com/office/drawing/2014/main" id="{3E547B32-47B1-486B-8B9A-2979A9BE40EB}"/>
              </a:ext>
            </a:extLst>
          </p:cNvPr>
          <p:cNvSpPr/>
          <p:nvPr/>
        </p:nvSpPr>
        <p:spPr>
          <a:xfrm>
            <a:off x="10056440" y="3996489"/>
            <a:ext cx="2152666" cy="750770"/>
          </a:xfrm>
          <a:prstGeom prst="round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chemeClr val="tx1"/>
                </a:solidFill>
                <a:latin typeface="Encode Sans" panose="020B0604020202020204" charset="0"/>
                <a:cs typeface="Audi Type Wide Normal" panose="000B0504040202020203" pitchFamily="34" charset="0"/>
              </a:rPr>
              <a:t>What is the electrification potential of this customer?</a:t>
            </a:r>
            <a:endParaRPr lang="fr-BE" b="1" dirty="0">
              <a:solidFill>
                <a:schemeClr val="tx1"/>
              </a:solidFill>
              <a:latin typeface="Encode Sans" panose="020B0604020202020204" charset="0"/>
              <a:cs typeface="Audi Type Wide Normal" panose="000B0504040202020203" pitchFamily="34" charset="0"/>
            </a:endParaRPr>
          </a:p>
        </p:txBody>
      </p:sp>
      <p:pic>
        <p:nvPicPr>
          <p:cNvPr id="3" name="Graphique 2" descr="Programmeur avec un remplissage uni">
            <a:extLst>
              <a:ext uri="{FF2B5EF4-FFF2-40B4-BE49-F238E27FC236}">
                <a16:creationId xmlns:a16="http://schemas.microsoft.com/office/drawing/2014/main" id="{C5F8CACC-1815-461A-96F9-1A0BA624781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85368" y="635508"/>
            <a:ext cx="1108800" cy="1108800"/>
          </a:xfrm>
          <a:prstGeom prst="rect">
            <a:avLst/>
          </a:prstGeom>
        </p:spPr>
      </p:pic>
      <p:sp>
        <p:nvSpPr>
          <p:cNvPr id="18" name="Espace réservé du numéro de diapositive 2">
            <a:extLst>
              <a:ext uri="{FF2B5EF4-FFF2-40B4-BE49-F238E27FC236}">
                <a16:creationId xmlns:a16="http://schemas.microsoft.com/office/drawing/2014/main" id="{DE53EB38-0843-99E1-F6F0-B56DE287DB64}"/>
              </a:ext>
            </a:extLst>
          </p:cNvPr>
          <p:cNvSpPr>
            <a:spLocks noGrp="1"/>
          </p:cNvSpPr>
          <p:nvPr>
            <p:ph type="sldNum" sz="quarter" idx="17"/>
          </p:nvPr>
        </p:nvSpPr>
        <p:spPr>
          <a:xfrm>
            <a:off x="11346100" y="6623359"/>
            <a:ext cx="720000" cy="216000"/>
          </a:xfrm>
        </p:spPr>
        <p:txBody>
          <a:bodyPr/>
          <a:lstStyle/>
          <a:p>
            <a:fld id="{D9249B2F-9173-48D3-A5BC-90A6758C671B}" type="slidenum">
              <a:rPr lang="en-US" noProof="0" smtClean="0"/>
              <a:pPr/>
              <a:t>25</a:t>
            </a:fld>
            <a:endParaRPr lang="en-US" noProof="0" dirty="0"/>
          </a:p>
        </p:txBody>
      </p:sp>
      <p:pic>
        <p:nvPicPr>
          <p:cNvPr id="19" name="Picture 2" descr="Stellantis dévoile un florilège de slogans pour ses marques">
            <a:extLst>
              <a:ext uri="{FF2B5EF4-FFF2-40B4-BE49-F238E27FC236}">
                <a16:creationId xmlns:a16="http://schemas.microsoft.com/office/drawing/2014/main" id="{D9D4AAB9-856F-E58F-C375-9CF0AAF13E2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9527" y="646178"/>
            <a:ext cx="396573" cy="264382"/>
          </a:xfrm>
          <a:prstGeom prst="flowChartConnector">
            <a:avLst/>
          </a:prstGeom>
          <a:noFill/>
          <a:extLst>
            <a:ext uri="{909E8E84-426E-40DD-AFC4-6F175D3DCCD1}">
              <a14:hiddenFill xmlns:a14="http://schemas.microsoft.com/office/drawing/2010/main">
                <a:solidFill>
                  <a:srgbClr val="FFFFFF"/>
                </a:solidFill>
              </a14:hiddenFill>
            </a:ext>
          </a:extLst>
        </p:spPr>
      </p:pic>
      <p:pic>
        <p:nvPicPr>
          <p:cNvPr id="20" name="Picture 2" descr="Drapeaux Monde Banque d'images et photos libres de droit - iStock">
            <a:extLst>
              <a:ext uri="{FF2B5EF4-FFF2-40B4-BE49-F238E27FC236}">
                <a16:creationId xmlns:a16="http://schemas.microsoft.com/office/drawing/2014/main" id="{117C68B0-DD8A-EC36-F638-955BC72D551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3868" y="558095"/>
            <a:ext cx="437609" cy="437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28996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P spid="15" grpId="0" animBg="1"/>
      <p:bldP spid="16" grpId="0" animBg="1"/>
      <p:bldP spid="1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F2467DE-637E-4BD6-AFAF-E7800A7C3382}"/>
              </a:ext>
            </a:extLst>
          </p:cNvPr>
          <p:cNvSpPr>
            <a:spLocks noGrp="1"/>
          </p:cNvSpPr>
          <p:nvPr>
            <p:ph type="body" idx="1"/>
          </p:nvPr>
        </p:nvSpPr>
        <p:spPr/>
        <p:txBody>
          <a:bodyPr/>
          <a:lstStyle/>
          <a:p>
            <a:r>
              <a:rPr lang="fr-FR" sz="1600" dirty="0"/>
              <a:t>Case </a:t>
            </a:r>
            <a:r>
              <a:rPr lang="fr-FR" sz="1600" dirty="0" err="1"/>
              <a:t>study</a:t>
            </a:r>
            <a:r>
              <a:rPr lang="fr-FR" sz="1600" dirty="0"/>
              <a:t> #1</a:t>
            </a:r>
            <a:endParaRPr lang="en-BE" sz="1600" dirty="0"/>
          </a:p>
        </p:txBody>
      </p:sp>
      <p:sp>
        <p:nvSpPr>
          <p:cNvPr id="5" name="Text Placeholder 4">
            <a:extLst>
              <a:ext uri="{FF2B5EF4-FFF2-40B4-BE49-F238E27FC236}">
                <a16:creationId xmlns:a16="http://schemas.microsoft.com/office/drawing/2014/main" id="{0CA99DFD-B92C-4FB3-A339-F99D658FEE81}"/>
              </a:ext>
            </a:extLst>
          </p:cNvPr>
          <p:cNvSpPr>
            <a:spLocks noGrp="1"/>
          </p:cNvSpPr>
          <p:nvPr>
            <p:ph type="body" sz="quarter" idx="19"/>
          </p:nvPr>
        </p:nvSpPr>
        <p:spPr/>
        <p:txBody>
          <a:bodyPr/>
          <a:lstStyle/>
          <a:p>
            <a:r>
              <a:rPr lang="fr-BE"/>
              <a:t>03</a:t>
            </a:r>
            <a:endParaRPr lang="en-US"/>
          </a:p>
        </p:txBody>
      </p:sp>
      <p:sp>
        <p:nvSpPr>
          <p:cNvPr id="8" name="Title 7">
            <a:extLst>
              <a:ext uri="{FF2B5EF4-FFF2-40B4-BE49-F238E27FC236}">
                <a16:creationId xmlns:a16="http://schemas.microsoft.com/office/drawing/2014/main" id="{DB5D079B-918E-46AB-BBF6-A582D0F23332}"/>
              </a:ext>
            </a:extLst>
          </p:cNvPr>
          <p:cNvSpPr>
            <a:spLocks noGrp="1"/>
          </p:cNvSpPr>
          <p:nvPr>
            <p:ph type="title"/>
          </p:nvPr>
        </p:nvSpPr>
        <p:spPr>
          <a:xfrm>
            <a:off x="1215976" y="730048"/>
            <a:ext cx="10800000" cy="335964"/>
          </a:xfrm>
        </p:spPr>
        <p:txBody>
          <a:bodyPr/>
          <a:lstStyle/>
          <a:p>
            <a:r>
              <a:rPr lang="fr-BE" dirty="0" err="1"/>
              <a:t>What</a:t>
            </a:r>
            <a:r>
              <a:rPr lang="fr-BE" dirty="0"/>
              <a:t> Electrification </a:t>
            </a:r>
            <a:r>
              <a:rPr lang="fr-BE" dirty="0" err="1"/>
              <a:t>Potential</a:t>
            </a:r>
            <a:r>
              <a:rPr lang="fr-BE" dirty="0"/>
              <a:t>?</a:t>
            </a:r>
            <a:endParaRPr lang="en-US" dirty="0"/>
          </a:p>
        </p:txBody>
      </p:sp>
      <p:grpSp>
        <p:nvGrpSpPr>
          <p:cNvPr id="61" name="Group 60">
            <a:extLst>
              <a:ext uri="{FF2B5EF4-FFF2-40B4-BE49-F238E27FC236}">
                <a16:creationId xmlns:a16="http://schemas.microsoft.com/office/drawing/2014/main" id="{44F7B143-E261-4881-A530-EBC653CBE676}"/>
              </a:ext>
            </a:extLst>
          </p:cNvPr>
          <p:cNvGrpSpPr/>
          <p:nvPr/>
        </p:nvGrpSpPr>
        <p:grpSpPr>
          <a:xfrm>
            <a:off x="44777" y="1285643"/>
            <a:ext cx="3922624" cy="2741642"/>
            <a:chOff x="2349572" y="1064724"/>
            <a:chExt cx="3556776" cy="2485939"/>
          </a:xfrm>
        </p:grpSpPr>
        <p:sp>
          <p:nvSpPr>
            <p:cNvPr id="69" name="Freeform: Shape 68">
              <a:extLst>
                <a:ext uri="{FF2B5EF4-FFF2-40B4-BE49-F238E27FC236}">
                  <a16:creationId xmlns:a16="http://schemas.microsoft.com/office/drawing/2014/main" id="{4FEF8EF0-72AE-4FAE-B3CC-0ACEF22DEB07}"/>
                </a:ext>
              </a:extLst>
            </p:cNvPr>
            <p:cNvSpPr/>
            <p:nvPr/>
          </p:nvSpPr>
          <p:spPr>
            <a:xfrm>
              <a:off x="2351027" y="1064724"/>
              <a:ext cx="3555321" cy="973414"/>
            </a:xfrm>
            <a:custGeom>
              <a:avLst/>
              <a:gdLst>
                <a:gd name="connsiteX0" fmla="*/ 237286 w 3613524"/>
                <a:gd name="connsiteY0" fmla="*/ 0 h 989350"/>
                <a:gd name="connsiteX1" fmla="*/ 992804 w 3613524"/>
                <a:gd name="connsiteY1" fmla="*/ 0 h 989350"/>
                <a:gd name="connsiteX2" fmla="*/ 1125473 w 3613524"/>
                <a:gd name="connsiteY2" fmla="*/ 40525 h 989350"/>
                <a:gd name="connsiteX3" fmla="*/ 1135614 w 3613524"/>
                <a:gd name="connsiteY3" fmla="*/ 48892 h 989350"/>
                <a:gd name="connsiteX4" fmla="*/ 1135541 w 3613524"/>
                <a:gd name="connsiteY4" fmla="*/ 44814 h 989350"/>
                <a:gd name="connsiteX5" fmla="*/ 1459647 w 3613524"/>
                <a:gd name="connsiteY5" fmla="*/ 284813 h 989350"/>
                <a:gd name="connsiteX6" fmla="*/ 3372657 w 3613524"/>
                <a:gd name="connsiteY6" fmla="*/ 284813 h 989350"/>
                <a:gd name="connsiteX7" fmla="*/ 3613524 w 3613524"/>
                <a:gd name="connsiteY7" fmla="*/ 525680 h 989350"/>
                <a:gd name="connsiteX8" fmla="*/ 3613524 w 3613524"/>
                <a:gd name="connsiteY8" fmla="*/ 989349 h 989350"/>
                <a:gd name="connsiteX9" fmla="*/ 1230090 w 3613524"/>
                <a:gd name="connsiteY9" fmla="*/ 989349 h 989350"/>
                <a:gd name="connsiteX10" fmla="*/ 1230090 w 3613524"/>
                <a:gd name="connsiteY10" fmla="*/ 989350 h 989350"/>
                <a:gd name="connsiteX11" fmla="*/ 0 w 3613524"/>
                <a:gd name="connsiteY11" fmla="*/ 989350 h 989350"/>
                <a:gd name="connsiteX12" fmla="*/ 0 w 3613524"/>
                <a:gd name="connsiteY12" fmla="*/ 237286 h 989350"/>
                <a:gd name="connsiteX13" fmla="*/ 237286 w 3613524"/>
                <a:gd name="connsiteY13" fmla="*/ 0 h 989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13524" h="989350">
                  <a:moveTo>
                    <a:pt x="237286" y="0"/>
                  </a:moveTo>
                  <a:lnTo>
                    <a:pt x="992804" y="0"/>
                  </a:lnTo>
                  <a:cubicBezTo>
                    <a:pt x="1041947" y="0"/>
                    <a:pt x="1087601" y="14940"/>
                    <a:pt x="1125473" y="40525"/>
                  </a:cubicBezTo>
                  <a:lnTo>
                    <a:pt x="1135614" y="48892"/>
                  </a:lnTo>
                  <a:lnTo>
                    <a:pt x="1135541" y="44814"/>
                  </a:lnTo>
                  <a:cubicBezTo>
                    <a:pt x="1232835" y="123732"/>
                    <a:pt x="1265388" y="290851"/>
                    <a:pt x="1459647" y="284813"/>
                  </a:cubicBezTo>
                  <a:lnTo>
                    <a:pt x="3372657" y="284813"/>
                  </a:lnTo>
                  <a:cubicBezTo>
                    <a:pt x="3505684" y="284813"/>
                    <a:pt x="3613524" y="392653"/>
                    <a:pt x="3613524" y="525680"/>
                  </a:cubicBezTo>
                  <a:lnTo>
                    <a:pt x="3613524" y="989349"/>
                  </a:lnTo>
                  <a:lnTo>
                    <a:pt x="1230090" y="989349"/>
                  </a:lnTo>
                  <a:lnTo>
                    <a:pt x="1230090" y="989350"/>
                  </a:lnTo>
                  <a:lnTo>
                    <a:pt x="0" y="989350"/>
                  </a:lnTo>
                  <a:lnTo>
                    <a:pt x="0" y="237286"/>
                  </a:lnTo>
                  <a:cubicBezTo>
                    <a:pt x="0" y="106237"/>
                    <a:pt x="106237" y="0"/>
                    <a:pt x="237286" y="0"/>
                  </a:cubicBezTo>
                  <a:close/>
                </a:path>
              </a:pathLst>
            </a:custGeom>
            <a:solidFill>
              <a:srgbClr val="F7A6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160" dirty="0">
                <a:latin typeface="Encode Sans" panose="020B0604020202020204" charset="0"/>
                <a:cs typeface="Arial" panose="020B0604020202020204" pitchFamily="34" charset="0"/>
              </a:endParaRPr>
            </a:p>
          </p:txBody>
        </p:sp>
        <p:sp>
          <p:nvSpPr>
            <p:cNvPr id="70" name="Rectangle 69">
              <a:extLst>
                <a:ext uri="{FF2B5EF4-FFF2-40B4-BE49-F238E27FC236}">
                  <a16:creationId xmlns:a16="http://schemas.microsoft.com/office/drawing/2014/main" id="{4D069B59-E0E1-4B4E-AF4A-E44D961F8F87}"/>
                </a:ext>
              </a:extLst>
            </p:cNvPr>
            <p:cNvSpPr/>
            <p:nvPr/>
          </p:nvSpPr>
          <p:spPr>
            <a:xfrm>
              <a:off x="2349572" y="2027231"/>
              <a:ext cx="3555321" cy="1523432"/>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160" dirty="0">
                <a:latin typeface="Encode Sans" panose="020B0604020202020204" charset="0"/>
                <a:cs typeface="Arial" panose="020B0604020202020204" pitchFamily="34" charset="0"/>
              </a:endParaRPr>
            </a:p>
          </p:txBody>
        </p:sp>
      </p:grpSp>
      <p:sp>
        <p:nvSpPr>
          <p:cNvPr id="67" name="Rectangle 66">
            <a:extLst>
              <a:ext uri="{FF2B5EF4-FFF2-40B4-BE49-F238E27FC236}">
                <a16:creationId xmlns:a16="http://schemas.microsoft.com/office/drawing/2014/main" id="{A0FB210A-9673-4386-8057-880B902C8FC4}"/>
              </a:ext>
            </a:extLst>
          </p:cNvPr>
          <p:cNvSpPr/>
          <p:nvPr/>
        </p:nvSpPr>
        <p:spPr>
          <a:xfrm>
            <a:off x="88869" y="1824132"/>
            <a:ext cx="2830754" cy="400110"/>
          </a:xfrm>
          <a:prstGeom prst="rect">
            <a:avLst/>
          </a:prstGeom>
        </p:spPr>
        <p:txBody>
          <a:bodyPr wrap="square">
            <a:spAutoFit/>
          </a:bodyPr>
          <a:lstStyle/>
          <a:p>
            <a:r>
              <a:rPr lang="en-IN" sz="2000" b="1" dirty="0">
                <a:solidFill>
                  <a:schemeClr val="bg1"/>
                </a:solidFill>
                <a:latin typeface="Encode Sans" panose="020B0604020202020204" charset="0"/>
                <a:cs typeface="Arial" panose="020B0604020202020204" pitchFamily="34" charset="0"/>
              </a:rPr>
              <a:t>Driver #1</a:t>
            </a:r>
          </a:p>
        </p:txBody>
      </p:sp>
      <p:sp>
        <p:nvSpPr>
          <p:cNvPr id="68" name="TextBox 67">
            <a:extLst>
              <a:ext uri="{FF2B5EF4-FFF2-40B4-BE49-F238E27FC236}">
                <a16:creationId xmlns:a16="http://schemas.microsoft.com/office/drawing/2014/main" id="{4C08F554-0C05-4A50-A3FF-33038A075C73}"/>
              </a:ext>
            </a:extLst>
          </p:cNvPr>
          <p:cNvSpPr txBox="1"/>
          <p:nvPr/>
        </p:nvSpPr>
        <p:spPr>
          <a:xfrm>
            <a:off x="1653477" y="2603791"/>
            <a:ext cx="2102357" cy="923330"/>
          </a:xfrm>
          <a:prstGeom prst="rect">
            <a:avLst/>
          </a:prstGeom>
          <a:noFill/>
        </p:spPr>
        <p:txBody>
          <a:bodyPr wrap="square" rtlCol="0">
            <a:spAutoFit/>
          </a:bodyPr>
          <a:lstStyle/>
          <a:p>
            <a:r>
              <a:rPr lang="fr-BE" dirty="0">
                <a:latin typeface="Encode Sans" panose="020B0604020202020204" charset="0"/>
              </a:rPr>
              <a:t>Marie </a:t>
            </a:r>
            <a:r>
              <a:rPr lang="fr-BE" dirty="0" err="1">
                <a:latin typeface="Encode Sans" panose="020B0604020202020204" charset="0"/>
              </a:rPr>
              <a:t>Dutrieux</a:t>
            </a:r>
            <a:endParaRPr lang="fr-BE" dirty="0">
              <a:latin typeface="Encode Sans" panose="020B0604020202020204" charset="0"/>
            </a:endParaRPr>
          </a:p>
          <a:p>
            <a:r>
              <a:rPr lang="fr-BE" sz="1200" dirty="0">
                <a:latin typeface="Encode Sans" panose="020B0604020202020204" charset="0"/>
              </a:rPr>
              <a:t>Administrative Assistant</a:t>
            </a:r>
          </a:p>
          <a:p>
            <a:r>
              <a:rPr lang="fr-BE" sz="1200" dirty="0" err="1">
                <a:latin typeface="Encode Sans" panose="020B0604020202020204" charset="0"/>
              </a:rPr>
              <a:t>Current</a:t>
            </a:r>
            <a:r>
              <a:rPr lang="fr-BE" sz="1200" dirty="0">
                <a:latin typeface="Encode Sans" panose="020B0604020202020204" charset="0"/>
              </a:rPr>
              <a:t> </a:t>
            </a:r>
            <a:r>
              <a:rPr lang="fr-BE" sz="1200" dirty="0" err="1">
                <a:latin typeface="Encode Sans" panose="020B0604020202020204" charset="0"/>
              </a:rPr>
              <a:t>vehicle</a:t>
            </a:r>
            <a:r>
              <a:rPr lang="fr-BE" sz="1200" dirty="0">
                <a:latin typeface="Encode Sans" panose="020B0604020202020204" charset="0"/>
              </a:rPr>
              <a:t>: Fiat 500 </a:t>
            </a:r>
            <a:r>
              <a:rPr lang="fr-BE" sz="1200" dirty="0" err="1">
                <a:latin typeface="Encode Sans" panose="020B0604020202020204" charset="0"/>
              </a:rPr>
              <a:t>petrol</a:t>
            </a:r>
            <a:r>
              <a:rPr lang="fr-BE" sz="1200" dirty="0">
                <a:latin typeface="Encode Sans" panose="020B0604020202020204" charset="0"/>
              </a:rPr>
              <a:t>, 2018</a:t>
            </a:r>
          </a:p>
        </p:txBody>
      </p:sp>
      <p:grpSp>
        <p:nvGrpSpPr>
          <p:cNvPr id="51" name="Group 50">
            <a:extLst>
              <a:ext uri="{FF2B5EF4-FFF2-40B4-BE49-F238E27FC236}">
                <a16:creationId xmlns:a16="http://schemas.microsoft.com/office/drawing/2014/main" id="{8A7D0E65-FC82-4F03-809B-9E3BA8365466}"/>
              </a:ext>
            </a:extLst>
          </p:cNvPr>
          <p:cNvGrpSpPr/>
          <p:nvPr/>
        </p:nvGrpSpPr>
        <p:grpSpPr>
          <a:xfrm>
            <a:off x="4148421" y="1285643"/>
            <a:ext cx="3922624" cy="2741641"/>
            <a:chOff x="2349572" y="1064724"/>
            <a:chExt cx="3556776" cy="2485939"/>
          </a:xfrm>
        </p:grpSpPr>
        <p:sp>
          <p:nvSpPr>
            <p:cNvPr id="59" name="Freeform: Shape 58">
              <a:extLst>
                <a:ext uri="{FF2B5EF4-FFF2-40B4-BE49-F238E27FC236}">
                  <a16:creationId xmlns:a16="http://schemas.microsoft.com/office/drawing/2014/main" id="{A1404445-D661-4DF6-8BC1-28672D682C7B}"/>
                </a:ext>
              </a:extLst>
            </p:cNvPr>
            <p:cNvSpPr/>
            <p:nvPr/>
          </p:nvSpPr>
          <p:spPr>
            <a:xfrm>
              <a:off x="2351027" y="1064724"/>
              <a:ext cx="3555321" cy="973414"/>
            </a:xfrm>
            <a:custGeom>
              <a:avLst/>
              <a:gdLst>
                <a:gd name="connsiteX0" fmla="*/ 237286 w 3613524"/>
                <a:gd name="connsiteY0" fmla="*/ 0 h 989350"/>
                <a:gd name="connsiteX1" fmla="*/ 992804 w 3613524"/>
                <a:gd name="connsiteY1" fmla="*/ 0 h 989350"/>
                <a:gd name="connsiteX2" fmla="*/ 1125473 w 3613524"/>
                <a:gd name="connsiteY2" fmla="*/ 40525 h 989350"/>
                <a:gd name="connsiteX3" fmla="*/ 1135614 w 3613524"/>
                <a:gd name="connsiteY3" fmla="*/ 48892 h 989350"/>
                <a:gd name="connsiteX4" fmla="*/ 1135541 w 3613524"/>
                <a:gd name="connsiteY4" fmla="*/ 44814 h 989350"/>
                <a:gd name="connsiteX5" fmla="*/ 1459647 w 3613524"/>
                <a:gd name="connsiteY5" fmla="*/ 284813 h 989350"/>
                <a:gd name="connsiteX6" fmla="*/ 3372657 w 3613524"/>
                <a:gd name="connsiteY6" fmla="*/ 284813 h 989350"/>
                <a:gd name="connsiteX7" fmla="*/ 3613524 w 3613524"/>
                <a:gd name="connsiteY7" fmla="*/ 525680 h 989350"/>
                <a:gd name="connsiteX8" fmla="*/ 3613524 w 3613524"/>
                <a:gd name="connsiteY8" fmla="*/ 989349 h 989350"/>
                <a:gd name="connsiteX9" fmla="*/ 1230090 w 3613524"/>
                <a:gd name="connsiteY9" fmla="*/ 989349 h 989350"/>
                <a:gd name="connsiteX10" fmla="*/ 1230090 w 3613524"/>
                <a:gd name="connsiteY10" fmla="*/ 989350 h 989350"/>
                <a:gd name="connsiteX11" fmla="*/ 0 w 3613524"/>
                <a:gd name="connsiteY11" fmla="*/ 989350 h 989350"/>
                <a:gd name="connsiteX12" fmla="*/ 0 w 3613524"/>
                <a:gd name="connsiteY12" fmla="*/ 237286 h 989350"/>
                <a:gd name="connsiteX13" fmla="*/ 237286 w 3613524"/>
                <a:gd name="connsiteY13" fmla="*/ 0 h 989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13524" h="989350">
                  <a:moveTo>
                    <a:pt x="237286" y="0"/>
                  </a:moveTo>
                  <a:lnTo>
                    <a:pt x="992804" y="0"/>
                  </a:lnTo>
                  <a:cubicBezTo>
                    <a:pt x="1041947" y="0"/>
                    <a:pt x="1087601" y="14940"/>
                    <a:pt x="1125473" y="40525"/>
                  </a:cubicBezTo>
                  <a:lnTo>
                    <a:pt x="1135614" y="48892"/>
                  </a:lnTo>
                  <a:lnTo>
                    <a:pt x="1135541" y="44814"/>
                  </a:lnTo>
                  <a:cubicBezTo>
                    <a:pt x="1232835" y="123732"/>
                    <a:pt x="1265388" y="290851"/>
                    <a:pt x="1459647" y="284813"/>
                  </a:cubicBezTo>
                  <a:lnTo>
                    <a:pt x="3372657" y="284813"/>
                  </a:lnTo>
                  <a:cubicBezTo>
                    <a:pt x="3505684" y="284813"/>
                    <a:pt x="3613524" y="392653"/>
                    <a:pt x="3613524" y="525680"/>
                  </a:cubicBezTo>
                  <a:lnTo>
                    <a:pt x="3613524" y="989349"/>
                  </a:lnTo>
                  <a:lnTo>
                    <a:pt x="1230090" y="989349"/>
                  </a:lnTo>
                  <a:lnTo>
                    <a:pt x="1230090" y="989350"/>
                  </a:lnTo>
                  <a:lnTo>
                    <a:pt x="0" y="989350"/>
                  </a:lnTo>
                  <a:lnTo>
                    <a:pt x="0" y="237286"/>
                  </a:lnTo>
                  <a:cubicBezTo>
                    <a:pt x="0" y="106237"/>
                    <a:pt x="106237" y="0"/>
                    <a:pt x="237286" y="0"/>
                  </a:cubicBezTo>
                  <a:close/>
                </a:path>
              </a:pathLst>
            </a:custGeom>
            <a:solidFill>
              <a:srgbClr val="FF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160" dirty="0">
                <a:latin typeface="Encode Sans" panose="020B0604020202020204" charset="0"/>
                <a:cs typeface="Arial" panose="020B0604020202020204" pitchFamily="34" charset="0"/>
              </a:endParaRPr>
            </a:p>
          </p:txBody>
        </p:sp>
        <p:sp>
          <p:nvSpPr>
            <p:cNvPr id="60" name="Rectangle 59">
              <a:extLst>
                <a:ext uri="{FF2B5EF4-FFF2-40B4-BE49-F238E27FC236}">
                  <a16:creationId xmlns:a16="http://schemas.microsoft.com/office/drawing/2014/main" id="{EE9B3727-8EB3-4DC4-9BF4-54913B520C0A}"/>
                </a:ext>
              </a:extLst>
            </p:cNvPr>
            <p:cNvSpPr/>
            <p:nvPr/>
          </p:nvSpPr>
          <p:spPr>
            <a:xfrm>
              <a:off x="2349572" y="2027231"/>
              <a:ext cx="3555321" cy="1523432"/>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160" dirty="0">
                <a:latin typeface="Encode Sans" panose="020B0604020202020204" charset="0"/>
                <a:cs typeface="Arial" panose="020B0604020202020204" pitchFamily="34" charset="0"/>
              </a:endParaRPr>
            </a:p>
          </p:txBody>
        </p:sp>
      </p:grpSp>
      <p:grpSp>
        <p:nvGrpSpPr>
          <p:cNvPr id="31" name="Group 30">
            <a:extLst>
              <a:ext uri="{FF2B5EF4-FFF2-40B4-BE49-F238E27FC236}">
                <a16:creationId xmlns:a16="http://schemas.microsoft.com/office/drawing/2014/main" id="{D7BE69E1-16BE-4809-AD18-B856D9E2B25F}"/>
              </a:ext>
            </a:extLst>
          </p:cNvPr>
          <p:cNvGrpSpPr/>
          <p:nvPr/>
        </p:nvGrpSpPr>
        <p:grpSpPr>
          <a:xfrm>
            <a:off x="8269376" y="1296509"/>
            <a:ext cx="3922624" cy="2741641"/>
            <a:chOff x="2349572" y="1064724"/>
            <a:chExt cx="3556776" cy="2485939"/>
          </a:xfrm>
        </p:grpSpPr>
        <p:sp>
          <p:nvSpPr>
            <p:cNvPr id="39" name="Freeform: Shape 38">
              <a:extLst>
                <a:ext uri="{FF2B5EF4-FFF2-40B4-BE49-F238E27FC236}">
                  <a16:creationId xmlns:a16="http://schemas.microsoft.com/office/drawing/2014/main" id="{647D494C-0DCE-4AF3-9C25-51BBFA9A0304}"/>
                </a:ext>
              </a:extLst>
            </p:cNvPr>
            <p:cNvSpPr/>
            <p:nvPr/>
          </p:nvSpPr>
          <p:spPr>
            <a:xfrm>
              <a:off x="2351027" y="1064724"/>
              <a:ext cx="3555321" cy="973414"/>
            </a:xfrm>
            <a:custGeom>
              <a:avLst/>
              <a:gdLst>
                <a:gd name="connsiteX0" fmla="*/ 237286 w 3613524"/>
                <a:gd name="connsiteY0" fmla="*/ 0 h 989350"/>
                <a:gd name="connsiteX1" fmla="*/ 992804 w 3613524"/>
                <a:gd name="connsiteY1" fmla="*/ 0 h 989350"/>
                <a:gd name="connsiteX2" fmla="*/ 1125473 w 3613524"/>
                <a:gd name="connsiteY2" fmla="*/ 40525 h 989350"/>
                <a:gd name="connsiteX3" fmla="*/ 1135614 w 3613524"/>
                <a:gd name="connsiteY3" fmla="*/ 48892 h 989350"/>
                <a:gd name="connsiteX4" fmla="*/ 1135541 w 3613524"/>
                <a:gd name="connsiteY4" fmla="*/ 44814 h 989350"/>
                <a:gd name="connsiteX5" fmla="*/ 1459647 w 3613524"/>
                <a:gd name="connsiteY5" fmla="*/ 284813 h 989350"/>
                <a:gd name="connsiteX6" fmla="*/ 3372657 w 3613524"/>
                <a:gd name="connsiteY6" fmla="*/ 284813 h 989350"/>
                <a:gd name="connsiteX7" fmla="*/ 3613524 w 3613524"/>
                <a:gd name="connsiteY7" fmla="*/ 525680 h 989350"/>
                <a:gd name="connsiteX8" fmla="*/ 3613524 w 3613524"/>
                <a:gd name="connsiteY8" fmla="*/ 989349 h 989350"/>
                <a:gd name="connsiteX9" fmla="*/ 1230090 w 3613524"/>
                <a:gd name="connsiteY9" fmla="*/ 989349 h 989350"/>
                <a:gd name="connsiteX10" fmla="*/ 1230090 w 3613524"/>
                <a:gd name="connsiteY10" fmla="*/ 989350 h 989350"/>
                <a:gd name="connsiteX11" fmla="*/ 0 w 3613524"/>
                <a:gd name="connsiteY11" fmla="*/ 989350 h 989350"/>
                <a:gd name="connsiteX12" fmla="*/ 0 w 3613524"/>
                <a:gd name="connsiteY12" fmla="*/ 237286 h 989350"/>
                <a:gd name="connsiteX13" fmla="*/ 237286 w 3613524"/>
                <a:gd name="connsiteY13" fmla="*/ 0 h 989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13524" h="989350">
                  <a:moveTo>
                    <a:pt x="237286" y="0"/>
                  </a:moveTo>
                  <a:lnTo>
                    <a:pt x="992804" y="0"/>
                  </a:lnTo>
                  <a:cubicBezTo>
                    <a:pt x="1041947" y="0"/>
                    <a:pt x="1087601" y="14940"/>
                    <a:pt x="1125473" y="40525"/>
                  </a:cubicBezTo>
                  <a:lnTo>
                    <a:pt x="1135614" y="48892"/>
                  </a:lnTo>
                  <a:lnTo>
                    <a:pt x="1135541" y="44814"/>
                  </a:lnTo>
                  <a:cubicBezTo>
                    <a:pt x="1232835" y="123732"/>
                    <a:pt x="1265388" y="290851"/>
                    <a:pt x="1459647" y="284813"/>
                  </a:cubicBezTo>
                  <a:lnTo>
                    <a:pt x="3372657" y="284813"/>
                  </a:lnTo>
                  <a:cubicBezTo>
                    <a:pt x="3505684" y="284813"/>
                    <a:pt x="3613524" y="392653"/>
                    <a:pt x="3613524" y="525680"/>
                  </a:cubicBezTo>
                  <a:lnTo>
                    <a:pt x="3613524" y="989349"/>
                  </a:lnTo>
                  <a:lnTo>
                    <a:pt x="1230090" y="989349"/>
                  </a:lnTo>
                  <a:lnTo>
                    <a:pt x="1230090" y="989350"/>
                  </a:lnTo>
                  <a:lnTo>
                    <a:pt x="0" y="989350"/>
                  </a:lnTo>
                  <a:lnTo>
                    <a:pt x="0" y="237286"/>
                  </a:lnTo>
                  <a:cubicBezTo>
                    <a:pt x="0" y="106237"/>
                    <a:pt x="106237" y="0"/>
                    <a:pt x="237286" y="0"/>
                  </a:cubicBezTo>
                  <a:close/>
                </a:path>
              </a:pathLst>
            </a:cu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160" dirty="0">
                <a:latin typeface="Encode Sans" panose="020B0604020202020204" charset="0"/>
                <a:cs typeface="Arial" panose="020B0604020202020204" pitchFamily="34" charset="0"/>
              </a:endParaRPr>
            </a:p>
          </p:txBody>
        </p:sp>
        <p:sp>
          <p:nvSpPr>
            <p:cNvPr id="40" name="Rectangle 39">
              <a:extLst>
                <a:ext uri="{FF2B5EF4-FFF2-40B4-BE49-F238E27FC236}">
                  <a16:creationId xmlns:a16="http://schemas.microsoft.com/office/drawing/2014/main" id="{55037F2F-83E1-433C-BB9B-0FB5FCDD92A5}"/>
                </a:ext>
              </a:extLst>
            </p:cNvPr>
            <p:cNvSpPr/>
            <p:nvPr/>
          </p:nvSpPr>
          <p:spPr>
            <a:xfrm>
              <a:off x="2349572" y="2027231"/>
              <a:ext cx="3555321" cy="1523432"/>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160" dirty="0">
                <a:latin typeface="Encode Sans" panose="020B0604020202020204" charset="0"/>
                <a:cs typeface="Arial" panose="020B0604020202020204" pitchFamily="34" charset="0"/>
              </a:endParaRPr>
            </a:p>
          </p:txBody>
        </p:sp>
      </p:grpSp>
      <p:pic>
        <p:nvPicPr>
          <p:cNvPr id="6" name="Picture 5" descr="A person wearing glasses&#10;&#10;Description automatically generated with low confidence">
            <a:extLst>
              <a:ext uri="{FF2B5EF4-FFF2-40B4-BE49-F238E27FC236}">
                <a16:creationId xmlns:a16="http://schemas.microsoft.com/office/drawing/2014/main" id="{EC6A6257-61AB-ADB4-FCB5-8170DFFDF9A1}"/>
              </a:ext>
            </a:extLst>
          </p:cNvPr>
          <p:cNvPicPr>
            <a:picLocks noChangeAspect="1"/>
          </p:cNvPicPr>
          <p:nvPr/>
        </p:nvPicPr>
        <p:blipFill rotWithShape="1">
          <a:blip r:embed="rId3"/>
          <a:srcRect l="26084" t="7312" r="23276" b="18218"/>
          <a:stretch/>
        </p:blipFill>
        <p:spPr>
          <a:xfrm>
            <a:off x="227622" y="2487410"/>
            <a:ext cx="1273612" cy="1248638"/>
          </a:xfrm>
          <a:prstGeom prst="ellipse">
            <a:avLst/>
          </a:prstGeom>
        </p:spPr>
      </p:pic>
      <p:pic>
        <p:nvPicPr>
          <p:cNvPr id="10" name="Picture 9" descr="A person using a computer&#10;&#10;Description automatically generated with medium confidence">
            <a:extLst>
              <a:ext uri="{FF2B5EF4-FFF2-40B4-BE49-F238E27FC236}">
                <a16:creationId xmlns:a16="http://schemas.microsoft.com/office/drawing/2014/main" id="{B9588192-CBFD-8D1A-47DC-7669F0436306}"/>
              </a:ext>
            </a:extLst>
          </p:cNvPr>
          <p:cNvPicPr>
            <a:picLocks noChangeAspect="1"/>
          </p:cNvPicPr>
          <p:nvPr/>
        </p:nvPicPr>
        <p:blipFill rotWithShape="1">
          <a:blip r:embed="rId4"/>
          <a:srcRect l="37576" b="2221"/>
          <a:stretch/>
        </p:blipFill>
        <p:spPr>
          <a:xfrm>
            <a:off x="4314728" y="2487129"/>
            <a:ext cx="1235391" cy="1249200"/>
          </a:xfrm>
          <a:prstGeom prst="flowChartConnector">
            <a:avLst/>
          </a:prstGeom>
        </p:spPr>
      </p:pic>
      <p:sp>
        <p:nvSpPr>
          <p:cNvPr id="41" name="TextBox 40">
            <a:extLst>
              <a:ext uri="{FF2B5EF4-FFF2-40B4-BE49-F238E27FC236}">
                <a16:creationId xmlns:a16="http://schemas.microsoft.com/office/drawing/2014/main" id="{DAAFAAA5-F8C4-D197-F248-A627639C081E}"/>
              </a:ext>
            </a:extLst>
          </p:cNvPr>
          <p:cNvSpPr txBox="1"/>
          <p:nvPr/>
        </p:nvSpPr>
        <p:spPr>
          <a:xfrm>
            <a:off x="5691200" y="2603791"/>
            <a:ext cx="1985653" cy="923330"/>
          </a:xfrm>
          <a:prstGeom prst="rect">
            <a:avLst/>
          </a:prstGeom>
          <a:noFill/>
        </p:spPr>
        <p:txBody>
          <a:bodyPr wrap="square" rtlCol="0">
            <a:spAutoFit/>
          </a:bodyPr>
          <a:lstStyle/>
          <a:p>
            <a:r>
              <a:rPr lang="fr-BE" dirty="0">
                <a:latin typeface="Encode Sans" panose="020B0604020202020204" charset="0"/>
              </a:rPr>
              <a:t>Jean de Latour</a:t>
            </a:r>
          </a:p>
          <a:p>
            <a:r>
              <a:rPr lang="fr-FR" sz="1200" dirty="0">
                <a:latin typeface="Encode Sans" panose="020B0604020202020204" charset="0"/>
              </a:rPr>
              <a:t>Sales Rep</a:t>
            </a:r>
          </a:p>
          <a:p>
            <a:r>
              <a:rPr lang="fr-FR" sz="1200" dirty="0" err="1">
                <a:latin typeface="Encode Sans" panose="020B0604020202020204" charset="0"/>
              </a:rPr>
              <a:t>Current</a:t>
            </a:r>
            <a:r>
              <a:rPr lang="fr-FR" sz="1200" dirty="0">
                <a:latin typeface="Encode Sans" panose="020B0604020202020204" charset="0"/>
              </a:rPr>
              <a:t> </a:t>
            </a:r>
            <a:r>
              <a:rPr lang="fr-FR" sz="1200" dirty="0" err="1">
                <a:latin typeface="Encode Sans" panose="020B0604020202020204" charset="0"/>
              </a:rPr>
              <a:t>vehicle</a:t>
            </a:r>
            <a:r>
              <a:rPr lang="fr-FR" sz="1200" dirty="0">
                <a:latin typeface="Encode Sans" panose="020B0604020202020204" charset="0"/>
              </a:rPr>
              <a:t>: Jeep </a:t>
            </a:r>
            <a:r>
              <a:rPr lang="fr-FR" sz="1200" dirty="0" err="1">
                <a:latin typeface="Encode Sans" panose="020B0604020202020204" charset="0"/>
              </a:rPr>
              <a:t>Renegade</a:t>
            </a:r>
            <a:r>
              <a:rPr lang="fr-FR" sz="1200" dirty="0">
                <a:latin typeface="Encode Sans" panose="020B0604020202020204" charset="0"/>
              </a:rPr>
              <a:t> </a:t>
            </a:r>
            <a:r>
              <a:rPr lang="fr-FR" sz="1200" dirty="0" err="1">
                <a:latin typeface="Encode Sans" panose="020B0604020202020204" charset="0"/>
              </a:rPr>
              <a:t>petrol</a:t>
            </a:r>
            <a:r>
              <a:rPr lang="fr-FR" sz="1200" dirty="0">
                <a:latin typeface="Encode Sans" panose="020B0604020202020204" charset="0"/>
              </a:rPr>
              <a:t>, 2018</a:t>
            </a:r>
            <a:endParaRPr lang="fr-BE" sz="1200" dirty="0">
              <a:latin typeface="Encode Sans" panose="020B0604020202020204" charset="0"/>
            </a:endParaRPr>
          </a:p>
        </p:txBody>
      </p:sp>
      <p:sp>
        <p:nvSpPr>
          <p:cNvPr id="42" name="Rectangle 41">
            <a:extLst>
              <a:ext uri="{FF2B5EF4-FFF2-40B4-BE49-F238E27FC236}">
                <a16:creationId xmlns:a16="http://schemas.microsoft.com/office/drawing/2014/main" id="{65667DF0-03F0-F817-3D9E-9265D506CEF6}"/>
              </a:ext>
            </a:extLst>
          </p:cNvPr>
          <p:cNvSpPr/>
          <p:nvPr/>
        </p:nvSpPr>
        <p:spPr>
          <a:xfrm>
            <a:off x="4205290" y="1820473"/>
            <a:ext cx="2830754" cy="400110"/>
          </a:xfrm>
          <a:prstGeom prst="rect">
            <a:avLst/>
          </a:prstGeom>
        </p:spPr>
        <p:txBody>
          <a:bodyPr wrap="square">
            <a:spAutoFit/>
          </a:bodyPr>
          <a:lstStyle/>
          <a:p>
            <a:r>
              <a:rPr lang="en-IN" sz="2000" b="1" dirty="0">
                <a:solidFill>
                  <a:schemeClr val="bg1"/>
                </a:solidFill>
                <a:latin typeface="Encode Sans" panose="020B0604020202020204" charset="0"/>
                <a:cs typeface="Arial" panose="020B0604020202020204" pitchFamily="34" charset="0"/>
              </a:rPr>
              <a:t>Driver #2</a:t>
            </a:r>
          </a:p>
        </p:txBody>
      </p:sp>
      <p:pic>
        <p:nvPicPr>
          <p:cNvPr id="12" name="Picture 11" descr="A person holding a tablet&#10;&#10;Description automatically generated with low confidence">
            <a:extLst>
              <a:ext uri="{FF2B5EF4-FFF2-40B4-BE49-F238E27FC236}">
                <a16:creationId xmlns:a16="http://schemas.microsoft.com/office/drawing/2014/main" id="{619084D7-A859-B19C-8F18-21A1BF3C877D}"/>
              </a:ext>
            </a:extLst>
          </p:cNvPr>
          <p:cNvPicPr>
            <a:picLocks noChangeAspect="1"/>
          </p:cNvPicPr>
          <p:nvPr/>
        </p:nvPicPr>
        <p:blipFill rotWithShape="1">
          <a:blip r:embed="rId5"/>
          <a:srcRect l="3579" t="11464" r="38521" b="8267"/>
          <a:stretch/>
        </p:blipFill>
        <p:spPr>
          <a:xfrm>
            <a:off x="8544576" y="2487129"/>
            <a:ext cx="1351644" cy="1249200"/>
          </a:xfrm>
          <a:prstGeom prst="flowChartConnector">
            <a:avLst/>
          </a:prstGeom>
        </p:spPr>
      </p:pic>
      <p:sp>
        <p:nvSpPr>
          <p:cNvPr id="44" name="TextBox 43">
            <a:extLst>
              <a:ext uri="{FF2B5EF4-FFF2-40B4-BE49-F238E27FC236}">
                <a16:creationId xmlns:a16="http://schemas.microsoft.com/office/drawing/2014/main" id="{26A948CE-C148-8CE8-DEB6-4D06174EA62B}"/>
              </a:ext>
            </a:extLst>
          </p:cNvPr>
          <p:cNvSpPr txBox="1"/>
          <p:nvPr/>
        </p:nvSpPr>
        <p:spPr>
          <a:xfrm>
            <a:off x="10073913" y="2603791"/>
            <a:ext cx="1985653" cy="923330"/>
          </a:xfrm>
          <a:prstGeom prst="rect">
            <a:avLst/>
          </a:prstGeom>
          <a:noFill/>
        </p:spPr>
        <p:txBody>
          <a:bodyPr wrap="square" rtlCol="0">
            <a:spAutoFit/>
          </a:bodyPr>
          <a:lstStyle/>
          <a:p>
            <a:r>
              <a:rPr lang="fr-BE" dirty="0">
                <a:latin typeface="Encode Sans" panose="020B0604020202020204" charset="0"/>
              </a:rPr>
              <a:t>Lucien Goyet</a:t>
            </a:r>
          </a:p>
          <a:p>
            <a:r>
              <a:rPr lang="fr-FR" sz="1200" dirty="0">
                <a:latin typeface="Encode Sans" panose="020B0604020202020204" charset="0"/>
              </a:rPr>
              <a:t>Sales Rep</a:t>
            </a:r>
          </a:p>
          <a:p>
            <a:r>
              <a:rPr lang="fr-FR" sz="1200" dirty="0" err="1">
                <a:latin typeface="Encode Sans" panose="020B0604020202020204" charset="0"/>
              </a:rPr>
              <a:t>Current</a:t>
            </a:r>
            <a:r>
              <a:rPr lang="fr-FR" sz="1200" dirty="0">
                <a:latin typeface="Encode Sans" panose="020B0604020202020204" charset="0"/>
              </a:rPr>
              <a:t> </a:t>
            </a:r>
            <a:r>
              <a:rPr lang="fr-FR" sz="1200" dirty="0" err="1">
                <a:latin typeface="Encode Sans" panose="020B0604020202020204" charset="0"/>
              </a:rPr>
              <a:t>vehicle</a:t>
            </a:r>
            <a:r>
              <a:rPr lang="fr-FR" sz="1200" dirty="0">
                <a:latin typeface="Encode Sans" panose="020B0604020202020204" charset="0"/>
              </a:rPr>
              <a:t>: C5 </a:t>
            </a:r>
            <a:r>
              <a:rPr lang="fr-FR" sz="1200" dirty="0" err="1">
                <a:latin typeface="Encode Sans" panose="020B0604020202020204" charset="0"/>
              </a:rPr>
              <a:t>Aircross</a:t>
            </a:r>
            <a:r>
              <a:rPr lang="fr-FR" sz="1200" dirty="0">
                <a:latin typeface="Encode Sans" panose="020B0604020202020204" charset="0"/>
              </a:rPr>
              <a:t> diesel, 2018</a:t>
            </a:r>
            <a:endParaRPr lang="fr-BE" sz="1200" dirty="0">
              <a:latin typeface="Encode Sans" panose="020B0604020202020204" charset="0"/>
            </a:endParaRPr>
          </a:p>
        </p:txBody>
      </p:sp>
      <p:sp>
        <p:nvSpPr>
          <p:cNvPr id="45" name="Rectangle 44">
            <a:extLst>
              <a:ext uri="{FF2B5EF4-FFF2-40B4-BE49-F238E27FC236}">
                <a16:creationId xmlns:a16="http://schemas.microsoft.com/office/drawing/2014/main" id="{21F9AC9F-2182-C3EC-0444-3F8F942EC364}"/>
              </a:ext>
            </a:extLst>
          </p:cNvPr>
          <p:cNvSpPr/>
          <p:nvPr/>
        </p:nvSpPr>
        <p:spPr>
          <a:xfrm>
            <a:off x="8355107" y="1861894"/>
            <a:ext cx="2830754" cy="400110"/>
          </a:xfrm>
          <a:prstGeom prst="rect">
            <a:avLst/>
          </a:prstGeom>
        </p:spPr>
        <p:txBody>
          <a:bodyPr wrap="square">
            <a:spAutoFit/>
          </a:bodyPr>
          <a:lstStyle/>
          <a:p>
            <a:r>
              <a:rPr lang="en-IN" sz="2000" b="1" dirty="0">
                <a:solidFill>
                  <a:schemeClr val="bg1"/>
                </a:solidFill>
                <a:latin typeface="Encode Sans" panose="020B0604020202020204" charset="0"/>
                <a:cs typeface="Arial" panose="020B0604020202020204" pitchFamily="34" charset="0"/>
              </a:rPr>
              <a:t>Driver #3</a:t>
            </a:r>
          </a:p>
        </p:txBody>
      </p:sp>
      <p:sp>
        <p:nvSpPr>
          <p:cNvPr id="13" name="TextBox 12">
            <a:extLst>
              <a:ext uri="{FF2B5EF4-FFF2-40B4-BE49-F238E27FC236}">
                <a16:creationId xmlns:a16="http://schemas.microsoft.com/office/drawing/2014/main" id="{9E7ACE87-2745-07F6-B6AD-9820105BF8BE}"/>
              </a:ext>
            </a:extLst>
          </p:cNvPr>
          <p:cNvSpPr txBox="1"/>
          <p:nvPr/>
        </p:nvSpPr>
        <p:spPr>
          <a:xfrm>
            <a:off x="2176707" y="4498819"/>
            <a:ext cx="7306927" cy="1569660"/>
          </a:xfrm>
          <a:prstGeom prst="rect">
            <a:avLst/>
          </a:prstGeom>
          <a:solidFill>
            <a:srgbClr val="243782"/>
          </a:solidFill>
        </p:spPr>
        <p:txBody>
          <a:bodyPr wrap="square" rtlCol="0">
            <a:spAutoFit/>
          </a:bodyPr>
          <a:lstStyle/>
          <a:p>
            <a:pPr algn="ctr"/>
            <a:r>
              <a:rPr lang="fr-BE" dirty="0">
                <a:solidFill>
                  <a:schemeClr val="bg1"/>
                </a:solidFill>
                <a:latin typeface="Encode Sans" panose="020B0604020202020204" charset="0"/>
              </a:rPr>
              <a:t>Electrification </a:t>
            </a:r>
            <a:r>
              <a:rPr lang="fr-BE" dirty="0" err="1">
                <a:solidFill>
                  <a:schemeClr val="bg1"/>
                </a:solidFill>
                <a:latin typeface="Encode Sans" panose="020B0604020202020204" charset="0"/>
              </a:rPr>
              <a:t>potential</a:t>
            </a:r>
            <a:r>
              <a:rPr lang="fr-BE" dirty="0">
                <a:solidFill>
                  <a:schemeClr val="bg1"/>
                </a:solidFill>
                <a:latin typeface="Encode Sans" panose="020B0604020202020204" charset="0"/>
              </a:rPr>
              <a:t>?</a:t>
            </a:r>
          </a:p>
          <a:p>
            <a:pPr marL="742950" lvl="1" indent="-285750">
              <a:buFont typeface="Arial" panose="020B0604020202020204" pitchFamily="34" charset="0"/>
              <a:buChar char="•"/>
            </a:pPr>
            <a:r>
              <a:rPr lang="en-US" sz="1400" dirty="0">
                <a:solidFill>
                  <a:schemeClr val="bg1"/>
                </a:solidFill>
                <a:latin typeface="Encode Sans" panose="020B0604020202020204" charset="0"/>
              </a:rPr>
              <a:t>Average daily mileage</a:t>
            </a:r>
          </a:p>
          <a:p>
            <a:pPr marL="742950" lvl="1" indent="-285750">
              <a:buFont typeface="Arial" panose="020B0604020202020204" pitchFamily="34" charset="0"/>
              <a:buChar char="•"/>
            </a:pPr>
            <a:r>
              <a:rPr lang="en-US" sz="1400" dirty="0">
                <a:solidFill>
                  <a:schemeClr val="bg1"/>
                </a:solidFill>
                <a:latin typeface="Encode Sans" panose="020B0604020202020204" charset="0"/>
              </a:rPr>
              <a:t>Frequency of occasional trips / Driver use</a:t>
            </a:r>
          </a:p>
          <a:p>
            <a:pPr marL="742950" lvl="1" indent="-285750">
              <a:buFont typeface="Arial" panose="020B0604020202020204" pitchFamily="34" charset="0"/>
              <a:buChar char="•"/>
            </a:pPr>
            <a:r>
              <a:rPr lang="en-US" sz="1400" dirty="0">
                <a:solidFill>
                  <a:schemeClr val="bg1"/>
                </a:solidFill>
                <a:latin typeface="Encode Sans" panose="020B0604020202020204" charset="0"/>
              </a:rPr>
              <a:t>Recharging</a:t>
            </a:r>
            <a:endParaRPr lang="fr-BE" dirty="0">
              <a:solidFill>
                <a:schemeClr val="bg1"/>
              </a:solidFill>
              <a:latin typeface="Encode Sans" panose="020B0604020202020204" charset="0"/>
            </a:endParaRPr>
          </a:p>
          <a:p>
            <a:pPr algn="ctr"/>
            <a:endParaRPr lang="fr-BE" dirty="0">
              <a:solidFill>
                <a:schemeClr val="bg1"/>
              </a:solidFill>
              <a:latin typeface="Encode Sans" panose="020B0604020202020204" charset="0"/>
            </a:endParaRPr>
          </a:p>
          <a:p>
            <a:pPr algn="ctr"/>
            <a:r>
              <a:rPr lang="fr-BE" dirty="0" err="1">
                <a:solidFill>
                  <a:schemeClr val="bg1"/>
                </a:solidFill>
                <a:latin typeface="Encode Sans" panose="020B0604020202020204" charset="0"/>
              </a:rPr>
              <a:t>What</a:t>
            </a:r>
            <a:r>
              <a:rPr lang="fr-BE" dirty="0">
                <a:solidFill>
                  <a:schemeClr val="bg1"/>
                </a:solidFill>
                <a:latin typeface="Encode Sans" panose="020B0604020202020204" charset="0"/>
              </a:rPr>
              <a:t> </a:t>
            </a:r>
            <a:r>
              <a:rPr lang="fr-BE" dirty="0" err="1">
                <a:solidFill>
                  <a:schemeClr val="bg1"/>
                </a:solidFill>
                <a:latin typeface="Encode Sans" panose="020B0604020202020204" charset="0"/>
              </a:rPr>
              <a:t>is</a:t>
            </a:r>
            <a:r>
              <a:rPr lang="fr-BE" dirty="0">
                <a:solidFill>
                  <a:schemeClr val="bg1"/>
                </a:solidFill>
                <a:latin typeface="Encode Sans" panose="020B0604020202020204" charset="0"/>
              </a:rPr>
              <a:t> </a:t>
            </a:r>
            <a:r>
              <a:rPr lang="fr-BE" dirty="0" err="1">
                <a:solidFill>
                  <a:schemeClr val="bg1"/>
                </a:solidFill>
                <a:latin typeface="Encode Sans" panose="020B0604020202020204" charset="0"/>
              </a:rPr>
              <a:t>your</a:t>
            </a:r>
            <a:r>
              <a:rPr lang="fr-BE" dirty="0">
                <a:solidFill>
                  <a:schemeClr val="bg1"/>
                </a:solidFill>
                <a:latin typeface="Encode Sans" panose="020B0604020202020204" charset="0"/>
              </a:rPr>
              <a:t> </a:t>
            </a:r>
            <a:r>
              <a:rPr lang="fr-BE" dirty="0" err="1">
                <a:solidFill>
                  <a:schemeClr val="bg1"/>
                </a:solidFill>
                <a:latin typeface="Encode Sans" panose="020B0604020202020204" charset="0"/>
              </a:rPr>
              <a:t>recommendation</a:t>
            </a:r>
            <a:r>
              <a:rPr lang="fr-BE" dirty="0">
                <a:solidFill>
                  <a:schemeClr val="bg1"/>
                </a:solidFill>
                <a:latin typeface="Encode Sans" panose="020B0604020202020204" charset="0"/>
              </a:rPr>
              <a:t>?</a:t>
            </a:r>
          </a:p>
        </p:txBody>
      </p:sp>
      <p:sp>
        <p:nvSpPr>
          <p:cNvPr id="26" name="Espace réservé du numéro de diapositive 2">
            <a:extLst>
              <a:ext uri="{FF2B5EF4-FFF2-40B4-BE49-F238E27FC236}">
                <a16:creationId xmlns:a16="http://schemas.microsoft.com/office/drawing/2014/main" id="{0E2B9AE0-30C3-0079-49C3-65FD0DA0F220}"/>
              </a:ext>
            </a:extLst>
          </p:cNvPr>
          <p:cNvSpPr>
            <a:spLocks noGrp="1"/>
          </p:cNvSpPr>
          <p:nvPr>
            <p:ph type="sldNum" sz="quarter" idx="17"/>
          </p:nvPr>
        </p:nvSpPr>
        <p:spPr>
          <a:xfrm>
            <a:off x="11346100" y="6623359"/>
            <a:ext cx="720000" cy="216000"/>
          </a:xfrm>
        </p:spPr>
        <p:txBody>
          <a:bodyPr/>
          <a:lstStyle/>
          <a:p>
            <a:fld id="{D9249B2F-9173-48D3-A5BC-90A6758C671B}" type="slidenum">
              <a:rPr lang="en-US" noProof="0" smtClean="0"/>
              <a:pPr/>
              <a:t>26</a:t>
            </a:fld>
            <a:endParaRPr lang="en-US" noProof="0" dirty="0"/>
          </a:p>
        </p:txBody>
      </p:sp>
      <p:pic>
        <p:nvPicPr>
          <p:cNvPr id="27" name="Picture 2" descr="Stellantis dévoile un florilège de slogans pour ses marques">
            <a:extLst>
              <a:ext uri="{FF2B5EF4-FFF2-40B4-BE49-F238E27FC236}">
                <a16:creationId xmlns:a16="http://schemas.microsoft.com/office/drawing/2014/main" id="{ABC61335-57B9-E203-D2BE-D9F68BFB290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9527" y="646178"/>
            <a:ext cx="396573" cy="264382"/>
          </a:xfrm>
          <a:prstGeom prst="flowChartConnector">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77843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F2467DE-637E-4BD6-AFAF-E7800A7C3382}"/>
              </a:ext>
            </a:extLst>
          </p:cNvPr>
          <p:cNvSpPr>
            <a:spLocks noGrp="1"/>
          </p:cNvSpPr>
          <p:nvPr>
            <p:ph type="body" idx="1"/>
          </p:nvPr>
        </p:nvSpPr>
        <p:spPr/>
        <p:txBody>
          <a:bodyPr/>
          <a:lstStyle/>
          <a:p>
            <a:r>
              <a:rPr lang="fr-FR" sz="1600" dirty="0"/>
              <a:t>Case </a:t>
            </a:r>
            <a:r>
              <a:rPr lang="fr-FR" sz="1600" dirty="0" err="1"/>
              <a:t>study</a:t>
            </a:r>
            <a:r>
              <a:rPr lang="fr-FR" sz="1600" dirty="0"/>
              <a:t> #1</a:t>
            </a:r>
            <a:endParaRPr lang="en-BE" sz="1600" dirty="0"/>
          </a:p>
        </p:txBody>
      </p:sp>
      <p:sp>
        <p:nvSpPr>
          <p:cNvPr id="5" name="Text Placeholder 4">
            <a:extLst>
              <a:ext uri="{FF2B5EF4-FFF2-40B4-BE49-F238E27FC236}">
                <a16:creationId xmlns:a16="http://schemas.microsoft.com/office/drawing/2014/main" id="{0CA99DFD-B92C-4FB3-A339-F99D658FEE81}"/>
              </a:ext>
            </a:extLst>
          </p:cNvPr>
          <p:cNvSpPr>
            <a:spLocks noGrp="1"/>
          </p:cNvSpPr>
          <p:nvPr>
            <p:ph type="body" sz="quarter" idx="19"/>
          </p:nvPr>
        </p:nvSpPr>
        <p:spPr/>
        <p:txBody>
          <a:bodyPr/>
          <a:lstStyle/>
          <a:p>
            <a:r>
              <a:rPr lang="fr-BE"/>
              <a:t>03</a:t>
            </a:r>
            <a:endParaRPr lang="en-US"/>
          </a:p>
        </p:txBody>
      </p:sp>
      <p:sp>
        <p:nvSpPr>
          <p:cNvPr id="8" name="Title 7">
            <a:extLst>
              <a:ext uri="{FF2B5EF4-FFF2-40B4-BE49-F238E27FC236}">
                <a16:creationId xmlns:a16="http://schemas.microsoft.com/office/drawing/2014/main" id="{DB5D079B-918E-46AB-BBF6-A582D0F23332}"/>
              </a:ext>
            </a:extLst>
          </p:cNvPr>
          <p:cNvSpPr>
            <a:spLocks noGrp="1"/>
          </p:cNvSpPr>
          <p:nvPr>
            <p:ph type="title"/>
          </p:nvPr>
        </p:nvSpPr>
        <p:spPr>
          <a:xfrm>
            <a:off x="1215976" y="730048"/>
            <a:ext cx="10800000" cy="335964"/>
          </a:xfrm>
        </p:spPr>
        <p:txBody>
          <a:bodyPr/>
          <a:lstStyle/>
          <a:p>
            <a:r>
              <a:rPr lang="fr-BE" dirty="0"/>
              <a:t>Driver debriefing #1</a:t>
            </a:r>
            <a:endParaRPr lang="en-US" dirty="0"/>
          </a:p>
        </p:txBody>
      </p:sp>
      <p:grpSp>
        <p:nvGrpSpPr>
          <p:cNvPr id="61" name="Group 60">
            <a:extLst>
              <a:ext uri="{FF2B5EF4-FFF2-40B4-BE49-F238E27FC236}">
                <a16:creationId xmlns:a16="http://schemas.microsoft.com/office/drawing/2014/main" id="{44F7B143-E261-4881-A530-EBC653CBE676}"/>
              </a:ext>
            </a:extLst>
          </p:cNvPr>
          <p:cNvGrpSpPr/>
          <p:nvPr/>
        </p:nvGrpSpPr>
        <p:grpSpPr>
          <a:xfrm>
            <a:off x="44777" y="1790741"/>
            <a:ext cx="3922624" cy="2741642"/>
            <a:chOff x="2349572" y="1064724"/>
            <a:chExt cx="3556776" cy="2485939"/>
          </a:xfrm>
        </p:grpSpPr>
        <p:sp>
          <p:nvSpPr>
            <p:cNvPr id="69" name="Freeform: Shape 68">
              <a:extLst>
                <a:ext uri="{FF2B5EF4-FFF2-40B4-BE49-F238E27FC236}">
                  <a16:creationId xmlns:a16="http://schemas.microsoft.com/office/drawing/2014/main" id="{4FEF8EF0-72AE-4FAE-B3CC-0ACEF22DEB07}"/>
                </a:ext>
              </a:extLst>
            </p:cNvPr>
            <p:cNvSpPr/>
            <p:nvPr/>
          </p:nvSpPr>
          <p:spPr>
            <a:xfrm>
              <a:off x="2351027" y="1064724"/>
              <a:ext cx="3555321" cy="973414"/>
            </a:xfrm>
            <a:custGeom>
              <a:avLst/>
              <a:gdLst>
                <a:gd name="connsiteX0" fmla="*/ 237286 w 3613524"/>
                <a:gd name="connsiteY0" fmla="*/ 0 h 989350"/>
                <a:gd name="connsiteX1" fmla="*/ 992804 w 3613524"/>
                <a:gd name="connsiteY1" fmla="*/ 0 h 989350"/>
                <a:gd name="connsiteX2" fmla="*/ 1125473 w 3613524"/>
                <a:gd name="connsiteY2" fmla="*/ 40525 h 989350"/>
                <a:gd name="connsiteX3" fmla="*/ 1135614 w 3613524"/>
                <a:gd name="connsiteY3" fmla="*/ 48892 h 989350"/>
                <a:gd name="connsiteX4" fmla="*/ 1135541 w 3613524"/>
                <a:gd name="connsiteY4" fmla="*/ 44814 h 989350"/>
                <a:gd name="connsiteX5" fmla="*/ 1459647 w 3613524"/>
                <a:gd name="connsiteY5" fmla="*/ 284813 h 989350"/>
                <a:gd name="connsiteX6" fmla="*/ 3372657 w 3613524"/>
                <a:gd name="connsiteY6" fmla="*/ 284813 h 989350"/>
                <a:gd name="connsiteX7" fmla="*/ 3613524 w 3613524"/>
                <a:gd name="connsiteY7" fmla="*/ 525680 h 989350"/>
                <a:gd name="connsiteX8" fmla="*/ 3613524 w 3613524"/>
                <a:gd name="connsiteY8" fmla="*/ 989349 h 989350"/>
                <a:gd name="connsiteX9" fmla="*/ 1230090 w 3613524"/>
                <a:gd name="connsiteY9" fmla="*/ 989349 h 989350"/>
                <a:gd name="connsiteX10" fmla="*/ 1230090 w 3613524"/>
                <a:gd name="connsiteY10" fmla="*/ 989350 h 989350"/>
                <a:gd name="connsiteX11" fmla="*/ 0 w 3613524"/>
                <a:gd name="connsiteY11" fmla="*/ 989350 h 989350"/>
                <a:gd name="connsiteX12" fmla="*/ 0 w 3613524"/>
                <a:gd name="connsiteY12" fmla="*/ 237286 h 989350"/>
                <a:gd name="connsiteX13" fmla="*/ 237286 w 3613524"/>
                <a:gd name="connsiteY13" fmla="*/ 0 h 989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13524" h="989350">
                  <a:moveTo>
                    <a:pt x="237286" y="0"/>
                  </a:moveTo>
                  <a:lnTo>
                    <a:pt x="992804" y="0"/>
                  </a:lnTo>
                  <a:cubicBezTo>
                    <a:pt x="1041947" y="0"/>
                    <a:pt x="1087601" y="14940"/>
                    <a:pt x="1125473" y="40525"/>
                  </a:cubicBezTo>
                  <a:lnTo>
                    <a:pt x="1135614" y="48892"/>
                  </a:lnTo>
                  <a:lnTo>
                    <a:pt x="1135541" y="44814"/>
                  </a:lnTo>
                  <a:cubicBezTo>
                    <a:pt x="1232835" y="123732"/>
                    <a:pt x="1265388" y="290851"/>
                    <a:pt x="1459647" y="284813"/>
                  </a:cubicBezTo>
                  <a:lnTo>
                    <a:pt x="3372657" y="284813"/>
                  </a:lnTo>
                  <a:cubicBezTo>
                    <a:pt x="3505684" y="284813"/>
                    <a:pt x="3613524" y="392653"/>
                    <a:pt x="3613524" y="525680"/>
                  </a:cubicBezTo>
                  <a:lnTo>
                    <a:pt x="3613524" y="989349"/>
                  </a:lnTo>
                  <a:lnTo>
                    <a:pt x="1230090" y="989349"/>
                  </a:lnTo>
                  <a:lnTo>
                    <a:pt x="1230090" y="989350"/>
                  </a:lnTo>
                  <a:lnTo>
                    <a:pt x="0" y="989350"/>
                  </a:lnTo>
                  <a:lnTo>
                    <a:pt x="0" y="237286"/>
                  </a:lnTo>
                  <a:cubicBezTo>
                    <a:pt x="0" y="106237"/>
                    <a:pt x="106237" y="0"/>
                    <a:pt x="237286" y="0"/>
                  </a:cubicBezTo>
                  <a:close/>
                </a:path>
              </a:pathLst>
            </a:custGeom>
            <a:solidFill>
              <a:srgbClr val="F7A6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160" dirty="0">
                <a:latin typeface="Encode Sans" panose="020B0604020202020204" charset="0"/>
                <a:cs typeface="Arial" panose="020B0604020202020204" pitchFamily="34" charset="0"/>
              </a:endParaRPr>
            </a:p>
          </p:txBody>
        </p:sp>
        <p:sp>
          <p:nvSpPr>
            <p:cNvPr id="70" name="Rectangle 69">
              <a:extLst>
                <a:ext uri="{FF2B5EF4-FFF2-40B4-BE49-F238E27FC236}">
                  <a16:creationId xmlns:a16="http://schemas.microsoft.com/office/drawing/2014/main" id="{4D069B59-E0E1-4B4E-AF4A-E44D961F8F87}"/>
                </a:ext>
              </a:extLst>
            </p:cNvPr>
            <p:cNvSpPr/>
            <p:nvPr/>
          </p:nvSpPr>
          <p:spPr>
            <a:xfrm>
              <a:off x="2349572" y="2027231"/>
              <a:ext cx="3555321" cy="1523432"/>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160" dirty="0">
                <a:latin typeface="Encode Sans" panose="020B0604020202020204" charset="0"/>
                <a:cs typeface="Arial" panose="020B0604020202020204" pitchFamily="34" charset="0"/>
              </a:endParaRPr>
            </a:p>
          </p:txBody>
        </p:sp>
      </p:grpSp>
      <p:sp>
        <p:nvSpPr>
          <p:cNvPr id="67" name="Rectangle 66">
            <a:extLst>
              <a:ext uri="{FF2B5EF4-FFF2-40B4-BE49-F238E27FC236}">
                <a16:creationId xmlns:a16="http://schemas.microsoft.com/office/drawing/2014/main" id="{A0FB210A-9673-4386-8057-880B902C8FC4}"/>
              </a:ext>
            </a:extLst>
          </p:cNvPr>
          <p:cNvSpPr/>
          <p:nvPr/>
        </p:nvSpPr>
        <p:spPr>
          <a:xfrm>
            <a:off x="88869" y="2329230"/>
            <a:ext cx="2830754" cy="400110"/>
          </a:xfrm>
          <a:prstGeom prst="rect">
            <a:avLst/>
          </a:prstGeom>
        </p:spPr>
        <p:txBody>
          <a:bodyPr wrap="square">
            <a:spAutoFit/>
          </a:bodyPr>
          <a:lstStyle/>
          <a:p>
            <a:r>
              <a:rPr lang="en-IN" sz="2000" b="1" dirty="0">
                <a:solidFill>
                  <a:schemeClr val="bg1"/>
                </a:solidFill>
                <a:latin typeface="Encode Sans" panose="020B0604020202020204" charset="0"/>
                <a:cs typeface="Arial" panose="020B0604020202020204" pitchFamily="34" charset="0"/>
              </a:rPr>
              <a:t>Driver #1</a:t>
            </a:r>
          </a:p>
        </p:txBody>
      </p:sp>
      <p:sp>
        <p:nvSpPr>
          <p:cNvPr id="68" name="TextBox 67">
            <a:extLst>
              <a:ext uri="{FF2B5EF4-FFF2-40B4-BE49-F238E27FC236}">
                <a16:creationId xmlns:a16="http://schemas.microsoft.com/office/drawing/2014/main" id="{4C08F554-0C05-4A50-A3FF-33038A075C73}"/>
              </a:ext>
            </a:extLst>
          </p:cNvPr>
          <p:cNvSpPr txBox="1"/>
          <p:nvPr/>
        </p:nvSpPr>
        <p:spPr>
          <a:xfrm>
            <a:off x="1653477" y="3108889"/>
            <a:ext cx="2138235" cy="923330"/>
          </a:xfrm>
          <a:prstGeom prst="rect">
            <a:avLst/>
          </a:prstGeom>
          <a:noFill/>
        </p:spPr>
        <p:txBody>
          <a:bodyPr wrap="square" rtlCol="0">
            <a:spAutoFit/>
          </a:bodyPr>
          <a:lstStyle/>
          <a:p>
            <a:r>
              <a:rPr lang="fr-BE" dirty="0">
                <a:latin typeface="Encode Sans" panose="020B0604020202020204" charset="0"/>
              </a:rPr>
              <a:t>Marie </a:t>
            </a:r>
            <a:r>
              <a:rPr lang="fr-BE" dirty="0" err="1">
                <a:latin typeface="Encode Sans" panose="020B0604020202020204" charset="0"/>
              </a:rPr>
              <a:t>Dutrieux</a:t>
            </a:r>
            <a:endParaRPr lang="fr-BE" dirty="0">
              <a:latin typeface="Encode Sans" panose="020B0604020202020204" charset="0"/>
            </a:endParaRPr>
          </a:p>
          <a:p>
            <a:r>
              <a:rPr lang="fr-BE" sz="1200" dirty="0">
                <a:latin typeface="Encode Sans" panose="020B0604020202020204" charset="0"/>
              </a:rPr>
              <a:t>Administrative Assistant</a:t>
            </a:r>
          </a:p>
          <a:p>
            <a:r>
              <a:rPr lang="fr-BE" sz="1200" dirty="0" err="1">
                <a:latin typeface="Encode Sans" panose="020B0604020202020204" charset="0"/>
              </a:rPr>
              <a:t>Current</a:t>
            </a:r>
            <a:r>
              <a:rPr lang="fr-BE" sz="1200" dirty="0">
                <a:latin typeface="Encode Sans" panose="020B0604020202020204" charset="0"/>
              </a:rPr>
              <a:t> </a:t>
            </a:r>
            <a:r>
              <a:rPr lang="fr-BE" sz="1200" dirty="0" err="1">
                <a:latin typeface="Encode Sans" panose="020B0604020202020204" charset="0"/>
              </a:rPr>
              <a:t>vehicle</a:t>
            </a:r>
            <a:r>
              <a:rPr lang="fr-BE" sz="1200" dirty="0">
                <a:latin typeface="Encode Sans" panose="020B0604020202020204" charset="0"/>
              </a:rPr>
              <a:t>: Fiat 500 </a:t>
            </a:r>
            <a:r>
              <a:rPr lang="fr-BE" sz="1200" dirty="0" err="1">
                <a:latin typeface="Encode Sans" panose="020B0604020202020204" charset="0"/>
              </a:rPr>
              <a:t>Petrol</a:t>
            </a:r>
            <a:r>
              <a:rPr lang="fr-BE" sz="1200" dirty="0">
                <a:latin typeface="Encode Sans" panose="020B0604020202020204" charset="0"/>
              </a:rPr>
              <a:t>, 2018</a:t>
            </a:r>
          </a:p>
        </p:txBody>
      </p:sp>
      <p:pic>
        <p:nvPicPr>
          <p:cNvPr id="6" name="Picture 5" descr="A person wearing glasses&#10;&#10;Description automatically generated with low confidence">
            <a:extLst>
              <a:ext uri="{FF2B5EF4-FFF2-40B4-BE49-F238E27FC236}">
                <a16:creationId xmlns:a16="http://schemas.microsoft.com/office/drawing/2014/main" id="{EC6A6257-61AB-ADB4-FCB5-8170DFFDF9A1}"/>
              </a:ext>
            </a:extLst>
          </p:cNvPr>
          <p:cNvPicPr>
            <a:picLocks noChangeAspect="1"/>
          </p:cNvPicPr>
          <p:nvPr/>
        </p:nvPicPr>
        <p:blipFill rotWithShape="1">
          <a:blip r:embed="rId3"/>
          <a:srcRect l="26084" t="7312" r="23276" b="18218"/>
          <a:stretch/>
        </p:blipFill>
        <p:spPr>
          <a:xfrm>
            <a:off x="227622" y="2992508"/>
            <a:ext cx="1273612" cy="1248638"/>
          </a:xfrm>
          <a:prstGeom prst="ellipse">
            <a:avLst/>
          </a:prstGeom>
        </p:spPr>
      </p:pic>
      <p:sp>
        <p:nvSpPr>
          <p:cNvPr id="3" name="TextBox 2">
            <a:extLst>
              <a:ext uri="{FF2B5EF4-FFF2-40B4-BE49-F238E27FC236}">
                <a16:creationId xmlns:a16="http://schemas.microsoft.com/office/drawing/2014/main" id="{3C922610-3319-991A-C524-EB0793E43D04}"/>
              </a:ext>
            </a:extLst>
          </p:cNvPr>
          <p:cNvSpPr txBox="1"/>
          <p:nvPr/>
        </p:nvSpPr>
        <p:spPr>
          <a:xfrm>
            <a:off x="4495800" y="2143125"/>
            <a:ext cx="6629400" cy="2031325"/>
          </a:xfrm>
          <a:prstGeom prst="rect">
            <a:avLst/>
          </a:prstGeom>
          <a:noFill/>
        </p:spPr>
        <p:txBody>
          <a:bodyPr wrap="square" rtlCol="0">
            <a:spAutoFit/>
          </a:bodyPr>
          <a:lstStyle/>
          <a:p>
            <a:r>
              <a:rPr lang="fr-BE" dirty="0">
                <a:solidFill>
                  <a:schemeClr val="accent5"/>
                </a:solidFill>
                <a:latin typeface="Encode Sans" panose="020B0604020202020204" charset="0"/>
              </a:rPr>
              <a:t>Electrification </a:t>
            </a:r>
            <a:r>
              <a:rPr lang="fr-BE" dirty="0" err="1">
                <a:solidFill>
                  <a:schemeClr val="accent5"/>
                </a:solidFill>
                <a:latin typeface="Encode Sans" panose="020B0604020202020204" charset="0"/>
              </a:rPr>
              <a:t>potential</a:t>
            </a:r>
            <a:r>
              <a:rPr lang="fr-BE" dirty="0">
                <a:solidFill>
                  <a:schemeClr val="accent5"/>
                </a:solidFill>
                <a:latin typeface="Encode Sans" panose="020B0604020202020204" charset="0"/>
              </a:rPr>
              <a:t>?</a:t>
            </a:r>
          </a:p>
          <a:p>
            <a:endParaRPr lang="fr-BE" dirty="0">
              <a:solidFill>
                <a:schemeClr val="accent5"/>
              </a:solidFill>
              <a:latin typeface="Encode Sans" panose="020B0604020202020204" charset="0"/>
            </a:endParaRPr>
          </a:p>
          <a:p>
            <a:pPr marL="285750" indent="-285750">
              <a:buFont typeface="Arial" panose="020B0604020202020204" pitchFamily="34" charset="0"/>
              <a:buChar char="•"/>
            </a:pPr>
            <a:r>
              <a:rPr lang="en-US" dirty="0">
                <a:latin typeface="Encode Sans" panose="020B0604020202020204" charset="0"/>
              </a:rPr>
              <a:t>Average daily mileage</a:t>
            </a:r>
          </a:p>
          <a:p>
            <a:pPr marL="285750" indent="-285750">
              <a:buFont typeface="Arial" panose="020B0604020202020204" pitchFamily="34" charset="0"/>
              <a:buChar char="•"/>
            </a:pPr>
            <a:r>
              <a:rPr lang="en-US" dirty="0">
                <a:latin typeface="Encode Sans" panose="020B0604020202020204" charset="0"/>
              </a:rPr>
              <a:t>Frequency of occasional trips / Use</a:t>
            </a:r>
          </a:p>
          <a:p>
            <a:pPr marL="285750" indent="-285750">
              <a:buFont typeface="Arial" panose="020B0604020202020204" pitchFamily="34" charset="0"/>
              <a:buChar char="•"/>
            </a:pPr>
            <a:r>
              <a:rPr lang="en-US" dirty="0">
                <a:latin typeface="Encode Sans" panose="020B0604020202020204" charset="0"/>
              </a:rPr>
              <a:t>Recharging</a:t>
            </a:r>
          </a:p>
          <a:p>
            <a:pPr marL="285750" indent="-285750">
              <a:buFont typeface="Arial" panose="020B0604020202020204" pitchFamily="34" charset="0"/>
              <a:buChar char="•"/>
            </a:pPr>
            <a:endParaRPr lang="fr-BE" dirty="0">
              <a:latin typeface="Encode Sans" panose="020B0604020202020204" charset="0"/>
            </a:endParaRPr>
          </a:p>
          <a:p>
            <a:r>
              <a:rPr lang="fr-BE" dirty="0" err="1">
                <a:latin typeface="Encode Sans" panose="020B0604020202020204" charset="0"/>
              </a:rPr>
              <a:t>What</a:t>
            </a:r>
            <a:r>
              <a:rPr lang="fr-BE" dirty="0">
                <a:latin typeface="Encode Sans" panose="020B0604020202020204" charset="0"/>
              </a:rPr>
              <a:t> </a:t>
            </a:r>
            <a:r>
              <a:rPr lang="fr-BE" dirty="0" err="1">
                <a:latin typeface="Encode Sans" panose="020B0604020202020204" charset="0"/>
              </a:rPr>
              <a:t>is</a:t>
            </a:r>
            <a:r>
              <a:rPr lang="fr-BE" dirty="0">
                <a:latin typeface="Encode Sans" panose="020B0604020202020204" charset="0"/>
              </a:rPr>
              <a:t> </a:t>
            </a:r>
            <a:r>
              <a:rPr lang="fr-BE" dirty="0" err="1">
                <a:latin typeface="Encode Sans" panose="020B0604020202020204" charset="0"/>
              </a:rPr>
              <a:t>your</a:t>
            </a:r>
            <a:r>
              <a:rPr lang="fr-BE" dirty="0">
                <a:latin typeface="Encode Sans" panose="020B0604020202020204" charset="0"/>
              </a:rPr>
              <a:t> </a:t>
            </a:r>
            <a:r>
              <a:rPr lang="fr-BE" dirty="0" err="1">
                <a:latin typeface="Encode Sans" panose="020B0604020202020204" charset="0"/>
              </a:rPr>
              <a:t>recommendation</a:t>
            </a:r>
            <a:r>
              <a:rPr lang="fr-BE" dirty="0">
                <a:latin typeface="Encode Sans" panose="020B0604020202020204" charset="0"/>
              </a:rPr>
              <a:t>?</a:t>
            </a:r>
          </a:p>
        </p:txBody>
      </p:sp>
      <p:sp>
        <p:nvSpPr>
          <p:cNvPr id="12" name="Espace réservé du numéro de diapositive 2">
            <a:extLst>
              <a:ext uri="{FF2B5EF4-FFF2-40B4-BE49-F238E27FC236}">
                <a16:creationId xmlns:a16="http://schemas.microsoft.com/office/drawing/2014/main" id="{74AAA4BC-902D-854B-778A-F1D4C07D1E4F}"/>
              </a:ext>
            </a:extLst>
          </p:cNvPr>
          <p:cNvSpPr>
            <a:spLocks noGrp="1"/>
          </p:cNvSpPr>
          <p:nvPr>
            <p:ph type="sldNum" sz="quarter" idx="17"/>
          </p:nvPr>
        </p:nvSpPr>
        <p:spPr>
          <a:xfrm>
            <a:off x="11346100" y="6623359"/>
            <a:ext cx="720000" cy="216000"/>
          </a:xfrm>
        </p:spPr>
        <p:txBody>
          <a:bodyPr/>
          <a:lstStyle/>
          <a:p>
            <a:fld id="{D9249B2F-9173-48D3-A5BC-90A6758C671B}" type="slidenum">
              <a:rPr lang="en-US" noProof="0" smtClean="0"/>
              <a:pPr/>
              <a:t>27</a:t>
            </a:fld>
            <a:endParaRPr lang="en-US" noProof="0" dirty="0"/>
          </a:p>
        </p:txBody>
      </p:sp>
      <p:pic>
        <p:nvPicPr>
          <p:cNvPr id="13" name="Picture 2" descr="Stellantis dévoile un florilège de slogans pour ses marques">
            <a:extLst>
              <a:ext uri="{FF2B5EF4-FFF2-40B4-BE49-F238E27FC236}">
                <a16:creationId xmlns:a16="http://schemas.microsoft.com/office/drawing/2014/main" id="{5472059C-15FC-1160-13B8-11AEFF84034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9527" y="646178"/>
            <a:ext cx="396573" cy="264382"/>
          </a:xfrm>
          <a:prstGeom prst="flowChartConnector">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14268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F2467DE-637E-4BD6-AFAF-E7800A7C3382}"/>
              </a:ext>
            </a:extLst>
          </p:cNvPr>
          <p:cNvSpPr>
            <a:spLocks noGrp="1"/>
          </p:cNvSpPr>
          <p:nvPr>
            <p:ph type="body" idx="1"/>
          </p:nvPr>
        </p:nvSpPr>
        <p:spPr/>
        <p:txBody>
          <a:bodyPr/>
          <a:lstStyle/>
          <a:p>
            <a:r>
              <a:rPr lang="fr-FR" sz="1600" dirty="0"/>
              <a:t>Case </a:t>
            </a:r>
            <a:r>
              <a:rPr lang="fr-FR" sz="1600" dirty="0" err="1"/>
              <a:t>study</a:t>
            </a:r>
            <a:r>
              <a:rPr lang="fr-FR" sz="1600" dirty="0"/>
              <a:t> #1</a:t>
            </a:r>
            <a:endParaRPr lang="en-BE" sz="1600" dirty="0"/>
          </a:p>
        </p:txBody>
      </p:sp>
      <p:sp>
        <p:nvSpPr>
          <p:cNvPr id="5" name="Text Placeholder 4">
            <a:extLst>
              <a:ext uri="{FF2B5EF4-FFF2-40B4-BE49-F238E27FC236}">
                <a16:creationId xmlns:a16="http://schemas.microsoft.com/office/drawing/2014/main" id="{0CA99DFD-B92C-4FB3-A339-F99D658FEE81}"/>
              </a:ext>
            </a:extLst>
          </p:cNvPr>
          <p:cNvSpPr>
            <a:spLocks noGrp="1"/>
          </p:cNvSpPr>
          <p:nvPr>
            <p:ph type="body" sz="quarter" idx="19"/>
          </p:nvPr>
        </p:nvSpPr>
        <p:spPr/>
        <p:txBody>
          <a:bodyPr/>
          <a:lstStyle/>
          <a:p>
            <a:r>
              <a:rPr lang="fr-BE"/>
              <a:t>03</a:t>
            </a:r>
            <a:endParaRPr lang="en-US"/>
          </a:p>
        </p:txBody>
      </p:sp>
      <p:sp>
        <p:nvSpPr>
          <p:cNvPr id="8" name="Title 7">
            <a:extLst>
              <a:ext uri="{FF2B5EF4-FFF2-40B4-BE49-F238E27FC236}">
                <a16:creationId xmlns:a16="http://schemas.microsoft.com/office/drawing/2014/main" id="{DB5D079B-918E-46AB-BBF6-A582D0F23332}"/>
              </a:ext>
            </a:extLst>
          </p:cNvPr>
          <p:cNvSpPr>
            <a:spLocks noGrp="1"/>
          </p:cNvSpPr>
          <p:nvPr>
            <p:ph type="title"/>
          </p:nvPr>
        </p:nvSpPr>
        <p:spPr>
          <a:xfrm>
            <a:off x="1215976" y="730048"/>
            <a:ext cx="10800000" cy="335964"/>
          </a:xfrm>
        </p:spPr>
        <p:txBody>
          <a:bodyPr/>
          <a:lstStyle/>
          <a:p>
            <a:r>
              <a:rPr lang="fr-BE" dirty="0"/>
              <a:t>Driver debriefing #2</a:t>
            </a:r>
            <a:endParaRPr lang="en-US" dirty="0"/>
          </a:p>
        </p:txBody>
      </p:sp>
      <p:sp>
        <p:nvSpPr>
          <p:cNvPr id="3" name="TextBox 2">
            <a:extLst>
              <a:ext uri="{FF2B5EF4-FFF2-40B4-BE49-F238E27FC236}">
                <a16:creationId xmlns:a16="http://schemas.microsoft.com/office/drawing/2014/main" id="{3C922610-3319-991A-C524-EB0793E43D04}"/>
              </a:ext>
            </a:extLst>
          </p:cNvPr>
          <p:cNvSpPr txBox="1"/>
          <p:nvPr/>
        </p:nvSpPr>
        <p:spPr>
          <a:xfrm>
            <a:off x="4495800" y="2143125"/>
            <a:ext cx="6042723" cy="2031325"/>
          </a:xfrm>
          <a:prstGeom prst="rect">
            <a:avLst/>
          </a:prstGeom>
          <a:noFill/>
        </p:spPr>
        <p:txBody>
          <a:bodyPr wrap="square" rtlCol="0">
            <a:spAutoFit/>
          </a:bodyPr>
          <a:lstStyle/>
          <a:p>
            <a:r>
              <a:rPr lang="fr-BE" dirty="0">
                <a:solidFill>
                  <a:schemeClr val="accent5"/>
                </a:solidFill>
                <a:latin typeface="Encode Sans" panose="020B0604020202020204" charset="0"/>
              </a:rPr>
              <a:t>Electrification </a:t>
            </a:r>
            <a:r>
              <a:rPr lang="fr-BE" dirty="0" err="1">
                <a:solidFill>
                  <a:schemeClr val="accent5"/>
                </a:solidFill>
                <a:latin typeface="Encode Sans" panose="020B0604020202020204" charset="0"/>
              </a:rPr>
              <a:t>potential</a:t>
            </a:r>
            <a:r>
              <a:rPr lang="fr-BE" dirty="0">
                <a:solidFill>
                  <a:schemeClr val="accent5"/>
                </a:solidFill>
                <a:latin typeface="Encode Sans" panose="020B0604020202020204" charset="0"/>
              </a:rPr>
              <a:t>?</a:t>
            </a:r>
          </a:p>
          <a:p>
            <a:endParaRPr lang="fr-BE" dirty="0">
              <a:solidFill>
                <a:schemeClr val="accent5"/>
              </a:solidFill>
              <a:latin typeface="Encode Sans" panose="020B0604020202020204" charset="0"/>
            </a:endParaRPr>
          </a:p>
          <a:p>
            <a:pPr marL="285750" indent="-285750">
              <a:buFont typeface="Arial" panose="020B0604020202020204" pitchFamily="34" charset="0"/>
              <a:buChar char="•"/>
            </a:pPr>
            <a:r>
              <a:rPr lang="en-US" dirty="0">
                <a:latin typeface="Encode Sans" panose="020B0604020202020204" charset="0"/>
              </a:rPr>
              <a:t>Average daily mileage</a:t>
            </a:r>
          </a:p>
          <a:p>
            <a:pPr marL="285750" indent="-285750">
              <a:buFont typeface="Arial" panose="020B0604020202020204" pitchFamily="34" charset="0"/>
              <a:buChar char="•"/>
            </a:pPr>
            <a:r>
              <a:rPr lang="en-US" dirty="0">
                <a:latin typeface="Encode Sans" panose="020B0604020202020204" charset="0"/>
              </a:rPr>
              <a:t>Frequency of occasional trips / Use</a:t>
            </a:r>
          </a:p>
          <a:p>
            <a:pPr marL="285750" indent="-285750">
              <a:buFont typeface="Arial" panose="020B0604020202020204" pitchFamily="34" charset="0"/>
              <a:buChar char="•"/>
            </a:pPr>
            <a:r>
              <a:rPr lang="en-US" dirty="0">
                <a:latin typeface="Encode Sans" panose="020B0604020202020204" charset="0"/>
              </a:rPr>
              <a:t>Recharging</a:t>
            </a:r>
            <a:endParaRPr lang="fr-FR" dirty="0">
              <a:latin typeface="Encode Sans" panose="020B0604020202020204" charset="0"/>
            </a:endParaRPr>
          </a:p>
          <a:p>
            <a:endParaRPr lang="fr-BE" dirty="0">
              <a:latin typeface="Encode Sans" panose="020B0604020202020204" charset="0"/>
            </a:endParaRPr>
          </a:p>
          <a:p>
            <a:r>
              <a:rPr lang="fr-BE" dirty="0" err="1">
                <a:latin typeface="Encode Sans" panose="020B0604020202020204" charset="0"/>
              </a:rPr>
              <a:t>What</a:t>
            </a:r>
            <a:r>
              <a:rPr lang="fr-BE" dirty="0">
                <a:latin typeface="Encode Sans" panose="020B0604020202020204" charset="0"/>
              </a:rPr>
              <a:t> </a:t>
            </a:r>
            <a:r>
              <a:rPr lang="fr-BE" dirty="0" err="1">
                <a:latin typeface="Encode Sans" panose="020B0604020202020204" charset="0"/>
              </a:rPr>
              <a:t>is</a:t>
            </a:r>
            <a:r>
              <a:rPr lang="fr-BE" dirty="0">
                <a:latin typeface="Encode Sans" panose="020B0604020202020204" charset="0"/>
              </a:rPr>
              <a:t> </a:t>
            </a:r>
            <a:r>
              <a:rPr lang="fr-BE" dirty="0" err="1">
                <a:latin typeface="Encode Sans" panose="020B0604020202020204" charset="0"/>
              </a:rPr>
              <a:t>your</a:t>
            </a:r>
            <a:r>
              <a:rPr lang="fr-BE" dirty="0">
                <a:latin typeface="Encode Sans" panose="020B0604020202020204" charset="0"/>
              </a:rPr>
              <a:t> </a:t>
            </a:r>
            <a:r>
              <a:rPr lang="fr-BE" dirty="0" err="1">
                <a:latin typeface="Encode Sans" panose="020B0604020202020204" charset="0"/>
              </a:rPr>
              <a:t>recommendation</a:t>
            </a:r>
            <a:r>
              <a:rPr lang="fr-BE" dirty="0">
                <a:latin typeface="Encode Sans" panose="020B0604020202020204" charset="0"/>
              </a:rPr>
              <a:t>?</a:t>
            </a:r>
          </a:p>
        </p:txBody>
      </p:sp>
      <p:grpSp>
        <p:nvGrpSpPr>
          <p:cNvPr id="13" name="Group 12">
            <a:extLst>
              <a:ext uri="{FF2B5EF4-FFF2-40B4-BE49-F238E27FC236}">
                <a16:creationId xmlns:a16="http://schemas.microsoft.com/office/drawing/2014/main" id="{C71FAD78-C06A-45A2-5485-A607D2ECD7BD}"/>
              </a:ext>
            </a:extLst>
          </p:cNvPr>
          <p:cNvGrpSpPr/>
          <p:nvPr/>
        </p:nvGrpSpPr>
        <p:grpSpPr>
          <a:xfrm>
            <a:off x="233646" y="1790741"/>
            <a:ext cx="3922624" cy="2741641"/>
            <a:chOff x="2349572" y="1064724"/>
            <a:chExt cx="3556776" cy="2485939"/>
          </a:xfrm>
        </p:grpSpPr>
        <p:sp>
          <p:nvSpPr>
            <p:cNvPr id="14" name="Freeform: Shape 13">
              <a:extLst>
                <a:ext uri="{FF2B5EF4-FFF2-40B4-BE49-F238E27FC236}">
                  <a16:creationId xmlns:a16="http://schemas.microsoft.com/office/drawing/2014/main" id="{A0A8933C-0A66-4E99-C0CD-4AB1163B9F38}"/>
                </a:ext>
              </a:extLst>
            </p:cNvPr>
            <p:cNvSpPr/>
            <p:nvPr/>
          </p:nvSpPr>
          <p:spPr>
            <a:xfrm>
              <a:off x="2351027" y="1064724"/>
              <a:ext cx="3555321" cy="973414"/>
            </a:xfrm>
            <a:custGeom>
              <a:avLst/>
              <a:gdLst>
                <a:gd name="connsiteX0" fmla="*/ 237286 w 3613524"/>
                <a:gd name="connsiteY0" fmla="*/ 0 h 989350"/>
                <a:gd name="connsiteX1" fmla="*/ 992804 w 3613524"/>
                <a:gd name="connsiteY1" fmla="*/ 0 h 989350"/>
                <a:gd name="connsiteX2" fmla="*/ 1125473 w 3613524"/>
                <a:gd name="connsiteY2" fmla="*/ 40525 h 989350"/>
                <a:gd name="connsiteX3" fmla="*/ 1135614 w 3613524"/>
                <a:gd name="connsiteY3" fmla="*/ 48892 h 989350"/>
                <a:gd name="connsiteX4" fmla="*/ 1135541 w 3613524"/>
                <a:gd name="connsiteY4" fmla="*/ 44814 h 989350"/>
                <a:gd name="connsiteX5" fmla="*/ 1459647 w 3613524"/>
                <a:gd name="connsiteY5" fmla="*/ 284813 h 989350"/>
                <a:gd name="connsiteX6" fmla="*/ 3372657 w 3613524"/>
                <a:gd name="connsiteY6" fmla="*/ 284813 h 989350"/>
                <a:gd name="connsiteX7" fmla="*/ 3613524 w 3613524"/>
                <a:gd name="connsiteY7" fmla="*/ 525680 h 989350"/>
                <a:gd name="connsiteX8" fmla="*/ 3613524 w 3613524"/>
                <a:gd name="connsiteY8" fmla="*/ 989349 h 989350"/>
                <a:gd name="connsiteX9" fmla="*/ 1230090 w 3613524"/>
                <a:gd name="connsiteY9" fmla="*/ 989349 h 989350"/>
                <a:gd name="connsiteX10" fmla="*/ 1230090 w 3613524"/>
                <a:gd name="connsiteY10" fmla="*/ 989350 h 989350"/>
                <a:gd name="connsiteX11" fmla="*/ 0 w 3613524"/>
                <a:gd name="connsiteY11" fmla="*/ 989350 h 989350"/>
                <a:gd name="connsiteX12" fmla="*/ 0 w 3613524"/>
                <a:gd name="connsiteY12" fmla="*/ 237286 h 989350"/>
                <a:gd name="connsiteX13" fmla="*/ 237286 w 3613524"/>
                <a:gd name="connsiteY13" fmla="*/ 0 h 989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13524" h="989350">
                  <a:moveTo>
                    <a:pt x="237286" y="0"/>
                  </a:moveTo>
                  <a:lnTo>
                    <a:pt x="992804" y="0"/>
                  </a:lnTo>
                  <a:cubicBezTo>
                    <a:pt x="1041947" y="0"/>
                    <a:pt x="1087601" y="14940"/>
                    <a:pt x="1125473" y="40525"/>
                  </a:cubicBezTo>
                  <a:lnTo>
                    <a:pt x="1135614" y="48892"/>
                  </a:lnTo>
                  <a:lnTo>
                    <a:pt x="1135541" y="44814"/>
                  </a:lnTo>
                  <a:cubicBezTo>
                    <a:pt x="1232835" y="123732"/>
                    <a:pt x="1265388" y="290851"/>
                    <a:pt x="1459647" y="284813"/>
                  </a:cubicBezTo>
                  <a:lnTo>
                    <a:pt x="3372657" y="284813"/>
                  </a:lnTo>
                  <a:cubicBezTo>
                    <a:pt x="3505684" y="284813"/>
                    <a:pt x="3613524" y="392653"/>
                    <a:pt x="3613524" y="525680"/>
                  </a:cubicBezTo>
                  <a:lnTo>
                    <a:pt x="3613524" y="989349"/>
                  </a:lnTo>
                  <a:lnTo>
                    <a:pt x="1230090" y="989349"/>
                  </a:lnTo>
                  <a:lnTo>
                    <a:pt x="1230090" y="989350"/>
                  </a:lnTo>
                  <a:lnTo>
                    <a:pt x="0" y="989350"/>
                  </a:lnTo>
                  <a:lnTo>
                    <a:pt x="0" y="237286"/>
                  </a:lnTo>
                  <a:cubicBezTo>
                    <a:pt x="0" y="106237"/>
                    <a:pt x="106237" y="0"/>
                    <a:pt x="237286" y="0"/>
                  </a:cubicBezTo>
                  <a:close/>
                </a:path>
              </a:pathLst>
            </a:custGeom>
            <a:solidFill>
              <a:srgbClr val="FF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160" dirty="0">
                <a:latin typeface="Encode Sans" panose="020B0604020202020204" charset="0"/>
                <a:cs typeface="Arial" panose="020B0604020202020204" pitchFamily="34" charset="0"/>
              </a:endParaRPr>
            </a:p>
          </p:txBody>
        </p:sp>
        <p:sp>
          <p:nvSpPr>
            <p:cNvPr id="15" name="Rectangle 14">
              <a:extLst>
                <a:ext uri="{FF2B5EF4-FFF2-40B4-BE49-F238E27FC236}">
                  <a16:creationId xmlns:a16="http://schemas.microsoft.com/office/drawing/2014/main" id="{16FE1C2C-482D-5EC0-6B9B-8A4A5C51FE08}"/>
                </a:ext>
              </a:extLst>
            </p:cNvPr>
            <p:cNvSpPr/>
            <p:nvPr/>
          </p:nvSpPr>
          <p:spPr>
            <a:xfrm>
              <a:off x="2349572" y="2027231"/>
              <a:ext cx="3555321" cy="1523432"/>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160" dirty="0">
                <a:latin typeface="Encode Sans" panose="020B0604020202020204" charset="0"/>
                <a:cs typeface="Arial" panose="020B0604020202020204" pitchFamily="34" charset="0"/>
              </a:endParaRPr>
            </a:p>
          </p:txBody>
        </p:sp>
      </p:grpSp>
      <p:pic>
        <p:nvPicPr>
          <p:cNvPr id="16" name="Picture 15" descr="A person using a computer&#10;&#10;Description automatically generated with medium confidence">
            <a:extLst>
              <a:ext uri="{FF2B5EF4-FFF2-40B4-BE49-F238E27FC236}">
                <a16:creationId xmlns:a16="http://schemas.microsoft.com/office/drawing/2014/main" id="{64658089-4419-2AC6-3F31-B2C56E9A8DD6}"/>
              </a:ext>
            </a:extLst>
          </p:cNvPr>
          <p:cNvPicPr>
            <a:picLocks noChangeAspect="1"/>
          </p:cNvPicPr>
          <p:nvPr/>
        </p:nvPicPr>
        <p:blipFill rotWithShape="1">
          <a:blip r:embed="rId3"/>
          <a:srcRect l="37576" b="2221"/>
          <a:stretch/>
        </p:blipFill>
        <p:spPr>
          <a:xfrm>
            <a:off x="399953" y="2992227"/>
            <a:ext cx="1235391" cy="1249200"/>
          </a:xfrm>
          <a:prstGeom prst="flowChartConnector">
            <a:avLst/>
          </a:prstGeom>
        </p:spPr>
      </p:pic>
      <p:sp>
        <p:nvSpPr>
          <p:cNvPr id="17" name="TextBox 16">
            <a:extLst>
              <a:ext uri="{FF2B5EF4-FFF2-40B4-BE49-F238E27FC236}">
                <a16:creationId xmlns:a16="http://schemas.microsoft.com/office/drawing/2014/main" id="{F39C3F7D-9576-5683-74E6-8D64C5B3D87D}"/>
              </a:ext>
            </a:extLst>
          </p:cNvPr>
          <p:cNvSpPr txBox="1"/>
          <p:nvPr/>
        </p:nvSpPr>
        <p:spPr>
          <a:xfrm>
            <a:off x="1776425" y="3108889"/>
            <a:ext cx="1985653" cy="923330"/>
          </a:xfrm>
          <a:prstGeom prst="rect">
            <a:avLst/>
          </a:prstGeom>
          <a:noFill/>
        </p:spPr>
        <p:txBody>
          <a:bodyPr wrap="square" rtlCol="0">
            <a:spAutoFit/>
          </a:bodyPr>
          <a:lstStyle/>
          <a:p>
            <a:r>
              <a:rPr lang="fr-BE" dirty="0">
                <a:latin typeface="Encode Sans" panose="020B0604020202020204" charset="0"/>
              </a:rPr>
              <a:t>Jean de Latour</a:t>
            </a:r>
          </a:p>
          <a:p>
            <a:r>
              <a:rPr lang="fr-FR" sz="1200" dirty="0">
                <a:latin typeface="Encode Sans" panose="020B0604020202020204" charset="0"/>
              </a:rPr>
              <a:t>Sales Rep</a:t>
            </a:r>
          </a:p>
          <a:p>
            <a:r>
              <a:rPr lang="fr-FR" sz="1200" dirty="0" err="1">
                <a:latin typeface="Encode Sans" panose="020B0604020202020204" charset="0"/>
              </a:rPr>
              <a:t>Current</a:t>
            </a:r>
            <a:r>
              <a:rPr lang="fr-FR" sz="1200" dirty="0">
                <a:latin typeface="Encode Sans" panose="020B0604020202020204" charset="0"/>
              </a:rPr>
              <a:t> </a:t>
            </a:r>
            <a:r>
              <a:rPr lang="fr-FR" sz="1200" dirty="0" err="1">
                <a:latin typeface="Encode Sans" panose="020B0604020202020204" charset="0"/>
              </a:rPr>
              <a:t>vehicle</a:t>
            </a:r>
            <a:r>
              <a:rPr lang="fr-FR" sz="1200" dirty="0">
                <a:latin typeface="Encode Sans" panose="020B0604020202020204" charset="0"/>
              </a:rPr>
              <a:t>: Jeep </a:t>
            </a:r>
            <a:r>
              <a:rPr lang="fr-FR" sz="1200" dirty="0" err="1">
                <a:latin typeface="Encode Sans" panose="020B0604020202020204" charset="0"/>
              </a:rPr>
              <a:t>Renegade</a:t>
            </a:r>
            <a:r>
              <a:rPr lang="fr-FR" sz="1200" dirty="0">
                <a:latin typeface="Encode Sans" panose="020B0604020202020204" charset="0"/>
              </a:rPr>
              <a:t> </a:t>
            </a:r>
            <a:r>
              <a:rPr lang="fr-FR" sz="1200" dirty="0" err="1">
                <a:latin typeface="Encode Sans" panose="020B0604020202020204" charset="0"/>
              </a:rPr>
              <a:t>petrol</a:t>
            </a:r>
            <a:r>
              <a:rPr lang="fr-FR" sz="1200" dirty="0">
                <a:latin typeface="Encode Sans" panose="020B0604020202020204" charset="0"/>
              </a:rPr>
              <a:t>, 2018</a:t>
            </a:r>
            <a:endParaRPr lang="fr-BE" sz="1200" dirty="0">
              <a:latin typeface="Encode Sans" panose="020B0604020202020204" charset="0"/>
            </a:endParaRPr>
          </a:p>
        </p:txBody>
      </p:sp>
      <p:sp>
        <p:nvSpPr>
          <p:cNvPr id="18" name="Rectangle 17">
            <a:extLst>
              <a:ext uri="{FF2B5EF4-FFF2-40B4-BE49-F238E27FC236}">
                <a16:creationId xmlns:a16="http://schemas.microsoft.com/office/drawing/2014/main" id="{3B77ECDE-7504-FF5D-DBBF-D48C5BF68119}"/>
              </a:ext>
            </a:extLst>
          </p:cNvPr>
          <p:cNvSpPr/>
          <p:nvPr/>
        </p:nvSpPr>
        <p:spPr>
          <a:xfrm>
            <a:off x="290515" y="2325571"/>
            <a:ext cx="2830754" cy="400110"/>
          </a:xfrm>
          <a:prstGeom prst="rect">
            <a:avLst/>
          </a:prstGeom>
        </p:spPr>
        <p:txBody>
          <a:bodyPr wrap="square">
            <a:spAutoFit/>
          </a:bodyPr>
          <a:lstStyle/>
          <a:p>
            <a:r>
              <a:rPr lang="en-IN" sz="2000" b="1" dirty="0">
                <a:solidFill>
                  <a:schemeClr val="bg1"/>
                </a:solidFill>
                <a:latin typeface="Encode Sans" panose="020B0604020202020204" charset="0"/>
                <a:cs typeface="Arial" panose="020B0604020202020204" pitchFamily="34" charset="0"/>
              </a:rPr>
              <a:t>Driver #2</a:t>
            </a:r>
          </a:p>
        </p:txBody>
      </p:sp>
      <p:sp>
        <p:nvSpPr>
          <p:cNvPr id="12" name="Espace réservé du numéro de diapositive 2">
            <a:extLst>
              <a:ext uri="{FF2B5EF4-FFF2-40B4-BE49-F238E27FC236}">
                <a16:creationId xmlns:a16="http://schemas.microsoft.com/office/drawing/2014/main" id="{8523B776-E2DC-D3B4-18B5-407935EB6A9B}"/>
              </a:ext>
            </a:extLst>
          </p:cNvPr>
          <p:cNvSpPr>
            <a:spLocks noGrp="1"/>
          </p:cNvSpPr>
          <p:nvPr>
            <p:ph type="sldNum" sz="quarter" idx="17"/>
          </p:nvPr>
        </p:nvSpPr>
        <p:spPr>
          <a:xfrm>
            <a:off x="11346100" y="6623359"/>
            <a:ext cx="720000" cy="216000"/>
          </a:xfrm>
        </p:spPr>
        <p:txBody>
          <a:bodyPr/>
          <a:lstStyle/>
          <a:p>
            <a:fld id="{D9249B2F-9173-48D3-A5BC-90A6758C671B}" type="slidenum">
              <a:rPr lang="en-US" noProof="0" smtClean="0"/>
              <a:pPr/>
              <a:t>28</a:t>
            </a:fld>
            <a:endParaRPr lang="en-US" noProof="0" dirty="0"/>
          </a:p>
        </p:txBody>
      </p:sp>
      <p:pic>
        <p:nvPicPr>
          <p:cNvPr id="19" name="Picture 2" descr="Stellantis dévoile un florilège de slogans pour ses marques">
            <a:extLst>
              <a:ext uri="{FF2B5EF4-FFF2-40B4-BE49-F238E27FC236}">
                <a16:creationId xmlns:a16="http://schemas.microsoft.com/office/drawing/2014/main" id="{A163B5A9-97B4-2BCC-7915-62096DAE370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9527" y="646178"/>
            <a:ext cx="396573" cy="264382"/>
          </a:xfrm>
          <a:prstGeom prst="flowChartConnector">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75489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F2467DE-637E-4BD6-AFAF-E7800A7C3382}"/>
              </a:ext>
            </a:extLst>
          </p:cNvPr>
          <p:cNvSpPr>
            <a:spLocks noGrp="1"/>
          </p:cNvSpPr>
          <p:nvPr>
            <p:ph type="body" idx="1"/>
          </p:nvPr>
        </p:nvSpPr>
        <p:spPr/>
        <p:txBody>
          <a:bodyPr/>
          <a:lstStyle/>
          <a:p>
            <a:r>
              <a:rPr lang="fr-FR" sz="1600" dirty="0"/>
              <a:t>Case </a:t>
            </a:r>
            <a:r>
              <a:rPr lang="fr-FR" sz="1600" dirty="0" err="1"/>
              <a:t>study</a:t>
            </a:r>
            <a:r>
              <a:rPr lang="fr-FR" sz="1600" dirty="0"/>
              <a:t> #1</a:t>
            </a:r>
            <a:endParaRPr lang="en-BE" sz="1600" dirty="0"/>
          </a:p>
        </p:txBody>
      </p:sp>
      <p:sp>
        <p:nvSpPr>
          <p:cNvPr id="5" name="Text Placeholder 4">
            <a:extLst>
              <a:ext uri="{FF2B5EF4-FFF2-40B4-BE49-F238E27FC236}">
                <a16:creationId xmlns:a16="http://schemas.microsoft.com/office/drawing/2014/main" id="{0CA99DFD-B92C-4FB3-A339-F99D658FEE81}"/>
              </a:ext>
            </a:extLst>
          </p:cNvPr>
          <p:cNvSpPr>
            <a:spLocks noGrp="1"/>
          </p:cNvSpPr>
          <p:nvPr>
            <p:ph type="body" sz="quarter" idx="19"/>
          </p:nvPr>
        </p:nvSpPr>
        <p:spPr/>
        <p:txBody>
          <a:bodyPr/>
          <a:lstStyle/>
          <a:p>
            <a:r>
              <a:rPr lang="fr-BE"/>
              <a:t>03</a:t>
            </a:r>
            <a:endParaRPr lang="en-US"/>
          </a:p>
        </p:txBody>
      </p:sp>
      <p:sp>
        <p:nvSpPr>
          <p:cNvPr id="8" name="Title 7">
            <a:extLst>
              <a:ext uri="{FF2B5EF4-FFF2-40B4-BE49-F238E27FC236}">
                <a16:creationId xmlns:a16="http://schemas.microsoft.com/office/drawing/2014/main" id="{DB5D079B-918E-46AB-BBF6-A582D0F23332}"/>
              </a:ext>
            </a:extLst>
          </p:cNvPr>
          <p:cNvSpPr>
            <a:spLocks noGrp="1"/>
          </p:cNvSpPr>
          <p:nvPr>
            <p:ph type="title"/>
          </p:nvPr>
        </p:nvSpPr>
        <p:spPr>
          <a:xfrm>
            <a:off x="1215976" y="730048"/>
            <a:ext cx="10800000" cy="335964"/>
          </a:xfrm>
        </p:spPr>
        <p:txBody>
          <a:bodyPr/>
          <a:lstStyle/>
          <a:p>
            <a:r>
              <a:rPr lang="fr-BE" dirty="0"/>
              <a:t>Driver debriefing #3</a:t>
            </a:r>
            <a:endParaRPr lang="en-US" dirty="0"/>
          </a:p>
        </p:txBody>
      </p:sp>
      <p:sp>
        <p:nvSpPr>
          <p:cNvPr id="3" name="TextBox 2">
            <a:extLst>
              <a:ext uri="{FF2B5EF4-FFF2-40B4-BE49-F238E27FC236}">
                <a16:creationId xmlns:a16="http://schemas.microsoft.com/office/drawing/2014/main" id="{3C922610-3319-991A-C524-EB0793E43D04}"/>
              </a:ext>
            </a:extLst>
          </p:cNvPr>
          <p:cNvSpPr txBox="1"/>
          <p:nvPr/>
        </p:nvSpPr>
        <p:spPr>
          <a:xfrm>
            <a:off x="4495800" y="2143125"/>
            <a:ext cx="6042723" cy="2031325"/>
          </a:xfrm>
          <a:prstGeom prst="rect">
            <a:avLst/>
          </a:prstGeom>
          <a:noFill/>
        </p:spPr>
        <p:txBody>
          <a:bodyPr wrap="square" rtlCol="0">
            <a:spAutoFit/>
          </a:bodyPr>
          <a:lstStyle/>
          <a:p>
            <a:r>
              <a:rPr lang="fr-BE" dirty="0">
                <a:solidFill>
                  <a:schemeClr val="accent5"/>
                </a:solidFill>
                <a:latin typeface="Encode Sans" panose="020B0604020202020204" charset="0"/>
              </a:rPr>
              <a:t>Electrification </a:t>
            </a:r>
            <a:r>
              <a:rPr lang="fr-BE" dirty="0" err="1">
                <a:solidFill>
                  <a:schemeClr val="accent5"/>
                </a:solidFill>
                <a:latin typeface="Encode Sans" panose="020B0604020202020204" charset="0"/>
              </a:rPr>
              <a:t>potential</a:t>
            </a:r>
            <a:r>
              <a:rPr lang="fr-BE" dirty="0">
                <a:solidFill>
                  <a:schemeClr val="accent5"/>
                </a:solidFill>
                <a:latin typeface="Encode Sans" panose="020B0604020202020204" charset="0"/>
              </a:rPr>
              <a:t>?</a:t>
            </a:r>
          </a:p>
          <a:p>
            <a:endParaRPr lang="fr-BE" dirty="0">
              <a:solidFill>
                <a:schemeClr val="accent5"/>
              </a:solidFill>
              <a:latin typeface="Encode Sans" panose="020B0604020202020204" charset="0"/>
            </a:endParaRPr>
          </a:p>
          <a:p>
            <a:pPr marL="285750" indent="-285750">
              <a:buFont typeface="Arial" panose="020B0604020202020204" pitchFamily="34" charset="0"/>
              <a:buChar char="•"/>
            </a:pPr>
            <a:r>
              <a:rPr lang="en-US" dirty="0">
                <a:latin typeface="Encode Sans" panose="020B0604020202020204" charset="0"/>
              </a:rPr>
              <a:t>Average daily mileage</a:t>
            </a:r>
          </a:p>
          <a:p>
            <a:pPr marL="285750" indent="-285750">
              <a:buFont typeface="Arial" panose="020B0604020202020204" pitchFamily="34" charset="0"/>
              <a:buChar char="•"/>
            </a:pPr>
            <a:r>
              <a:rPr lang="en-US" dirty="0">
                <a:latin typeface="Encode Sans" panose="020B0604020202020204" charset="0"/>
              </a:rPr>
              <a:t>Frequency of occasional trips / Use</a:t>
            </a:r>
          </a:p>
          <a:p>
            <a:pPr marL="285750" indent="-285750">
              <a:buFont typeface="Arial" panose="020B0604020202020204" pitchFamily="34" charset="0"/>
              <a:buChar char="•"/>
            </a:pPr>
            <a:r>
              <a:rPr lang="en-US" dirty="0">
                <a:latin typeface="Encode Sans" panose="020B0604020202020204" charset="0"/>
              </a:rPr>
              <a:t>Recharging</a:t>
            </a:r>
            <a:endParaRPr lang="fr-FR" dirty="0">
              <a:latin typeface="Encode Sans" panose="020B0604020202020204" charset="0"/>
            </a:endParaRPr>
          </a:p>
          <a:p>
            <a:pPr marL="285750" indent="-285750">
              <a:buFont typeface="Arial" panose="020B0604020202020204" pitchFamily="34" charset="0"/>
              <a:buChar char="•"/>
            </a:pPr>
            <a:endParaRPr lang="fr-BE" dirty="0">
              <a:latin typeface="Encode Sans" panose="020B0604020202020204" charset="0"/>
            </a:endParaRPr>
          </a:p>
          <a:p>
            <a:r>
              <a:rPr lang="fr-BE" dirty="0" err="1">
                <a:latin typeface="Encode Sans" panose="020B0604020202020204" charset="0"/>
              </a:rPr>
              <a:t>What</a:t>
            </a:r>
            <a:r>
              <a:rPr lang="fr-BE" dirty="0">
                <a:latin typeface="Encode Sans" panose="020B0604020202020204" charset="0"/>
              </a:rPr>
              <a:t> </a:t>
            </a:r>
            <a:r>
              <a:rPr lang="fr-BE" dirty="0" err="1">
                <a:latin typeface="Encode Sans" panose="020B0604020202020204" charset="0"/>
              </a:rPr>
              <a:t>is</a:t>
            </a:r>
            <a:r>
              <a:rPr lang="fr-BE" dirty="0">
                <a:latin typeface="Encode Sans" panose="020B0604020202020204" charset="0"/>
              </a:rPr>
              <a:t> </a:t>
            </a:r>
            <a:r>
              <a:rPr lang="fr-BE" dirty="0" err="1">
                <a:latin typeface="Encode Sans" panose="020B0604020202020204" charset="0"/>
              </a:rPr>
              <a:t>your</a:t>
            </a:r>
            <a:r>
              <a:rPr lang="fr-BE" dirty="0">
                <a:latin typeface="Encode Sans" panose="020B0604020202020204" charset="0"/>
              </a:rPr>
              <a:t> </a:t>
            </a:r>
            <a:r>
              <a:rPr lang="fr-BE" dirty="0" err="1">
                <a:latin typeface="Encode Sans" panose="020B0604020202020204" charset="0"/>
              </a:rPr>
              <a:t>recommendation</a:t>
            </a:r>
            <a:r>
              <a:rPr lang="fr-BE" dirty="0">
                <a:latin typeface="Encode Sans" panose="020B0604020202020204" charset="0"/>
              </a:rPr>
              <a:t>?</a:t>
            </a:r>
          </a:p>
        </p:txBody>
      </p:sp>
      <p:grpSp>
        <p:nvGrpSpPr>
          <p:cNvPr id="13" name="Group 12">
            <a:extLst>
              <a:ext uri="{FF2B5EF4-FFF2-40B4-BE49-F238E27FC236}">
                <a16:creationId xmlns:a16="http://schemas.microsoft.com/office/drawing/2014/main" id="{EAEF22E1-8C0E-741C-CDC5-87466E4CDFD6}"/>
              </a:ext>
            </a:extLst>
          </p:cNvPr>
          <p:cNvGrpSpPr/>
          <p:nvPr/>
        </p:nvGrpSpPr>
        <p:grpSpPr>
          <a:xfrm>
            <a:off x="201701" y="1801607"/>
            <a:ext cx="3922624" cy="2741641"/>
            <a:chOff x="2349572" y="1064724"/>
            <a:chExt cx="3556776" cy="2485939"/>
          </a:xfrm>
        </p:grpSpPr>
        <p:sp>
          <p:nvSpPr>
            <p:cNvPr id="14" name="Freeform: Shape 13">
              <a:extLst>
                <a:ext uri="{FF2B5EF4-FFF2-40B4-BE49-F238E27FC236}">
                  <a16:creationId xmlns:a16="http://schemas.microsoft.com/office/drawing/2014/main" id="{B816E9CF-6378-F002-40F5-37785DF08EAE}"/>
                </a:ext>
              </a:extLst>
            </p:cNvPr>
            <p:cNvSpPr/>
            <p:nvPr/>
          </p:nvSpPr>
          <p:spPr>
            <a:xfrm>
              <a:off x="2351027" y="1064724"/>
              <a:ext cx="3555321" cy="973414"/>
            </a:xfrm>
            <a:custGeom>
              <a:avLst/>
              <a:gdLst>
                <a:gd name="connsiteX0" fmla="*/ 237286 w 3613524"/>
                <a:gd name="connsiteY0" fmla="*/ 0 h 989350"/>
                <a:gd name="connsiteX1" fmla="*/ 992804 w 3613524"/>
                <a:gd name="connsiteY1" fmla="*/ 0 h 989350"/>
                <a:gd name="connsiteX2" fmla="*/ 1125473 w 3613524"/>
                <a:gd name="connsiteY2" fmla="*/ 40525 h 989350"/>
                <a:gd name="connsiteX3" fmla="*/ 1135614 w 3613524"/>
                <a:gd name="connsiteY3" fmla="*/ 48892 h 989350"/>
                <a:gd name="connsiteX4" fmla="*/ 1135541 w 3613524"/>
                <a:gd name="connsiteY4" fmla="*/ 44814 h 989350"/>
                <a:gd name="connsiteX5" fmla="*/ 1459647 w 3613524"/>
                <a:gd name="connsiteY5" fmla="*/ 284813 h 989350"/>
                <a:gd name="connsiteX6" fmla="*/ 3372657 w 3613524"/>
                <a:gd name="connsiteY6" fmla="*/ 284813 h 989350"/>
                <a:gd name="connsiteX7" fmla="*/ 3613524 w 3613524"/>
                <a:gd name="connsiteY7" fmla="*/ 525680 h 989350"/>
                <a:gd name="connsiteX8" fmla="*/ 3613524 w 3613524"/>
                <a:gd name="connsiteY8" fmla="*/ 989349 h 989350"/>
                <a:gd name="connsiteX9" fmla="*/ 1230090 w 3613524"/>
                <a:gd name="connsiteY9" fmla="*/ 989349 h 989350"/>
                <a:gd name="connsiteX10" fmla="*/ 1230090 w 3613524"/>
                <a:gd name="connsiteY10" fmla="*/ 989350 h 989350"/>
                <a:gd name="connsiteX11" fmla="*/ 0 w 3613524"/>
                <a:gd name="connsiteY11" fmla="*/ 989350 h 989350"/>
                <a:gd name="connsiteX12" fmla="*/ 0 w 3613524"/>
                <a:gd name="connsiteY12" fmla="*/ 237286 h 989350"/>
                <a:gd name="connsiteX13" fmla="*/ 237286 w 3613524"/>
                <a:gd name="connsiteY13" fmla="*/ 0 h 989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13524" h="989350">
                  <a:moveTo>
                    <a:pt x="237286" y="0"/>
                  </a:moveTo>
                  <a:lnTo>
                    <a:pt x="992804" y="0"/>
                  </a:lnTo>
                  <a:cubicBezTo>
                    <a:pt x="1041947" y="0"/>
                    <a:pt x="1087601" y="14940"/>
                    <a:pt x="1125473" y="40525"/>
                  </a:cubicBezTo>
                  <a:lnTo>
                    <a:pt x="1135614" y="48892"/>
                  </a:lnTo>
                  <a:lnTo>
                    <a:pt x="1135541" y="44814"/>
                  </a:lnTo>
                  <a:cubicBezTo>
                    <a:pt x="1232835" y="123732"/>
                    <a:pt x="1265388" y="290851"/>
                    <a:pt x="1459647" y="284813"/>
                  </a:cubicBezTo>
                  <a:lnTo>
                    <a:pt x="3372657" y="284813"/>
                  </a:lnTo>
                  <a:cubicBezTo>
                    <a:pt x="3505684" y="284813"/>
                    <a:pt x="3613524" y="392653"/>
                    <a:pt x="3613524" y="525680"/>
                  </a:cubicBezTo>
                  <a:lnTo>
                    <a:pt x="3613524" y="989349"/>
                  </a:lnTo>
                  <a:lnTo>
                    <a:pt x="1230090" y="989349"/>
                  </a:lnTo>
                  <a:lnTo>
                    <a:pt x="1230090" y="989350"/>
                  </a:lnTo>
                  <a:lnTo>
                    <a:pt x="0" y="989350"/>
                  </a:lnTo>
                  <a:lnTo>
                    <a:pt x="0" y="237286"/>
                  </a:lnTo>
                  <a:cubicBezTo>
                    <a:pt x="0" y="106237"/>
                    <a:pt x="106237" y="0"/>
                    <a:pt x="237286" y="0"/>
                  </a:cubicBezTo>
                  <a:close/>
                </a:path>
              </a:pathLst>
            </a:cu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160" dirty="0">
                <a:latin typeface="Encode Sans" panose="020B0604020202020204" charset="0"/>
                <a:cs typeface="Arial" panose="020B0604020202020204" pitchFamily="34" charset="0"/>
              </a:endParaRPr>
            </a:p>
          </p:txBody>
        </p:sp>
        <p:sp>
          <p:nvSpPr>
            <p:cNvPr id="15" name="Rectangle 14">
              <a:extLst>
                <a:ext uri="{FF2B5EF4-FFF2-40B4-BE49-F238E27FC236}">
                  <a16:creationId xmlns:a16="http://schemas.microsoft.com/office/drawing/2014/main" id="{A297CFFB-165B-818D-17C2-F278FCB09B79}"/>
                </a:ext>
              </a:extLst>
            </p:cNvPr>
            <p:cNvSpPr/>
            <p:nvPr/>
          </p:nvSpPr>
          <p:spPr>
            <a:xfrm>
              <a:off x="2349572" y="2027231"/>
              <a:ext cx="3555321" cy="1523432"/>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160" dirty="0">
                <a:latin typeface="Encode Sans" panose="020B0604020202020204" charset="0"/>
                <a:cs typeface="Arial" panose="020B0604020202020204" pitchFamily="34" charset="0"/>
              </a:endParaRPr>
            </a:p>
          </p:txBody>
        </p:sp>
      </p:grpSp>
      <p:pic>
        <p:nvPicPr>
          <p:cNvPr id="16" name="Picture 15" descr="A person holding a tablet&#10;&#10;Description automatically generated with low confidence">
            <a:extLst>
              <a:ext uri="{FF2B5EF4-FFF2-40B4-BE49-F238E27FC236}">
                <a16:creationId xmlns:a16="http://schemas.microsoft.com/office/drawing/2014/main" id="{39232713-DCE7-E624-4053-727B37706773}"/>
              </a:ext>
            </a:extLst>
          </p:cNvPr>
          <p:cNvPicPr>
            <a:picLocks noChangeAspect="1"/>
          </p:cNvPicPr>
          <p:nvPr/>
        </p:nvPicPr>
        <p:blipFill rotWithShape="1">
          <a:blip r:embed="rId3"/>
          <a:srcRect l="3579" t="11464" r="38521" b="8267"/>
          <a:stretch/>
        </p:blipFill>
        <p:spPr>
          <a:xfrm>
            <a:off x="476901" y="2992227"/>
            <a:ext cx="1351644" cy="1249200"/>
          </a:xfrm>
          <a:prstGeom prst="flowChartConnector">
            <a:avLst/>
          </a:prstGeom>
        </p:spPr>
      </p:pic>
      <p:sp>
        <p:nvSpPr>
          <p:cNvPr id="17" name="TextBox 16">
            <a:extLst>
              <a:ext uri="{FF2B5EF4-FFF2-40B4-BE49-F238E27FC236}">
                <a16:creationId xmlns:a16="http://schemas.microsoft.com/office/drawing/2014/main" id="{ECB968C1-83D0-6B3B-4B21-FCE8E1BCEF93}"/>
              </a:ext>
            </a:extLst>
          </p:cNvPr>
          <p:cNvSpPr txBox="1"/>
          <p:nvPr/>
        </p:nvSpPr>
        <p:spPr>
          <a:xfrm>
            <a:off x="2006238" y="3108889"/>
            <a:ext cx="1985653" cy="923330"/>
          </a:xfrm>
          <a:prstGeom prst="rect">
            <a:avLst/>
          </a:prstGeom>
          <a:noFill/>
        </p:spPr>
        <p:txBody>
          <a:bodyPr wrap="square" rtlCol="0">
            <a:spAutoFit/>
          </a:bodyPr>
          <a:lstStyle/>
          <a:p>
            <a:r>
              <a:rPr lang="fr-BE" dirty="0">
                <a:latin typeface="Encode Sans" panose="020B0604020202020204" charset="0"/>
              </a:rPr>
              <a:t>Lucien Goyet</a:t>
            </a:r>
          </a:p>
          <a:p>
            <a:r>
              <a:rPr lang="fr-FR" sz="1200" dirty="0">
                <a:latin typeface="Encode Sans" panose="020B0604020202020204" charset="0"/>
              </a:rPr>
              <a:t>Sales Rep</a:t>
            </a:r>
          </a:p>
          <a:p>
            <a:r>
              <a:rPr lang="fr-FR" sz="1200" dirty="0" err="1">
                <a:latin typeface="Encode Sans" panose="020B0604020202020204" charset="0"/>
              </a:rPr>
              <a:t>Current</a:t>
            </a:r>
            <a:r>
              <a:rPr lang="fr-FR" sz="1200" dirty="0">
                <a:latin typeface="Encode Sans" panose="020B0604020202020204" charset="0"/>
              </a:rPr>
              <a:t> </a:t>
            </a:r>
            <a:r>
              <a:rPr lang="fr-FR" sz="1200" dirty="0" err="1">
                <a:latin typeface="Encode Sans" panose="020B0604020202020204" charset="0"/>
              </a:rPr>
              <a:t>vehicle</a:t>
            </a:r>
            <a:r>
              <a:rPr lang="fr-FR" sz="1200" dirty="0">
                <a:latin typeface="Encode Sans" panose="020B0604020202020204" charset="0"/>
              </a:rPr>
              <a:t>: C5 </a:t>
            </a:r>
            <a:r>
              <a:rPr lang="fr-FR" sz="1200" dirty="0" err="1">
                <a:latin typeface="Encode Sans" panose="020B0604020202020204" charset="0"/>
              </a:rPr>
              <a:t>Aircross</a:t>
            </a:r>
            <a:r>
              <a:rPr lang="fr-FR" sz="1200" dirty="0">
                <a:latin typeface="Encode Sans" panose="020B0604020202020204" charset="0"/>
              </a:rPr>
              <a:t> diesel, 2018</a:t>
            </a:r>
            <a:endParaRPr lang="fr-BE" sz="1200" dirty="0">
              <a:latin typeface="Encode Sans" panose="020B0604020202020204" charset="0"/>
            </a:endParaRPr>
          </a:p>
        </p:txBody>
      </p:sp>
      <p:sp>
        <p:nvSpPr>
          <p:cNvPr id="18" name="Rectangle 17">
            <a:extLst>
              <a:ext uri="{FF2B5EF4-FFF2-40B4-BE49-F238E27FC236}">
                <a16:creationId xmlns:a16="http://schemas.microsoft.com/office/drawing/2014/main" id="{F0BEA3EE-7A6A-EF3E-DFD5-421A0F855646}"/>
              </a:ext>
            </a:extLst>
          </p:cNvPr>
          <p:cNvSpPr/>
          <p:nvPr/>
        </p:nvSpPr>
        <p:spPr>
          <a:xfrm>
            <a:off x="287432" y="2366992"/>
            <a:ext cx="2830754" cy="400110"/>
          </a:xfrm>
          <a:prstGeom prst="rect">
            <a:avLst/>
          </a:prstGeom>
        </p:spPr>
        <p:txBody>
          <a:bodyPr wrap="square">
            <a:spAutoFit/>
          </a:bodyPr>
          <a:lstStyle/>
          <a:p>
            <a:r>
              <a:rPr lang="en-IN" sz="2000" b="1" dirty="0">
                <a:solidFill>
                  <a:schemeClr val="bg1"/>
                </a:solidFill>
                <a:latin typeface="Encode Sans" panose="020B0604020202020204" charset="0"/>
                <a:cs typeface="Arial" panose="020B0604020202020204" pitchFamily="34" charset="0"/>
              </a:rPr>
              <a:t>Driver #3</a:t>
            </a:r>
          </a:p>
        </p:txBody>
      </p:sp>
      <p:sp>
        <p:nvSpPr>
          <p:cNvPr id="12" name="Espace réservé du numéro de diapositive 2">
            <a:extLst>
              <a:ext uri="{FF2B5EF4-FFF2-40B4-BE49-F238E27FC236}">
                <a16:creationId xmlns:a16="http://schemas.microsoft.com/office/drawing/2014/main" id="{EA8CB784-8515-8571-6732-2153524C7747}"/>
              </a:ext>
            </a:extLst>
          </p:cNvPr>
          <p:cNvSpPr>
            <a:spLocks noGrp="1"/>
          </p:cNvSpPr>
          <p:nvPr>
            <p:ph type="sldNum" sz="quarter" idx="17"/>
          </p:nvPr>
        </p:nvSpPr>
        <p:spPr>
          <a:xfrm>
            <a:off x="11346100" y="6623359"/>
            <a:ext cx="720000" cy="216000"/>
          </a:xfrm>
        </p:spPr>
        <p:txBody>
          <a:bodyPr/>
          <a:lstStyle/>
          <a:p>
            <a:fld id="{D9249B2F-9173-48D3-A5BC-90A6758C671B}" type="slidenum">
              <a:rPr lang="en-US" noProof="0" smtClean="0"/>
              <a:pPr/>
              <a:t>29</a:t>
            </a:fld>
            <a:endParaRPr lang="en-US" noProof="0" dirty="0"/>
          </a:p>
        </p:txBody>
      </p:sp>
      <p:pic>
        <p:nvPicPr>
          <p:cNvPr id="19" name="Picture 2" descr="Stellantis dévoile un florilège de slogans pour ses marques">
            <a:extLst>
              <a:ext uri="{FF2B5EF4-FFF2-40B4-BE49-F238E27FC236}">
                <a16:creationId xmlns:a16="http://schemas.microsoft.com/office/drawing/2014/main" id="{C1C99CB4-ADB3-BC36-602D-9CDFBC306B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9527" y="646178"/>
            <a:ext cx="396573" cy="264382"/>
          </a:xfrm>
          <a:prstGeom prst="flowChartConnector">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60314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91646353-C36B-A349-8D40-CA78552AC28E}"/>
              </a:ext>
            </a:extLst>
          </p:cNvPr>
          <p:cNvSpPr>
            <a:spLocks noGrp="1"/>
          </p:cNvSpPr>
          <p:nvPr>
            <p:ph type="body" idx="1"/>
          </p:nvPr>
        </p:nvSpPr>
        <p:spPr>
          <a:solidFill>
            <a:schemeClr val="accent1"/>
          </a:solidFill>
        </p:spPr>
        <p:txBody>
          <a:bodyPr/>
          <a:lstStyle/>
          <a:p>
            <a:r>
              <a:rPr lang="fr-FR" dirty="0"/>
              <a:t>introduction</a:t>
            </a:r>
          </a:p>
        </p:txBody>
      </p:sp>
      <p:sp>
        <p:nvSpPr>
          <p:cNvPr id="2" name="Espace réservé du texte 1"/>
          <p:cNvSpPr>
            <a:spLocks noGrp="1"/>
          </p:cNvSpPr>
          <p:nvPr>
            <p:ph type="body" sz="quarter" idx="15"/>
          </p:nvPr>
        </p:nvSpPr>
        <p:spPr/>
        <p:txBody>
          <a:bodyPr/>
          <a:lstStyle/>
          <a:p>
            <a:r>
              <a:rPr lang="fr-FR" dirty="0"/>
              <a:t>Programme of the session</a:t>
            </a:r>
          </a:p>
        </p:txBody>
      </p:sp>
      <p:pic>
        <p:nvPicPr>
          <p:cNvPr id="5" name="Graphic 4" descr="Clock with solid fill">
            <a:extLst>
              <a:ext uri="{FF2B5EF4-FFF2-40B4-BE49-F238E27FC236}">
                <a16:creationId xmlns:a16="http://schemas.microsoft.com/office/drawing/2014/main" id="{34B3E677-FA7B-EB70-F87B-8B3D5537719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1934754"/>
            <a:ext cx="2232000" cy="2232000"/>
          </a:xfrm>
          <a:prstGeom prst="rect">
            <a:avLst/>
          </a:prstGeom>
        </p:spPr>
      </p:pic>
      <p:graphicFrame>
        <p:nvGraphicFramePr>
          <p:cNvPr id="6" name="Table 7">
            <a:extLst>
              <a:ext uri="{FF2B5EF4-FFF2-40B4-BE49-F238E27FC236}">
                <a16:creationId xmlns:a16="http://schemas.microsoft.com/office/drawing/2014/main" id="{A0D8D367-58FC-0D78-AF44-14FDEF520BD1}"/>
              </a:ext>
            </a:extLst>
          </p:cNvPr>
          <p:cNvGraphicFramePr>
            <a:graphicFrameLocks noGrp="1"/>
          </p:cNvGraphicFramePr>
          <p:nvPr>
            <p:extLst>
              <p:ext uri="{D42A27DB-BD31-4B8C-83A1-F6EECF244321}">
                <p14:modId xmlns:p14="http://schemas.microsoft.com/office/powerpoint/2010/main" val="2501803115"/>
              </p:ext>
            </p:extLst>
          </p:nvPr>
        </p:nvGraphicFramePr>
        <p:xfrm>
          <a:off x="2308202" y="1767840"/>
          <a:ext cx="9720514" cy="3840480"/>
        </p:xfrm>
        <a:graphic>
          <a:graphicData uri="http://schemas.openxmlformats.org/drawingml/2006/table">
            <a:tbl>
              <a:tblPr firstRow="1" bandRow="1">
                <a:tableStyleId>{2D5ABB26-0587-4C30-8999-92F81FD0307C}</a:tableStyleId>
              </a:tblPr>
              <a:tblGrid>
                <a:gridCol w="631372">
                  <a:extLst>
                    <a:ext uri="{9D8B030D-6E8A-4147-A177-3AD203B41FA5}">
                      <a16:colId xmlns:a16="http://schemas.microsoft.com/office/drawing/2014/main" val="1212120649"/>
                    </a:ext>
                  </a:extLst>
                </a:gridCol>
                <a:gridCol w="315685">
                  <a:extLst>
                    <a:ext uri="{9D8B030D-6E8A-4147-A177-3AD203B41FA5}">
                      <a16:colId xmlns:a16="http://schemas.microsoft.com/office/drawing/2014/main" val="1831917379"/>
                    </a:ext>
                  </a:extLst>
                </a:gridCol>
                <a:gridCol w="7488943">
                  <a:extLst>
                    <a:ext uri="{9D8B030D-6E8A-4147-A177-3AD203B41FA5}">
                      <a16:colId xmlns:a16="http://schemas.microsoft.com/office/drawing/2014/main" val="2997267541"/>
                    </a:ext>
                  </a:extLst>
                </a:gridCol>
                <a:gridCol w="1284514">
                  <a:extLst>
                    <a:ext uri="{9D8B030D-6E8A-4147-A177-3AD203B41FA5}">
                      <a16:colId xmlns:a16="http://schemas.microsoft.com/office/drawing/2014/main" val="570396204"/>
                    </a:ext>
                  </a:extLst>
                </a:gridCol>
              </a:tblGrid>
              <a:tr h="409805">
                <a:tc gridSpan="3">
                  <a:txBody>
                    <a:bodyPr/>
                    <a:lstStyle/>
                    <a:p>
                      <a:pPr marL="0" indent="0">
                        <a:buNone/>
                      </a:pPr>
                      <a:r>
                        <a:rPr lang="fr-FR" sz="2200" dirty="0">
                          <a:solidFill>
                            <a:schemeClr val="bg1"/>
                          </a:solidFill>
                          <a:latin typeface="Encode Sans" panose="020B0604020202020204" charset="0"/>
                        </a:rPr>
                        <a:t>Introduction								</a:t>
                      </a:r>
                    </a:p>
                  </a:txBody>
                  <a:tcPr/>
                </a:tc>
                <a:tc hMerge="1">
                  <a:txBody>
                    <a:bodyPr/>
                    <a:lstStyle/>
                    <a:p>
                      <a:endParaRPr lang="en-US"/>
                    </a:p>
                  </a:txBody>
                  <a:tcPr/>
                </a:tc>
                <a:tc hMerge="1">
                  <a:txBody>
                    <a:bodyPr/>
                    <a:lstStyle/>
                    <a:p>
                      <a:endParaRPr lang="en-US"/>
                    </a:p>
                  </a:txBody>
                  <a:tcPr/>
                </a:tc>
                <a:tc>
                  <a:txBody>
                    <a:bodyPr/>
                    <a:lstStyle/>
                    <a:p>
                      <a:pPr algn="ctr"/>
                      <a:r>
                        <a:rPr lang="fr-FR" sz="2200" dirty="0">
                          <a:solidFill>
                            <a:schemeClr val="bg1"/>
                          </a:solidFill>
                          <a:latin typeface="Encode Sans" panose="020B0604020202020204" charset="0"/>
                        </a:rPr>
                        <a:t>10’</a:t>
                      </a:r>
                      <a:endParaRPr lang="en-US" sz="2200" dirty="0">
                        <a:solidFill>
                          <a:schemeClr val="bg1"/>
                        </a:solidFill>
                        <a:latin typeface="Encode Sans" panose="020B0604020202020204" charset="0"/>
                      </a:endParaRPr>
                    </a:p>
                  </a:txBody>
                  <a:tcPr/>
                </a:tc>
                <a:extLst>
                  <a:ext uri="{0D108BD9-81ED-4DB2-BD59-A6C34878D82A}">
                    <a16:rowId xmlns:a16="http://schemas.microsoft.com/office/drawing/2014/main" val="385469514"/>
                  </a:ext>
                </a:extLst>
              </a:tr>
              <a:tr h="409805">
                <a:tc>
                  <a:txBody>
                    <a:bodyPr/>
                    <a:lstStyle/>
                    <a:p>
                      <a:pPr algn="r"/>
                      <a:r>
                        <a:rPr lang="fr-FR" sz="2200" dirty="0">
                          <a:solidFill>
                            <a:schemeClr val="bg1"/>
                          </a:solidFill>
                          <a:latin typeface="Encode Sans" panose="020B0604020202020204" charset="0"/>
                        </a:rPr>
                        <a:t>01</a:t>
                      </a:r>
                      <a:endParaRPr lang="en-US" sz="2200" dirty="0">
                        <a:solidFill>
                          <a:schemeClr val="bg1"/>
                        </a:solidFill>
                        <a:latin typeface="Encode Sans" panose="020B0604020202020204" charset="0"/>
                      </a:endParaRPr>
                    </a:p>
                  </a:txBody>
                  <a:tcPr/>
                </a:tc>
                <a:tc>
                  <a:txBody>
                    <a:bodyPr/>
                    <a:lstStyle/>
                    <a:p>
                      <a:r>
                        <a:rPr kumimoji="0" lang="fr-FR" sz="2200" b="0" i="0" u="none" strike="noStrike" kern="1200" cap="none" spc="0" normalizeH="0" baseline="0" noProof="0" dirty="0">
                          <a:ln>
                            <a:noFill/>
                          </a:ln>
                          <a:solidFill>
                            <a:prstClr val="white"/>
                          </a:solidFill>
                          <a:effectLst/>
                          <a:uLnTx/>
                          <a:uFillTx/>
                          <a:latin typeface="Encode Sans" panose="020B0604020202020204" charset="0"/>
                          <a:ea typeface="+mn-ea"/>
                          <a:cs typeface="+mn-cs"/>
                        </a:rPr>
                        <a:t>|</a:t>
                      </a:r>
                      <a:endParaRPr lang="en-US" sz="2200" dirty="0">
                        <a:solidFill>
                          <a:schemeClr val="bg1"/>
                        </a:solidFill>
                        <a:latin typeface="Encode Sans" panose="020B0604020202020204" charset="0"/>
                      </a:endParaRPr>
                    </a:p>
                  </a:txBody>
                  <a:tcPr/>
                </a:tc>
                <a:tc>
                  <a:txBody>
                    <a:bodyPr/>
                    <a:lstStyle/>
                    <a:p>
                      <a:r>
                        <a:rPr lang="fr-FR" sz="2200" dirty="0" err="1">
                          <a:solidFill>
                            <a:schemeClr val="bg1"/>
                          </a:solidFill>
                          <a:latin typeface="Encode Sans" panose="020B0604020202020204" charset="0"/>
                        </a:rPr>
                        <a:t>Context</a:t>
                      </a:r>
                      <a:endParaRPr lang="fr-FR" sz="2200" dirty="0">
                        <a:solidFill>
                          <a:schemeClr val="bg1"/>
                        </a:solidFill>
                        <a:latin typeface="Encode Sans" panose="020B0604020202020204" charset="0"/>
                      </a:endParaRPr>
                    </a:p>
                  </a:txBody>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fr-FR" sz="2200" dirty="0">
                          <a:solidFill>
                            <a:schemeClr val="bg1"/>
                          </a:solidFill>
                          <a:latin typeface="Encode Sans" panose="020B0604020202020204" charset="0"/>
                        </a:rPr>
                        <a:t>10’</a:t>
                      </a:r>
                    </a:p>
                  </a:txBody>
                  <a:tcPr/>
                </a:tc>
                <a:extLst>
                  <a:ext uri="{0D108BD9-81ED-4DB2-BD59-A6C34878D82A}">
                    <a16:rowId xmlns:a16="http://schemas.microsoft.com/office/drawing/2014/main" val="3116051855"/>
                  </a:ext>
                </a:extLst>
              </a:tr>
              <a:tr h="409805">
                <a:tc>
                  <a:txBody>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lang="fr-FR" sz="2200" dirty="0">
                          <a:solidFill>
                            <a:schemeClr val="bg1"/>
                          </a:solidFill>
                          <a:latin typeface="Encode Sans" panose="020B0604020202020204" charset="0"/>
                        </a:rPr>
                        <a:t>02</a:t>
                      </a:r>
                      <a:endParaRPr lang="en-US" sz="2200" dirty="0">
                        <a:solidFill>
                          <a:schemeClr val="bg1"/>
                        </a:solidFill>
                        <a:latin typeface="Encode Sans" panose="020B0604020202020204" charset="0"/>
                      </a:endParaRPr>
                    </a:p>
                  </a:txBody>
                  <a:tcPr/>
                </a:tc>
                <a:tc>
                  <a:txBody>
                    <a:bodyPr/>
                    <a:lstStyle/>
                    <a:p>
                      <a:r>
                        <a:rPr kumimoji="0" lang="fr-FR" sz="2200" b="0" i="0" u="none" strike="noStrike" kern="1200" cap="none" spc="0" normalizeH="0" baseline="0" noProof="0" dirty="0">
                          <a:ln>
                            <a:noFill/>
                          </a:ln>
                          <a:solidFill>
                            <a:prstClr val="white"/>
                          </a:solidFill>
                          <a:effectLst/>
                          <a:uLnTx/>
                          <a:uFillTx/>
                          <a:latin typeface="Encode Sans" panose="020B0604020202020204" charset="0"/>
                          <a:ea typeface="+mn-ea"/>
                          <a:cs typeface="+mn-cs"/>
                        </a:rPr>
                        <a:t>|</a:t>
                      </a:r>
                      <a:endParaRPr lang="en-US" sz="2200" dirty="0">
                        <a:solidFill>
                          <a:schemeClr val="bg1"/>
                        </a:solidFill>
                        <a:latin typeface="Encode Sans" panose="020B0604020202020204" charset="0"/>
                      </a:endParaRP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2200" kern="1200" dirty="0">
                          <a:solidFill>
                            <a:schemeClr val="bg1"/>
                          </a:solidFill>
                          <a:latin typeface="Encode Sans" panose="020B0604020202020204" charset="0"/>
                          <a:ea typeface="+mn-ea"/>
                          <a:cs typeface="+mn-cs"/>
                        </a:rPr>
                        <a:t>Understand the electrification potential</a:t>
                      </a:r>
                    </a:p>
                  </a:txBody>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fr-FR" sz="2200" kern="1200" dirty="0">
                          <a:solidFill>
                            <a:schemeClr val="bg1"/>
                          </a:solidFill>
                          <a:latin typeface="Encode Sans" panose="020B0604020202020204" charset="0"/>
                          <a:ea typeface="+mn-ea"/>
                          <a:cs typeface="+mn-cs"/>
                        </a:rPr>
                        <a:t>15’</a:t>
                      </a:r>
                    </a:p>
                  </a:txBody>
                  <a:tcPr/>
                </a:tc>
                <a:extLst>
                  <a:ext uri="{0D108BD9-81ED-4DB2-BD59-A6C34878D82A}">
                    <a16:rowId xmlns:a16="http://schemas.microsoft.com/office/drawing/2014/main" val="2081968798"/>
                  </a:ext>
                </a:extLst>
              </a:tr>
              <a:tr h="409805">
                <a:tc>
                  <a:txBody>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lang="fr-BE" sz="2200" dirty="0">
                          <a:solidFill>
                            <a:schemeClr val="bg1"/>
                          </a:solidFill>
                          <a:latin typeface="Encode Sans" panose="020B0604020202020204" charset="0"/>
                        </a:rPr>
                        <a:t>03</a:t>
                      </a:r>
                      <a:endParaRPr lang="en-US" sz="2200" dirty="0">
                        <a:solidFill>
                          <a:schemeClr val="bg1"/>
                        </a:solidFill>
                        <a:latin typeface="Encode Sans" panose="020B0604020202020204" charset="0"/>
                      </a:endParaRPr>
                    </a:p>
                  </a:txBody>
                  <a:tcPr/>
                </a:tc>
                <a:tc>
                  <a:txBody>
                    <a:bodyPr/>
                    <a:lstStyle/>
                    <a:p>
                      <a:r>
                        <a:rPr kumimoji="0" lang="fr-FR" sz="2200" b="0" i="0" u="none" strike="noStrike" kern="1200" cap="none" spc="0" normalizeH="0" baseline="0" noProof="0" dirty="0">
                          <a:ln>
                            <a:noFill/>
                          </a:ln>
                          <a:solidFill>
                            <a:prstClr val="white"/>
                          </a:solidFill>
                          <a:effectLst/>
                          <a:uLnTx/>
                          <a:uFillTx/>
                          <a:latin typeface="Encode Sans" panose="020B0604020202020204" charset="0"/>
                          <a:ea typeface="+mn-ea"/>
                          <a:cs typeface="+mn-cs"/>
                        </a:rPr>
                        <a:t>|</a:t>
                      </a:r>
                      <a:endParaRPr lang="en-US" sz="2200" dirty="0">
                        <a:solidFill>
                          <a:schemeClr val="bg1"/>
                        </a:solidFill>
                        <a:latin typeface="Encode Sans" panose="020B0604020202020204" charset="0"/>
                      </a:endParaRP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fr-FR" sz="2200" kern="1200" dirty="0">
                          <a:solidFill>
                            <a:schemeClr val="bg1"/>
                          </a:solidFill>
                          <a:latin typeface="Encode Sans" panose="020B0604020202020204" charset="0"/>
                          <a:ea typeface="+mn-ea"/>
                          <a:cs typeface="+mn-cs"/>
                        </a:rPr>
                        <a:t>Case </a:t>
                      </a:r>
                      <a:r>
                        <a:rPr lang="fr-FR" sz="2200" kern="1200" dirty="0" err="1">
                          <a:solidFill>
                            <a:schemeClr val="bg1"/>
                          </a:solidFill>
                          <a:latin typeface="Encode Sans" panose="020B0604020202020204" charset="0"/>
                          <a:ea typeface="+mn-ea"/>
                          <a:cs typeface="+mn-cs"/>
                        </a:rPr>
                        <a:t>study</a:t>
                      </a:r>
                      <a:r>
                        <a:rPr lang="fr-FR" sz="2200" kern="1200" dirty="0">
                          <a:solidFill>
                            <a:schemeClr val="bg1"/>
                          </a:solidFill>
                          <a:latin typeface="Encode Sans" panose="020B0604020202020204" charset="0"/>
                          <a:ea typeface="+mn-ea"/>
                          <a:cs typeface="+mn-cs"/>
                        </a:rPr>
                        <a:t> phase 1</a:t>
                      </a:r>
                    </a:p>
                  </a:txBody>
                  <a:tcPr/>
                </a:tc>
                <a:tc>
                  <a:txBody>
                    <a:bodyPr/>
                    <a:lstStyle/>
                    <a:p>
                      <a:pPr algn="ctr"/>
                      <a:r>
                        <a:rPr lang="fr-FR" sz="2200" kern="1200" dirty="0">
                          <a:solidFill>
                            <a:schemeClr val="bg1"/>
                          </a:solidFill>
                          <a:latin typeface="Encode Sans" panose="020B0604020202020204" charset="0"/>
                          <a:ea typeface="+mn-ea"/>
                          <a:cs typeface="+mn-cs"/>
                        </a:rPr>
                        <a:t>15’</a:t>
                      </a:r>
                      <a:endParaRPr lang="en-US" sz="2200" kern="1200" dirty="0">
                        <a:solidFill>
                          <a:schemeClr val="bg1"/>
                        </a:solidFill>
                        <a:latin typeface="Encode Sans" panose="020B0604020202020204" charset="0"/>
                        <a:ea typeface="+mn-ea"/>
                        <a:cs typeface="+mn-cs"/>
                      </a:endParaRPr>
                    </a:p>
                  </a:txBody>
                  <a:tcPr/>
                </a:tc>
                <a:extLst>
                  <a:ext uri="{0D108BD9-81ED-4DB2-BD59-A6C34878D82A}">
                    <a16:rowId xmlns:a16="http://schemas.microsoft.com/office/drawing/2014/main" val="2663067203"/>
                  </a:ext>
                </a:extLst>
              </a:tr>
              <a:tr h="409805">
                <a:tc>
                  <a:txBody>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lang="fr-BE" sz="2200" dirty="0">
                          <a:solidFill>
                            <a:schemeClr val="bg1"/>
                          </a:solidFill>
                          <a:latin typeface="Encode Sans" panose="020B0604020202020204" charset="0"/>
                        </a:rPr>
                        <a:t>04</a:t>
                      </a:r>
                      <a:endParaRPr lang="en-US" sz="2200" dirty="0">
                        <a:solidFill>
                          <a:schemeClr val="bg1"/>
                        </a:solidFill>
                        <a:latin typeface="Encode Sans" panose="020B0604020202020204" charset="0"/>
                      </a:endParaRPr>
                    </a:p>
                  </a:txBody>
                  <a:tcPr/>
                </a:tc>
                <a:tc>
                  <a:txBody>
                    <a:bodyPr/>
                    <a:lstStyle/>
                    <a:p>
                      <a:r>
                        <a:rPr kumimoji="0" lang="fr-FR" sz="2200" b="0" i="0" u="none" strike="noStrike" kern="1200" cap="none" spc="0" normalizeH="0" baseline="0" noProof="0" dirty="0">
                          <a:ln>
                            <a:noFill/>
                          </a:ln>
                          <a:solidFill>
                            <a:prstClr val="white"/>
                          </a:solidFill>
                          <a:effectLst/>
                          <a:uLnTx/>
                          <a:uFillTx/>
                          <a:latin typeface="Encode Sans" panose="020B0604020202020204" charset="0"/>
                          <a:ea typeface="+mn-ea"/>
                          <a:cs typeface="+mn-cs"/>
                        </a:rPr>
                        <a:t>|</a:t>
                      </a:r>
                      <a:endParaRPr lang="en-US" sz="2200" dirty="0">
                        <a:solidFill>
                          <a:schemeClr val="bg1"/>
                        </a:solidFill>
                        <a:latin typeface="Encode Sans" panose="020B0604020202020204" charset="0"/>
                      </a:endParaRP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fr-FR" sz="2200" kern="1200" dirty="0">
                          <a:solidFill>
                            <a:schemeClr val="bg1"/>
                          </a:solidFill>
                          <a:latin typeface="Encode Sans" panose="020B0604020202020204" charset="0"/>
                          <a:ea typeface="+mn-ea"/>
                          <a:cs typeface="+mn-cs"/>
                        </a:rPr>
                        <a:t>Case </a:t>
                      </a:r>
                      <a:r>
                        <a:rPr lang="fr-FR" sz="2200" kern="1200" dirty="0" err="1">
                          <a:solidFill>
                            <a:schemeClr val="bg1"/>
                          </a:solidFill>
                          <a:latin typeface="Encode Sans" panose="020B0604020202020204" charset="0"/>
                          <a:ea typeface="+mn-ea"/>
                          <a:cs typeface="+mn-cs"/>
                        </a:rPr>
                        <a:t>study</a:t>
                      </a:r>
                      <a:r>
                        <a:rPr lang="fr-FR" sz="2200" kern="1200" dirty="0">
                          <a:solidFill>
                            <a:schemeClr val="bg1"/>
                          </a:solidFill>
                          <a:latin typeface="Encode Sans" panose="020B0604020202020204" charset="0"/>
                          <a:ea typeface="+mn-ea"/>
                          <a:cs typeface="+mn-cs"/>
                        </a:rPr>
                        <a:t> phase 2</a:t>
                      </a:r>
                    </a:p>
                  </a:txBody>
                  <a:tcPr/>
                </a:tc>
                <a:tc>
                  <a:txBody>
                    <a:bodyPr/>
                    <a:lstStyle/>
                    <a:p>
                      <a:pPr algn="ctr"/>
                      <a:r>
                        <a:rPr lang="fr-FR" sz="2200" kern="1200" dirty="0">
                          <a:solidFill>
                            <a:schemeClr val="bg1"/>
                          </a:solidFill>
                          <a:latin typeface="Encode Sans" panose="020B0604020202020204" charset="0"/>
                          <a:ea typeface="+mn-ea"/>
                          <a:cs typeface="+mn-cs"/>
                        </a:rPr>
                        <a:t>50’</a:t>
                      </a:r>
                      <a:endParaRPr lang="en-US" sz="2200" kern="1200" dirty="0">
                        <a:solidFill>
                          <a:schemeClr val="bg1"/>
                        </a:solidFill>
                        <a:latin typeface="Encode Sans" panose="020B0604020202020204" charset="0"/>
                        <a:ea typeface="+mn-ea"/>
                        <a:cs typeface="+mn-cs"/>
                      </a:endParaRPr>
                    </a:p>
                  </a:txBody>
                  <a:tcPr/>
                </a:tc>
                <a:extLst>
                  <a:ext uri="{0D108BD9-81ED-4DB2-BD59-A6C34878D82A}">
                    <a16:rowId xmlns:a16="http://schemas.microsoft.com/office/drawing/2014/main" val="3093313305"/>
                  </a:ext>
                </a:extLst>
              </a:tr>
              <a:tr h="409805">
                <a:tc>
                  <a:txBody>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lang="fr-BE" sz="2200" dirty="0">
                          <a:solidFill>
                            <a:schemeClr val="bg1"/>
                          </a:solidFill>
                          <a:latin typeface="Encode Sans" panose="020B0604020202020204" charset="0"/>
                        </a:rPr>
                        <a:t>05</a:t>
                      </a:r>
                      <a:endParaRPr lang="en-US" sz="2200" dirty="0">
                        <a:solidFill>
                          <a:schemeClr val="bg1"/>
                        </a:solidFill>
                        <a:latin typeface="Encode Sans" panose="020B0604020202020204" charset="0"/>
                      </a:endParaRPr>
                    </a:p>
                  </a:txBody>
                  <a:tcPr/>
                </a:tc>
                <a:tc>
                  <a:txBody>
                    <a:bodyPr/>
                    <a:lstStyle/>
                    <a:p>
                      <a:r>
                        <a:rPr kumimoji="0" lang="fr-FR" sz="2200" b="0" i="0" u="none" strike="noStrike" kern="1200" cap="none" spc="0" normalizeH="0" baseline="0" noProof="0" dirty="0">
                          <a:ln>
                            <a:noFill/>
                          </a:ln>
                          <a:solidFill>
                            <a:prstClr val="white"/>
                          </a:solidFill>
                          <a:effectLst/>
                          <a:uLnTx/>
                          <a:uFillTx/>
                          <a:latin typeface="Encode Sans" panose="020B0604020202020204" charset="0"/>
                          <a:ea typeface="+mn-ea"/>
                          <a:cs typeface="+mn-cs"/>
                        </a:rPr>
                        <a:t>|</a:t>
                      </a:r>
                      <a:endParaRPr lang="en-US" sz="2200" dirty="0">
                        <a:solidFill>
                          <a:schemeClr val="bg1"/>
                        </a:solidFill>
                        <a:latin typeface="Encode Sans" panose="020B0604020202020204" charset="0"/>
                      </a:endParaRP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fr-FR" sz="2200" kern="1200" dirty="0" err="1">
                          <a:solidFill>
                            <a:schemeClr val="bg1"/>
                          </a:solidFill>
                          <a:latin typeface="Encode Sans" panose="020B0604020202020204" charset="0"/>
                          <a:ea typeface="+mn-ea"/>
                          <a:cs typeface="+mn-cs"/>
                        </a:rPr>
                        <a:t>Charging</a:t>
                      </a:r>
                      <a:r>
                        <a:rPr lang="fr-FR" sz="2200" kern="1200" dirty="0">
                          <a:solidFill>
                            <a:schemeClr val="bg1"/>
                          </a:solidFill>
                          <a:latin typeface="Encode Sans" panose="020B0604020202020204" charset="0"/>
                          <a:ea typeface="+mn-ea"/>
                          <a:cs typeface="+mn-cs"/>
                        </a:rPr>
                        <a:t> infrastructure and range</a:t>
                      </a:r>
                      <a:endParaRPr lang="en-US" sz="2200" kern="1200" dirty="0">
                        <a:solidFill>
                          <a:schemeClr val="bg1"/>
                        </a:solidFill>
                        <a:latin typeface="Encode Sans" panose="020B0604020202020204" charset="0"/>
                        <a:ea typeface="+mn-ea"/>
                        <a:cs typeface="+mn-cs"/>
                      </a:endParaRPr>
                    </a:p>
                  </a:txBody>
                  <a:tcPr/>
                </a:tc>
                <a:tc>
                  <a:txBody>
                    <a:bodyPr/>
                    <a:lstStyle/>
                    <a:p>
                      <a:pPr algn="ctr"/>
                      <a:r>
                        <a:rPr lang="fr-FR" sz="2200" kern="1200" dirty="0">
                          <a:solidFill>
                            <a:schemeClr val="bg1"/>
                          </a:solidFill>
                          <a:latin typeface="Encode Sans" panose="020B0604020202020204" charset="0"/>
                          <a:ea typeface="+mn-ea"/>
                          <a:cs typeface="+mn-cs"/>
                        </a:rPr>
                        <a:t>10’</a:t>
                      </a:r>
                      <a:endParaRPr lang="en-US" sz="2200" kern="1200" dirty="0">
                        <a:solidFill>
                          <a:schemeClr val="bg1"/>
                        </a:solidFill>
                        <a:latin typeface="Encode Sans" panose="020B0604020202020204" charset="0"/>
                        <a:ea typeface="+mn-ea"/>
                        <a:cs typeface="+mn-cs"/>
                      </a:endParaRPr>
                    </a:p>
                  </a:txBody>
                  <a:tcPr/>
                </a:tc>
                <a:extLst>
                  <a:ext uri="{0D108BD9-81ED-4DB2-BD59-A6C34878D82A}">
                    <a16:rowId xmlns:a16="http://schemas.microsoft.com/office/drawing/2014/main" val="2570421087"/>
                  </a:ext>
                </a:extLst>
              </a:tr>
              <a:tr h="409805">
                <a:tc>
                  <a:txBody>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lang="fr-BE" sz="2200" dirty="0">
                          <a:solidFill>
                            <a:schemeClr val="bg1"/>
                          </a:solidFill>
                          <a:latin typeface="Encode Sans" panose="020B0604020202020204" charset="0"/>
                        </a:rPr>
                        <a:t>06</a:t>
                      </a:r>
                      <a:endParaRPr lang="en-US" sz="2200" dirty="0">
                        <a:solidFill>
                          <a:schemeClr val="bg1"/>
                        </a:solidFill>
                        <a:latin typeface="Encode Sans" panose="020B0604020202020204" charset="0"/>
                      </a:endParaRP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prstClr val="white"/>
                          </a:solidFill>
                          <a:effectLst/>
                          <a:uLnTx/>
                          <a:uFillTx/>
                          <a:latin typeface="Encode Sans" panose="020B0604020202020204" charset="0"/>
                          <a:ea typeface="+mn-ea"/>
                          <a:cs typeface="+mn-cs"/>
                        </a:rPr>
                        <a:t>|</a:t>
                      </a:r>
                      <a:endParaRPr lang="en-US" sz="2200" kern="1200" dirty="0">
                        <a:solidFill>
                          <a:schemeClr val="bg1"/>
                        </a:solidFill>
                        <a:latin typeface="Encode Sans" panose="020B0604020202020204" charset="0"/>
                        <a:ea typeface="+mn-ea"/>
                        <a:cs typeface="+mn-cs"/>
                      </a:endParaRP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fr-BE" sz="2200" kern="1200" dirty="0">
                          <a:solidFill>
                            <a:schemeClr val="bg1"/>
                          </a:solidFill>
                          <a:latin typeface="Encode Sans" panose="020B0604020202020204" charset="0"/>
                          <a:ea typeface="+mn-ea"/>
                          <a:cs typeface="+mn-cs"/>
                        </a:rPr>
                        <a:t>Objections</a:t>
                      </a:r>
                      <a:endParaRPr lang="en-US" sz="2200" kern="1200" dirty="0">
                        <a:solidFill>
                          <a:schemeClr val="bg1"/>
                        </a:solidFill>
                        <a:latin typeface="Encode Sans" panose="020B0604020202020204" charset="0"/>
                        <a:ea typeface="+mn-ea"/>
                        <a:cs typeface="+mn-cs"/>
                      </a:endParaRPr>
                    </a:p>
                  </a:txBody>
                  <a:tcPr/>
                </a:tc>
                <a:tc>
                  <a:txBody>
                    <a:bodyPr/>
                    <a:lstStyle/>
                    <a:p>
                      <a:pPr algn="ctr"/>
                      <a:r>
                        <a:rPr lang="fr-BE" sz="2200" kern="1200" dirty="0">
                          <a:solidFill>
                            <a:schemeClr val="bg1"/>
                          </a:solidFill>
                          <a:latin typeface="Encode Sans" panose="020B0604020202020204" charset="0"/>
                          <a:ea typeface="+mn-ea"/>
                          <a:cs typeface="+mn-cs"/>
                        </a:rPr>
                        <a:t>5'</a:t>
                      </a:r>
                      <a:endParaRPr lang="en-US" sz="2200" kern="1200" dirty="0">
                        <a:solidFill>
                          <a:schemeClr val="bg1"/>
                        </a:solidFill>
                        <a:latin typeface="Encode Sans" panose="020B0604020202020204" charset="0"/>
                        <a:ea typeface="+mn-ea"/>
                        <a:cs typeface="+mn-cs"/>
                      </a:endParaRPr>
                    </a:p>
                  </a:txBody>
                  <a:tcPr/>
                </a:tc>
                <a:extLst>
                  <a:ext uri="{0D108BD9-81ED-4DB2-BD59-A6C34878D82A}">
                    <a16:rowId xmlns:a16="http://schemas.microsoft.com/office/drawing/2014/main" val="2721129292"/>
                  </a:ext>
                </a:extLst>
              </a:tr>
              <a:tr h="409805">
                <a:tc gridSpan="3">
                  <a:txBody>
                    <a:bodyPr/>
                    <a:lstStyle/>
                    <a:p>
                      <a:r>
                        <a:rPr lang="fr-FR" sz="2200" dirty="0">
                          <a:solidFill>
                            <a:schemeClr val="bg1"/>
                          </a:solidFill>
                          <a:latin typeface="Encode Sans" panose="020B0604020202020204" charset="0"/>
                        </a:rPr>
                        <a:t>Conclusion</a:t>
                      </a:r>
                      <a:endParaRPr lang="en-US" sz="2200" dirty="0">
                        <a:solidFill>
                          <a:schemeClr val="bg1"/>
                        </a:solidFill>
                        <a:latin typeface="Encode Sans" panose="020B0604020202020204" charset="0"/>
                      </a:endParaRPr>
                    </a:p>
                  </a:txBody>
                  <a:tcPr/>
                </a:tc>
                <a:tc hMerge="1">
                  <a:txBody>
                    <a:bodyPr/>
                    <a:lstStyle/>
                    <a:p>
                      <a:endParaRPr lang="en-US"/>
                    </a:p>
                  </a:txBody>
                  <a:tcPr/>
                </a:tc>
                <a:tc hMerge="1">
                  <a:txBody>
                    <a:bodyPr/>
                    <a:lstStyle/>
                    <a:p>
                      <a:endParaRPr lang="en-US"/>
                    </a:p>
                  </a:txBody>
                  <a:tcPr/>
                </a:tc>
                <a:tc>
                  <a:txBody>
                    <a:bodyPr/>
                    <a:lstStyle/>
                    <a:p>
                      <a:pPr algn="ctr"/>
                      <a:r>
                        <a:rPr lang="fr-BE" sz="2200" dirty="0">
                          <a:solidFill>
                            <a:schemeClr val="bg1"/>
                          </a:solidFill>
                          <a:latin typeface="Encode Sans" panose="020B0604020202020204" charset="0"/>
                        </a:rPr>
                        <a:t>5'</a:t>
                      </a:r>
                      <a:endParaRPr lang="en-US" sz="2200" dirty="0">
                        <a:solidFill>
                          <a:schemeClr val="bg1"/>
                        </a:solidFill>
                        <a:latin typeface="Encode Sans" panose="020B0604020202020204" charset="0"/>
                      </a:endParaRPr>
                    </a:p>
                  </a:txBody>
                  <a:tcPr>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734444428"/>
                  </a:ext>
                </a:extLst>
              </a:tr>
              <a:tr h="409805">
                <a:tc gridSpan="3">
                  <a:txBody>
                    <a:bodyPr/>
                    <a:lstStyle/>
                    <a:p>
                      <a:endParaRPr lang="en-US" sz="2200" dirty="0">
                        <a:solidFill>
                          <a:schemeClr val="bg1"/>
                        </a:solidFill>
                        <a:latin typeface="Encode Sans" panose="020B0604020202020204" charset="0"/>
                      </a:endParaRPr>
                    </a:p>
                  </a:txBody>
                  <a:tcPr/>
                </a:tc>
                <a:tc hMerge="1">
                  <a:txBody>
                    <a:bodyPr/>
                    <a:lstStyle/>
                    <a:p>
                      <a:endParaRPr lang="en-US"/>
                    </a:p>
                  </a:txBody>
                  <a:tcPr/>
                </a:tc>
                <a:tc hMerge="1">
                  <a:txBody>
                    <a:bodyPr/>
                    <a:lstStyle/>
                    <a:p>
                      <a:endParaRPr lang="en-US"/>
                    </a:p>
                  </a:txBody>
                  <a:tcPr/>
                </a:tc>
                <a:tc>
                  <a:txBody>
                    <a:bodyPr/>
                    <a:lstStyle/>
                    <a:p>
                      <a:pPr algn="ctr"/>
                      <a:r>
                        <a:rPr lang="fr-BE" sz="2200" dirty="0">
                          <a:solidFill>
                            <a:schemeClr val="bg1"/>
                          </a:solidFill>
                          <a:latin typeface="Encode Sans" panose="020B0604020202020204" charset="0"/>
                        </a:rPr>
                        <a:t>120'</a:t>
                      </a:r>
                      <a:endParaRPr lang="en-US" sz="2200" dirty="0">
                        <a:solidFill>
                          <a:schemeClr val="bg1"/>
                        </a:solidFill>
                        <a:latin typeface="Encode Sans" panose="020B0604020202020204" charset="0"/>
                      </a:endParaRPr>
                    </a:p>
                  </a:txBody>
                  <a:tcP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499093256"/>
                  </a:ext>
                </a:extLst>
              </a:tr>
            </a:tbl>
          </a:graphicData>
        </a:graphic>
      </p:graphicFrame>
    </p:spTree>
    <p:extLst>
      <p:ext uri="{BB962C8B-B14F-4D97-AF65-F5344CB8AC3E}">
        <p14:creationId xmlns:p14="http://schemas.microsoft.com/office/powerpoint/2010/main" val="258946412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F2467DE-637E-4BD6-AFAF-E7800A7C3382}"/>
              </a:ext>
            </a:extLst>
          </p:cNvPr>
          <p:cNvSpPr>
            <a:spLocks noGrp="1"/>
          </p:cNvSpPr>
          <p:nvPr>
            <p:ph type="body" idx="1"/>
          </p:nvPr>
        </p:nvSpPr>
        <p:spPr/>
        <p:txBody>
          <a:bodyPr/>
          <a:lstStyle/>
          <a:p>
            <a:r>
              <a:rPr lang="fr-FR" sz="1600" dirty="0"/>
              <a:t>Case </a:t>
            </a:r>
            <a:r>
              <a:rPr lang="fr-FR" sz="1600" dirty="0" err="1"/>
              <a:t>study</a:t>
            </a:r>
            <a:r>
              <a:rPr lang="fr-FR" sz="1600" dirty="0"/>
              <a:t> #1</a:t>
            </a:r>
            <a:endParaRPr lang="en-BE" sz="1600" dirty="0"/>
          </a:p>
        </p:txBody>
      </p:sp>
      <p:sp>
        <p:nvSpPr>
          <p:cNvPr id="5" name="Text Placeholder 4">
            <a:extLst>
              <a:ext uri="{FF2B5EF4-FFF2-40B4-BE49-F238E27FC236}">
                <a16:creationId xmlns:a16="http://schemas.microsoft.com/office/drawing/2014/main" id="{0CA99DFD-B92C-4FB3-A339-F99D658FEE81}"/>
              </a:ext>
            </a:extLst>
          </p:cNvPr>
          <p:cNvSpPr>
            <a:spLocks noGrp="1"/>
          </p:cNvSpPr>
          <p:nvPr>
            <p:ph type="body" sz="quarter" idx="19"/>
          </p:nvPr>
        </p:nvSpPr>
        <p:spPr/>
        <p:txBody>
          <a:bodyPr/>
          <a:lstStyle/>
          <a:p>
            <a:r>
              <a:rPr lang="fr-BE"/>
              <a:t>03</a:t>
            </a:r>
            <a:endParaRPr lang="en-US"/>
          </a:p>
        </p:txBody>
      </p:sp>
      <p:sp>
        <p:nvSpPr>
          <p:cNvPr id="8" name="Title 7">
            <a:extLst>
              <a:ext uri="{FF2B5EF4-FFF2-40B4-BE49-F238E27FC236}">
                <a16:creationId xmlns:a16="http://schemas.microsoft.com/office/drawing/2014/main" id="{DB5D079B-918E-46AB-BBF6-A582D0F23332}"/>
              </a:ext>
            </a:extLst>
          </p:cNvPr>
          <p:cNvSpPr>
            <a:spLocks noGrp="1"/>
          </p:cNvSpPr>
          <p:nvPr>
            <p:ph type="title"/>
          </p:nvPr>
        </p:nvSpPr>
        <p:spPr>
          <a:xfrm>
            <a:off x="1215976" y="720523"/>
            <a:ext cx="10800000" cy="335964"/>
          </a:xfrm>
        </p:spPr>
        <p:txBody>
          <a:bodyPr/>
          <a:lstStyle/>
          <a:p>
            <a:r>
              <a:rPr lang="fr-BE" dirty="0" err="1"/>
              <a:t>Summary</a:t>
            </a:r>
            <a:endParaRPr lang="en-US" dirty="0"/>
          </a:p>
        </p:txBody>
      </p:sp>
      <p:grpSp>
        <p:nvGrpSpPr>
          <p:cNvPr id="61" name="Group 60">
            <a:extLst>
              <a:ext uri="{FF2B5EF4-FFF2-40B4-BE49-F238E27FC236}">
                <a16:creationId xmlns:a16="http://schemas.microsoft.com/office/drawing/2014/main" id="{44F7B143-E261-4881-A530-EBC653CBE676}"/>
              </a:ext>
            </a:extLst>
          </p:cNvPr>
          <p:cNvGrpSpPr/>
          <p:nvPr/>
        </p:nvGrpSpPr>
        <p:grpSpPr>
          <a:xfrm>
            <a:off x="44777" y="694502"/>
            <a:ext cx="3922624" cy="5090348"/>
            <a:chOff x="2349572" y="1064724"/>
            <a:chExt cx="3556776" cy="4322468"/>
          </a:xfrm>
        </p:grpSpPr>
        <p:sp>
          <p:nvSpPr>
            <p:cNvPr id="69" name="Freeform: Shape 68">
              <a:extLst>
                <a:ext uri="{FF2B5EF4-FFF2-40B4-BE49-F238E27FC236}">
                  <a16:creationId xmlns:a16="http://schemas.microsoft.com/office/drawing/2014/main" id="{4FEF8EF0-72AE-4FAE-B3CC-0ACEF22DEB07}"/>
                </a:ext>
              </a:extLst>
            </p:cNvPr>
            <p:cNvSpPr/>
            <p:nvPr/>
          </p:nvSpPr>
          <p:spPr>
            <a:xfrm>
              <a:off x="2351027" y="1064724"/>
              <a:ext cx="3555321" cy="973414"/>
            </a:xfrm>
            <a:custGeom>
              <a:avLst/>
              <a:gdLst>
                <a:gd name="connsiteX0" fmla="*/ 237286 w 3613524"/>
                <a:gd name="connsiteY0" fmla="*/ 0 h 989350"/>
                <a:gd name="connsiteX1" fmla="*/ 992804 w 3613524"/>
                <a:gd name="connsiteY1" fmla="*/ 0 h 989350"/>
                <a:gd name="connsiteX2" fmla="*/ 1125473 w 3613524"/>
                <a:gd name="connsiteY2" fmla="*/ 40525 h 989350"/>
                <a:gd name="connsiteX3" fmla="*/ 1135614 w 3613524"/>
                <a:gd name="connsiteY3" fmla="*/ 48892 h 989350"/>
                <a:gd name="connsiteX4" fmla="*/ 1135541 w 3613524"/>
                <a:gd name="connsiteY4" fmla="*/ 44814 h 989350"/>
                <a:gd name="connsiteX5" fmla="*/ 1459647 w 3613524"/>
                <a:gd name="connsiteY5" fmla="*/ 284813 h 989350"/>
                <a:gd name="connsiteX6" fmla="*/ 3372657 w 3613524"/>
                <a:gd name="connsiteY6" fmla="*/ 284813 h 989350"/>
                <a:gd name="connsiteX7" fmla="*/ 3613524 w 3613524"/>
                <a:gd name="connsiteY7" fmla="*/ 525680 h 989350"/>
                <a:gd name="connsiteX8" fmla="*/ 3613524 w 3613524"/>
                <a:gd name="connsiteY8" fmla="*/ 989349 h 989350"/>
                <a:gd name="connsiteX9" fmla="*/ 1230090 w 3613524"/>
                <a:gd name="connsiteY9" fmla="*/ 989349 h 989350"/>
                <a:gd name="connsiteX10" fmla="*/ 1230090 w 3613524"/>
                <a:gd name="connsiteY10" fmla="*/ 989350 h 989350"/>
                <a:gd name="connsiteX11" fmla="*/ 0 w 3613524"/>
                <a:gd name="connsiteY11" fmla="*/ 989350 h 989350"/>
                <a:gd name="connsiteX12" fmla="*/ 0 w 3613524"/>
                <a:gd name="connsiteY12" fmla="*/ 237286 h 989350"/>
                <a:gd name="connsiteX13" fmla="*/ 237286 w 3613524"/>
                <a:gd name="connsiteY13" fmla="*/ 0 h 989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13524" h="989350">
                  <a:moveTo>
                    <a:pt x="237286" y="0"/>
                  </a:moveTo>
                  <a:lnTo>
                    <a:pt x="992804" y="0"/>
                  </a:lnTo>
                  <a:cubicBezTo>
                    <a:pt x="1041947" y="0"/>
                    <a:pt x="1087601" y="14940"/>
                    <a:pt x="1125473" y="40525"/>
                  </a:cubicBezTo>
                  <a:lnTo>
                    <a:pt x="1135614" y="48892"/>
                  </a:lnTo>
                  <a:lnTo>
                    <a:pt x="1135541" y="44814"/>
                  </a:lnTo>
                  <a:cubicBezTo>
                    <a:pt x="1232835" y="123732"/>
                    <a:pt x="1265388" y="290851"/>
                    <a:pt x="1459647" y="284813"/>
                  </a:cubicBezTo>
                  <a:lnTo>
                    <a:pt x="3372657" y="284813"/>
                  </a:lnTo>
                  <a:cubicBezTo>
                    <a:pt x="3505684" y="284813"/>
                    <a:pt x="3613524" y="392653"/>
                    <a:pt x="3613524" y="525680"/>
                  </a:cubicBezTo>
                  <a:lnTo>
                    <a:pt x="3613524" y="989349"/>
                  </a:lnTo>
                  <a:lnTo>
                    <a:pt x="1230090" y="989349"/>
                  </a:lnTo>
                  <a:lnTo>
                    <a:pt x="1230090" y="989350"/>
                  </a:lnTo>
                  <a:lnTo>
                    <a:pt x="0" y="989350"/>
                  </a:lnTo>
                  <a:lnTo>
                    <a:pt x="0" y="237286"/>
                  </a:lnTo>
                  <a:cubicBezTo>
                    <a:pt x="0" y="106237"/>
                    <a:pt x="106237" y="0"/>
                    <a:pt x="237286" y="0"/>
                  </a:cubicBezTo>
                  <a:close/>
                </a:path>
              </a:pathLst>
            </a:custGeom>
            <a:solidFill>
              <a:srgbClr val="F7A6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160" dirty="0">
                <a:latin typeface="Encode Sans" panose="020B0604020202020204" charset="0"/>
                <a:cs typeface="Arial" panose="020B0604020202020204" pitchFamily="34" charset="0"/>
              </a:endParaRPr>
            </a:p>
          </p:txBody>
        </p:sp>
        <p:sp>
          <p:nvSpPr>
            <p:cNvPr id="70" name="Rectangle 69">
              <a:extLst>
                <a:ext uri="{FF2B5EF4-FFF2-40B4-BE49-F238E27FC236}">
                  <a16:creationId xmlns:a16="http://schemas.microsoft.com/office/drawing/2014/main" id="{4D069B59-E0E1-4B4E-AF4A-E44D961F8F87}"/>
                </a:ext>
              </a:extLst>
            </p:cNvPr>
            <p:cNvSpPr/>
            <p:nvPr/>
          </p:nvSpPr>
          <p:spPr>
            <a:xfrm>
              <a:off x="2349572" y="2027230"/>
              <a:ext cx="3555321" cy="3359962"/>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160" dirty="0">
                <a:latin typeface="Encode Sans" panose="020B0604020202020204" charset="0"/>
                <a:cs typeface="Arial" panose="020B0604020202020204" pitchFamily="34" charset="0"/>
              </a:endParaRPr>
            </a:p>
          </p:txBody>
        </p:sp>
      </p:grpSp>
      <p:sp>
        <p:nvSpPr>
          <p:cNvPr id="67" name="Rectangle 66">
            <a:extLst>
              <a:ext uri="{FF2B5EF4-FFF2-40B4-BE49-F238E27FC236}">
                <a16:creationId xmlns:a16="http://schemas.microsoft.com/office/drawing/2014/main" id="{A0FB210A-9673-4386-8057-880B902C8FC4}"/>
              </a:ext>
            </a:extLst>
          </p:cNvPr>
          <p:cNvSpPr/>
          <p:nvPr/>
        </p:nvSpPr>
        <p:spPr>
          <a:xfrm>
            <a:off x="88869" y="1232991"/>
            <a:ext cx="2830754" cy="400110"/>
          </a:xfrm>
          <a:prstGeom prst="rect">
            <a:avLst/>
          </a:prstGeom>
        </p:spPr>
        <p:txBody>
          <a:bodyPr wrap="square">
            <a:spAutoFit/>
          </a:bodyPr>
          <a:lstStyle/>
          <a:p>
            <a:r>
              <a:rPr lang="en-IN" sz="2000" b="1" dirty="0">
                <a:solidFill>
                  <a:schemeClr val="bg1"/>
                </a:solidFill>
                <a:latin typeface="Encode Sans" panose="020B0604020202020204" charset="0"/>
                <a:cs typeface="Arial" panose="020B0604020202020204" pitchFamily="34" charset="0"/>
              </a:rPr>
              <a:t>Driver #1</a:t>
            </a:r>
          </a:p>
        </p:txBody>
      </p:sp>
      <p:sp>
        <p:nvSpPr>
          <p:cNvPr id="68" name="TextBox 67">
            <a:extLst>
              <a:ext uri="{FF2B5EF4-FFF2-40B4-BE49-F238E27FC236}">
                <a16:creationId xmlns:a16="http://schemas.microsoft.com/office/drawing/2014/main" id="{4C08F554-0C05-4A50-A3FF-33038A075C73}"/>
              </a:ext>
            </a:extLst>
          </p:cNvPr>
          <p:cNvSpPr txBox="1"/>
          <p:nvPr/>
        </p:nvSpPr>
        <p:spPr>
          <a:xfrm>
            <a:off x="1653477" y="2012650"/>
            <a:ext cx="1985653" cy="923330"/>
          </a:xfrm>
          <a:prstGeom prst="rect">
            <a:avLst/>
          </a:prstGeom>
          <a:noFill/>
        </p:spPr>
        <p:txBody>
          <a:bodyPr wrap="square" rtlCol="0">
            <a:spAutoFit/>
          </a:bodyPr>
          <a:lstStyle/>
          <a:p>
            <a:r>
              <a:rPr lang="fr-BE" dirty="0">
                <a:latin typeface="Encode Sans" panose="020B0604020202020204" charset="0"/>
              </a:rPr>
              <a:t>Marie </a:t>
            </a:r>
            <a:r>
              <a:rPr lang="fr-BE" dirty="0" err="1">
                <a:latin typeface="Encode Sans" panose="020B0604020202020204" charset="0"/>
              </a:rPr>
              <a:t>Dutrieux</a:t>
            </a:r>
            <a:endParaRPr lang="fr-BE" dirty="0">
              <a:latin typeface="Encode Sans" panose="020B0604020202020204" charset="0"/>
            </a:endParaRPr>
          </a:p>
          <a:p>
            <a:endParaRPr lang="fr-BE" dirty="0">
              <a:latin typeface="Encode Sans" panose="020B0604020202020204" charset="0"/>
            </a:endParaRPr>
          </a:p>
          <a:p>
            <a:r>
              <a:rPr lang="fr-BE" dirty="0">
                <a:latin typeface="Encode Sans" panose="020B0604020202020204" charset="0"/>
              </a:rPr>
              <a:t>BEV profile</a:t>
            </a:r>
          </a:p>
        </p:txBody>
      </p:sp>
      <p:grpSp>
        <p:nvGrpSpPr>
          <p:cNvPr id="51" name="Group 50">
            <a:extLst>
              <a:ext uri="{FF2B5EF4-FFF2-40B4-BE49-F238E27FC236}">
                <a16:creationId xmlns:a16="http://schemas.microsoft.com/office/drawing/2014/main" id="{8A7D0E65-FC82-4F03-809B-9E3BA8365466}"/>
              </a:ext>
            </a:extLst>
          </p:cNvPr>
          <p:cNvGrpSpPr/>
          <p:nvPr/>
        </p:nvGrpSpPr>
        <p:grpSpPr>
          <a:xfrm>
            <a:off x="4148421" y="694502"/>
            <a:ext cx="3922624" cy="5090348"/>
            <a:chOff x="2349572" y="1064724"/>
            <a:chExt cx="3556776" cy="4322470"/>
          </a:xfrm>
        </p:grpSpPr>
        <p:sp>
          <p:nvSpPr>
            <p:cNvPr id="59" name="Freeform: Shape 58">
              <a:extLst>
                <a:ext uri="{FF2B5EF4-FFF2-40B4-BE49-F238E27FC236}">
                  <a16:creationId xmlns:a16="http://schemas.microsoft.com/office/drawing/2014/main" id="{A1404445-D661-4DF6-8BC1-28672D682C7B}"/>
                </a:ext>
              </a:extLst>
            </p:cNvPr>
            <p:cNvSpPr/>
            <p:nvPr/>
          </p:nvSpPr>
          <p:spPr>
            <a:xfrm>
              <a:off x="2351027" y="1064724"/>
              <a:ext cx="3555321" cy="973414"/>
            </a:xfrm>
            <a:custGeom>
              <a:avLst/>
              <a:gdLst>
                <a:gd name="connsiteX0" fmla="*/ 237286 w 3613524"/>
                <a:gd name="connsiteY0" fmla="*/ 0 h 989350"/>
                <a:gd name="connsiteX1" fmla="*/ 992804 w 3613524"/>
                <a:gd name="connsiteY1" fmla="*/ 0 h 989350"/>
                <a:gd name="connsiteX2" fmla="*/ 1125473 w 3613524"/>
                <a:gd name="connsiteY2" fmla="*/ 40525 h 989350"/>
                <a:gd name="connsiteX3" fmla="*/ 1135614 w 3613524"/>
                <a:gd name="connsiteY3" fmla="*/ 48892 h 989350"/>
                <a:gd name="connsiteX4" fmla="*/ 1135541 w 3613524"/>
                <a:gd name="connsiteY4" fmla="*/ 44814 h 989350"/>
                <a:gd name="connsiteX5" fmla="*/ 1459647 w 3613524"/>
                <a:gd name="connsiteY5" fmla="*/ 284813 h 989350"/>
                <a:gd name="connsiteX6" fmla="*/ 3372657 w 3613524"/>
                <a:gd name="connsiteY6" fmla="*/ 284813 h 989350"/>
                <a:gd name="connsiteX7" fmla="*/ 3613524 w 3613524"/>
                <a:gd name="connsiteY7" fmla="*/ 525680 h 989350"/>
                <a:gd name="connsiteX8" fmla="*/ 3613524 w 3613524"/>
                <a:gd name="connsiteY8" fmla="*/ 989349 h 989350"/>
                <a:gd name="connsiteX9" fmla="*/ 1230090 w 3613524"/>
                <a:gd name="connsiteY9" fmla="*/ 989349 h 989350"/>
                <a:gd name="connsiteX10" fmla="*/ 1230090 w 3613524"/>
                <a:gd name="connsiteY10" fmla="*/ 989350 h 989350"/>
                <a:gd name="connsiteX11" fmla="*/ 0 w 3613524"/>
                <a:gd name="connsiteY11" fmla="*/ 989350 h 989350"/>
                <a:gd name="connsiteX12" fmla="*/ 0 w 3613524"/>
                <a:gd name="connsiteY12" fmla="*/ 237286 h 989350"/>
                <a:gd name="connsiteX13" fmla="*/ 237286 w 3613524"/>
                <a:gd name="connsiteY13" fmla="*/ 0 h 989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13524" h="989350">
                  <a:moveTo>
                    <a:pt x="237286" y="0"/>
                  </a:moveTo>
                  <a:lnTo>
                    <a:pt x="992804" y="0"/>
                  </a:lnTo>
                  <a:cubicBezTo>
                    <a:pt x="1041947" y="0"/>
                    <a:pt x="1087601" y="14940"/>
                    <a:pt x="1125473" y="40525"/>
                  </a:cubicBezTo>
                  <a:lnTo>
                    <a:pt x="1135614" y="48892"/>
                  </a:lnTo>
                  <a:lnTo>
                    <a:pt x="1135541" y="44814"/>
                  </a:lnTo>
                  <a:cubicBezTo>
                    <a:pt x="1232835" y="123732"/>
                    <a:pt x="1265388" y="290851"/>
                    <a:pt x="1459647" y="284813"/>
                  </a:cubicBezTo>
                  <a:lnTo>
                    <a:pt x="3372657" y="284813"/>
                  </a:lnTo>
                  <a:cubicBezTo>
                    <a:pt x="3505684" y="284813"/>
                    <a:pt x="3613524" y="392653"/>
                    <a:pt x="3613524" y="525680"/>
                  </a:cubicBezTo>
                  <a:lnTo>
                    <a:pt x="3613524" y="989349"/>
                  </a:lnTo>
                  <a:lnTo>
                    <a:pt x="1230090" y="989349"/>
                  </a:lnTo>
                  <a:lnTo>
                    <a:pt x="1230090" y="989350"/>
                  </a:lnTo>
                  <a:lnTo>
                    <a:pt x="0" y="989350"/>
                  </a:lnTo>
                  <a:lnTo>
                    <a:pt x="0" y="237286"/>
                  </a:lnTo>
                  <a:cubicBezTo>
                    <a:pt x="0" y="106237"/>
                    <a:pt x="106237" y="0"/>
                    <a:pt x="237286" y="0"/>
                  </a:cubicBezTo>
                  <a:close/>
                </a:path>
              </a:pathLst>
            </a:custGeom>
            <a:solidFill>
              <a:srgbClr val="FF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160" dirty="0">
                <a:latin typeface="Encode Sans" panose="020B0604020202020204" charset="0"/>
                <a:cs typeface="Arial" panose="020B0604020202020204" pitchFamily="34" charset="0"/>
              </a:endParaRPr>
            </a:p>
          </p:txBody>
        </p:sp>
        <p:sp>
          <p:nvSpPr>
            <p:cNvPr id="60" name="Rectangle 59">
              <a:extLst>
                <a:ext uri="{FF2B5EF4-FFF2-40B4-BE49-F238E27FC236}">
                  <a16:creationId xmlns:a16="http://schemas.microsoft.com/office/drawing/2014/main" id="{EE9B3727-8EB3-4DC4-9BF4-54913B520C0A}"/>
                </a:ext>
              </a:extLst>
            </p:cNvPr>
            <p:cNvSpPr/>
            <p:nvPr/>
          </p:nvSpPr>
          <p:spPr>
            <a:xfrm>
              <a:off x="2349572" y="2027231"/>
              <a:ext cx="3555321" cy="3359963"/>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160" dirty="0">
                <a:latin typeface="Encode Sans" panose="020B0604020202020204" charset="0"/>
                <a:cs typeface="Arial" panose="020B0604020202020204" pitchFamily="34" charset="0"/>
              </a:endParaRPr>
            </a:p>
          </p:txBody>
        </p:sp>
      </p:grpSp>
      <p:grpSp>
        <p:nvGrpSpPr>
          <p:cNvPr id="31" name="Group 30">
            <a:extLst>
              <a:ext uri="{FF2B5EF4-FFF2-40B4-BE49-F238E27FC236}">
                <a16:creationId xmlns:a16="http://schemas.microsoft.com/office/drawing/2014/main" id="{D7BE69E1-16BE-4809-AD18-B856D9E2B25F}"/>
              </a:ext>
            </a:extLst>
          </p:cNvPr>
          <p:cNvGrpSpPr/>
          <p:nvPr/>
        </p:nvGrpSpPr>
        <p:grpSpPr>
          <a:xfrm>
            <a:off x="8269376" y="705367"/>
            <a:ext cx="3922624" cy="5078745"/>
            <a:chOff x="2349572" y="1064724"/>
            <a:chExt cx="3556776" cy="4312617"/>
          </a:xfrm>
        </p:grpSpPr>
        <p:sp>
          <p:nvSpPr>
            <p:cNvPr id="39" name="Freeform: Shape 38">
              <a:extLst>
                <a:ext uri="{FF2B5EF4-FFF2-40B4-BE49-F238E27FC236}">
                  <a16:creationId xmlns:a16="http://schemas.microsoft.com/office/drawing/2014/main" id="{647D494C-0DCE-4AF3-9C25-51BBFA9A0304}"/>
                </a:ext>
              </a:extLst>
            </p:cNvPr>
            <p:cNvSpPr/>
            <p:nvPr/>
          </p:nvSpPr>
          <p:spPr>
            <a:xfrm>
              <a:off x="2351027" y="1064724"/>
              <a:ext cx="3555321" cy="973414"/>
            </a:xfrm>
            <a:custGeom>
              <a:avLst/>
              <a:gdLst>
                <a:gd name="connsiteX0" fmla="*/ 237286 w 3613524"/>
                <a:gd name="connsiteY0" fmla="*/ 0 h 989350"/>
                <a:gd name="connsiteX1" fmla="*/ 992804 w 3613524"/>
                <a:gd name="connsiteY1" fmla="*/ 0 h 989350"/>
                <a:gd name="connsiteX2" fmla="*/ 1125473 w 3613524"/>
                <a:gd name="connsiteY2" fmla="*/ 40525 h 989350"/>
                <a:gd name="connsiteX3" fmla="*/ 1135614 w 3613524"/>
                <a:gd name="connsiteY3" fmla="*/ 48892 h 989350"/>
                <a:gd name="connsiteX4" fmla="*/ 1135541 w 3613524"/>
                <a:gd name="connsiteY4" fmla="*/ 44814 h 989350"/>
                <a:gd name="connsiteX5" fmla="*/ 1459647 w 3613524"/>
                <a:gd name="connsiteY5" fmla="*/ 284813 h 989350"/>
                <a:gd name="connsiteX6" fmla="*/ 3372657 w 3613524"/>
                <a:gd name="connsiteY6" fmla="*/ 284813 h 989350"/>
                <a:gd name="connsiteX7" fmla="*/ 3613524 w 3613524"/>
                <a:gd name="connsiteY7" fmla="*/ 525680 h 989350"/>
                <a:gd name="connsiteX8" fmla="*/ 3613524 w 3613524"/>
                <a:gd name="connsiteY8" fmla="*/ 989349 h 989350"/>
                <a:gd name="connsiteX9" fmla="*/ 1230090 w 3613524"/>
                <a:gd name="connsiteY9" fmla="*/ 989349 h 989350"/>
                <a:gd name="connsiteX10" fmla="*/ 1230090 w 3613524"/>
                <a:gd name="connsiteY10" fmla="*/ 989350 h 989350"/>
                <a:gd name="connsiteX11" fmla="*/ 0 w 3613524"/>
                <a:gd name="connsiteY11" fmla="*/ 989350 h 989350"/>
                <a:gd name="connsiteX12" fmla="*/ 0 w 3613524"/>
                <a:gd name="connsiteY12" fmla="*/ 237286 h 989350"/>
                <a:gd name="connsiteX13" fmla="*/ 237286 w 3613524"/>
                <a:gd name="connsiteY13" fmla="*/ 0 h 989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13524" h="989350">
                  <a:moveTo>
                    <a:pt x="237286" y="0"/>
                  </a:moveTo>
                  <a:lnTo>
                    <a:pt x="992804" y="0"/>
                  </a:lnTo>
                  <a:cubicBezTo>
                    <a:pt x="1041947" y="0"/>
                    <a:pt x="1087601" y="14940"/>
                    <a:pt x="1125473" y="40525"/>
                  </a:cubicBezTo>
                  <a:lnTo>
                    <a:pt x="1135614" y="48892"/>
                  </a:lnTo>
                  <a:lnTo>
                    <a:pt x="1135541" y="44814"/>
                  </a:lnTo>
                  <a:cubicBezTo>
                    <a:pt x="1232835" y="123732"/>
                    <a:pt x="1265388" y="290851"/>
                    <a:pt x="1459647" y="284813"/>
                  </a:cubicBezTo>
                  <a:lnTo>
                    <a:pt x="3372657" y="284813"/>
                  </a:lnTo>
                  <a:cubicBezTo>
                    <a:pt x="3505684" y="284813"/>
                    <a:pt x="3613524" y="392653"/>
                    <a:pt x="3613524" y="525680"/>
                  </a:cubicBezTo>
                  <a:lnTo>
                    <a:pt x="3613524" y="989349"/>
                  </a:lnTo>
                  <a:lnTo>
                    <a:pt x="1230090" y="989349"/>
                  </a:lnTo>
                  <a:lnTo>
                    <a:pt x="1230090" y="989350"/>
                  </a:lnTo>
                  <a:lnTo>
                    <a:pt x="0" y="989350"/>
                  </a:lnTo>
                  <a:lnTo>
                    <a:pt x="0" y="237286"/>
                  </a:lnTo>
                  <a:cubicBezTo>
                    <a:pt x="0" y="106237"/>
                    <a:pt x="106237" y="0"/>
                    <a:pt x="237286" y="0"/>
                  </a:cubicBezTo>
                  <a:close/>
                </a:path>
              </a:pathLst>
            </a:cu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160" dirty="0">
                <a:latin typeface="Encode Sans" panose="020B0604020202020204" charset="0"/>
                <a:cs typeface="Arial" panose="020B0604020202020204" pitchFamily="34" charset="0"/>
              </a:endParaRPr>
            </a:p>
          </p:txBody>
        </p:sp>
        <p:sp>
          <p:nvSpPr>
            <p:cNvPr id="40" name="Rectangle 39">
              <a:extLst>
                <a:ext uri="{FF2B5EF4-FFF2-40B4-BE49-F238E27FC236}">
                  <a16:creationId xmlns:a16="http://schemas.microsoft.com/office/drawing/2014/main" id="{55037F2F-83E1-433C-BB9B-0FB5FCDD92A5}"/>
                </a:ext>
              </a:extLst>
            </p:cNvPr>
            <p:cNvSpPr/>
            <p:nvPr/>
          </p:nvSpPr>
          <p:spPr>
            <a:xfrm>
              <a:off x="2349572" y="2027231"/>
              <a:ext cx="3555321" cy="335011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160" dirty="0">
                <a:latin typeface="Encode Sans" panose="020B0604020202020204" charset="0"/>
                <a:cs typeface="Arial" panose="020B0604020202020204" pitchFamily="34" charset="0"/>
              </a:endParaRPr>
            </a:p>
          </p:txBody>
        </p:sp>
      </p:grpSp>
      <p:pic>
        <p:nvPicPr>
          <p:cNvPr id="6" name="Picture 5" descr="A person wearing glasses&#10;&#10;Description automatically generated with low confidence">
            <a:extLst>
              <a:ext uri="{FF2B5EF4-FFF2-40B4-BE49-F238E27FC236}">
                <a16:creationId xmlns:a16="http://schemas.microsoft.com/office/drawing/2014/main" id="{EC6A6257-61AB-ADB4-FCB5-8170DFFDF9A1}"/>
              </a:ext>
            </a:extLst>
          </p:cNvPr>
          <p:cNvPicPr>
            <a:picLocks noChangeAspect="1"/>
          </p:cNvPicPr>
          <p:nvPr/>
        </p:nvPicPr>
        <p:blipFill rotWithShape="1">
          <a:blip r:embed="rId3"/>
          <a:srcRect l="26084" t="7312" r="23276" b="18218"/>
          <a:stretch/>
        </p:blipFill>
        <p:spPr>
          <a:xfrm>
            <a:off x="227622" y="1896269"/>
            <a:ext cx="1273612" cy="1248638"/>
          </a:xfrm>
          <a:prstGeom prst="ellipse">
            <a:avLst/>
          </a:prstGeom>
        </p:spPr>
      </p:pic>
      <p:pic>
        <p:nvPicPr>
          <p:cNvPr id="10" name="Picture 9" descr="A person using a computer&#10;&#10;Description automatically generated with medium confidence">
            <a:extLst>
              <a:ext uri="{FF2B5EF4-FFF2-40B4-BE49-F238E27FC236}">
                <a16:creationId xmlns:a16="http://schemas.microsoft.com/office/drawing/2014/main" id="{B9588192-CBFD-8D1A-47DC-7669F0436306}"/>
              </a:ext>
            </a:extLst>
          </p:cNvPr>
          <p:cNvPicPr>
            <a:picLocks noChangeAspect="1"/>
          </p:cNvPicPr>
          <p:nvPr/>
        </p:nvPicPr>
        <p:blipFill rotWithShape="1">
          <a:blip r:embed="rId4"/>
          <a:srcRect l="37576" b="2221"/>
          <a:stretch/>
        </p:blipFill>
        <p:spPr>
          <a:xfrm>
            <a:off x="4314728" y="1895988"/>
            <a:ext cx="1235391" cy="1249200"/>
          </a:xfrm>
          <a:prstGeom prst="flowChartConnector">
            <a:avLst/>
          </a:prstGeom>
        </p:spPr>
      </p:pic>
      <p:sp>
        <p:nvSpPr>
          <p:cNvPr id="41" name="TextBox 40">
            <a:extLst>
              <a:ext uri="{FF2B5EF4-FFF2-40B4-BE49-F238E27FC236}">
                <a16:creationId xmlns:a16="http://schemas.microsoft.com/office/drawing/2014/main" id="{DAAFAAA5-F8C4-D197-F248-A627639C081E}"/>
              </a:ext>
            </a:extLst>
          </p:cNvPr>
          <p:cNvSpPr txBox="1"/>
          <p:nvPr/>
        </p:nvSpPr>
        <p:spPr>
          <a:xfrm>
            <a:off x="5691200" y="2012650"/>
            <a:ext cx="2168945" cy="923330"/>
          </a:xfrm>
          <a:prstGeom prst="rect">
            <a:avLst/>
          </a:prstGeom>
          <a:noFill/>
        </p:spPr>
        <p:txBody>
          <a:bodyPr wrap="square" rtlCol="0">
            <a:spAutoFit/>
          </a:bodyPr>
          <a:lstStyle/>
          <a:p>
            <a:r>
              <a:rPr lang="fr-BE" dirty="0">
                <a:latin typeface="Encode Sans" panose="020B0604020202020204" charset="0"/>
              </a:rPr>
              <a:t>Jean de Latour</a:t>
            </a:r>
          </a:p>
          <a:p>
            <a:endParaRPr lang="fr-BE" dirty="0">
              <a:latin typeface="Encode Sans" panose="020B0604020202020204" charset="0"/>
            </a:endParaRPr>
          </a:p>
          <a:p>
            <a:r>
              <a:rPr lang="fr-BE" dirty="0">
                <a:latin typeface="Encode Sans" panose="020B0604020202020204" charset="0"/>
              </a:rPr>
              <a:t>PHEV profile</a:t>
            </a:r>
          </a:p>
        </p:txBody>
      </p:sp>
      <p:sp>
        <p:nvSpPr>
          <p:cNvPr id="42" name="Rectangle 41">
            <a:extLst>
              <a:ext uri="{FF2B5EF4-FFF2-40B4-BE49-F238E27FC236}">
                <a16:creationId xmlns:a16="http://schemas.microsoft.com/office/drawing/2014/main" id="{65667DF0-03F0-F817-3D9E-9265D506CEF6}"/>
              </a:ext>
            </a:extLst>
          </p:cNvPr>
          <p:cNvSpPr/>
          <p:nvPr/>
        </p:nvSpPr>
        <p:spPr>
          <a:xfrm>
            <a:off x="4205290" y="1229332"/>
            <a:ext cx="2830754" cy="400110"/>
          </a:xfrm>
          <a:prstGeom prst="rect">
            <a:avLst/>
          </a:prstGeom>
        </p:spPr>
        <p:txBody>
          <a:bodyPr wrap="square">
            <a:spAutoFit/>
          </a:bodyPr>
          <a:lstStyle/>
          <a:p>
            <a:r>
              <a:rPr lang="en-IN" sz="2000" b="1" dirty="0">
                <a:solidFill>
                  <a:schemeClr val="bg1"/>
                </a:solidFill>
                <a:latin typeface="Encode Sans" panose="020B0604020202020204" charset="0"/>
                <a:cs typeface="Arial" panose="020B0604020202020204" pitchFamily="34" charset="0"/>
              </a:rPr>
              <a:t>Driver #2</a:t>
            </a:r>
          </a:p>
        </p:txBody>
      </p:sp>
      <p:pic>
        <p:nvPicPr>
          <p:cNvPr id="12" name="Picture 11" descr="A person holding a tablet&#10;&#10;Description automatically generated with low confidence">
            <a:extLst>
              <a:ext uri="{FF2B5EF4-FFF2-40B4-BE49-F238E27FC236}">
                <a16:creationId xmlns:a16="http://schemas.microsoft.com/office/drawing/2014/main" id="{619084D7-A859-B19C-8F18-21A1BF3C877D}"/>
              </a:ext>
            </a:extLst>
          </p:cNvPr>
          <p:cNvPicPr>
            <a:picLocks noChangeAspect="1"/>
          </p:cNvPicPr>
          <p:nvPr/>
        </p:nvPicPr>
        <p:blipFill rotWithShape="1">
          <a:blip r:embed="rId5"/>
          <a:srcRect l="3579" t="11464" r="38521" b="8267"/>
          <a:stretch/>
        </p:blipFill>
        <p:spPr>
          <a:xfrm>
            <a:off x="8544576" y="1895988"/>
            <a:ext cx="1351644" cy="1249200"/>
          </a:xfrm>
          <a:prstGeom prst="flowChartConnector">
            <a:avLst/>
          </a:prstGeom>
        </p:spPr>
      </p:pic>
      <p:sp>
        <p:nvSpPr>
          <p:cNvPr id="44" name="TextBox 43">
            <a:extLst>
              <a:ext uri="{FF2B5EF4-FFF2-40B4-BE49-F238E27FC236}">
                <a16:creationId xmlns:a16="http://schemas.microsoft.com/office/drawing/2014/main" id="{26A948CE-C148-8CE8-DEB6-4D06174EA62B}"/>
              </a:ext>
            </a:extLst>
          </p:cNvPr>
          <p:cNvSpPr txBox="1"/>
          <p:nvPr/>
        </p:nvSpPr>
        <p:spPr>
          <a:xfrm>
            <a:off x="10036969" y="2012650"/>
            <a:ext cx="2314813" cy="923330"/>
          </a:xfrm>
          <a:prstGeom prst="rect">
            <a:avLst/>
          </a:prstGeom>
          <a:noFill/>
        </p:spPr>
        <p:txBody>
          <a:bodyPr wrap="square" rtlCol="0">
            <a:spAutoFit/>
          </a:bodyPr>
          <a:lstStyle/>
          <a:p>
            <a:r>
              <a:rPr lang="fr-BE" dirty="0">
                <a:latin typeface="Encode Sans" panose="020B0604020202020204" charset="0"/>
              </a:rPr>
              <a:t>Lucien Goyet</a:t>
            </a:r>
          </a:p>
          <a:p>
            <a:endParaRPr lang="fr-BE" dirty="0">
              <a:latin typeface="Encode Sans" panose="020B0604020202020204" charset="0"/>
            </a:endParaRPr>
          </a:p>
          <a:p>
            <a:r>
              <a:rPr lang="fr-BE" dirty="0">
                <a:latin typeface="Encode Sans" panose="020B0604020202020204" charset="0"/>
              </a:rPr>
              <a:t>ICE profile</a:t>
            </a:r>
          </a:p>
        </p:txBody>
      </p:sp>
      <p:sp>
        <p:nvSpPr>
          <p:cNvPr id="45" name="Rectangle 44">
            <a:extLst>
              <a:ext uri="{FF2B5EF4-FFF2-40B4-BE49-F238E27FC236}">
                <a16:creationId xmlns:a16="http://schemas.microsoft.com/office/drawing/2014/main" id="{21F9AC9F-2182-C3EC-0444-3F8F942EC364}"/>
              </a:ext>
            </a:extLst>
          </p:cNvPr>
          <p:cNvSpPr/>
          <p:nvPr/>
        </p:nvSpPr>
        <p:spPr>
          <a:xfrm>
            <a:off x="8355107" y="1270753"/>
            <a:ext cx="2830754" cy="400110"/>
          </a:xfrm>
          <a:prstGeom prst="rect">
            <a:avLst/>
          </a:prstGeom>
        </p:spPr>
        <p:txBody>
          <a:bodyPr wrap="square">
            <a:spAutoFit/>
          </a:bodyPr>
          <a:lstStyle/>
          <a:p>
            <a:r>
              <a:rPr lang="en-IN" sz="2000" b="1" dirty="0">
                <a:solidFill>
                  <a:schemeClr val="bg1"/>
                </a:solidFill>
                <a:latin typeface="Encode Sans" panose="020B0604020202020204" charset="0"/>
                <a:cs typeface="Arial" panose="020B0604020202020204" pitchFamily="34" charset="0"/>
              </a:rPr>
              <a:t>Driver #3</a:t>
            </a:r>
          </a:p>
        </p:txBody>
      </p:sp>
      <p:graphicFrame>
        <p:nvGraphicFramePr>
          <p:cNvPr id="4" name="Table 8">
            <a:extLst>
              <a:ext uri="{FF2B5EF4-FFF2-40B4-BE49-F238E27FC236}">
                <a16:creationId xmlns:a16="http://schemas.microsoft.com/office/drawing/2014/main" id="{DECF6F82-DC1B-16E0-9C70-51F7EDBF8D34}"/>
              </a:ext>
            </a:extLst>
          </p:cNvPr>
          <p:cNvGraphicFramePr>
            <a:graphicFrameLocks noGrp="1"/>
          </p:cNvGraphicFramePr>
          <p:nvPr>
            <p:extLst>
              <p:ext uri="{D42A27DB-BD31-4B8C-83A1-F6EECF244321}">
                <p14:modId xmlns:p14="http://schemas.microsoft.com/office/powerpoint/2010/main" val="3539246204"/>
              </p:ext>
            </p:extLst>
          </p:nvPr>
        </p:nvGraphicFramePr>
        <p:xfrm>
          <a:off x="246226" y="3224167"/>
          <a:ext cx="3639974" cy="2634673"/>
        </p:xfrm>
        <a:graphic>
          <a:graphicData uri="http://schemas.openxmlformats.org/drawingml/2006/table">
            <a:tbl>
              <a:tblPr firstRow="1" bandRow="1">
                <a:tableStyleId>{2D5ABB26-0587-4C30-8999-92F81FD0307C}</a:tableStyleId>
              </a:tblPr>
              <a:tblGrid>
                <a:gridCol w="3639974">
                  <a:extLst>
                    <a:ext uri="{9D8B030D-6E8A-4147-A177-3AD203B41FA5}">
                      <a16:colId xmlns:a16="http://schemas.microsoft.com/office/drawing/2014/main" val="1189625007"/>
                    </a:ext>
                  </a:extLst>
                </a:gridCol>
              </a:tblGrid>
              <a:tr h="793651">
                <a:tc>
                  <a:txBody>
                    <a:bodyPr/>
                    <a:lstStyle/>
                    <a:p>
                      <a:pPr marL="182563" marR="0" lvl="1" indent="-182563" latinLnBrk="0">
                        <a:lnSpc>
                          <a:spcPct val="100000"/>
                        </a:lnSpc>
                        <a:buClrTx/>
                        <a:buSzTx/>
                        <a:buFont typeface="Arial" panose="020B0604020202020204" pitchFamily="34" charset="0"/>
                        <a:buChar char="•"/>
                        <a:tabLst/>
                        <a:defRPr/>
                      </a:pPr>
                      <a:r>
                        <a:rPr lang="fr-BE" sz="1100" dirty="0" err="1">
                          <a:solidFill>
                            <a:schemeClr val="tx1"/>
                          </a:solidFill>
                          <a:latin typeface="Encode Sans" panose="020B0604020202020204" charset="0"/>
                        </a:rPr>
                        <a:t>Mileage</a:t>
                      </a:r>
                      <a:r>
                        <a:rPr lang="fr-BE" sz="1100" dirty="0">
                          <a:solidFill>
                            <a:schemeClr val="tx1"/>
                          </a:solidFill>
                          <a:latin typeface="Encode Sans" panose="020B0604020202020204" charset="0"/>
                        </a:rPr>
                        <a:t> / Trips</a:t>
                      </a:r>
                    </a:p>
                    <a:p>
                      <a:pPr marL="182563" marR="0" lvl="1" indent="-182563" latinLnBrk="0">
                        <a:lnSpc>
                          <a:spcPct val="100000"/>
                        </a:lnSpc>
                        <a:buClrTx/>
                        <a:buSzTx/>
                        <a:buFont typeface="Wingdings" panose="05000000000000000000" pitchFamily="2" charset="2"/>
                        <a:buChar char="Ø"/>
                        <a:tabLst/>
                        <a:defRPr/>
                      </a:pPr>
                      <a:r>
                        <a:rPr lang="en-US" sz="1000" dirty="0">
                          <a:solidFill>
                            <a:srgbClr val="F7A600"/>
                          </a:solidFill>
                          <a:latin typeface="Encode Sans" panose="020B0604020202020204" charset="0"/>
                        </a:rPr>
                        <a:t>Between 60 and 200 km /day - Base 15,000 km /y</a:t>
                      </a:r>
                    </a:p>
                    <a:p>
                      <a:pPr marL="182563" marR="0" lvl="1" indent="-182563" latinLnBrk="0">
                        <a:lnSpc>
                          <a:spcPct val="100000"/>
                        </a:lnSpc>
                        <a:buClrTx/>
                        <a:buSzTx/>
                        <a:buFont typeface="Wingdings" panose="05000000000000000000" pitchFamily="2" charset="2"/>
                        <a:buChar char="Ø"/>
                        <a:tabLst/>
                        <a:defRPr/>
                      </a:pPr>
                      <a:r>
                        <a:rPr lang="en-US" sz="1000" dirty="0">
                          <a:solidFill>
                            <a:srgbClr val="F7A600"/>
                          </a:solidFill>
                          <a:latin typeface="Encode Sans" panose="020B0604020202020204" charset="0"/>
                        </a:rPr>
                        <a:t>Regularity of trips: high</a:t>
                      </a:r>
                    </a:p>
                    <a:p>
                      <a:pPr marL="182563" marR="0" lvl="1" indent="-182563" latinLnBrk="0">
                        <a:lnSpc>
                          <a:spcPct val="100000"/>
                        </a:lnSpc>
                        <a:buClrTx/>
                        <a:buSzTx/>
                        <a:buFont typeface="Wingdings" panose="05000000000000000000" pitchFamily="2" charset="2"/>
                        <a:buChar char="Ø"/>
                        <a:tabLst/>
                        <a:defRPr/>
                      </a:pPr>
                      <a:r>
                        <a:rPr lang="en-US" sz="1000" dirty="0">
                          <a:solidFill>
                            <a:srgbClr val="F7A600"/>
                          </a:solidFill>
                        </a:rPr>
                        <a:t>Frequency of trips &gt; 150 km: low</a:t>
                      </a:r>
                      <a:endParaRPr lang="fr-BE" sz="1000" dirty="0">
                        <a:solidFill>
                          <a:srgbClr val="F7A600"/>
                        </a:solidFill>
                      </a:endParaRPr>
                    </a:p>
                  </a:txBody>
                  <a:tcPr/>
                </a:tc>
                <a:extLst>
                  <a:ext uri="{0D108BD9-81ED-4DB2-BD59-A6C34878D82A}">
                    <a16:rowId xmlns:a16="http://schemas.microsoft.com/office/drawing/2014/main" val="781996001"/>
                  </a:ext>
                </a:extLst>
              </a:tr>
              <a:tr h="766602">
                <a:tc>
                  <a:txBody>
                    <a:bodyPr/>
                    <a:lstStyle/>
                    <a:p>
                      <a:pPr marL="182563" lvl="1" indent="-182563">
                        <a:buFont typeface="Arial" panose="020B0604020202020204" pitchFamily="34" charset="0"/>
                        <a:buChar char="•"/>
                        <a:defRPr/>
                      </a:pPr>
                      <a:r>
                        <a:rPr lang="fr-BE" sz="1100" dirty="0">
                          <a:latin typeface="Encode Sans" panose="020B0604020202020204" charset="0"/>
                        </a:rPr>
                        <a:t>Use / </a:t>
                      </a:r>
                      <a:r>
                        <a:rPr lang="fr-BE" sz="1100" dirty="0" err="1">
                          <a:latin typeface="Encode Sans" panose="020B0604020202020204" charset="0"/>
                        </a:rPr>
                        <a:t>Personal</a:t>
                      </a:r>
                      <a:r>
                        <a:rPr lang="fr-BE" sz="1100" dirty="0">
                          <a:latin typeface="Encode Sans" panose="020B0604020202020204" charset="0"/>
                        </a:rPr>
                        <a:t> motivation</a:t>
                      </a:r>
                    </a:p>
                    <a:p>
                      <a:pPr marL="182563" lvl="1" indent="-182563">
                        <a:buFont typeface="Wingdings" panose="05000000000000000000" pitchFamily="2" charset="2"/>
                        <a:buChar char="Ø"/>
                        <a:defRPr/>
                      </a:pPr>
                      <a:r>
                        <a:rPr lang="en-US" sz="1000" dirty="0">
                          <a:solidFill>
                            <a:srgbClr val="F7A600"/>
                          </a:solidFill>
                          <a:latin typeface="Encode Sans" panose="020B0604020202020204" charset="0"/>
                          <a:cs typeface="Audi Type Wide Normal" panose="000B0504040202020203" pitchFamily="34" charset="0"/>
                        </a:rPr>
                        <a:t>Strong environmental concerns</a:t>
                      </a:r>
                    </a:p>
                    <a:p>
                      <a:pPr marL="182563" lvl="1" indent="-182563">
                        <a:buFont typeface="Wingdings" panose="05000000000000000000" pitchFamily="2" charset="2"/>
                        <a:buChar char="Ø"/>
                        <a:defRPr/>
                      </a:pPr>
                      <a:r>
                        <a:rPr lang="en-US" sz="1000" dirty="0">
                          <a:solidFill>
                            <a:srgbClr val="F7A600"/>
                          </a:solidFill>
                          <a:cs typeface="Audi Type Wide Normal" panose="000B0504040202020203" pitchFamily="34" charset="0"/>
                        </a:rPr>
                        <a:t>Need to be reassured about travel &amp; charging capacity on holiday</a:t>
                      </a:r>
                      <a:endParaRPr lang="fr-BE" sz="1000" dirty="0">
                        <a:solidFill>
                          <a:srgbClr val="F7A600"/>
                        </a:solidFill>
                      </a:endParaRPr>
                    </a:p>
                  </a:txBody>
                  <a:tcPr/>
                </a:tc>
                <a:extLst>
                  <a:ext uri="{0D108BD9-81ED-4DB2-BD59-A6C34878D82A}">
                    <a16:rowId xmlns:a16="http://schemas.microsoft.com/office/drawing/2014/main" val="3153131238"/>
                  </a:ext>
                </a:extLst>
              </a:tr>
              <a:tr h="823689">
                <a:tc>
                  <a:txBody>
                    <a:bodyPr/>
                    <a:lstStyle/>
                    <a:p>
                      <a:pPr marL="182563" lvl="1" indent="-182563">
                        <a:buFont typeface="Arial" panose="020B0604020202020204" pitchFamily="34" charset="0"/>
                        <a:buChar char="•"/>
                        <a:defRPr/>
                      </a:pPr>
                      <a:r>
                        <a:rPr lang="fr-BE" sz="1100" dirty="0">
                          <a:latin typeface="Encode Sans" panose="020B0604020202020204" charset="0"/>
                        </a:rPr>
                        <a:t>Recharge</a:t>
                      </a:r>
                    </a:p>
                    <a:p>
                      <a:pPr marL="182563" lvl="1" indent="-182563">
                        <a:buFont typeface="Wingdings" panose="05000000000000000000" pitchFamily="2" charset="2"/>
                        <a:buChar char="Ø"/>
                        <a:defRPr/>
                      </a:pPr>
                      <a:r>
                        <a:rPr lang="en-US" sz="1000" dirty="0">
                          <a:solidFill>
                            <a:srgbClr val="F7A600"/>
                          </a:solidFill>
                          <a:latin typeface="Encode Sans" panose="020B0604020202020204" charset="0"/>
                          <a:cs typeface="Audi Type Wide Normal" panose="000B0504040202020203" pitchFamily="34" charset="0"/>
                        </a:rPr>
                        <a:t>Home: private parking space + possibility of private terminal + public stations nearby</a:t>
                      </a:r>
                    </a:p>
                    <a:p>
                      <a:pPr marL="182563" lvl="1" indent="-182563">
                        <a:buFont typeface="Wingdings" panose="05000000000000000000" pitchFamily="2" charset="2"/>
                        <a:buChar char="Ø"/>
                        <a:defRPr/>
                      </a:pPr>
                      <a:r>
                        <a:rPr lang="en-US" sz="1000" dirty="0">
                          <a:solidFill>
                            <a:srgbClr val="F7A600"/>
                          </a:solidFill>
                          <a:latin typeface="Encode Sans" panose="020B0604020202020204" charset="0"/>
                          <a:cs typeface="Audi Type Wide Normal" panose="000B0504040202020203" pitchFamily="34" charset="0"/>
                        </a:rPr>
                        <a:t>Permanent place of work: terminals to be installed</a:t>
                      </a:r>
                    </a:p>
                    <a:p>
                      <a:pPr marL="182563" lvl="1" indent="-182563">
                        <a:buFont typeface="Wingdings" panose="05000000000000000000" pitchFamily="2" charset="2"/>
                        <a:buChar char="Ø"/>
                        <a:defRPr/>
                      </a:pPr>
                      <a:r>
                        <a:rPr lang="en-US" sz="1000" dirty="0">
                          <a:solidFill>
                            <a:srgbClr val="F7A600"/>
                          </a:solidFill>
                          <a:latin typeface="Encode Sans" panose="020B0604020202020204" charset="0"/>
                          <a:cs typeface="Audi Type Wide Normal" panose="000B0504040202020203" pitchFamily="34" charset="0"/>
                        </a:rPr>
                        <a:t>Occasional workplaces: to be </a:t>
                      </a:r>
                      <a:r>
                        <a:rPr lang="en-US" sz="1000" dirty="0" err="1">
                          <a:solidFill>
                            <a:srgbClr val="F7A600"/>
                          </a:solidFill>
                          <a:cs typeface="Audi Type Wide Normal" panose="000B0504040202020203" pitchFamily="34" charset="0"/>
                        </a:rPr>
                        <a:t>analysed</a:t>
                      </a:r>
                      <a:endParaRPr lang="fr-BE" sz="1000" dirty="0">
                        <a:solidFill>
                          <a:srgbClr val="F7A600"/>
                        </a:solidFill>
                        <a:cs typeface="Audi Type Wide Normal" panose="000B0504040202020203" pitchFamily="34" charset="0"/>
                      </a:endParaRPr>
                    </a:p>
                    <a:p>
                      <a:endParaRPr lang="en-US" dirty="0"/>
                    </a:p>
                  </a:txBody>
                  <a:tcPr/>
                </a:tc>
                <a:extLst>
                  <a:ext uri="{0D108BD9-81ED-4DB2-BD59-A6C34878D82A}">
                    <a16:rowId xmlns:a16="http://schemas.microsoft.com/office/drawing/2014/main" val="3569151759"/>
                  </a:ext>
                </a:extLst>
              </a:tr>
            </a:tbl>
          </a:graphicData>
        </a:graphic>
      </p:graphicFrame>
      <p:graphicFrame>
        <p:nvGraphicFramePr>
          <p:cNvPr id="29" name="Table 8">
            <a:extLst>
              <a:ext uri="{FF2B5EF4-FFF2-40B4-BE49-F238E27FC236}">
                <a16:creationId xmlns:a16="http://schemas.microsoft.com/office/drawing/2014/main" id="{A580F1CF-1C0F-9E9D-B24C-67B96DAEF202}"/>
              </a:ext>
            </a:extLst>
          </p:cNvPr>
          <p:cNvGraphicFramePr>
            <a:graphicFrameLocks noGrp="1"/>
          </p:cNvGraphicFramePr>
          <p:nvPr>
            <p:extLst>
              <p:ext uri="{D42A27DB-BD31-4B8C-83A1-F6EECF244321}">
                <p14:modId xmlns:p14="http://schemas.microsoft.com/office/powerpoint/2010/main" val="78232954"/>
              </p:ext>
            </p:extLst>
          </p:nvPr>
        </p:nvGraphicFramePr>
        <p:xfrm>
          <a:off x="4282484" y="3224167"/>
          <a:ext cx="3921715" cy="2525931"/>
        </p:xfrm>
        <a:graphic>
          <a:graphicData uri="http://schemas.openxmlformats.org/drawingml/2006/table">
            <a:tbl>
              <a:tblPr firstRow="1" bandRow="1">
                <a:tableStyleId>{2D5ABB26-0587-4C30-8999-92F81FD0307C}</a:tableStyleId>
              </a:tblPr>
              <a:tblGrid>
                <a:gridCol w="3921715">
                  <a:extLst>
                    <a:ext uri="{9D8B030D-6E8A-4147-A177-3AD203B41FA5}">
                      <a16:colId xmlns:a16="http://schemas.microsoft.com/office/drawing/2014/main" val="1189625007"/>
                    </a:ext>
                  </a:extLst>
                </a:gridCol>
              </a:tblGrid>
              <a:tr h="812124">
                <a:tc>
                  <a:txBody>
                    <a:bodyPr/>
                    <a:lstStyle/>
                    <a:p>
                      <a:pPr marL="182563" marR="0" lvl="1" indent="-182563" latinLnBrk="0">
                        <a:lnSpc>
                          <a:spcPct val="100000"/>
                        </a:lnSpc>
                        <a:buClrTx/>
                        <a:buSzTx/>
                        <a:buFont typeface="Arial" panose="020B0604020202020204" pitchFamily="34" charset="0"/>
                        <a:buChar char="•"/>
                        <a:tabLst/>
                        <a:defRPr/>
                      </a:pPr>
                      <a:r>
                        <a:rPr lang="fr-BE" sz="1100" dirty="0" err="1">
                          <a:solidFill>
                            <a:schemeClr val="tx1"/>
                          </a:solidFill>
                          <a:latin typeface="Encode Sans" panose="020B0604020202020204" charset="0"/>
                        </a:rPr>
                        <a:t>Mileage</a:t>
                      </a:r>
                      <a:r>
                        <a:rPr lang="fr-BE" sz="1100" dirty="0">
                          <a:solidFill>
                            <a:schemeClr val="tx1"/>
                          </a:solidFill>
                          <a:latin typeface="Encode Sans" panose="020B0604020202020204" charset="0"/>
                        </a:rPr>
                        <a:t> / Trips</a:t>
                      </a:r>
                    </a:p>
                    <a:p>
                      <a:pPr marL="182563" marR="0" lvl="1" indent="-182563" latinLnBrk="0">
                        <a:lnSpc>
                          <a:spcPct val="100000"/>
                        </a:lnSpc>
                        <a:buClrTx/>
                        <a:buSzTx/>
                        <a:buFont typeface="Wingdings" panose="05000000000000000000" pitchFamily="2" charset="2"/>
                        <a:buChar char="Ø"/>
                        <a:tabLst/>
                        <a:defRPr/>
                      </a:pPr>
                      <a:r>
                        <a:rPr lang="en-US" sz="1000" dirty="0">
                          <a:solidFill>
                            <a:srgbClr val="FF0000"/>
                          </a:solidFill>
                          <a:latin typeface="Encode Sans" panose="020B0604020202020204" charset="0"/>
                        </a:rPr>
                        <a:t>Between 30 and 250 km /day - Base 30,000 km /y</a:t>
                      </a:r>
                    </a:p>
                    <a:p>
                      <a:pPr marL="182563" marR="0" lvl="1" indent="-182563" latinLnBrk="0">
                        <a:lnSpc>
                          <a:spcPct val="100000"/>
                        </a:lnSpc>
                        <a:buClrTx/>
                        <a:buSzTx/>
                        <a:buFont typeface="Wingdings" panose="05000000000000000000" pitchFamily="2" charset="2"/>
                        <a:buChar char="Ø"/>
                        <a:tabLst/>
                        <a:defRPr/>
                      </a:pPr>
                      <a:r>
                        <a:rPr lang="en-US" sz="1000" dirty="0">
                          <a:solidFill>
                            <a:srgbClr val="FF0000"/>
                          </a:solidFill>
                          <a:latin typeface="Encode Sans" panose="020B0604020202020204" charset="0"/>
                        </a:rPr>
                        <a:t>Regularity of trips: variable</a:t>
                      </a:r>
                    </a:p>
                    <a:p>
                      <a:pPr marL="182563" marR="0" lvl="1" indent="-182563" latinLnBrk="0">
                        <a:lnSpc>
                          <a:spcPct val="100000"/>
                        </a:lnSpc>
                        <a:buClrTx/>
                        <a:buSzTx/>
                        <a:buFont typeface="Wingdings" panose="05000000000000000000" pitchFamily="2" charset="2"/>
                        <a:buChar char="Ø"/>
                        <a:tabLst/>
                        <a:defRPr/>
                      </a:pPr>
                      <a:r>
                        <a:rPr lang="en-US" sz="1000" dirty="0">
                          <a:solidFill>
                            <a:srgbClr val="FF0000"/>
                          </a:solidFill>
                        </a:rPr>
                        <a:t>Frequency of trips &gt; 150 km: high</a:t>
                      </a:r>
                      <a:endParaRPr lang="fr-BE" sz="1000" dirty="0">
                        <a:solidFill>
                          <a:srgbClr val="FF0000"/>
                        </a:solidFill>
                        <a:cs typeface="Audi Type Wide Normal" panose="000B0504040202020203" pitchFamily="34" charset="0"/>
                      </a:endParaRPr>
                    </a:p>
                  </a:txBody>
                  <a:tcPr/>
                </a:tc>
                <a:extLst>
                  <a:ext uri="{0D108BD9-81ED-4DB2-BD59-A6C34878D82A}">
                    <a16:rowId xmlns:a16="http://schemas.microsoft.com/office/drawing/2014/main" val="781996001"/>
                  </a:ext>
                </a:extLst>
              </a:tr>
              <a:tr h="692727">
                <a:tc>
                  <a:txBody>
                    <a:bodyPr/>
                    <a:lstStyle/>
                    <a:p>
                      <a:pPr marL="182563" lvl="1" indent="-182563">
                        <a:buFont typeface="Arial" panose="020B0604020202020204" pitchFamily="34" charset="0"/>
                        <a:buChar char="•"/>
                        <a:defRPr/>
                      </a:pPr>
                      <a:r>
                        <a:rPr lang="fr-BE" sz="1100" dirty="0">
                          <a:latin typeface="Encode Sans" panose="020B0604020202020204" charset="0"/>
                        </a:rPr>
                        <a:t>Use / </a:t>
                      </a:r>
                      <a:r>
                        <a:rPr lang="fr-BE" sz="1100" dirty="0" err="1">
                          <a:latin typeface="Encode Sans" panose="020B0604020202020204" charset="0"/>
                        </a:rPr>
                        <a:t>Personal</a:t>
                      </a:r>
                      <a:r>
                        <a:rPr lang="fr-BE" sz="1100" dirty="0">
                          <a:latin typeface="Encode Sans" panose="020B0604020202020204" charset="0"/>
                        </a:rPr>
                        <a:t> motivation</a:t>
                      </a:r>
                    </a:p>
                    <a:p>
                      <a:pPr marL="182563" lvl="1" indent="-182563">
                        <a:buFont typeface="Wingdings" panose="05000000000000000000" pitchFamily="2" charset="2"/>
                        <a:buChar char="Ø"/>
                        <a:defRPr/>
                      </a:pPr>
                      <a:r>
                        <a:rPr lang="en-US" sz="1000" dirty="0">
                          <a:solidFill>
                            <a:srgbClr val="FF0000"/>
                          </a:solidFill>
                          <a:latin typeface="Encode Sans" panose="020B0604020202020204" charset="0"/>
                        </a:rPr>
                        <a:t>Open to an electro-mobile solution, but concerned</a:t>
                      </a:r>
                      <a:br>
                        <a:rPr lang="en-US" sz="1000" dirty="0">
                          <a:solidFill>
                            <a:srgbClr val="FF0000"/>
                          </a:solidFill>
                          <a:latin typeface="Encode Sans" panose="020B0604020202020204" charset="0"/>
                        </a:rPr>
                      </a:br>
                      <a:r>
                        <a:rPr lang="en-US" sz="1000" dirty="0">
                          <a:solidFill>
                            <a:srgbClr val="FF0000"/>
                          </a:solidFill>
                          <a:latin typeface="Encode Sans" panose="020B0604020202020204" charset="0"/>
                        </a:rPr>
                        <a:t>about time + availability of charging</a:t>
                      </a:r>
                      <a:endParaRPr lang="fr-BE" sz="1000" dirty="0">
                        <a:solidFill>
                          <a:srgbClr val="FF0000"/>
                        </a:solidFill>
                      </a:endParaRPr>
                    </a:p>
                  </a:txBody>
                  <a:tcPr/>
                </a:tc>
                <a:extLst>
                  <a:ext uri="{0D108BD9-81ED-4DB2-BD59-A6C34878D82A}">
                    <a16:rowId xmlns:a16="http://schemas.microsoft.com/office/drawing/2014/main" val="3153131238"/>
                  </a:ext>
                </a:extLst>
              </a:tr>
              <a:tr h="926809">
                <a:tc>
                  <a:txBody>
                    <a:bodyPr/>
                    <a:lstStyle/>
                    <a:p>
                      <a:pPr marL="182563" marR="0" lvl="1" indent="-18256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BE" sz="1100" dirty="0">
                          <a:latin typeface="Encode Sans" panose="020B0604020202020204" charset="0"/>
                        </a:rPr>
                        <a:t>Recharge</a:t>
                      </a:r>
                      <a:endParaRPr lang="fr-BE" sz="1400" dirty="0">
                        <a:latin typeface="Encode Sans" panose="020B0604020202020204" charset="0"/>
                      </a:endParaRPr>
                    </a:p>
                    <a:p>
                      <a:pPr marL="182563" lvl="1" indent="-182563">
                        <a:buFont typeface="Wingdings" panose="05000000000000000000" pitchFamily="2" charset="2"/>
                        <a:buChar char="Ø"/>
                        <a:defRPr/>
                      </a:pPr>
                      <a:r>
                        <a:rPr lang="en-US" sz="1000" dirty="0">
                          <a:solidFill>
                            <a:srgbClr val="FF0000"/>
                          </a:solidFill>
                          <a:latin typeface="Encode Sans" panose="020B0604020202020204" charset="0"/>
                        </a:rPr>
                        <a:t>Home: private parking space + possibility of</a:t>
                      </a:r>
                      <a:br>
                        <a:rPr lang="en-US" sz="1000" dirty="0">
                          <a:solidFill>
                            <a:srgbClr val="FF0000"/>
                          </a:solidFill>
                          <a:latin typeface="Encode Sans" panose="020B0604020202020204" charset="0"/>
                        </a:rPr>
                      </a:br>
                      <a:r>
                        <a:rPr lang="en-US" sz="1000" dirty="0">
                          <a:solidFill>
                            <a:srgbClr val="FF0000"/>
                          </a:solidFill>
                          <a:latin typeface="Encode Sans" panose="020B0604020202020204" charset="0"/>
                        </a:rPr>
                        <a:t>recharging from a conventional socket + no public charging points nearby</a:t>
                      </a:r>
                    </a:p>
                    <a:p>
                      <a:pPr marL="182563" lvl="1" indent="-182563">
                        <a:buFont typeface="Wingdings" panose="05000000000000000000" pitchFamily="2" charset="2"/>
                        <a:buChar char="Ø"/>
                        <a:defRPr/>
                      </a:pPr>
                      <a:r>
                        <a:rPr lang="en-US" sz="1000" dirty="0">
                          <a:solidFill>
                            <a:srgbClr val="FF0000"/>
                          </a:solidFill>
                          <a:latin typeface="Encode Sans" panose="020B0604020202020204" charset="0"/>
                        </a:rPr>
                        <a:t>Permanent workplace: charging stations to be installed</a:t>
                      </a:r>
                    </a:p>
                    <a:p>
                      <a:pPr marL="182563" lvl="1" indent="-182563">
                        <a:buFont typeface="Wingdings" panose="05000000000000000000" pitchFamily="2" charset="2"/>
                        <a:buChar char="Ø"/>
                        <a:defRPr/>
                      </a:pPr>
                      <a:r>
                        <a:rPr lang="en-US" sz="1000" dirty="0">
                          <a:solidFill>
                            <a:srgbClr val="FF0000"/>
                          </a:solidFill>
                        </a:rPr>
                        <a:t>Occasional workplaces: very variable</a:t>
                      </a:r>
                      <a:endParaRPr lang="fr-FR" sz="1000" dirty="0">
                        <a:solidFill>
                          <a:srgbClr val="FF0000"/>
                        </a:solidFill>
                      </a:endParaRPr>
                    </a:p>
                  </a:txBody>
                  <a:tcPr/>
                </a:tc>
                <a:extLst>
                  <a:ext uri="{0D108BD9-81ED-4DB2-BD59-A6C34878D82A}">
                    <a16:rowId xmlns:a16="http://schemas.microsoft.com/office/drawing/2014/main" val="3569151759"/>
                  </a:ext>
                </a:extLst>
              </a:tr>
            </a:tbl>
          </a:graphicData>
        </a:graphic>
      </p:graphicFrame>
      <p:graphicFrame>
        <p:nvGraphicFramePr>
          <p:cNvPr id="30" name="Table 8">
            <a:extLst>
              <a:ext uri="{FF2B5EF4-FFF2-40B4-BE49-F238E27FC236}">
                <a16:creationId xmlns:a16="http://schemas.microsoft.com/office/drawing/2014/main" id="{B198B19B-99C6-F63F-7A18-0221D4450B12}"/>
              </a:ext>
            </a:extLst>
          </p:cNvPr>
          <p:cNvGraphicFramePr>
            <a:graphicFrameLocks noGrp="1"/>
          </p:cNvGraphicFramePr>
          <p:nvPr>
            <p:extLst>
              <p:ext uri="{D42A27DB-BD31-4B8C-83A1-F6EECF244321}">
                <p14:modId xmlns:p14="http://schemas.microsoft.com/office/powerpoint/2010/main" val="4064951358"/>
              </p:ext>
            </p:extLst>
          </p:nvPr>
        </p:nvGraphicFramePr>
        <p:xfrm>
          <a:off x="8461941" y="3224167"/>
          <a:ext cx="3656168" cy="2624643"/>
        </p:xfrm>
        <a:graphic>
          <a:graphicData uri="http://schemas.openxmlformats.org/drawingml/2006/table">
            <a:tbl>
              <a:tblPr firstRow="1" bandRow="1">
                <a:tableStyleId>{2D5ABB26-0587-4C30-8999-92F81FD0307C}</a:tableStyleId>
              </a:tblPr>
              <a:tblGrid>
                <a:gridCol w="3656168">
                  <a:extLst>
                    <a:ext uri="{9D8B030D-6E8A-4147-A177-3AD203B41FA5}">
                      <a16:colId xmlns:a16="http://schemas.microsoft.com/office/drawing/2014/main" val="1189625007"/>
                    </a:ext>
                  </a:extLst>
                </a:gridCol>
              </a:tblGrid>
              <a:tr h="784415">
                <a:tc>
                  <a:txBody>
                    <a:bodyPr/>
                    <a:lstStyle/>
                    <a:p>
                      <a:pPr marL="182563" marR="0" lvl="1" indent="-182563" latinLnBrk="0">
                        <a:lnSpc>
                          <a:spcPct val="100000"/>
                        </a:lnSpc>
                        <a:buClrTx/>
                        <a:buSzTx/>
                        <a:buFont typeface="Arial" panose="020B0604020202020204" pitchFamily="34" charset="0"/>
                        <a:buChar char="•"/>
                        <a:tabLst/>
                        <a:defRPr/>
                      </a:pPr>
                      <a:r>
                        <a:rPr lang="fr-BE" sz="1100" dirty="0" err="1">
                          <a:solidFill>
                            <a:schemeClr val="tx1"/>
                          </a:solidFill>
                          <a:latin typeface="Encode Sans" panose="020B0604020202020204" charset="0"/>
                        </a:rPr>
                        <a:t>Mileage</a:t>
                      </a:r>
                      <a:r>
                        <a:rPr lang="fr-BE" sz="1100" dirty="0">
                          <a:solidFill>
                            <a:schemeClr val="tx1"/>
                          </a:solidFill>
                          <a:latin typeface="Encode Sans" panose="020B0604020202020204" charset="0"/>
                        </a:rPr>
                        <a:t> / Trips</a:t>
                      </a:r>
                    </a:p>
                    <a:p>
                      <a:pPr marL="182563" marR="0" lvl="1" indent="-182563" latinLnBrk="0">
                        <a:lnSpc>
                          <a:spcPct val="100000"/>
                        </a:lnSpc>
                        <a:buClrTx/>
                        <a:buSzTx/>
                        <a:buFont typeface="Wingdings" panose="05000000000000000000" pitchFamily="2" charset="2"/>
                        <a:buChar char="Ø"/>
                        <a:tabLst/>
                        <a:defRPr/>
                      </a:pPr>
                      <a:r>
                        <a:rPr lang="en-US" sz="1000" dirty="0">
                          <a:solidFill>
                            <a:schemeClr val="accent6"/>
                          </a:solidFill>
                          <a:latin typeface="Encode Sans" panose="020B0604020202020204" charset="0"/>
                          <a:cs typeface="Audi Type Wide Normal" panose="000B0504040202020203" pitchFamily="34" charset="0"/>
                        </a:rPr>
                        <a:t>Between 70 and 350 km /day - Base 40,000 km /y</a:t>
                      </a:r>
                    </a:p>
                    <a:p>
                      <a:pPr marL="182563" marR="0" lvl="1" indent="-182563" latinLnBrk="0">
                        <a:lnSpc>
                          <a:spcPct val="100000"/>
                        </a:lnSpc>
                        <a:buClrTx/>
                        <a:buSzTx/>
                        <a:buFont typeface="Wingdings" panose="05000000000000000000" pitchFamily="2" charset="2"/>
                        <a:buChar char="Ø"/>
                        <a:tabLst/>
                        <a:defRPr/>
                      </a:pPr>
                      <a:r>
                        <a:rPr lang="en-US" sz="1000" dirty="0">
                          <a:solidFill>
                            <a:schemeClr val="accent6"/>
                          </a:solidFill>
                          <a:latin typeface="Encode Sans" panose="020B0604020202020204" charset="0"/>
                          <a:cs typeface="Audi Type Wide Normal" panose="000B0504040202020203" pitchFamily="34" charset="0"/>
                        </a:rPr>
                        <a:t>Regularity of trips: very variable</a:t>
                      </a:r>
                    </a:p>
                    <a:p>
                      <a:pPr marL="182563" marR="0" lvl="1" indent="-182563" latinLnBrk="0">
                        <a:lnSpc>
                          <a:spcPct val="100000"/>
                        </a:lnSpc>
                        <a:buClrTx/>
                        <a:buSzTx/>
                        <a:buFont typeface="Wingdings" panose="05000000000000000000" pitchFamily="2" charset="2"/>
                        <a:buChar char="Ø"/>
                        <a:tabLst/>
                        <a:defRPr/>
                      </a:pPr>
                      <a:r>
                        <a:rPr lang="en-US" sz="1000" dirty="0">
                          <a:solidFill>
                            <a:schemeClr val="accent6"/>
                          </a:solidFill>
                          <a:cs typeface="Audi Type Wide Normal" panose="000B0504040202020203" pitchFamily="34" charset="0"/>
                        </a:rPr>
                        <a:t>Frequency of trips &gt; 150 km: very high</a:t>
                      </a:r>
                      <a:endParaRPr lang="fr-BE" sz="1000" dirty="0">
                        <a:solidFill>
                          <a:schemeClr val="accent6"/>
                        </a:solidFill>
                        <a:cs typeface="Audi Type Wide Normal" panose="000B0504040202020203" pitchFamily="34" charset="0"/>
                      </a:endParaRPr>
                    </a:p>
                  </a:txBody>
                  <a:tcPr/>
                </a:tc>
                <a:extLst>
                  <a:ext uri="{0D108BD9-81ED-4DB2-BD59-A6C34878D82A}">
                    <a16:rowId xmlns:a16="http://schemas.microsoft.com/office/drawing/2014/main" val="781996001"/>
                  </a:ext>
                </a:extLst>
              </a:tr>
              <a:tr h="666748">
                <a:tc>
                  <a:txBody>
                    <a:bodyPr/>
                    <a:lstStyle/>
                    <a:p>
                      <a:pPr marL="182563" lvl="1" indent="-182563">
                        <a:buFont typeface="Arial" panose="020B0604020202020204" pitchFamily="34" charset="0"/>
                        <a:buChar char="•"/>
                        <a:defRPr/>
                      </a:pPr>
                      <a:r>
                        <a:rPr lang="fr-BE" sz="1100" dirty="0">
                          <a:latin typeface="Encode Sans" panose="020B0604020202020204" charset="0"/>
                        </a:rPr>
                        <a:t>Use / </a:t>
                      </a:r>
                      <a:r>
                        <a:rPr lang="fr-BE" sz="1100" dirty="0" err="1">
                          <a:latin typeface="Encode Sans" panose="020B0604020202020204" charset="0"/>
                        </a:rPr>
                        <a:t>Personal</a:t>
                      </a:r>
                      <a:r>
                        <a:rPr lang="fr-BE" sz="1100" dirty="0">
                          <a:latin typeface="Encode Sans" panose="020B0604020202020204" charset="0"/>
                        </a:rPr>
                        <a:t> motivation</a:t>
                      </a:r>
                    </a:p>
                    <a:p>
                      <a:pPr marL="182563" lvl="1" indent="-182563">
                        <a:buFont typeface="Wingdings" panose="05000000000000000000" pitchFamily="2" charset="2"/>
                        <a:buChar char="Ø"/>
                        <a:defRPr/>
                      </a:pPr>
                      <a:r>
                        <a:rPr lang="en-US" sz="1000" dirty="0">
                          <a:solidFill>
                            <a:schemeClr val="accent6"/>
                          </a:solidFill>
                          <a:latin typeface="Encode Sans" panose="020B0604020202020204" charset="0"/>
                          <a:cs typeface="Audi Type Wide Normal" panose="000B0504040202020203" pitchFamily="34" charset="0"/>
                        </a:rPr>
                        <a:t>Use considered to be not compatible</a:t>
                      </a:r>
                    </a:p>
                    <a:p>
                      <a:pPr marL="182563" lvl="1" indent="-182563">
                        <a:buFont typeface="Wingdings" panose="05000000000000000000" pitchFamily="2" charset="2"/>
                        <a:buChar char="Ø"/>
                        <a:defRPr/>
                      </a:pPr>
                      <a:r>
                        <a:rPr lang="en-US" sz="1000" dirty="0">
                          <a:solidFill>
                            <a:schemeClr val="accent6"/>
                          </a:solidFill>
                          <a:cs typeface="Audi Type Wide Normal" panose="000B0504040202020203" pitchFamily="34" charset="0"/>
                        </a:rPr>
                        <a:t>No motivation</a:t>
                      </a:r>
                      <a:endParaRPr lang="fr-BE" sz="1000" dirty="0">
                        <a:solidFill>
                          <a:schemeClr val="accent6"/>
                        </a:solidFill>
                        <a:cs typeface="Audi Type Wide Normal" panose="000B0504040202020203" pitchFamily="34" charset="0"/>
                      </a:endParaRPr>
                    </a:p>
                  </a:txBody>
                  <a:tcPr/>
                </a:tc>
                <a:extLst>
                  <a:ext uri="{0D108BD9-81ED-4DB2-BD59-A6C34878D82A}">
                    <a16:rowId xmlns:a16="http://schemas.microsoft.com/office/drawing/2014/main" val="3153131238"/>
                  </a:ext>
                </a:extLst>
              </a:tr>
              <a:tr h="858261">
                <a:tc>
                  <a:txBody>
                    <a:bodyPr/>
                    <a:lstStyle/>
                    <a:p>
                      <a:pPr marL="182563" marR="0" lvl="1" indent="-18256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BE" sz="1100" dirty="0">
                          <a:latin typeface="Encode Sans" panose="020B0604020202020204" charset="0"/>
                        </a:rPr>
                        <a:t>Recharge</a:t>
                      </a:r>
                      <a:endParaRPr lang="fr-BE" sz="1400" dirty="0">
                        <a:latin typeface="Encode Sans" panose="020B0604020202020204" charset="0"/>
                      </a:endParaRPr>
                    </a:p>
                    <a:p>
                      <a:pPr marL="182563" lvl="1" indent="-182563">
                        <a:buFont typeface="Wingdings" panose="05000000000000000000" pitchFamily="2" charset="2"/>
                        <a:buChar char="Ø"/>
                        <a:defRPr/>
                      </a:pPr>
                      <a:r>
                        <a:rPr lang="en-US" sz="1000" dirty="0">
                          <a:solidFill>
                            <a:schemeClr val="accent6"/>
                          </a:solidFill>
                          <a:latin typeface="Encode Sans" panose="020B0604020202020204" charset="0"/>
                        </a:rPr>
                        <a:t>Home: no private parking space + no possibility of charging from a conventional socket + no public charging points nearby</a:t>
                      </a:r>
                    </a:p>
                    <a:p>
                      <a:pPr marL="182563" lvl="1" indent="-182563">
                        <a:buFont typeface="Wingdings" panose="05000000000000000000" pitchFamily="2" charset="2"/>
                        <a:buChar char="Ø"/>
                        <a:defRPr/>
                      </a:pPr>
                      <a:r>
                        <a:rPr lang="en-US" sz="1000" dirty="0">
                          <a:solidFill>
                            <a:schemeClr val="accent6"/>
                          </a:solidFill>
                          <a:latin typeface="Encode Sans" panose="020B0604020202020204" charset="0"/>
                        </a:rPr>
                        <a:t>Fixed place of work: charging stations to be installed</a:t>
                      </a:r>
                    </a:p>
                    <a:p>
                      <a:pPr marL="182563" lvl="1" indent="-182563">
                        <a:buFont typeface="Wingdings" panose="05000000000000000000" pitchFamily="2" charset="2"/>
                        <a:buChar char="Ø"/>
                        <a:defRPr/>
                      </a:pPr>
                      <a:r>
                        <a:rPr lang="en-US" sz="1000" dirty="0">
                          <a:solidFill>
                            <a:schemeClr val="accent6"/>
                          </a:solidFill>
                        </a:rPr>
                        <a:t>Occasional workplaces: very variable</a:t>
                      </a:r>
                      <a:endParaRPr lang="fr-FR" sz="1000" dirty="0">
                        <a:solidFill>
                          <a:schemeClr val="accent6"/>
                        </a:solidFill>
                      </a:endParaRPr>
                    </a:p>
                    <a:p>
                      <a:pPr marL="182563" lvl="1" indent="-182563">
                        <a:buFont typeface="Wingdings" panose="05000000000000000000" pitchFamily="2" charset="2"/>
                        <a:buChar char="Ø"/>
                        <a:defRPr/>
                      </a:pPr>
                      <a:endParaRPr lang="fr-BE" sz="1000" dirty="0">
                        <a:solidFill>
                          <a:schemeClr val="accent6"/>
                        </a:solidFill>
                      </a:endParaRPr>
                    </a:p>
                  </a:txBody>
                  <a:tcPr/>
                </a:tc>
                <a:extLst>
                  <a:ext uri="{0D108BD9-81ED-4DB2-BD59-A6C34878D82A}">
                    <a16:rowId xmlns:a16="http://schemas.microsoft.com/office/drawing/2014/main" val="3569151759"/>
                  </a:ext>
                </a:extLst>
              </a:tr>
            </a:tbl>
          </a:graphicData>
        </a:graphic>
      </p:graphicFrame>
      <p:sp>
        <p:nvSpPr>
          <p:cNvPr id="27" name="Espace réservé du numéro de diapositive 2">
            <a:extLst>
              <a:ext uri="{FF2B5EF4-FFF2-40B4-BE49-F238E27FC236}">
                <a16:creationId xmlns:a16="http://schemas.microsoft.com/office/drawing/2014/main" id="{20DF216E-07CC-7EFA-2D35-83005F30896E}"/>
              </a:ext>
            </a:extLst>
          </p:cNvPr>
          <p:cNvSpPr>
            <a:spLocks noGrp="1"/>
          </p:cNvSpPr>
          <p:nvPr>
            <p:ph type="sldNum" sz="quarter" idx="17"/>
          </p:nvPr>
        </p:nvSpPr>
        <p:spPr>
          <a:xfrm>
            <a:off x="11346100" y="6623359"/>
            <a:ext cx="720000" cy="216000"/>
          </a:xfrm>
        </p:spPr>
        <p:txBody>
          <a:bodyPr/>
          <a:lstStyle/>
          <a:p>
            <a:fld id="{D9249B2F-9173-48D3-A5BC-90A6758C671B}" type="slidenum">
              <a:rPr lang="en-US" noProof="0" smtClean="0"/>
              <a:pPr/>
              <a:t>30</a:t>
            </a:fld>
            <a:endParaRPr lang="en-US" noProof="0" dirty="0"/>
          </a:p>
        </p:txBody>
      </p:sp>
      <p:pic>
        <p:nvPicPr>
          <p:cNvPr id="28" name="Picture 2" descr="Stellantis dévoile un florilège de slogans pour ses marques">
            <a:extLst>
              <a:ext uri="{FF2B5EF4-FFF2-40B4-BE49-F238E27FC236}">
                <a16:creationId xmlns:a16="http://schemas.microsoft.com/office/drawing/2014/main" id="{B6360566-CAE3-3A33-4E30-D0CFBDAE88E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8869" y="6413502"/>
            <a:ext cx="396573" cy="264382"/>
          </a:xfrm>
          <a:prstGeom prst="flowChartConnector">
            <a:avLst/>
          </a:prstGeom>
          <a:noFill/>
          <a:extLst>
            <a:ext uri="{909E8E84-426E-40DD-AFC4-6F175D3DCCD1}">
              <a14:hiddenFill xmlns:a14="http://schemas.microsoft.com/office/drawing/2010/main">
                <a:solidFill>
                  <a:srgbClr val="FFFFFF"/>
                </a:solidFill>
              </a14:hiddenFill>
            </a:ext>
          </a:extLst>
        </p:spPr>
      </p:pic>
      <p:pic>
        <p:nvPicPr>
          <p:cNvPr id="33" name="Picture 2" descr="Drapeaux Monde Banque d'images et photos libres de droit - iStock">
            <a:extLst>
              <a:ext uri="{FF2B5EF4-FFF2-40B4-BE49-F238E27FC236}">
                <a16:creationId xmlns:a16="http://schemas.microsoft.com/office/drawing/2014/main" id="{F369D49B-A59E-9D27-76DA-BA3C4BF333A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3210" y="6325419"/>
            <a:ext cx="437609" cy="437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29229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F2467DE-637E-4BD6-AFAF-E7800A7C3382}"/>
              </a:ext>
            </a:extLst>
          </p:cNvPr>
          <p:cNvSpPr>
            <a:spLocks noGrp="1"/>
          </p:cNvSpPr>
          <p:nvPr>
            <p:ph type="body" idx="1"/>
          </p:nvPr>
        </p:nvSpPr>
        <p:spPr/>
        <p:txBody>
          <a:bodyPr/>
          <a:lstStyle/>
          <a:p>
            <a:r>
              <a:rPr lang="fr-FR" sz="1600" dirty="0"/>
              <a:t>Case </a:t>
            </a:r>
            <a:r>
              <a:rPr lang="fr-FR" sz="1600" dirty="0" err="1"/>
              <a:t>study</a:t>
            </a:r>
            <a:r>
              <a:rPr lang="fr-FR" sz="1600" dirty="0"/>
              <a:t> #1</a:t>
            </a:r>
            <a:endParaRPr lang="en-BE" sz="1600" dirty="0"/>
          </a:p>
        </p:txBody>
      </p:sp>
      <p:sp>
        <p:nvSpPr>
          <p:cNvPr id="5" name="Text Placeholder 4">
            <a:extLst>
              <a:ext uri="{FF2B5EF4-FFF2-40B4-BE49-F238E27FC236}">
                <a16:creationId xmlns:a16="http://schemas.microsoft.com/office/drawing/2014/main" id="{0CA99DFD-B92C-4FB3-A339-F99D658FEE81}"/>
              </a:ext>
            </a:extLst>
          </p:cNvPr>
          <p:cNvSpPr>
            <a:spLocks noGrp="1"/>
          </p:cNvSpPr>
          <p:nvPr>
            <p:ph type="body" sz="quarter" idx="19"/>
          </p:nvPr>
        </p:nvSpPr>
        <p:spPr/>
        <p:txBody>
          <a:bodyPr/>
          <a:lstStyle/>
          <a:p>
            <a:r>
              <a:rPr lang="fr-BE"/>
              <a:t>03</a:t>
            </a:r>
            <a:endParaRPr lang="en-US"/>
          </a:p>
        </p:txBody>
      </p:sp>
      <p:sp>
        <p:nvSpPr>
          <p:cNvPr id="8" name="Title 7">
            <a:extLst>
              <a:ext uri="{FF2B5EF4-FFF2-40B4-BE49-F238E27FC236}">
                <a16:creationId xmlns:a16="http://schemas.microsoft.com/office/drawing/2014/main" id="{DB5D079B-918E-46AB-BBF6-A582D0F23332}"/>
              </a:ext>
            </a:extLst>
          </p:cNvPr>
          <p:cNvSpPr>
            <a:spLocks noGrp="1"/>
          </p:cNvSpPr>
          <p:nvPr>
            <p:ph type="title"/>
          </p:nvPr>
        </p:nvSpPr>
        <p:spPr>
          <a:xfrm>
            <a:off x="1215976" y="720523"/>
            <a:ext cx="10800000" cy="335964"/>
          </a:xfrm>
        </p:spPr>
        <p:txBody>
          <a:bodyPr/>
          <a:lstStyle/>
          <a:p>
            <a:r>
              <a:rPr lang="fr-BE" dirty="0" err="1"/>
              <a:t>Summary</a:t>
            </a:r>
            <a:endParaRPr lang="en-US" dirty="0"/>
          </a:p>
        </p:txBody>
      </p:sp>
      <p:grpSp>
        <p:nvGrpSpPr>
          <p:cNvPr id="61" name="Group 60">
            <a:extLst>
              <a:ext uri="{FF2B5EF4-FFF2-40B4-BE49-F238E27FC236}">
                <a16:creationId xmlns:a16="http://schemas.microsoft.com/office/drawing/2014/main" id="{44F7B143-E261-4881-A530-EBC653CBE676}"/>
              </a:ext>
            </a:extLst>
          </p:cNvPr>
          <p:cNvGrpSpPr/>
          <p:nvPr/>
        </p:nvGrpSpPr>
        <p:grpSpPr>
          <a:xfrm>
            <a:off x="44777" y="694502"/>
            <a:ext cx="3922624" cy="5090348"/>
            <a:chOff x="2349572" y="1064724"/>
            <a:chExt cx="3556776" cy="4322468"/>
          </a:xfrm>
        </p:grpSpPr>
        <p:sp>
          <p:nvSpPr>
            <p:cNvPr id="69" name="Freeform: Shape 68">
              <a:extLst>
                <a:ext uri="{FF2B5EF4-FFF2-40B4-BE49-F238E27FC236}">
                  <a16:creationId xmlns:a16="http://schemas.microsoft.com/office/drawing/2014/main" id="{4FEF8EF0-72AE-4FAE-B3CC-0ACEF22DEB07}"/>
                </a:ext>
              </a:extLst>
            </p:cNvPr>
            <p:cNvSpPr/>
            <p:nvPr/>
          </p:nvSpPr>
          <p:spPr>
            <a:xfrm>
              <a:off x="2351027" y="1064724"/>
              <a:ext cx="3555321" cy="973414"/>
            </a:xfrm>
            <a:custGeom>
              <a:avLst/>
              <a:gdLst>
                <a:gd name="connsiteX0" fmla="*/ 237286 w 3613524"/>
                <a:gd name="connsiteY0" fmla="*/ 0 h 989350"/>
                <a:gd name="connsiteX1" fmla="*/ 992804 w 3613524"/>
                <a:gd name="connsiteY1" fmla="*/ 0 h 989350"/>
                <a:gd name="connsiteX2" fmla="*/ 1125473 w 3613524"/>
                <a:gd name="connsiteY2" fmla="*/ 40525 h 989350"/>
                <a:gd name="connsiteX3" fmla="*/ 1135614 w 3613524"/>
                <a:gd name="connsiteY3" fmla="*/ 48892 h 989350"/>
                <a:gd name="connsiteX4" fmla="*/ 1135541 w 3613524"/>
                <a:gd name="connsiteY4" fmla="*/ 44814 h 989350"/>
                <a:gd name="connsiteX5" fmla="*/ 1459647 w 3613524"/>
                <a:gd name="connsiteY5" fmla="*/ 284813 h 989350"/>
                <a:gd name="connsiteX6" fmla="*/ 3372657 w 3613524"/>
                <a:gd name="connsiteY6" fmla="*/ 284813 h 989350"/>
                <a:gd name="connsiteX7" fmla="*/ 3613524 w 3613524"/>
                <a:gd name="connsiteY7" fmla="*/ 525680 h 989350"/>
                <a:gd name="connsiteX8" fmla="*/ 3613524 w 3613524"/>
                <a:gd name="connsiteY8" fmla="*/ 989349 h 989350"/>
                <a:gd name="connsiteX9" fmla="*/ 1230090 w 3613524"/>
                <a:gd name="connsiteY9" fmla="*/ 989349 h 989350"/>
                <a:gd name="connsiteX10" fmla="*/ 1230090 w 3613524"/>
                <a:gd name="connsiteY10" fmla="*/ 989350 h 989350"/>
                <a:gd name="connsiteX11" fmla="*/ 0 w 3613524"/>
                <a:gd name="connsiteY11" fmla="*/ 989350 h 989350"/>
                <a:gd name="connsiteX12" fmla="*/ 0 w 3613524"/>
                <a:gd name="connsiteY12" fmla="*/ 237286 h 989350"/>
                <a:gd name="connsiteX13" fmla="*/ 237286 w 3613524"/>
                <a:gd name="connsiteY13" fmla="*/ 0 h 989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13524" h="989350">
                  <a:moveTo>
                    <a:pt x="237286" y="0"/>
                  </a:moveTo>
                  <a:lnTo>
                    <a:pt x="992804" y="0"/>
                  </a:lnTo>
                  <a:cubicBezTo>
                    <a:pt x="1041947" y="0"/>
                    <a:pt x="1087601" y="14940"/>
                    <a:pt x="1125473" y="40525"/>
                  </a:cubicBezTo>
                  <a:lnTo>
                    <a:pt x="1135614" y="48892"/>
                  </a:lnTo>
                  <a:lnTo>
                    <a:pt x="1135541" y="44814"/>
                  </a:lnTo>
                  <a:cubicBezTo>
                    <a:pt x="1232835" y="123732"/>
                    <a:pt x="1265388" y="290851"/>
                    <a:pt x="1459647" y="284813"/>
                  </a:cubicBezTo>
                  <a:lnTo>
                    <a:pt x="3372657" y="284813"/>
                  </a:lnTo>
                  <a:cubicBezTo>
                    <a:pt x="3505684" y="284813"/>
                    <a:pt x="3613524" y="392653"/>
                    <a:pt x="3613524" y="525680"/>
                  </a:cubicBezTo>
                  <a:lnTo>
                    <a:pt x="3613524" y="989349"/>
                  </a:lnTo>
                  <a:lnTo>
                    <a:pt x="1230090" y="989349"/>
                  </a:lnTo>
                  <a:lnTo>
                    <a:pt x="1230090" y="989350"/>
                  </a:lnTo>
                  <a:lnTo>
                    <a:pt x="0" y="989350"/>
                  </a:lnTo>
                  <a:lnTo>
                    <a:pt x="0" y="237286"/>
                  </a:lnTo>
                  <a:cubicBezTo>
                    <a:pt x="0" y="106237"/>
                    <a:pt x="106237" y="0"/>
                    <a:pt x="237286" y="0"/>
                  </a:cubicBezTo>
                  <a:close/>
                </a:path>
              </a:pathLst>
            </a:custGeom>
            <a:solidFill>
              <a:srgbClr val="F7A6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160" dirty="0">
                <a:latin typeface="Encode Sans" panose="020B0604020202020204" charset="0"/>
                <a:cs typeface="Arial" panose="020B0604020202020204" pitchFamily="34" charset="0"/>
              </a:endParaRPr>
            </a:p>
          </p:txBody>
        </p:sp>
        <p:sp>
          <p:nvSpPr>
            <p:cNvPr id="70" name="Rectangle 69">
              <a:extLst>
                <a:ext uri="{FF2B5EF4-FFF2-40B4-BE49-F238E27FC236}">
                  <a16:creationId xmlns:a16="http://schemas.microsoft.com/office/drawing/2014/main" id="{4D069B59-E0E1-4B4E-AF4A-E44D961F8F87}"/>
                </a:ext>
              </a:extLst>
            </p:cNvPr>
            <p:cNvSpPr/>
            <p:nvPr/>
          </p:nvSpPr>
          <p:spPr>
            <a:xfrm>
              <a:off x="2349572" y="2027230"/>
              <a:ext cx="3555321" cy="3359962"/>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160" dirty="0">
                <a:latin typeface="Encode Sans" panose="020B0604020202020204" charset="0"/>
                <a:cs typeface="Arial" panose="020B0604020202020204" pitchFamily="34" charset="0"/>
              </a:endParaRPr>
            </a:p>
          </p:txBody>
        </p:sp>
      </p:grpSp>
      <p:sp>
        <p:nvSpPr>
          <p:cNvPr id="67" name="Rectangle 66">
            <a:extLst>
              <a:ext uri="{FF2B5EF4-FFF2-40B4-BE49-F238E27FC236}">
                <a16:creationId xmlns:a16="http://schemas.microsoft.com/office/drawing/2014/main" id="{A0FB210A-9673-4386-8057-880B902C8FC4}"/>
              </a:ext>
            </a:extLst>
          </p:cNvPr>
          <p:cNvSpPr/>
          <p:nvPr/>
        </p:nvSpPr>
        <p:spPr>
          <a:xfrm>
            <a:off x="88869" y="1232991"/>
            <a:ext cx="2830754" cy="400110"/>
          </a:xfrm>
          <a:prstGeom prst="rect">
            <a:avLst/>
          </a:prstGeom>
        </p:spPr>
        <p:txBody>
          <a:bodyPr wrap="square">
            <a:spAutoFit/>
          </a:bodyPr>
          <a:lstStyle/>
          <a:p>
            <a:r>
              <a:rPr lang="en-IN" sz="2000" b="1" dirty="0">
                <a:solidFill>
                  <a:schemeClr val="bg1"/>
                </a:solidFill>
                <a:latin typeface="Encode Sans" panose="020B0604020202020204" charset="0"/>
                <a:cs typeface="Arial" panose="020B0604020202020204" pitchFamily="34" charset="0"/>
              </a:rPr>
              <a:t>Driver #1</a:t>
            </a:r>
          </a:p>
        </p:txBody>
      </p:sp>
      <p:sp>
        <p:nvSpPr>
          <p:cNvPr id="68" name="TextBox 67">
            <a:extLst>
              <a:ext uri="{FF2B5EF4-FFF2-40B4-BE49-F238E27FC236}">
                <a16:creationId xmlns:a16="http://schemas.microsoft.com/office/drawing/2014/main" id="{4C08F554-0C05-4A50-A3FF-33038A075C73}"/>
              </a:ext>
            </a:extLst>
          </p:cNvPr>
          <p:cNvSpPr txBox="1"/>
          <p:nvPr/>
        </p:nvSpPr>
        <p:spPr>
          <a:xfrm>
            <a:off x="1653477" y="2012650"/>
            <a:ext cx="1985653" cy="923330"/>
          </a:xfrm>
          <a:prstGeom prst="rect">
            <a:avLst/>
          </a:prstGeom>
          <a:noFill/>
        </p:spPr>
        <p:txBody>
          <a:bodyPr wrap="square" rtlCol="0">
            <a:spAutoFit/>
          </a:bodyPr>
          <a:lstStyle/>
          <a:p>
            <a:r>
              <a:rPr lang="fr-BE" dirty="0">
                <a:latin typeface="Encode Sans" panose="020B0604020202020204" charset="0"/>
              </a:rPr>
              <a:t>Marie </a:t>
            </a:r>
            <a:r>
              <a:rPr lang="fr-BE" dirty="0" err="1">
                <a:latin typeface="Encode Sans" panose="020B0604020202020204" charset="0"/>
              </a:rPr>
              <a:t>Dutrieux</a:t>
            </a:r>
            <a:endParaRPr lang="fr-BE" dirty="0">
              <a:latin typeface="Encode Sans" panose="020B0604020202020204" charset="0"/>
            </a:endParaRPr>
          </a:p>
          <a:p>
            <a:endParaRPr lang="fr-BE" dirty="0">
              <a:latin typeface="Encode Sans" panose="020B0604020202020204" charset="0"/>
            </a:endParaRPr>
          </a:p>
          <a:p>
            <a:r>
              <a:rPr lang="fr-BE" dirty="0">
                <a:latin typeface="Encode Sans" panose="020B0604020202020204" charset="0"/>
              </a:rPr>
              <a:t>BEV profile</a:t>
            </a:r>
          </a:p>
        </p:txBody>
      </p:sp>
      <p:grpSp>
        <p:nvGrpSpPr>
          <p:cNvPr id="51" name="Group 50">
            <a:extLst>
              <a:ext uri="{FF2B5EF4-FFF2-40B4-BE49-F238E27FC236}">
                <a16:creationId xmlns:a16="http://schemas.microsoft.com/office/drawing/2014/main" id="{8A7D0E65-FC82-4F03-809B-9E3BA8365466}"/>
              </a:ext>
            </a:extLst>
          </p:cNvPr>
          <p:cNvGrpSpPr/>
          <p:nvPr/>
        </p:nvGrpSpPr>
        <p:grpSpPr>
          <a:xfrm>
            <a:off x="4148421" y="694502"/>
            <a:ext cx="3922624" cy="5090348"/>
            <a:chOff x="2349572" y="1064724"/>
            <a:chExt cx="3556776" cy="4322470"/>
          </a:xfrm>
        </p:grpSpPr>
        <p:sp>
          <p:nvSpPr>
            <p:cNvPr id="59" name="Freeform: Shape 58">
              <a:extLst>
                <a:ext uri="{FF2B5EF4-FFF2-40B4-BE49-F238E27FC236}">
                  <a16:creationId xmlns:a16="http://schemas.microsoft.com/office/drawing/2014/main" id="{A1404445-D661-4DF6-8BC1-28672D682C7B}"/>
                </a:ext>
              </a:extLst>
            </p:cNvPr>
            <p:cNvSpPr/>
            <p:nvPr/>
          </p:nvSpPr>
          <p:spPr>
            <a:xfrm>
              <a:off x="2351027" y="1064724"/>
              <a:ext cx="3555321" cy="973414"/>
            </a:xfrm>
            <a:custGeom>
              <a:avLst/>
              <a:gdLst>
                <a:gd name="connsiteX0" fmla="*/ 237286 w 3613524"/>
                <a:gd name="connsiteY0" fmla="*/ 0 h 989350"/>
                <a:gd name="connsiteX1" fmla="*/ 992804 w 3613524"/>
                <a:gd name="connsiteY1" fmla="*/ 0 h 989350"/>
                <a:gd name="connsiteX2" fmla="*/ 1125473 w 3613524"/>
                <a:gd name="connsiteY2" fmla="*/ 40525 h 989350"/>
                <a:gd name="connsiteX3" fmla="*/ 1135614 w 3613524"/>
                <a:gd name="connsiteY3" fmla="*/ 48892 h 989350"/>
                <a:gd name="connsiteX4" fmla="*/ 1135541 w 3613524"/>
                <a:gd name="connsiteY4" fmla="*/ 44814 h 989350"/>
                <a:gd name="connsiteX5" fmla="*/ 1459647 w 3613524"/>
                <a:gd name="connsiteY5" fmla="*/ 284813 h 989350"/>
                <a:gd name="connsiteX6" fmla="*/ 3372657 w 3613524"/>
                <a:gd name="connsiteY6" fmla="*/ 284813 h 989350"/>
                <a:gd name="connsiteX7" fmla="*/ 3613524 w 3613524"/>
                <a:gd name="connsiteY7" fmla="*/ 525680 h 989350"/>
                <a:gd name="connsiteX8" fmla="*/ 3613524 w 3613524"/>
                <a:gd name="connsiteY8" fmla="*/ 989349 h 989350"/>
                <a:gd name="connsiteX9" fmla="*/ 1230090 w 3613524"/>
                <a:gd name="connsiteY9" fmla="*/ 989349 h 989350"/>
                <a:gd name="connsiteX10" fmla="*/ 1230090 w 3613524"/>
                <a:gd name="connsiteY10" fmla="*/ 989350 h 989350"/>
                <a:gd name="connsiteX11" fmla="*/ 0 w 3613524"/>
                <a:gd name="connsiteY11" fmla="*/ 989350 h 989350"/>
                <a:gd name="connsiteX12" fmla="*/ 0 w 3613524"/>
                <a:gd name="connsiteY12" fmla="*/ 237286 h 989350"/>
                <a:gd name="connsiteX13" fmla="*/ 237286 w 3613524"/>
                <a:gd name="connsiteY13" fmla="*/ 0 h 989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13524" h="989350">
                  <a:moveTo>
                    <a:pt x="237286" y="0"/>
                  </a:moveTo>
                  <a:lnTo>
                    <a:pt x="992804" y="0"/>
                  </a:lnTo>
                  <a:cubicBezTo>
                    <a:pt x="1041947" y="0"/>
                    <a:pt x="1087601" y="14940"/>
                    <a:pt x="1125473" y="40525"/>
                  </a:cubicBezTo>
                  <a:lnTo>
                    <a:pt x="1135614" y="48892"/>
                  </a:lnTo>
                  <a:lnTo>
                    <a:pt x="1135541" y="44814"/>
                  </a:lnTo>
                  <a:cubicBezTo>
                    <a:pt x="1232835" y="123732"/>
                    <a:pt x="1265388" y="290851"/>
                    <a:pt x="1459647" y="284813"/>
                  </a:cubicBezTo>
                  <a:lnTo>
                    <a:pt x="3372657" y="284813"/>
                  </a:lnTo>
                  <a:cubicBezTo>
                    <a:pt x="3505684" y="284813"/>
                    <a:pt x="3613524" y="392653"/>
                    <a:pt x="3613524" y="525680"/>
                  </a:cubicBezTo>
                  <a:lnTo>
                    <a:pt x="3613524" y="989349"/>
                  </a:lnTo>
                  <a:lnTo>
                    <a:pt x="1230090" y="989349"/>
                  </a:lnTo>
                  <a:lnTo>
                    <a:pt x="1230090" y="989350"/>
                  </a:lnTo>
                  <a:lnTo>
                    <a:pt x="0" y="989350"/>
                  </a:lnTo>
                  <a:lnTo>
                    <a:pt x="0" y="237286"/>
                  </a:lnTo>
                  <a:cubicBezTo>
                    <a:pt x="0" y="106237"/>
                    <a:pt x="106237" y="0"/>
                    <a:pt x="237286" y="0"/>
                  </a:cubicBezTo>
                  <a:close/>
                </a:path>
              </a:pathLst>
            </a:custGeom>
            <a:solidFill>
              <a:srgbClr val="FF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160" dirty="0">
                <a:latin typeface="Encode Sans" panose="020B0604020202020204" charset="0"/>
                <a:cs typeface="Arial" panose="020B0604020202020204" pitchFamily="34" charset="0"/>
              </a:endParaRPr>
            </a:p>
          </p:txBody>
        </p:sp>
        <p:sp>
          <p:nvSpPr>
            <p:cNvPr id="60" name="Rectangle 59">
              <a:extLst>
                <a:ext uri="{FF2B5EF4-FFF2-40B4-BE49-F238E27FC236}">
                  <a16:creationId xmlns:a16="http://schemas.microsoft.com/office/drawing/2014/main" id="{EE9B3727-8EB3-4DC4-9BF4-54913B520C0A}"/>
                </a:ext>
              </a:extLst>
            </p:cNvPr>
            <p:cNvSpPr/>
            <p:nvPr/>
          </p:nvSpPr>
          <p:spPr>
            <a:xfrm>
              <a:off x="2349572" y="2027231"/>
              <a:ext cx="3555321" cy="3359963"/>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160" dirty="0">
                <a:latin typeface="Encode Sans" panose="020B0604020202020204" charset="0"/>
                <a:cs typeface="Arial" panose="020B0604020202020204" pitchFamily="34" charset="0"/>
              </a:endParaRPr>
            </a:p>
          </p:txBody>
        </p:sp>
      </p:grpSp>
      <p:grpSp>
        <p:nvGrpSpPr>
          <p:cNvPr id="31" name="Group 30">
            <a:extLst>
              <a:ext uri="{FF2B5EF4-FFF2-40B4-BE49-F238E27FC236}">
                <a16:creationId xmlns:a16="http://schemas.microsoft.com/office/drawing/2014/main" id="{D7BE69E1-16BE-4809-AD18-B856D9E2B25F}"/>
              </a:ext>
            </a:extLst>
          </p:cNvPr>
          <p:cNvGrpSpPr/>
          <p:nvPr/>
        </p:nvGrpSpPr>
        <p:grpSpPr>
          <a:xfrm>
            <a:off x="8220608" y="705367"/>
            <a:ext cx="3922624" cy="5078745"/>
            <a:chOff x="2349572" y="1064724"/>
            <a:chExt cx="3556776" cy="4312617"/>
          </a:xfrm>
        </p:grpSpPr>
        <p:sp>
          <p:nvSpPr>
            <p:cNvPr id="39" name="Freeform: Shape 38">
              <a:extLst>
                <a:ext uri="{FF2B5EF4-FFF2-40B4-BE49-F238E27FC236}">
                  <a16:creationId xmlns:a16="http://schemas.microsoft.com/office/drawing/2014/main" id="{647D494C-0DCE-4AF3-9C25-51BBFA9A0304}"/>
                </a:ext>
              </a:extLst>
            </p:cNvPr>
            <p:cNvSpPr/>
            <p:nvPr/>
          </p:nvSpPr>
          <p:spPr>
            <a:xfrm>
              <a:off x="2351027" y="1064724"/>
              <a:ext cx="3555321" cy="973414"/>
            </a:xfrm>
            <a:custGeom>
              <a:avLst/>
              <a:gdLst>
                <a:gd name="connsiteX0" fmla="*/ 237286 w 3613524"/>
                <a:gd name="connsiteY0" fmla="*/ 0 h 989350"/>
                <a:gd name="connsiteX1" fmla="*/ 992804 w 3613524"/>
                <a:gd name="connsiteY1" fmla="*/ 0 h 989350"/>
                <a:gd name="connsiteX2" fmla="*/ 1125473 w 3613524"/>
                <a:gd name="connsiteY2" fmla="*/ 40525 h 989350"/>
                <a:gd name="connsiteX3" fmla="*/ 1135614 w 3613524"/>
                <a:gd name="connsiteY3" fmla="*/ 48892 h 989350"/>
                <a:gd name="connsiteX4" fmla="*/ 1135541 w 3613524"/>
                <a:gd name="connsiteY4" fmla="*/ 44814 h 989350"/>
                <a:gd name="connsiteX5" fmla="*/ 1459647 w 3613524"/>
                <a:gd name="connsiteY5" fmla="*/ 284813 h 989350"/>
                <a:gd name="connsiteX6" fmla="*/ 3372657 w 3613524"/>
                <a:gd name="connsiteY6" fmla="*/ 284813 h 989350"/>
                <a:gd name="connsiteX7" fmla="*/ 3613524 w 3613524"/>
                <a:gd name="connsiteY7" fmla="*/ 525680 h 989350"/>
                <a:gd name="connsiteX8" fmla="*/ 3613524 w 3613524"/>
                <a:gd name="connsiteY8" fmla="*/ 989349 h 989350"/>
                <a:gd name="connsiteX9" fmla="*/ 1230090 w 3613524"/>
                <a:gd name="connsiteY9" fmla="*/ 989349 h 989350"/>
                <a:gd name="connsiteX10" fmla="*/ 1230090 w 3613524"/>
                <a:gd name="connsiteY10" fmla="*/ 989350 h 989350"/>
                <a:gd name="connsiteX11" fmla="*/ 0 w 3613524"/>
                <a:gd name="connsiteY11" fmla="*/ 989350 h 989350"/>
                <a:gd name="connsiteX12" fmla="*/ 0 w 3613524"/>
                <a:gd name="connsiteY12" fmla="*/ 237286 h 989350"/>
                <a:gd name="connsiteX13" fmla="*/ 237286 w 3613524"/>
                <a:gd name="connsiteY13" fmla="*/ 0 h 989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13524" h="989350">
                  <a:moveTo>
                    <a:pt x="237286" y="0"/>
                  </a:moveTo>
                  <a:lnTo>
                    <a:pt x="992804" y="0"/>
                  </a:lnTo>
                  <a:cubicBezTo>
                    <a:pt x="1041947" y="0"/>
                    <a:pt x="1087601" y="14940"/>
                    <a:pt x="1125473" y="40525"/>
                  </a:cubicBezTo>
                  <a:lnTo>
                    <a:pt x="1135614" y="48892"/>
                  </a:lnTo>
                  <a:lnTo>
                    <a:pt x="1135541" y="44814"/>
                  </a:lnTo>
                  <a:cubicBezTo>
                    <a:pt x="1232835" y="123732"/>
                    <a:pt x="1265388" y="290851"/>
                    <a:pt x="1459647" y="284813"/>
                  </a:cubicBezTo>
                  <a:lnTo>
                    <a:pt x="3372657" y="284813"/>
                  </a:lnTo>
                  <a:cubicBezTo>
                    <a:pt x="3505684" y="284813"/>
                    <a:pt x="3613524" y="392653"/>
                    <a:pt x="3613524" y="525680"/>
                  </a:cubicBezTo>
                  <a:lnTo>
                    <a:pt x="3613524" y="989349"/>
                  </a:lnTo>
                  <a:lnTo>
                    <a:pt x="1230090" y="989349"/>
                  </a:lnTo>
                  <a:lnTo>
                    <a:pt x="1230090" y="989350"/>
                  </a:lnTo>
                  <a:lnTo>
                    <a:pt x="0" y="989350"/>
                  </a:lnTo>
                  <a:lnTo>
                    <a:pt x="0" y="237286"/>
                  </a:lnTo>
                  <a:cubicBezTo>
                    <a:pt x="0" y="106237"/>
                    <a:pt x="106237" y="0"/>
                    <a:pt x="237286" y="0"/>
                  </a:cubicBezTo>
                  <a:close/>
                </a:path>
              </a:pathLst>
            </a:cu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160" dirty="0">
                <a:latin typeface="Encode Sans" panose="020B0604020202020204" charset="0"/>
                <a:cs typeface="Arial" panose="020B0604020202020204" pitchFamily="34" charset="0"/>
              </a:endParaRPr>
            </a:p>
          </p:txBody>
        </p:sp>
        <p:sp>
          <p:nvSpPr>
            <p:cNvPr id="40" name="Rectangle 39">
              <a:extLst>
                <a:ext uri="{FF2B5EF4-FFF2-40B4-BE49-F238E27FC236}">
                  <a16:creationId xmlns:a16="http://schemas.microsoft.com/office/drawing/2014/main" id="{55037F2F-83E1-433C-BB9B-0FB5FCDD92A5}"/>
                </a:ext>
              </a:extLst>
            </p:cNvPr>
            <p:cNvSpPr/>
            <p:nvPr/>
          </p:nvSpPr>
          <p:spPr>
            <a:xfrm>
              <a:off x="2349572" y="2027231"/>
              <a:ext cx="3555321" cy="335011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160" dirty="0">
                <a:latin typeface="Encode Sans" panose="020B0604020202020204" charset="0"/>
                <a:cs typeface="Arial" panose="020B0604020202020204" pitchFamily="34" charset="0"/>
              </a:endParaRPr>
            </a:p>
          </p:txBody>
        </p:sp>
      </p:grpSp>
      <p:pic>
        <p:nvPicPr>
          <p:cNvPr id="6" name="Picture 5" descr="A person wearing glasses&#10;&#10;Description automatically generated with low confidence">
            <a:extLst>
              <a:ext uri="{FF2B5EF4-FFF2-40B4-BE49-F238E27FC236}">
                <a16:creationId xmlns:a16="http://schemas.microsoft.com/office/drawing/2014/main" id="{EC6A6257-61AB-ADB4-FCB5-8170DFFDF9A1}"/>
              </a:ext>
            </a:extLst>
          </p:cNvPr>
          <p:cNvPicPr>
            <a:picLocks noChangeAspect="1"/>
          </p:cNvPicPr>
          <p:nvPr/>
        </p:nvPicPr>
        <p:blipFill rotWithShape="1">
          <a:blip r:embed="rId3"/>
          <a:srcRect l="26084" t="7312" r="23276" b="18218"/>
          <a:stretch/>
        </p:blipFill>
        <p:spPr>
          <a:xfrm>
            <a:off x="227622" y="1896269"/>
            <a:ext cx="1273612" cy="1248638"/>
          </a:xfrm>
          <a:prstGeom prst="ellipse">
            <a:avLst/>
          </a:prstGeom>
        </p:spPr>
      </p:pic>
      <p:pic>
        <p:nvPicPr>
          <p:cNvPr id="10" name="Picture 9" descr="A person using a computer&#10;&#10;Description automatically generated with medium confidence">
            <a:extLst>
              <a:ext uri="{FF2B5EF4-FFF2-40B4-BE49-F238E27FC236}">
                <a16:creationId xmlns:a16="http://schemas.microsoft.com/office/drawing/2014/main" id="{B9588192-CBFD-8D1A-47DC-7669F0436306}"/>
              </a:ext>
            </a:extLst>
          </p:cNvPr>
          <p:cNvPicPr>
            <a:picLocks noChangeAspect="1"/>
          </p:cNvPicPr>
          <p:nvPr/>
        </p:nvPicPr>
        <p:blipFill rotWithShape="1">
          <a:blip r:embed="rId4"/>
          <a:srcRect l="37576" b="2221"/>
          <a:stretch/>
        </p:blipFill>
        <p:spPr>
          <a:xfrm>
            <a:off x="4314728" y="1895988"/>
            <a:ext cx="1235391" cy="1249200"/>
          </a:xfrm>
          <a:prstGeom prst="flowChartConnector">
            <a:avLst/>
          </a:prstGeom>
        </p:spPr>
      </p:pic>
      <p:sp>
        <p:nvSpPr>
          <p:cNvPr id="41" name="TextBox 40">
            <a:extLst>
              <a:ext uri="{FF2B5EF4-FFF2-40B4-BE49-F238E27FC236}">
                <a16:creationId xmlns:a16="http://schemas.microsoft.com/office/drawing/2014/main" id="{DAAFAAA5-F8C4-D197-F248-A627639C081E}"/>
              </a:ext>
            </a:extLst>
          </p:cNvPr>
          <p:cNvSpPr txBox="1"/>
          <p:nvPr/>
        </p:nvSpPr>
        <p:spPr>
          <a:xfrm>
            <a:off x="5691200" y="2012650"/>
            <a:ext cx="2168945" cy="923330"/>
          </a:xfrm>
          <a:prstGeom prst="rect">
            <a:avLst/>
          </a:prstGeom>
          <a:noFill/>
        </p:spPr>
        <p:txBody>
          <a:bodyPr wrap="square" rtlCol="0">
            <a:spAutoFit/>
          </a:bodyPr>
          <a:lstStyle/>
          <a:p>
            <a:r>
              <a:rPr lang="fr-BE" dirty="0">
                <a:latin typeface="Encode Sans" panose="020B0604020202020204" charset="0"/>
              </a:rPr>
              <a:t>Jean de Latour</a:t>
            </a:r>
          </a:p>
          <a:p>
            <a:endParaRPr lang="fr-BE" dirty="0">
              <a:latin typeface="Encode Sans" panose="020B0604020202020204" charset="0"/>
            </a:endParaRPr>
          </a:p>
          <a:p>
            <a:r>
              <a:rPr lang="fr-BE" dirty="0">
                <a:latin typeface="Encode Sans" panose="020B0604020202020204" charset="0"/>
              </a:rPr>
              <a:t>PHEV profile</a:t>
            </a:r>
          </a:p>
        </p:txBody>
      </p:sp>
      <p:sp>
        <p:nvSpPr>
          <p:cNvPr id="42" name="Rectangle 41">
            <a:extLst>
              <a:ext uri="{FF2B5EF4-FFF2-40B4-BE49-F238E27FC236}">
                <a16:creationId xmlns:a16="http://schemas.microsoft.com/office/drawing/2014/main" id="{65667DF0-03F0-F817-3D9E-9265D506CEF6}"/>
              </a:ext>
            </a:extLst>
          </p:cNvPr>
          <p:cNvSpPr/>
          <p:nvPr/>
        </p:nvSpPr>
        <p:spPr>
          <a:xfrm>
            <a:off x="4205290" y="1229332"/>
            <a:ext cx="2830754" cy="400110"/>
          </a:xfrm>
          <a:prstGeom prst="rect">
            <a:avLst/>
          </a:prstGeom>
        </p:spPr>
        <p:txBody>
          <a:bodyPr wrap="square">
            <a:spAutoFit/>
          </a:bodyPr>
          <a:lstStyle/>
          <a:p>
            <a:r>
              <a:rPr lang="en-IN" sz="2000" b="1" dirty="0">
                <a:solidFill>
                  <a:schemeClr val="bg1"/>
                </a:solidFill>
                <a:latin typeface="Encode Sans" panose="020B0604020202020204" charset="0"/>
                <a:cs typeface="Arial" panose="020B0604020202020204" pitchFamily="34" charset="0"/>
              </a:rPr>
              <a:t>Driver #2</a:t>
            </a:r>
          </a:p>
        </p:txBody>
      </p:sp>
      <p:pic>
        <p:nvPicPr>
          <p:cNvPr id="12" name="Picture 11" descr="A person holding a tablet&#10;&#10;Description automatically generated with low confidence">
            <a:extLst>
              <a:ext uri="{FF2B5EF4-FFF2-40B4-BE49-F238E27FC236}">
                <a16:creationId xmlns:a16="http://schemas.microsoft.com/office/drawing/2014/main" id="{619084D7-A859-B19C-8F18-21A1BF3C877D}"/>
              </a:ext>
            </a:extLst>
          </p:cNvPr>
          <p:cNvPicPr>
            <a:picLocks noChangeAspect="1"/>
          </p:cNvPicPr>
          <p:nvPr/>
        </p:nvPicPr>
        <p:blipFill rotWithShape="1">
          <a:blip r:embed="rId5"/>
          <a:srcRect l="3579" t="11464" r="38521" b="8267"/>
          <a:stretch/>
        </p:blipFill>
        <p:spPr>
          <a:xfrm>
            <a:off x="8495808" y="1895988"/>
            <a:ext cx="1351644" cy="1249200"/>
          </a:xfrm>
          <a:prstGeom prst="flowChartConnector">
            <a:avLst/>
          </a:prstGeom>
        </p:spPr>
      </p:pic>
      <p:sp>
        <p:nvSpPr>
          <p:cNvPr id="44" name="TextBox 43">
            <a:extLst>
              <a:ext uri="{FF2B5EF4-FFF2-40B4-BE49-F238E27FC236}">
                <a16:creationId xmlns:a16="http://schemas.microsoft.com/office/drawing/2014/main" id="{26A948CE-C148-8CE8-DEB6-4D06174EA62B}"/>
              </a:ext>
            </a:extLst>
          </p:cNvPr>
          <p:cNvSpPr txBox="1"/>
          <p:nvPr/>
        </p:nvSpPr>
        <p:spPr>
          <a:xfrm>
            <a:off x="9988201" y="2012650"/>
            <a:ext cx="2314813" cy="923330"/>
          </a:xfrm>
          <a:prstGeom prst="rect">
            <a:avLst/>
          </a:prstGeom>
          <a:noFill/>
        </p:spPr>
        <p:txBody>
          <a:bodyPr wrap="square" rtlCol="0">
            <a:spAutoFit/>
          </a:bodyPr>
          <a:lstStyle/>
          <a:p>
            <a:r>
              <a:rPr lang="fr-BE" dirty="0">
                <a:latin typeface="Encode Sans" panose="020B0604020202020204" charset="0"/>
              </a:rPr>
              <a:t>Lucien Goyet</a:t>
            </a:r>
          </a:p>
          <a:p>
            <a:endParaRPr lang="fr-BE" dirty="0">
              <a:latin typeface="Encode Sans" panose="020B0604020202020204" charset="0"/>
            </a:endParaRPr>
          </a:p>
          <a:p>
            <a:r>
              <a:rPr lang="fr-BE" dirty="0">
                <a:latin typeface="Encode Sans" panose="020B0604020202020204" charset="0"/>
              </a:rPr>
              <a:t>ICE profile</a:t>
            </a:r>
          </a:p>
        </p:txBody>
      </p:sp>
      <p:sp>
        <p:nvSpPr>
          <p:cNvPr id="45" name="Rectangle 44">
            <a:extLst>
              <a:ext uri="{FF2B5EF4-FFF2-40B4-BE49-F238E27FC236}">
                <a16:creationId xmlns:a16="http://schemas.microsoft.com/office/drawing/2014/main" id="{21F9AC9F-2182-C3EC-0444-3F8F942EC364}"/>
              </a:ext>
            </a:extLst>
          </p:cNvPr>
          <p:cNvSpPr/>
          <p:nvPr/>
        </p:nvSpPr>
        <p:spPr>
          <a:xfrm>
            <a:off x="8306339" y="1270753"/>
            <a:ext cx="2830754" cy="400110"/>
          </a:xfrm>
          <a:prstGeom prst="rect">
            <a:avLst/>
          </a:prstGeom>
        </p:spPr>
        <p:txBody>
          <a:bodyPr wrap="square">
            <a:spAutoFit/>
          </a:bodyPr>
          <a:lstStyle/>
          <a:p>
            <a:r>
              <a:rPr lang="en-IN" sz="2000" b="1" dirty="0">
                <a:solidFill>
                  <a:schemeClr val="bg1"/>
                </a:solidFill>
                <a:latin typeface="Encode Sans" panose="020B0604020202020204" charset="0"/>
                <a:cs typeface="Arial" panose="020B0604020202020204" pitchFamily="34" charset="0"/>
              </a:rPr>
              <a:t>Driver #3</a:t>
            </a:r>
          </a:p>
        </p:txBody>
      </p:sp>
      <p:sp>
        <p:nvSpPr>
          <p:cNvPr id="28" name="TextBox 8">
            <a:extLst>
              <a:ext uri="{FF2B5EF4-FFF2-40B4-BE49-F238E27FC236}">
                <a16:creationId xmlns:a16="http://schemas.microsoft.com/office/drawing/2014/main" id="{A7059FC0-3FD1-1A58-FBEC-2E749EA4FC09}"/>
              </a:ext>
            </a:extLst>
          </p:cNvPr>
          <p:cNvSpPr txBox="1"/>
          <p:nvPr/>
        </p:nvSpPr>
        <p:spPr>
          <a:xfrm>
            <a:off x="-18174" y="4691892"/>
            <a:ext cx="1409844" cy="261610"/>
          </a:xfrm>
          <a:prstGeom prst="rect">
            <a:avLst/>
          </a:prstGeom>
          <a:noFill/>
        </p:spPr>
        <p:txBody>
          <a:bodyPr wrap="square">
            <a:spAutoFit/>
          </a:bodyPr>
          <a:lstStyle/>
          <a:p>
            <a:pPr algn="ctr"/>
            <a:r>
              <a:rPr lang="fr-FR" sz="1100" b="1" dirty="0">
                <a:latin typeface="Encode Sans" panose="020B0604020202020204" charset="0"/>
                <a:ea typeface="+mn-ea"/>
              </a:rPr>
              <a:t>500e</a:t>
            </a:r>
            <a:endParaRPr lang="en-US" sz="1100" b="1" dirty="0">
              <a:latin typeface="Encode Sans" panose="020B0604020202020204" charset="0"/>
              <a:ea typeface="+mn-ea"/>
            </a:endParaRPr>
          </a:p>
        </p:txBody>
      </p:sp>
      <p:sp>
        <p:nvSpPr>
          <p:cNvPr id="33" name="TextBox 8">
            <a:extLst>
              <a:ext uri="{FF2B5EF4-FFF2-40B4-BE49-F238E27FC236}">
                <a16:creationId xmlns:a16="http://schemas.microsoft.com/office/drawing/2014/main" id="{A189B5D4-23EF-D5AB-5890-4FEA0876149F}"/>
              </a:ext>
            </a:extLst>
          </p:cNvPr>
          <p:cNvSpPr txBox="1"/>
          <p:nvPr/>
        </p:nvSpPr>
        <p:spPr>
          <a:xfrm>
            <a:off x="2506887" y="4686121"/>
            <a:ext cx="1363026" cy="261610"/>
          </a:xfrm>
          <a:prstGeom prst="rect">
            <a:avLst/>
          </a:prstGeom>
          <a:noFill/>
        </p:spPr>
        <p:txBody>
          <a:bodyPr wrap="square">
            <a:spAutoFit/>
          </a:bodyPr>
          <a:lstStyle/>
          <a:p>
            <a:pPr algn="ctr"/>
            <a:r>
              <a:rPr lang="en-US" sz="1100" b="1" dirty="0">
                <a:latin typeface="Encode Sans" panose="020B0604020202020204" charset="0"/>
                <a:ea typeface="+mn-ea"/>
              </a:rPr>
              <a:t>500 petrol</a:t>
            </a:r>
          </a:p>
        </p:txBody>
      </p:sp>
      <p:pic>
        <p:nvPicPr>
          <p:cNvPr id="7" name="Picture 6">
            <a:extLst>
              <a:ext uri="{FF2B5EF4-FFF2-40B4-BE49-F238E27FC236}">
                <a16:creationId xmlns:a16="http://schemas.microsoft.com/office/drawing/2014/main" id="{75F34CDB-1C24-D87E-851B-B1E0C3B18651}"/>
              </a:ext>
            </a:extLst>
          </p:cNvPr>
          <p:cNvPicPr>
            <a:picLocks noChangeAspect="1"/>
          </p:cNvPicPr>
          <p:nvPr/>
        </p:nvPicPr>
        <p:blipFill>
          <a:blip r:embed="rId6"/>
          <a:stretch>
            <a:fillRect/>
          </a:stretch>
        </p:blipFill>
        <p:spPr>
          <a:xfrm>
            <a:off x="306795" y="5095985"/>
            <a:ext cx="3332335" cy="455704"/>
          </a:xfrm>
          <a:prstGeom prst="rect">
            <a:avLst/>
          </a:prstGeom>
        </p:spPr>
      </p:pic>
      <p:sp>
        <p:nvSpPr>
          <p:cNvPr id="9" name="TextBox 8">
            <a:extLst>
              <a:ext uri="{FF2B5EF4-FFF2-40B4-BE49-F238E27FC236}">
                <a16:creationId xmlns:a16="http://schemas.microsoft.com/office/drawing/2014/main" id="{86270005-A1C2-DDF6-1C60-275006BA4EC5}"/>
              </a:ext>
            </a:extLst>
          </p:cNvPr>
          <p:cNvSpPr txBox="1"/>
          <p:nvPr/>
        </p:nvSpPr>
        <p:spPr>
          <a:xfrm rot="2149111">
            <a:off x="1631660" y="3689856"/>
            <a:ext cx="838200" cy="1200329"/>
          </a:xfrm>
          <a:prstGeom prst="rect">
            <a:avLst/>
          </a:prstGeom>
          <a:noFill/>
        </p:spPr>
        <p:txBody>
          <a:bodyPr wrap="square" rtlCol="0">
            <a:spAutoFit/>
          </a:bodyPr>
          <a:lstStyle/>
          <a:p>
            <a:r>
              <a:rPr lang="fr-BE" sz="7200" b="1" dirty="0">
                <a:solidFill>
                  <a:srgbClr val="F7A600"/>
                </a:solidFill>
                <a:latin typeface="Encode Sans" panose="020B0604020202020204" charset="0"/>
              </a:rPr>
              <a:t>?</a:t>
            </a:r>
            <a:endParaRPr lang="en-US" sz="2800" b="1" dirty="0">
              <a:solidFill>
                <a:srgbClr val="F7A600"/>
              </a:solidFill>
              <a:latin typeface="Encode Sans" panose="020B0604020202020204" charset="0"/>
            </a:endParaRPr>
          </a:p>
        </p:txBody>
      </p:sp>
      <p:sp>
        <p:nvSpPr>
          <p:cNvPr id="37" name="TextBox 8">
            <a:extLst>
              <a:ext uri="{FF2B5EF4-FFF2-40B4-BE49-F238E27FC236}">
                <a16:creationId xmlns:a16="http://schemas.microsoft.com/office/drawing/2014/main" id="{A985F663-E8F2-BE59-0D85-5143455EAA4A}"/>
              </a:ext>
            </a:extLst>
          </p:cNvPr>
          <p:cNvSpPr txBox="1"/>
          <p:nvPr/>
        </p:nvSpPr>
        <p:spPr>
          <a:xfrm>
            <a:off x="4083276" y="4665098"/>
            <a:ext cx="1409844" cy="430887"/>
          </a:xfrm>
          <a:prstGeom prst="rect">
            <a:avLst/>
          </a:prstGeom>
          <a:noFill/>
        </p:spPr>
        <p:txBody>
          <a:bodyPr wrap="square">
            <a:spAutoFit/>
          </a:bodyPr>
          <a:lstStyle/>
          <a:p>
            <a:pPr algn="ctr"/>
            <a:r>
              <a:rPr lang="en-US" sz="1100" b="1" dirty="0">
                <a:latin typeface="Encode Sans" panose="020B0604020202020204" charset="0"/>
                <a:ea typeface="+mn-ea"/>
              </a:rPr>
              <a:t>Jeep Renegade PHEV</a:t>
            </a:r>
          </a:p>
        </p:txBody>
      </p:sp>
      <p:sp>
        <p:nvSpPr>
          <p:cNvPr id="38" name="TextBox 8">
            <a:extLst>
              <a:ext uri="{FF2B5EF4-FFF2-40B4-BE49-F238E27FC236}">
                <a16:creationId xmlns:a16="http://schemas.microsoft.com/office/drawing/2014/main" id="{AAE99C64-0267-E0F5-28AF-B7D2CBB49207}"/>
              </a:ext>
            </a:extLst>
          </p:cNvPr>
          <p:cNvSpPr txBox="1"/>
          <p:nvPr/>
        </p:nvSpPr>
        <p:spPr>
          <a:xfrm>
            <a:off x="6515696" y="4665097"/>
            <a:ext cx="1453940" cy="430887"/>
          </a:xfrm>
          <a:prstGeom prst="rect">
            <a:avLst/>
          </a:prstGeom>
          <a:noFill/>
        </p:spPr>
        <p:txBody>
          <a:bodyPr wrap="square">
            <a:spAutoFit/>
          </a:bodyPr>
          <a:lstStyle/>
          <a:p>
            <a:pPr algn="ctr"/>
            <a:r>
              <a:rPr lang="en-US" sz="1100" b="1" dirty="0">
                <a:latin typeface="Encode Sans" panose="020B0604020202020204" charset="0"/>
                <a:ea typeface="+mn-ea"/>
              </a:rPr>
              <a:t>Jeep Renegade petrol hybrid</a:t>
            </a:r>
          </a:p>
        </p:txBody>
      </p:sp>
      <p:pic>
        <p:nvPicPr>
          <p:cNvPr id="46" name="Picture 45">
            <a:extLst>
              <a:ext uri="{FF2B5EF4-FFF2-40B4-BE49-F238E27FC236}">
                <a16:creationId xmlns:a16="http://schemas.microsoft.com/office/drawing/2014/main" id="{D0626FA3-D9DF-2547-9770-7137D3762666}"/>
              </a:ext>
            </a:extLst>
          </p:cNvPr>
          <p:cNvPicPr>
            <a:picLocks noChangeAspect="1"/>
          </p:cNvPicPr>
          <p:nvPr/>
        </p:nvPicPr>
        <p:blipFill>
          <a:blip r:embed="rId6"/>
          <a:stretch>
            <a:fillRect/>
          </a:stretch>
        </p:blipFill>
        <p:spPr>
          <a:xfrm>
            <a:off x="4392861" y="5095985"/>
            <a:ext cx="3332335" cy="455704"/>
          </a:xfrm>
          <a:prstGeom prst="rect">
            <a:avLst/>
          </a:prstGeom>
        </p:spPr>
      </p:pic>
      <p:sp>
        <p:nvSpPr>
          <p:cNvPr id="47" name="TextBox 46">
            <a:extLst>
              <a:ext uri="{FF2B5EF4-FFF2-40B4-BE49-F238E27FC236}">
                <a16:creationId xmlns:a16="http://schemas.microsoft.com/office/drawing/2014/main" id="{A04F688F-EF70-5B1F-F8C9-9247DAEFF703}"/>
              </a:ext>
            </a:extLst>
          </p:cNvPr>
          <p:cNvSpPr txBox="1"/>
          <p:nvPr/>
        </p:nvSpPr>
        <p:spPr>
          <a:xfrm rot="2149111">
            <a:off x="5781226" y="3689856"/>
            <a:ext cx="838200" cy="1200329"/>
          </a:xfrm>
          <a:prstGeom prst="rect">
            <a:avLst/>
          </a:prstGeom>
          <a:noFill/>
        </p:spPr>
        <p:txBody>
          <a:bodyPr wrap="square" rtlCol="0">
            <a:spAutoFit/>
          </a:bodyPr>
          <a:lstStyle/>
          <a:p>
            <a:r>
              <a:rPr lang="fr-BE" sz="7200" b="1" dirty="0">
                <a:solidFill>
                  <a:srgbClr val="FF0000"/>
                </a:solidFill>
                <a:latin typeface="Encode Sans" panose="020B0604020202020204" charset="0"/>
              </a:rPr>
              <a:t>?</a:t>
            </a:r>
            <a:endParaRPr lang="en-US" sz="2800" b="1" dirty="0">
              <a:solidFill>
                <a:srgbClr val="FF0000"/>
              </a:solidFill>
              <a:latin typeface="Encode Sans" panose="020B0604020202020204" charset="0"/>
            </a:endParaRPr>
          </a:p>
        </p:txBody>
      </p:sp>
      <p:sp>
        <p:nvSpPr>
          <p:cNvPr id="53" name="TextBox 8">
            <a:extLst>
              <a:ext uri="{FF2B5EF4-FFF2-40B4-BE49-F238E27FC236}">
                <a16:creationId xmlns:a16="http://schemas.microsoft.com/office/drawing/2014/main" id="{9A493B57-B183-B847-7AFC-7334F9AB9269}"/>
              </a:ext>
            </a:extLst>
          </p:cNvPr>
          <p:cNvSpPr txBox="1"/>
          <p:nvPr/>
        </p:nvSpPr>
        <p:spPr>
          <a:xfrm>
            <a:off x="10764081" y="4732675"/>
            <a:ext cx="1409844" cy="430887"/>
          </a:xfrm>
          <a:prstGeom prst="rect">
            <a:avLst/>
          </a:prstGeom>
          <a:noFill/>
        </p:spPr>
        <p:txBody>
          <a:bodyPr wrap="square">
            <a:spAutoFit/>
          </a:bodyPr>
          <a:lstStyle/>
          <a:p>
            <a:pPr algn="ctr"/>
            <a:r>
              <a:rPr lang="en-US" sz="1100" b="1" dirty="0">
                <a:latin typeface="Encode Sans" panose="020B0604020202020204" charset="0"/>
                <a:ea typeface="+mn-ea"/>
              </a:rPr>
              <a:t>C5 </a:t>
            </a:r>
            <a:r>
              <a:rPr lang="en-US" sz="1100" b="1" dirty="0" err="1">
                <a:latin typeface="Encode Sans" panose="020B0604020202020204" charset="0"/>
                <a:ea typeface="+mn-ea"/>
              </a:rPr>
              <a:t>Aircross</a:t>
            </a:r>
            <a:r>
              <a:rPr lang="en-US" sz="1100" b="1" dirty="0">
                <a:latin typeface="Encode Sans" panose="020B0604020202020204" charset="0"/>
                <a:ea typeface="+mn-ea"/>
              </a:rPr>
              <a:t> </a:t>
            </a:r>
            <a:r>
              <a:rPr lang="en-US" sz="1100" b="1" dirty="0" err="1">
                <a:latin typeface="Encode Sans" panose="020B0604020202020204" charset="0"/>
                <a:ea typeface="+mn-ea"/>
              </a:rPr>
              <a:t>PureTech</a:t>
            </a:r>
            <a:endParaRPr lang="en-US" sz="1100" b="1" dirty="0">
              <a:latin typeface="Encode Sans" panose="020B0604020202020204" charset="0"/>
              <a:ea typeface="+mn-ea"/>
            </a:endParaRPr>
          </a:p>
        </p:txBody>
      </p:sp>
      <p:sp>
        <p:nvSpPr>
          <p:cNvPr id="54" name="TextBox 8">
            <a:extLst>
              <a:ext uri="{FF2B5EF4-FFF2-40B4-BE49-F238E27FC236}">
                <a16:creationId xmlns:a16="http://schemas.microsoft.com/office/drawing/2014/main" id="{924BDC5D-D3A4-8452-8910-FD4CD931E5F1}"/>
              </a:ext>
            </a:extLst>
          </p:cNvPr>
          <p:cNvSpPr txBox="1"/>
          <p:nvPr/>
        </p:nvSpPr>
        <p:spPr>
          <a:xfrm>
            <a:off x="8238549" y="4732675"/>
            <a:ext cx="1363026" cy="430887"/>
          </a:xfrm>
          <a:prstGeom prst="rect">
            <a:avLst/>
          </a:prstGeom>
          <a:noFill/>
        </p:spPr>
        <p:txBody>
          <a:bodyPr wrap="square">
            <a:spAutoFit/>
          </a:bodyPr>
          <a:lstStyle/>
          <a:p>
            <a:pPr algn="ctr"/>
            <a:r>
              <a:rPr lang="en-US" sz="1100" b="1" dirty="0">
                <a:latin typeface="Encode Sans" panose="020B0604020202020204" charset="0"/>
                <a:ea typeface="+mn-ea"/>
              </a:rPr>
              <a:t>C5 </a:t>
            </a:r>
            <a:r>
              <a:rPr lang="en-US" sz="1100" b="1" dirty="0" err="1">
                <a:latin typeface="Encode Sans" panose="020B0604020202020204" charset="0"/>
                <a:ea typeface="+mn-ea"/>
              </a:rPr>
              <a:t>Aircross</a:t>
            </a:r>
            <a:r>
              <a:rPr lang="en-US" sz="1100" b="1" dirty="0">
                <a:latin typeface="Encode Sans" panose="020B0604020202020204" charset="0"/>
                <a:ea typeface="+mn-ea"/>
              </a:rPr>
              <a:t> Blue HDi </a:t>
            </a:r>
          </a:p>
        </p:txBody>
      </p:sp>
      <p:pic>
        <p:nvPicPr>
          <p:cNvPr id="55" name="Picture 54">
            <a:extLst>
              <a:ext uri="{FF2B5EF4-FFF2-40B4-BE49-F238E27FC236}">
                <a16:creationId xmlns:a16="http://schemas.microsoft.com/office/drawing/2014/main" id="{8614D504-9EA6-1C92-4183-E9AD46A7C4FD}"/>
              </a:ext>
            </a:extLst>
          </p:cNvPr>
          <p:cNvPicPr>
            <a:picLocks noChangeAspect="1"/>
          </p:cNvPicPr>
          <p:nvPr/>
        </p:nvPicPr>
        <p:blipFill>
          <a:blip r:embed="rId6"/>
          <a:stretch>
            <a:fillRect/>
          </a:stretch>
        </p:blipFill>
        <p:spPr>
          <a:xfrm>
            <a:off x="8565670" y="5146796"/>
            <a:ext cx="3332335" cy="455704"/>
          </a:xfrm>
          <a:prstGeom prst="rect">
            <a:avLst/>
          </a:prstGeom>
        </p:spPr>
      </p:pic>
      <p:sp>
        <p:nvSpPr>
          <p:cNvPr id="56" name="TextBox 55">
            <a:extLst>
              <a:ext uri="{FF2B5EF4-FFF2-40B4-BE49-F238E27FC236}">
                <a16:creationId xmlns:a16="http://schemas.microsoft.com/office/drawing/2014/main" id="{69AB55B0-4F03-FBC2-CAB7-7B47CC296583}"/>
              </a:ext>
            </a:extLst>
          </p:cNvPr>
          <p:cNvSpPr txBox="1"/>
          <p:nvPr/>
        </p:nvSpPr>
        <p:spPr>
          <a:xfrm rot="2149111">
            <a:off x="9903235" y="3740667"/>
            <a:ext cx="838200" cy="1200329"/>
          </a:xfrm>
          <a:prstGeom prst="rect">
            <a:avLst/>
          </a:prstGeom>
          <a:noFill/>
        </p:spPr>
        <p:txBody>
          <a:bodyPr wrap="square" rtlCol="0">
            <a:spAutoFit/>
          </a:bodyPr>
          <a:lstStyle/>
          <a:p>
            <a:r>
              <a:rPr lang="fr-BE" sz="7200" b="1" dirty="0">
                <a:solidFill>
                  <a:srgbClr val="00DDCD"/>
                </a:solidFill>
                <a:latin typeface="Encode Sans" panose="020B0604020202020204" charset="0"/>
              </a:rPr>
              <a:t>?</a:t>
            </a:r>
            <a:endParaRPr lang="en-US" sz="2800" b="1" dirty="0">
              <a:solidFill>
                <a:srgbClr val="00DDCD"/>
              </a:solidFill>
              <a:latin typeface="Encode Sans" panose="020B0604020202020204" charset="0"/>
            </a:endParaRPr>
          </a:p>
        </p:txBody>
      </p:sp>
      <p:pic>
        <p:nvPicPr>
          <p:cNvPr id="58" name="Picture 57" descr="A blue sports car&#10;&#10;Description automatically generated with medium confidence">
            <a:extLst>
              <a:ext uri="{FF2B5EF4-FFF2-40B4-BE49-F238E27FC236}">
                <a16:creationId xmlns:a16="http://schemas.microsoft.com/office/drawing/2014/main" id="{58CACA3A-95D4-24B8-0981-E8B0A5EADE5D}"/>
              </a:ext>
            </a:extLst>
          </p:cNvPr>
          <p:cNvPicPr>
            <a:picLocks noChangeAspect="1"/>
          </p:cNvPicPr>
          <p:nvPr/>
        </p:nvPicPr>
        <p:blipFill>
          <a:blip r:embed="rId7"/>
          <a:stretch>
            <a:fillRect/>
          </a:stretch>
        </p:blipFill>
        <p:spPr>
          <a:xfrm>
            <a:off x="8071402" y="3679745"/>
            <a:ext cx="1527569" cy="1146339"/>
          </a:xfrm>
          <a:prstGeom prst="rect">
            <a:avLst/>
          </a:prstGeom>
        </p:spPr>
      </p:pic>
      <p:pic>
        <p:nvPicPr>
          <p:cNvPr id="62" name="Picture 61" descr="A blue sports car&#10;&#10;Description automatically generated with medium confidence">
            <a:extLst>
              <a:ext uri="{FF2B5EF4-FFF2-40B4-BE49-F238E27FC236}">
                <a16:creationId xmlns:a16="http://schemas.microsoft.com/office/drawing/2014/main" id="{8C0A84E3-DDC8-3299-C441-26B9D24A70DA}"/>
              </a:ext>
            </a:extLst>
          </p:cNvPr>
          <p:cNvPicPr>
            <a:picLocks noChangeAspect="1"/>
          </p:cNvPicPr>
          <p:nvPr/>
        </p:nvPicPr>
        <p:blipFill>
          <a:blip r:embed="rId7"/>
          <a:stretch>
            <a:fillRect/>
          </a:stretch>
        </p:blipFill>
        <p:spPr>
          <a:xfrm>
            <a:off x="10655220" y="3691804"/>
            <a:ext cx="1527569" cy="1146339"/>
          </a:xfrm>
          <a:prstGeom prst="rect">
            <a:avLst/>
          </a:prstGeom>
        </p:spPr>
      </p:pic>
      <p:sp>
        <p:nvSpPr>
          <p:cNvPr id="63" name="Espace réservé du numéro de diapositive 2">
            <a:extLst>
              <a:ext uri="{FF2B5EF4-FFF2-40B4-BE49-F238E27FC236}">
                <a16:creationId xmlns:a16="http://schemas.microsoft.com/office/drawing/2014/main" id="{418AC565-F884-8AA2-412E-4EFC5B1818A4}"/>
              </a:ext>
            </a:extLst>
          </p:cNvPr>
          <p:cNvSpPr>
            <a:spLocks noGrp="1"/>
          </p:cNvSpPr>
          <p:nvPr>
            <p:ph type="sldNum" sz="quarter" idx="17"/>
          </p:nvPr>
        </p:nvSpPr>
        <p:spPr>
          <a:xfrm>
            <a:off x="11346100" y="6623359"/>
            <a:ext cx="720000" cy="216000"/>
          </a:xfrm>
        </p:spPr>
        <p:txBody>
          <a:bodyPr/>
          <a:lstStyle/>
          <a:p>
            <a:fld id="{D9249B2F-9173-48D3-A5BC-90A6758C671B}" type="slidenum">
              <a:rPr lang="en-US" noProof="0" smtClean="0"/>
              <a:pPr/>
              <a:t>31</a:t>
            </a:fld>
            <a:endParaRPr lang="en-US" noProof="0" dirty="0"/>
          </a:p>
        </p:txBody>
      </p:sp>
      <p:pic>
        <p:nvPicPr>
          <p:cNvPr id="43" name="Picture 2" descr="Stellantis dévoile un florilège de slogans pour ses marques">
            <a:extLst>
              <a:ext uri="{FF2B5EF4-FFF2-40B4-BE49-F238E27FC236}">
                <a16:creationId xmlns:a16="http://schemas.microsoft.com/office/drawing/2014/main" id="{E3CAF812-F118-2E26-0727-DF9FB72ACBB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8869" y="6413502"/>
            <a:ext cx="396573" cy="264382"/>
          </a:xfrm>
          <a:prstGeom prst="flowChartConnector">
            <a:avLst/>
          </a:prstGeom>
          <a:noFill/>
          <a:extLst>
            <a:ext uri="{909E8E84-426E-40DD-AFC4-6F175D3DCCD1}">
              <a14:hiddenFill xmlns:a14="http://schemas.microsoft.com/office/drawing/2010/main">
                <a:solidFill>
                  <a:srgbClr val="FFFFFF"/>
                </a:solidFill>
              </a14:hiddenFill>
            </a:ext>
          </a:extLst>
        </p:spPr>
      </p:pic>
      <p:pic>
        <p:nvPicPr>
          <p:cNvPr id="48" name="Picture 2" descr="Drapeaux Monde Banque d'images et photos libres de droit - iStock">
            <a:extLst>
              <a:ext uri="{FF2B5EF4-FFF2-40B4-BE49-F238E27FC236}">
                <a16:creationId xmlns:a16="http://schemas.microsoft.com/office/drawing/2014/main" id="{BB65C65B-69CA-F820-87A7-2D1BBD3CCD2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63210" y="6325419"/>
            <a:ext cx="437609" cy="437609"/>
          </a:xfrm>
          <a:prstGeom prst="rect">
            <a:avLst/>
          </a:prstGeom>
          <a:noFill/>
          <a:extLst>
            <a:ext uri="{909E8E84-426E-40DD-AFC4-6F175D3DCCD1}">
              <a14:hiddenFill xmlns:a14="http://schemas.microsoft.com/office/drawing/2010/main">
                <a:solidFill>
                  <a:srgbClr val="FFFFFF"/>
                </a:solidFill>
              </a14:hiddenFill>
            </a:ext>
          </a:extLst>
        </p:spPr>
      </p:pic>
      <p:sp>
        <p:nvSpPr>
          <p:cNvPr id="49" name="TextBox 48">
            <a:extLst>
              <a:ext uri="{FF2B5EF4-FFF2-40B4-BE49-F238E27FC236}">
                <a16:creationId xmlns:a16="http://schemas.microsoft.com/office/drawing/2014/main" id="{E8331D4E-7CDC-9DDB-E58B-8081FCBAB11F}"/>
              </a:ext>
            </a:extLst>
          </p:cNvPr>
          <p:cNvSpPr txBox="1"/>
          <p:nvPr/>
        </p:nvSpPr>
        <p:spPr>
          <a:xfrm>
            <a:off x="3048922" y="5965679"/>
            <a:ext cx="6176962" cy="646331"/>
          </a:xfrm>
          <a:prstGeom prst="rect">
            <a:avLst/>
          </a:prstGeom>
          <a:noFill/>
        </p:spPr>
        <p:txBody>
          <a:bodyPr wrap="square">
            <a:spAutoFit/>
          </a:bodyPr>
          <a:lstStyle/>
          <a:p>
            <a:pPr algn="ctr"/>
            <a:r>
              <a:rPr lang="en-US" dirty="0">
                <a:latin typeface="Encode Sans" panose="020B0604020202020204" charset="0"/>
              </a:rPr>
              <a:t>What is your action plan?</a:t>
            </a:r>
          </a:p>
          <a:p>
            <a:pPr algn="ctr"/>
            <a:r>
              <a:rPr lang="en-US" dirty="0">
                <a:latin typeface="Encode Sans" panose="020B0604020202020204" charset="0"/>
              </a:rPr>
              <a:t>How do you sell the solution to the customer?</a:t>
            </a:r>
            <a:endParaRPr lang="fr-FR" sz="1800" dirty="0">
              <a:latin typeface="Encode Sans" panose="020B0604020202020204" charset="0"/>
            </a:endParaRPr>
          </a:p>
        </p:txBody>
      </p:sp>
      <p:pic>
        <p:nvPicPr>
          <p:cNvPr id="1026" name="Picture 2" descr="500 LA PRIMA">
            <a:extLst>
              <a:ext uri="{FF2B5EF4-FFF2-40B4-BE49-F238E27FC236}">
                <a16:creationId xmlns:a16="http://schemas.microsoft.com/office/drawing/2014/main" id="{972B29EA-E138-8145-7440-A1F7C3DE17D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9559" y="3950463"/>
            <a:ext cx="1225272" cy="77480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7DD6A305-5542-ED6F-9357-EE6449B829BF}"/>
              </a:ext>
            </a:extLst>
          </p:cNvPr>
          <p:cNvPicPr>
            <a:picLocks noChangeAspect="1"/>
          </p:cNvPicPr>
          <p:nvPr/>
        </p:nvPicPr>
        <p:blipFill>
          <a:blip r:embed="rId11"/>
          <a:stretch>
            <a:fillRect/>
          </a:stretch>
        </p:blipFill>
        <p:spPr>
          <a:xfrm>
            <a:off x="2642569" y="3929748"/>
            <a:ext cx="1047994" cy="646331"/>
          </a:xfrm>
          <a:prstGeom prst="rect">
            <a:avLst/>
          </a:prstGeom>
        </p:spPr>
      </p:pic>
      <p:pic>
        <p:nvPicPr>
          <p:cNvPr id="3" name="Picture 2" descr="Jeep Renegade 2022 | Le Prix du Gros">
            <a:extLst>
              <a:ext uri="{FF2B5EF4-FFF2-40B4-BE49-F238E27FC236}">
                <a16:creationId xmlns:a16="http://schemas.microsoft.com/office/drawing/2014/main" id="{B52FC4C7-F100-68D7-6D45-E1FFCDF5EDE6}"/>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164555" y="3902604"/>
            <a:ext cx="1313181" cy="73866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Renegade 4xe | Le nouveau SUV Hybride rechargeable | Jeep® Suisse">
            <a:extLst>
              <a:ext uri="{FF2B5EF4-FFF2-40B4-BE49-F238E27FC236}">
                <a16:creationId xmlns:a16="http://schemas.microsoft.com/office/drawing/2014/main" id="{34BA8474-80F5-CDD6-187C-07B7F856496F}"/>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683158" y="3907752"/>
            <a:ext cx="1181912" cy="690321"/>
          </a:xfrm>
          <a:prstGeom prst="rect">
            <a:avLst/>
          </a:prstGeom>
          <a:noFill/>
          <a:extLst>
            <a:ext uri="{909E8E84-426E-40DD-AFC4-6F175D3DCCD1}">
              <a14:hiddenFill xmlns:a14="http://schemas.microsoft.com/office/drawing/2010/main">
                <a:solidFill>
                  <a:srgbClr val="FFFFFF"/>
                </a:solidFill>
              </a14:hiddenFill>
            </a:ext>
          </a:extLst>
        </p:spPr>
      </p:pic>
      <p:sp>
        <p:nvSpPr>
          <p:cNvPr id="13" name="ZoneTexte 12">
            <a:extLst>
              <a:ext uri="{FF2B5EF4-FFF2-40B4-BE49-F238E27FC236}">
                <a16:creationId xmlns:a16="http://schemas.microsoft.com/office/drawing/2014/main" id="{F05F6FD5-0156-8AA2-8642-F23927960413}"/>
              </a:ext>
            </a:extLst>
          </p:cNvPr>
          <p:cNvSpPr txBox="1"/>
          <p:nvPr/>
        </p:nvSpPr>
        <p:spPr>
          <a:xfrm>
            <a:off x="-2591530" y="355206"/>
            <a:ext cx="4210845" cy="923330"/>
          </a:xfrm>
          <a:prstGeom prst="rect">
            <a:avLst/>
          </a:prstGeom>
          <a:solidFill>
            <a:srgbClr val="FF99FF"/>
          </a:solidFill>
        </p:spPr>
        <p:txBody>
          <a:bodyPr wrap="square" rtlCol="0">
            <a:spAutoFit/>
          </a:bodyPr>
          <a:lstStyle/>
          <a:p>
            <a:r>
              <a:rPr lang="en-US" dirty="0"/>
              <a:t>Update range to current offers or change models (new 500 MHEV, new C5 AC, Renegade we don’t offer anymore)</a:t>
            </a:r>
            <a:endParaRPr lang="fr-FR" dirty="0"/>
          </a:p>
        </p:txBody>
      </p:sp>
    </p:spTree>
    <p:extLst>
      <p:ext uri="{BB962C8B-B14F-4D97-AF65-F5344CB8AC3E}">
        <p14:creationId xmlns:p14="http://schemas.microsoft.com/office/powerpoint/2010/main" val="745125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44C02C-F49B-4EA6-BC9E-AD6CDBA0B7BF}"/>
              </a:ext>
            </a:extLst>
          </p:cNvPr>
          <p:cNvSpPr>
            <a:spLocks noGrp="1"/>
          </p:cNvSpPr>
          <p:nvPr>
            <p:ph type="ctrTitle"/>
          </p:nvPr>
        </p:nvSpPr>
        <p:spPr/>
        <p:txBody>
          <a:bodyPr/>
          <a:lstStyle/>
          <a:p>
            <a:pPr marL="1698625" indent="-1698625"/>
            <a:r>
              <a:rPr lang="fr-BE" dirty="0"/>
              <a:t>0</a:t>
            </a:r>
            <a:r>
              <a:rPr lang="en-US" dirty="0"/>
              <a:t>4</a:t>
            </a:r>
            <a:r>
              <a:rPr lang="fr-FR" dirty="0"/>
              <a:t> | </a:t>
            </a:r>
            <a:r>
              <a:rPr lang="fr-BE" dirty="0"/>
              <a:t>case </a:t>
            </a:r>
            <a:r>
              <a:rPr lang="fr-BE" dirty="0" err="1"/>
              <a:t>study</a:t>
            </a:r>
            <a:r>
              <a:rPr lang="fr-BE" dirty="0"/>
              <a:t> phase#2</a:t>
            </a:r>
            <a:endParaRPr lang="en-US" dirty="0"/>
          </a:p>
        </p:txBody>
      </p:sp>
      <p:sp>
        <p:nvSpPr>
          <p:cNvPr id="4" name="Subtitle 3">
            <a:extLst>
              <a:ext uri="{FF2B5EF4-FFF2-40B4-BE49-F238E27FC236}">
                <a16:creationId xmlns:a16="http://schemas.microsoft.com/office/drawing/2014/main" id="{DE2D856F-7CC2-4C2E-B325-B59E69433BDB}"/>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267521908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ZoneTexte 1">
            <a:extLst>
              <a:ext uri="{FF2B5EF4-FFF2-40B4-BE49-F238E27FC236}">
                <a16:creationId xmlns:a16="http://schemas.microsoft.com/office/drawing/2014/main" id="{6C2AE9D0-6AB3-401E-81A6-1E9890BF9ABC}"/>
              </a:ext>
            </a:extLst>
          </p:cNvPr>
          <p:cNvSpPr txBox="1"/>
          <p:nvPr/>
        </p:nvSpPr>
        <p:spPr>
          <a:xfrm>
            <a:off x="9947784" y="526996"/>
            <a:ext cx="1646808" cy="502495"/>
          </a:xfrm>
          <a:prstGeom prst="rect">
            <a:avLst/>
          </a:prstGeom>
        </p:spPr>
        <p:txBody>
          <a:bodyPr vert="horz" wrap="square" lIns="0" tIns="0" rIns="0" bIns="0" rtlCol="0" anchor="t">
            <a:noAutofit/>
          </a:bodyPr>
          <a:lstStyle/>
          <a:p>
            <a:pPr algn="r">
              <a:spcBef>
                <a:spcPts val="683"/>
              </a:spcBef>
            </a:pPr>
            <a:r>
              <a:rPr lang="fr-BE" sz="2214" dirty="0">
                <a:solidFill>
                  <a:schemeClr val="bg1"/>
                </a:solidFill>
                <a:latin typeface="Encode Sans" panose="020B0604020202020204" charset="0"/>
                <a:cs typeface="Arial"/>
              </a:rPr>
              <a:t>15 minutes</a:t>
            </a:r>
          </a:p>
        </p:txBody>
      </p:sp>
      <p:pic>
        <p:nvPicPr>
          <p:cNvPr id="17" name="Graphique 3" descr="Chronomètre 75%">
            <a:extLst>
              <a:ext uri="{FF2B5EF4-FFF2-40B4-BE49-F238E27FC236}">
                <a16:creationId xmlns:a16="http://schemas.microsoft.com/office/drawing/2014/main" id="{9D5DF1A7-D5DB-47A3-8F07-78FEC81461A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172159" y="329250"/>
            <a:ext cx="700241" cy="700241"/>
          </a:xfrm>
          <a:prstGeom prst="rect">
            <a:avLst/>
          </a:prstGeom>
        </p:spPr>
      </p:pic>
      <p:sp>
        <p:nvSpPr>
          <p:cNvPr id="3" name="Text Placeholder 2">
            <a:extLst>
              <a:ext uri="{FF2B5EF4-FFF2-40B4-BE49-F238E27FC236}">
                <a16:creationId xmlns:a16="http://schemas.microsoft.com/office/drawing/2014/main" id="{6581E9C1-BB18-4EEF-818E-8706C7F1734C}"/>
              </a:ext>
            </a:extLst>
          </p:cNvPr>
          <p:cNvSpPr>
            <a:spLocks noGrp="1"/>
          </p:cNvSpPr>
          <p:nvPr>
            <p:ph type="body" idx="1"/>
          </p:nvPr>
        </p:nvSpPr>
        <p:spPr/>
        <p:txBody>
          <a:bodyPr/>
          <a:lstStyle/>
          <a:p>
            <a:r>
              <a:rPr lang="fr-FR" altLang="fr-FR" sz="1600" dirty="0">
                <a:solidFill>
                  <a:schemeClr val="bg1"/>
                </a:solidFill>
                <a:cs typeface="Arial"/>
              </a:rPr>
              <a:t>case </a:t>
            </a:r>
            <a:r>
              <a:rPr lang="fr-FR" altLang="fr-FR" sz="1600" dirty="0" err="1">
                <a:solidFill>
                  <a:schemeClr val="bg1"/>
                </a:solidFill>
                <a:cs typeface="Arial"/>
              </a:rPr>
              <a:t>study</a:t>
            </a:r>
            <a:r>
              <a:rPr lang="fr-FR" altLang="fr-FR" sz="1600" dirty="0">
                <a:solidFill>
                  <a:schemeClr val="bg1"/>
                </a:solidFill>
                <a:cs typeface="Arial"/>
              </a:rPr>
              <a:t> #2</a:t>
            </a:r>
          </a:p>
        </p:txBody>
      </p:sp>
      <p:sp>
        <p:nvSpPr>
          <p:cNvPr id="4" name="Text Placeholder 3">
            <a:extLst>
              <a:ext uri="{FF2B5EF4-FFF2-40B4-BE49-F238E27FC236}">
                <a16:creationId xmlns:a16="http://schemas.microsoft.com/office/drawing/2014/main" id="{8281AB96-A3B9-34D5-C3BD-D419166B7B92}"/>
              </a:ext>
            </a:extLst>
          </p:cNvPr>
          <p:cNvSpPr>
            <a:spLocks noGrp="1"/>
          </p:cNvSpPr>
          <p:nvPr>
            <p:ph type="body" sz="quarter" idx="19"/>
          </p:nvPr>
        </p:nvSpPr>
        <p:spPr/>
        <p:txBody>
          <a:bodyPr/>
          <a:lstStyle/>
          <a:p>
            <a:r>
              <a:rPr lang="fr-BE"/>
              <a:t>04</a:t>
            </a:r>
            <a:endParaRPr lang="en-US"/>
          </a:p>
        </p:txBody>
      </p:sp>
      <p:sp>
        <p:nvSpPr>
          <p:cNvPr id="2" name="Title 1">
            <a:extLst>
              <a:ext uri="{FF2B5EF4-FFF2-40B4-BE49-F238E27FC236}">
                <a16:creationId xmlns:a16="http://schemas.microsoft.com/office/drawing/2014/main" id="{19663067-8695-3BDF-4DDE-046D419058F7}"/>
              </a:ext>
            </a:extLst>
          </p:cNvPr>
          <p:cNvSpPr>
            <a:spLocks noGrp="1"/>
          </p:cNvSpPr>
          <p:nvPr>
            <p:ph type="title"/>
          </p:nvPr>
        </p:nvSpPr>
        <p:spPr>
          <a:xfrm>
            <a:off x="1003302" y="679438"/>
            <a:ext cx="10800000" cy="335964"/>
          </a:xfrm>
        </p:spPr>
        <p:txBody>
          <a:bodyPr/>
          <a:lstStyle/>
          <a:p>
            <a:r>
              <a:rPr lang="en-US" dirty="0"/>
              <a:t>Prepare and present your case</a:t>
            </a:r>
          </a:p>
        </p:txBody>
      </p:sp>
      <p:sp>
        <p:nvSpPr>
          <p:cNvPr id="18" name="ZoneTexte 4">
            <a:extLst>
              <a:ext uri="{FF2B5EF4-FFF2-40B4-BE49-F238E27FC236}">
                <a16:creationId xmlns:a16="http://schemas.microsoft.com/office/drawing/2014/main" id="{AC833BA2-8C6F-4020-7B5D-B115505CB779}"/>
              </a:ext>
            </a:extLst>
          </p:cNvPr>
          <p:cNvSpPr txBox="1"/>
          <p:nvPr/>
        </p:nvSpPr>
        <p:spPr>
          <a:xfrm>
            <a:off x="1586555" y="1094941"/>
            <a:ext cx="2618543" cy="646331"/>
          </a:xfrm>
          <a:prstGeom prst="rect">
            <a:avLst/>
          </a:prstGeom>
          <a:noFill/>
        </p:spPr>
        <p:txBody>
          <a:bodyPr wrap="square" rtlCol="0">
            <a:spAutoFit/>
          </a:bodyPr>
          <a:lstStyle/>
          <a:p>
            <a:r>
              <a:rPr lang="fr-BE" dirty="0">
                <a:latin typeface="Encode Sans" panose="020B0604020202020204" charset="0"/>
              </a:rPr>
              <a:t>Driver #1</a:t>
            </a:r>
          </a:p>
          <a:p>
            <a:r>
              <a:rPr lang="fr-BE" dirty="0">
                <a:latin typeface="Encode Sans" panose="020B0604020202020204" charset="0"/>
              </a:rPr>
              <a:t>Marie </a:t>
            </a:r>
            <a:r>
              <a:rPr lang="fr-BE" dirty="0" err="1">
                <a:latin typeface="Encode Sans" panose="020B0604020202020204" charset="0"/>
              </a:rPr>
              <a:t>Dutrieux</a:t>
            </a:r>
            <a:endParaRPr lang="fr-BE" dirty="0">
              <a:latin typeface="Encode Sans" panose="020B0604020202020204" charset="0"/>
            </a:endParaRPr>
          </a:p>
        </p:txBody>
      </p:sp>
      <p:pic>
        <p:nvPicPr>
          <p:cNvPr id="21" name="Picture 20" descr="A person wearing glasses&#10;&#10;Description automatically generated with low confidence">
            <a:extLst>
              <a:ext uri="{FF2B5EF4-FFF2-40B4-BE49-F238E27FC236}">
                <a16:creationId xmlns:a16="http://schemas.microsoft.com/office/drawing/2014/main" id="{F6609E1A-D840-315B-E45B-6CE510012D4F}"/>
              </a:ext>
            </a:extLst>
          </p:cNvPr>
          <p:cNvPicPr>
            <a:picLocks noChangeAspect="1"/>
          </p:cNvPicPr>
          <p:nvPr/>
        </p:nvPicPr>
        <p:blipFill rotWithShape="1">
          <a:blip r:embed="rId5"/>
          <a:srcRect l="26084" t="7312" r="23276" b="18218"/>
          <a:stretch/>
        </p:blipFill>
        <p:spPr>
          <a:xfrm>
            <a:off x="244624" y="875923"/>
            <a:ext cx="1273612" cy="1248638"/>
          </a:xfrm>
          <a:prstGeom prst="ellipse">
            <a:avLst/>
          </a:prstGeom>
        </p:spPr>
      </p:pic>
      <p:pic>
        <p:nvPicPr>
          <p:cNvPr id="23" name="Picture 2" descr="Solde De Licône Vecteurs libres de droits et plus d&amp;#39;images vectorielles de  Balance - iStock">
            <a:extLst>
              <a:ext uri="{FF2B5EF4-FFF2-40B4-BE49-F238E27FC236}">
                <a16:creationId xmlns:a16="http://schemas.microsoft.com/office/drawing/2014/main" id="{4731A909-47B4-3C84-70A0-EA0DC362ED1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33477" b="34330"/>
          <a:stretch/>
        </p:blipFill>
        <p:spPr bwMode="auto">
          <a:xfrm>
            <a:off x="6439906" y="5246658"/>
            <a:ext cx="5154686" cy="702257"/>
          </a:xfrm>
          <a:prstGeom prst="rect">
            <a:avLst/>
          </a:prstGeom>
          <a:solidFill>
            <a:srgbClr val="FFFFFF"/>
          </a:solidFill>
        </p:spPr>
      </p:pic>
      <p:sp>
        <p:nvSpPr>
          <p:cNvPr id="28" name="TextBox 8">
            <a:extLst>
              <a:ext uri="{FF2B5EF4-FFF2-40B4-BE49-F238E27FC236}">
                <a16:creationId xmlns:a16="http://schemas.microsoft.com/office/drawing/2014/main" id="{7927CFF4-E977-A31C-A46E-D94C0B24F48A}"/>
              </a:ext>
            </a:extLst>
          </p:cNvPr>
          <p:cNvSpPr txBox="1"/>
          <p:nvPr/>
        </p:nvSpPr>
        <p:spPr>
          <a:xfrm>
            <a:off x="6077283" y="2220579"/>
            <a:ext cx="2716280" cy="830997"/>
          </a:xfrm>
          <a:prstGeom prst="rect">
            <a:avLst/>
          </a:prstGeom>
          <a:noFill/>
        </p:spPr>
        <p:txBody>
          <a:bodyPr wrap="square">
            <a:spAutoFit/>
          </a:bodyPr>
          <a:lstStyle/>
          <a:p>
            <a:pPr algn="ctr"/>
            <a:r>
              <a:rPr lang="fr-FR" sz="1600" b="1" dirty="0">
                <a:latin typeface="Encode Sans" panose="020B0604020202020204" charset="0"/>
                <a:ea typeface="+mn-ea"/>
              </a:rPr>
              <a:t>Fiat 500e </a:t>
            </a:r>
          </a:p>
          <a:p>
            <a:pPr algn="ctr"/>
            <a:r>
              <a:rPr lang="fr-FR" sz="1600" b="1" dirty="0">
                <a:latin typeface="Encode Sans" panose="020B0604020202020204" charset="0"/>
              </a:rPr>
              <a:t>24 kWh </a:t>
            </a:r>
            <a:r>
              <a:rPr lang="fr-FR" sz="1600" b="1" dirty="0">
                <a:latin typeface="Encode Sans" panose="020B0604020202020204" charset="0"/>
                <a:ea typeface="+mn-ea"/>
              </a:rPr>
              <a:t>Action</a:t>
            </a:r>
          </a:p>
          <a:p>
            <a:pPr algn="ctr"/>
            <a:endParaRPr lang="en-US" sz="1600" b="1" dirty="0">
              <a:latin typeface="Encode Sans" panose="020B0604020202020204" charset="0"/>
              <a:ea typeface="+mn-ea"/>
            </a:endParaRPr>
          </a:p>
        </p:txBody>
      </p:sp>
      <p:graphicFrame>
        <p:nvGraphicFramePr>
          <p:cNvPr id="8" name="Table 8">
            <a:extLst>
              <a:ext uri="{FF2B5EF4-FFF2-40B4-BE49-F238E27FC236}">
                <a16:creationId xmlns:a16="http://schemas.microsoft.com/office/drawing/2014/main" id="{9096A9AB-61BA-6159-5EBE-DA6B2A933459}"/>
              </a:ext>
            </a:extLst>
          </p:cNvPr>
          <p:cNvGraphicFramePr>
            <a:graphicFrameLocks noGrp="1"/>
          </p:cNvGraphicFramePr>
          <p:nvPr>
            <p:extLst>
              <p:ext uri="{D42A27DB-BD31-4B8C-83A1-F6EECF244321}">
                <p14:modId xmlns:p14="http://schemas.microsoft.com/office/powerpoint/2010/main" val="3586857585"/>
              </p:ext>
            </p:extLst>
          </p:nvPr>
        </p:nvGraphicFramePr>
        <p:xfrm>
          <a:off x="2219918" y="2884893"/>
          <a:ext cx="9605498" cy="2225040"/>
        </p:xfrm>
        <a:graphic>
          <a:graphicData uri="http://schemas.openxmlformats.org/drawingml/2006/table">
            <a:tbl>
              <a:tblPr firstCol="1" bandRow="1">
                <a:tableStyleId>{5C22544A-7EE6-4342-B048-85BDC9FD1C3A}</a:tableStyleId>
              </a:tblPr>
              <a:tblGrid>
                <a:gridCol w="3850680">
                  <a:extLst>
                    <a:ext uri="{9D8B030D-6E8A-4147-A177-3AD203B41FA5}">
                      <a16:colId xmlns:a16="http://schemas.microsoft.com/office/drawing/2014/main" val="4123828796"/>
                    </a:ext>
                  </a:extLst>
                </a:gridCol>
                <a:gridCol w="2694245">
                  <a:extLst>
                    <a:ext uri="{9D8B030D-6E8A-4147-A177-3AD203B41FA5}">
                      <a16:colId xmlns:a16="http://schemas.microsoft.com/office/drawing/2014/main" val="4268537843"/>
                    </a:ext>
                  </a:extLst>
                </a:gridCol>
                <a:gridCol w="479797">
                  <a:extLst>
                    <a:ext uri="{9D8B030D-6E8A-4147-A177-3AD203B41FA5}">
                      <a16:colId xmlns:a16="http://schemas.microsoft.com/office/drawing/2014/main" val="688075398"/>
                    </a:ext>
                  </a:extLst>
                </a:gridCol>
                <a:gridCol w="2580776">
                  <a:extLst>
                    <a:ext uri="{9D8B030D-6E8A-4147-A177-3AD203B41FA5}">
                      <a16:colId xmlns:a16="http://schemas.microsoft.com/office/drawing/2014/main" val="3626706664"/>
                    </a:ext>
                  </a:extLst>
                </a:gridCol>
              </a:tblGrid>
              <a:tr h="370840">
                <a:tc>
                  <a:txBody>
                    <a:bodyPr/>
                    <a:lstStyle/>
                    <a:p>
                      <a:r>
                        <a:rPr lang="fr-BE" dirty="0">
                          <a:latin typeface="Encode Sans" panose="020B0604020202020204" charset="0"/>
                        </a:rPr>
                        <a:t>Catalogue </a:t>
                      </a:r>
                      <a:r>
                        <a:rPr lang="fr-BE" dirty="0" err="1">
                          <a:latin typeface="Encode Sans" panose="020B0604020202020204" charset="0"/>
                        </a:rPr>
                        <a:t>price</a:t>
                      </a:r>
                      <a:r>
                        <a:rPr lang="fr-BE" dirty="0">
                          <a:latin typeface="Encode Sans" panose="020B0604020202020204" charset="0"/>
                        </a:rPr>
                        <a:t> incl. VAT</a:t>
                      </a:r>
                      <a:endParaRPr lang="en-US" dirty="0">
                        <a:latin typeface="Encode Sans" panose="020B0604020202020204" charset="0"/>
                      </a:endParaRPr>
                    </a:p>
                  </a:txBody>
                  <a:tcPr/>
                </a:tc>
                <a:tc>
                  <a:txBody>
                    <a:bodyPr/>
                    <a:lstStyle/>
                    <a:p>
                      <a:pPr algn="ctr"/>
                      <a:r>
                        <a:rPr lang="fr-BE" dirty="0">
                          <a:latin typeface="Encode Sans" panose="020B0604020202020204" charset="0"/>
                        </a:rPr>
                        <a:t>28,400 €</a:t>
                      </a:r>
                      <a:endParaRPr lang="en-US" dirty="0">
                        <a:latin typeface="Encode Sans" panose="020B0604020202020204" charset="0"/>
                      </a:endParaRPr>
                    </a:p>
                  </a:txBody>
                  <a:tcPr/>
                </a:tc>
                <a:tc>
                  <a:txBody>
                    <a:bodyPr/>
                    <a:lstStyle/>
                    <a:p>
                      <a:pPr algn="ctr"/>
                      <a:endParaRPr lang="en-US" dirty="0">
                        <a:latin typeface="Encode Sans" panose="020B0604020202020204" charset="0"/>
                      </a:endParaRPr>
                    </a:p>
                  </a:txBody>
                  <a:tcPr>
                    <a:noFill/>
                  </a:tcPr>
                </a:tc>
                <a:tc>
                  <a:txBody>
                    <a:bodyPr/>
                    <a:lstStyle/>
                    <a:p>
                      <a:pPr algn="ctr"/>
                      <a:r>
                        <a:rPr lang="fr-BE" dirty="0">
                          <a:latin typeface="Encode Sans" panose="020B0604020202020204" charset="0"/>
                        </a:rPr>
                        <a:t>21,200 €</a:t>
                      </a:r>
                      <a:endParaRPr lang="en-US" dirty="0">
                        <a:latin typeface="Encode Sans" panose="020B0604020202020204" charset="0"/>
                      </a:endParaRPr>
                    </a:p>
                  </a:txBody>
                  <a:tcPr/>
                </a:tc>
                <a:extLst>
                  <a:ext uri="{0D108BD9-81ED-4DB2-BD59-A6C34878D82A}">
                    <a16:rowId xmlns:a16="http://schemas.microsoft.com/office/drawing/2014/main" val="3263383128"/>
                  </a:ext>
                </a:extLst>
              </a:tr>
              <a:tr h="370840">
                <a:tc>
                  <a:txBody>
                    <a:bodyPr/>
                    <a:lstStyle/>
                    <a:p>
                      <a:r>
                        <a:rPr lang="fr-BE" dirty="0">
                          <a:latin typeface="Encode Sans" panose="020B0604020202020204" charset="0"/>
                        </a:rPr>
                        <a:t>Of </a:t>
                      </a:r>
                      <a:r>
                        <a:rPr lang="fr-BE" dirty="0" err="1">
                          <a:latin typeface="Encode Sans" panose="020B0604020202020204" charset="0"/>
                        </a:rPr>
                        <a:t>which</a:t>
                      </a:r>
                      <a:r>
                        <a:rPr lang="fr-BE" dirty="0">
                          <a:latin typeface="Encode Sans" panose="020B0604020202020204" charset="0"/>
                        </a:rPr>
                        <a:t> </a:t>
                      </a:r>
                      <a:r>
                        <a:rPr lang="fr-BE" dirty="0" err="1">
                          <a:latin typeface="Encode Sans" panose="020B0604020202020204" charset="0"/>
                        </a:rPr>
                        <a:t>battery</a:t>
                      </a:r>
                      <a:r>
                        <a:rPr lang="fr-BE" dirty="0"/>
                        <a:t> </a:t>
                      </a:r>
                      <a:r>
                        <a:rPr lang="fr-BE" dirty="0" err="1"/>
                        <a:t>price</a:t>
                      </a:r>
                      <a:endParaRPr lang="en-US" dirty="0"/>
                    </a:p>
                  </a:txBody>
                  <a:tcPr/>
                </a:tc>
                <a:tc>
                  <a:txBody>
                    <a:bodyPr/>
                    <a:lstStyle/>
                    <a:p>
                      <a:pPr algn="ctr"/>
                      <a:r>
                        <a:rPr lang="fr-BE" dirty="0">
                          <a:latin typeface="Encode Sans" panose="020B0604020202020204" charset="0"/>
                        </a:rPr>
                        <a:t>10,100 €</a:t>
                      </a:r>
                      <a:endParaRPr lang="en-US" dirty="0">
                        <a:latin typeface="Encode Sans" panose="020B0604020202020204" charset="0"/>
                      </a:endParaRPr>
                    </a:p>
                  </a:txBody>
                  <a:tcPr/>
                </a:tc>
                <a:tc>
                  <a:txBody>
                    <a:bodyPr/>
                    <a:lstStyle/>
                    <a:p>
                      <a:pPr algn="ctr"/>
                      <a:endParaRPr lang="en-US" dirty="0">
                        <a:latin typeface="Encode Sans" panose="020B0604020202020204" charset="0"/>
                      </a:endParaRPr>
                    </a:p>
                  </a:txBody>
                  <a:tcPr>
                    <a:noFill/>
                  </a:tcPr>
                </a:tc>
                <a:tc>
                  <a:txBody>
                    <a:bodyPr/>
                    <a:lstStyle/>
                    <a:p>
                      <a:pPr algn="ctr"/>
                      <a:r>
                        <a:rPr lang="fr-BE" dirty="0">
                          <a:latin typeface="Encode Sans" panose="020B0604020202020204" charset="0"/>
                        </a:rPr>
                        <a:t>Not applicable</a:t>
                      </a:r>
                    </a:p>
                  </a:txBody>
                  <a:tcPr/>
                </a:tc>
                <a:extLst>
                  <a:ext uri="{0D108BD9-81ED-4DB2-BD59-A6C34878D82A}">
                    <a16:rowId xmlns:a16="http://schemas.microsoft.com/office/drawing/2014/main" val="730805712"/>
                  </a:ext>
                </a:extLst>
              </a:tr>
              <a:tr h="370840">
                <a:tc>
                  <a:txBody>
                    <a:bodyPr/>
                    <a:lstStyle/>
                    <a:p>
                      <a:r>
                        <a:rPr lang="en-US" dirty="0">
                          <a:latin typeface="Encode Sans" panose="020B0604020202020204" charset="0"/>
                        </a:rPr>
                        <a:t>CO</a:t>
                      </a:r>
                      <a:r>
                        <a:rPr lang="en-US" baseline="-25000" dirty="0">
                          <a:latin typeface="Encode Sans" panose="020B0604020202020204" charset="0"/>
                        </a:rPr>
                        <a:t>2</a:t>
                      </a:r>
                      <a:r>
                        <a:rPr lang="en-US" dirty="0">
                          <a:latin typeface="Encode Sans" panose="020B0604020202020204" charset="0"/>
                        </a:rPr>
                        <a:t> emissions g/km (WLTP)</a:t>
                      </a:r>
                    </a:p>
                  </a:txBody>
                  <a:tcPr/>
                </a:tc>
                <a:tc>
                  <a:txBody>
                    <a:bodyPr/>
                    <a:lstStyle/>
                    <a:p>
                      <a:pPr algn="ctr"/>
                      <a:r>
                        <a:rPr lang="fr-BE" dirty="0">
                          <a:latin typeface="Encode Sans" panose="020B0604020202020204" charset="0"/>
                        </a:rPr>
                        <a:t>0</a:t>
                      </a:r>
                      <a:endParaRPr lang="en-US" dirty="0">
                        <a:latin typeface="Encode Sans" panose="020B0604020202020204" charset="0"/>
                      </a:endParaRPr>
                    </a:p>
                  </a:txBody>
                  <a:tcPr/>
                </a:tc>
                <a:tc>
                  <a:txBody>
                    <a:bodyPr/>
                    <a:lstStyle/>
                    <a:p>
                      <a:pPr algn="ctr"/>
                      <a:endParaRPr lang="en-US" dirty="0">
                        <a:latin typeface="Encode Sans" panose="020B0604020202020204" charset="0"/>
                      </a:endParaRPr>
                    </a:p>
                  </a:txBody>
                  <a:tcPr>
                    <a:noFill/>
                  </a:tcPr>
                </a:tc>
                <a:tc>
                  <a:txBody>
                    <a:bodyPr/>
                    <a:lstStyle/>
                    <a:p>
                      <a:pPr algn="ctr"/>
                      <a:r>
                        <a:rPr lang="fr-BE" dirty="0">
                          <a:latin typeface="Encode Sans" panose="020B0604020202020204" charset="0"/>
                        </a:rPr>
                        <a:t>112</a:t>
                      </a:r>
                      <a:endParaRPr lang="en-US" dirty="0">
                        <a:latin typeface="Encode Sans" panose="020B0604020202020204" charset="0"/>
                      </a:endParaRPr>
                    </a:p>
                  </a:txBody>
                  <a:tcPr/>
                </a:tc>
                <a:extLst>
                  <a:ext uri="{0D108BD9-81ED-4DB2-BD59-A6C34878D82A}">
                    <a16:rowId xmlns:a16="http://schemas.microsoft.com/office/drawing/2014/main" val="2480420473"/>
                  </a:ext>
                </a:extLst>
              </a:tr>
              <a:tr h="370840">
                <a:tc>
                  <a:txBody>
                    <a:bodyPr/>
                    <a:lstStyle/>
                    <a:p>
                      <a:r>
                        <a:rPr lang="fr-BE" dirty="0" err="1">
                          <a:latin typeface="Encode Sans" panose="020B0604020202020204" charset="0"/>
                        </a:rPr>
                        <a:t>Normalised</a:t>
                      </a:r>
                      <a:r>
                        <a:rPr lang="fr-BE" dirty="0">
                          <a:latin typeface="Encode Sans" panose="020B0604020202020204" charset="0"/>
                        </a:rPr>
                        <a:t> fuel </a:t>
                      </a:r>
                      <a:r>
                        <a:rPr lang="fr-BE" dirty="0" err="1">
                          <a:latin typeface="Encode Sans" panose="020B0604020202020204" charset="0"/>
                        </a:rPr>
                        <a:t>consumption</a:t>
                      </a:r>
                      <a:r>
                        <a:rPr lang="fr-BE" dirty="0">
                          <a:latin typeface="Encode Sans" panose="020B0604020202020204" charset="0"/>
                        </a:rPr>
                        <a:t> (WLTP)</a:t>
                      </a:r>
                      <a:endParaRPr lang="en-US" dirty="0"/>
                    </a:p>
                  </a:txBody>
                  <a:tcPr/>
                </a:tc>
                <a:tc>
                  <a:txBody>
                    <a:bodyPr/>
                    <a:lstStyle/>
                    <a:p>
                      <a:pPr algn="ctr"/>
                      <a:r>
                        <a:rPr lang="fr-BE" dirty="0">
                          <a:latin typeface="Encode Sans" panose="020B0604020202020204" charset="0"/>
                        </a:rPr>
                        <a:t>13.0 kWh/100 km</a:t>
                      </a:r>
                      <a:endParaRPr lang="en-US" dirty="0">
                        <a:latin typeface="Encode Sans" panose="020B0604020202020204" charset="0"/>
                      </a:endParaRPr>
                    </a:p>
                  </a:txBody>
                  <a:tcPr/>
                </a:tc>
                <a:tc>
                  <a:txBody>
                    <a:bodyPr/>
                    <a:lstStyle/>
                    <a:p>
                      <a:pPr algn="ctr"/>
                      <a:endParaRPr lang="en-US" dirty="0">
                        <a:latin typeface="Encode Sans" panose="020B0604020202020204" charset="0"/>
                      </a:endParaRPr>
                    </a:p>
                  </a:txBody>
                  <a:tcPr>
                    <a:noFill/>
                  </a:tcPr>
                </a:tc>
                <a:tc>
                  <a:txBody>
                    <a:bodyPr/>
                    <a:lstStyle/>
                    <a:p>
                      <a:pPr algn="ctr"/>
                      <a:r>
                        <a:rPr lang="fr-BE" dirty="0">
                          <a:latin typeface="Encode Sans" panose="020B0604020202020204" charset="0"/>
                        </a:rPr>
                        <a:t>4.9 l/100 km</a:t>
                      </a:r>
                      <a:endParaRPr lang="en-US" dirty="0">
                        <a:latin typeface="Encode Sans" panose="020B0604020202020204" charset="0"/>
                      </a:endParaRPr>
                    </a:p>
                  </a:txBody>
                  <a:tcPr/>
                </a:tc>
                <a:extLst>
                  <a:ext uri="{0D108BD9-81ED-4DB2-BD59-A6C34878D82A}">
                    <a16:rowId xmlns:a16="http://schemas.microsoft.com/office/drawing/2014/main" val="2541229024"/>
                  </a:ext>
                </a:extLst>
              </a:tr>
              <a:tr h="370840">
                <a:tc>
                  <a:txBody>
                    <a:bodyPr/>
                    <a:lstStyle/>
                    <a:p>
                      <a:r>
                        <a:rPr lang="fr-BE" dirty="0">
                          <a:latin typeface="Encode Sans" panose="020B0604020202020204" charset="0"/>
                        </a:rPr>
                        <a:t>National bonus</a:t>
                      </a:r>
                      <a:endParaRPr lang="en-US" dirty="0">
                        <a:latin typeface="Encode Sans" panose="020B0604020202020204" charset="0"/>
                      </a:endParaRPr>
                    </a:p>
                  </a:txBody>
                  <a:tcPr/>
                </a:tc>
                <a:tc>
                  <a:txBody>
                    <a:bodyPr/>
                    <a:lstStyle/>
                    <a:p>
                      <a:pPr algn="ctr"/>
                      <a:r>
                        <a:rPr lang="fr-BE" dirty="0">
                          <a:latin typeface="Encode Sans" panose="020B0604020202020204" charset="0"/>
                        </a:rPr>
                        <a:t>4,000 €</a:t>
                      </a:r>
                      <a:endParaRPr lang="en-US" dirty="0">
                        <a:latin typeface="Encode Sans" panose="020B0604020202020204" charset="0"/>
                      </a:endParaRPr>
                    </a:p>
                  </a:txBody>
                  <a:tcPr/>
                </a:tc>
                <a:tc>
                  <a:txBody>
                    <a:bodyPr/>
                    <a:lstStyle/>
                    <a:p>
                      <a:pPr algn="ctr"/>
                      <a:endParaRPr lang="en-US" dirty="0">
                        <a:latin typeface="Encode Sans" panose="020B0604020202020204" charset="0"/>
                      </a:endParaRPr>
                    </a:p>
                  </a:txBody>
                  <a:tcPr>
                    <a:noFill/>
                  </a:tcPr>
                </a:tc>
                <a:tc>
                  <a:txBody>
                    <a:bodyPr/>
                    <a:lstStyle/>
                    <a:p>
                      <a:pPr algn="ctr"/>
                      <a:r>
                        <a:rPr lang="fr-BE" dirty="0">
                          <a:latin typeface="Encode Sans" panose="020B0604020202020204" charset="0"/>
                        </a:rPr>
                        <a:t>0 €</a:t>
                      </a:r>
                      <a:endParaRPr lang="en-US" dirty="0">
                        <a:latin typeface="Encode Sans" panose="020B0604020202020204" charset="0"/>
                      </a:endParaRPr>
                    </a:p>
                  </a:txBody>
                  <a:tcPr/>
                </a:tc>
                <a:extLst>
                  <a:ext uri="{0D108BD9-81ED-4DB2-BD59-A6C34878D82A}">
                    <a16:rowId xmlns:a16="http://schemas.microsoft.com/office/drawing/2014/main" val="3196770971"/>
                  </a:ext>
                </a:extLst>
              </a:tr>
              <a:tr h="370840">
                <a:tc>
                  <a:txBody>
                    <a:bodyPr/>
                    <a:lstStyle/>
                    <a:p>
                      <a:r>
                        <a:rPr lang="fr-BE" dirty="0" err="1">
                          <a:latin typeface="Encode Sans" panose="020B0604020202020204" charset="0"/>
                        </a:rPr>
                        <a:t>Operational</a:t>
                      </a:r>
                      <a:r>
                        <a:rPr lang="fr-BE" dirty="0">
                          <a:latin typeface="Encode Sans" panose="020B0604020202020204" charset="0"/>
                        </a:rPr>
                        <a:t> Leasing* </a:t>
                      </a:r>
                      <a:r>
                        <a:rPr lang="fr-BE" dirty="0" err="1">
                          <a:latin typeface="Encode Sans" panose="020B0604020202020204" charset="0"/>
                        </a:rPr>
                        <a:t>rent</a:t>
                      </a:r>
                      <a:endParaRPr lang="fr-BE" dirty="0">
                        <a:latin typeface="Encode Sans" panose="020B0604020202020204" charset="0"/>
                      </a:endParaRPr>
                    </a:p>
                  </a:txBody>
                  <a:tcPr/>
                </a:tc>
                <a:tc>
                  <a:txBody>
                    <a:bodyPr/>
                    <a:lstStyle/>
                    <a:p>
                      <a:pPr algn="ctr"/>
                      <a:r>
                        <a:rPr lang="fr-BE" dirty="0">
                          <a:latin typeface="Encode Sans" panose="020B0604020202020204" charset="0"/>
                        </a:rPr>
                        <a:t>388 €/</a:t>
                      </a:r>
                      <a:r>
                        <a:rPr lang="fr-BE" dirty="0" err="1">
                          <a:latin typeface="Encode Sans" panose="020B0604020202020204" charset="0"/>
                        </a:rPr>
                        <a:t>month</a:t>
                      </a:r>
                      <a:endParaRPr lang="en-US" dirty="0">
                        <a:latin typeface="Encode Sans" panose="020B0604020202020204" charset="0"/>
                      </a:endParaRPr>
                    </a:p>
                  </a:txBody>
                  <a:tcPr/>
                </a:tc>
                <a:tc>
                  <a:txBody>
                    <a:bodyPr/>
                    <a:lstStyle/>
                    <a:p>
                      <a:pPr algn="ctr"/>
                      <a:endParaRPr lang="en-US" dirty="0">
                        <a:latin typeface="Encode Sans" panose="020B0604020202020204" charset="0"/>
                      </a:endParaRPr>
                    </a:p>
                  </a:txBody>
                  <a:tcPr>
                    <a:noFill/>
                  </a:tcPr>
                </a:tc>
                <a:tc>
                  <a:txBody>
                    <a:bodyPr/>
                    <a:lstStyle/>
                    <a:p>
                      <a:pPr algn="ctr"/>
                      <a:r>
                        <a:rPr lang="fr-BE" dirty="0">
                          <a:latin typeface="Encode Sans" panose="020B0604020202020204" charset="0"/>
                        </a:rPr>
                        <a:t>321 €/</a:t>
                      </a:r>
                      <a:r>
                        <a:rPr lang="fr-BE" dirty="0" err="1">
                          <a:latin typeface="Encode Sans" panose="020B0604020202020204" charset="0"/>
                        </a:rPr>
                        <a:t>month</a:t>
                      </a:r>
                      <a:endParaRPr lang="en-US" dirty="0">
                        <a:latin typeface="Encode Sans" panose="020B0604020202020204" charset="0"/>
                      </a:endParaRPr>
                    </a:p>
                  </a:txBody>
                  <a:tcPr/>
                </a:tc>
                <a:extLst>
                  <a:ext uri="{0D108BD9-81ED-4DB2-BD59-A6C34878D82A}">
                    <a16:rowId xmlns:a16="http://schemas.microsoft.com/office/drawing/2014/main" val="3409163848"/>
                  </a:ext>
                </a:extLst>
              </a:tr>
            </a:tbl>
          </a:graphicData>
        </a:graphic>
      </p:graphicFrame>
      <p:sp>
        <p:nvSpPr>
          <p:cNvPr id="9" name="Rectangle 8">
            <a:extLst>
              <a:ext uri="{FF2B5EF4-FFF2-40B4-BE49-F238E27FC236}">
                <a16:creationId xmlns:a16="http://schemas.microsoft.com/office/drawing/2014/main" id="{76AF2BA1-DB5D-B0A8-B139-7FC7C759261F}"/>
              </a:ext>
            </a:extLst>
          </p:cNvPr>
          <p:cNvSpPr/>
          <p:nvPr/>
        </p:nvSpPr>
        <p:spPr>
          <a:xfrm>
            <a:off x="2219918" y="5246658"/>
            <a:ext cx="9605498" cy="1084346"/>
          </a:xfrm>
          <a:prstGeom prst="rect">
            <a:avLst/>
          </a:prstGeom>
          <a:solidFill>
            <a:srgbClr val="E94E2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Font typeface="Symbol" panose="05050102010706020507" pitchFamily="18" charset="2"/>
              <a:buChar char="D"/>
            </a:pPr>
            <a:r>
              <a:rPr lang="fr-BE" sz="2800" dirty="0">
                <a:latin typeface="Encode Sans" panose="020B0604020202020204" charset="0"/>
              </a:rPr>
              <a:t>Rent = 67 €/</a:t>
            </a:r>
            <a:r>
              <a:rPr lang="fr-BE" sz="2800" dirty="0" err="1">
                <a:latin typeface="Encode Sans" panose="020B0604020202020204" charset="0"/>
              </a:rPr>
              <a:t>month</a:t>
            </a:r>
            <a:endParaRPr lang="fr-BE" sz="2800" dirty="0">
              <a:latin typeface="Encode Sans" panose="020B0604020202020204" charset="0"/>
            </a:endParaRPr>
          </a:p>
          <a:p>
            <a:pPr algn="ctr"/>
            <a:r>
              <a:rPr lang="en-US" sz="2800" dirty="0">
                <a:latin typeface="Encode Sans" panose="020B0604020202020204" charset="0"/>
              </a:rPr>
              <a:t>How will you make it?</a:t>
            </a:r>
            <a:r>
              <a:rPr lang="fr-BE" sz="2800" dirty="0">
                <a:latin typeface="Encode Sans" panose="020B0604020202020204" charset="0"/>
              </a:rPr>
              <a:t> </a:t>
            </a:r>
            <a:endParaRPr lang="en-US" dirty="0">
              <a:latin typeface="Encode Sans" panose="020B0604020202020204" charset="0"/>
            </a:endParaRPr>
          </a:p>
        </p:txBody>
      </p:sp>
      <p:sp>
        <p:nvSpPr>
          <p:cNvPr id="10" name="TextBox 9">
            <a:extLst>
              <a:ext uri="{FF2B5EF4-FFF2-40B4-BE49-F238E27FC236}">
                <a16:creationId xmlns:a16="http://schemas.microsoft.com/office/drawing/2014/main" id="{F4BC69E7-5DA5-C017-1C30-F3536C524AB9}"/>
              </a:ext>
            </a:extLst>
          </p:cNvPr>
          <p:cNvSpPr txBox="1"/>
          <p:nvPr/>
        </p:nvSpPr>
        <p:spPr>
          <a:xfrm>
            <a:off x="2304121" y="2378836"/>
            <a:ext cx="3791879" cy="369332"/>
          </a:xfrm>
          <a:prstGeom prst="rect">
            <a:avLst/>
          </a:prstGeom>
          <a:noFill/>
        </p:spPr>
        <p:txBody>
          <a:bodyPr wrap="square" rtlCol="0">
            <a:spAutoFit/>
          </a:bodyPr>
          <a:lstStyle/>
          <a:p>
            <a:r>
              <a:rPr lang="en-US" dirty="0">
                <a:latin typeface="Encode Sans" panose="020B0604020202020204" charset="0"/>
              </a:rPr>
              <a:t>Base 48 months – 60,000 km</a:t>
            </a:r>
          </a:p>
        </p:txBody>
      </p:sp>
      <p:sp>
        <p:nvSpPr>
          <p:cNvPr id="19" name="Rectangle 18">
            <a:extLst>
              <a:ext uri="{FF2B5EF4-FFF2-40B4-BE49-F238E27FC236}">
                <a16:creationId xmlns:a16="http://schemas.microsoft.com/office/drawing/2014/main" id="{689C2E1B-F947-A1FA-01A5-34DE327977E3}"/>
              </a:ext>
            </a:extLst>
          </p:cNvPr>
          <p:cNvSpPr/>
          <p:nvPr/>
        </p:nvSpPr>
        <p:spPr>
          <a:xfrm>
            <a:off x="0" y="434558"/>
            <a:ext cx="5166911" cy="356591"/>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a:latin typeface="Encode Sans" panose="020B0604020202020204" charset="0"/>
              </a:rPr>
              <a:t>Example France - Country adaptation</a:t>
            </a:r>
          </a:p>
        </p:txBody>
      </p:sp>
      <p:sp>
        <p:nvSpPr>
          <p:cNvPr id="20" name="TextBox 8">
            <a:extLst>
              <a:ext uri="{FF2B5EF4-FFF2-40B4-BE49-F238E27FC236}">
                <a16:creationId xmlns:a16="http://schemas.microsoft.com/office/drawing/2014/main" id="{F1918D3A-DC5D-18ED-26B1-12D00A856CEA}"/>
              </a:ext>
            </a:extLst>
          </p:cNvPr>
          <p:cNvSpPr txBox="1"/>
          <p:nvPr/>
        </p:nvSpPr>
        <p:spPr>
          <a:xfrm>
            <a:off x="9260357" y="2054258"/>
            <a:ext cx="2626078" cy="830997"/>
          </a:xfrm>
          <a:prstGeom prst="rect">
            <a:avLst/>
          </a:prstGeom>
          <a:noFill/>
        </p:spPr>
        <p:txBody>
          <a:bodyPr wrap="square">
            <a:spAutoFit/>
          </a:bodyPr>
          <a:lstStyle/>
          <a:p>
            <a:pPr algn="ctr"/>
            <a:r>
              <a:rPr lang="en-US" sz="1600" b="1" dirty="0">
                <a:latin typeface="Encode Sans" panose="020B0604020202020204" charset="0"/>
                <a:ea typeface="+mn-ea"/>
              </a:rPr>
              <a:t>Fiat 500 1.0 70 HP Hybrid BSG S/S </a:t>
            </a:r>
            <a:r>
              <a:rPr lang="en-US" sz="1600" b="1" dirty="0" err="1">
                <a:latin typeface="Encode Sans" panose="020B0604020202020204" charset="0"/>
                <a:ea typeface="+mn-ea"/>
              </a:rPr>
              <a:t>Dolcevita</a:t>
            </a:r>
            <a:r>
              <a:rPr lang="en-US" sz="1600" b="1" dirty="0">
                <a:latin typeface="Encode Sans" panose="020B0604020202020204" charset="0"/>
                <a:ea typeface="+mn-ea"/>
              </a:rPr>
              <a:t> Plus</a:t>
            </a:r>
          </a:p>
        </p:txBody>
      </p:sp>
      <p:sp>
        <p:nvSpPr>
          <p:cNvPr id="6" name="TextBox 5">
            <a:extLst>
              <a:ext uri="{FF2B5EF4-FFF2-40B4-BE49-F238E27FC236}">
                <a16:creationId xmlns:a16="http://schemas.microsoft.com/office/drawing/2014/main" id="{28666874-1511-8F4E-170E-F18464A0D5C4}"/>
              </a:ext>
            </a:extLst>
          </p:cNvPr>
          <p:cNvSpPr txBox="1"/>
          <p:nvPr/>
        </p:nvSpPr>
        <p:spPr>
          <a:xfrm>
            <a:off x="0" y="6627168"/>
            <a:ext cx="6709719" cy="230832"/>
          </a:xfrm>
          <a:prstGeom prst="rect">
            <a:avLst/>
          </a:prstGeom>
          <a:noFill/>
        </p:spPr>
        <p:txBody>
          <a:bodyPr wrap="square" rtlCol="0">
            <a:spAutoFit/>
          </a:bodyPr>
          <a:lstStyle/>
          <a:p>
            <a:r>
              <a:rPr lang="fr-BE" sz="900" dirty="0">
                <a:latin typeface="Encode Sans" panose="020B0604020202020204" charset="0"/>
              </a:rPr>
              <a:t>* </a:t>
            </a:r>
            <a:r>
              <a:rPr lang="fr-BE" sz="900" dirty="0" err="1">
                <a:latin typeface="Encode Sans" panose="020B0604020202020204" charset="0"/>
              </a:rPr>
              <a:t>Excluding</a:t>
            </a:r>
            <a:r>
              <a:rPr lang="fr-BE" sz="900" dirty="0">
                <a:latin typeface="Encode Sans" panose="020B0604020202020204" charset="0"/>
              </a:rPr>
              <a:t> registration </a:t>
            </a:r>
            <a:r>
              <a:rPr lang="fr-BE" sz="900" dirty="0" err="1">
                <a:latin typeface="Encode Sans" panose="020B0604020202020204" charset="0"/>
              </a:rPr>
              <a:t>certificate</a:t>
            </a:r>
            <a:r>
              <a:rPr lang="fr-BE" sz="900" dirty="0">
                <a:latin typeface="Encode Sans" panose="020B0604020202020204" charset="0"/>
              </a:rPr>
              <a:t> and car </a:t>
            </a:r>
            <a:r>
              <a:rPr lang="fr-BE" sz="900" dirty="0" err="1">
                <a:latin typeface="Encode Sans" panose="020B0604020202020204" charset="0"/>
              </a:rPr>
              <a:t>insurance</a:t>
            </a:r>
            <a:r>
              <a:rPr lang="fr-BE" sz="900" dirty="0">
                <a:latin typeface="Encode Sans" panose="020B0604020202020204" charset="0"/>
              </a:rPr>
              <a:t> – Eco Bonus </a:t>
            </a:r>
            <a:r>
              <a:rPr lang="fr-BE" sz="900" dirty="0" err="1">
                <a:latin typeface="Encode Sans" panose="020B0604020202020204" charset="0"/>
              </a:rPr>
              <a:t>used</a:t>
            </a:r>
            <a:r>
              <a:rPr lang="fr-BE" sz="900" dirty="0">
                <a:latin typeface="Encode Sans" panose="020B0604020202020204" charset="0"/>
              </a:rPr>
              <a:t> as </a:t>
            </a:r>
            <a:r>
              <a:rPr lang="fr-BE" sz="900" dirty="0" err="1">
                <a:latin typeface="Encode Sans" panose="020B0604020202020204" charset="0"/>
              </a:rPr>
              <a:t>increased</a:t>
            </a:r>
            <a:r>
              <a:rPr lang="fr-BE" sz="900" dirty="0">
                <a:latin typeface="Encode Sans" panose="020B0604020202020204" charset="0"/>
              </a:rPr>
              <a:t> 1st </a:t>
            </a:r>
            <a:r>
              <a:rPr lang="fr-BE" sz="900" dirty="0" err="1">
                <a:latin typeface="Encode Sans" panose="020B0604020202020204" charset="0"/>
              </a:rPr>
              <a:t>rent</a:t>
            </a:r>
            <a:r>
              <a:rPr lang="fr-BE" sz="900" dirty="0">
                <a:latin typeface="Encode Sans" panose="020B0604020202020204" charset="0"/>
              </a:rPr>
              <a:t> for BEV</a:t>
            </a:r>
            <a:endParaRPr lang="en-US" sz="900" dirty="0">
              <a:latin typeface="Encode Sans" panose="020B0604020202020204" charset="0"/>
            </a:endParaRPr>
          </a:p>
        </p:txBody>
      </p:sp>
      <p:pic>
        <p:nvPicPr>
          <p:cNvPr id="24" name="Picture 2" descr="Stellantis dévoile un florilège de slogans pour ses marques">
            <a:extLst>
              <a:ext uri="{FF2B5EF4-FFF2-40B4-BE49-F238E27FC236}">
                <a16:creationId xmlns:a16="http://schemas.microsoft.com/office/drawing/2014/main" id="{6C25C141-809D-FB86-E458-A91D224A85E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8869" y="6267198"/>
            <a:ext cx="396573" cy="264382"/>
          </a:xfrm>
          <a:prstGeom prst="flowChartConnector">
            <a:avLst/>
          </a:prstGeom>
          <a:noFill/>
          <a:extLst>
            <a:ext uri="{909E8E84-426E-40DD-AFC4-6F175D3DCCD1}">
              <a14:hiddenFill xmlns:a14="http://schemas.microsoft.com/office/drawing/2010/main">
                <a:solidFill>
                  <a:srgbClr val="FFFFFF"/>
                </a:solidFill>
              </a14:hiddenFill>
            </a:ext>
          </a:extLst>
        </p:spPr>
      </p:pic>
      <p:pic>
        <p:nvPicPr>
          <p:cNvPr id="25" name="Picture 2" descr="Drapeaux Monde Banque d'images et photos libres de droit - iStock">
            <a:extLst>
              <a:ext uri="{FF2B5EF4-FFF2-40B4-BE49-F238E27FC236}">
                <a16:creationId xmlns:a16="http://schemas.microsoft.com/office/drawing/2014/main" id="{C6C7B722-0F22-5B30-74AF-DF135DC1629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3210" y="6179115"/>
            <a:ext cx="437609" cy="43760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500 LA PRIMA">
            <a:extLst>
              <a:ext uri="{FF2B5EF4-FFF2-40B4-BE49-F238E27FC236}">
                <a16:creationId xmlns:a16="http://schemas.microsoft.com/office/drawing/2014/main" id="{A950B66B-1307-6C85-0B3A-E5959A8146B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561826" y="1098657"/>
            <a:ext cx="1641005" cy="103769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BB7ECBD1-DF58-5741-7F95-DAD335F39617}"/>
              </a:ext>
            </a:extLst>
          </p:cNvPr>
          <p:cNvPicPr>
            <a:picLocks noChangeAspect="1"/>
          </p:cNvPicPr>
          <p:nvPr/>
        </p:nvPicPr>
        <p:blipFill>
          <a:blip r:embed="rId10"/>
          <a:stretch>
            <a:fillRect/>
          </a:stretch>
        </p:blipFill>
        <p:spPr>
          <a:xfrm>
            <a:off x="9867848" y="1117480"/>
            <a:ext cx="1411096" cy="870267"/>
          </a:xfrm>
          <a:prstGeom prst="rect">
            <a:avLst/>
          </a:prstGeom>
        </p:spPr>
      </p:pic>
    </p:spTree>
    <p:extLst>
      <p:ext uri="{BB962C8B-B14F-4D97-AF65-F5344CB8AC3E}">
        <p14:creationId xmlns:p14="http://schemas.microsoft.com/office/powerpoint/2010/main" val="387688163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2" descr="Solde De Licône Vecteurs libres de droits et plus d&amp;#39;images vectorielles de  Balance - iStock">
            <a:extLst>
              <a:ext uri="{FF2B5EF4-FFF2-40B4-BE49-F238E27FC236}">
                <a16:creationId xmlns:a16="http://schemas.microsoft.com/office/drawing/2014/main" id="{BC8C9254-2F80-4BA0-B848-322027B65BDC}"/>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33477" b="34330"/>
          <a:stretch/>
        </p:blipFill>
        <p:spPr bwMode="auto">
          <a:xfrm>
            <a:off x="3441563" y="5988188"/>
            <a:ext cx="4336622" cy="525291"/>
          </a:xfrm>
          <a:prstGeom prst="rect">
            <a:avLst/>
          </a:prstGeom>
          <a:solidFill>
            <a:srgbClr val="FFFFFF"/>
          </a:solidFill>
        </p:spPr>
      </p:pic>
      <p:sp>
        <p:nvSpPr>
          <p:cNvPr id="9" name="Espace réservé du texte 8">
            <a:extLst>
              <a:ext uri="{FF2B5EF4-FFF2-40B4-BE49-F238E27FC236}">
                <a16:creationId xmlns:a16="http://schemas.microsoft.com/office/drawing/2014/main" id="{B55175DA-0A80-4934-8DE7-C852B922A047}"/>
              </a:ext>
            </a:extLst>
          </p:cNvPr>
          <p:cNvSpPr>
            <a:spLocks noGrp="1"/>
          </p:cNvSpPr>
          <p:nvPr>
            <p:ph type="body" idx="1"/>
          </p:nvPr>
        </p:nvSpPr>
        <p:spPr/>
        <p:txBody>
          <a:bodyPr/>
          <a:lstStyle/>
          <a:p>
            <a:r>
              <a:rPr lang="fr-FR" altLang="fr-FR" sz="1600" dirty="0">
                <a:solidFill>
                  <a:schemeClr val="bg1"/>
                </a:solidFill>
                <a:cs typeface="Arial"/>
              </a:rPr>
              <a:t>case </a:t>
            </a:r>
            <a:r>
              <a:rPr lang="fr-FR" altLang="fr-FR" sz="1600" dirty="0" err="1">
                <a:solidFill>
                  <a:schemeClr val="bg1"/>
                </a:solidFill>
                <a:cs typeface="Arial"/>
              </a:rPr>
              <a:t>study</a:t>
            </a:r>
            <a:r>
              <a:rPr lang="fr-FR" altLang="fr-FR" sz="1600" dirty="0">
                <a:solidFill>
                  <a:schemeClr val="bg1"/>
                </a:solidFill>
                <a:cs typeface="Arial"/>
              </a:rPr>
              <a:t> #2</a:t>
            </a:r>
          </a:p>
        </p:txBody>
      </p:sp>
      <p:sp>
        <p:nvSpPr>
          <p:cNvPr id="5" name="Text Placeholder 4">
            <a:extLst>
              <a:ext uri="{FF2B5EF4-FFF2-40B4-BE49-F238E27FC236}">
                <a16:creationId xmlns:a16="http://schemas.microsoft.com/office/drawing/2014/main" id="{18EA97AC-080A-5ED8-3108-FF53041A2AEE}"/>
              </a:ext>
            </a:extLst>
          </p:cNvPr>
          <p:cNvSpPr>
            <a:spLocks noGrp="1"/>
          </p:cNvSpPr>
          <p:nvPr>
            <p:ph type="body" sz="quarter" idx="19"/>
          </p:nvPr>
        </p:nvSpPr>
        <p:spPr/>
        <p:txBody>
          <a:bodyPr/>
          <a:lstStyle/>
          <a:p>
            <a:r>
              <a:rPr lang="fr-BE"/>
              <a:t>04</a:t>
            </a:r>
            <a:endParaRPr lang="en-US"/>
          </a:p>
        </p:txBody>
      </p:sp>
      <p:sp>
        <p:nvSpPr>
          <p:cNvPr id="2" name="Titel 1">
            <a:extLst>
              <a:ext uri="{FF2B5EF4-FFF2-40B4-BE49-F238E27FC236}">
                <a16:creationId xmlns:a16="http://schemas.microsoft.com/office/drawing/2014/main" id="{34FC97BF-73D5-9444-85F8-23A8705FE0ED}"/>
              </a:ext>
            </a:extLst>
          </p:cNvPr>
          <p:cNvSpPr>
            <a:spLocks noGrp="1"/>
          </p:cNvSpPr>
          <p:nvPr>
            <p:ph type="title"/>
          </p:nvPr>
        </p:nvSpPr>
        <p:spPr>
          <a:xfrm>
            <a:off x="1211118" y="747019"/>
            <a:ext cx="10800000" cy="335964"/>
          </a:xfrm>
        </p:spPr>
        <p:txBody>
          <a:bodyPr/>
          <a:lstStyle/>
          <a:p>
            <a:r>
              <a:rPr lang="fr-FR" dirty="0"/>
              <a:t>Comparative </a:t>
            </a:r>
            <a:r>
              <a:rPr lang="fr-FR" dirty="0" err="1"/>
              <a:t>tco</a:t>
            </a:r>
            <a:endParaRPr lang="nl-NL" dirty="0"/>
          </a:p>
        </p:txBody>
      </p:sp>
      <p:graphicFrame>
        <p:nvGraphicFramePr>
          <p:cNvPr id="25" name="Tableau 21">
            <a:extLst>
              <a:ext uri="{FF2B5EF4-FFF2-40B4-BE49-F238E27FC236}">
                <a16:creationId xmlns:a16="http://schemas.microsoft.com/office/drawing/2014/main" id="{0F1EC660-E1D8-44B3-929B-4C660F0D0C5F}"/>
              </a:ext>
            </a:extLst>
          </p:cNvPr>
          <p:cNvGraphicFramePr>
            <a:graphicFrameLocks/>
          </p:cNvGraphicFramePr>
          <p:nvPr>
            <p:extLst>
              <p:ext uri="{D42A27DB-BD31-4B8C-83A1-F6EECF244321}">
                <p14:modId xmlns:p14="http://schemas.microsoft.com/office/powerpoint/2010/main" val="807604387"/>
              </p:ext>
            </p:extLst>
          </p:nvPr>
        </p:nvGraphicFramePr>
        <p:xfrm>
          <a:off x="463918" y="1797321"/>
          <a:ext cx="8306661" cy="4142961"/>
        </p:xfrm>
        <a:graphic>
          <a:graphicData uri="http://schemas.openxmlformats.org/drawingml/2006/table">
            <a:tbl>
              <a:tblPr firstRow="1" bandRow="1">
                <a:tableStyleId>{5940675A-B579-460E-94D1-54222C63F5DA}</a:tableStyleId>
              </a:tblPr>
              <a:tblGrid>
                <a:gridCol w="2612914">
                  <a:extLst>
                    <a:ext uri="{9D8B030D-6E8A-4147-A177-3AD203B41FA5}">
                      <a16:colId xmlns:a16="http://schemas.microsoft.com/office/drawing/2014/main" val="518735030"/>
                    </a:ext>
                  </a:extLst>
                </a:gridCol>
                <a:gridCol w="2609926">
                  <a:extLst>
                    <a:ext uri="{9D8B030D-6E8A-4147-A177-3AD203B41FA5}">
                      <a16:colId xmlns:a16="http://schemas.microsoft.com/office/drawing/2014/main" val="1391006611"/>
                    </a:ext>
                  </a:extLst>
                </a:gridCol>
                <a:gridCol w="291451">
                  <a:extLst>
                    <a:ext uri="{9D8B030D-6E8A-4147-A177-3AD203B41FA5}">
                      <a16:colId xmlns:a16="http://schemas.microsoft.com/office/drawing/2014/main" val="2257945882"/>
                    </a:ext>
                  </a:extLst>
                </a:gridCol>
                <a:gridCol w="2792370">
                  <a:extLst>
                    <a:ext uri="{9D8B030D-6E8A-4147-A177-3AD203B41FA5}">
                      <a16:colId xmlns:a16="http://schemas.microsoft.com/office/drawing/2014/main" val="3244949217"/>
                    </a:ext>
                  </a:extLst>
                </a:gridCol>
              </a:tblGrid>
              <a:tr h="339303">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latin typeface="Encode Sans" panose="020B0604020202020204" charset="0"/>
                          <a:ea typeface="+mn-ea"/>
                          <a:cs typeface="Audi Type Wide Normal" panose="000B0504040202020203" pitchFamily="34" charset="0"/>
                        </a:rPr>
                        <a:t>Net investment value incl. VAT</a:t>
                      </a:r>
                    </a:p>
                  </a:txBody>
                  <a:tcPr marL="76200" marR="76200" marT="38100" marB="381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fr-BE" sz="1400" dirty="0">
                          <a:solidFill>
                            <a:schemeClr val="tx1">
                              <a:lumMod val="65000"/>
                              <a:lumOff val="35000"/>
                            </a:schemeClr>
                          </a:solidFill>
                          <a:latin typeface="Encode Sans" panose="020B0604020202020204" charset="0"/>
                        </a:rPr>
                        <a:t>28 400 €</a:t>
                      </a: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fr-BE" sz="1400" dirty="0">
                        <a:solidFill>
                          <a:schemeClr val="tx1">
                            <a:lumMod val="65000"/>
                            <a:lumOff val="35000"/>
                          </a:schemeClr>
                        </a:solidFill>
                        <a:latin typeface="Encode Sans" panose="020B0604020202020204" charset="0"/>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fr-BE" sz="1400" dirty="0">
                          <a:solidFill>
                            <a:schemeClr val="tx1">
                              <a:lumMod val="65000"/>
                              <a:lumOff val="35000"/>
                            </a:schemeClr>
                          </a:solidFill>
                          <a:latin typeface="Encode Sans" panose="020B0604020202020204" charset="0"/>
                        </a:rPr>
                        <a:t>21 200 €</a:t>
                      </a: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837856330"/>
                  </a:ext>
                </a:extLst>
              </a:tr>
              <a:tr h="339303">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BE" sz="1200" b="0" kern="1200" dirty="0">
                          <a:solidFill>
                            <a:schemeClr val="tx1"/>
                          </a:solidFill>
                          <a:latin typeface="Encode Sans" panose="020B0604020202020204" charset="0"/>
                          <a:ea typeface="+mn-ea"/>
                          <a:cs typeface="Audi Type Wide Normal" panose="000B0504040202020203" pitchFamily="34" charset="0"/>
                        </a:rPr>
                        <a:t>Budget (OL </a:t>
                      </a:r>
                      <a:r>
                        <a:rPr lang="fr-BE" sz="1200" b="0" kern="1200" dirty="0" err="1">
                          <a:solidFill>
                            <a:schemeClr val="tx1"/>
                          </a:solidFill>
                          <a:latin typeface="Encode Sans" panose="020B0604020202020204" charset="0"/>
                          <a:ea typeface="+mn-ea"/>
                          <a:cs typeface="Audi Type Wide Normal" panose="000B0504040202020203" pitchFamily="34" charset="0"/>
                        </a:rPr>
                        <a:t>rent</a:t>
                      </a:r>
                      <a:r>
                        <a:rPr lang="fr-BE" sz="1200" b="0" kern="1200" dirty="0">
                          <a:solidFill>
                            <a:schemeClr val="tx1"/>
                          </a:solidFill>
                          <a:latin typeface="Encode Sans" panose="020B0604020202020204" charset="0"/>
                          <a:ea typeface="+mn-ea"/>
                          <a:cs typeface="Audi Type Wide Normal" panose="000B0504040202020203" pitchFamily="34" charset="0"/>
                        </a:rPr>
                        <a:t>)</a:t>
                      </a:r>
                      <a:endParaRPr lang="en-US" sz="1200" b="0" kern="1200" dirty="0">
                        <a:solidFill>
                          <a:schemeClr val="tx1"/>
                        </a:solidFill>
                        <a:latin typeface="Encode Sans" panose="020B0604020202020204" charset="0"/>
                        <a:ea typeface="+mn-ea"/>
                        <a:cs typeface="Audi Type Wide Normal" panose="000B0504040202020203" pitchFamily="34" charset="0"/>
                      </a:endParaRPr>
                    </a:p>
                  </a:txBody>
                  <a:tcPr marL="76200" marR="76200" marT="38100" marB="381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fr-BE" sz="1400" kern="1200" dirty="0">
                          <a:solidFill>
                            <a:schemeClr val="tx1">
                              <a:lumMod val="65000"/>
                              <a:lumOff val="35000"/>
                            </a:schemeClr>
                          </a:solidFill>
                          <a:latin typeface="Encode Sans" panose="020B0604020202020204" charset="0"/>
                          <a:ea typeface="+mn-ea"/>
                          <a:cs typeface="+mn-cs"/>
                        </a:rPr>
                        <a:t>388 €</a:t>
                      </a: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fr-BE" sz="1400" kern="1200" dirty="0">
                        <a:solidFill>
                          <a:schemeClr val="tx1">
                            <a:lumMod val="65000"/>
                            <a:lumOff val="35000"/>
                          </a:schemeClr>
                        </a:solidFill>
                        <a:latin typeface="Encode Sans" panose="020B0604020202020204" charset="0"/>
                        <a:ea typeface="+mn-ea"/>
                        <a:cs typeface="+mn-cs"/>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fr-BE" sz="1400" kern="1200" dirty="0">
                          <a:solidFill>
                            <a:schemeClr val="tx1">
                              <a:lumMod val="65000"/>
                              <a:lumOff val="35000"/>
                            </a:schemeClr>
                          </a:solidFill>
                          <a:latin typeface="Encode Sans" panose="020B0604020202020204" charset="0"/>
                          <a:ea typeface="+mn-ea"/>
                          <a:cs typeface="+mn-cs"/>
                        </a:rPr>
                        <a:t>321 €</a:t>
                      </a: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2869091"/>
                  </a:ext>
                </a:extLst>
              </a:tr>
              <a:tr h="339303">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BE" sz="1200" b="0" kern="1200" dirty="0" err="1">
                          <a:solidFill>
                            <a:schemeClr val="tx1"/>
                          </a:solidFill>
                          <a:latin typeface="Encode Sans" panose="020B0604020202020204" charset="0"/>
                          <a:ea typeface="+mn-ea"/>
                          <a:cs typeface="Audi Type Wide Normal" panose="000B0504040202020203" pitchFamily="34" charset="0"/>
                        </a:rPr>
                        <a:t>Consumption</a:t>
                      </a:r>
                      <a:r>
                        <a:rPr lang="fr-BE" sz="1200" b="0" kern="1200" dirty="0">
                          <a:solidFill>
                            <a:schemeClr val="tx1"/>
                          </a:solidFill>
                          <a:latin typeface="Encode Sans" panose="020B0604020202020204" charset="0"/>
                          <a:ea typeface="+mn-ea"/>
                          <a:cs typeface="Audi Type Wide Normal" panose="000B0504040202020203" pitchFamily="34" charset="0"/>
                        </a:rPr>
                        <a:t> budget</a:t>
                      </a:r>
                      <a:endParaRPr lang="en-US" sz="1200" b="0" kern="1200" dirty="0">
                        <a:solidFill>
                          <a:schemeClr val="tx1"/>
                        </a:solidFill>
                        <a:latin typeface="Encode Sans" panose="020B0604020202020204" charset="0"/>
                        <a:ea typeface="+mn-ea"/>
                        <a:cs typeface="Audi Type Wide Normal" panose="000B0504040202020203" pitchFamily="34" charset="0"/>
                      </a:endParaRPr>
                    </a:p>
                  </a:txBody>
                  <a:tcPr marL="76200" marR="76200" marT="38100" marB="381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fr-BE" sz="1400" kern="1200" dirty="0">
                        <a:solidFill>
                          <a:schemeClr val="tx1">
                            <a:lumMod val="65000"/>
                            <a:lumOff val="35000"/>
                          </a:schemeClr>
                        </a:solidFill>
                        <a:latin typeface="Encode Sans" panose="020B0604020202020204" charset="0"/>
                        <a:ea typeface="+mn-ea"/>
                        <a:cs typeface="+mn-cs"/>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fr-BE" sz="1400" kern="1200" dirty="0">
                        <a:solidFill>
                          <a:schemeClr val="tx1">
                            <a:lumMod val="65000"/>
                            <a:lumOff val="35000"/>
                          </a:schemeClr>
                        </a:solidFill>
                        <a:latin typeface="Encode Sans" panose="020B0604020202020204" charset="0"/>
                        <a:ea typeface="+mn-ea"/>
                        <a:cs typeface="+mn-cs"/>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fr-BE" sz="1400" kern="1200" dirty="0">
                        <a:solidFill>
                          <a:schemeClr val="tx1">
                            <a:lumMod val="65000"/>
                            <a:lumOff val="35000"/>
                          </a:schemeClr>
                        </a:solidFill>
                        <a:latin typeface="Encode Sans" panose="020B0604020202020204" charset="0"/>
                        <a:ea typeface="+mn-ea"/>
                        <a:cs typeface="+mn-cs"/>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773975037"/>
                  </a:ext>
                </a:extLst>
              </a:tr>
              <a:tr h="339303">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BE" sz="1200" b="0" kern="1200" dirty="0" err="1">
                          <a:solidFill>
                            <a:schemeClr val="tx1"/>
                          </a:solidFill>
                          <a:latin typeface="Encode Sans" panose="020B0604020202020204" charset="0"/>
                          <a:ea typeface="+mn-ea"/>
                          <a:cs typeface="Audi Type Wide Normal" panose="000B0504040202020203" pitchFamily="34" charset="0"/>
                        </a:rPr>
                        <a:t>Regional</a:t>
                      </a:r>
                      <a:r>
                        <a:rPr lang="fr-BE" sz="1200" b="0" kern="1200" dirty="0">
                          <a:solidFill>
                            <a:schemeClr val="tx1"/>
                          </a:solidFill>
                          <a:latin typeface="Encode Sans" panose="020B0604020202020204" charset="0"/>
                          <a:ea typeface="+mn-ea"/>
                          <a:cs typeface="Audi Type Wide Normal" panose="000B0504040202020203" pitchFamily="34" charset="0"/>
                        </a:rPr>
                        <a:t> </a:t>
                      </a:r>
                      <a:r>
                        <a:rPr lang="fr-BE" sz="1200" b="0" kern="1200" dirty="0" err="1">
                          <a:solidFill>
                            <a:schemeClr val="tx1"/>
                          </a:solidFill>
                          <a:latin typeface="Encode Sans" panose="020B0604020202020204" charset="0"/>
                          <a:ea typeface="+mn-ea"/>
                          <a:cs typeface="Audi Type Wide Normal" panose="000B0504040202020203" pitchFamily="34" charset="0"/>
                        </a:rPr>
                        <a:t>tax</a:t>
                      </a:r>
                      <a:endParaRPr lang="en-US" sz="1200" b="0" kern="1200" dirty="0">
                        <a:solidFill>
                          <a:schemeClr val="tx1"/>
                        </a:solidFill>
                        <a:latin typeface="Encode Sans" panose="020B0604020202020204" charset="0"/>
                        <a:ea typeface="+mn-ea"/>
                        <a:cs typeface="Audi Type Wide Normal" panose="000B0504040202020203" pitchFamily="34" charset="0"/>
                      </a:endParaRPr>
                    </a:p>
                  </a:txBody>
                  <a:tcPr marL="76200" marR="76200" marT="38100" marB="381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fr-BE" sz="1400" kern="1200" dirty="0">
                        <a:solidFill>
                          <a:schemeClr val="tx1">
                            <a:lumMod val="65000"/>
                            <a:lumOff val="35000"/>
                          </a:schemeClr>
                        </a:solidFill>
                        <a:latin typeface="Encode Sans" panose="020B0604020202020204" charset="0"/>
                        <a:ea typeface="+mn-ea"/>
                        <a:cs typeface="+mn-cs"/>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fr-BE" sz="1400" kern="1200" dirty="0">
                        <a:solidFill>
                          <a:schemeClr val="tx1">
                            <a:lumMod val="65000"/>
                            <a:lumOff val="35000"/>
                          </a:schemeClr>
                        </a:solidFill>
                        <a:latin typeface="Encode Sans" panose="020B0604020202020204" charset="0"/>
                        <a:ea typeface="+mn-ea"/>
                        <a:cs typeface="+mn-cs"/>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fr-BE" sz="1400" kern="1200" dirty="0">
                        <a:solidFill>
                          <a:schemeClr val="tx1">
                            <a:lumMod val="65000"/>
                            <a:lumOff val="35000"/>
                          </a:schemeClr>
                        </a:solidFill>
                        <a:latin typeface="Encode Sans" panose="020B0604020202020204" charset="0"/>
                        <a:ea typeface="+mn-ea"/>
                        <a:cs typeface="+mn-cs"/>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44921007"/>
                  </a:ext>
                </a:extLst>
              </a:tr>
              <a:tr h="339303">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BE" sz="1200" b="0" kern="1200" dirty="0">
                          <a:solidFill>
                            <a:schemeClr val="tx1"/>
                          </a:solidFill>
                          <a:latin typeface="Encode Sans" panose="020B0604020202020204" charset="0"/>
                          <a:ea typeface="+mn-ea"/>
                          <a:cs typeface="Audi Type Wide Normal" panose="000B0504040202020203" pitchFamily="34" charset="0"/>
                        </a:rPr>
                        <a:t>CO</a:t>
                      </a:r>
                      <a:r>
                        <a:rPr lang="fr-BE" sz="1200" b="0" kern="1200" baseline="-25000" dirty="0">
                          <a:solidFill>
                            <a:schemeClr val="tx1"/>
                          </a:solidFill>
                          <a:latin typeface="Encode Sans" panose="020B0604020202020204" charset="0"/>
                          <a:ea typeface="+mn-ea"/>
                          <a:cs typeface="Audi Type Wide Normal" panose="000B0504040202020203" pitchFamily="34" charset="0"/>
                        </a:rPr>
                        <a:t>2 </a:t>
                      </a:r>
                      <a:r>
                        <a:rPr lang="fr-BE" sz="1200" b="0" kern="1200" dirty="0">
                          <a:solidFill>
                            <a:schemeClr val="tx1"/>
                          </a:solidFill>
                          <a:latin typeface="Encode Sans" panose="020B0604020202020204" charset="0"/>
                          <a:ea typeface="+mn-ea"/>
                          <a:cs typeface="Audi Type Wide Normal" panose="000B0504040202020203" pitchFamily="34" charset="0"/>
                        </a:rPr>
                        <a:t>malus</a:t>
                      </a:r>
                      <a:endParaRPr lang="en-US" sz="1200" b="0" kern="1200" dirty="0">
                        <a:solidFill>
                          <a:schemeClr val="tx1"/>
                        </a:solidFill>
                        <a:latin typeface="Encode Sans" panose="020B0604020202020204" charset="0"/>
                        <a:ea typeface="+mn-ea"/>
                        <a:cs typeface="Audi Type Wide Normal" panose="000B0504040202020203" pitchFamily="34" charset="0"/>
                      </a:endParaRPr>
                    </a:p>
                  </a:txBody>
                  <a:tcPr marL="76200" marR="76200" marT="38100" marB="381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endParaRPr lang="fr-BE" sz="1400" kern="1200" dirty="0">
                        <a:solidFill>
                          <a:schemeClr val="tx1">
                            <a:lumMod val="65000"/>
                            <a:lumOff val="35000"/>
                          </a:schemeClr>
                        </a:solidFill>
                        <a:latin typeface="Encode Sans" panose="020B0604020202020204" charset="0"/>
                        <a:ea typeface="+mn-ea"/>
                        <a:cs typeface="+mn-cs"/>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endParaRPr lang="fr-BE" sz="1400" kern="1200" dirty="0">
                        <a:solidFill>
                          <a:schemeClr val="tx1">
                            <a:lumMod val="65000"/>
                            <a:lumOff val="35000"/>
                          </a:schemeClr>
                        </a:solidFill>
                        <a:latin typeface="Encode Sans" panose="020B0604020202020204" charset="0"/>
                        <a:ea typeface="+mn-ea"/>
                        <a:cs typeface="+mn-cs"/>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endParaRPr lang="fr-BE" sz="1400" kern="1200" dirty="0">
                        <a:solidFill>
                          <a:schemeClr val="tx1">
                            <a:lumMod val="65000"/>
                            <a:lumOff val="35000"/>
                          </a:schemeClr>
                        </a:solidFill>
                        <a:latin typeface="Encode Sans" panose="020B0604020202020204" charset="0"/>
                        <a:ea typeface="+mn-ea"/>
                        <a:cs typeface="+mn-cs"/>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3122842406"/>
                  </a:ext>
                </a:extLst>
              </a:tr>
              <a:tr h="339303">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BE" sz="1200" b="0" kern="1200" dirty="0" err="1">
                          <a:solidFill>
                            <a:schemeClr val="tx1"/>
                          </a:solidFill>
                          <a:latin typeface="Encode Sans" panose="020B0604020202020204" charset="0"/>
                          <a:ea typeface="+mn-ea"/>
                          <a:cs typeface="Audi Type Wide Normal" panose="000B0504040202020203" pitchFamily="34" charset="0"/>
                        </a:rPr>
                        <a:t>Weight</a:t>
                      </a:r>
                      <a:r>
                        <a:rPr lang="fr-BE" sz="1200" b="0" kern="1200" dirty="0">
                          <a:solidFill>
                            <a:schemeClr val="tx1"/>
                          </a:solidFill>
                          <a:latin typeface="Encode Sans" panose="020B0604020202020204" charset="0"/>
                          <a:ea typeface="+mn-ea"/>
                          <a:cs typeface="Audi Type Wide Normal" panose="000B0504040202020203" pitchFamily="34" charset="0"/>
                        </a:rPr>
                        <a:t> malus</a:t>
                      </a:r>
                    </a:p>
                  </a:txBody>
                  <a:tcPr marL="76200" marR="76200" marT="38100" marB="381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fr-BE" sz="1400" kern="1200" dirty="0">
                        <a:solidFill>
                          <a:schemeClr val="tx1">
                            <a:lumMod val="65000"/>
                            <a:lumOff val="35000"/>
                          </a:schemeClr>
                        </a:solidFill>
                        <a:latin typeface="Encode Sans" panose="020B0604020202020204" charset="0"/>
                        <a:ea typeface="+mn-ea"/>
                        <a:cs typeface="+mn-cs"/>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fr-BE" sz="1400" kern="1200" dirty="0">
                        <a:solidFill>
                          <a:schemeClr val="tx1">
                            <a:lumMod val="65000"/>
                            <a:lumOff val="35000"/>
                          </a:schemeClr>
                        </a:solidFill>
                        <a:latin typeface="Encode Sans" panose="020B0604020202020204" charset="0"/>
                        <a:ea typeface="+mn-ea"/>
                        <a:cs typeface="+mn-cs"/>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fr-BE" sz="1400" kern="1200" dirty="0">
                        <a:solidFill>
                          <a:schemeClr val="tx1">
                            <a:lumMod val="65000"/>
                            <a:lumOff val="35000"/>
                          </a:schemeClr>
                        </a:solidFill>
                        <a:latin typeface="Encode Sans" panose="020B0604020202020204" charset="0"/>
                        <a:ea typeface="+mn-ea"/>
                        <a:cs typeface="+mn-cs"/>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408139434"/>
                  </a:ext>
                </a:extLst>
              </a:tr>
              <a:tr h="339303">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BE" sz="1200" b="0" kern="1200" dirty="0">
                          <a:solidFill>
                            <a:schemeClr val="tx1"/>
                          </a:solidFill>
                          <a:latin typeface="Encode Sans" panose="020B0604020202020204" charset="0"/>
                          <a:ea typeface="+mn-ea"/>
                          <a:cs typeface="Audi Type Wide Normal" panose="000B0504040202020203" pitchFamily="34" charset="0"/>
                        </a:rPr>
                        <a:t>Use </a:t>
                      </a:r>
                      <a:r>
                        <a:rPr lang="fr-BE" sz="1200" b="0" kern="1200" dirty="0" err="1">
                          <a:solidFill>
                            <a:schemeClr val="tx1"/>
                          </a:solidFill>
                          <a:latin typeface="Encode Sans" panose="020B0604020202020204" charset="0"/>
                          <a:ea typeface="+mn-ea"/>
                          <a:cs typeface="Audi Type Wide Normal" panose="000B0504040202020203" pitchFamily="34" charset="0"/>
                        </a:rPr>
                        <a:t>Tax</a:t>
                      </a:r>
                      <a:r>
                        <a:rPr lang="fr-BE" sz="1200" b="0" kern="1200" dirty="0">
                          <a:solidFill>
                            <a:schemeClr val="tx1"/>
                          </a:solidFill>
                          <a:latin typeface="Encode Sans" panose="020B0604020202020204" charset="0"/>
                          <a:ea typeface="+mn-ea"/>
                          <a:cs typeface="Audi Type Wide Normal" panose="000B0504040202020203" pitchFamily="34" charset="0"/>
                        </a:rPr>
                        <a:t> (former CCT)</a:t>
                      </a:r>
                      <a:endParaRPr lang="en-US" sz="1200" b="0" kern="1200" dirty="0">
                        <a:solidFill>
                          <a:schemeClr val="tx1"/>
                        </a:solidFill>
                        <a:latin typeface="Encode Sans" panose="020B0604020202020204" charset="0"/>
                        <a:ea typeface="+mn-ea"/>
                        <a:cs typeface="Audi Type Wide Normal" panose="000B0504040202020203" pitchFamily="34" charset="0"/>
                      </a:endParaRPr>
                    </a:p>
                  </a:txBody>
                  <a:tcPr marL="76200" marR="76200" marT="38100" marB="381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fr-BE" sz="1400" kern="1200" dirty="0">
                        <a:solidFill>
                          <a:schemeClr val="tx1">
                            <a:lumMod val="65000"/>
                            <a:lumOff val="35000"/>
                          </a:schemeClr>
                        </a:solidFill>
                        <a:latin typeface="Encode Sans" panose="020B0604020202020204" charset="0"/>
                        <a:ea typeface="+mn-ea"/>
                        <a:cs typeface="+mn-cs"/>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fr-BE" sz="1400" kern="1200" dirty="0">
                        <a:solidFill>
                          <a:schemeClr val="tx1">
                            <a:lumMod val="65000"/>
                            <a:lumOff val="35000"/>
                          </a:schemeClr>
                        </a:solidFill>
                        <a:latin typeface="Encode Sans" panose="020B0604020202020204" charset="0"/>
                        <a:ea typeface="+mn-ea"/>
                        <a:cs typeface="+mn-cs"/>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fr-BE" sz="1400" kern="1200" dirty="0">
                        <a:solidFill>
                          <a:schemeClr val="tx1">
                            <a:lumMod val="65000"/>
                            <a:lumOff val="35000"/>
                          </a:schemeClr>
                        </a:solidFill>
                        <a:latin typeface="Encode Sans" panose="020B0604020202020204" charset="0"/>
                        <a:ea typeface="+mn-ea"/>
                        <a:cs typeface="+mn-cs"/>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4096524092"/>
                  </a:ext>
                </a:extLst>
              </a:tr>
              <a:tr h="339303">
                <a:tc>
                  <a:txBody>
                    <a:bodyPr/>
                    <a:lstStyle/>
                    <a:p>
                      <a:r>
                        <a:rPr lang="fr-BE" sz="1200" b="0" kern="1200" dirty="0">
                          <a:solidFill>
                            <a:schemeClr val="bg1"/>
                          </a:solidFill>
                          <a:latin typeface="Encode Sans" panose="020B0604020202020204" charset="0"/>
                          <a:ea typeface="+mn-ea"/>
                          <a:cs typeface="Audi Type Wide Normal" panose="000B0504040202020203" pitchFamily="34" charset="0"/>
                        </a:rPr>
                        <a:t>TCO1</a:t>
                      </a:r>
                      <a:endParaRPr lang="en-US" sz="1200" b="0" kern="1200" dirty="0">
                        <a:solidFill>
                          <a:schemeClr val="bg1"/>
                        </a:solidFill>
                        <a:latin typeface="Encode Sans" panose="020B0604020202020204" charset="0"/>
                        <a:ea typeface="+mn-ea"/>
                        <a:cs typeface="Audi Type Wide Normal" panose="000B0504040202020203" pitchFamily="34" charset="0"/>
                      </a:endParaRPr>
                    </a:p>
                  </a:txBody>
                  <a:tcPr marL="76200" marR="76200" marT="38100" marB="381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243782"/>
                    </a:solidFill>
                  </a:tcPr>
                </a:tc>
                <a:tc>
                  <a:txBody>
                    <a:bodyPr/>
                    <a:lstStyle/>
                    <a:p>
                      <a:pPr algn="ctr"/>
                      <a:endParaRPr lang="fr-BE" sz="2100" dirty="0">
                        <a:solidFill>
                          <a:schemeClr val="bg1"/>
                        </a:solidFill>
                        <a:latin typeface="Encode Sans" panose="020B0604020202020204" charset="0"/>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243782"/>
                    </a:solidFill>
                  </a:tcPr>
                </a:tc>
                <a:tc>
                  <a:txBody>
                    <a:bodyPr/>
                    <a:lstStyle/>
                    <a:p>
                      <a:pPr algn="ctr"/>
                      <a:endParaRPr lang="fr-BE" sz="2100" dirty="0">
                        <a:solidFill>
                          <a:schemeClr val="bg1"/>
                        </a:solidFill>
                        <a:latin typeface="Encode Sans" panose="020B0604020202020204" charset="0"/>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243782"/>
                    </a:solidFill>
                  </a:tcPr>
                </a:tc>
                <a:tc>
                  <a:txBody>
                    <a:bodyPr/>
                    <a:lstStyle/>
                    <a:p>
                      <a:pPr marL="171450" indent="-171450" algn="ctr">
                        <a:buFontTx/>
                        <a:buChar char="-"/>
                      </a:pPr>
                      <a:endParaRPr lang="fr-BE" sz="2100" dirty="0">
                        <a:solidFill>
                          <a:schemeClr val="bg1"/>
                        </a:solidFill>
                        <a:latin typeface="Encode Sans" panose="020B0604020202020204" charset="0"/>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243782"/>
                    </a:solidFill>
                  </a:tcPr>
                </a:tc>
                <a:extLst>
                  <a:ext uri="{0D108BD9-81ED-4DB2-BD59-A6C34878D82A}">
                    <a16:rowId xmlns:a16="http://schemas.microsoft.com/office/drawing/2014/main" val="2546987339"/>
                  </a:ext>
                </a:extLst>
              </a:tr>
              <a:tr h="339303">
                <a:tc>
                  <a:txBody>
                    <a:bodyPr/>
                    <a:lstStyle/>
                    <a:p>
                      <a:pPr marL="0" algn="l" defTabSz="457200" rtl="0" eaLnBrk="1" latinLnBrk="0" hangingPunct="1"/>
                      <a:r>
                        <a:rPr lang="en-US" sz="1200" b="0" kern="1200" dirty="0">
                          <a:solidFill>
                            <a:schemeClr val="tx1"/>
                          </a:solidFill>
                          <a:latin typeface="Encode Sans" panose="020B0604020202020204" charset="0"/>
                          <a:ea typeface="+mn-ea"/>
                          <a:cs typeface="Audi Type Wide Normal" panose="000B0504040202020203" pitchFamily="34" charset="0"/>
                        </a:rPr>
                        <a:t>Additional cost of CIT on TR</a:t>
                      </a:r>
                    </a:p>
                  </a:txBody>
                  <a:tcPr marL="76200" marR="76200" marT="38100" marB="381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fr-BE" sz="2100" dirty="0">
                        <a:solidFill>
                          <a:schemeClr val="tx1">
                            <a:lumMod val="65000"/>
                            <a:lumOff val="35000"/>
                          </a:schemeClr>
                        </a:solidFill>
                        <a:latin typeface="Encode Sans" panose="020B0604020202020204" charset="0"/>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fr-BE" sz="2100" dirty="0">
                        <a:solidFill>
                          <a:schemeClr val="tx1">
                            <a:lumMod val="65000"/>
                            <a:lumOff val="35000"/>
                          </a:schemeClr>
                        </a:solidFill>
                        <a:latin typeface="Encode Sans" panose="020B0604020202020204" charset="0"/>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171450" indent="-171450" algn="ctr">
                        <a:buFontTx/>
                        <a:buChar char="-"/>
                      </a:pPr>
                      <a:endParaRPr lang="fr-BE" sz="2100" dirty="0">
                        <a:solidFill>
                          <a:schemeClr val="tx1">
                            <a:lumMod val="65000"/>
                            <a:lumOff val="35000"/>
                          </a:schemeClr>
                        </a:solidFill>
                        <a:latin typeface="Encode Sans" panose="020B0604020202020204" charset="0"/>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81985996"/>
                  </a:ext>
                </a:extLst>
              </a:tr>
              <a:tr h="339303">
                <a:tc>
                  <a:txBody>
                    <a:bodyPr/>
                    <a:lstStyle/>
                    <a:p>
                      <a:pPr marL="0" algn="l" defTabSz="457200" rtl="0" eaLnBrk="1" latinLnBrk="0" hangingPunct="1"/>
                      <a:r>
                        <a:rPr lang="en-US" sz="1200" b="0" kern="1200" dirty="0">
                          <a:solidFill>
                            <a:schemeClr val="tx1"/>
                          </a:solidFill>
                          <a:latin typeface="Encode Sans" panose="020B0604020202020204" charset="0"/>
                          <a:ea typeface="+mn-ea"/>
                          <a:cs typeface="Audi Type Wide Normal" panose="000B0504040202020203" pitchFamily="34" charset="0"/>
                        </a:rPr>
                        <a:t>CIT surcharge for former CCT </a:t>
                      </a:r>
                    </a:p>
                  </a:txBody>
                  <a:tcPr marL="76200" marR="76200" marT="38100" marB="381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fr-BE" sz="2100" dirty="0">
                        <a:solidFill>
                          <a:schemeClr val="bg1"/>
                        </a:solidFill>
                        <a:latin typeface="Encode Sans" panose="020B0604020202020204" charset="0"/>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fr-BE" sz="2100" dirty="0">
                        <a:solidFill>
                          <a:schemeClr val="bg1"/>
                        </a:solidFill>
                        <a:latin typeface="Encode Sans" panose="020B0604020202020204" charset="0"/>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171450" indent="-171450" algn="ctr">
                        <a:buFontTx/>
                        <a:buChar char="-"/>
                      </a:pPr>
                      <a:endParaRPr lang="fr-BE" sz="2100" dirty="0">
                        <a:solidFill>
                          <a:schemeClr val="bg1"/>
                        </a:solidFill>
                        <a:latin typeface="Encode Sans" panose="020B0604020202020204" charset="0"/>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75684497"/>
                  </a:ext>
                </a:extLst>
              </a:tr>
              <a:tr h="339303">
                <a:tc>
                  <a:txBody>
                    <a:bodyPr/>
                    <a:lstStyle/>
                    <a:p>
                      <a:r>
                        <a:rPr lang="fr-BE" sz="1200" b="0" kern="1200" dirty="0">
                          <a:solidFill>
                            <a:schemeClr val="bg1"/>
                          </a:solidFill>
                          <a:latin typeface="Encode Sans" panose="020B0604020202020204" charset="0"/>
                          <a:ea typeface="+mn-ea"/>
                          <a:cs typeface="Audi Type Wide Normal" panose="000B0504040202020203" pitchFamily="34" charset="0"/>
                        </a:rPr>
                        <a:t>TCO2</a:t>
                      </a:r>
                      <a:endParaRPr lang="en-US" sz="1200" b="0" kern="1200" dirty="0">
                        <a:solidFill>
                          <a:schemeClr val="bg1"/>
                        </a:solidFill>
                        <a:latin typeface="Encode Sans" panose="020B0604020202020204" charset="0"/>
                        <a:ea typeface="+mn-ea"/>
                        <a:cs typeface="Audi Type Wide Normal" panose="000B0504040202020203" pitchFamily="34" charset="0"/>
                      </a:endParaRPr>
                    </a:p>
                  </a:txBody>
                  <a:tcPr marL="76200" marR="76200" marT="38100" marB="381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243782"/>
                    </a:solidFill>
                  </a:tcPr>
                </a:tc>
                <a:tc>
                  <a:txBody>
                    <a:bodyPr/>
                    <a:lstStyle/>
                    <a:p>
                      <a:pPr algn="ctr"/>
                      <a:endParaRPr lang="fr-BE" sz="2100" dirty="0">
                        <a:solidFill>
                          <a:schemeClr val="bg1"/>
                        </a:solidFill>
                        <a:latin typeface="Encode Sans" panose="020B0604020202020204" charset="0"/>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243782"/>
                    </a:solidFill>
                  </a:tcPr>
                </a:tc>
                <a:tc>
                  <a:txBody>
                    <a:bodyPr/>
                    <a:lstStyle/>
                    <a:p>
                      <a:pPr algn="ctr"/>
                      <a:endParaRPr lang="fr-BE" sz="2100" dirty="0">
                        <a:solidFill>
                          <a:schemeClr val="bg1"/>
                        </a:solidFill>
                        <a:latin typeface="Encode Sans" panose="020B0604020202020204" charset="0"/>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243782"/>
                    </a:solidFill>
                  </a:tcPr>
                </a:tc>
                <a:tc>
                  <a:txBody>
                    <a:bodyPr/>
                    <a:lstStyle/>
                    <a:p>
                      <a:pPr marL="171450" indent="-171450" algn="ctr">
                        <a:buFontTx/>
                        <a:buChar char="-"/>
                      </a:pPr>
                      <a:endParaRPr lang="fr-BE" sz="2100" dirty="0">
                        <a:solidFill>
                          <a:schemeClr val="bg1"/>
                        </a:solidFill>
                        <a:latin typeface="Encode Sans" panose="020B0604020202020204" charset="0"/>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243782"/>
                    </a:solidFill>
                  </a:tcPr>
                </a:tc>
                <a:extLst>
                  <a:ext uri="{0D108BD9-81ED-4DB2-BD59-A6C34878D82A}">
                    <a16:rowId xmlns:a16="http://schemas.microsoft.com/office/drawing/2014/main" val="1122625165"/>
                  </a:ext>
                </a:extLst>
              </a:tr>
            </a:tbl>
          </a:graphicData>
        </a:graphic>
      </p:graphicFrame>
      <p:pic>
        <p:nvPicPr>
          <p:cNvPr id="6" name="Graphique 5" descr="Badge à suivre avec un remplissage uni">
            <a:extLst>
              <a:ext uri="{FF2B5EF4-FFF2-40B4-BE49-F238E27FC236}">
                <a16:creationId xmlns:a16="http://schemas.microsoft.com/office/drawing/2014/main" id="{38F368E5-23B0-4FA9-87C2-356A5E56570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854086" y="2112835"/>
            <a:ext cx="427000" cy="427000"/>
          </a:xfrm>
          <a:prstGeom prst="rect">
            <a:avLst/>
          </a:prstGeom>
        </p:spPr>
      </p:pic>
      <p:sp>
        <p:nvSpPr>
          <p:cNvPr id="10" name="ZoneTexte 9">
            <a:extLst>
              <a:ext uri="{FF2B5EF4-FFF2-40B4-BE49-F238E27FC236}">
                <a16:creationId xmlns:a16="http://schemas.microsoft.com/office/drawing/2014/main" id="{12D5A4C8-F7B2-4AB6-B5A7-9B5F701D0D14}"/>
              </a:ext>
            </a:extLst>
          </p:cNvPr>
          <p:cNvSpPr txBox="1"/>
          <p:nvPr/>
        </p:nvSpPr>
        <p:spPr>
          <a:xfrm>
            <a:off x="9354604" y="2187836"/>
            <a:ext cx="918220" cy="276999"/>
          </a:xfrm>
          <a:prstGeom prst="rect">
            <a:avLst/>
          </a:prstGeom>
          <a:noFill/>
        </p:spPr>
        <p:txBody>
          <a:bodyPr wrap="square" rtlCol="0">
            <a:spAutoFit/>
          </a:bodyPr>
          <a:lstStyle/>
          <a:p>
            <a:pPr eaLnBrk="1" fontAlgn="auto" hangingPunct="1">
              <a:spcBef>
                <a:spcPts val="0"/>
              </a:spcBef>
              <a:spcAft>
                <a:spcPts val="0"/>
              </a:spcAft>
              <a:defRPr/>
            </a:pPr>
            <a:r>
              <a:rPr lang="fr-BE" sz="1200" dirty="0">
                <a:latin typeface="Encode Sans" panose="020B0604020202020204" charset="0"/>
                <a:cs typeface="Audi Type Wide Normal" panose="000B0504040202020203" pitchFamily="34" charset="0"/>
              </a:rPr>
              <a:t>67</a:t>
            </a:r>
            <a:r>
              <a:rPr lang="fr-BE" sz="1200" dirty="0">
                <a:latin typeface="Encode Sans" panose="020B0604020202020204" charset="0"/>
                <a:ea typeface="+mn-ea"/>
                <a:cs typeface="Audi Type Wide Normal" panose="000B0504040202020203" pitchFamily="34" charset="0"/>
              </a:rPr>
              <a:t> €</a:t>
            </a:r>
          </a:p>
        </p:txBody>
      </p:sp>
      <p:sp>
        <p:nvSpPr>
          <p:cNvPr id="40" name="ZoneTexte 39">
            <a:extLst>
              <a:ext uri="{FF2B5EF4-FFF2-40B4-BE49-F238E27FC236}">
                <a16:creationId xmlns:a16="http://schemas.microsoft.com/office/drawing/2014/main" id="{1DA019F3-3518-496F-A1AA-5D6848B5AAAB}"/>
              </a:ext>
            </a:extLst>
          </p:cNvPr>
          <p:cNvSpPr txBox="1"/>
          <p:nvPr/>
        </p:nvSpPr>
        <p:spPr>
          <a:xfrm>
            <a:off x="8844096" y="1714498"/>
            <a:ext cx="1291238" cy="276999"/>
          </a:xfrm>
          <a:prstGeom prst="rect">
            <a:avLst/>
          </a:prstGeom>
          <a:noFill/>
        </p:spPr>
        <p:txBody>
          <a:bodyPr wrap="square" rtlCol="0">
            <a:spAutoFit/>
          </a:bodyPr>
          <a:lstStyle/>
          <a:p>
            <a:pPr algn="ctr" eaLnBrk="1" fontAlgn="auto" hangingPunct="1">
              <a:spcBef>
                <a:spcPts val="0"/>
              </a:spcBef>
              <a:spcAft>
                <a:spcPts val="0"/>
              </a:spcAft>
              <a:defRPr/>
            </a:pPr>
            <a:r>
              <a:rPr lang="fr-BE" sz="1200" b="1" u="sng" dirty="0" err="1">
                <a:latin typeface="Encode Sans" panose="020B0604020202020204" charset="0"/>
                <a:ea typeface="+mn-ea"/>
                <a:cs typeface="Audi Type Wide Normal" panose="000B0504040202020203" pitchFamily="34" charset="0"/>
              </a:rPr>
              <a:t>Differences</a:t>
            </a:r>
            <a:endParaRPr lang="fr-BE" sz="1200" b="1" u="sng" dirty="0">
              <a:latin typeface="Encode Sans" panose="020B0604020202020204" charset="0"/>
              <a:ea typeface="+mn-ea"/>
              <a:cs typeface="Audi Type Wide Normal" panose="000B0504040202020203" pitchFamily="34" charset="0"/>
            </a:endParaRPr>
          </a:p>
        </p:txBody>
      </p:sp>
      <p:sp>
        <p:nvSpPr>
          <p:cNvPr id="14" name="TextBox 13">
            <a:extLst>
              <a:ext uri="{FF2B5EF4-FFF2-40B4-BE49-F238E27FC236}">
                <a16:creationId xmlns:a16="http://schemas.microsoft.com/office/drawing/2014/main" id="{CFC5837B-E7E7-8EB1-0120-CE24328C1325}"/>
              </a:ext>
            </a:extLst>
          </p:cNvPr>
          <p:cNvSpPr txBox="1"/>
          <p:nvPr/>
        </p:nvSpPr>
        <p:spPr>
          <a:xfrm>
            <a:off x="25836" y="960639"/>
            <a:ext cx="3791879" cy="369332"/>
          </a:xfrm>
          <a:prstGeom prst="rect">
            <a:avLst/>
          </a:prstGeom>
          <a:noFill/>
        </p:spPr>
        <p:txBody>
          <a:bodyPr wrap="square" rtlCol="0">
            <a:spAutoFit/>
          </a:bodyPr>
          <a:lstStyle/>
          <a:p>
            <a:r>
              <a:rPr lang="en-US" dirty="0">
                <a:latin typeface="Encode Sans" panose="020B0604020202020204" charset="0"/>
              </a:rPr>
              <a:t>Base 48 months – 60,000 km</a:t>
            </a:r>
          </a:p>
        </p:txBody>
      </p:sp>
      <p:sp>
        <p:nvSpPr>
          <p:cNvPr id="15" name="Rectangle 14">
            <a:extLst>
              <a:ext uri="{FF2B5EF4-FFF2-40B4-BE49-F238E27FC236}">
                <a16:creationId xmlns:a16="http://schemas.microsoft.com/office/drawing/2014/main" id="{68672ECD-5DB1-A1D5-8F51-28CFFE2A3EFC}"/>
              </a:ext>
            </a:extLst>
          </p:cNvPr>
          <p:cNvSpPr/>
          <p:nvPr/>
        </p:nvSpPr>
        <p:spPr>
          <a:xfrm>
            <a:off x="0" y="434558"/>
            <a:ext cx="5166911" cy="356591"/>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a:latin typeface="Encode Sans" panose="020B0604020202020204" charset="0"/>
              </a:rPr>
              <a:t>Example France - Country adaptation</a:t>
            </a:r>
          </a:p>
        </p:txBody>
      </p:sp>
      <p:sp>
        <p:nvSpPr>
          <p:cNvPr id="17" name="TextBox 8">
            <a:extLst>
              <a:ext uri="{FF2B5EF4-FFF2-40B4-BE49-F238E27FC236}">
                <a16:creationId xmlns:a16="http://schemas.microsoft.com/office/drawing/2014/main" id="{8212B14E-AD9A-CE87-4741-D724344D2CBD}"/>
              </a:ext>
            </a:extLst>
          </p:cNvPr>
          <p:cNvSpPr txBox="1"/>
          <p:nvPr/>
        </p:nvSpPr>
        <p:spPr>
          <a:xfrm>
            <a:off x="6447331" y="1399342"/>
            <a:ext cx="2323248" cy="415498"/>
          </a:xfrm>
          <a:prstGeom prst="rect">
            <a:avLst/>
          </a:prstGeom>
          <a:noFill/>
        </p:spPr>
        <p:txBody>
          <a:bodyPr wrap="square">
            <a:spAutoFit/>
          </a:bodyPr>
          <a:lstStyle/>
          <a:p>
            <a:pPr algn="ctr"/>
            <a:r>
              <a:rPr lang="en-US" sz="1050" b="1" dirty="0">
                <a:latin typeface="Encode Sans" panose="020B0604020202020204" charset="0"/>
              </a:rPr>
              <a:t>Fiat 500 1.0 70 HP Hybrid BSG S/S </a:t>
            </a:r>
            <a:r>
              <a:rPr lang="en-US" sz="1050" b="1" dirty="0" err="1">
                <a:latin typeface="Encode Sans" panose="020B0604020202020204" charset="0"/>
              </a:rPr>
              <a:t>Dolcevita</a:t>
            </a:r>
            <a:r>
              <a:rPr lang="en-US" sz="1050" b="1" dirty="0">
                <a:latin typeface="Encode Sans" panose="020B0604020202020204" charset="0"/>
              </a:rPr>
              <a:t> Plus</a:t>
            </a:r>
          </a:p>
        </p:txBody>
      </p:sp>
      <p:sp>
        <p:nvSpPr>
          <p:cNvPr id="18" name="TextBox 8">
            <a:extLst>
              <a:ext uri="{FF2B5EF4-FFF2-40B4-BE49-F238E27FC236}">
                <a16:creationId xmlns:a16="http://schemas.microsoft.com/office/drawing/2014/main" id="{0CC9D83A-B8F8-B2E8-1A84-13EA803B6B07}"/>
              </a:ext>
            </a:extLst>
          </p:cNvPr>
          <p:cNvSpPr txBox="1"/>
          <p:nvPr/>
        </p:nvSpPr>
        <p:spPr>
          <a:xfrm>
            <a:off x="2922643" y="1460359"/>
            <a:ext cx="2687231" cy="415498"/>
          </a:xfrm>
          <a:prstGeom prst="rect">
            <a:avLst/>
          </a:prstGeom>
          <a:noFill/>
        </p:spPr>
        <p:txBody>
          <a:bodyPr wrap="square">
            <a:spAutoFit/>
          </a:bodyPr>
          <a:lstStyle/>
          <a:p>
            <a:pPr algn="ctr"/>
            <a:r>
              <a:rPr lang="it-IT" sz="1050" b="1" dirty="0">
                <a:latin typeface="Encode Sans" panose="020B0604020202020204" charset="0"/>
              </a:rPr>
              <a:t>Fiat 500e </a:t>
            </a:r>
          </a:p>
          <a:p>
            <a:pPr algn="ctr"/>
            <a:r>
              <a:rPr lang="it-IT" sz="1050" b="1" dirty="0">
                <a:latin typeface="Encode Sans" panose="020B0604020202020204" charset="0"/>
              </a:rPr>
              <a:t>24 kWh Action</a:t>
            </a:r>
          </a:p>
        </p:txBody>
      </p:sp>
      <p:pic>
        <p:nvPicPr>
          <p:cNvPr id="20" name="Picture 2" descr="Stellantis dévoile un florilège de slogans pour ses marques">
            <a:extLst>
              <a:ext uri="{FF2B5EF4-FFF2-40B4-BE49-F238E27FC236}">
                <a16:creationId xmlns:a16="http://schemas.microsoft.com/office/drawing/2014/main" id="{1E47EFF9-079F-68F5-D545-48254802D3A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8869" y="6267198"/>
            <a:ext cx="396573" cy="264382"/>
          </a:xfrm>
          <a:prstGeom prst="flowChartConnector">
            <a:avLst/>
          </a:prstGeom>
          <a:noFill/>
          <a:extLst>
            <a:ext uri="{909E8E84-426E-40DD-AFC4-6F175D3DCCD1}">
              <a14:hiddenFill xmlns:a14="http://schemas.microsoft.com/office/drawing/2010/main">
                <a:solidFill>
                  <a:srgbClr val="FFFFFF"/>
                </a:solidFill>
              </a14:hiddenFill>
            </a:ext>
          </a:extLst>
        </p:spPr>
      </p:pic>
      <p:pic>
        <p:nvPicPr>
          <p:cNvPr id="21" name="Picture 2" descr="Drapeaux Monde Banque d'images et photos libres de droit - iStock">
            <a:extLst>
              <a:ext uri="{FF2B5EF4-FFF2-40B4-BE49-F238E27FC236}">
                <a16:creationId xmlns:a16="http://schemas.microsoft.com/office/drawing/2014/main" id="{C45E53F3-8350-4442-FE62-F5557286116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3210" y="6179115"/>
            <a:ext cx="437609" cy="43760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500 LA PRIMA">
            <a:extLst>
              <a:ext uri="{FF2B5EF4-FFF2-40B4-BE49-F238E27FC236}">
                <a16:creationId xmlns:a16="http://schemas.microsoft.com/office/drawing/2014/main" id="{CD02C44A-7854-5C83-FF9A-238C662DA7E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717883" y="866443"/>
            <a:ext cx="1171667" cy="74090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32FBDB78-3A95-314A-F6E3-7C20032341A6}"/>
              </a:ext>
            </a:extLst>
          </p:cNvPr>
          <p:cNvPicPr>
            <a:picLocks noChangeAspect="1"/>
          </p:cNvPicPr>
          <p:nvPr/>
        </p:nvPicPr>
        <p:blipFill>
          <a:blip r:embed="rId9"/>
          <a:stretch>
            <a:fillRect/>
          </a:stretch>
        </p:blipFill>
        <p:spPr>
          <a:xfrm>
            <a:off x="6816943" y="772300"/>
            <a:ext cx="1007513" cy="621365"/>
          </a:xfrm>
          <a:prstGeom prst="rect">
            <a:avLst/>
          </a:prstGeom>
        </p:spPr>
      </p:pic>
      <p:sp>
        <p:nvSpPr>
          <p:cNvPr id="7" name="ZoneTexte 6">
            <a:extLst>
              <a:ext uri="{FF2B5EF4-FFF2-40B4-BE49-F238E27FC236}">
                <a16:creationId xmlns:a16="http://schemas.microsoft.com/office/drawing/2014/main" id="{44CD4EC5-075E-7279-8566-2917B7BA99A2}"/>
              </a:ext>
            </a:extLst>
          </p:cNvPr>
          <p:cNvSpPr txBox="1"/>
          <p:nvPr/>
        </p:nvSpPr>
        <p:spPr>
          <a:xfrm>
            <a:off x="-2591529" y="355206"/>
            <a:ext cx="3457162" cy="1754326"/>
          </a:xfrm>
          <a:prstGeom prst="rect">
            <a:avLst/>
          </a:prstGeom>
          <a:solidFill>
            <a:srgbClr val="FF99FF"/>
          </a:solidFill>
        </p:spPr>
        <p:txBody>
          <a:bodyPr wrap="square" rtlCol="0">
            <a:spAutoFit/>
          </a:bodyPr>
          <a:lstStyle/>
          <a:p>
            <a:r>
              <a:rPr lang="en-US" dirty="0"/>
              <a:t>WLTP is depending on exact cycle – also discuss realistic cycle (when 100% filled battery, based on new definitions cars will show customer cycle range and not the WLTP range)</a:t>
            </a:r>
            <a:endParaRPr lang="fr-FR" dirty="0"/>
          </a:p>
        </p:txBody>
      </p:sp>
    </p:spTree>
    <p:extLst>
      <p:ext uri="{BB962C8B-B14F-4D97-AF65-F5344CB8AC3E}">
        <p14:creationId xmlns:p14="http://schemas.microsoft.com/office/powerpoint/2010/main" val="46368684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ZoneTexte 1">
            <a:extLst>
              <a:ext uri="{FF2B5EF4-FFF2-40B4-BE49-F238E27FC236}">
                <a16:creationId xmlns:a16="http://schemas.microsoft.com/office/drawing/2014/main" id="{6C2AE9D0-6AB3-401E-81A6-1E9890BF9ABC}"/>
              </a:ext>
            </a:extLst>
          </p:cNvPr>
          <p:cNvSpPr txBox="1"/>
          <p:nvPr/>
        </p:nvSpPr>
        <p:spPr>
          <a:xfrm>
            <a:off x="9947784" y="526996"/>
            <a:ext cx="1646808" cy="502495"/>
          </a:xfrm>
          <a:prstGeom prst="rect">
            <a:avLst/>
          </a:prstGeom>
        </p:spPr>
        <p:txBody>
          <a:bodyPr vert="horz" wrap="square" lIns="0" tIns="0" rIns="0" bIns="0" rtlCol="0" anchor="t">
            <a:noAutofit/>
          </a:bodyPr>
          <a:lstStyle/>
          <a:p>
            <a:pPr algn="r">
              <a:spcBef>
                <a:spcPts val="683"/>
              </a:spcBef>
            </a:pPr>
            <a:r>
              <a:rPr lang="fr-BE" sz="2214" dirty="0">
                <a:solidFill>
                  <a:schemeClr val="bg1"/>
                </a:solidFill>
                <a:latin typeface="Encode Sans" panose="020B0604020202020204" charset="0"/>
                <a:cs typeface="Arial"/>
              </a:rPr>
              <a:t>15 minutes</a:t>
            </a:r>
          </a:p>
        </p:txBody>
      </p:sp>
      <p:pic>
        <p:nvPicPr>
          <p:cNvPr id="17" name="Graphique 3" descr="Chronomètre 75%">
            <a:extLst>
              <a:ext uri="{FF2B5EF4-FFF2-40B4-BE49-F238E27FC236}">
                <a16:creationId xmlns:a16="http://schemas.microsoft.com/office/drawing/2014/main" id="{9D5DF1A7-D5DB-47A3-8F07-78FEC81461A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172159" y="329250"/>
            <a:ext cx="700241" cy="700241"/>
          </a:xfrm>
          <a:prstGeom prst="rect">
            <a:avLst/>
          </a:prstGeom>
        </p:spPr>
      </p:pic>
      <p:sp>
        <p:nvSpPr>
          <p:cNvPr id="3" name="Text Placeholder 2">
            <a:extLst>
              <a:ext uri="{FF2B5EF4-FFF2-40B4-BE49-F238E27FC236}">
                <a16:creationId xmlns:a16="http://schemas.microsoft.com/office/drawing/2014/main" id="{6581E9C1-BB18-4EEF-818E-8706C7F1734C}"/>
              </a:ext>
            </a:extLst>
          </p:cNvPr>
          <p:cNvSpPr>
            <a:spLocks noGrp="1"/>
          </p:cNvSpPr>
          <p:nvPr>
            <p:ph type="body" idx="1"/>
          </p:nvPr>
        </p:nvSpPr>
        <p:spPr/>
        <p:txBody>
          <a:bodyPr/>
          <a:lstStyle/>
          <a:p>
            <a:r>
              <a:rPr lang="fr-FR" altLang="fr-FR" sz="1600" dirty="0">
                <a:solidFill>
                  <a:schemeClr val="bg1"/>
                </a:solidFill>
                <a:cs typeface="Arial"/>
              </a:rPr>
              <a:t>case </a:t>
            </a:r>
            <a:r>
              <a:rPr lang="fr-FR" altLang="fr-FR" sz="1600" dirty="0" err="1">
                <a:solidFill>
                  <a:schemeClr val="bg1"/>
                </a:solidFill>
                <a:cs typeface="Arial"/>
              </a:rPr>
              <a:t>study</a:t>
            </a:r>
            <a:r>
              <a:rPr lang="fr-FR" altLang="fr-FR" sz="1600" dirty="0">
                <a:solidFill>
                  <a:schemeClr val="bg1"/>
                </a:solidFill>
                <a:cs typeface="Arial"/>
              </a:rPr>
              <a:t> #2</a:t>
            </a:r>
          </a:p>
        </p:txBody>
      </p:sp>
      <p:sp>
        <p:nvSpPr>
          <p:cNvPr id="4" name="Text Placeholder 3">
            <a:extLst>
              <a:ext uri="{FF2B5EF4-FFF2-40B4-BE49-F238E27FC236}">
                <a16:creationId xmlns:a16="http://schemas.microsoft.com/office/drawing/2014/main" id="{8281AB96-A3B9-34D5-C3BD-D419166B7B92}"/>
              </a:ext>
            </a:extLst>
          </p:cNvPr>
          <p:cNvSpPr>
            <a:spLocks noGrp="1"/>
          </p:cNvSpPr>
          <p:nvPr>
            <p:ph type="body" sz="quarter" idx="19"/>
          </p:nvPr>
        </p:nvSpPr>
        <p:spPr/>
        <p:txBody>
          <a:bodyPr/>
          <a:lstStyle/>
          <a:p>
            <a:r>
              <a:rPr lang="fr-BE"/>
              <a:t>04</a:t>
            </a:r>
            <a:endParaRPr lang="en-US"/>
          </a:p>
        </p:txBody>
      </p:sp>
      <p:sp>
        <p:nvSpPr>
          <p:cNvPr id="2" name="Title 1">
            <a:extLst>
              <a:ext uri="{FF2B5EF4-FFF2-40B4-BE49-F238E27FC236}">
                <a16:creationId xmlns:a16="http://schemas.microsoft.com/office/drawing/2014/main" id="{19663067-8695-3BDF-4DDE-046D419058F7}"/>
              </a:ext>
            </a:extLst>
          </p:cNvPr>
          <p:cNvSpPr>
            <a:spLocks noGrp="1"/>
          </p:cNvSpPr>
          <p:nvPr>
            <p:ph type="title"/>
          </p:nvPr>
        </p:nvSpPr>
        <p:spPr>
          <a:xfrm>
            <a:off x="1003302" y="679438"/>
            <a:ext cx="10800000" cy="335964"/>
          </a:xfrm>
        </p:spPr>
        <p:txBody>
          <a:bodyPr/>
          <a:lstStyle/>
          <a:p>
            <a:r>
              <a:rPr lang="en-US" dirty="0"/>
              <a:t>Preparing and presenting your case</a:t>
            </a:r>
          </a:p>
        </p:txBody>
      </p:sp>
      <p:pic>
        <p:nvPicPr>
          <p:cNvPr id="19" name="Picture 2" descr="Tableau blanc">
            <a:extLst>
              <a:ext uri="{FF2B5EF4-FFF2-40B4-BE49-F238E27FC236}">
                <a16:creationId xmlns:a16="http://schemas.microsoft.com/office/drawing/2014/main" id="{FE9D586F-0DA8-18E9-A4B9-F942D7D0A3C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9791" b="9791"/>
          <a:stretch/>
        </p:blipFill>
        <p:spPr bwMode="auto">
          <a:xfrm>
            <a:off x="578924" y="1418266"/>
            <a:ext cx="10580688" cy="4822825"/>
          </a:xfrm>
          <a:prstGeom prst="rect">
            <a:avLst/>
          </a:prstGeom>
          <a:solidFill>
            <a:srgbClr val="FFFFFF"/>
          </a:solidFill>
        </p:spPr>
      </p:pic>
      <p:sp>
        <p:nvSpPr>
          <p:cNvPr id="20" name="TextBox 19">
            <a:extLst>
              <a:ext uri="{FF2B5EF4-FFF2-40B4-BE49-F238E27FC236}">
                <a16:creationId xmlns:a16="http://schemas.microsoft.com/office/drawing/2014/main" id="{DE2B1174-A360-D38C-C2D0-B8C767C7EF80}"/>
              </a:ext>
            </a:extLst>
          </p:cNvPr>
          <p:cNvSpPr txBox="1"/>
          <p:nvPr/>
        </p:nvSpPr>
        <p:spPr>
          <a:xfrm>
            <a:off x="1431565" y="1951672"/>
            <a:ext cx="7862402" cy="1477328"/>
          </a:xfrm>
          <a:prstGeom prst="rect">
            <a:avLst/>
          </a:prstGeom>
          <a:noFill/>
        </p:spPr>
        <p:txBody>
          <a:bodyPr wrap="square">
            <a:spAutoFit/>
          </a:bodyPr>
          <a:lstStyle/>
          <a:p>
            <a:r>
              <a:rPr lang="en-US" dirty="0">
                <a:latin typeface="Encode Sans" panose="020B0604020202020204" charset="0"/>
              </a:rPr>
              <a:t>Poll short answer</a:t>
            </a:r>
          </a:p>
          <a:p>
            <a:endParaRPr lang="en-US" dirty="0">
              <a:latin typeface="Encode Sans" panose="020B0604020202020204" charset="0"/>
            </a:endParaRPr>
          </a:p>
          <a:p>
            <a:r>
              <a:rPr lang="en-US" dirty="0">
                <a:latin typeface="Encode Sans" panose="020B0604020202020204" charset="0"/>
              </a:rPr>
              <a:t>In your opinion, what is the difference in consumption, based on 1,250 km/month (monthly budget in €), between the Fiat 500e (13 kWh/100 km) and the Fiat 500 petrol (4.9 l/100 km)?</a:t>
            </a:r>
            <a:endParaRPr lang="fr-BE" dirty="0">
              <a:latin typeface="Encode Sans" panose="020B0604020202020204" charset="0"/>
            </a:endParaRPr>
          </a:p>
        </p:txBody>
      </p:sp>
      <p:pic>
        <p:nvPicPr>
          <p:cNvPr id="9" name="Picture 2" descr="Stellantis dévoile un florilège de slogans pour ses marques">
            <a:extLst>
              <a:ext uri="{FF2B5EF4-FFF2-40B4-BE49-F238E27FC236}">
                <a16:creationId xmlns:a16="http://schemas.microsoft.com/office/drawing/2014/main" id="{362BC8C9-3F60-63B4-1E20-47CF232BDA6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8869" y="6267198"/>
            <a:ext cx="396573" cy="264382"/>
          </a:xfrm>
          <a:prstGeom prst="flowChartConnector">
            <a:avLst/>
          </a:prstGeom>
          <a:noFill/>
          <a:extLst>
            <a:ext uri="{909E8E84-426E-40DD-AFC4-6F175D3DCCD1}">
              <a14:hiddenFill xmlns:a14="http://schemas.microsoft.com/office/drawing/2010/main">
                <a:solidFill>
                  <a:srgbClr val="FFFFFF"/>
                </a:solidFill>
              </a14:hiddenFill>
            </a:ext>
          </a:extLst>
        </p:spPr>
      </p:pic>
      <p:pic>
        <p:nvPicPr>
          <p:cNvPr id="10" name="Picture 2" descr="Drapeaux Monde Banque d'images et photos libres de droit - iStock">
            <a:extLst>
              <a:ext uri="{FF2B5EF4-FFF2-40B4-BE49-F238E27FC236}">
                <a16:creationId xmlns:a16="http://schemas.microsoft.com/office/drawing/2014/main" id="{819FF63A-CE2A-F770-CFE0-6905BB60460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3210" y="6179115"/>
            <a:ext cx="437609" cy="437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3356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DCF1C4B8-4C85-4F6D-AEB8-E2E5E0C32101}"/>
              </a:ext>
            </a:extLst>
          </p:cNvPr>
          <p:cNvSpPr>
            <a:spLocks noGrp="1"/>
          </p:cNvSpPr>
          <p:nvPr>
            <p:ph type="body" idx="1"/>
          </p:nvPr>
        </p:nvSpPr>
        <p:spPr/>
        <p:txBody>
          <a:bodyPr/>
          <a:lstStyle/>
          <a:p>
            <a:r>
              <a:rPr lang="fr-FR" altLang="fr-FR" sz="1600" dirty="0">
                <a:solidFill>
                  <a:schemeClr val="bg1"/>
                </a:solidFill>
                <a:cs typeface="Arial"/>
              </a:rPr>
              <a:t>case </a:t>
            </a:r>
            <a:r>
              <a:rPr lang="fr-FR" altLang="fr-FR" sz="1600" dirty="0" err="1">
                <a:solidFill>
                  <a:schemeClr val="bg1"/>
                </a:solidFill>
                <a:cs typeface="Arial"/>
              </a:rPr>
              <a:t>study</a:t>
            </a:r>
            <a:r>
              <a:rPr lang="fr-FR" altLang="fr-FR" sz="1600" dirty="0">
                <a:solidFill>
                  <a:schemeClr val="bg1"/>
                </a:solidFill>
                <a:cs typeface="Arial"/>
              </a:rPr>
              <a:t> #2</a:t>
            </a:r>
          </a:p>
        </p:txBody>
      </p:sp>
      <p:sp>
        <p:nvSpPr>
          <p:cNvPr id="7" name="Text Placeholder 6">
            <a:extLst>
              <a:ext uri="{FF2B5EF4-FFF2-40B4-BE49-F238E27FC236}">
                <a16:creationId xmlns:a16="http://schemas.microsoft.com/office/drawing/2014/main" id="{6BA5D611-DB74-4667-80E9-22B5901EAA37}"/>
              </a:ext>
            </a:extLst>
          </p:cNvPr>
          <p:cNvSpPr>
            <a:spLocks noGrp="1"/>
          </p:cNvSpPr>
          <p:nvPr>
            <p:ph type="body" sz="quarter" idx="19"/>
          </p:nvPr>
        </p:nvSpPr>
        <p:spPr/>
        <p:txBody>
          <a:bodyPr/>
          <a:lstStyle/>
          <a:p>
            <a:pPr algn="ctr"/>
            <a:r>
              <a:rPr lang="fr-BE"/>
              <a:t>04</a:t>
            </a:r>
            <a:endParaRPr lang="en-US"/>
          </a:p>
        </p:txBody>
      </p:sp>
      <p:cxnSp>
        <p:nvCxnSpPr>
          <p:cNvPr id="5" name="Connecteur droit 4">
            <a:extLst>
              <a:ext uri="{FF2B5EF4-FFF2-40B4-BE49-F238E27FC236}">
                <a16:creationId xmlns:a16="http://schemas.microsoft.com/office/drawing/2014/main" id="{323B010B-F3BF-4450-BF0D-1DACF9C5079E}"/>
              </a:ext>
            </a:extLst>
          </p:cNvPr>
          <p:cNvCxnSpPr>
            <a:cxnSpLocks/>
          </p:cNvCxnSpPr>
          <p:nvPr/>
        </p:nvCxnSpPr>
        <p:spPr>
          <a:xfrm>
            <a:off x="6096000" y="2706014"/>
            <a:ext cx="0" cy="3276000"/>
          </a:xfrm>
          <a:prstGeom prst="line">
            <a:avLst/>
          </a:prstGeom>
          <a:ln>
            <a:prstDash val="dash"/>
          </a:ln>
        </p:spPr>
        <p:style>
          <a:lnRef idx="2">
            <a:schemeClr val="dk1"/>
          </a:lnRef>
          <a:fillRef idx="0">
            <a:schemeClr val="dk1"/>
          </a:fillRef>
          <a:effectRef idx="1">
            <a:schemeClr val="dk1"/>
          </a:effectRef>
          <a:fontRef idx="minor">
            <a:schemeClr val="tx1"/>
          </a:fontRef>
        </p:style>
      </p:cxnSp>
      <p:sp>
        <p:nvSpPr>
          <p:cNvPr id="6" name="ZoneTexte 5">
            <a:extLst>
              <a:ext uri="{FF2B5EF4-FFF2-40B4-BE49-F238E27FC236}">
                <a16:creationId xmlns:a16="http://schemas.microsoft.com/office/drawing/2014/main" id="{F8879B47-CD8A-4E05-87A4-7667E7B218E5}"/>
              </a:ext>
            </a:extLst>
          </p:cNvPr>
          <p:cNvSpPr txBox="1"/>
          <p:nvPr/>
        </p:nvSpPr>
        <p:spPr>
          <a:xfrm>
            <a:off x="926430" y="1552153"/>
            <a:ext cx="2298032" cy="369332"/>
          </a:xfrm>
          <a:prstGeom prst="rect">
            <a:avLst/>
          </a:prstGeom>
          <a:noFill/>
        </p:spPr>
        <p:txBody>
          <a:bodyPr wrap="square" rtlCol="0">
            <a:spAutoFit/>
          </a:bodyPr>
          <a:lstStyle/>
          <a:p>
            <a:r>
              <a:rPr lang="fr-BE" dirty="0" err="1">
                <a:latin typeface="Encode Sans" panose="020B0604020202020204" charset="0"/>
              </a:rPr>
              <a:t>Monthly</a:t>
            </a:r>
            <a:r>
              <a:rPr lang="fr-BE" dirty="0">
                <a:latin typeface="Encode Sans" panose="020B0604020202020204" charset="0"/>
              </a:rPr>
              <a:t> budget =</a:t>
            </a:r>
          </a:p>
        </p:txBody>
      </p:sp>
      <p:graphicFrame>
        <p:nvGraphicFramePr>
          <p:cNvPr id="8" name="Tableau 8">
            <a:extLst>
              <a:ext uri="{FF2B5EF4-FFF2-40B4-BE49-F238E27FC236}">
                <a16:creationId xmlns:a16="http://schemas.microsoft.com/office/drawing/2014/main" id="{BD5C4908-389C-4D8F-A1F7-571A61598CE7}"/>
              </a:ext>
            </a:extLst>
          </p:cNvPr>
          <p:cNvGraphicFramePr>
            <a:graphicFrameLocks noGrp="1"/>
          </p:cNvGraphicFramePr>
          <p:nvPr>
            <p:extLst>
              <p:ext uri="{D42A27DB-BD31-4B8C-83A1-F6EECF244321}">
                <p14:modId xmlns:p14="http://schemas.microsoft.com/office/powerpoint/2010/main" val="3377466013"/>
              </p:ext>
            </p:extLst>
          </p:nvPr>
        </p:nvGraphicFramePr>
        <p:xfrm>
          <a:off x="3224462" y="1365979"/>
          <a:ext cx="3141580" cy="741680"/>
        </p:xfrm>
        <a:graphic>
          <a:graphicData uri="http://schemas.openxmlformats.org/drawingml/2006/table">
            <a:tbl>
              <a:tblPr firstRow="1" bandRow="1">
                <a:tableStyleId>{5940675A-B579-460E-94D1-54222C63F5DA}</a:tableStyleId>
              </a:tblPr>
              <a:tblGrid>
                <a:gridCol w="3141580">
                  <a:extLst>
                    <a:ext uri="{9D8B030D-6E8A-4147-A177-3AD203B41FA5}">
                      <a16:colId xmlns:a16="http://schemas.microsoft.com/office/drawing/2014/main" val="2365483391"/>
                    </a:ext>
                  </a:extLst>
                </a:gridCol>
              </a:tblGrid>
              <a:tr h="370840">
                <a:tc>
                  <a:txBody>
                    <a:bodyPr/>
                    <a:lstStyle/>
                    <a:p>
                      <a:pPr algn="ctr"/>
                      <a:r>
                        <a:rPr lang="fr-BE" dirty="0" err="1">
                          <a:latin typeface="Encode Sans" panose="020B0604020202020204" charset="0"/>
                        </a:rPr>
                        <a:t>Quantities</a:t>
                      </a:r>
                      <a:r>
                        <a:rPr lang="fr-BE" dirty="0">
                          <a:latin typeface="Encode Sans" panose="020B0604020202020204" charset="0"/>
                        </a:rPr>
                        <a:t> </a:t>
                      </a:r>
                      <a:r>
                        <a:rPr lang="fr-BE" dirty="0" err="1">
                          <a:latin typeface="Encode Sans" panose="020B0604020202020204" charset="0"/>
                        </a:rPr>
                        <a:t>consumed</a:t>
                      </a:r>
                      <a:endParaRPr lang="fr-BE" dirty="0">
                        <a:latin typeface="Encode Sans" panose="020B0604020202020204" charset="0"/>
                      </a:endParaRP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31422879"/>
                  </a:ext>
                </a:extLst>
              </a:tr>
              <a:tr h="370840">
                <a:tc>
                  <a:txBody>
                    <a:bodyPr/>
                    <a:lstStyle/>
                    <a:p>
                      <a:pPr algn="ctr"/>
                      <a:r>
                        <a:rPr lang="fr-BE" dirty="0">
                          <a:latin typeface="Encode Sans" panose="020B0604020202020204" charset="0"/>
                        </a:rPr>
                        <a:t>100 km</a:t>
                      </a:r>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941892695"/>
                  </a:ext>
                </a:extLst>
              </a:tr>
            </a:tbl>
          </a:graphicData>
        </a:graphic>
      </p:graphicFrame>
      <p:sp>
        <p:nvSpPr>
          <p:cNvPr id="9" name="ZoneTexte 8">
            <a:extLst>
              <a:ext uri="{FF2B5EF4-FFF2-40B4-BE49-F238E27FC236}">
                <a16:creationId xmlns:a16="http://schemas.microsoft.com/office/drawing/2014/main" id="{426E6983-4EC8-4AF8-937B-4F13FFF4F839}"/>
              </a:ext>
            </a:extLst>
          </p:cNvPr>
          <p:cNvSpPr txBox="1"/>
          <p:nvPr/>
        </p:nvSpPr>
        <p:spPr>
          <a:xfrm>
            <a:off x="6517104" y="1552153"/>
            <a:ext cx="485272" cy="369332"/>
          </a:xfrm>
          <a:prstGeom prst="rect">
            <a:avLst/>
          </a:prstGeom>
          <a:noFill/>
        </p:spPr>
        <p:txBody>
          <a:bodyPr wrap="square" rtlCol="0">
            <a:spAutoFit/>
          </a:bodyPr>
          <a:lstStyle/>
          <a:p>
            <a:pPr algn="ctr"/>
            <a:r>
              <a:rPr lang="fr-BE" dirty="0">
                <a:latin typeface="Encode Sans" panose="020B0604020202020204" charset="0"/>
              </a:rPr>
              <a:t>X</a:t>
            </a:r>
          </a:p>
        </p:txBody>
      </p:sp>
      <p:graphicFrame>
        <p:nvGraphicFramePr>
          <p:cNvPr id="10" name="Tableau 8">
            <a:extLst>
              <a:ext uri="{FF2B5EF4-FFF2-40B4-BE49-F238E27FC236}">
                <a16:creationId xmlns:a16="http://schemas.microsoft.com/office/drawing/2014/main" id="{0D0A87B8-0A78-4202-BD3A-A6CDCCC4AFC5}"/>
              </a:ext>
            </a:extLst>
          </p:cNvPr>
          <p:cNvGraphicFramePr>
            <a:graphicFrameLocks noGrp="1"/>
          </p:cNvGraphicFramePr>
          <p:nvPr>
            <p:extLst>
              <p:ext uri="{D42A27DB-BD31-4B8C-83A1-F6EECF244321}">
                <p14:modId xmlns:p14="http://schemas.microsoft.com/office/powerpoint/2010/main" val="2362971305"/>
              </p:ext>
            </p:extLst>
          </p:nvPr>
        </p:nvGraphicFramePr>
        <p:xfrm>
          <a:off x="7093284" y="1365979"/>
          <a:ext cx="1172408" cy="741680"/>
        </p:xfrm>
        <a:graphic>
          <a:graphicData uri="http://schemas.openxmlformats.org/drawingml/2006/table">
            <a:tbl>
              <a:tblPr firstRow="1" bandRow="1">
                <a:tableStyleId>{5940675A-B579-460E-94D1-54222C63F5DA}</a:tableStyleId>
              </a:tblPr>
              <a:tblGrid>
                <a:gridCol w="1172408">
                  <a:extLst>
                    <a:ext uri="{9D8B030D-6E8A-4147-A177-3AD203B41FA5}">
                      <a16:colId xmlns:a16="http://schemas.microsoft.com/office/drawing/2014/main" val="2365483391"/>
                    </a:ext>
                  </a:extLst>
                </a:gridCol>
              </a:tblGrid>
              <a:tr h="370840">
                <a:tc>
                  <a:txBody>
                    <a:bodyPr/>
                    <a:lstStyle/>
                    <a:p>
                      <a:pPr algn="ctr"/>
                      <a:r>
                        <a:rPr lang="fr-BE" dirty="0">
                          <a:latin typeface="Encode Sans" panose="020B0604020202020204" charset="0"/>
                        </a:rPr>
                        <a:t>Price</a:t>
                      </a: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31422879"/>
                  </a:ext>
                </a:extLst>
              </a:tr>
              <a:tr h="370840">
                <a:tc>
                  <a:txBody>
                    <a:bodyPr/>
                    <a:lstStyle/>
                    <a:p>
                      <a:pPr algn="ctr"/>
                      <a:r>
                        <a:rPr lang="fr-BE" dirty="0">
                          <a:latin typeface="Encode Sans" panose="020B0604020202020204" charset="0"/>
                        </a:rPr>
                        <a:t>Unit</a:t>
                      </a:r>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941892695"/>
                  </a:ext>
                </a:extLst>
              </a:tr>
            </a:tbl>
          </a:graphicData>
        </a:graphic>
      </p:graphicFrame>
      <p:sp>
        <p:nvSpPr>
          <p:cNvPr id="11" name="ZoneTexte 10">
            <a:extLst>
              <a:ext uri="{FF2B5EF4-FFF2-40B4-BE49-F238E27FC236}">
                <a16:creationId xmlns:a16="http://schemas.microsoft.com/office/drawing/2014/main" id="{12F992F5-6DB1-476A-AA9E-15978E52D485}"/>
              </a:ext>
            </a:extLst>
          </p:cNvPr>
          <p:cNvSpPr txBox="1"/>
          <p:nvPr/>
        </p:nvSpPr>
        <p:spPr>
          <a:xfrm>
            <a:off x="8344568" y="1552153"/>
            <a:ext cx="485272" cy="369332"/>
          </a:xfrm>
          <a:prstGeom prst="rect">
            <a:avLst/>
          </a:prstGeom>
          <a:noFill/>
        </p:spPr>
        <p:txBody>
          <a:bodyPr wrap="square" rtlCol="0">
            <a:spAutoFit/>
          </a:bodyPr>
          <a:lstStyle/>
          <a:p>
            <a:pPr algn="ctr"/>
            <a:r>
              <a:rPr lang="fr-BE" dirty="0">
                <a:latin typeface="Encode Sans" panose="020B0604020202020204" charset="0"/>
              </a:rPr>
              <a:t>X</a:t>
            </a:r>
          </a:p>
        </p:txBody>
      </p:sp>
      <p:graphicFrame>
        <p:nvGraphicFramePr>
          <p:cNvPr id="12" name="Tableau 8">
            <a:extLst>
              <a:ext uri="{FF2B5EF4-FFF2-40B4-BE49-F238E27FC236}">
                <a16:creationId xmlns:a16="http://schemas.microsoft.com/office/drawing/2014/main" id="{71628D4B-CDBE-40A9-AF77-3AC525504128}"/>
              </a:ext>
            </a:extLst>
          </p:cNvPr>
          <p:cNvGraphicFramePr>
            <a:graphicFrameLocks noGrp="1"/>
          </p:cNvGraphicFramePr>
          <p:nvPr>
            <p:extLst>
              <p:ext uri="{D42A27DB-BD31-4B8C-83A1-F6EECF244321}">
                <p14:modId xmlns:p14="http://schemas.microsoft.com/office/powerpoint/2010/main" val="797192342"/>
              </p:ext>
            </p:extLst>
          </p:nvPr>
        </p:nvGraphicFramePr>
        <p:xfrm>
          <a:off x="8920747" y="1365979"/>
          <a:ext cx="1835481" cy="741680"/>
        </p:xfrm>
        <a:graphic>
          <a:graphicData uri="http://schemas.openxmlformats.org/drawingml/2006/table">
            <a:tbl>
              <a:tblPr firstRow="1" bandRow="1">
                <a:tableStyleId>{5940675A-B579-460E-94D1-54222C63F5DA}</a:tableStyleId>
              </a:tblPr>
              <a:tblGrid>
                <a:gridCol w="1835481">
                  <a:extLst>
                    <a:ext uri="{9D8B030D-6E8A-4147-A177-3AD203B41FA5}">
                      <a16:colId xmlns:a16="http://schemas.microsoft.com/office/drawing/2014/main" val="2365483391"/>
                    </a:ext>
                  </a:extLst>
                </a:gridCol>
              </a:tblGrid>
              <a:tr h="370840">
                <a:tc>
                  <a:txBody>
                    <a:bodyPr/>
                    <a:lstStyle/>
                    <a:p>
                      <a:pPr algn="ctr"/>
                      <a:r>
                        <a:rPr lang="fr-BE" dirty="0" err="1">
                          <a:latin typeface="Encode Sans" panose="020B0604020202020204" charset="0"/>
                        </a:rPr>
                        <a:t>Number</a:t>
                      </a:r>
                      <a:r>
                        <a:rPr lang="fr-BE" dirty="0">
                          <a:latin typeface="Encode Sans" panose="020B0604020202020204" charset="0"/>
                        </a:rPr>
                        <a:t> of km</a:t>
                      </a: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31422879"/>
                  </a:ext>
                </a:extLst>
              </a:tr>
              <a:tr h="370840">
                <a:tc>
                  <a:txBody>
                    <a:bodyPr/>
                    <a:lstStyle/>
                    <a:p>
                      <a:pPr algn="ctr"/>
                      <a:r>
                        <a:rPr lang="fr-BE" dirty="0" err="1">
                          <a:latin typeface="Encode Sans" panose="020B0604020202020204" charset="0"/>
                        </a:rPr>
                        <a:t>Month</a:t>
                      </a:r>
                      <a:endParaRPr lang="fr-BE" dirty="0">
                        <a:latin typeface="Encode Sans" panose="020B060402020202020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941892695"/>
                  </a:ext>
                </a:extLst>
              </a:tr>
            </a:tbl>
          </a:graphicData>
        </a:graphic>
      </p:graphicFrame>
      <p:sp>
        <p:nvSpPr>
          <p:cNvPr id="13" name="ZoneTexte 12">
            <a:extLst>
              <a:ext uri="{FF2B5EF4-FFF2-40B4-BE49-F238E27FC236}">
                <a16:creationId xmlns:a16="http://schemas.microsoft.com/office/drawing/2014/main" id="{CDAC5493-3166-474F-9D3B-CA3B0EA3A484}"/>
              </a:ext>
            </a:extLst>
          </p:cNvPr>
          <p:cNvSpPr txBox="1"/>
          <p:nvPr/>
        </p:nvSpPr>
        <p:spPr>
          <a:xfrm>
            <a:off x="0" y="2521348"/>
            <a:ext cx="6095999" cy="369332"/>
          </a:xfrm>
          <a:prstGeom prst="rect">
            <a:avLst/>
          </a:prstGeom>
          <a:noFill/>
        </p:spPr>
        <p:txBody>
          <a:bodyPr wrap="square" rtlCol="0">
            <a:spAutoFit/>
          </a:bodyPr>
          <a:lstStyle/>
          <a:p>
            <a:pPr algn="ctr"/>
            <a:r>
              <a:rPr lang="fr-BE" u="sng" dirty="0">
                <a:latin typeface="Encode Sans" panose="020B0604020202020204" charset="0"/>
              </a:rPr>
              <a:t>Thermal </a:t>
            </a:r>
            <a:r>
              <a:rPr lang="fr-BE" u="sng" dirty="0" err="1">
                <a:latin typeface="Encode Sans" panose="020B0604020202020204" charset="0"/>
              </a:rPr>
              <a:t>vehicle</a:t>
            </a:r>
            <a:endParaRPr lang="fr-BE" u="sng" dirty="0">
              <a:latin typeface="Encode Sans" panose="020B0604020202020204" charset="0"/>
            </a:endParaRPr>
          </a:p>
        </p:txBody>
      </p:sp>
      <p:sp>
        <p:nvSpPr>
          <p:cNvPr id="14" name="ZoneTexte 13">
            <a:extLst>
              <a:ext uri="{FF2B5EF4-FFF2-40B4-BE49-F238E27FC236}">
                <a16:creationId xmlns:a16="http://schemas.microsoft.com/office/drawing/2014/main" id="{CEE5BCAF-7D4F-4D68-9D73-005EA6E497D5}"/>
              </a:ext>
            </a:extLst>
          </p:cNvPr>
          <p:cNvSpPr txBox="1"/>
          <p:nvPr/>
        </p:nvSpPr>
        <p:spPr>
          <a:xfrm>
            <a:off x="6096000" y="2521348"/>
            <a:ext cx="6096001" cy="369332"/>
          </a:xfrm>
          <a:prstGeom prst="rect">
            <a:avLst/>
          </a:prstGeom>
          <a:noFill/>
        </p:spPr>
        <p:txBody>
          <a:bodyPr wrap="square" rtlCol="0">
            <a:spAutoFit/>
          </a:bodyPr>
          <a:lstStyle/>
          <a:p>
            <a:pPr algn="ctr"/>
            <a:r>
              <a:rPr lang="fr-BE" u="sng" dirty="0">
                <a:latin typeface="Encode Sans" panose="020B0604020202020204" charset="0"/>
              </a:rPr>
              <a:t>Electric </a:t>
            </a:r>
            <a:r>
              <a:rPr lang="fr-BE" u="sng" dirty="0" err="1">
                <a:latin typeface="Encode Sans" panose="020B0604020202020204" charset="0"/>
              </a:rPr>
              <a:t>vehicle</a:t>
            </a:r>
            <a:endParaRPr lang="fr-BE" u="sng" dirty="0">
              <a:latin typeface="Encode Sans" panose="020B0604020202020204" charset="0"/>
            </a:endParaRPr>
          </a:p>
        </p:txBody>
      </p:sp>
      <p:sp>
        <p:nvSpPr>
          <p:cNvPr id="15" name="Rectangle : coins arrondis 14">
            <a:extLst>
              <a:ext uri="{FF2B5EF4-FFF2-40B4-BE49-F238E27FC236}">
                <a16:creationId xmlns:a16="http://schemas.microsoft.com/office/drawing/2014/main" id="{0A66D4D2-A9F8-4556-9CF7-1898E56532C0}"/>
              </a:ext>
            </a:extLst>
          </p:cNvPr>
          <p:cNvSpPr/>
          <p:nvPr/>
        </p:nvSpPr>
        <p:spPr>
          <a:xfrm>
            <a:off x="252663" y="3092116"/>
            <a:ext cx="5402179" cy="816166"/>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latin typeface="Encode Sans" panose="020B0604020202020204" charset="0"/>
            </a:endParaRPr>
          </a:p>
        </p:txBody>
      </p:sp>
      <p:graphicFrame>
        <p:nvGraphicFramePr>
          <p:cNvPr id="16" name="Tableau 8">
            <a:extLst>
              <a:ext uri="{FF2B5EF4-FFF2-40B4-BE49-F238E27FC236}">
                <a16:creationId xmlns:a16="http://schemas.microsoft.com/office/drawing/2014/main" id="{00CF959C-78E5-4548-AB3D-47DE6E7CADF0}"/>
              </a:ext>
            </a:extLst>
          </p:cNvPr>
          <p:cNvGraphicFramePr>
            <a:graphicFrameLocks noGrp="1"/>
          </p:cNvGraphicFramePr>
          <p:nvPr>
            <p:extLst>
              <p:ext uri="{D42A27DB-BD31-4B8C-83A1-F6EECF244321}">
                <p14:modId xmlns:p14="http://schemas.microsoft.com/office/powerpoint/2010/main" val="3304465851"/>
              </p:ext>
            </p:extLst>
          </p:nvPr>
        </p:nvGraphicFramePr>
        <p:xfrm>
          <a:off x="382815" y="3129359"/>
          <a:ext cx="1581331" cy="741680"/>
        </p:xfrm>
        <a:graphic>
          <a:graphicData uri="http://schemas.openxmlformats.org/drawingml/2006/table">
            <a:tbl>
              <a:tblPr firstRow="1" bandRow="1">
                <a:tableStyleId>{5940675A-B579-460E-94D1-54222C63F5DA}</a:tableStyleId>
              </a:tblPr>
              <a:tblGrid>
                <a:gridCol w="1581331">
                  <a:extLst>
                    <a:ext uri="{9D8B030D-6E8A-4147-A177-3AD203B41FA5}">
                      <a16:colId xmlns:a16="http://schemas.microsoft.com/office/drawing/2014/main" val="2365483391"/>
                    </a:ext>
                  </a:extLst>
                </a:gridCol>
              </a:tblGrid>
              <a:tr h="370840">
                <a:tc>
                  <a:txBody>
                    <a:bodyPr/>
                    <a:lstStyle/>
                    <a:p>
                      <a:pPr algn="ctr"/>
                      <a:r>
                        <a:rPr lang="fr-BE" dirty="0" err="1">
                          <a:latin typeface="Encode Sans" panose="020B0604020202020204" charset="0"/>
                        </a:rPr>
                        <a:t>Consumption</a:t>
                      </a:r>
                      <a:r>
                        <a:rPr lang="fr-BE" dirty="0">
                          <a:latin typeface="Encode Sans" panose="020B0604020202020204" charset="0"/>
                        </a:rPr>
                        <a:t> (L)</a:t>
                      </a: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31422879"/>
                  </a:ext>
                </a:extLst>
              </a:tr>
              <a:tr h="370840">
                <a:tc>
                  <a:txBody>
                    <a:bodyPr/>
                    <a:lstStyle/>
                    <a:p>
                      <a:pPr algn="ctr"/>
                      <a:r>
                        <a:rPr lang="fr-BE" dirty="0">
                          <a:latin typeface="Encode Sans" panose="020B0604020202020204" charset="0"/>
                        </a:rPr>
                        <a:t>100 km</a:t>
                      </a:r>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941892695"/>
                  </a:ext>
                </a:extLst>
              </a:tr>
            </a:tbl>
          </a:graphicData>
        </a:graphic>
      </p:graphicFrame>
      <p:sp>
        <p:nvSpPr>
          <p:cNvPr id="17" name="ZoneTexte 16">
            <a:extLst>
              <a:ext uri="{FF2B5EF4-FFF2-40B4-BE49-F238E27FC236}">
                <a16:creationId xmlns:a16="http://schemas.microsoft.com/office/drawing/2014/main" id="{21DB3716-64B4-4847-A5AC-74D5F78A97F4}"/>
              </a:ext>
            </a:extLst>
          </p:cNvPr>
          <p:cNvSpPr txBox="1"/>
          <p:nvPr/>
        </p:nvSpPr>
        <p:spPr>
          <a:xfrm>
            <a:off x="1886164" y="3315533"/>
            <a:ext cx="485272" cy="369332"/>
          </a:xfrm>
          <a:prstGeom prst="rect">
            <a:avLst/>
          </a:prstGeom>
          <a:noFill/>
        </p:spPr>
        <p:txBody>
          <a:bodyPr wrap="square" rtlCol="0">
            <a:spAutoFit/>
          </a:bodyPr>
          <a:lstStyle/>
          <a:p>
            <a:pPr algn="ctr"/>
            <a:r>
              <a:rPr lang="fr-BE" dirty="0">
                <a:latin typeface="Encode Sans" panose="020B0604020202020204" charset="0"/>
              </a:rPr>
              <a:t>X</a:t>
            </a:r>
          </a:p>
        </p:txBody>
      </p:sp>
      <p:graphicFrame>
        <p:nvGraphicFramePr>
          <p:cNvPr id="18" name="Tableau 8">
            <a:extLst>
              <a:ext uri="{FF2B5EF4-FFF2-40B4-BE49-F238E27FC236}">
                <a16:creationId xmlns:a16="http://schemas.microsoft.com/office/drawing/2014/main" id="{CB50A900-FB6B-4C87-B1BD-9C778E7455C9}"/>
              </a:ext>
            </a:extLst>
          </p:cNvPr>
          <p:cNvGraphicFramePr>
            <a:graphicFrameLocks noGrp="1"/>
          </p:cNvGraphicFramePr>
          <p:nvPr>
            <p:extLst>
              <p:ext uri="{D42A27DB-BD31-4B8C-83A1-F6EECF244321}">
                <p14:modId xmlns:p14="http://schemas.microsoft.com/office/powerpoint/2010/main" val="2720908052"/>
              </p:ext>
            </p:extLst>
          </p:nvPr>
        </p:nvGraphicFramePr>
        <p:xfrm>
          <a:off x="2265273" y="3129359"/>
          <a:ext cx="959189" cy="741680"/>
        </p:xfrm>
        <a:graphic>
          <a:graphicData uri="http://schemas.openxmlformats.org/drawingml/2006/table">
            <a:tbl>
              <a:tblPr firstRow="1" bandRow="1">
                <a:tableStyleId>{5940675A-B579-460E-94D1-54222C63F5DA}</a:tableStyleId>
              </a:tblPr>
              <a:tblGrid>
                <a:gridCol w="959189">
                  <a:extLst>
                    <a:ext uri="{9D8B030D-6E8A-4147-A177-3AD203B41FA5}">
                      <a16:colId xmlns:a16="http://schemas.microsoft.com/office/drawing/2014/main" val="2365483391"/>
                    </a:ext>
                  </a:extLst>
                </a:gridCol>
              </a:tblGrid>
              <a:tr h="370840">
                <a:tc>
                  <a:txBody>
                    <a:bodyPr/>
                    <a:lstStyle/>
                    <a:p>
                      <a:pPr algn="ctr"/>
                      <a:r>
                        <a:rPr lang="fr-BE" dirty="0">
                          <a:latin typeface="Encode Sans" panose="020B0604020202020204" charset="0"/>
                        </a:rPr>
                        <a:t>Price</a:t>
                      </a: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31422879"/>
                  </a:ext>
                </a:extLst>
              </a:tr>
              <a:tr h="370840">
                <a:tc>
                  <a:txBody>
                    <a:bodyPr/>
                    <a:lstStyle/>
                    <a:p>
                      <a:pPr algn="ctr"/>
                      <a:r>
                        <a:rPr lang="fr-BE" dirty="0">
                          <a:latin typeface="Encode Sans" panose="020B0604020202020204" charset="0"/>
                        </a:rPr>
                        <a:t>litre</a:t>
                      </a:r>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941892695"/>
                  </a:ext>
                </a:extLst>
              </a:tr>
            </a:tbl>
          </a:graphicData>
        </a:graphic>
      </p:graphicFrame>
      <p:sp>
        <p:nvSpPr>
          <p:cNvPr id="19" name="ZoneTexte 18">
            <a:extLst>
              <a:ext uri="{FF2B5EF4-FFF2-40B4-BE49-F238E27FC236}">
                <a16:creationId xmlns:a16="http://schemas.microsoft.com/office/drawing/2014/main" id="{A8BD6B7D-D414-4788-A680-423251DB39C2}"/>
              </a:ext>
            </a:extLst>
          </p:cNvPr>
          <p:cNvSpPr txBox="1"/>
          <p:nvPr/>
        </p:nvSpPr>
        <p:spPr>
          <a:xfrm>
            <a:off x="3281268" y="3315533"/>
            <a:ext cx="485272" cy="369332"/>
          </a:xfrm>
          <a:prstGeom prst="rect">
            <a:avLst/>
          </a:prstGeom>
          <a:noFill/>
        </p:spPr>
        <p:txBody>
          <a:bodyPr wrap="square" rtlCol="0">
            <a:spAutoFit/>
          </a:bodyPr>
          <a:lstStyle/>
          <a:p>
            <a:pPr algn="ctr"/>
            <a:r>
              <a:rPr lang="fr-BE" dirty="0">
                <a:latin typeface="Encode Sans" panose="020B0604020202020204" charset="0"/>
              </a:rPr>
              <a:t>X</a:t>
            </a:r>
          </a:p>
        </p:txBody>
      </p:sp>
      <p:sp>
        <p:nvSpPr>
          <p:cNvPr id="20" name="ZoneTexte 19">
            <a:extLst>
              <a:ext uri="{FF2B5EF4-FFF2-40B4-BE49-F238E27FC236}">
                <a16:creationId xmlns:a16="http://schemas.microsoft.com/office/drawing/2014/main" id="{64DE2153-8F22-4749-A45F-85E92E045CEF}"/>
              </a:ext>
            </a:extLst>
          </p:cNvPr>
          <p:cNvSpPr txBox="1"/>
          <p:nvPr/>
        </p:nvSpPr>
        <p:spPr>
          <a:xfrm>
            <a:off x="3777496" y="3167249"/>
            <a:ext cx="1546074" cy="646331"/>
          </a:xfrm>
          <a:prstGeom prst="rect">
            <a:avLst/>
          </a:prstGeom>
          <a:noFill/>
        </p:spPr>
        <p:txBody>
          <a:bodyPr wrap="square" rtlCol="0">
            <a:spAutoFit/>
          </a:bodyPr>
          <a:lstStyle/>
          <a:p>
            <a:r>
              <a:rPr lang="en-US" dirty="0">
                <a:latin typeface="Encode Sans" panose="020B0604020202020204" charset="0"/>
              </a:rPr>
              <a:t>Nb of km per month</a:t>
            </a:r>
          </a:p>
        </p:txBody>
      </p:sp>
      <p:sp>
        <p:nvSpPr>
          <p:cNvPr id="21" name="Parenthèse fermante 20">
            <a:extLst>
              <a:ext uri="{FF2B5EF4-FFF2-40B4-BE49-F238E27FC236}">
                <a16:creationId xmlns:a16="http://schemas.microsoft.com/office/drawing/2014/main" id="{E61E7FE8-57A9-4F3B-B822-54D27563A359}"/>
              </a:ext>
            </a:extLst>
          </p:cNvPr>
          <p:cNvSpPr/>
          <p:nvPr/>
        </p:nvSpPr>
        <p:spPr>
          <a:xfrm>
            <a:off x="3116179" y="3139837"/>
            <a:ext cx="165088" cy="720725"/>
          </a:xfrm>
          <a:prstGeom prst="rightBracket">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fr-BE" dirty="0">
              <a:latin typeface="Encode Sans" panose="020B0604020202020204" charset="0"/>
            </a:endParaRPr>
          </a:p>
        </p:txBody>
      </p:sp>
      <p:sp>
        <p:nvSpPr>
          <p:cNvPr id="23" name="Parenthèse fermante 22">
            <a:extLst>
              <a:ext uri="{FF2B5EF4-FFF2-40B4-BE49-F238E27FC236}">
                <a16:creationId xmlns:a16="http://schemas.microsoft.com/office/drawing/2014/main" id="{064D9A30-8092-4725-912C-DDA272EB6520}"/>
              </a:ext>
            </a:extLst>
          </p:cNvPr>
          <p:cNvSpPr/>
          <p:nvPr/>
        </p:nvSpPr>
        <p:spPr>
          <a:xfrm rot="10800000">
            <a:off x="349064" y="3139837"/>
            <a:ext cx="165088" cy="720725"/>
          </a:xfrm>
          <a:prstGeom prst="rightBracket">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fr-BE" dirty="0">
              <a:latin typeface="Encode Sans" panose="020B0604020202020204" charset="0"/>
            </a:endParaRPr>
          </a:p>
        </p:txBody>
      </p:sp>
      <p:graphicFrame>
        <p:nvGraphicFramePr>
          <p:cNvPr id="25" name="Tableau 8">
            <a:extLst>
              <a:ext uri="{FF2B5EF4-FFF2-40B4-BE49-F238E27FC236}">
                <a16:creationId xmlns:a16="http://schemas.microsoft.com/office/drawing/2014/main" id="{BB11C053-083E-4843-8CEB-858779834133}"/>
              </a:ext>
            </a:extLst>
          </p:cNvPr>
          <p:cNvGraphicFramePr>
            <a:graphicFrameLocks noGrp="1"/>
          </p:cNvGraphicFramePr>
          <p:nvPr>
            <p:extLst>
              <p:ext uri="{D42A27DB-BD31-4B8C-83A1-F6EECF244321}">
                <p14:modId xmlns:p14="http://schemas.microsoft.com/office/powerpoint/2010/main" val="4222792213"/>
              </p:ext>
            </p:extLst>
          </p:nvPr>
        </p:nvGraphicFramePr>
        <p:xfrm>
          <a:off x="579546" y="4260840"/>
          <a:ext cx="1405008" cy="741680"/>
        </p:xfrm>
        <a:graphic>
          <a:graphicData uri="http://schemas.openxmlformats.org/drawingml/2006/table">
            <a:tbl>
              <a:tblPr firstRow="1" bandRow="1">
                <a:tableStyleId>{5940675A-B579-460E-94D1-54222C63F5DA}</a:tableStyleId>
              </a:tblPr>
              <a:tblGrid>
                <a:gridCol w="1405008">
                  <a:extLst>
                    <a:ext uri="{9D8B030D-6E8A-4147-A177-3AD203B41FA5}">
                      <a16:colId xmlns:a16="http://schemas.microsoft.com/office/drawing/2014/main" val="2365483391"/>
                    </a:ext>
                  </a:extLst>
                </a:gridCol>
              </a:tblGrid>
              <a:tr h="370840">
                <a:tc>
                  <a:txBody>
                    <a:bodyPr/>
                    <a:lstStyle/>
                    <a:p>
                      <a:pPr algn="ctr"/>
                      <a:r>
                        <a:rPr lang="fr-BE" dirty="0">
                          <a:latin typeface="Encode Sans" panose="020B0604020202020204" charset="0"/>
                        </a:rPr>
                        <a:t>4.9 l</a:t>
                      </a: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31422879"/>
                  </a:ext>
                </a:extLst>
              </a:tr>
              <a:tr h="370840">
                <a:tc>
                  <a:txBody>
                    <a:bodyPr/>
                    <a:lstStyle/>
                    <a:p>
                      <a:pPr algn="ctr"/>
                      <a:r>
                        <a:rPr lang="fr-BE" dirty="0">
                          <a:latin typeface="Encode Sans" panose="020B0604020202020204" charset="0"/>
                        </a:rPr>
                        <a:t>100 km</a:t>
                      </a:r>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941892695"/>
                  </a:ext>
                </a:extLst>
              </a:tr>
            </a:tbl>
          </a:graphicData>
        </a:graphic>
      </p:graphicFrame>
      <p:sp>
        <p:nvSpPr>
          <p:cNvPr id="26" name="ZoneTexte 25">
            <a:extLst>
              <a:ext uri="{FF2B5EF4-FFF2-40B4-BE49-F238E27FC236}">
                <a16:creationId xmlns:a16="http://schemas.microsoft.com/office/drawing/2014/main" id="{1D4178D9-5A72-4FEC-A9CB-D02354FB1180}"/>
              </a:ext>
            </a:extLst>
          </p:cNvPr>
          <p:cNvSpPr txBox="1"/>
          <p:nvPr/>
        </p:nvSpPr>
        <p:spPr>
          <a:xfrm>
            <a:off x="1924635" y="4447014"/>
            <a:ext cx="485272" cy="338554"/>
          </a:xfrm>
          <a:prstGeom prst="rect">
            <a:avLst/>
          </a:prstGeom>
          <a:noFill/>
        </p:spPr>
        <p:txBody>
          <a:bodyPr wrap="square" rtlCol="0">
            <a:spAutoFit/>
          </a:bodyPr>
          <a:lstStyle/>
          <a:p>
            <a:pPr algn="ctr"/>
            <a:r>
              <a:rPr lang="fr-BE" sz="1600" dirty="0">
                <a:latin typeface="Encode Sans" panose="020B0604020202020204" charset="0"/>
              </a:rPr>
              <a:t>X</a:t>
            </a:r>
          </a:p>
        </p:txBody>
      </p:sp>
      <p:sp>
        <p:nvSpPr>
          <p:cNvPr id="27" name="ZoneTexte 26">
            <a:extLst>
              <a:ext uri="{FF2B5EF4-FFF2-40B4-BE49-F238E27FC236}">
                <a16:creationId xmlns:a16="http://schemas.microsoft.com/office/drawing/2014/main" id="{8FA2C543-84F7-4368-9FB6-4505223A4010}"/>
              </a:ext>
            </a:extLst>
          </p:cNvPr>
          <p:cNvSpPr txBox="1"/>
          <p:nvPr/>
        </p:nvSpPr>
        <p:spPr>
          <a:xfrm>
            <a:off x="2334364" y="4447014"/>
            <a:ext cx="2970965" cy="338554"/>
          </a:xfrm>
          <a:prstGeom prst="rect">
            <a:avLst/>
          </a:prstGeom>
          <a:noFill/>
        </p:spPr>
        <p:txBody>
          <a:bodyPr wrap="square" rtlCol="0">
            <a:spAutoFit/>
          </a:bodyPr>
          <a:lstStyle/>
          <a:p>
            <a:r>
              <a:rPr lang="fr-BE" sz="1600" dirty="0">
                <a:latin typeface="Encode Sans" panose="020B0604020202020204" charset="0"/>
              </a:rPr>
              <a:t>1.5 €/l x 1,250 km</a:t>
            </a:r>
          </a:p>
        </p:txBody>
      </p:sp>
      <p:sp>
        <p:nvSpPr>
          <p:cNvPr id="29" name="ZoneTexte 28">
            <a:extLst>
              <a:ext uri="{FF2B5EF4-FFF2-40B4-BE49-F238E27FC236}">
                <a16:creationId xmlns:a16="http://schemas.microsoft.com/office/drawing/2014/main" id="{848ECC4A-9A4E-4BF3-8352-D59D407B2574}"/>
              </a:ext>
            </a:extLst>
          </p:cNvPr>
          <p:cNvSpPr txBox="1"/>
          <p:nvPr/>
        </p:nvSpPr>
        <p:spPr>
          <a:xfrm>
            <a:off x="1099592" y="5183568"/>
            <a:ext cx="3742039" cy="584775"/>
          </a:xfrm>
          <a:prstGeom prst="rect">
            <a:avLst/>
          </a:prstGeom>
          <a:noFill/>
        </p:spPr>
        <p:txBody>
          <a:bodyPr wrap="square" rtlCol="0">
            <a:spAutoFit/>
          </a:bodyPr>
          <a:lstStyle/>
          <a:p>
            <a:r>
              <a:rPr lang="en-US" sz="1600" dirty="0">
                <a:latin typeface="Encode Sans" panose="020B0604020202020204" charset="0"/>
              </a:rPr>
              <a:t>Monthly budget: 92 € / month</a:t>
            </a:r>
          </a:p>
          <a:p>
            <a:r>
              <a:rPr lang="en-US" sz="1600" dirty="0">
                <a:latin typeface="Encode Sans" panose="020B0604020202020204" charset="0"/>
              </a:rPr>
              <a:t>Budget / 100 km: 7.4 € / 100 km</a:t>
            </a:r>
            <a:endParaRPr lang="fr-BE" sz="1600" dirty="0">
              <a:latin typeface="Encode Sans" panose="020B0604020202020204" charset="0"/>
            </a:endParaRPr>
          </a:p>
        </p:txBody>
      </p:sp>
      <p:sp>
        <p:nvSpPr>
          <p:cNvPr id="30" name="Rectangle : coins arrondis 29">
            <a:extLst>
              <a:ext uri="{FF2B5EF4-FFF2-40B4-BE49-F238E27FC236}">
                <a16:creationId xmlns:a16="http://schemas.microsoft.com/office/drawing/2014/main" id="{16E80AF3-9672-4FDB-8817-BDA006D34B84}"/>
              </a:ext>
            </a:extLst>
          </p:cNvPr>
          <p:cNvSpPr/>
          <p:nvPr/>
        </p:nvSpPr>
        <p:spPr>
          <a:xfrm>
            <a:off x="6277238" y="3092116"/>
            <a:ext cx="5561598" cy="816166"/>
          </a:xfrm>
          <a:prstGeom prst="roundRect">
            <a:avLst/>
          </a:prstGeom>
          <a:solidFill>
            <a:srgbClr val="F7A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latin typeface="Encode Sans" panose="020B0604020202020204" charset="0"/>
            </a:endParaRPr>
          </a:p>
        </p:txBody>
      </p:sp>
      <p:graphicFrame>
        <p:nvGraphicFramePr>
          <p:cNvPr id="31" name="Tableau 8">
            <a:extLst>
              <a:ext uri="{FF2B5EF4-FFF2-40B4-BE49-F238E27FC236}">
                <a16:creationId xmlns:a16="http://schemas.microsoft.com/office/drawing/2014/main" id="{6042770E-28A9-4366-B71A-57756A401B64}"/>
              </a:ext>
            </a:extLst>
          </p:cNvPr>
          <p:cNvGraphicFramePr>
            <a:graphicFrameLocks noGrp="1"/>
          </p:cNvGraphicFramePr>
          <p:nvPr>
            <p:extLst>
              <p:ext uri="{D42A27DB-BD31-4B8C-83A1-F6EECF244321}">
                <p14:modId xmlns:p14="http://schemas.microsoft.com/office/powerpoint/2010/main" val="3523364035"/>
              </p:ext>
            </p:extLst>
          </p:nvPr>
        </p:nvGraphicFramePr>
        <p:xfrm>
          <a:off x="6463791" y="3139837"/>
          <a:ext cx="1958489" cy="741680"/>
        </p:xfrm>
        <a:graphic>
          <a:graphicData uri="http://schemas.openxmlformats.org/drawingml/2006/table">
            <a:tbl>
              <a:tblPr firstRow="1" bandRow="1">
                <a:tableStyleId>{5940675A-B579-460E-94D1-54222C63F5DA}</a:tableStyleId>
              </a:tblPr>
              <a:tblGrid>
                <a:gridCol w="1958489">
                  <a:extLst>
                    <a:ext uri="{9D8B030D-6E8A-4147-A177-3AD203B41FA5}">
                      <a16:colId xmlns:a16="http://schemas.microsoft.com/office/drawing/2014/main" val="2365483391"/>
                    </a:ext>
                  </a:extLst>
                </a:gridCol>
              </a:tblGrid>
              <a:tr h="370840">
                <a:tc>
                  <a:txBody>
                    <a:bodyPr/>
                    <a:lstStyle/>
                    <a:p>
                      <a:pPr algn="ctr"/>
                      <a:r>
                        <a:rPr lang="fr-BE" dirty="0" err="1">
                          <a:latin typeface="Encode Sans" panose="020B0604020202020204" charset="0"/>
                        </a:rPr>
                        <a:t>Consumption</a:t>
                      </a:r>
                      <a:r>
                        <a:rPr lang="fr-BE" dirty="0">
                          <a:latin typeface="Encode Sans" panose="020B0604020202020204" charset="0"/>
                        </a:rPr>
                        <a:t> (kWh)</a:t>
                      </a: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31422879"/>
                  </a:ext>
                </a:extLst>
              </a:tr>
              <a:tr h="370840">
                <a:tc>
                  <a:txBody>
                    <a:bodyPr/>
                    <a:lstStyle/>
                    <a:p>
                      <a:pPr algn="ctr"/>
                      <a:r>
                        <a:rPr lang="fr-BE" dirty="0">
                          <a:latin typeface="Encode Sans" panose="020B0604020202020204" charset="0"/>
                        </a:rPr>
                        <a:t>100 km</a:t>
                      </a:r>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941892695"/>
                  </a:ext>
                </a:extLst>
              </a:tr>
            </a:tbl>
          </a:graphicData>
        </a:graphic>
      </p:graphicFrame>
      <p:sp>
        <p:nvSpPr>
          <p:cNvPr id="32" name="ZoneTexte 31">
            <a:extLst>
              <a:ext uri="{FF2B5EF4-FFF2-40B4-BE49-F238E27FC236}">
                <a16:creationId xmlns:a16="http://schemas.microsoft.com/office/drawing/2014/main" id="{BD4959F5-76C6-4457-8B7C-B1C0AD9B10E1}"/>
              </a:ext>
            </a:extLst>
          </p:cNvPr>
          <p:cNvSpPr txBox="1"/>
          <p:nvPr/>
        </p:nvSpPr>
        <p:spPr>
          <a:xfrm>
            <a:off x="8317297" y="3315533"/>
            <a:ext cx="485272" cy="369332"/>
          </a:xfrm>
          <a:prstGeom prst="rect">
            <a:avLst/>
          </a:prstGeom>
          <a:noFill/>
        </p:spPr>
        <p:txBody>
          <a:bodyPr wrap="square" rtlCol="0">
            <a:spAutoFit/>
          </a:bodyPr>
          <a:lstStyle/>
          <a:p>
            <a:pPr algn="ctr"/>
            <a:r>
              <a:rPr lang="fr-BE" dirty="0">
                <a:latin typeface="Encode Sans" panose="020B0604020202020204" charset="0"/>
              </a:rPr>
              <a:t>X</a:t>
            </a:r>
          </a:p>
        </p:txBody>
      </p:sp>
      <p:graphicFrame>
        <p:nvGraphicFramePr>
          <p:cNvPr id="33" name="Tableau 8">
            <a:extLst>
              <a:ext uri="{FF2B5EF4-FFF2-40B4-BE49-F238E27FC236}">
                <a16:creationId xmlns:a16="http://schemas.microsoft.com/office/drawing/2014/main" id="{78C63571-0A57-4EC1-A040-A811D0DD5A8F}"/>
              </a:ext>
            </a:extLst>
          </p:cNvPr>
          <p:cNvGraphicFramePr>
            <a:graphicFrameLocks noGrp="1"/>
          </p:cNvGraphicFramePr>
          <p:nvPr>
            <p:extLst>
              <p:ext uri="{D42A27DB-BD31-4B8C-83A1-F6EECF244321}">
                <p14:modId xmlns:p14="http://schemas.microsoft.com/office/powerpoint/2010/main" val="743805121"/>
              </p:ext>
            </p:extLst>
          </p:nvPr>
        </p:nvGraphicFramePr>
        <p:xfrm>
          <a:off x="8721117" y="3129359"/>
          <a:ext cx="959189" cy="741680"/>
        </p:xfrm>
        <a:graphic>
          <a:graphicData uri="http://schemas.openxmlformats.org/drawingml/2006/table">
            <a:tbl>
              <a:tblPr firstRow="1" bandRow="1">
                <a:tableStyleId>{5940675A-B579-460E-94D1-54222C63F5DA}</a:tableStyleId>
              </a:tblPr>
              <a:tblGrid>
                <a:gridCol w="959189">
                  <a:extLst>
                    <a:ext uri="{9D8B030D-6E8A-4147-A177-3AD203B41FA5}">
                      <a16:colId xmlns:a16="http://schemas.microsoft.com/office/drawing/2014/main" val="2365483391"/>
                    </a:ext>
                  </a:extLst>
                </a:gridCol>
              </a:tblGrid>
              <a:tr h="370840">
                <a:tc>
                  <a:txBody>
                    <a:bodyPr/>
                    <a:lstStyle/>
                    <a:p>
                      <a:pPr algn="ctr"/>
                      <a:r>
                        <a:rPr lang="fr-BE" dirty="0">
                          <a:latin typeface="Encode Sans" panose="020B0604020202020204" charset="0"/>
                        </a:rPr>
                        <a:t>Price</a:t>
                      </a: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31422879"/>
                  </a:ext>
                </a:extLst>
              </a:tr>
              <a:tr h="370840">
                <a:tc>
                  <a:txBody>
                    <a:bodyPr/>
                    <a:lstStyle/>
                    <a:p>
                      <a:pPr algn="ctr"/>
                      <a:r>
                        <a:rPr lang="fr-BE" dirty="0">
                          <a:latin typeface="Encode Sans" panose="020B0604020202020204" charset="0"/>
                        </a:rPr>
                        <a:t>kWh</a:t>
                      </a:r>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941892695"/>
                  </a:ext>
                </a:extLst>
              </a:tr>
            </a:tbl>
          </a:graphicData>
        </a:graphic>
      </p:graphicFrame>
      <p:sp>
        <p:nvSpPr>
          <p:cNvPr id="34" name="ZoneTexte 33">
            <a:extLst>
              <a:ext uri="{FF2B5EF4-FFF2-40B4-BE49-F238E27FC236}">
                <a16:creationId xmlns:a16="http://schemas.microsoft.com/office/drawing/2014/main" id="{4D603D18-1CBD-4521-99C4-2052C7BA8C91}"/>
              </a:ext>
            </a:extLst>
          </p:cNvPr>
          <p:cNvSpPr txBox="1"/>
          <p:nvPr/>
        </p:nvSpPr>
        <p:spPr>
          <a:xfrm>
            <a:off x="9724757" y="3315533"/>
            <a:ext cx="485272" cy="369332"/>
          </a:xfrm>
          <a:prstGeom prst="rect">
            <a:avLst/>
          </a:prstGeom>
          <a:noFill/>
        </p:spPr>
        <p:txBody>
          <a:bodyPr wrap="square" rtlCol="0">
            <a:spAutoFit/>
          </a:bodyPr>
          <a:lstStyle/>
          <a:p>
            <a:pPr algn="ctr"/>
            <a:r>
              <a:rPr lang="fr-BE" dirty="0">
                <a:latin typeface="Encode Sans" panose="020B0604020202020204" charset="0"/>
              </a:rPr>
              <a:t>X</a:t>
            </a:r>
          </a:p>
        </p:txBody>
      </p:sp>
      <p:sp>
        <p:nvSpPr>
          <p:cNvPr id="35" name="ZoneTexte 34">
            <a:extLst>
              <a:ext uri="{FF2B5EF4-FFF2-40B4-BE49-F238E27FC236}">
                <a16:creationId xmlns:a16="http://schemas.microsoft.com/office/drawing/2014/main" id="{14D5DA93-C181-4C4A-8DA6-A64D60ADAD64}"/>
              </a:ext>
            </a:extLst>
          </p:cNvPr>
          <p:cNvSpPr txBox="1"/>
          <p:nvPr/>
        </p:nvSpPr>
        <p:spPr>
          <a:xfrm>
            <a:off x="10245697" y="3179606"/>
            <a:ext cx="1484289" cy="646331"/>
          </a:xfrm>
          <a:prstGeom prst="rect">
            <a:avLst/>
          </a:prstGeom>
          <a:noFill/>
        </p:spPr>
        <p:txBody>
          <a:bodyPr wrap="square" rtlCol="0">
            <a:spAutoFit/>
          </a:bodyPr>
          <a:lstStyle/>
          <a:p>
            <a:r>
              <a:rPr lang="en-US" dirty="0">
                <a:latin typeface="Encode Sans" panose="020B0604020202020204" charset="0"/>
              </a:rPr>
              <a:t>Nb of km per month</a:t>
            </a:r>
          </a:p>
        </p:txBody>
      </p:sp>
      <p:sp>
        <p:nvSpPr>
          <p:cNvPr id="36" name="Parenthèse fermante 35">
            <a:extLst>
              <a:ext uri="{FF2B5EF4-FFF2-40B4-BE49-F238E27FC236}">
                <a16:creationId xmlns:a16="http://schemas.microsoft.com/office/drawing/2014/main" id="{C6B68862-5555-4D0F-89CB-7577C9E3180D}"/>
              </a:ext>
            </a:extLst>
          </p:cNvPr>
          <p:cNvSpPr/>
          <p:nvPr/>
        </p:nvSpPr>
        <p:spPr>
          <a:xfrm>
            <a:off x="9584379" y="3139837"/>
            <a:ext cx="165088" cy="720725"/>
          </a:xfrm>
          <a:prstGeom prst="rightBracket">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fr-BE" dirty="0">
              <a:latin typeface="Encode Sans" panose="020B0604020202020204" charset="0"/>
            </a:endParaRPr>
          </a:p>
        </p:txBody>
      </p:sp>
      <p:sp>
        <p:nvSpPr>
          <p:cNvPr id="37" name="Parenthèse fermante 36">
            <a:extLst>
              <a:ext uri="{FF2B5EF4-FFF2-40B4-BE49-F238E27FC236}">
                <a16:creationId xmlns:a16="http://schemas.microsoft.com/office/drawing/2014/main" id="{430AD69D-7093-4C49-B0CF-DE18AB54DB9E}"/>
              </a:ext>
            </a:extLst>
          </p:cNvPr>
          <p:cNvSpPr/>
          <p:nvPr/>
        </p:nvSpPr>
        <p:spPr>
          <a:xfrm rot="10800000">
            <a:off x="6376318" y="3139837"/>
            <a:ext cx="165088" cy="720725"/>
          </a:xfrm>
          <a:prstGeom prst="rightBracket">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fr-BE" dirty="0">
              <a:latin typeface="Encode Sans" panose="020B0604020202020204" charset="0"/>
            </a:endParaRPr>
          </a:p>
        </p:txBody>
      </p:sp>
      <p:graphicFrame>
        <p:nvGraphicFramePr>
          <p:cNvPr id="38" name="Tableau 8">
            <a:extLst>
              <a:ext uri="{FF2B5EF4-FFF2-40B4-BE49-F238E27FC236}">
                <a16:creationId xmlns:a16="http://schemas.microsoft.com/office/drawing/2014/main" id="{50F71F79-7E39-450C-B3A1-AE334F25F296}"/>
              </a:ext>
            </a:extLst>
          </p:cNvPr>
          <p:cNvGraphicFramePr>
            <a:graphicFrameLocks noGrp="1"/>
          </p:cNvGraphicFramePr>
          <p:nvPr>
            <p:extLst>
              <p:ext uri="{D42A27DB-BD31-4B8C-83A1-F6EECF244321}">
                <p14:modId xmlns:p14="http://schemas.microsoft.com/office/powerpoint/2010/main" val="2758315344"/>
              </p:ext>
            </p:extLst>
          </p:nvPr>
        </p:nvGraphicFramePr>
        <p:xfrm>
          <a:off x="6782489" y="4260840"/>
          <a:ext cx="1405008" cy="741680"/>
        </p:xfrm>
        <a:graphic>
          <a:graphicData uri="http://schemas.openxmlformats.org/drawingml/2006/table">
            <a:tbl>
              <a:tblPr firstRow="1" bandRow="1">
                <a:tableStyleId>{5940675A-B579-460E-94D1-54222C63F5DA}</a:tableStyleId>
              </a:tblPr>
              <a:tblGrid>
                <a:gridCol w="1405008">
                  <a:extLst>
                    <a:ext uri="{9D8B030D-6E8A-4147-A177-3AD203B41FA5}">
                      <a16:colId xmlns:a16="http://schemas.microsoft.com/office/drawing/2014/main" val="2365483391"/>
                    </a:ext>
                  </a:extLst>
                </a:gridCol>
              </a:tblGrid>
              <a:tr h="370840">
                <a:tc>
                  <a:txBody>
                    <a:bodyPr/>
                    <a:lstStyle/>
                    <a:p>
                      <a:pPr algn="ctr"/>
                      <a:r>
                        <a:rPr lang="fr-BE" dirty="0">
                          <a:latin typeface="Encode Sans" panose="020B0604020202020204" charset="0"/>
                        </a:rPr>
                        <a:t>13 kWh</a:t>
                      </a: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31422879"/>
                  </a:ext>
                </a:extLst>
              </a:tr>
              <a:tr h="370840">
                <a:tc>
                  <a:txBody>
                    <a:bodyPr/>
                    <a:lstStyle/>
                    <a:p>
                      <a:pPr algn="ctr"/>
                      <a:r>
                        <a:rPr lang="fr-BE" dirty="0">
                          <a:latin typeface="Encode Sans" panose="020B0604020202020204" charset="0"/>
                        </a:rPr>
                        <a:t>100 km</a:t>
                      </a:r>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941892695"/>
                  </a:ext>
                </a:extLst>
              </a:tr>
            </a:tbl>
          </a:graphicData>
        </a:graphic>
      </p:graphicFrame>
      <p:sp>
        <p:nvSpPr>
          <p:cNvPr id="39" name="ZoneTexte 38">
            <a:extLst>
              <a:ext uri="{FF2B5EF4-FFF2-40B4-BE49-F238E27FC236}">
                <a16:creationId xmlns:a16="http://schemas.microsoft.com/office/drawing/2014/main" id="{B98A9B94-4806-42A8-B746-824C0C1DBCB7}"/>
              </a:ext>
            </a:extLst>
          </p:cNvPr>
          <p:cNvSpPr txBox="1"/>
          <p:nvPr/>
        </p:nvSpPr>
        <p:spPr>
          <a:xfrm>
            <a:off x="8127578" y="4447014"/>
            <a:ext cx="485272" cy="369332"/>
          </a:xfrm>
          <a:prstGeom prst="rect">
            <a:avLst/>
          </a:prstGeom>
          <a:noFill/>
        </p:spPr>
        <p:txBody>
          <a:bodyPr wrap="square" rtlCol="0">
            <a:spAutoFit/>
          </a:bodyPr>
          <a:lstStyle/>
          <a:p>
            <a:pPr algn="ctr"/>
            <a:r>
              <a:rPr lang="fr-BE" dirty="0">
                <a:latin typeface="Encode Sans" panose="020B0604020202020204" charset="0"/>
              </a:rPr>
              <a:t>X</a:t>
            </a:r>
          </a:p>
        </p:txBody>
      </p:sp>
      <p:sp>
        <p:nvSpPr>
          <p:cNvPr id="40" name="ZoneTexte 39">
            <a:extLst>
              <a:ext uri="{FF2B5EF4-FFF2-40B4-BE49-F238E27FC236}">
                <a16:creationId xmlns:a16="http://schemas.microsoft.com/office/drawing/2014/main" id="{E5CB044C-1AFF-487D-ABBB-9337B1B3B897}"/>
              </a:ext>
            </a:extLst>
          </p:cNvPr>
          <p:cNvSpPr txBox="1"/>
          <p:nvPr/>
        </p:nvSpPr>
        <p:spPr>
          <a:xfrm>
            <a:off x="8537307" y="4447014"/>
            <a:ext cx="3367998" cy="338554"/>
          </a:xfrm>
          <a:prstGeom prst="rect">
            <a:avLst/>
          </a:prstGeom>
          <a:noFill/>
        </p:spPr>
        <p:txBody>
          <a:bodyPr wrap="square" rtlCol="0">
            <a:spAutoFit/>
          </a:bodyPr>
          <a:lstStyle/>
          <a:p>
            <a:r>
              <a:rPr lang="fr-BE" sz="1600" dirty="0">
                <a:latin typeface="Encode Sans" panose="020B0604020202020204" charset="0"/>
              </a:rPr>
              <a:t>0.16 €/kWh x 1,250 km</a:t>
            </a:r>
          </a:p>
        </p:txBody>
      </p:sp>
      <p:sp>
        <p:nvSpPr>
          <p:cNvPr id="42" name="ZoneTexte 41">
            <a:extLst>
              <a:ext uri="{FF2B5EF4-FFF2-40B4-BE49-F238E27FC236}">
                <a16:creationId xmlns:a16="http://schemas.microsoft.com/office/drawing/2014/main" id="{E57FD6DD-C5C8-42D9-9DE8-87C011445BCA}"/>
              </a:ext>
            </a:extLst>
          </p:cNvPr>
          <p:cNvSpPr txBox="1"/>
          <p:nvPr/>
        </p:nvSpPr>
        <p:spPr>
          <a:xfrm>
            <a:off x="7227767" y="5183568"/>
            <a:ext cx="3742039" cy="584775"/>
          </a:xfrm>
          <a:prstGeom prst="rect">
            <a:avLst/>
          </a:prstGeom>
          <a:noFill/>
        </p:spPr>
        <p:txBody>
          <a:bodyPr wrap="square" rtlCol="0">
            <a:spAutoFit/>
          </a:bodyPr>
          <a:lstStyle/>
          <a:p>
            <a:r>
              <a:rPr lang="en-US" sz="1600" dirty="0">
                <a:latin typeface="Encode Sans" panose="020B0604020202020204" charset="0"/>
              </a:rPr>
              <a:t>Monthly budget: 26 € / month</a:t>
            </a:r>
          </a:p>
          <a:p>
            <a:r>
              <a:rPr lang="en-US" sz="1600" dirty="0">
                <a:latin typeface="Encode Sans" panose="020B0604020202020204" charset="0"/>
              </a:rPr>
              <a:t>Budget / 100 km: 2.08 € / 100 km</a:t>
            </a:r>
            <a:endParaRPr lang="fr-BE" sz="1600" dirty="0">
              <a:latin typeface="Encode Sans" panose="020B0604020202020204" charset="0"/>
            </a:endParaRPr>
          </a:p>
        </p:txBody>
      </p:sp>
      <p:sp>
        <p:nvSpPr>
          <p:cNvPr id="24" name="Title 23">
            <a:extLst>
              <a:ext uri="{FF2B5EF4-FFF2-40B4-BE49-F238E27FC236}">
                <a16:creationId xmlns:a16="http://schemas.microsoft.com/office/drawing/2014/main" id="{B07D73A8-9AF4-416F-9F7C-27A0AF0C9689}"/>
              </a:ext>
            </a:extLst>
          </p:cNvPr>
          <p:cNvSpPr>
            <a:spLocks noGrp="1"/>
          </p:cNvSpPr>
          <p:nvPr>
            <p:ph type="title"/>
          </p:nvPr>
        </p:nvSpPr>
        <p:spPr/>
        <p:txBody>
          <a:bodyPr/>
          <a:lstStyle/>
          <a:p>
            <a:r>
              <a:rPr lang="en-US" altLang="fr-FR" dirty="0"/>
              <a:t>Calculation of the monthly consumption budget</a:t>
            </a:r>
            <a:endParaRPr lang="en-US" dirty="0"/>
          </a:p>
        </p:txBody>
      </p:sp>
      <p:sp>
        <p:nvSpPr>
          <p:cNvPr id="2" name="TextBox 1">
            <a:extLst>
              <a:ext uri="{FF2B5EF4-FFF2-40B4-BE49-F238E27FC236}">
                <a16:creationId xmlns:a16="http://schemas.microsoft.com/office/drawing/2014/main" id="{401775D4-777C-976D-D0F4-1B5A0EBF5B46}"/>
              </a:ext>
            </a:extLst>
          </p:cNvPr>
          <p:cNvSpPr txBox="1"/>
          <p:nvPr/>
        </p:nvSpPr>
        <p:spPr>
          <a:xfrm>
            <a:off x="4843462" y="6164570"/>
            <a:ext cx="2505074" cy="646331"/>
          </a:xfrm>
          <a:prstGeom prst="rect">
            <a:avLst/>
          </a:prstGeom>
          <a:solidFill>
            <a:srgbClr val="243782"/>
          </a:solidFill>
        </p:spPr>
        <p:txBody>
          <a:bodyPr wrap="square" rtlCol="0">
            <a:spAutoFit/>
          </a:bodyPr>
          <a:lstStyle/>
          <a:p>
            <a:pPr algn="ctr"/>
            <a:r>
              <a:rPr lang="fr-BE" dirty="0" err="1">
                <a:solidFill>
                  <a:schemeClr val="bg1"/>
                </a:solidFill>
                <a:latin typeface="Encode Sans" panose="020B0604020202020204" charset="0"/>
              </a:rPr>
              <a:t>Difference</a:t>
            </a:r>
            <a:r>
              <a:rPr lang="fr-BE" dirty="0">
                <a:solidFill>
                  <a:schemeClr val="bg1"/>
                </a:solidFill>
                <a:latin typeface="Encode Sans" panose="020B0604020202020204" charset="0"/>
              </a:rPr>
              <a:t> </a:t>
            </a:r>
            <a:br>
              <a:rPr lang="fr-BE" dirty="0">
                <a:solidFill>
                  <a:schemeClr val="bg1"/>
                </a:solidFill>
                <a:latin typeface="Encode Sans" panose="020B0604020202020204" charset="0"/>
              </a:rPr>
            </a:br>
            <a:r>
              <a:rPr lang="fr-BE" dirty="0">
                <a:solidFill>
                  <a:schemeClr val="bg1"/>
                </a:solidFill>
                <a:latin typeface="Encode Sans" panose="020B0604020202020204" charset="0"/>
              </a:rPr>
              <a:t>66 € / </a:t>
            </a:r>
            <a:r>
              <a:rPr lang="fr-BE" dirty="0" err="1">
                <a:solidFill>
                  <a:schemeClr val="bg1"/>
                </a:solidFill>
                <a:latin typeface="Encode Sans" panose="020B0604020202020204" charset="0"/>
              </a:rPr>
              <a:t>month</a:t>
            </a:r>
            <a:endParaRPr lang="fr-BE" dirty="0">
              <a:solidFill>
                <a:schemeClr val="bg1"/>
              </a:solidFill>
              <a:latin typeface="Encode Sans" panose="020B0604020202020204" charset="0"/>
            </a:endParaRPr>
          </a:p>
        </p:txBody>
      </p:sp>
      <p:sp>
        <p:nvSpPr>
          <p:cNvPr id="4" name="TextBox 3">
            <a:extLst>
              <a:ext uri="{FF2B5EF4-FFF2-40B4-BE49-F238E27FC236}">
                <a16:creationId xmlns:a16="http://schemas.microsoft.com/office/drawing/2014/main" id="{37513849-ED9E-B424-8D7B-58127B81C6C0}"/>
              </a:ext>
            </a:extLst>
          </p:cNvPr>
          <p:cNvSpPr txBox="1"/>
          <p:nvPr/>
        </p:nvSpPr>
        <p:spPr>
          <a:xfrm>
            <a:off x="130020" y="661498"/>
            <a:ext cx="2917979" cy="369332"/>
          </a:xfrm>
          <a:prstGeom prst="rect">
            <a:avLst/>
          </a:prstGeom>
          <a:noFill/>
        </p:spPr>
        <p:txBody>
          <a:bodyPr wrap="square" rtlCol="0">
            <a:spAutoFit/>
          </a:bodyPr>
          <a:lstStyle/>
          <a:p>
            <a:r>
              <a:rPr lang="fr-BE" dirty="0">
                <a:latin typeface="Encode Sans" panose="020B0604020202020204" charset="0"/>
              </a:rPr>
              <a:t>WLTP basis</a:t>
            </a:r>
          </a:p>
        </p:txBody>
      </p:sp>
      <p:pic>
        <p:nvPicPr>
          <p:cNvPr id="41" name="Picture 2" descr="Stellantis dévoile un florilège de slogans pour ses marques">
            <a:extLst>
              <a:ext uri="{FF2B5EF4-FFF2-40B4-BE49-F238E27FC236}">
                <a16:creationId xmlns:a16="http://schemas.microsoft.com/office/drawing/2014/main" id="{C3230C9A-674E-B85B-824A-7933A40DCB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869" y="6267198"/>
            <a:ext cx="396573" cy="264382"/>
          </a:xfrm>
          <a:prstGeom prst="flowChartConnector">
            <a:avLst/>
          </a:prstGeom>
          <a:noFill/>
          <a:extLst>
            <a:ext uri="{909E8E84-426E-40DD-AFC4-6F175D3DCCD1}">
              <a14:hiddenFill xmlns:a14="http://schemas.microsoft.com/office/drawing/2010/main">
                <a:solidFill>
                  <a:srgbClr val="FFFFFF"/>
                </a:solidFill>
              </a14:hiddenFill>
            </a:ext>
          </a:extLst>
        </p:spPr>
      </p:pic>
      <p:pic>
        <p:nvPicPr>
          <p:cNvPr id="43" name="Picture 2" descr="Drapeaux Monde Banque d'images et photos libres de droit - iStock">
            <a:extLst>
              <a:ext uri="{FF2B5EF4-FFF2-40B4-BE49-F238E27FC236}">
                <a16:creationId xmlns:a16="http://schemas.microsoft.com/office/drawing/2014/main" id="{9F530FFE-1384-82B3-FAD9-850FCB0A627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3210" y="6179115"/>
            <a:ext cx="437609" cy="437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2251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par>
                                <p:cTn id="29" presetID="10" presetClass="entr" presetSubtype="0" fill="hold" nodeType="with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500"/>
                                        <p:tgtEl>
                                          <p:spTgt spid="5"/>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5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500"/>
                                        <p:tgtEl>
                                          <p:spTgt spid="15"/>
                                        </p:tgtEl>
                                      </p:cBhvr>
                                    </p:animEffect>
                                  </p:childTnLst>
                                </p:cTn>
                              </p:par>
                              <p:par>
                                <p:cTn id="40" presetID="10" presetClass="entr" presetSubtype="0" fill="hold" nodeType="with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500"/>
                                        <p:tgtEl>
                                          <p:spTgt spid="16"/>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fade">
                                      <p:cBhvr>
                                        <p:cTn id="45" dur="500"/>
                                        <p:tgtEl>
                                          <p:spTgt spid="17"/>
                                        </p:tgtEl>
                                      </p:cBhvr>
                                    </p:animEffect>
                                  </p:childTnLst>
                                </p:cTn>
                              </p:par>
                              <p:par>
                                <p:cTn id="46" presetID="10" presetClass="entr" presetSubtype="0" fill="hold" nodeType="with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fade">
                                      <p:cBhvr>
                                        <p:cTn id="48" dur="500"/>
                                        <p:tgtEl>
                                          <p:spTgt spid="18"/>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fade">
                                      <p:cBhvr>
                                        <p:cTn id="51" dur="500"/>
                                        <p:tgtEl>
                                          <p:spTgt spid="19"/>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20"/>
                                        </p:tgtEl>
                                        <p:attrNameLst>
                                          <p:attrName>style.visibility</p:attrName>
                                        </p:attrNameLst>
                                      </p:cBhvr>
                                      <p:to>
                                        <p:strVal val="visible"/>
                                      </p:to>
                                    </p:set>
                                    <p:animEffect transition="in" filter="fade">
                                      <p:cBhvr>
                                        <p:cTn id="54" dur="500"/>
                                        <p:tgtEl>
                                          <p:spTgt spid="20"/>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21"/>
                                        </p:tgtEl>
                                        <p:attrNameLst>
                                          <p:attrName>style.visibility</p:attrName>
                                        </p:attrNameLst>
                                      </p:cBhvr>
                                      <p:to>
                                        <p:strVal val="visible"/>
                                      </p:to>
                                    </p:set>
                                    <p:animEffect transition="in" filter="fade">
                                      <p:cBhvr>
                                        <p:cTn id="57" dur="500"/>
                                        <p:tgtEl>
                                          <p:spTgt spid="21"/>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23"/>
                                        </p:tgtEl>
                                        <p:attrNameLst>
                                          <p:attrName>style.visibility</p:attrName>
                                        </p:attrNameLst>
                                      </p:cBhvr>
                                      <p:to>
                                        <p:strVal val="visible"/>
                                      </p:to>
                                    </p:set>
                                    <p:animEffect transition="in" filter="fade">
                                      <p:cBhvr>
                                        <p:cTn id="60" dur="500"/>
                                        <p:tgtEl>
                                          <p:spTgt spid="23"/>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25"/>
                                        </p:tgtEl>
                                        <p:attrNameLst>
                                          <p:attrName>style.visibility</p:attrName>
                                        </p:attrNameLst>
                                      </p:cBhvr>
                                      <p:to>
                                        <p:strVal val="visible"/>
                                      </p:to>
                                    </p:set>
                                    <p:animEffect transition="in" filter="fade">
                                      <p:cBhvr>
                                        <p:cTn id="65" dur="500"/>
                                        <p:tgtEl>
                                          <p:spTgt spid="25"/>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26"/>
                                        </p:tgtEl>
                                        <p:attrNameLst>
                                          <p:attrName>style.visibility</p:attrName>
                                        </p:attrNameLst>
                                      </p:cBhvr>
                                      <p:to>
                                        <p:strVal val="visible"/>
                                      </p:to>
                                    </p:set>
                                    <p:animEffect transition="in" filter="fade">
                                      <p:cBhvr>
                                        <p:cTn id="68" dur="500"/>
                                        <p:tgtEl>
                                          <p:spTgt spid="26"/>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27"/>
                                        </p:tgtEl>
                                        <p:attrNameLst>
                                          <p:attrName>style.visibility</p:attrName>
                                        </p:attrNameLst>
                                      </p:cBhvr>
                                      <p:to>
                                        <p:strVal val="visible"/>
                                      </p:to>
                                    </p:set>
                                    <p:animEffect transition="in" filter="fade">
                                      <p:cBhvr>
                                        <p:cTn id="71" dur="500"/>
                                        <p:tgtEl>
                                          <p:spTgt spid="27"/>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grpId="0" nodeType="clickEffect">
                                  <p:stCondLst>
                                    <p:cond delay="0"/>
                                  </p:stCondLst>
                                  <p:childTnLst>
                                    <p:set>
                                      <p:cBhvr>
                                        <p:cTn id="75" dur="1" fill="hold">
                                          <p:stCondLst>
                                            <p:cond delay="0"/>
                                          </p:stCondLst>
                                        </p:cTn>
                                        <p:tgtEl>
                                          <p:spTgt spid="29"/>
                                        </p:tgtEl>
                                        <p:attrNameLst>
                                          <p:attrName>style.visibility</p:attrName>
                                        </p:attrNameLst>
                                      </p:cBhvr>
                                      <p:to>
                                        <p:strVal val="visible"/>
                                      </p:to>
                                    </p:set>
                                    <p:animEffect transition="in" filter="fade">
                                      <p:cBhvr>
                                        <p:cTn id="76" dur="500"/>
                                        <p:tgtEl>
                                          <p:spTgt spid="29"/>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30"/>
                                        </p:tgtEl>
                                        <p:attrNameLst>
                                          <p:attrName>style.visibility</p:attrName>
                                        </p:attrNameLst>
                                      </p:cBhvr>
                                      <p:to>
                                        <p:strVal val="visible"/>
                                      </p:to>
                                    </p:set>
                                    <p:animEffect transition="in" filter="fade">
                                      <p:cBhvr>
                                        <p:cTn id="81" dur="500"/>
                                        <p:tgtEl>
                                          <p:spTgt spid="30"/>
                                        </p:tgtEl>
                                      </p:cBhvr>
                                    </p:animEffect>
                                  </p:childTnLst>
                                </p:cTn>
                              </p:par>
                              <p:par>
                                <p:cTn id="82" presetID="10" presetClass="entr" presetSubtype="0" fill="hold" nodeType="withEffect">
                                  <p:stCondLst>
                                    <p:cond delay="0"/>
                                  </p:stCondLst>
                                  <p:childTnLst>
                                    <p:set>
                                      <p:cBhvr>
                                        <p:cTn id="83" dur="1" fill="hold">
                                          <p:stCondLst>
                                            <p:cond delay="0"/>
                                          </p:stCondLst>
                                        </p:cTn>
                                        <p:tgtEl>
                                          <p:spTgt spid="31"/>
                                        </p:tgtEl>
                                        <p:attrNameLst>
                                          <p:attrName>style.visibility</p:attrName>
                                        </p:attrNameLst>
                                      </p:cBhvr>
                                      <p:to>
                                        <p:strVal val="visible"/>
                                      </p:to>
                                    </p:set>
                                    <p:animEffect transition="in" filter="fade">
                                      <p:cBhvr>
                                        <p:cTn id="84" dur="500"/>
                                        <p:tgtEl>
                                          <p:spTgt spid="31"/>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32"/>
                                        </p:tgtEl>
                                        <p:attrNameLst>
                                          <p:attrName>style.visibility</p:attrName>
                                        </p:attrNameLst>
                                      </p:cBhvr>
                                      <p:to>
                                        <p:strVal val="visible"/>
                                      </p:to>
                                    </p:set>
                                    <p:animEffect transition="in" filter="fade">
                                      <p:cBhvr>
                                        <p:cTn id="87" dur="500"/>
                                        <p:tgtEl>
                                          <p:spTgt spid="32"/>
                                        </p:tgtEl>
                                      </p:cBhvr>
                                    </p:animEffect>
                                  </p:childTnLst>
                                </p:cTn>
                              </p:par>
                              <p:par>
                                <p:cTn id="88" presetID="10" presetClass="entr" presetSubtype="0" fill="hold" nodeType="withEffect">
                                  <p:stCondLst>
                                    <p:cond delay="0"/>
                                  </p:stCondLst>
                                  <p:childTnLst>
                                    <p:set>
                                      <p:cBhvr>
                                        <p:cTn id="89" dur="1" fill="hold">
                                          <p:stCondLst>
                                            <p:cond delay="0"/>
                                          </p:stCondLst>
                                        </p:cTn>
                                        <p:tgtEl>
                                          <p:spTgt spid="33"/>
                                        </p:tgtEl>
                                        <p:attrNameLst>
                                          <p:attrName>style.visibility</p:attrName>
                                        </p:attrNameLst>
                                      </p:cBhvr>
                                      <p:to>
                                        <p:strVal val="visible"/>
                                      </p:to>
                                    </p:set>
                                    <p:animEffect transition="in" filter="fade">
                                      <p:cBhvr>
                                        <p:cTn id="90" dur="500"/>
                                        <p:tgtEl>
                                          <p:spTgt spid="33"/>
                                        </p:tgtEl>
                                      </p:cBhvr>
                                    </p:animEffect>
                                  </p:childTnLst>
                                </p:cTn>
                              </p:par>
                              <p:par>
                                <p:cTn id="91" presetID="10" presetClass="entr" presetSubtype="0" fill="hold" grpId="0" nodeType="withEffect">
                                  <p:stCondLst>
                                    <p:cond delay="0"/>
                                  </p:stCondLst>
                                  <p:childTnLst>
                                    <p:set>
                                      <p:cBhvr>
                                        <p:cTn id="92" dur="1" fill="hold">
                                          <p:stCondLst>
                                            <p:cond delay="0"/>
                                          </p:stCondLst>
                                        </p:cTn>
                                        <p:tgtEl>
                                          <p:spTgt spid="34"/>
                                        </p:tgtEl>
                                        <p:attrNameLst>
                                          <p:attrName>style.visibility</p:attrName>
                                        </p:attrNameLst>
                                      </p:cBhvr>
                                      <p:to>
                                        <p:strVal val="visible"/>
                                      </p:to>
                                    </p:set>
                                    <p:animEffect transition="in" filter="fade">
                                      <p:cBhvr>
                                        <p:cTn id="93" dur="500"/>
                                        <p:tgtEl>
                                          <p:spTgt spid="34"/>
                                        </p:tgtEl>
                                      </p:cBhvr>
                                    </p:animEffect>
                                  </p:childTnLst>
                                </p:cTn>
                              </p:par>
                              <p:par>
                                <p:cTn id="94" presetID="10" presetClass="entr" presetSubtype="0" fill="hold" grpId="0" nodeType="withEffect">
                                  <p:stCondLst>
                                    <p:cond delay="0"/>
                                  </p:stCondLst>
                                  <p:childTnLst>
                                    <p:set>
                                      <p:cBhvr>
                                        <p:cTn id="95" dur="1" fill="hold">
                                          <p:stCondLst>
                                            <p:cond delay="0"/>
                                          </p:stCondLst>
                                        </p:cTn>
                                        <p:tgtEl>
                                          <p:spTgt spid="35"/>
                                        </p:tgtEl>
                                        <p:attrNameLst>
                                          <p:attrName>style.visibility</p:attrName>
                                        </p:attrNameLst>
                                      </p:cBhvr>
                                      <p:to>
                                        <p:strVal val="visible"/>
                                      </p:to>
                                    </p:set>
                                    <p:animEffect transition="in" filter="fade">
                                      <p:cBhvr>
                                        <p:cTn id="96" dur="500"/>
                                        <p:tgtEl>
                                          <p:spTgt spid="35"/>
                                        </p:tgtEl>
                                      </p:cBhvr>
                                    </p:animEffect>
                                  </p:childTnLst>
                                </p:cTn>
                              </p:par>
                              <p:par>
                                <p:cTn id="97" presetID="10" presetClass="entr" presetSubtype="0" fill="hold" grpId="0" nodeType="withEffect">
                                  <p:stCondLst>
                                    <p:cond delay="0"/>
                                  </p:stCondLst>
                                  <p:childTnLst>
                                    <p:set>
                                      <p:cBhvr>
                                        <p:cTn id="98" dur="1" fill="hold">
                                          <p:stCondLst>
                                            <p:cond delay="0"/>
                                          </p:stCondLst>
                                        </p:cTn>
                                        <p:tgtEl>
                                          <p:spTgt spid="36"/>
                                        </p:tgtEl>
                                        <p:attrNameLst>
                                          <p:attrName>style.visibility</p:attrName>
                                        </p:attrNameLst>
                                      </p:cBhvr>
                                      <p:to>
                                        <p:strVal val="visible"/>
                                      </p:to>
                                    </p:set>
                                    <p:animEffect transition="in" filter="fade">
                                      <p:cBhvr>
                                        <p:cTn id="99" dur="500"/>
                                        <p:tgtEl>
                                          <p:spTgt spid="36"/>
                                        </p:tgtEl>
                                      </p:cBhvr>
                                    </p:animEffect>
                                  </p:childTnLst>
                                </p:cTn>
                              </p:par>
                              <p:par>
                                <p:cTn id="100" presetID="10" presetClass="entr" presetSubtype="0" fill="hold" grpId="0" nodeType="withEffect">
                                  <p:stCondLst>
                                    <p:cond delay="0"/>
                                  </p:stCondLst>
                                  <p:childTnLst>
                                    <p:set>
                                      <p:cBhvr>
                                        <p:cTn id="101" dur="1" fill="hold">
                                          <p:stCondLst>
                                            <p:cond delay="0"/>
                                          </p:stCondLst>
                                        </p:cTn>
                                        <p:tgtEl>
                                          <p:spTgt spid="37"/>
                                        </p:tgtEl>
                                        <p:attrNameLst>
                                          <p:attrName>style.visibility</p:attrName>
                                        </p:attrNameLst>
                                      </p:cBhvr>
                                      <p:to>
                                        <p:strVal val="visible"/>
                                      </p:to>
                                    </p:set>
                                    <p:animEffect transition="in" filter="fade">
                                      <p:cBhvr>
                                        <p:cTn id="102" dur="500"/>
                                        <p:tgtEl>
                                          <p:spTgt spid="37"/>
                                        </p:tgtEl>
                                      </p:cBhvr>
                                    </p:animEffect>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nodeType="clickEffect">
                                  <p:stCondLst>
                                    <p:cond delay="0"/>
                                  </p:stCondLst>
                                  <p:childTnLst>
                                    <p:set>
                                      <p:cBhvr>
                                        <p:cTn id="106" dur="1" fill="hold">
                                          <p:stCondLst>
                                            <p:cond delay="0"/>
                                          </p:stCondLst>
                                        </p:cTn>
                                        <p:tgtEl>
                                          <p:spTgt spid="38"/>
                                        </p:tgtEl>
                                        <p:attrNameLst>
                                          <p:attrName>style.visibility</p:attrName>
                                        </p:attrNameLst>
                                      </p:cBhvr>
                                      <p:to>
                                        <p:strVal val="visible"/>
                                      </p:to>
                                    </p:set>
                                    <p:animEffect transition="in" filter="fade">
                                      <p:cBhvr>
                                        <p:cTn id="107" dur="500"/>
                                        <p:tgtEl>
                                          <p:spTgt spid="38"/>
                                        </p:tgtEl>
                                      </p:cBhvr>
                                    </p:animEffect>
                                  </p:childTnLst>
                                </p:cTn>
                              </p:par>
                              <p:par>
                                <p:cTn id="108" presetID="10" presetClass="entr" presetSubtype="0" fill="hold" grpId="0" nodeType="withEffect">
                                  <p:stCondLst>
                                    <p:cond delay="0"/>
                                  </p:stCondLst>
                                  <p:childTnLst>
                                    <p:set>
                                      <p:cBhvr>
                                        <p:cTn id="109" dur="1" fill="hold">
                                          <p:stCondLst>
                                            <p:cond delay="0"/>
                                          </p:stCondLst>
                                        </p:cTn>
                                        <p:tgtEl>
                                          <p:spTgt spid="39"/>
                                        </p:tgtEl>
                                        <p:attrNameLst>
                                          <p:attrName>style.visibility</p:attrName>
                                        </p:attrNameLst>
                                      </p:cBhvr>
                                      <p:to>
                                        <p:strVal val="visible"/>
                                      </p:to>
                                    </p:set>
                                    <p:animEffect transition="in" filter="fade">
                                      <p:cBhvr>
                                        <p:cTn id="110" dur="500"/>
                                        <p:tgtEl>
                                          <p:spTgt spid="39"/>
                                        </p:tgtEl>
                                      </p:cBhvr>
                                    </p:animEffect>
                                  </p:childTnLst>
                                </p:cTn>
                              </p:par>
                              <p:par>
                                <p:cTn id="111" presetID="10" presetClass="entr" presetSubtype="0" fill="hold" grpId="0" nodeType="withEffect">
                                  <p:stCondLst>
                                    <p:cond delay="0"/>
                                  </p:stCondLst>
                                  <p:childTnLst>
                                    <p:set>
                                      <p:cBhvr>
                                        <p:cTn id="112" dur="1" fill="hold">
                                          <p:stCondLst>
                                            <p:cond delay="0"/>
                                          </p:stCondLst>
                                        </p:cTn>
                                        <p:tgtEl>
                                          <p:spTgt spid="40"/>
                                        </p:tgtEl>
                                        <p:attrNameLst>
                                          <p:attrName>style.visibility</p:attrName>
                                        </p:attrNameLst>
                                      </p:cBhvr>
                                      <p:to>
                                        <p:strVal val="visible"/>
                                      </p:to>
                                    </p:set>
                                    <p:animEffect transition="in" filter="fade">
                                      <p:cBhvr>
                                        <p:cTn id="113" dur="500"/>
                                        <p:tgtEl>
                                          <p:spTgt spid="40"/>
                                        </p:tgtEl>
                                      </p:cBhvr>
                                    </p:animEffect>
                                  </p:childTnLst>
                                </p:cTn>
                              </p:par>
                            </p:childTnLst>
                          </p:cTn>
                        </p:par>
                      </p:childTnLst>
                    </p:cTn>
                  </p:par>
                  <p:par>
                    <p:cTn id="114" fill="hold">
                      <p:stCondLst>
                        <p:cond delay="indefinite"/>
                      </p:stCondLst>
                      <p:childTnLst>
                        <p:par>
                          <p:cTn id="115" fill="hold">
                            <p:stCondLst>
                              <p:cond delay="0"/>
                            </p:stCondLst>
                            <p:childTnLst>
                              <p:par>
                                <p:cTn id="116" presetID="10" presetClass="entr" presetSubtype="0" fill="hold" grpId="0" nodeType="clickEffect">
                                  <p:stCondLst>
                                    <p:cond delay="0"/>
                                  </p:stCondLst>
                                  <p:childTnLst>
                                    <p:set>
                                      <p:cBhvr>
                                        <p:cTn id="117" dur="1" fill="hold">
                                          <p:stCondLst>
                                            <p:cond delay="0"/>
                                          </p:stCondLst>
                                        </p:cTn>
                                        <p:tgtEl>
                                          <p:spTgt spid="42"/>
                                        </p:tgtEl>
                                        <p:attrNameLst>
                                          <p:attrName>style.visibility</p:attrName>
                                        </p:attrNameLst>
                                      </p:cBhvr>
                                      <p:to>
                                        <p:strVal val="visible"/>
                                      </p:to>
                                    </p:set>
                                    <p:animEffect transition="in" filter="fade">
                                      <p:cBhvr>
                                        <p:cTn id="118" dur="500"/>
                                        <p:tgtEl>
                                          <p:spTgt spid="42"/>
                                        </p:tgtEl>
                                      </p:cBhvr>
                                    </p:animEffect>
                                  </p:childTnLst>
                                </p:cTn>
                              </p:par>
                            </p:childTnLst>
                          </p:cTn>
                        </p:par>
                      </p:childTnLst>
                    </p:cTn>
                  </p:par>
                  <p:par>
                    <p:cTn id="119" fill="hold">
                      <p:stCondLst>
                        <p:cond delay="indefinite"/>
                      </p:stCondLst>
                      <p:childTnLst>
                        <p:par>
                          <p:cTn id="120" fill="hold">
                            <p:stCondLst>
                              <p:cond delay="0"/>
                            </p:stCondLst>
                            <p:childTnLst>
                              <p:par>
                                <p:cTn id="121" presetID="10" presetClass="entr" presetSubtype="0" fill="hold" grpId="0" nodeType="clickEffect">
                                  <p:stCondLst>
                                    <p:cond delay="0"/>
                                  </p:stCondLst>
                                  <p:childTnLst>
                                    <p:set>
                                      <p:cBhvr>
                                        <p:cTn id="122" dur="1" fill="hold">
                                          <p:stCondLst>
                                            <p:cond delay="0"/>
                                          </p:stCondLst>
                                        </p:cTn>
                                        <p:tgtEl>
                                          <p:spTgt spid="2"/>
                                        </p:tgtEl>
                                        <p:attrNameLst>
                                          <p:attrName>style.visibility</p:attrName>
                                        </p:attrNameLst>
                                      </p:cBhvr>
                                      <p:to>
                                        <p:strVal val="visible"/>
                                      </p:to>
                                    </p:set>
                                    <p:animEffect transition="in" filter="fade">
                                      <p:cBhvr>
                                        <p:cTn id="1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3" grpId="0"/>
      <p:bldP spid="14" grpId="0"/>
      <p:bldP spid="15" grpId="0" animBg="1"/>
      <p:bldP spid="17" grpId="0"/>
      <p:bldP spid="19" grpId="0"/>
      <p:bldP spid="20" grpId="0"/>
      <p:bldP spid="21" grpId="0" animBg="1"/>
      <p:bldP spid="23" grpId="0" animBg="1"/>
      <p:bldP spid="26" grpId="0"/>
      <p:bldP spid="27" grpId="0"/>
      <p:bldP spid="29" grpId="0"/>
      <p:bldP spid="30" grpId="0" animBg="1"/>
      <p:bldP spid="32" grpId="0"/>
      <p:bldP spid="34" grpId="0"/>
      <p:bldP spid="35" grpId="0"/>
      <p:bldP spid="36" grpId="0" animBg="1"/>
      <p:bldP spid="37" grpId="0" animBg="1"/>
      <p:bldP spid="39" grpId="0"/>
      <p:bldP spid="40" grpId="0"/>
      <p:bldP spid="42" grpId="0"/>
      <p:bldP spid="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D6C9178D-1BFC-4472-B845-489EBB5E553B}"/>
              </a:ext>
            </a:extLst>
          </p:cNvPr>
          <p:cNvSpPr>
            <a:spLocks noGrp="1"/>
          </p:cNvSpPr>
          <p:nvPr>
            <p:ph type="body" idx="1"/>
          </p:nvPr>
        </p:nvSpPr>
        <p:spPr/>
        <p:txBody>
          <a:bodyPr/>
          <a:lstStyle/>
          <a:p>
            <a:r>
              <a:rPr lang="fr-FR" altLang="fr-FR" dirty="0"/>
              <a:t>case </a:t>
            </a:r>
            <a:r>
              <a:rPr lang="fr-FR" altLang="fr-FR" dirty="0" err="1"/>
              <a:t>study</a:t>
            </a:r>
            <a:r>
              <a:rPr lang="fr-FR" altLang="fr-FR" dirty="0"/>
              <a:t> #2</a:t>
            </a:r>
          </a:p>
        </p:txBody>
      </p:sp>
      <p:sp>
        <p:nvSpPr>
          <p:cNvPr id="6" name="Text Placeholder 5">
            <a:extLst>
              <a:ext uri="{FF2B5EF4-FFF2-40B4-BE49-F238E27FC236}">
                <a16:creationId xmlns:a16="http://schemas.microsoft.com/office/drawing/2014/main" id="{E7A46186-A2FB-469F-9BCB-E4CAFCD2F04E}"/>
              </a:ext>
            </a:extLst>
          </p:cNvPr>
          <p:cNvSpPr>
            <a:spLocks noGrp="1"/>
          </p:cNvSpPr>
          <p:nvPr>
            <p:ph type="body" sz="quarter" idx="19"/>
          </p:nvPr>
        </p:nvSpPr>
        <p:spPr/>
        <p:txBody>
          <a:bodyPr/>
          <a:lstStyle/>
          <a:p>
            <a:r>
              <a:rPr lang="fr-BE"/>
              <a:t>04</a:t>
            </a:r>
            <a:endParaRPr lang="en-US"/>
          </a:p>
        </p:txBody>
      </p:sp>
      <p:sp>
        <p:nvSpPr>
          <p:cNvPr id="4" name="Titel 3">
            <a:extLst>
              <a:ext uri="{FF2B5EF4-FFF2-40B4-BE49-F238E27FC236}">
                <a16:creationId xmlns:a16="http://schemas.microsoft.com/office/drawing/2014/main" id="{819BC306-6ED4-4345-B83A-06C7CD368D71}"/>
              </a:ext>
            </a:extLst>
          </p:cNvPr>
          <p:cNvSpPr>
            <a:spLocks noGrp="1"/>
          </p:cNvSpPr>
          <p:nvPr>
            <p:ph type="title"/>
          </p:nvPr>
        </p:nvSpPr>
        <p:spPr/>
        <p:txBody>
          <a:bodyPr/>
          <a:lstStyle/>
          <a:p>
            <a:r>
              <a:rPr lang="en-US" dirty="0"/>
              <a:t>Specific for electric: prices per kWh are very variable</a:t>
            </a:r>
            <a:endParaRPr lang="fr-FR" dirty="0"/>
          </a:p>
        </p:txBody>
      </p:sp>
      <p:pic>
        <p:nvPicPr>
          <p:cNvPr id="5" name="Graphic 4" descr="Hoog voltage">
            <a:extLst>
              <a:ext uri="{FF2B5EF4-FFF2-40B4-BE49-F238E27FC236}">
                <a16:creationId xmlns:a16="http://schemas.microsoft.com/office/drawing/2014/main" id="{8E697481-0D88-774E-A73B-9F7BC2EDB054}"/>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339235" y="2662854"/>
            <a:ext cx="903660" cy="903660"/>
          </a:xfrm>
          <a:prstGeom prst="rect">
            <a:avLst/>
          </a:prstGeom>
        </p:spPr>
      </p:pic>
      <p:pic>
        <p:nvPicPr>
          <p:cNvPr id="7" name="Graphic 6" descr="Auto">
            <a:extLst>
              <a:ext uri="{FF2B5EF4-FFF2-40B4-BE49-F238E27FC236}">
                <a16:creationId xmlns:a16="http://schemas.microsoft.com/office/drawing/2014/main" id="{CC6BCC47-20C6-4A44-B14C-63F2D1121D77}"/>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339235" y="4610488"/>
            <a:ext cx="903660" cy="903660"/>
          </a:xfrm>
          <a:prstGeom prst="rect">
            <a:avLst/>
          </a:prstGeom>
        </p:spPr>
      </p:pic>
      <p:pic>
        <p:nvPicPr>
          <p:cNvPr id="9" name="Graphic 8" descr="Scène in de voorstad">
            <a:extLst>
              <a:ext uri="{FF2B5EF4-FFF2-40B4-BE49-F238E27FC236}">
                <a16:creationId xmlns:a16="http://schemas.microsoft.com/office/drawing/2014/main" id="{2660F90A-61C1-CF42-997A-6A90D67A3A9D}"/>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3786429" y="1502666"/>
            <a:ext cx="903660" cy="903660"/>
          </a:xfrm>
          <a:prstGeom prst="rect">
            <a:avLst/>
          </a:prstGeom>
        </p:spPr>
      </p:pic>
      <p:pic>
        <p:nvPicPr>
          <p:cNvPr id="11" name="Graphic 10" descr="Plaats">
            <a:extLst>
              <a:ext uri="{FF2B5EF4-FFF2-40B4-BE49-F238E27FC236}">
                <a16:creationId xmlns:a16="http://schemas.microsoft.com/office/drawing/2014/main" id="{200958B2-0C4B-8741-8C5E-5D3C298F5741}"/>
              </a:ext>
            </a:extLst>
          </p:cNvPr>
          <p:cNvPicPr>
            <a:picLocks noChangeAspect="1"/>
          </p:cNvPicPr>
          <p:nvPr/>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6214524" y="1501425"/>
            <a:ext cx="903660" cy="903660"/>
          </a:xfrm>
          <a:prstGeom prst="rect">
            <a:avLst/>
          </a:prstGeom>
        </p:spPr>
      </p:pic>
      <p:pic>
        <p:nvPicPr>
          <p:cNvPr id="13" name="Graphic 12" descr="Fabriek">
            <a:extLst>
              <a:ext uri="{FF2B5EF4-FFF2-40B4-BE49-F238E27FC236}">
                <a16:creationId xmlns:a16="http://schemas.microsoft.com/office/drawing/2014/main" id="{CC17993B-C608-B749-9B4C-2C903897FDC8}"/>
              </a:ext>
            </a:extLst>
          </p:cNvPr>
          <p:cNvPicPr>
            <a:picLocks noChangeAspect="1"/>
          </p:cNvPicPr>
          <p:nvPr/>
        </p:nvPicPr>
        <p:blipFill>
          <a:blip r:embed="rId11">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8068990" y="1501425"/>
            <a:ext cx="903660" cy="903660"/>
          </a:xfrm>
          <a:prstGeom prst="rect">
            <a:avLst/>
          </a:prstGeom>
        </p:spPr>
      </p:pic>
      <p:pic>
        <p:nvPicPr>
          <p:cNvPr id="15" name="Graphic 14" descr="Snelwegscène">
            <a:extLst>
              <a:ext uri="{FF2B5EF4-FFF2-40B4-BE49-F238E27FC236}">
                <a16:creationId xmlns:a16="http://schemas.microsoft.com/office/drawing/2014/main" id="{05A2B3F1-87E5-6A44-B994-D5118B698FD4}"/>
              </a:ext>
            </a:extLst>
          </p:cNvPr>
          <p:cNvPicPr>
            <a:picLocks noChangeAspect="1"/>
          </p:cNvPicPr>
          <p:nvPr/>
        </p:nvPicPr>
        <p:blipFill>
          <a:blip r:embed="rId13">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10531789" y="1414774"/>
            <a:ext cx="903660" cy="903660"/>
          </a:xfrm>
          <a:prstGeom prst="rect">
            <a:avLst/>
          </a:prstGeom>
        </p:spPr>
      </p:pic>
      <p:sp>
        <p:nvSpPr>
          <p:cNvPr id="16" name="Tekstvak 15">
            <a:extLst>
              <a:ext uri="{FF2B5EF4-FFF2-40B4-BE49-F238E27FC236}">
                <a16:creationId xmlns:a16="http://schemas.microsoft.com/office/drawing/2014/main" id="{D8BDACBD-F3EC-3F4E-AE5D-1C2E06D82F49}"/>
              </a:ext>
            </a:extLst>
          </p:cNvPr>
          <p:cNvSpPr txBox="1"/>
          <p:nvPr/>
        </p:nvSpPr>
        <p:spPr>
          <a:xfrm>
            <a:off x="3432824" y="3358179"/>
            <a:ext cx="1610872" cy="400110"/>
          </a:xfrm>
          <a:prstGeom prst="rect">
            <a:avLst/>
          </a:prstGeom>
          <a:noFill/>
        </p:spPr>
        <p:txBody>
          <a:bodyPr wrap="square" rtlCol="0">
            <a:spAutoFit/>
          </a:bodyPr>
          <a:lstStyle/>
          <a:p>
            <a:pPr algn="ctr"/>
            <a:r>
              <a:rPr lang="nl-BE" sz="2000" dirty="0">
                <a:latin typeface="Encode Sans" panose="020B0604020202020204" charset="0"/>
              </a:rPr>
              <a:t>0.12 – 0.18</a:t>
            </a:r>
          </a:p>
        </p:txBody>
      </p:sp>
      <p:sp>
        <p:nvSpPr>
          <p:cNvPr id="17" name="Tekstvak 16">
            <a:extLst>
              <a:ext uri="{FF2B5EF4-FFF2-40B4-BE49-F238E27FC236}">
                <a16:creationId xmlns:a16="http://schemas.microsoft.com/office/drawing/2014/main" id="{2E81F983-F3CE-BF4F-A1D5-27B66B37D08B}"/>
              </a:ext>
            </a:extLst>
          </p:cNvPr>
          <p:cNvSpPr txBox="1"/>
          <p:nvPr/>
        </p:nvSpPr>
        <p:spPr>
          <a:xfrm>
            <a:off x="1000149" y="3482695"/>
            <a:ext cx="1610872" cy="738664"/>
          </a:xfrm>
          <a:prstGeom prst="rect">
            <a:avLst/>
          </a:prstGeom>
          <a:noFill/>
        </p:spPr>
        <p:txBody>
          <a:bodyPr wrap="square" rtlCol="0">
            <a:spAutoFit/>
          </a:bodyPr>
          <a:lstStyle/>
          <a:p>
            <a:pPr algn="ctr"/>
            <a:r>
              <a:rPr lang="en-US" sz="1400" dirty="0">
                <a:latin typeface="Encode Sans" panose="020B0604020202020204" charset="0"/>
              </a:rPr>
              <a:t>Cost of recharging</a:t>
            </a:r>
          </a:p>
          <a:p>
            <a:pPr algn="ctr"/>
            <a:r>
              <a:rPr lang="en-US" sz="1400" dirty="0">
                <a:latin typeface="Encode Sans" panose="020B0604020202020204" charset="0"/>
              </a:rPr>
              <a:t>(EUR/kWh)</a:t>
            </a:r>
            <a:endParaRPr lang="nl-BE" sz="1400" dirty="0">
              <a:latin typeface="Encode Sans" panose="020B0604020202020204" charset="0"/>
            </a:endParaRPr>
          </a:p>
        </p:txBody>
      </p:sp>
      <p:sp>
        <p:nvSpPr>
          <p:cNvPr id="18" name="Tekstvak 17">
            <a:extLst>
              <a:ext uri="{FF2B5EF4-FFF2-40B4-BE49-F238E27FC236}">
                <a16:creationId xmlns:a16="http://schemas.microsoft.com/office/drawing/2014/main" id="{8731A167-60FC-B34F-A6B1-91DA8F913098}"/>
              </a:ext>
            </a:extLst>
          </p:cNvPr>
          <p:cNvSpPr txBox="1"/>
          <p:nvPr/>
        </p:nvSpPr>
        <p:spPr>
          <a:xfrm>
            <a:off x="1000149" y="5304252"/>
            <a:ext cx="1610872" cy="523220"/>
          </a:xfrm>
          <a:prstGeom prst="rect">
            <a:avLst/>
          </a:prstGeom>
          <a:noFill/>
        </p:spPr>
        <p:txBody>
          <a:bodyPr wrap="square" rtlCol="0">
            <a:spAutoFit/>
          </a:bodyPr>
          <a:lstStyle/>
          <a:p>
            <a:pPr algn="ctr"/>
            <a:r>
              <a:rPr lang="nl-BE" sz="1400" dirty="0">
                <a:latin typeface="Encode Sans" panose="020B0604020202020204" charset="0"/>
              </a:rPr>
              <a:t>Cost / km</a:t>
            </a:r>
          </a:p>
          <a:p>
            <a:pPr algn="ctr"/>
            <a:r>
              <a:rPr lang="nl-BE" sz="1400" dirty="0">
                <a:latin typeface="Encode Sans" panose="020B0604020202020204" charset="0"/>
              </a:rPr>
              <a:t>(EUR/100km)</a:t>
            </a:r>
          </a:p>
        </p:txBody>
      </p:sp>
      <p:sp>
        <p:nvSpPr>
          <p:cNvPr id="19" name="Tekstvak 18">
            <a:extLst>
              <a:ext uri="{FF2B5EF4-FFF2-40B4-BE49-F238E27FC236}">
                <a16:creationId xmlns:a16="http://schemas.microsoft.com/office/drawing/2014/main" id="{3E37CC9E-D71E-424D-9D8E-210BA39091DC}"/>
              </a:ext>
            </a:extLst>
          </p:cNvPr>
          <p:cNvSpPr txBox="1"/>
          <p:nvPr/>
        </p:nvSpPr>
        <p:spPr>
          <a:xfrm>
            <a:off x="3432824" y="4879821"/>
            <a:ext cx="1610872" cy="400110"/>
          </a:xfrm>
          <a:prstGeom prst="rect">
            <a:avLst/>
          </a:prstGeom>
          <a:noFill/>
        </p:spPr>
        <p:txBody>
          <a:bodyPr wrap="square" rtlCol="0">
            <a:spAutoFit/>
          </a:bodyPr>
          <a:lstStyle/>
          <a:p>
            <a:pPr algn="ctr"/>
            <a:r>
              <a:rPr lang="nl-BE" sz="2000" dirty="0">
                <a:latin typeface="Encode Sans" panose="020B0604020202020204" charset="0"/>
              </a:rPr>
              <a:t>2 – 3</a:t>
            </a:r>
          </a:p>
        </p:txBody>
      </p:sp>
      <p:sp>
        <p:nvSpPr>
          <p:cNvPr id="20" name="Tekstvak 19">
            <a:extLst>
              <a:ext uri="{FF2B5EF4-FFF2-40B4-BE49-F238E27FC236}">
                <a16:creationId xmlns:a16="http://schemas.microsoft.com/office/drawing/2014/main" id="{6C1BFAFB-0A4E-CE40-85BE-FF0140FF61C7}"/>
              </a:ext>
            </a:extLst>
          </p:cNvPr>
          <p:cNvSpPr txBox="1"/>
          <p:nvPr/>
        </p:nvSpPr>
        <p:spPr>
          <a:xfrm>
            <a:off x="5860918" y="3358179"/>
            <a:ext cx="1610872" cy="400110"/>
          </a:xfrm>
          <a:prstGeom prst="rect">
            <a:avLst/>
          </a:prstGeom>
          <a:noFill/>
        </p:spPr>
        <p:txBody>
          <a:bodyPr wrap="square" rtlCol="0">
            <a:spAutoFit/>
          </a:bodyPr>
          <a:lstStyle/>
          <a:p>
            <a:pPr algn="ctr"/>
            <a:r>
              <a:rPr lang="nl-BE" sz="2000" dirty="0">
                <a:latin typeface="Encode Sans" panose="020B0604020202020204" charset="0"/>
              </a:rPr>
              <a:t>0.10 – 0.15</a:t>
            </a:r>
          </a:p>
        </p:txBody>
      </p:sp>
      <p:sp>
        <p:nvSpPr>
          <p:cNvPr id="21" name="Tekstvak 20">
            <a:extLst>
              <a:ext uri="{FF2B5EF4-FFF2-40B4-BE49-F238E27FC236}">
                <a16:creationId xmlns:a16="http://schemas.microsoft.com/office/drawing/2014/main" id="{AFC1BFD2-2478-AD48-A583-958FE5B68687}"/>
              </a:ext>
            </a:extLst>
          </p:cNvPr>
          <p:cNvSpPr txBox="1"/>
          <p:nvPr/>
        </p:nvSpPr>
        <p:spPr>
          <a:xfrm>
            <a:off x="5860918" y="4879821"/>
            <a:ext cx="1610872" cy="400110"/>
          </a:xfrm>
          <a:prstGeom prst="rect">
            <a:avLst/>
          </a:prstGeom>
          <a:noFill/>
        </p:spPr>
        <p:txBody>
          <a:bodyPr wrap="square" rtlCol="0">
            <a:spAutoFit/>
          </a:bodyPr>
          <a:lstStyle/>
          <a:p>
            <a:pPr algn="ctr"/>
            <a:r>
              <a:rPr lang="nl-BE" sz="2000" dirty="0">
                <a:latin typeface="Encode Sans" panose="020B0604020202020204" charset="0"/>
              </a:rPr>
              <a:t>1.5 – 2.5</a:t>
            </a:r>
          </a:p>
        </p:txBody>
      </p:sp>
      <p:sp>
        <p:nvSpPr>
          <p:cNvPr id="22" name="Tekstvak 21">
            <a:extLst>
              <a:ext uri="{FF2B5EF4-FFF2-40B4-BE49-F238E27FC236}">
                <a16:creationId xmlns:a16="http://schemas.microsoft.com/office/drawing/2014/main" id="{1D480235-FF8A-724A-B078-CEA3F29BBDEB}"/>
              </a:ext>
            </a:extLst>
          </p:cNvPr>
          <p:cNvSpPr txBox="1"/>
          <p:nvPr/>
        </p:nvSpPr>
        <p:spPr>
          <a:xfrm>
            <a:off x="7974000" y="3358179"/>
            <a:ext cx="1610872" cy="400110"/>
          </a:xfrm>
          <a:prstGeom prst="rect">
            <a:avLst/>
          </a:prstGeom>
          <a:noFill/>
        </p:spPr>
        <p:txBody>
          <a:bodyPr wrap="square" rtlCol="0">
            <a:spAutoFit/>
          </a:bodyPr>
          <a:lstStyle/>
          <a:p>
            <a:pPr algn="ctr"/>
            <a:r>
              <a:rPr lang="nl-BE" sz="2000" dirty="0">
                <a:latin typeface="Encode Sans" panose="020B0604020202020204" charset="0"/>
              </a:rPr>
              <a:t>0.05 – 0.10</a:t>
            </a:r>
          </a:p>
        </p:txBody>
      </p:sp>
      <p:sp>
        <p:nvSpPr>
          <p:cNvPr id="23" name="Tekstvak 22">
            <a:extLst>
              <a:ext uri="{FF2B5EF4-FFF2-40B4-BE49-F238E27FC236}">
                <a16:creationId xmlns:a16="http://schemas.microsoft.com/office/drawing/2014/main" id="{737E43AE-A0FA-614A-89AD-7ADBE67D09BD}"/>
              </a:ext>
            </a:extLst>
          </p:cNvPr>
          <p:cNvSpPr txBox="1"/>
          <p:nvPr/>
        </p:nvSpPr>
        <p:spPr>
          <a:xfrm>
            <a:off x="7974000" y="4879821"/>
            <a:ext cx="1610872" cy="400110"/>
          </a:xfrm>
          <a:prstGeom prst="rect">
            <a:avLst/>
          </a:prstGeom>
          <a:noFill/>
        </p:spPr>
        <p:txBody>
          <a:bodyPr wrap="square" rtlCol="0">
            <a:spAutoFit/>
          </a:bodyPr>
          <a:lstStyle/>
          <a:p>
            <a:pPr algn="ctr"/>
            <a:r>
              <a:rPr lang="nl-BE" sz="2000" dirty="0">
                <a:latin typeface="Encode Sans" panose="020B0604020202020204" charset="0"/>
              </a:rPr>
              <a:t>0.75 – 1.5</a:t>
            </a:r>
          </a:p>
        </p:txBody>
      </p:sp>
      <p:sp>
        <p:nvSpPr>
          <p:cNvPr id="24" name="Tekstvak 23">
            <a:extLst>
              <a:ext uri="{FF2B5EF4-FFF2-40B4-BE49-F238E27FC236}">
                <a16:creationId xmlns:a16="http://schemas.microsoft.com/office/drawing/2014/main" id="{DE01B8CF-82A2-3A4F-B11D-8D078219DB4B}"/>
              </a:ext>
            </a:extLst>
          </p:cNvPr>
          <p:cNvSpPr txBox="1"/>
          <p:nvPr/>
        </p:nvSpPr>
        <p:spPr>
          <a:xfrm>
            <a:off x="10178185" y="3358179"/>
            <a:ext cx="1610872" cy="400110"/>
          </a:xfrm>
          <a:prstGeom prst="rect">
            <a:avLst/>
          </a:prstGeom>
          <a:noFill/>
        </p:spPr>
        <p:txBody>
          <a:bodyPr wrap="square" rtlCol="0">
            <a:spAutoFit/>
          </a:bodyPr>
          <a:lstStyle/>
          <a:p>
            <a:pPr algn="ctr"/>
            <a:r>
              <a:rPr lang="nl-BE" sz="2000" dirty="0">
                <a:latin typeface="Encode Sans" panose="020B0604020202020204" charset="0"/>
              </a:rPr>
              <a:t>0.31 – 0.70</a:t>
            </a:r>
          </a:p>
        </p:txBody>
      </p:sp>
      <p:sp>
        <p:nvSpPr>
          <p:cNvPr id="25" name="Tekstvak 24">
            <a:extLst>
              <a:ext uri="{FF2B5EF4-FFF2-40B4-BE49-F238E27FC236}">
                <a16:creationId xmlns:a16="http://schemas.microsoft.com/office/drawing/2014/main" id="{E9D5BBB1-D9ED-BE4C-BB33-399005C8CF6D}"/>
              </a:ext>
            </a:extLst>
          </p:cNvPr>
          <p:cNvSpPr txBox="1"/>
          <p:nvPr/>
        </p:nvSpPr>
        <p:spPr>
          <a:xfrm>
            <a:off x="10178185" y="4879821"/>
            <a:ext cx="1610872" cy="400110"/>
          </a:xfrm>
          <a:prstGeom prst="rect">
            <a:avLst/>
          </a:prstGeom>
          <a:noFill/>
        </p:spPr>
        <p:txBody>
          <a:bodyPr wrap="square" rtlCol="0">
            <a:spAutoFit/>
          </a:bodyPr>
          <a:lstStyle/>
          <a:p>
            <a:pPr algn="ctr"/>
            <a:r>
              <a:rPr lang="nl-BE" sz="2000" dirty="0">
                <a:latin typeface="Encode Sans" panose="020B0604020202020204" charset="0"/>
              </a:rPr>
              <a:t>4.6 – 10.7</a:t>
            </a:r>
          </a:p>
        </p:txBody>
      </p:sp>
      <p:cxnSp>
        <p:nvCxnSpPr>
          <p:cNvPr id="27" name="Rechte verbindingslijn 26">
            <a:extLst>
              <a:ext uri="{FF2B5EF4-FFF2-40B4-BE49-F238E27FC236}">
                <a16:creationId xmlns:a16="http://schemas.microsoft.com/office/drawing/2014/main" id="{644BCA73-1C75-CA44-9B5B-DF81D03775FD}"/>
              </a:ext>
            </a:extLst>
          </p:cNvPr>
          <p:cNvCxnSpPr>
            <a:cxnSpLocks/>
          </p:cNvCxnSpPr>
          <p:nvPr/>
        </p:nvCxnSpPr>
        <p:spPr>
          <a:xfrm>
            <a:off x="1148136" y="4448564"/>
            <a:ext cx="10648778" cy="0"/>
          </a:xfrm>
          <a:prstGeom prst="line">
            <a:avLst/>
          </a:prstGeom>
          <a:ln w="28575">
            <a:solidFill>
              <a:schemeClr val="bg1">
                <a:lumMod val="6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9" name="Rechte verbindingslijn 28">
            <a:extLst>
              <a:ext uri="{FF2B5EF4-FFF2-40B4-BE49-F238E27FC236}">
                <a16:creationId xmlns:a16="http://schemas.microsoft.com/office/drawing/2014/main" id="{2B03E231-E5FB-2F43-878F-7AED19298C1D}"/>
              </a:ext>
            </a:extLst>
          </p:cNvPr>
          <p:cNvCxnSpPr>
            <a:cxnSpLocks/>
          </p:cNvCxnSpPr>
          <p:nvPr/>
        </p:nvCxnSpPr>
        <p:spPr>
          <a:xfrm flipV="1">
            <a:off x="3145354" y="1610548"/>
            <a:ext cx="0" cy="4271609"/>
          </a:xfrm>
          <a:prstGeom prst="line">
            <a:avLst/>
          </a:prstGeom>
          <a:ln w="28575">
            <a:solidFill>
              <a:schemeClr val="bg1">
                <a:lumMod val="6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1" name="Rechte verbindingslijn 30">
            <a:extLst>
              <a:ext uri="{FF2B5EF4-FFF2-40B4-BE49-F238E27FC236}">
                <a16:creationId xmlns:a16="http://schemas.microsoft.com/office/drawing/2014/main" id="{B8682168-34F6-214F-90C8-EAB962138619}"/>
              </a:ext>
            </a:extLst>
          </p:cNvPr>
          <p:cNvCxnSpPr>
            <a:cxnSpLocks/>
          </p:cNvCxnSpPr>
          <p:nvPr/>
        </p:nvCxnSpPr>
        <p:spPr>
          <a:xfrm flipV="1">
            <a:off x="5614048" y="1610548"/>
            <a:ext cx="0" cy="4271609"/>
          </a:xfrm>
          <a:prstGeom prst="line">
            <a:avLst/>
          </a:prstGeom>
          <a:ln w="28575">
            <a:solidFill>
              <a:schemeClr val="bg1">
                <a:lumMod val="6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2" name="Rechte verbindingslijn 31">
            <a:extLst>
              <a:ext uri="{FF2B5EF4-FFF2-40B4-BE49-F238E27FC236}">
                <a16:creationId xmlns:a16="http://schemas.microsoft.com/office/drawing/2014/main" id="{83B918A4-4541-994D-9178-04F41FF4234A}"/>
              </a:ext>
            </a:extLst>
          </p:cNvPr>
          <p:cNvCxnSpPr>
            <a:cxnSpLocks/>
          </p:cNvCxnSpPr>
          <p:nvPr/>
        </p:nvCxnSpPr>
        <p:spPr>
          <a:xfrm flipV="1">
            <a:off x="9959473" y="1610548"/>
            <a:ext cx="0" cy="4271609"/>
          </a:xfrm>
          <a:prstGeom prst="line">
            <a:avLst/>
          </a:prstGeom>
          <a:ln w="28575">
            <a:solidFill>
              <a:schemeClr val="bg1">
                <a:lumMod val="6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3" name="Tekstvak 32">
            <a:extLst>
              <a:ext uri="{FF2B5EF4-FFF2-40B4-BE49-F238E27FC236}">
                <a16:creationId xmlns:a16="http://schemas.microsoft.com/office/drawing/2014/main" id="{BB66D780-1A46-3946-917D-C5741DDBB158}"/>
              </a:ext>
            </a:extLst>
          </p:cNvPr>
          <p:cNvSpPr txBox="1"/>
          <p:nvPr/>
        </p:nvSpPr>
        <p:spPr>
          <a:xfrm>
            <a:off x="3432824" y="2318435"/>
            <a:ext cx="1610872" cy="666593"/>
          </a:xfrm>
          <a:prstGeom prst="rect">
            <a:avLst/>
          </a:prstGeom>
          <a:noFill/>
        </p:spPr>
        <p:txBody>
          <a:bodyPr wrap="square" rtlCol="0">
            <a:spAutoFit/>
          </a:bodyPr>
          <a:lstStyle/>
          <a:p>
            <a:pPr algn="ctr"/>
            <a:r>
              <a:rPr lang="nl-BE" sz="1866" dirty="0">
                <a:latin typeface="Encode Sans" panose="020B0604020202020204" charset="0"/>
              </a:rPr>
              <a:t>Home charging</a:t>
            </a:r>
          </a:p>
        </p:txBody>
      </p:sp>
      <p:sp>
        <p:nvSpPr>
          <p:cNvPr id="34" name="Tekstvak 33">
            <a:extLst>
              <a:ext uri="{FF2B5EF4-FFF2-40B4-BE49-F238E27FC236}">
                <a16:creationId xmlns:a16="http://schemas.microsoft.com/office/drawing/2014/main" id="{B454C557-F31A-E14C-892D-CA10EBF1579D}"/>
              </a:ext>
            </a:extLst>
          </p:cNvPr>
          <p:cNvSpPr txBox="1"/>
          <p:nvPr/>
        </p:nvSpPr>
        <p:spPr>
          <a:xfrm>
            <a:off x="5860918" y="2267795"/>
            <a:ext cx="1610872" cy="564129"/>
          </a:xfrm>
          <a:prstGeom prst="rect">
            <a:avLst/>
          </a:prstGeom>
          <a:noFill/>
        </p:spPr>
        <p:txBody>
          <a:bodyPr wrap="square" rtlCol="0">
            <a:spAutoFit/>
          </a:bodyPr>
          <a:lstStyle/>
          <a:p>
            <a:pPr algn="ctr"/>
            <a:r>
              <a:rPr lang="nl-BE" sz="1866" dirty="0">
                <a:latin typeface="Encode Sans" panose="020B0604020202020204" charset="0"/>
              </a:rPr>
              <a:t>VSB-SME </a:t>
            </a:r>
            <a:r>
              <a:rPr lang="nl-BE" sz="1200" dirty="0">
                <a:latin typeface="Encode Sans" panose="020B0604020202020204" charset="0"/>
              </a:rPr>
              <a:t>(small structure)</a:t>
            </a:r>
            <a:endParaRPr lang="nl-BE" sz="1866" dirty="0">
              <a:latin typeface="Encode Sans" panose="020B0604020202020204" charset="0"/>
            </a:endParaRPr>
          </a:p>
        </p:txBody>
      </p:sp>
      <p:sp>
        <p:nvSpPr>
          <p:cNvPr id="35" name="Tekstvak 34">
            <a:extLst>
              <a:ext uri="{FF2B5EF4-FFF2-40B4-BE49-F238E27FC236}">
                <a16:creationId xmlns:a16="http://schemas.microsoft.com/office/drawing/2014/main" id="{E55BC7A1-1F39-F445-B7CF-4D68CF74DC4E}"/>
              </a:ext>
            </a:extLst>
          </p:cNvPr>
          <p:cNvSpPr txBox="1"/>
          <p:nvPr/>
        </p:nvSpPr>
        <p:spPr>
          <a:xfrm>
            <a:off x="7631538" y="2267795"/>
            <a:ext cx="1802719" cy="564129"/>
          </a:xfrm>
          <a:prstGeom prst="rect">
            <a:avLst/>
          </a:prstGeom>
          <a:noFill/>
        </p:spPr>
        <p:txBody>
          <a:bodyPr wrap="square" rtlCol="0">
            <a:spAutoFit/>
          </a:bodyPr>
          <a:lstStyle/>
          <a:p>
            <a:pPr algn="ctr"/>
            <a:r>
              <a:rPr lang="nl-BE" sz="1866" dirty="0">
                <a:latin typeface="Encode Sans" panose="020B0604020202020204" charset="0"/>
              </a:rPr>
              <a:t>SME </a:t>
            </a:r>
          </a:p>
          <a:p>
            <a:pPr algn="ctr"/>
            <a:r>
              <a:rPr lang="nl-BE" sz="1200" dirty="0">
                <a:latin typeface="Encode Sans" panose="020B0604020202020204" charset="0"/>
              </a:rPr>
              <a:t>(large structure)</a:t>
            </a:r>
          </a:p>
        </p:txBody>
      </p:sp>
      <p:sp>
        <p:nvSpPr>
          <p:cNvPr id="36" name="Tekstvak 35">
            <a:extLst>
              <a:ext uri="{FF2B5EF4-FFF2-40B4-BE49-F238E27FC236}">
                <a16:creationId xmlns:a16="http://schemas.microsoft.com/office/drawing/2014/main" id="{A49AFBC1-CA08-8B47-A8B8-7879C6D74FFB}"/>
              </a:ext>
            </a:extLst>
          </p:cNvPr>
          <p:cNvSpPr txBox="1"/>
          <p:nvPr/>
        </p:nvSpPr>
        <p:spPr>
          <a:xfrm>
            <a:off x="10178185" y="2267795"/>
            <a:ext cx="1610872" cy="379463"/>
          </a:xfrm>
          <a:prstGeom prst="rect">
            <a:avLst/>
          </a:prstGeom>
          <a:noFill/>
        </p:spPr>
        <p:txBody>
          <a:bodyPr wrap="square" rtlCol="0">
            <a:spAutoFit/>
          </a:bodyPr>
          <a:lstStyle/>
          <a:p>
            <a:pPr algn="ctr"/>
            <a:r>
              <a:rPr lang="nl-BE" sz="1866" dirty="0">
                <a:latin typeface="Encode Sans" panose="020B0604020202020204" charset="0"/>
              </a:rPr>
              <a:t>Public</a:t>
            </a:r>
          </a:p>
        </p:txBody>
      </p:sp>
      <p:sp>
        <p:nvSpPr>
          <p:cNvPr id="37" name="Tekstvak 36">
            <a:extLst>
              <a:ext uri="{FF2B5EF4-FFF2-40B4-BE49-F238E27FC236}">
                <a16:creationId xmlns:a16="http://schemas.microsoft.com/office/drawing/2014/main" id="{27886CCF-A91B-5F49-9116-9E46D38A1217}"/>
              </a:ext>
            </a:extLst>
          </p:cNvPr>
          <p:cNvSpPr txBox="1"/>
          <p:nvPr/>
        </p:nvSpPr>
        <p:spPr>
          <a:xfrm>
            <a:off x="2054003" y="6100629"/>
            <a:ext cx="10128361" cy="338554"/>
          </a:xfrm>
          <a:prstGeom prst="rect">
            <a:avLst/>
          </a:prstGeom>
          <a:noFill/>
        </p:spPr>
        <p:txBody>
          <a:bodyPr wrap="square" rtlCol="0">
            <a:spAutoFit/>
          </a:bodyPr>
          <a:lstStyle/>
          <a:p>
            <a:r>
              <a:rPr lang="nl-BE" sz="1600" dirty="0">
                <a:latin typeface="Encode Sans" panose="020B0604020202020204" charset="0"/>
              </a:rPr>
              <a:t>For comparison: ICE (diesel) at EUR 1.8/l = 8.3 €/100km (consumption 4.6 l/100km)</a:t>
            </a:r>
            <a:endParaRPr lang="nl-BE" sz="733" dirty="0">
              <a:latin typeface="Encode Sans" panose="020B0604020202020204" charset="0"/>
            </a:endParaRPr>
          </a:p>
        </p:txBody>
      </p:sp>
      <p:pic>
        <p:nvPicPr>
          <p:cNvPr id="38" name="Picture 2" descr="Drapeaux Monde Banque d'images et photos libres de droit - iStock">
            <a:extLst>
              <a:ext uri="{FF2B5EF4-FFF2-40B4-BE49-F238E27FC236}">
                <a16:creationId xmlns:a16="http://schemas.microsoft.com/office/drawing/2014/main" id="{A252B93E-F1E5-A6E2-975B-789297D7E320}"/>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7994" y="6179115"/>
            <a:ext cx="437609" cy="437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546569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Espace réservé du texte 8">
            <a:extLst>
              <a:ext uri="{FF2B5EF4-FFF2-40B4-BE49-F238E27FC236}">
                <a16:creationId xmlns:a16="http://schemas.microsoft.com/office/drawing/2014/main" id="{B55175DA-0A80-4934-8DE7-C852B922A047}"/>
              </a:ext>
            </a:extLst>
          </p:cNvPr>
          <p:cNvSpPr>
            <a:spLocks noGrp="1"/>
          </p:cNvSpPr>
          <p:nvPr>
            <p:ph type="body" idx="1"/>
          </p:nvPr>
        </p:nvSpPr>
        <p:spPr/>
        <p:txBody>
          <a:bodyPr/>
          <a:lstStyle/>
          <a:p>
            <a:r>
              <a:rPr lang="fr-FR" altLang="fr-FR" sz="1600" dirty="0">
                <a:solidFill>
                  <a:schemeClr val="bg1"/>
                </a:solidFill>
                <a:cs typeface="Arial"/>
              </a:rPr>
              <a:t>case </a:t>
            </a:r>
            <a:r>
              <a:rPr lang="fr-FR" altLang="fr-FR" sz="1600" dirty="0" err="1">
                <a:solidFill>
                  <a:schemeClr val="bg1"/>
                </a:solidFill>
                <a:cs typeface="Arial"/>
              </a:rPr>
              <a:t>study</a:t>
            </a:r>
            <a:r>
              <a:rPr lang="fr-FR" altLang="fr-FR" sz="1600" dirty="0">
                <a:solidFill>
                  <a:schemeClr val="bg1"/>
                </a:solidFill>
                <a:cs typeface="Arial"/>
              </a:rPr>
              <a:t> #2</a:t>
            </a:r>
          </a:p>
        </p:txBody>
      </p:sp>
      <p:sp>
        <p:nvSpPr>
          <p:cNvPr id="5" name="Text Placeholder 4">
            <a:extLst>
              <a:ext uri="{FF2B5EF4-FFF2-40B4-BE49-F238E27FC236}">
                <a16:creationId xmlns:a16="http://schemas.microsoft.com/office/drawing/2014/main" id="{18EA97AC-080A-5ED8-3108-FF53041A2AEE}"/>
              </a:ext>
            </a:extLst>
          </p:cNvPr>
          <p:cNvSpPr>
            <a:spLocks noGrp="1"/>
          </p:cNvSpPr>
          <p:nvPr>
            <p:ph type="body" sz="quarter" idx="19"/>
          </p:nvPr>
        </p:nvSpPr>
        <p:spPr/>
        <p:txBody>
          <a:bodyPr/>
          <a:lstStyle/>
          <a:p>
            <a:r>
              <a:rPr lang="fr-BE"/>
              <a:t>04</a:t>
            </a:r>
            <a:endParaRPr lang="en-US"/>
          </a:p>
        </p:txBody>
      </p:sp>
      <p:sp>
        <p:nvSpPr>
          <p:cNvPr id="2" name="Titel 1">
            <a:extLst>
              <a:ext uri="{FF2B5EF4-FFF2-40B4-BE49-F238E27FC236}">
                <a16:creationId xmlns:a16="http://schemas.microsoft.com/office/drawing/2014/main" id="{34FC97BF-73D5-9444-85F8-23A8705FE0ED}"/>
              </a:ext>
            </a:extLst>
          </p:cNvPr>
          <p:cNvSpPr>
            <a:spLocks noGrp="1"/>
          </p:cNvSpPr>
          <p:nvPr>
            <p:ph type="title"/>
          </p:nvPr>
        </p:nvSpPr>
        <p:spPr/>
        <p:txBody>
          <a:bodyPr/>
          <a:lstStyle/>
          <a:p>
            <a:pPr algn="l"/>
            <a:r>
              <a:rPr lang="fr-FR" dirty="0"/>
              <a:t>Comparative </a:t>
            </a:r>
            <a:r>
              <a:rPr lang="fr-FR" dirty="0" err="1"/>
              <a:t>tco</a:t>
            </a:r>
            <a:endParaRPr lang="nl-NL" dirty="0"/>
          </a:p>
        </p:txBody>
      </p:sp>
      <p:sp>
        <p:nvSpPr>
          <p:cNvPr id="16" name="Rectangle 15">
            <a:extLst>
              <a:ext uri="{FF2B5EF4-FFF2-40B4-BE49-F238E27FC236}">
                <a16:creationId xmlns:a16="http://schemas.microsoft.com/office/drawing/2014/main" id="{58D32EF5-0F39-897F-AEFA-21A4A9CF709F}"/>
              </a:ext>
            </a:extLst>
          </p:cNvPr>
          <p:cNvSpPr/>
          <p:nvPr/>
        </p:nvSpPr>
        <p:spPr>
          <a:xfrm>
            <a:off x="0" y="434558"/>
            <a:ext cx="5166911" cy="356591"/>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a:latin typeface="Encode Sans" panose="020B0604020202020204" charset="0"/>
              </a:rPr>
              <a:t>Example France - Country adaptation</a:t>
            </a:r>
          </a:p>
        </p:txBody>
      </p:sp>
      <p:pic>
        <p:nvPicPr>
          <p:cNvPr id="17" name="Picture 2" descr="Solde De Licône Vecteurs libres de droits et plus d&amp;#39;images vectorielles de  Balance - iStock">
            <a:extLst>
              <a:ext uri="{FF2B5EF4-FFF2-40B4-BE49-F238E27FC236}">
                <a16:creationId xmlns:a16="http://schemas.microsoft.com/office/drawing/2014/main" id="{5F29ADD0-2492-6A53-8F8A-70A34F7D566F}"/>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33477" b="34330"/>
          <a:stretch/>
        </p:blipFill>
        <p:spPr bwMode="auto">
          <a:xfrm>
            <a:off x="3499995" y="6236542"/>
            <a:ext cx="4892209" cy="525291"/>
          </a:xfrm>
          <a:prstGeom prst="rect">
            <a:avLst/>
          </a:prstGeom>
          <a:solidFill>
            <a:srgbClr val="FFFFFF"/>
          </a:solidFill>
        </p:spPr>
      </p:pic>
      <p:graphicFrame>
        <p:nvGraphicFramePr>
          <p:cNvPr id="18" name="Tableau 21">
            <a:extLst>
              <a:ext uri="{FF2B5EF4-FFF2-40B4-BE49-F238E27FC236}">
                <a16:creationId xmlns:a16="http://schemas.microsoft.com/office/drawing/2014/main" id="{D82A5F7C-1A43-3519-DC72-999F42A52A60}"/>
              </a:ext>
            </a:extLst>
          </p:cNvPr>
          <p:cNvGraphicFramePr>
            <a:graphicFrameLocks/>
          </p:cNvGraphicFramePr>
          <p:nvPr>
            <p:extLst>
              <p:ext uri="{D42A27DB-BD31-4B8C-83A1-F6EECF244321}">
                <p14:modId xmlns:p14="http://schemas.microsoft.com/office/powerpoint/2010/main" val="335252800"/>
              </p:ext>
            </p:extLst>
          </p:nvPr>
        </p:nvGraphicFramePr>
        <p:xfrm>
          <a:off x="463918" y="1797321"/>
          <a:ext cx="8306661" cy="4276950"/>
        </p:xfrm>
        <a:graphic>
          <a:graphicData uri="http://schemas.openxmlformats.org/drawingml/2006/table">
            <a:tbl>
              <a:tblPr firstRow="1" bandRow="1">
                <a:tableStyleId>{5940675A-B579-460E-94D1-54222C63F5DA}</a:tableStyleId>
              </a:tblPr>
              <a:tblGrid>
                <a:gridCol w="2683142">
                  <a:extLst>
                    <a:ext uri="{9D8B030D-6E8A-4147-A177-3AD203B41FA5}">
                      <a16:colId xmlns:a16="http://schemas.microsoft.com/office/drawing/2014/main" val="518735030"/>
                    </a:ext>
                  </a:extLst>
                </a:gridCol>
                <a:gridCol w="2539698">
                  <a:extLst>
                    <a:ext uri="{9D8B030D-6E8A-4147-A177-3AD203B41FA5}">
                      <a16:colId xmlns:a16="http://schemas.microsoft.com/office/drawing/2014/main" val="1391006611"/>
                    </a:ext>
                  </a:extLst>
                </a:gridCol>
                <a:gridCol w="291451">
                  <a:extLst>
                    <a:ext uri="{9D8B030D-6E8A-4147-A177-3AD203B41FA5}">
                      <a16:colId xmlns:a16="http://schemas.microsoft.com/office/drawing/2014/main" val="2257945882"/>
                    </a:ext>
                  </a:extLst>
                </a:gridCol>
                <a:gridCol w="2792370">
                  <a:extLst>
                    <a:ext uri="{9D8B030D-6E8A-4147-A177-3AD203B41FA5}">
                      <a16:colId xmlns:a16="http://schemas.microsoft.com/office/drawing/2014/main" val="3244949217"/>
                    </a:ext>
                  </a:extLst>
                </a:gridCol>
              </a:tblGrid>
              <a:tr h="339303">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latin typeface="Encode Sans" panose="020B0604020202020204" charset="0"/>
                          <a:ea typeface="+mn-ea"/>
                          <a:cs typeface="Audi Type Wide Normal" panose="000B0504040202020203" pitchFamily="34" charset="0"/>
                        </a:rPr>
                        <a:t>Net investment value incl. VAT</a:t>
                      </a:r>
                    </a:p>
                  </a:txBody>
                  <a:tcPr marL="76200" marR="76200" marT="38100" marB="381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fr-BE" sz="1400" dirty="0">
                          <a:solidFill>
                            <a:schemeClr val="tx1">
                              <a:lumMod val="65000"/>
                              <a:lumOff val="35000"/>
                            </a:schemeClr>
                          </a:solidFill>
                          <a:latin typeface="Encode Sans" panose="020B0604020202020204" charset="0"/>
                        </a:rPr>
                        <a:t>28 400 €</a:t>
                      </a: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fr-BE" sz="1400" dirty="0">
                        <a:solidFill>
                          <a:schemeClr val="tx1">
                            <a:lumMod val="65000"/>
                            <a:lumOff val="35000"/>
                          </a:schemeClr>
                        </a:solidFill>
                        <a:latin typeface="Encode Sans" panose="020B0604020202020204" charset="0"/>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fr-BE" sz="1400" dirty="0">
                          <a:solidFill>
                            <a:schemeClr val="tx1">
                              <a:lumMod val="65000"/>
                              <a:lumOff val="35000"/>
                            </a:schemeClr>
                          </a:solidFill>
                          <a:latin typeface="Encode Sans" panose="020B0604020202020204" charset="0"/>
                        </a:rPr>
                        <a:t>21 200 €</a:t>
                      </a: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837856330"/>
                  </a:ext>
                </a:extLst>
              </a:tr>
              <a:tr h="339303">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BE" sz="1200" b="0" kern="1200" dirty="0">
                          <a:solidFill>
                            <a:schemeClr val="tx1"/>
                          </a:solidFill>
                          <a:latin typeface="Encode Sans" panose="020B0604020202020204" charset="0"/>
                          <a:ea typeface="+mn-ea"/>
                          <a:cs typeface="Audi Type Wide Normal" panose="000B0504040202020203" pitchFamily="34" charset="0"/>
                        </a:rPr>
                        <a:t>Budget </a:t>
                      </a:r>
                      <a:r>
                        <a:rPr lang="fr-BE" sz="1000" b="0" kern="1200" dirty="0">
                          <a:solidFill>
                            <a:schemeClr val="tx1"/>
                          </a:solidFill>
                          <a:latin typeface="Encode Sans" panose="020B0604020202020204" charset="0"/>
                          <a:ea typeface="+mn-ea"/>
                          <a:cs typeface="Audi Type Wide Normal" panose="000B0504040202020203" pitchFamily="34" charset="0"/>
                        </a:rPr>
                        <a:t>(OL </a:t>
                      </a:r>
                      <a:r>
                        <a:rPr lang="fr-BE" sz="1000" b="0" kern="1200" dirty="0" err="1">
                          <a:solidFill>
                            <a:schemeClr val="tx1"/>
                          </a:solidFill>
                          <a:latin typeface="Encode Sans" panose="020B0604020202020204" charset="0"/>
                          <a:ea typeface="+mn-ea"/>
                          <a:cs typeface="Audi Type Wide Normal" panose="000B0504040202020203" pitchFamily="34" charset="0"/>
                        </a:rPr>
                        <a:t>rent</a:t>
                      </a:r>
                      <a:r>
                        <a:rPr lang="fr-BE" sz="1000" b="0" kern="1200" dirty="0">
                          <a:solidFill>
                            <a:schemeClr val="tx1"/>
                          </a:solidFill>
                          <a:latin typeface="Encode Sans" panose="020B0604020202020204" charset="0"/>
                          <a:ea typeface="+mn-ea"/>
                          <a:cs typeface="Audi Type Wide Normal" panose="000B0504040202020203" pitchFamily="34" charset="0"/>
                        </a:rPr>
                        <a:t> - Bonus </a:t>
                      </a:r>
                      <a:r>
                        <a:rPr lang="fr-BE" sz="1000" b="0" kern="1200" dirty="0" err="1">
                          <a:solidFill>
                            <a:schemeClr val="tx1"/>
                          </a:solidFill>
                          <a:latin typeface="Encode Sans" panose="020B0604020202020204" charset="0"/>
                          <a:ea typeface="+mn-ea"/>
                          <a:cs typeface="Audi Type Wide Normal" panose="000B0504040202020203" pitchFamily="34" charset="0"/>
                        </a:rPr>
                        <a:t>deducted</a:t>
                      </a:r>
                      <a:r>
                        <a:rPr lang="fr-BE" sz="1000" b="0" kern="1200" dirty="0">
                          <a:solidFill>
                            <a:schemeClr val="tx1"/>
                          </a:solidFill>
                          <a:latin typeface="Encode Sans" panose="020B0604020202020204" charset="0"/>
                          <a:ea typeface="+mn-ea"/>
                          <a:cs typeface="Audi Type Wide Normal" panose="000B0504040202020203" pitchFamily="34" charset="0"/>
                        </a:rPr>
                        <a:t>)</a:t>
                      </a:r>
                      <a:endParaRPr lang="en-US" sz="1200" b="0" kern="1200" dirty="0">
                        <a:solidFill>
                          <a:schemeClr val="tx1"/>
                        </a:solidFill>
                        <a:latin typeface="Encode Sans" panose="020B0604020202020204" charset="0"/>
                        <a:ea typeface="+mn-ea"/>
                        <a:cs typeface="Audi Type Wide Normal" panose="000B0504040202020203" pitchFamily="34" charset="0"/>
                      </a:endParaRPr>
                    </a:p>
                  </a:txBody>
                  <a:tcPr marL="76200" marR="76200" marT="38100" marB="381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fr-BE" sz="1400" kern="1200" dirty="0">
                          <a:solidFill>
                            <a:schemeClr val="tx1">
                              <a:lumMod val="65000"/>
                              <a:lumOff val="35000"/>
                            </a:schemeClr>
                          </a:solidFill>
                          <a:latin typeface="Encode Sans" panose="020B0604020202020204" charset="0"/>
                          <a:ea typeface="+mn-ea"/>
                          <a:cs typeface="+mn-cs"/>
                        </a:rPr>
                        <a:t>388 €</a:t>
                      </a: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fr-BE" sz="1400" kern="1200" dirty="0">
                        <a:solidFill>
                          <a:schemeClr val="tx1">
                            <a:lumMod val="65000"/>
                            <a:lumOff val="35000"/>
                          </a:schemeClr>
                        </a:solidFill>
                        <a:latin typeface="Encode Sans" panose="020B0604020202020204" charset="0"/>
                        <a:ea typeface="+mn-ea"/>
                        <a:cs typeface="+mn-cs"/>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fr-BE" sz="1400" kern="1200" dirty="0">
                          <a:solidFill>
                            <a:schemeClr val="tx1">
                              <a:lumMod val="65000"/>
                              <a:lumOff val="35000"/>
                            </a:schemeClr>
                          </a:solidFill>
                          <a:latin typeface="Encode Sans" panose="020B0604020202020204" charset="0"/>
                          <a:ea typeface="+mn-ea"/>
                          <a:cs typeface="+mn-cs"/>
                        </a:rPr>
                        <a:t>321 €</a:t>
                      </a: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2869091"/>
                  </a:ext>
                </a:extLst>
              </a:tr>
              <a:tr h="339303">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BE" sz="1200" b="0" kern="1200" dirty="0" err="1">
                          <a:solidFill>
                            <a:schemeClr val="tx1"/>
                          </a:solidFill>
                          <a:latin typeface="Encode Sans" panose="020B0604020202020204" charset="0"/>
                          <a:ea typeface="+mn-ea"/>
                          <a:cs typeface="Audi Type Wide Normal" panose="000B0504040202020203" pitchFamily="34" charset="0"/>
                        </a:rPr>
                        <a:t>Consumption</a:t>
                      </a:r>
                      <a:r>
                        <a:rPr lang="fr-BE" sz="1200" b="0" kern="1200" dirty="0">
                          <a:solidFill>
                            <a:schemeClr val="tx1"/>
                          </a:solidFill>
                          <a:latin typeface="Encode Sans" panose="020B0604020202020204" charset="0"/>
                          <a:ea typeface="+mn-ea"/>
                          <a:cs typeface="Audi Type Wide Normal" panose="000B0504040202020203" pitchFamily="34" charset="0"/>
                        </a:rPr>
                        <a:t> budget</a:t>
                      </a:r>
                      <a:endParaRPr lang="en-US" sz="1200" b="0" kern="1200" dirty="0">
                        <a:solidFill>
                          <a:schemeClr val="tx1"/>
                        </a:solidFill>
                        <a:latin typeface="Encode Sans" panose="020B0604020202020204" charset="0"/>
                        <a:ea typeface="+mn-ea"/>
                        <a:cs typeface="Audi Type Wide Normal" panose="000B0504040202020203" pitchFamily="34" charset="0"/>
                      </a:endParaRPr>
                    </a:p>
                  </a:txBody>
                  <a:tcPr marL="76200" marR="76200" marT="38100" marB="381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fr-BE" sz="1400" kern="1200" dirty="0">
                          <a:solidFill>
                            <a:schemeClr val="tx1">
                              <a:lumMod val="65000"/>
                              <a:lumOff val="35000"/>
                            </a:schemeClr>
                          </a:solidFill>
                          <a:latin typeface="Encode Sans" panose="020B0604020202020204" charset="0"/>
                          <a:ea typeface="+mn-ea"/>
                          <a:cs typeface="+mn-cs"/>
                        </a:rPr>
                        <a:t>26 €</a:t>
                      </a: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fr-BE" sz="1400" kern="1200" dirty="0">
                        <a:solidFill>
                          <a:schemeClr val="tx1">
                            <a:lumMod val="65000"/>
                            <a:lumOff val="35000"/>
                          </a:schemeClr>
                        </a:solidFill>
                        <a:latin typeface="Encode Sans" panose="020B0604020202020204" charset="0"/>
                        <a:ea typeface="+mn-ea"/>
                        <a:cs typeface="+mn-cs"/>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fr-BE" sz="1400" kern="1200" dirty="0">
                          <a:solidFill>
                            <a:schemeClr val="tx1">
                              <a:lumMod val="65000"/>
                              <a:lumOff val="35000"/>
                            </a:schemeClr>
                          </a:solidFill>
                          <a:latin typeface="Encode Sans" panose="020B0604020202020204" charset="0"/>
                          <a:ea typeface="+mn-ea"/>
                          <a:cs typeface="+mn-cs"/>
                        </a:rPr>
                        <a:t>92 €</a:t>
                      </a: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773975037"/>
                  </a:ext>
                </a:extLst>
              </a:tr>
              <a:tr h="339303">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BE" sz="1200" b="0" kern="1200" dirty="0" err="1">
                          <a:solidFill>
                            <a:schemeClr val="tx1"/>
                          </a:solidFill>
                          <a:latin typeface="Encode Sans" panose="020B0604020202020204" charset="0"/>
                          <a:ea typeface="+mn-ea"/>
                          <a:cs typeface="Audi Type Wide Normal" panose="000B0504040202020203" pitchFamily="34" charset="0"/>
                        </a:rPr>
                        <a:t>Regional</a:t>
                      </a:r>
                      <a:r>
                        <a:rPr lang="fr-BE" sz="1200" b="0" kern="1200" dirty="0">
                          <a:solidFill>
                            <a:schemeClr val="tx1"/>
                          </a:solidFill>
                          <a:latin typeface="Encode Sans" panose="020B0604020202020204" charset="0"/>
                          <a:ea typeface="+mn-ea"/>
                          <a:cs typeface="Audi Type Wide Normal" panose="000B0504040202020203" pitchFamily="34" charset="0"/>
                        </a:rPr>
                        <a:t> </a:t>
                      </a:r>
                      <a:r>
                        <a:rPr lang="fr-BE" sz="1200" b="0" kern="1200" dirty="0" err="1">
                          <a:solidFill>
                            <a:schemeClr val="tx1"/>
                          </a:solidFill>
                          <a:latin typeface="Encode Sans" panose="020B0604020202020204" charset="0"/>
                          <a:ea typeface="+mn-ea"/>
                          <a:cs typeface="Audi Type Wide Normal" panose="000B0504040202020203" pitchFamily="34" charset="0"/>
                        </a:rPr>
                        <a:t>tax</a:t>
                      </a:r>
                      <a:endParaRPr lang="fr-BE" sz="1200" b="0" kern="1200" dirty="0">
                        <a:solidFill>
                          <a:schemeClr val="tx1"/>
                        </a:solidFill>
                        <a:latin typeface="Encode Sans" panose="020B0604020202020204" charset="0"/>
                        <a:ea typeface="+mn-ea"/>
                        <a:cs typeface="Audi Type Wide Normal" panose="000B0504040202020203" pitchFamily="34" charset="0"/>
                      </a:endParaRPr>
                    </a:p>
                  </a:txBody>
                  <a:tcPr marL="76200" marR="76200" marT="38100" marB="381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fr-BE" sz="1400" kern="1200" dirty="0">
                        <a:solidFill>
                          <a:schemeClr val="tx1">
                            <a:lumMod val="65000"/>
                            <a:lumOff val="35000"/>
                          </a:schemeClr>
                        </a:solidFill>
                        <a:latin typeface="Encode Sans" panose="020B0604020202020204" charset="0"/>
                        <a:ea typeface="+mn-ea"/>
                        <a:cs typeface="+mn-cs"/>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fr-BE" sz="1400" kern="1200" dirty="0">
                        <a:solidFill>
                          <a:schemeClr val="tx1">
                            <a:lumMod val="65000"/>
                            <a:lumOff val="35000"/>
                          </a:schemeClr>
                        </a:solidFill>
                        <a:latin typeface="Encode Sans" panose="020B0604020202020204" charset="0"/>
                        <a:ea typeface="+mn-ea"/>
                        <a:cs typeface="+mn-cs"/>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fr-BE" sz="1400" kern="1200" dirty="0">
                        <a:solidFill>
                          <a:schemeClr val="tx1">
                            <a:lumMod val="65000"/>
                            <a:lumOff val="35000"/>
                          </a:schemeClr>
                        </a:solidFill>
                        <a:latin typeface="Encode Sans" panose="020B0604020202020204" charset="0"/>
                        <a:ea typeface="+mn-ea"/>
                        <a:cs typeface="+mn-cs"/>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44921007"/>
                  </a:ext>
                </a:extLst>
              </a:tr>
              <a:tr h="339303">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BE" sz="1200" b="0" kern="1200" dirty="0">
                          <a:solidFill>
                            <a:schemeClr val="tx1"/>
                          </a:solidFill>
                          <a:latin typeface="Encode Sans" panose="020B0604020202020204" charset="0"/>
                          <a:ea typeface="+mn-ea"/>
                          <a:cs typeface="Audi Type Wide Normal" panose="000B0504040202020203" pitchFamily="34" charset="0"/>
                        </a:rPr>
                        <a:t>CO</a:t>
                      </a:r>
                      <a:r>
                        <a:rPr lang="fr-BE" sz="1200" b="0" kern="1200" baseline="-25000" dirty="0">
                          <a:solidFill>
                            <a:schemeClr val="tx1"/>
                          </a:solidFill>
                          <a:latin typeface="Encode Sans" panose="020B0604020202020204" charset="0"/>
                          <a:ea typeface="+mn-ea"/>
                          <a:cs typeface="Audi Type Wide Normal" panose="000B0504040202020203" pitchFamily="34" charset="0"/>
                        </a:rPr>
                        <a:t>2</a:t>
                      </a:r>
                      <a:r>
                        <a:rPr lang="fr-BE" sz="1200" b="0" kern="1200" dirty="0">
                          <a:solidFill>
                            <a:schemeClr val="tx1"/>
                          </a:solidFill>
                          <a:latin typeface="Encode Sans" panose="020B0604020202020204" charset="0"/>
                          <a:ea typeface="+mn-ea"/>
                          <a:cs typeface="Audi Type Wide Normal" panose="000B0504040202020203" pitchFamily="34" charset="0"/>
                        </a:rPr>
                        <a:t> malus</a:t>
                      </a:r>
                      <a:endParaRPr lang="en-US" sz="1200" b="0" kern="1200" dirty="0">
                        <a:solidFill>
                          <a:schemeClr val="tx1"/>
                        </a:solidFill>
                        <a:latin typeface="Encode Sans" panose="020B0604020202020204" charset="0"/>
                        <a:ea typeface="+mn-ea"/>
                        <a:cs typeface="Audi Type Wide Normal" panose="000B0504040202020203" pitchFamily="34" charset="0"/>
                      </a:endParaRPr>
                    </a:p>
                  </a:txBody>
                  <a:tcPr marL="76200" marR="76200" marT="38100" marB="381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endParaRPr lang="fr-BE" sz="1400" kern="1200" dirty="0">
                        <a:solidFill>
                          <a:schemeClr val="tx1">
                            <a:lumMod val="65000"/>
                            <a:lumOff val="35000"/>
                          </a:schemeClr>
                        </a:solidFill>
                        <a:latin typeface="Encode Sans" panose="020B0604020202020204" charset="0"/>
                        <a:ea typeface="+mn-ea"/>
                        <a:cs typeface="+mn-cs"/>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endParaRPr lang="fr-BE" sz="1400" kern="1200" dirty="0">
                        <a:solidFill>
                          <a:schemeClr val="tx1">
                            <a:lumMod val="65000"/>
                            <a:lumOff val="35000"/>
                          </a:schemeClr>
                        </a:solidFill>
                        <a:latin typeface="Encode Sans" panose="020B0604020202020204" charset="0"/>
                        <a:ea typeface="+mn-ea"/>
                        <a:cs typeface="+mn-cs"/>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endParaRPr lang="fr-BE" sz="1400" kern="1200" dirty="0">
                        <a:solidFill>
                          <a:schemeClr val="tx1">
                            <a:lumMod val="65000"/>
                            <a:lumOff val="35000"/>
                          </a:schemeClr>
                        </a:solidFill>
                        <a:latin typeface="Encode Sans" panose="020B0604020202020204" charset="0"/>
                        <a:ea typeface="+mn-ea"/>
                        <a:cs typeface="+mn-cs"/>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3122842406"/>
                  </a:ext>
                </a:extLst>
              </a:tr>
              <a:tr h="339303">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BE" sz="1200" b="0" kern="1200" dirty="0" err="1">
                          <a:solidFill>
                            <a:schemeClr val="tx1"/>
                          </a:solidFill>
                          <a:latin typeface="Encode Sans" panose="020B0604020202020204" charset="0"/>
                          <a:ea typeface="+mn-ea"/>
                          <a:cs typeface="Audi Type Wide Normal" panose="000B0504040202020203" pitchFamily="34" charset="0"/>
                        </a:rPr>
                        <a:t>Weight</a:t>
                      </a:r>
                      <a:r>
                        <a:rPr lang="fr-BE" sz="1200" b="0" kern="1200" dirty="0">
                          <a:solidFill>
                            <a:schemeClr val="tx1"/>
                          </a:solidFill>
                          <a:latin typeface="Encode Sans" panose="020B0604020202020204" charset="0"/>
                          <a:ea typeface="+mn-ea"/>
                          <a:cs typeface="Audi Type Wide Normal" panose="000B0504040202020203" pitchFamily="34" charset="0"/>
                        </a:rPr>
                        <a:t> malus</a:t>
                      </a:r>
                      <a:endParaRPr lang="en-US" sz="1200" b="0" kern="1200" dirty="0">
                        <a:solidFill>
                          <a:schemeClr val="tx1"/>
                        </a:solidFill>
                        <a:latin typeface="Encode Sans" panose="020B0604020202020204" charset="0"/>
                        <a:ea typeface="+mn-ea"/>
                        <a:cs typeface="Audi Type Wide Normal" panose="000B0504040202020203" pitchFamily="34" charset="0"/>
                      </a:endParaRPr>
                    </a:p>
                  </a:txBody>
                  <a:tcPr marL="76200" marR="76200" marT="38100" marB="381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fr-BE" sz="1400" kern="1200" dirty="0">
                        <a:solidFill>
                          <a:schemeClr val="tx1">
                            <a:lumMod val="65000"/>
                            <a:lumOff val="35000"/>
                          </a:schemeClr>
                        </a:solidFill>
                        <a:latin typeface="Encode Sans" panose="020B0604020202020204" charset="0"/>
                        <a:ea typeface="+mn-ea"/>
                        <a:cs typeface="+mn-cs"/>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fr-BE" sz="1400" kern="1200" dirty="0">
                        <a:solidFill>
                          <a:schemeClr val="tx1">
                            <a:lumMod val="65000"/>
                            <a:lumOff val="35000"/>
                          </a:schemeClr>
                        </a:solidFill>
                        <a:latin typeface="Encode Sans" panose="020B0604020202020204" charset="0"/>
                        <a:ea typeface="+mn-ea"/>
                        <a:cs typeface="+mn-cs"/>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fr-BE" sz="1400" kern="1200" dirty="0">
                        <a:solidFill>
                          <a:schemeClr val="tx1">
                            <a:lumMod val="65000"/>
                            <a:lumOff val="35000"/>
                          </a:schemeClr>
                        </a:solidFill>
                        <a:latin typeface="Encode Sans" panose="020B0604020202020204" charset="0"/>
                        <a:ea typeface="+mn-ea"/>
                        <a:cs typeface="+mn-cs"/>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98341841"/>
                  </a:ext>
                </a:extLst>
              </a:tr>
              <a:tr h="339303">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BE" sz="1200" b="0" kern="1200" dirty="0">
                          <a:solidFill>
                            <a:schemeClr val="tx1"/>
                          </a:solidFill>
                          <a:latin typeface="Encode Sans" panose="020B0604020202020204" charset="0"/>
                          <a:ea typeface="+mn-ea"/>
                          <a:cs typeface="Audi Type Wide Normal" panose="000B0504040202020203" pitchFamily="34" charset="0"/>
                        </a:rPr>
                        <a:t>Use </a:t>
                      </a:r>
                      <a:r>
                        <a:rPr lang="fr-BE" sz="1200" b="0" kern="1200" dirty="0" err="1">
                          <a:solidFill>
                            <a:schemeClr val="tx1"/>
                          </a:solidFill>
                          <a:latin typeface="Encode Sans" panose="020B0604020202020204" charset="0"/>
                          <a:ea typeface="+mn-ea"/>
                          <a:cs typeface="Audi Type Wide Normal" panose="000B0504040202020203" pitchFamily="34" charset="0"/>
                        </a:rPr>
                        <a:t>tax</a:t>
                      </a:r>
                      <a:r>
                        <a:rPr lang="fr-BE" sz="1200" b="0" kern="1200" dirty="0">
                          <a:solidFill>
                            <a:schemeClr val="tx1"/>
                          </a:solidFill>
                          <a:latin typeface="Encode Sans" panose="020B0604020202020204" charset="0"/>
                          <a:ea typeface="+mn-ea"/>
                          <a:cs typeface="Audi Type Wide Normal" panose="000B0504040202020203" pitchFamily="34" charset="0"/>
                        </a:rPr>
                        <a:t> (former CCT)</a:t>
                      </a:r>
                      <a:endParaRPr lang="en-US" sz="1200" b="0" kern="1200" dirty="0">
                        <a:solidFill>
                          <a:schemeClr val="tx1"/>
                        </a:solidFill>
                        <a:latin typeface="Encode Sans" panose="020B0604020202020204" charset="0"/>
                        <a:ea typeface="+mn-ea"/>
                        <a:cs typeface="Audi Type Wide Normal" panose="000B0504040202020203" pitchFamily="34" charset="0"/>
                      </a:endParaRPr>
                    </a:p>
                  </a:txBody>
                  <a:tcPr marL="76200" marR="76200" marT="38100" marB="381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fr-BE" sz="1400" kern="1200" dirty="0">
                        <a:solidFill>
                          <a:schemeClr val="tx1">
                            <a:lumMod val="65000"/>
                            <a:lumOff val="35000"/>
                          </a:schemeClr>
                        </a:solidFill>
                        <a:latin typeface="Encode Sans" panose="020B0604020202020204" charset="0"/>
                        <a:ea typeface="+mn-ea"/>
                        <a:cs typeface="+mn-cs"/>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fr-BE" sz="1400" kern="1200" dirty="0">
                        <a:solidFill>
                          <a:schemeClr val="tx1">
                            <a:lumMod val="65000"/>
                            <a:lumOff val="35000"/>
                          </a:schemeClr>
                        </a:solidFill>
                        <a:latin typeface="Encode Sans" panose="020B0604020202020204" charset="0"/>
                        <a:ea typeface="+mn-ea"/>
                        <a:cs typeface="+mn-cs"/>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fr-BE" sz="1400" kern="1200" dirty="0">
                        <a:solidFill>
                          <a:schemeClr val="tx1">
                            <a:lumMod val="65000"/>
                            <a:lumOff val="35000"/>
                          </a:schemeClr>
                        </a:solidFill>
                        <a:latin typeface="Encode Sans" panose="020B0604020202020204" charset="0"/>
                        <a:ea typeface="+mn-ea"/>
                        <a:cs typeface="+mn-cs"/>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4096524092"/>
                  </a:ext>
                </a:extLst>
              </a:tr>
              <a:tr h="339303">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BE" sz="1200" b="0" kern="1200" dirty="0">
                          <a:solidFill>
                            <a:schemeClr val="tx1"/>
                          </a:solidFill>
                          <a:latin typeface="Encode Sans" panose="020B0604020202020204" charset="0"/>
                          <a:ea typeface="+mn-ea"/>
                          <a:cs typeface="Audi Type Wide Normal" panose="000B0504040202020203" pitchFamily="34" charset="0"/>
                        </a:rPr>
                        <a:t>National bonus</a:t>
                      </a:r>
                      <a:endParaRPr lang="en-US" sz="1200" b="0" kern="1200" dirty="0">
                        <a:solidFill>
                          <a:schemeClr val="tx1"/>
                        </a:solidFill>
                        <a:latin typeface="Encode Sans" panose="020B0604020202020204" charset="0"/>
                        <a:ea typeface="+mn-ea"/>
                        <a:cs typeface="Audi Type Wide Normal" panose="000B0504040202020203" pitchFamily="34" charset="0"/>
                      </a:endParaRPr>
                    </a:p>
                  </a:txBody>
                  <a:tcPr marL="76200" marR="76200" marT="38100" marB="381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fr-BE" sz="1400" kern="1200" dirty="0">
                        <a:solidFill>
                          <a:schemeClr val="tx1">
                            <a:lumMod val="65000"/>
                            <a:lumOff val="35000"/>
                          </a:schemeClr>
                        </a:solidFill>
                        <a:latin typeface="Encode Sans" panose="020B0604020202020204" charset="0"/>
                        <a:ea typeface="+mn-ea"/>
                        <a:cs typeface="+mn-cs"/>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fr-BE" sz="1400" kern="1200" dirty="0">
                        <a:solidFill>
                          <a:schemeClr val="tx1">
                            <a:lumMod val="65000"/>
                            <a:lumOff val="35000"/>
                          </a:schemeClr>
                        </a:solidFill>
                        <a:latin typeface="Encode Sans" panose="020B0604020202020204" charset="0"/>
                        <a:ea typeface="+mn-ea"/>
                        <a:cs typeface="+mn-cs"/>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fr-BE" sz="1400" kern="1200" dirty="0">
                        <a:solidFill>
                          <a:schemeClr val="tx1">
                            <a:lumMod val="65000"/>
                            <a:lumOff val="35000"/>
                          </a:schemeClr>
                        </a:solidFill>
                        <a:latin typeface="Encode Sans" panose="020B0604020202020204" charset="0"/>
                        <a:ea typeface="+mn-ea"/>
                        <a:cs typeface="+mn-cs"/>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16723052"/>
                  </a:ext>
                </a:extLst>
              </a:tr>
              <a:tr h="339303">
                <a:tc>
                  <a:txBody>
                    <a:bodyPr/>
                    <a:lstStyle/>
                    <a:p>
                      <a:r>
                        <a:rPr lang="fr-BE" sz="1200" b="0" kern="1200" dirty="0">
                          <a:solidFill>
                            <a:schemeClr val="bg1"/>
                          </a:solidFill>
                          <a:latin typeface="Encode Sans" panose="020B0604020202020204" charset="0"/>
                          <a:ea typeface="+mn-ea"/>
                          <a:cs typeface="Audi Type Wide Normal" panose="000B0504040202020203" pitchFamily="34" charset="0"/>
                        </a:rPr>
                        <a:t>TCO1</a:t>
                      </a:r>
                      <a:endParaRPr lang="en-US" sz="1200" b="0" kern="1200" dirty="0">
                        <a:solidFill>
                          <a:schemeClr val="bg1"/>
                        </a:solidFill>
                        <a:latin typeface="Encode Sans" panose="020B0604020202020204" charset="0"/>
                        <a:ea typeface="+mn-ea"/>
                        <a:cs typeface="Audi Type Wide Normal" panose="000B0504040202020203" pitchFamily="34" charset="0"/>
                      </a:endParaRPr>
                    </a:p>
                  </a:txBody>
                  <a:tcPr marL="76200" marR="76200" marT="38100" marB="381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243782"/>
                    </a:solidFill>
                  </a:tcPr>
                </a:tc>
                <a:tc>
                  <a:txBody>
                    <a:bodyPr/>
                    <a:lstStyle/>
                    <a:p>
                      <a:pPr algn="ctr"/>
                      <a:endParaRPr lang="fr-BE" sz="2100" dirty="0">
                        <a:solidFill>
                          <a:schemeClr val="bg1"/>
                        </a:solidFill>
                        <a:latin typeface="Encode Sans" panose="020B0604020202020204" charset="0"/>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243782"/>
                    </a:solidFill>
                  </a:tcPr>
                </a:tc>
                <a:tc>
                  <a:txBody>
                    <a:bodyPr/>
                    <a:lstStyle/>
                    <a:p>
                      <a:pPr algn="ctr"/>
                      <a:endParaRPr lang="fr-BE" sz="2100" dirty="0">
                        <a:solidFill>
                          <a:schemeClr val="bg1"/>
                        </a:solidFill>
                        <a:latin typeface="Encode Sans" panose="020B0604020202020204" charset="0"/>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243782"/>
                    </a:solidFill>
                  </a:tcPr>
                </a:tc>
                <a:tc>
                  <a:txBody>
                    <a:bodyPr/>
                    <a:lstStyle/>
                    <a:p>
                      <a:pPr marL="0" indent="0" algn="ctr">
                        <a:buFontTx/>
                        <a:buNone/>
                      </a:pPr>
                      <a:endParaRPr lang="fr-BE" sz="2100" dirty="0">
                        <a:solidFill>
                          <a:schemeClr val="bg1"/>
                        </a:solidFill>
                        <a:latin typeface="Encode Sans" panose="020B0604020202020204" charset="0"/>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243782"/>
                    </a:solidFill>
                  </a:tcPr>
                </a:tc>
                <a:extLst>
                  <a:ext uri="{0D108BD9-81ED-4DB2-BD59-A6C34878D82A}">
                    <a16:rowId xmlns:a16="http://schemas.microsoft.com/office/drawing/2014/main" val="2546987339"/>
                  </a:ext>
                </a:extLst>
              </a:tr>
              <a:tr h="339303">
                <a:tc>
                  <a:txBody>
                    <a:bodyPr/>
                    <a:lstStyle/>
                    <a:p>
                      <a:pPr marL="0" algn="l" defTabSz="457200" rtl="0" eaLnBrk="1" latinLnBrk="0" hangingPunct="1"/>
                      <a:r>
                        <a:rPr lang="en-US" sz="1200" b="0" kern="1200" dirty="0">
                          <a:solidFill>
                            <a:schemeClr val="tx1"/>
                          </a:solidFill>
                          <a:latin typeface="Encode Sans" panose="020B0604020202020204" charset="0"/>
                          <a:ea typeface="+mn-ea"/>
                          <a:cs typeface="Audi Type Wide Normal" panose="000B0504040202020203" pitchFamily="34" charset="0"/>
                        </a:rPr>
                        <a:t>Additional cost of CIT on TR</a:t>
                      </a:r>
                    </a:p>
                  </a:txBody>
                  <a:tcPr marL="76200" marR="76200" marT="38100" marB="381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fr-BE" sz="1400" kern="1200" dirty="0">
                        <a:solidFill>
                          <a:schemeClr val="tx1">
                            <a:lumMod val="65000"/>
                            <a:lumOff val="35000"/>
                          </a:schemeClr>
                        </a:solidFill>
                        <a:latin typeface="Encode Sans" panose="020B0604020202020204" charset="0"/>
                        <a:ea typeface="+mn-ea"/>
                        <a:cs typeface="+mn-cs"/>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fr-BE" sz="1400" kern="1200" dirty="0">
                        <a:solidFill>
                          <a:schemeClr val="tx1">
                            <a:lumMod val="65000"/>
                            <a:lumOff val="35000"/>
                          </a:schemeClr>
                        </a:solidFill>
                        <a:latin typeface="Encode Sans" panose="020B0604020202020204" charset="0"/>
                        <a:ea typeface="+mn-ea"/>
                        <a:cs typeface="+mn-cs"/>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lgn="ctr">
                        <a:buFontTx/>
                        <a:buNone/>
                      </a:pPr>
                      <a:endParaRPr lang="fr-BE" sz="1400" kern="1200" dirty="0">
                        <a:solidFill>
                          <a:schemeClr val="tx1">
                            <a:lumMod val="65000"/>
                            <a:lumOff val="35000"/>
                          </a:schemeClr>
                        </a:solidFill>
                        <a:latin typeface="Encode Sans" panose="020B0604020202020204" charset="0"/>
                        <a:ea typeface="+mn-ea"/>
                        <a:cs typeface="+mn-cs"/>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81985996"/>
                  </a:ext>
                </a:extLst>
              </a:tr>
              <a:tr h="339303">
                <a:tc>
                  <a:txBody>
                    <a:bodyPr/>
                    <a:lstStyle/>
                    <a:p>
                      <a:pPr marL="0" algn="l" defTabSz="457200" rtl="0" eaLnBrk="1" latinLnBrk="0" hangingPunct="1"/>
                      <a:r>
                        <a:rPr lang="en-US" sz="1200" b="0" kern="1200" dirty="0">
                          <a:solidFill>
                            <a:schemeClr val="tx1"/>
                          </a:solidFill>
                          <a:latin typeface="Encode Sans" panose="020B0604020202020204" charset="0"/>
                          <a:ea typeface="+mn-ea"/>
                          <a:cs typeface="Audi Type Wide Normal" panose="000B0504040202020203" pitchFamily="34" charset="0"/>
                        </a:rPr>
                        <a:t>CIT surcharge for former CCT</a:t>
                      </a:r>
                    </a:p>
                  </a:txBody>
                  <a:tcPr marL="76200" marR="76200" marT="38100" marB="381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fr-BE" sz="1400" kern="1200" dirty="0">
                        <a:solidFill>
                          <a:schemeClr val="tx1">
                            <a:lumMod val="65000"/>
                            <a:lumOff val="35000"/>
                          </a:schemeClr>
                        </a:solidFill>
                        <a:latin typeface="Encode Sans" panose="020B0604020202020204" charset="0"/>
                        <a:ea typeface="+mn-ea"/>
                        <a:cs typeface="+mn-cs"/>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fr-BE" sz="1400" kern="1200" dirty="0">
                        <a:solidFill>
                          <a:schemeClr val="tx1">
                            <a:lumMod val="65000"/>
                            <a:lumOff val="35000"/>
                          </a:schemeClr>
                        </a:solidFill>
                        <a:latin typeface="Encode Sans" panose="020B0604020202020204" charset="0"/>
                        <a:ea typeface="+mn-ea"/>
                        <a:cs typeface="+mn-cs"/>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indent="0" algn="ctr">
                        <a:buFontTx/>
                        <a:buNone/>
                      </a:pPr>
                      <a:endParaRPr lang="fr-BE" sz="1400" kern="1200" dirty="0">
                        <a:solidFill>
                          <a:schemeClr val="tx1">
                            <a:lumMod val="65000"/>
                            <a:lumOff val="35000"/>
                          </a:schemeClr>
                        </a:solidFill>
                        <a:latin typeface="Encode Sans" panose="020B0604020202020204" charset="0"/>
                        <a:ea typeface="+mn-ea"/>
                        <a:cs typeface="+mn-cs"/>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75684497"/>
                  </a:ext>
                </a:extLst>
              </a:tr>
              <a:tr h="339303">
                <a:tc>
                  <a:txBody>
                    <a:bodyPr/>
                    <a:lstStyle/>
                    <a:p>
                      <a:r>
                        <a:rPr lang="fr-BE" sz="1200" b="0" kern="1200" dirty="0">
                          <a:solidFill>
                            <a:schemeClr val="bg1"/>
                          </a:solidFill>
                          <a:latin typeface="Encode Sans" panose="020B0604020202020204" charset="0"/>
                          <a:ea typeface="+mn-ea"/>
                          <a:cs typeface="Audi Type Wide Normal" panose="000B0504040202020203" pitchFamily="34" charset="0"/>
                        </a:rPr>
                        <a:t>TCO2</a:t>
                      </a:r>
                      <a:endParaRPr lang="en-US" sz="1200" b="0" kern="1200" dirty="0">
                        <a:solidFill>
                          <a:schemeClr val="bg1"/>
                        </a:solidFill>
                        <a:latin typeface="Encode Sans" panose="020B0604020202020204" charset="0"/>
                        <a:ea typeface="+mn-ea"/>
                        <a:cs typeface="Audi Type Wide Normal" panose="000B0504040202020203" pitchFamily="34" charset="0"/>
                      </a:endParaRPr>
                    </a:p>
                  </a:txBody>
                  <a:tcPr marL="76200" marR="76200" marT="38100" marB="381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243782"/>
                    </a:solidFill>
                  </a:tcPr>
                </a:tc>
                <a:tc>
                  <a:txBody>
                    <a:bodyPr/>
                    <a:lstStyle/>
                    <a:p>
                      <a:pPr algn="ctr"/>
                      <a:endParaRPr lang="fr-BE" sz="2100" dirty="0">
                        <a:solidFill>
                          <a:schemeClr val="bg1"/>
                        </a:solidFill>
                        <a:latin typeface="Encode Sans" panose="020B0604020202020204" charset="0"/>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243782"/>
                    </a:solidFill>
                  </a:tcPr>
                </a:tc>
                <a:tc>
                  <a:txBody>
                    <a:bodyPr/>
                    <a:lstStyle/>
                    <a:p>
                      <a:pPr algn="ctr"/>
                      <a:endParaRPr lang="fr-BE" sz="2100" dirty="0">
                        <a:solidFill>
                          <a:schemeClr val="bg1"/>
                        </a:solidFill>
                        <a:latin typeface="Encode Sans" panose="020B0604020202020204" charset="0"/>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243782"/>
                    </a:solidFill>
                  </a:tcPr>
                </a:tc>
                <a:tc>
                  <a:txBody>
                    <a:bodyPr/>
                    <a:lstStyle/>
                    <a:p>
                      <a:pPr marL="0" indent="0" algn="ctr">
                        <a:buFontTx/>
                        <a:buNone/>
                      </a:pPr>
                      <a:endParaRPr lang="fr-BE" sz="2100" dirty="0">
                        <a:solidFill>
                          <a:schemeClr val="bg1"/>
                        </a:solidFill>
                        <a:latin typeface="Encode Sans" panose="020B0604020202020204" charset="0"/>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243782"/>
                    </a:solidFill>
                  </a:tcPr>
                </a:tc>
                <a:extLst>
                  <a:ext uri="{0D108BD9-81ED-4DB2-BD59-A6C34878D82A}">
                    <a16:rowId xmlns:a16="http://schemas.microsoft.com/office/drawing/2014/main" val="1122625165"/>
                  </a:ext>
                </a:extLst>
              </a:tr>
            </a:tbl>
          </a:graphicData>
        </a:graphic>
      </p:graphicFrame>
      <p:pic>
        <p:nvPicPr>
          <p:cNvPr id="19" name="Graphique 5" descr="Badge à suivre avec un remplissage uni">
            <a:extLst>
              <a:ext uri="{FF2B5EF4-FFF2-40B4-BE49-F238E27FC236}">
                <a16:creationId xmlns:a16="http://schemas.microsoft.com/office/drawing/2014/main" id="{AD13A141-822D-3387-6388-A267EB0ECE3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863876" y="2072195"/>
            <a:ext cx="427000" cy="427000"/>
          </a:xfrm>
          <a:prstGeom prst="rect">
            <a:avLst/>
          </a:prstGeom>
        </p:spPr>
      </p:pic>
      <p:sp>
        <p:nvSpPr>
          <p:cNvPr id="20" name="ZoneTexte 9">
            <a:extLst>
              <a:ext uri="{FF2B5EF4-FFF2-40B4-BE49-F238E27FC236}">
                <a16:creationId xmlns:a16="http://schemas.microsoft.com/office/drawing/2014/main" id="{8E0FAEDE-5B02-7F23-859C-EABC23910A84}"/>
              </a:ext>
            </a:extLst>
          </p:cNvPr>
          <p:cNvSpPr txBox="1"/>
          <p:nvPr/>
        </p:nvSpPr>
        <p:spPr>
          <a:xfrm>
            <a:off x="9389329" y="2147196"/>
            <a:ext cx="918220" cy="276999"/>
          </a:xfrm>
          <a:prstGeom prst="rect">
            <a:avLst/>
          </a:prstGeom>
          <a:noFill/>
        </p:spPr>
        <p:txBody>
          <a:bodyPr wrap="square" rtlCol="0">
            <a:spAutoFit/>
          </a:bodyPr>
          <a:lstStyle/>
          <a:p>
            <a:pPr eaLnBrk="1" fontAlgn="auto" hangingPunct="1">
              <a:spcBef>
                <a:spcPts val="0"/>
              </a:spcBef>
              <a:spcAft>
                <a:spcPts val="0"/>
              </a:spcAft>
              <a:defRPr/>
            </a:pPr>
            <a:r>
              <a:rPr lang="fr-BE" sz="1200" dirty="0">
                <a:latin typeface="Encode Sans" panose="020B0604020202020204" charset="0"/>
                <a:cs typeface="Audi Type Wide Normal" panose="000B0504040202020203" pitchFamily="34" charset="0"/>
              </a:rPr>
              <a:t>67</a:t>
            </a:r>
            <a:r>
              <a:rPr lang="fr-BE" sz="1200" dirty="0">
                <a:latin typeface="Encode Sans" panose="020B0604020202020204" charset="0"/>
                <a:ea typeface="+mn-ea"/>
                <a:cs typeface="Audi Type Wide Normal" panose="000B0504040202020203" pitchFamily="34" charset="0"/>
              </a:rPr>
              <a:t> €</a:t>
            </a:r>
          </a:p>
        </p:txBody>
      </p:sp>
      <p:sp>
        <p:nvSpPr>
          <p:cNvPr id="21" name="ZoneTexte 39">
            <a:extLst>
              <a:ext uri="{FF2B5EF4-FFF2-40B4-BE49-F238E27FC236}">
                <a16:creationId xmlns:a16="http://schemas.microsoft.com/office/drawing/2014/main" id="{A9C7F320-CE54-FEFB-3204-6B19EEB068CD}"/>
              </a:ext>
            </a:extLst>
          </p:cNvPr>
          <p:cNvSpPr txBox="1"/>
          <p:nvPr/>
        </p:nvSpPr>
        <p:spPr>
          <a:xfrm>
            <a:off x="8844096" y="1714498"/>
            <a:ext cx="1291238" cy="276999"/>
          </a:xfrm>
          <a:prstGeom prst="rect">
            <a:avLst/>
          </a:prstGeom>
          <a:noFill/>
        </p:spPr>
        <p:txBody>
          <a:bodyPr wrap="square" rtlCol="0">
            <a:spAutoFit/>
          </a:bodyPr>
          <a:lstStyle/>
          <a:p>
            <a:pPr algn="ctr" eaLnBrk="1" fontAlgn="auto" hangingPunct="1">
              <a:spcBef>
                <a:spcPts val="0"/>
              </a:spcBef>
              <a:spcAft>
                <a:spcPts val="0"/>
              </a:spcAft>
              <a:defRPr/>
            </a:pPr>
            <a:r>
              <a:rPr lang="fr-BE" sz="1200" b="1" u="sng" dirty="0" err="1">
                <a:latin typeface="Encode Sans" panose="020B0604020202020204" charset="0"/>
                <a:ea typeface="+mn-ea"/>
                <a:cs typeface="Audi Type Wide Normal" panose="000B0504040202020203" pitchFamily="34" charset="0"/>
              </a:rPr>
              <a:t>Differences</a:t>
            </a:r>
            <a:endParaRPr lang="fr-BE" sz="1200" b="1" u="sng" dirty="0">
              <a:latin typeface="Encode Sans" panose="020B0604020202020204" charset="0"/>
              <a:ea typeface="+mn-ea"/>
              <a:cs typeface="Audi Type Wide Normal" panose="000B0504040202020203" pitchFamily="34" charset="0"/>
            </a:endParaRPr>
          </a:p>
        </p:txBody>
      </p:sp>
      <p:pic>
        <p:nvPicPr>
          <p:cNvPr id="22" name="Graphique 16" descr="Badge à ne plus suivre avec un remplissage uni">
            <a:extLst>
              <a:ext uri="{FF2B5EF4-FFF2-40B4-BE49-F238E27FC236}">
                <a16:creationId xmlns:a16="http://schemas.microsoft.com/office/drawing/2014/main" id="{FA498F7F-7A93-EBCB-CAAA-C3CB55EDE94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863876" y="2441685"/>
            <a:ext cx="427000" cy="427000"/>
          </a:xfrm>
          <a:prstGeom prst="rect">
            <a:avLst/>
          </a:prstGeom>
        </p:spPr>
      </p:pic>
      <p:sp>
        <p:nvSpPr>
          <p:cNvPr id="23" name="ZoneTexte 9">
            <a:extLst>
              <a:ext uri="{FF2B5EF4-FFF2-40B4-BE49-F238E27FC236}">
                <a16:creationId xmlns:a16="http://schemas.microsoft.com/office/drawing/2014/main" id="{5E9CBD01-6AE8-98C2-9B31-6FFA64FA9FAB}"/>
              </a:ext>
            </a:extLst>
          </p:cNvPr>
          <p:cNvSpPr txBox="1"/>
          <p:nvPr/>
        </p:nvSpPr>
        <p:spPr>
          <a:xfrm>
            <a:off x="9389329" y="2516685"/>
            <a:ext cx="918220" cy="276999"/>
          </a:xfrm>
          <a:prstGeom prst="rect">
            <a:avLst/>
          </a:prstGeom>
          <a:noFill/>
        </p:spPr>
        <p:txBody>
          <a:bodyPr wrap="square" rtlCol="0">
            <a:spAutoFit/>
          </a:bodyPr>
          <a:lstStyle/>
          <a:p>
            <a:pPr eaLnBrk="1" fontAlgn="auto" hangingPunct="1">
              <a:spcBef>
                <a:spcPts val="0"/>
              </a:spcBef>
              <a:spcAft>
                <a:spcPts val="0"/>
              </a:spcAft>
              <a:defRPr/>
            </a:pPr>
            <a:r>
              <a:rPr lang="fr-BE" sz="1200" dirty="0">
                <a:latin typeface="Encode Sans" panose="020B0604020202020204" charset="0"/>
                <a:ea typeface="+mn-ea"/>
                <a:cs typeface="Audi Type Wide Normal" panose="000B0504040202020203" pitchFamily="34" charset="0"/>
              </a:rPr>
              <a:t>66 €</a:t>
            </a:r>
          </a:p>
        </p:txBody>
      </p:sp>
      <p:pic>
        <p:nvPicPr>
          <p:cNvPr id="24" name="Picture 2" descr="Stellantis dévoile un florilège de slogans pour ses marques">
            <a:extLst>
              <a:ext uri="{FF2B5EF4-FFF2-40B4-BE49-F238E27FC236}">
                <a16:creationId xmlns:a16="http://schemas.microsoft.com/office/drawing/2014/main" id="{3B6198A1-85A8-B3C2-082E-6F2B1A1E3B6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8869" y="6267198"/>
            <a:ext cx="396573" cy="264382"/>
          </a:xfrm>
          <a:prstGeom prst="flowChartConnector">
            <a:avLst/>
          </a:prstGeom>
          <a:noFill/>
          <a:extLst>
            <a:ext uri="{909E8E84-426E-40DD-AFC4-6F175D3DCCD1}">
              <a14:hiddenFill xmlns:a14="http://schemas.microsoft.com/office/drawing/2010/main">
                <a:solidFill>
                  <a:srgbClr val="FFFFFF"/>
                </a:solidFill>
              </a14:hiddenFill>
            </a:ext>
          </a:extLst>
        </p:spPr>
      </p:pic>
      <p:pic>
        <p:nvPicPr>
          <p:cNvPr id="25" name="Picture 2" descr="Drapeaux Monde Banque d'images et photos libres de droit - iStock">
            <a:extLst>
              <a:ext uri="{FF2B5EF4-FFF2-40B4-BE49-F238E27FC236}">
                <a16:creationId xmlns:a16="http://schemas.microsoft.com/office/drawing/2014/main" id="{8963BD62-11A2-2901-90BF-7146A69FBD1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63210" y="6179115"/>
            <a:ext cx="437609" cy="43760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8">
            <a:extLst>
              <a:ext uri="{FF2B5EF4-FFF2-40B4-BE49-F238E27FC236}">
                <a16:creationId xmlns:a16="http://schemas.microsoft.com/office/drawing/2014/main" id="{772CF785-7979-327E-282F-5CA1E3500F5F}"/>
              </a:ext>
            </a:extLst>
          </p:cNvPr>
          <p:cNvSpPr txBox="1"/>
          <p:nvPr/>
        </p:nvSpPr>
        <p:spPr>
          <a:xfrm>
            <a:off x="6447331" y="1399342"/>
            <a:ext cx="2323248" cy="415498"/>
          </a:xfrm>
          <a:prstGeom prst="rect">
            <a:avLst/>
          </a:prstGeom>
          <a:noFill/>
        </p:spPr>
        <p:txBody>
          <a:bodyPr wrap="square">
            <a:spAutoFit/>
          </a:bodyPr>
          <a:lstStyle/>
          <a:p>
            <a:pPr algn="ctr"/>
            <a:r>
              <a:rPr lang="en-US" sz="1050" b="1" dirty="0">
                <a:latin typeface="Encode Sans" panose="020B0604020202020204" charset="0"/>
              </a:rPr>
              <a:t>Fiat 500 1.0 70 HP Hybrid BSG S/S </a:t>
            </a:r>
            <a:r>
              <a:rPr lang="en-US" sz="1050" b="1" dirty="0" err="1">
                <a:latin typeface="Encode Sans" panose="020B0604020202020204" charset="0"/>
              </a:rPr>
              <a:t>Dolcevita</a:t>
            </a:r>
            <a:r>
              <a:rPr lang="en-US" sz="1050" b="1" dirty="0">
                <a:latin typeface="Encode Sans" panose="020B0604020202020204" charset="0"/>
              </a:rPr>
              <a:t> Plus</a:t>
            </a:r>
          </a:p>
        </p:txBody>
      </p:sp>
      <p:sp>
        <p:nvSpPr>
          <p:cNvPr id="4" name="TextBox 8">
            <a:extLst>
              <a:ext uri="{FF2B5EF4-FFF2-40B4-BE49-F238E27FC236}">
                <a16:creationId xmlns:a16="http://schemas.microsoft.com/office/drawing/2014/main" id="{83D7C093-3193-CBBD-06A1-5BCFCE56E2AD}"/>
              </a:ext>
            </a:extLst>
          </p:cNvPr>
          <p:cNvSpPr txBox="1"/>
          <p:nvPr/>
        </p:nvSpPr>
        <p:spPr>
          <a:xfrm>
            <a:off x="2922643" y="1460359"/>
            <a:ext cx="2687231" cy="415498"/>
          </a:xfrm>
          <a:prstGeom prst="rect">
            <a:avLst/>
          </a:prstGeom>
          <a:noFill/>
        </p:spPr>
        <p:txBody>
          <a:bodyPr wrap="square">
            <a:spAutoFit/>
          </a:bodyPr>
          <a:lstStyle/>
          <a:p>
            <a:pPr algn="ctr"/>
            <a:r>
              <a:rPr lang="it-IT" sz="1050" b="1" dirty="0">
                <a:latin typeface="Encode Sans" panose="020B0604020202020204" charset="0"/>
              </a:rPr>
              <a:t>Fiat 500e </a:t>
            </a:r>
          </a:p>
          <a:p>
            <a:pPr algn="ctr"/>
            <a:r>
              <a:rPr lang="it-IT" sz="1050" b="1" dirty="0">
                <a:latin typeface="Encode Sans" panose="020B0604020202020204" charset="0"/>
              </a:rPr>
              <a:t>24 kWh Action</a:t>
            </a:r>
          </a:p>
        </p:txBody>
      </p:sp>
      <p:pic>
        <p:nvPicPr>
          <p:cNvPr id="6" name="Picture 5" descr="500 LA PRIMA">
            <a:extLst>
              <a:ext uri="{FF2B5EF4-FFF2-40B4-BE49-F238E27FC236}">
                <a16:creationId xmlns:a16="http://schemas.microsoft.com/office/drawing/2014/main" id="{53B64E88-FBA3-2BD1-0A39-704DAA17B39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717883" y="866443"/>
            <a:ext cx="1171667" cy="74090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2EC5E791-92A9-1CC1-4F91-F3EA3521C837}"/>
              </a:ext>
            </a:extLst>
          </p:cNvPr>
          <p:cNvPicPr>
            <a:picLocks noChangeAspect="1"/>
          </p:cNvPicPr>
          <p:nvPr/>
        </p:nvPicPr>
        <p:blipFill>
          <a:blip r:embed="rId11"/>
          <a:stretch>
            <a:fillRect/>
          </a:stretch>
        </p:blipFill>
        <p:spPr>
          <a:xfrm>
            <a:off x="6816943" y="772300"/>
            <a:ext cx="1007513" cy="621365"/>
          </a:xfrm>
          <a:prstGeom prst="rect">
            <a:avLst/>
          </a:prstGeom>
        </p:spPr>
      </p:pic>
    </p:spTree>
    <p:extLst>
      <p:ext uri="{BB962C8B-B14F-4D97-AF65-F5344CB8AC3E}">
        <p14:creationId xmlns:p14="http://schemas.microsoft.com/office/powerpoint/2010/main" val="245554131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Espace réservé du texte 8">
            <a:extLst>
              <a:ext uri="{FF2B5EF4-FFF2-40B4-BE49-F238E27FC236}">
                <a16:creationId xmlns:a16="http://schemas.microsoft.com/office/drawing/2014/main" id="{B55175DA-0A80-4934-8DE7-C852B922A047}"/>
              </a:ext>
            </a:extLst>
          </p:cNvPr>
          <p:cNvSpPr>
            <a:spLocks noGrp="1"/>
          </p:cNvSpPr>
          <p:nvPr>
            <p:ph type="body" idx="1"/>
          </p:nvPr>
        </p:nvSpPr>
        <p:spPr/>
        <p:txBody>
          <a:bodyPr/>
          <a:lstStyle/>
          <a:p>
            <a:r>
              <a:rPr lang="fr-FR" altLang="fr-FR" sz="1600" dirty="0">
                <a:solidFill>
                  <a:schemeClr val="bg1"/>
                </a:solidFill>
                <a:cs typeface="Arial"/>
              </a:rPr>
              <a:t>case </a:t>
            </a:r>
            <a:r>
              <a:rPr lang="fr-FR" altLang="fr-FR" sz="1600" dirty="0" err="1">
                <a:solidFill>
                  <a:schemeClr val="bg1"/>
                </a:solidFill>
                <a:cs typeface="Arial"/>
              </a:rPr>
              <a:t>study</a:t>
            </a:r>
            <a:r>
              <a:rPr lang="fr-FR" altLang="fr-FR" sz="1600" dirty="0">
                <a:solidFill>
                  <a:schemeClr val="bg1"/>
                </a:solidFill>
                <a:cs typeface="Arial"/>
              </a:rPr>
              <a:t> #2</a:t>
            </a:r>
          </a:p>
        </p:txBody>
      </p:sp>
      <p:sp>
        <p:nvSpPr>
          <p:cNvPr id="5" name="Text Placeholder 4">
            <a:extLst>
              <a:ext uri="{FF2B5EF4-FFF2-40B4-BE49-F238E27FC236}">
                <a16:creationId xmlns:a16="http://schemas.microsoft.com/office/drawing/2014/main" id="{18EA97AC-080A-5ED8-3108-FF53041A2AEE}"/>
              </a:ext>
            </a:extLst>
          </p:cNvPr>
          <p:cNvSpPr>
            <a:spLocks noGrp="1"/>
          </p:cNvSpPr>
          <p:nvPr>
            <p:ph type="body" sz="quarter" idx="19"/>
          </p:nvPr>
        </p:nvSpPr>
        <p:spPr/>
        <p:txBody>
          <a:bodyPr/>
          <a:lstStyle/>
          <a:p>
            <a:r>
              <a:rPr lang="fr-BE"/>
              <a:t>04</a:t>
            </a:r>
            <a:endParaRPr lang="en-US"/>
          </a:p>
        </p:txBody>
      </p:sp>
      <p:graphicFrame>
        <p:nvGraphicFramePr>
          <p:cNvPr id="3" name="Table 3">
            <a:extLst>
              <a:ext uri="{FF2B5EF4-FFF2-40B4-BE49-F238E27FC236}">
                <a16:creationId xmlns:a16="http://schemas.microsoft.com/office/drawing/2014/main" id="{23202607-B3F3-4A0F-40D9-3CAC83F8D9FC}"/>
              </a:ext>
            </a:extLst>
          </p:cNvPr>
          <p:cNvGraphicFramePr>
            <a:graphicFrameLocks noGrp="1"/>
          </p:cNvGraphicFramePr>
          <p:nvPr>
            <p:extLst>
              <p:ext uri="{D42A27DB-BD31-4B8C-83A1-F6EECF244321}">
                <p14:modId xmlns:p14="http://schemas.microsoft.com/office/powerpoint/2010/main" val="58290685"/>
              </p:ext>
            </p:extLst>
          </p:nvPr>
        </p:nvGraphicFramePr>
        <p:xfrm>
          <a:off x="745716" y="2459025"/>
          <a:ext cx="10800000" cy="2753360"/>
        </p:xfrm>
        <a:graphic>
          <a:graphicData uri="http://schemas.openxmlformats.org/drawingml/2006/table">
            <a:tbl>
              <a:tblPr firstRow="1" bandRow="1">
                <a:tableStyleId>{5C22544A-7EE6-4342-B048-85BDC9FD1C3A}</a:tableStyleId>
              </a:tblPr>
              <a:tblGrid>
                <a:gridCol w="2700000">
                  <a:extLst>
                    <a:ext uri="{9D8B030D-6E8A-4147-A177-3AD203B41FA5}">
                      <a16:colId xmlns:a16="http://schemas.microsoft.com/office/drawing/2014/main" val="3008630874"/>
                    </a:ext>
                  </a:extLst>
                </a:gridCol>
                <a:gridCol w="2700000">
                  <a:extLst>
                    <a:ext uri="{9D8B030D-6E8A-4147-A177-3AD203B41FA5}">
                      <a16:colId xmlns:a16="http://schemas.microsoft.com/office/drawing/2014/main" val="4200478507"/>
                    </a:ext>
                  </a:extLst>
                </a:gridCol>
                <a:gridCol w="2700000">
                  <a:extLst>
                    <a:ext uri="{9D8B030D-6E8A-4147-A177-3AD203B41FA5}">
                      <a16:colId xmlns:a16="http://schemas.microsoft.com/office/drawing/2014/main" val="2548917176"/>
                    </a:ext>
                  </a:extLst>
                </a:gridCol>
                <a:gridCol w="2700000">
                  <a:extLst>
                    <a:ext uri="{9D8B030D-6E8A-4147-A177-3AD203B41FA5}">
                      <a16:colId xmlns:a16="http://schemas.microsoft.com/office/drawing/2014/main" val="2066331907"/>
                    </a:ext>
                  </a:extLst>
                </a:gridCol>
              </a:tblGrid>
              <a:tr h="370840">
                <a:tc>
                  <a:txBody>
                    <a:bodyPr/>
                    <a:lstStyle/>
                    <a:p>
                      <a:endParaRPr lang="en-US" dirty="0">
                        <a:latin typeface="Encode Sans" panose="020B0604020202020204" charset="0"/>
                      </a:endParaRPr>
                    </a:p>
                  </a:txBody>
                  <a:tcPr/>
                </a:tc>
                <a:tc>
                  <a:txBody>
                    <a:bodyPr/>
                    <a:lstStyle/>
                    <a:p>
                      <a:pPr algn="ctr"/>
                      <a:r>
                        <a:rPr lang="fr-BE" dirty="0">
                          <a:latin typeface="Encode Sans" panose="020B0604020202020204" charset="0"/>
                        </a:rPr>
                        <a:t>ICE</a:t>
                      </a:r>
                      <a:endParaRPr lang="en-US" dirty="0">
                        <a:latin typeface="Encode Sans" panose="020B0604020202020204" charset="0"/>
                      </a:endParaRPr>
                    </a:p>
                  </a:txBody>
                  <a:tcPr anchor="ctr"/>
                </a:tc>
                <a:tc>
                  <a:txBody>
                    <a:bodyPr/>
                    <a:lstStyle/>
                    <a:p>
                      <a:pPr algn="ctr"/>
                      <a:r>
                        <a:rPr lang="fr-BE" dirty="0">
                          <a:latin typeface="Encode Sans" panose="020B0604020202020204" charset="0"/>
                        </a:rPr>
                        <a:t>BEV</a:t>
                      </a:r>
                      <a:endParaRPr lang="en-US" dirty="0">
                        <a:latin typeface="Encode Sans" panose="020B0604020202020204" charset="0"/>
                      </a:endParaRPr>
                    </a:p>
                  </a:txBody>
                  <a:tcPr anchor="ctr"/>
                </a:tc>
                <a:tc>
                  <a:txBody>
                    <a:bodyPr/>
                    <a:lstStyle/>
                    <a:p>
                      <a:pPr algn="ctr"/>
                      <a:r>
                        <a:rPr lang="fr-BE" dirty="0">
                          <a:latin typeface="Encode Sans" panose="020B0604020202020204" charset="0"/>
                        </a:rPr>
                        <a:t>PHEV</a:t>
                      </a:r>
                      <a:endParaRPr lang="en-US" dirty="0">
                        <a:latin typeface="Encode Sans" panose="020B0604020202020204" charset="0"/>
                      </a:endParaRPr>
                    </a:p>
                  </a:txBody>
                  <a:tcPr anchor="ctr"/>
                </a:tc>
                <a:extLst>
                  <a:ext uri="{0D108BD9-81ED-4DB2-BD59-A6C34878D82A}">
                    <a16:rowId xmlns:a16="http://schemas.microsoft.com/office/drawing/2014/main" val="3699094014"/>
                  </a:ext>
                </a:extLst>
              </a:tr>
              <a:tr h="3708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b="0" kern="1200" dirty="0">
                        <a:solidFill>
                          <a:schemeClr val="tx1"/>
                        </a:solidFill>
                        <a:latin typeface="Encode Sans" panose="020B0604020202020204" charset="0"/>
                        <a:ea typeface="+mn-ea"/>
                        <a:cs typeface="Audi Type Wide Normal" panose="000B0504040202020203" pitchFamily="34" charset="0"/>
                      </a:endParaRPr>
                    </a:p>
                  </a:txBody>
                  <a:tcPr marL="76200" marR="76200" marT="38100" marB="38100" anchor="ctr"/>
                </a:tc>
                <a:tc>
                  <a:txBody>
                    <a:bodyPr/>
                    <a:lstStyle/>
                    <a:p>
                      <a:pPr algn="ctr"/>
                      <a:endParaRPr lang="fr-BE" sz="1200" dirty="0">
                        <a:latin typeface="Encode Sans" panose="020B0604020202020204" charset="0"/>
                      </a:endParaRPr>
                    </a:p>
                    <a:p>
                      <a:pPr algn="ctr"/>
                      <a:endParaRPr lang="en-US" sz="1200" dirty="0">
                        <a:latin typeface="Encode Sans" panose="020B0604020202020204" charset="0"/>
                      </a:endParaRPr>
                    </a:p>
                  </a:txBody>
                  <a:tcPr anchor="ctr"/>
                </a:tc>
                <a:tc>
                  <a:txBody>
                    <a:bodyPr/>
                    <a:lstStyle/>
                    <a:p>
                      <a:pPr algn="ctr"/>
                      <a:endParaRPr lang="en-US" sz="1200" dirty="0">
                        <a:latin typeface="Encode Sans" panose="020B0604020202020204" charset="0"/>
                      </a:endParaRPr>
                    </a:p>
                  </a:txBody>
                  <a:tcPr anchor="ctr"/>
                </a:tc>
                <a:tc>
                  <a:txBody>
                    <a:bodyPr/>
                    <a:lstStyle/>
                    <a:p>
                      <a:pPr algn="ctr"/>
                      <a:endParaRPr lang="en-US" sz="1200" dirty="0">
                        <a:latin typeface="Encode Sans" panose="020B0604020202020204" charset="0"/>
                      </a:endParaRPr>
                    </a:p>
                  </a:txBody>
                  <a:tcPr anchor="ctr"/>
                </a:tc>
                <a:extLst>
                  <a:ext uri="{0D108BD9-81ED-4DB2-BD59-A6C34878D82A}">
                    <a16:rowId xmlns:a16="http://schemas.microsoft.com/office/drawing/2014/main" val="4270832887"/>
                  </a:ext>
                </a:extLst>
              </a:tr>
              <a:tr h="3708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b="0" kern="1200" dirty="0">
                        <a:solidFill>
                          <a:schemeClr val="tx1"/>
                        </a:solidFill>
                        <a:latin typeface="Encode Sans" panose="020B0604020202020204" charset="0"/>
                        <a:ea typeface="+mn-ea"/>
                        <a:cs typeface="Audi Type Wide Normal" panose="000B0504040202020203" pitchFamily="34" charset="0"/>
                      </a:endParaRPr>
                    </a:p>
                  </a:txBody>
                  <a:tcPr marL="76200" marR="76200" marT="38100" marB="38100" anchor="ctr"/>
                </a:tc>
                <a:tc>
                  <a:txBody>
                    <a:bodyPr/>
                    <a:lstStyle/>
                    <a:p>
                      <a:pPr algn="ctr"/>
                      <a:endParaRPr lang="en-US" sz="1200" dirty="0">
                        <a:latin typeface="Encode Sans" panose="020B0604020202020204" charset="0"/>
                      </a:endParaRPr>
                    </a:p>
                  </a:txBody>
                  <a:tcPr anchor="ctr"/>
                </a:tc>
                <a:tc>
                  <a:txBody>
                    <a:bodyPr/>
                    <a:lstStyle/>
                    <a:p>
                      <a:pPr algn="ctr"/>
                      <a:endParaRPr lang="en-US" sz="1200" dirty="0">
                        <a:latin typeface="Encode Sans" panose="020B0604020202020204" charset="0"/>
                      </a:endParaRPr>
                    </a:p>
                  </a:txBody>
                  <a:tcPr anchor="ctr"/>
                </a:tc>
                <a:tc>
                  <a:txBody>
                    <a:bodyPr/>
                    <a:lstStyle/>
                    <a:p>
                      <a:pPr algn="ctr"/>
                      <a:endParaRPr lang="en-US" sz="1200" dirty="0">
                        <a:latin typeface="Encode Sans" panose="020B0604020202020204" charset="0"/>
                      </a:endParaRPr>
                    </a:p>
                  </a:txBody>
                  <a:tcPr anchor="ctr"/>
                </a:tc>
                <a:extLst>
                  <a:ext uri="{0D108BD9-81ED-4DB2-BD59-A6C34878D82A}">
                    <a16:rowId xmlns:a16="http://schemas.microsoft.com/office/drawing/2014/main" val="1277407225"/>
                  </a:ext>
                </a:extLst>
              </a:tr>
              <a:tr h="3708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b="0" kern="1200" dirty="0">
                        <a:solidFill>
                          <a:schemeClr val="tx1"/>
                        </a:solidFill>
                        <a:latin typeface="Encode Sans" panose="020B0604020202020204" charset="0"/>
                        <a:ea typeface="+mn-ea"/>
                        <a:cs typeface="Audi Type Wide Normal" panose="000B0504040202020203" pitchFamily="34" charset="0"/>
                      </a:endParaRPr>
                    </a:p>
                  </a:txBody>
                  <a:tcPr marL="76200" marR="76200" marT="38100" marB="38100" anchor="ctr"/>
                </a:tc>
                <a:tc>
                  <a:txBody>
                    <a:bodyPr/>
                    <a:lstStyle/>
                    <a:p>
                      <a:pPr algn="ctr"/>
                      <a:endParaRPr lang="fr-BE" sz="1200" dirty="0">
                        <a:latin typeface="Encode Sans" panose="020B0604020202020204" charset="0"/>
                      </a:endParaRPr>
                    </a:p>
                    <a:p>
                      <a:pPr algn="ctr"/>
                      <a:endParaRPr lang="en-US" sz="1200" dirty="0">
                        <a:latin typeface="Encode Sans" panose="020B0604020202020204" charset="0"/>
                      </a:endParaRPr>
                    </a:p>
                    <a:p>
                      <a:pPr algn="ctr"/>
                      <a:endParaRPr lang="en-US" sz="1200" dirty="0">
                        <a:latin typeface="Encode Sans" panose="020B0604020202020204" charset="0"/>
                      </a:endParaRPr>
                    </a:p>
                  </a:txBody>
                  <a:tcPr anchor="ctr"/>
                </a:tc>
                <a:tc>
                  <a:txBody>
                    <a:bodyPr/>
                    <a:lstStyle/>
                    <a:p>
                      <a:pPr algn="ctr"/>
                      <a:endParaRPr lang="en-US" sz="1200" dirty="0">
                        <a:latin typeface="Encode Sans" panose="020B0604020202020204" charset="0"/>
                      </a:endParaRPr>
                    </a:p>
                  </a:txBody>
                  <a:tcPr anchor="ctr"/>
                </a:tc>
                <a:tc>
                  <a:txBody>
                    <a:bodyPr/>
                    <a:lstStyle/>
                    <a:p>
                      <a:pPr algn="ctr"/>
                      <a:endParaRPr lang="en-US" sz="1200" dirty="0">
                        <a:latin typeface="Encode Sans" panose="020B0604020202020204" charset="0"/>
                      </a:endParaRPr>
                    </a:p>
                  </a:txBody>
                  <a:tcPr anchor="ctr"/>
                </a:tc>
                <a:extLst>
                  <a:ext uri="{0D108BD9-81ED-4DB2-BD59-A6C34878D82A}">
                    <a16:rowId xmlns:a16="http://schemas.microsoft.com/office/drawing/2014/main" val="2101010483"/>
                  </a:ext>
                </a:extLst>
              </a:tr>
              <a:tr h="3708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b="0" kern="1200" dirty="0">
                        <a:solidFill>
                          <a:schemeClr val="tx1"/>
                        </a:solidFill>
                        <a:latin typeface="Encode Sans" panose="020B0604020202020204" charset="0"/>
                        <a:ea typeface="+mn-ea"/>
                        <a:cs typeface="Audi Type Wide Normal" panose="000B0504040202020203" pitchFamily="34" charset="0"/>
                      </a:endParaRPr>
                    </a:p>
                  </a:txBody>
                  <a:tcPr marL="76200" marR="76200" marT="38100" marB="38100" anchor="ctr"/>
                </a:tc>
                <a:tc>
                  <a:txBody>
                    <a:bodyPr/>
                    <a:lstStyle/>
                    <a:p>
                      <a:pPr algn="ctr"/>
                      <a:endParaRPr lang="fr-BE" sz="1200" dirty="0">
                        <a:latin typeface="Encode Sans" panose="020B0604020202020204" charset="0"/>
                      </a:endParaRPr>
                    </a:p>
                    <a:p>
                      <a:pPr algn="ctr"/>
                      <a:endParaRPr lang="en-US" sz="1200" dirty="0">
                        <a:latin typeface="Encode Sans" panose="020B0604020202020204" charset="0"/>
                      </a:endParaRPr>
                    </a:p>
                  </a:txBody>
                  <a:tcPr anchor="ctr"/>
                </a:tc>
                <a:tc>
                  <a:txBody>
                    <a:bodyPr/>
                    <a:lstStyle/>
                    <a:p>
                      <a:pPr algn="ctr"/>
                      <a:endParaRPr lang="en-US" sz="1200" dirty="0">
                        <a:latin typeface="Encode Sans" panose="020B0604020202020204" charset="0"/>
                      </a:endParaRPr>
                    </a:p>
                  </a:txBody>
                  <a:tcPr anchor="ctr"/>
                </a:tc>
                <a:tc>
                  <a:txBody>
                    <a:bodyPr/>
                    <a:lstStyle/>
                    <a:p>
                      <a:pPr algn="ctr"/>
                      <a:endParaRPr lang="en-US" sz="1200" dirty="0">
                        <a:latin typeface="Encode Sans" panose="020B0604020202020204" charset="0"/>
                      </a:endParaRPr>
                    </a:p>
                  </a:txBody>
                  <a:tcPr anchor="ctr"/>
                </a:tc>
                <a:extLst>
                  <a:ext uri="{0D108BD9-81ED-4DB2-BD59-A6C34878D82A}">
                    <a16:rowId xmlns:a16="http://schemas.microsoft.com/office/drawing/2014/main" val="903599220"/>
                  </a:ext>
                </a:extLst>
              </a:tr>
              <a:tr h="370840">
                <a:tc>
                  <a:txBody>
                    <a:bodyPr/>
                    <a:lstStyle/>
                    <a:p>
                      <a:endParaRPr lang="fr-BE" sz="1200" dirty="0">
                        <a:latin typeface="Encode Sans" panose="020B0604020202020204" charset="0"/>
                      </a:endParaRPr>
                    </a:p>
                    <a:p>
                      <a:endParaRPr lang="en-US" sz="1200" dirty="0">
                        <a:latin typeface="Encode Sans" panose="020B0604020202020204" charset="0"/>
                      </a:endParaRPr>
                    </a:p>
                  </a:txBody>
                  <a:tcPr anchor="ctr"/>
                </a:tc>
                <a:tc>
                  <a:txBody>
                    <a:bodyPr/>
                    <a:lstStyle/>
                    <a:p>
                      <a:pPr algn="ctr"/>
                      <a:endParaRPr lang="en-US" sz="1200" dirty="0">
                        <a:latin typeface="Encode Sans" panose="020B0604020202020204" charset="0"/>
                      </a:endParaRPr>
                    </a:p>
                  </a:txBody>
                  <a:tcPr anchor="ctr"/>
                </a:tc>
                <a:tc>
                  <a:txBody>
                    <a:bodyPr/>
                    <a:lstStyle/>
                    <a:p>
                      <a:pPr algn="ctr"/>
                      <a:endParaRPr lang="en-US" sz="1200" dirty="0">
                        <a:latin typeface="Encode Sans" panose="020B0604020202020204" charset="0"/>
                      </a:endParaRPr>
                    </a:p>
                  </a:txBody>
                  <a:tcPr anchor="ctr"/>
                </a:tc>
                <a:tc>
                  <a:txBody>
                    <a:bodyPr/>
                    <a:lstStyle/>
                    <a:p>
                      <a:pPr algn="ctr"/>
                      <a:endParaRPr lang="en-US" sz="1200" dirty="0">
                        <a:latin typeface="Encode Sans" panose="020B0604020202020204" charset="0"/>
                      </a:endParaRPr>
                    </a:p>
                  </a:txBody>
                  <a:tcPr anchor="ctr"/>
                </a:tc>
                <a:extLst>
                  <a:ext uri="{0D108BD9-81ED-4DB2-BD59-A6C34878D82A}">
                    <a16:rowId xmlns:a16="http://schemas.microsoft.com/office/drawing/2014/main" val="2455735972"/>
                  </a:ext>
                </a:extLst>
              </a:tr>
            </a:tbl>
          </a:graphicData>
        </a:graphic>
      </p:graphicFrame>
      <p:sp>
        <p:nvSpPr>
          <p:cNvPr id="7" name="Title 6">
            <a:extLst>
              <a:ext uri="{FF2B5EF4-FFF2-40B4-BE49-F238E27FC236}">
                <a16:creationId xmlns:a16="http://schemas.microsoft.com/office/drawing/2014/main" id="{FD950F93-90C5-F774-A5EB-BEA8CD16C236}"/>
              </a:ext>
            </a:extLst>
          </p:cNvPr>
          <p:cNvSpPr>
            <a:spLocks noGrp="1"/>
          </p:cNvSpPr>
          <p:nvPr>
            <p:ph type="title"/>
          </p:nvPr>
        </p:nvSpPr>
        <p:spPr/>
        <p:txBody>
          <a:bodyPr/>
          <a:lstStyle/>
          <a:p>
            <a:r>
              <a:rPr lang="en-US" dirty="0"/>
              <a:t>Taxes applicable according to engine type</a:t>
            </a:r>
          </a:p>
        </p:txBody>
      </p:sp>
      <p:sp>
        <p:nvSpPr>
          <p:cNvPr id="2" name="TextBox 1">
            <a:extLst>
              <a:ext uri="{FF2B5EF4-FFF2-40B4-BE49-F238E27FC236}">
                <a16:creationId xmlns:a16="http://schemas.microsoft.com/office/drawing/2014/main" id="{C8402080-8D20-83CB-A54D-C27A58246F37}"/>
              </a:ext>
            </a:extLst>
          </p:cNvPr>
          <p:cNvSpPr txBox="1"/>
          <p:nvPr/>
        </p:nvSpPr>
        <p:spPr>
          <a:xfrm>
            <a:off x="440915" y="1349690"/>
            <a:ext cx="7222627" cy="646331"/>
          </a:xfrm>
          <a:prstGeom prst="rect">
            <a:avLst/>
          </a:prstGeom>
          <a:noFill/>
        </p:spPr>
        <p:txBody>
          <a:bodyPr wrap="square" rtlCol="0">
            <a:spAutoFit/>
          </a:bodyPr>
          <a:lstStyle/>
          <a:p>
            <a:r>
              <a:rPr lang="en-US" dirty="0">
                <a:latin typeface="Encode Sans" panose="020B0604020202020204" charset="0"/>
              </a:rPr>
              <a:t>Which taxes apply? On what basis?</a:t>
            </a:r>
          </a:p>
          <a:p>
            <a:r>
              <a:rPr lang="en-US" dirty="0">
                <a:latin typeface="Encode Sans" panose="020B0604020202020204" charset="0"/>
              </a:rPr>
              <a:t>Who pays what, depending on the engine (ICE/BEV/PHEV)?</a:t>
            </a:r>
            <a:endParaRPr lang="fr-BE" dirty="0">
              <a:latin typeface="Encode Sans" panose="020B0604020202020204" charset="0"/>
            </a:endParaRPr>
          </a:p>
        </p:txBody>
      </p:sp>
      <p:sp>
        <p:nvSpPr>
          <p:cNvPr id="10" name="TextBox 9">
            <a:extLst>
              <a:ext uri="{FF2B5EF4-FFF2-40B4-BE49-F238E27FC236}">
                <a16:creationId xmlns:a16="http://schemas.microsoft.com/office/drawing/2014/main" id="{5B910AC8-6CB2-1A46-FEFF-50BCD6BCB37B}"/>
              </a:ext>
            </a:extLst>
          </p:cNvPr>
          <p:cNvSpPr txBox="1"/>
          <p:nvPr/>
        </p:nvSpPr>
        <p:spPr>
          <a:xfrm>
            <a:off x="860681" y="2829695"/>
            <a:ext cx="2146924" cy="276999"/>
          </a:xfrm>
          <a:prstGeom prst="rect">
            <a:avLst/>
          </a:prstGeom>
          <a:noFill/>
        </p:spPr>
        <p:txBody>
          <a:bodyPr wrap="square">
            <a:spAutoFit/>
          </a:bodyPr>
          <a:lstStyle/>
          <a:p>
            <a:pPr lvl="0" defTabSz="457200">
              <a:defRPr/>
            </a:pPr>
            <a:r>
              <a:rPr lang="fr-BE" sz="1200" dirty="0" err="1">
                <a:latin typeface="Encode Sans" panose="020B0604020202020204" charset="0"/>
                <a:cs typeface="Audi Type Wide Normal" panose="000B0504040202020203" pitchFamily="34" charset="0"/>
              </a:rPr>
              <a:t>Regional</a:t>
            </a:r>
            <a:r>
              <a:rPr lang="fr-BE" sz="1200" dirty="0">
                <a:latin typeface="Encode Sans" panose="020B0604020202020204" charset="0"/>
                <a:cs typeface="Audi Type Wide Normal" panose="000B0504040202020203" pitchFamily="34" charset="0"/>
              </a:rPr>
              <a:t> </a:t>
            </a:r>
            <a:r>
              <a:rPr lang="fr-BE" sz="1200" dirty="0" err="1">
                <a:latin typeface="Encode Sans" panose="020B0604020202020204" charset="0"/>
                <a:cs typeface="Audi Type Wide Normal" panose="000B0504040202020203" pitchFamily="34" charset="0"/>
              </a:rPr>
              <a:t>tax</a:t>
            </a:r>
            <a:endParaRPr lang="fr-BE" sz="1200" dirty="0">
              <a:latin typeface="Encode Sans" panose="020B0604020202020204" charset="0"/>
              <a:cs typeface="Audi Type Wide Normal" panose="000B0504040202020203" pitchFamily="34" charset="0"/>
            </a:endParaRPr>
          </a:p>
        </p:txBody>
      </p:sp>
      <p:sp>
        <p:nvSpPr>
          <p:cNvPr id="11" name="TextBox 10">
            <a:extLst>
              <a:ext uri="{FF2B5EF4-FFF2-40B4-BE49-F238E27FC236}">
                <a16:creationId xmlns:a16="http://schemas.microsoft.com/office/drawing/2014/main" id="{1C224AFD-6CD4-392D-8F88-0BF1C10D2330}"/>
              </a:ext>
            </a:extLst>
          </p:cNvPr>
          <p:cNvSpPr txBox="1"/>
          <p:nvPr/>
        </p:nvSpPr>
        <p:spPr>
          <a:xfrm>
            <a:off x="860681" y="3338217"/>
            <a:ext cx="2146924" cy="276999"/>
          </a:xfrm>
          <a:prstGeom prst="rect">
            <a:avLst/>
          </a:prstGeom>
          <a:noFill/>
        </p:spPr>
        <p:txBody>
          <a:bodyPr wrap="square">
            <a:spAutoFit/>
          </a:bodyPr>
          <a:lstStyle/>
          <a:p>
            <a:pPr lvl="0" defTabSz="457200">
              <a:defRPr/>
            </a:pPr>
            <a:r>
              <a:rPr lang="fr-BE" sz="1200" dirty="0" err="1">
                <a:latin typeface="Encode Sans" panose="020B0604020202020204" charset="0"/>
                <a:cs typeface="Audi Type Wide Normal" panose="000B0504040202020203" pitchFamily="34" charset="0"/>
              </a:rPr>
              <a:t>Weight</a:t>
            </a:r>
            <a:r>
              <a:rPr lang="fr-BE" sz="1200" dirty="0">
                <a:latin typeface="Encode Sans" panose="020B0604020202020204" charset="0"/>
                <a:cs typeface="Audi Type Wide Normal" panose="000B0504040202020203" pitchFamily="34" charset="0"/>
              </a:rPr>
              <a:t> malus</a:t>
            </a:r>
          </a:p>
        </p:txBody>
      </p:sp>
      <p:sp>
        <p:nvSpPr>
          <p:cNvPr id="12" name="TextBox 11">
            <a:extLst>
              <a:ext uri="{FF2B5EF4-FFF2-40B4-BE49-F238E27FC236}">
                <a16:creationId xmlns:a16="http://schemas.microsoft.com/office/drawing/2014/main" id="{D264B680-8773-7E92-019F-536F39A2A1F2}"/>
              </a:ext>
            </a:extLst>
          </p:cNvPr>
          <p:cNvSpPr txBox="1"/>
          <p:nvPr/>
        </p:nvSpPr>
        <p:spPr>
          <a:xfrm>
            <a:off x="860681" y="3744566"/>
            <a:ext cx="2146924" cy="276999"/>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BE" sz="1200" b="0" kern="1200" dirty="0">
                <a:solidFill>
                  <a:schemeClr val="tx1"/>
                </a:solidFill>
                <a:latin typeface="Encode Sans" panose="020B0604020202020204" charset="0"/>
                <a:ea typeface="+mn-ea"/>
                <a:cs typeface="Audi Type Wide Normal" panose="000B0504040202020203" pitchFamily="34" charset="0"/>
              </a:rPr>
              <a:t>CO</a:t>
            </a:r>
            <a:r>
              <a:rPr lang="fr-BE" sz="1200" b="0" kern="1200" baseline="-25000" dirty="0">
                <a:solidFill>
                  <a:schemeClr val="tx1"/>
                </a:solidFill>
                <a:latin typeface="Encode Sans" panose="020B0604020202020204" charset="0"/>
                <a:ea typeface="+mn-ea"/>
                <a:cs typeface="Audi Type Wide Normal" panose="000B0504040202020203" pitchFamily="34" charset="0"/>
              </a:rPr>
              <a:t>2 </a:t>
            </a:r>
            <a:r>
              <a:rPr lang="fr-BE" sz="1200" b="0" kern="1200" dirty="0">
                <a:solidFill>
                  <a:schemeClr val="tx1"/>
                </a:solidFill>
                <a:latin typeface="Encode Sans" panose="020B0604020202020204" charset="0"/>
                <a:ea typeface="+mn-ea"/>
                <a:cs typeface="Audi Type Wide Normal" panose="000B0504040202020203" pitchFamily="34" charset="0"/>
              </a:rPr>
              <a:t>malus</a:t>
            </a:r>
          </a:p>
        </p:txBody>
      </p:sp>
      <p:sp>
        <p:nvSpPr>
          <p:cNvPr id="13" name="TextBox 12">
            <a:extLst>
              <a:ext uri="{FF2B5EF4-FFF2-40B4-BE49-F238E27FC236}">
                <a16:creationId xmlns:a16="http://schemas.microsoft.com/office/drawing/2014/main" id="{A52563CD-C284-64B7-6CEB-08BBC77345FB}"/>
              </a:ext>
            </a:extLst>
          </p:cNvPr>
          <p:cNvSpPr txBox="1"/>
          <p:nvPr/>
        </p:nvSpPr>
        <p:spPr>
          <a:xfrm>
            <a:off x="860681" y="4311644"/>
            <a:ext cx="2339007" cy="276999"/>
          </a:xfrm>
          <a:prstGeom prst="rect">
            <a:avLst/>
          </a:prstGeom>
          <a:noFill/>
        </p:spPr>
        <p:txBody>
          <a:bodyPr wrap="square">
            <a:spAutoFit/>
          </a:bodyPr>
          <a:lstStyle/>
          <a:p>
            <a:pPr lvl="0" defTabSz="457200">
              <a:defRPr/>
            </a:pPr>
            <a:r>
              <a:rPr lang="fr-BE" sz="1200" dirty="0">
                <a:latin typeface="Encode Sans" panose="020B0604020202020204" charset="0"/>
                <a:cs typeface="Audi Type Wide Normal" panose="000B0504040202020203" pitchFamily="34" charset="0"/>
              </a:rPr>
              <a:t>Use </a:t>
            </a:r>
            <a:r>
              <a:rPr lang="fr-BE" sz="1200" dirty="0" err="1">
                <a:latin typeface="Encode Sans" panose="020B0604020202020204" charset="0"/>
                <a:cs typeface="Audi Type Wide Normal" panose="000B0504040202020203" pitchFamily="34" charset="0"/>
              </a:rPr>
              <a:t>tax</a:t>
            </a:r>
            <a:r>
              <a:rPr lang="fr-BE" sz="1200" dirty="0">
                <a:latin typeface="Encode Sans" panose="020B0604020202020204" charset="0"/>
                <a:cs typeface="Audi Type Wide Normal" panose="000B0504040202020203" pitchFamily="34" charset="0"/>
              </a:rPr>
              <a:t> (former CCT)</a:t>
            </a:r>
          </a:p>
        </p:txBody>
      </p:sp>
      <p:sp>
        <p:nvSpPr>
          <p:cNvPr id="14" name="TextBox 13">
            <a:extLst>
              <a:ext uri="{FF2B5EF4-FFF2-40B4-BE49-F238E27FC236}">
                <a16:creationId xmlns:a16="http://schemas.microsoft.com/office/drawing/2014/main" id="{1FD1F9AC-EB62-5366-3018-BC32FD09B55F}"/>
              </a:ext>
            </a:extLst>
          </p:cNvPr>
          <p:cNvSpPr txBox="1"/>
          <p:nvPr/>
        </p:nvSpPr>
        <p:spPr>
          <a:xfrm>
            <a:off x="860681" y="4804028"/>
            <a:ext cx="2339007" cy="276999"/>
          </a:xfrm>
          <a:prstGeom prst="rect">
            <a:avLst/>
          </a:prstGeom>
          <a:noFill/>
        </p:spPr>
        <p:txBody>
          <a:bodyPr wrap="square">
            <a:spAutoFit/>
          </a:bodyPr>
          <a:lstStyle/>
          <a:p>
            <a:pPr lvl="0" defTabSz="457200">
              <a:defRPr/>
            </a:pPr>
            <a:r>
              <a:rPr lang="fr-BE" sz="1200" dirty="0">
                <a:latin typeface="Encode Sans" panose="020B0604020202020204" charset="0"/>
                <a:cs typeface="Audi Type Wide Normal" panose="000B0504040202020203" pitchFamily="34" charset="0"/>
              </a:rPr>
              <a:t>National Bonus</a:t>
            </a:r>
            <a:endParaRPr lang="fr-BE" sz="1200" b="0" kern="1200" dirty="0">
              <a:solidFill>
                <a:schemeClr val="tx1"/>
              </a:solidFill>
              <a:latin typeface="Encode Sans" panose="020B0604020202020204" charset="0"/>
              <a:ea typeface="+mn-ea"/>
              <a:cs typeface="Audi Type Wide Normal" panose="000B0504040202020203" pitchFamily="34" charset="0"/>
            </a:endParaRPr>
          </a:p>
        </p:txBody>
      </p:sp>
      <p:sp>
        <p:nvSpPr>
          <p:cNvPr id="15" name="TextBox 14">
            <a:extLst>
              <a:ext uri="{FF2B5EF4-FFF2-40B4-BE49-F238E27FC236}">
                <a16:creationId xmlns:a16="http://schemas.microsoft.com/office/drawing/2014/main" id="{AFBDA287-D200-DAC1-8A22-F33EAFB0CAB3}"/>
              </a:ext>
            </a:extLst>
          </p:cNvPr>
          <p:cNvSpPr txBox="1"/>
          <p:nvPr/>
        </p:nvSpPr>
        <p:spPr>
          <a:xfrm>
            <a:off x="3835934" y="2829695"/>
            <a:ext cx="2146924" cy="461665"/>
          </a:xfrm>
          <a:prstGeom prst="rect">
            <a:avLst/>
          </a:prstGeom>
          <a:noFill/>
        </p:spPr>
        <p:txBody>
          <a:bodyPr wrap="square">
            <a:spAutoFit/>
          </a:bodyPr>
          <a:lstStyle/>
          <a:p>
            <a:pPr lvl="0" defTabSz="457200">
              <a:defRPr/>
            </a:pPr>
            <a:r>
              <a:rPr lang="fr-FR" sz="1200" dirty="0">
                <a:latin typeface="Encode Sans" panose="020B0604020202020204" charset="0"/>
                <a:cs typeface="Audi Type Wide Normal" panose="000B0504040202020203" pitchFamily="34" charset="0"/>
              </a:rPr>
              <a:t>F (per </a:t>
            </a:r>
            <a:r>
              <a:rPr lang="fr-FR" sz="1200" dirty="0" err="1">
                <a:latin typeface="Encode Sans" panose="020B0604020202020204" charset="0"/>
                <a:cs typeface="Audi Type Wide Normal" panose="000B0504040202020203" pitchFamily="34" charset="0"/>
              </a:rPr>
              <a:t>Region</a:t>
            </a:r>
            <a:r>
              <a:rPr lang="fr-FR" sz="1200" dirty="0">
                <a:latin typeface="Encode Sans" panose="020B0604020202020204" charset="0"/>
                <a:cs typeface="Audi Type Wide Normal" panose="000B0504040202020203" pitchFamily="34" charset="0"/>
              </a:rPr>
              <a:t> &amp; HP)</a:t>
            </a:r>
          </a:p>
          <a:p>
            <a:pPr lvl="0" defTabSz="457200">
              <a:defRPr/>
            </a:pPr>
            <a:r>
              <a:rPr lang="fr-FR" sz="1200" dirty="0">
                <a:latin typeface="Encode Sans" panose="020B0604020202020204" charset="0"/>
                <a:cs typeface="Audi Type Wide Normal" panose="000B0504040202020203" pitchFamily="34" charset="0"/>
              </a:rPr>
              <a:t>Ex: D75 : 46.15€/HP</a:t>
            </a:r>
            <a:endParaRPr lang="fr-FR" sz="1200" b="0" kern="1200" dirty="0">
              <a:solidFill>
                <a:schemeClr val="tx1"/>
              </a:solidFill>
              <a:latin typeface="Encode Sans" panose="020B0604020202020204" charset="0"/>
              <a:ea typeface="+mn-ea"/>
              <a:cs typeface="Audi Type Wide Normal" panose="000B0504040202020203" pitchFamily="34" charset="0"/>
            </a:endParaRPr>
          </a:p>
        </p:txBody>
      </p:sp>
      <p:sp>
        <p:nvSpPr>
          <p:cNvPr id="16" name="TextBox 15">
            <a:extLst>
              <a:ext uri="{FF2B5EF4-FFF2-40B4-BE49-F238E27FC236}">
                <a16:creationId xmlns:a16="http://schemas.microsoft.com/office/drawing/2014/main" id="{A998B84A-6992-6789-C4B7-16670C8D2823}"/>
              </a:ext>
            </a:extLst>
          </p:cNvPr>
          <p:cNvSpPr txBox="1"/>
          <p:nvPr/>
        </p:nvSpPr>
        <p:spPr>
          <a:xfrm>
            <a:off x="3835934" y="3341486"/>
            <a:ext cx="2146924" cy="276999"/>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BE" sz="1200" b="0" kern="1200" dirty="0">
                <a:solidFill>
                  <a:schemeClr val="tx1"/>
                </a:solidFill>
                <a:latin typeface="Encode Sans" panose="020B0604020202020204" charset="0"/>
                <a:ea typeface="+mn-ea"/>
                <a:cs typeface="Audi Type Wide Normal" panose="000B0504040202020203" pitchFamily="34" charset="0"/>
              </a:rPr>
              <a:t>Applicable &gt; 1,800 kg</a:t>
            </a:r>
          </a:p>
        </p:txBody>
      </p:sp>
      <p:sp>
        <p:nvSpPr>
          <p:cNvPr id="17" name="TextBox 16">
            <a:extLst>
              <a:ext uri="{FF2B5EF4-FFF2-40B4-BE49-F238E27FC236}">
                <a16:creationId xmlns:a16="http://schemas.microsoft.com/office/drawing/2014/main" id="{D12EF98C-FABF-3077-19EA-3A7C944F639B}"/>
              </a:ext>
            </a:extLst>
          </p:cNvPr>
          <p:cNvSpPr txBox="1"/>
          <p:nvPr/>
        </p:nvSpPr>
        <p:spPr>
          <a:xfrm>
            <a:off x="3835934" y="3744566"/>
            <a:ext cx="2146924" cy="4616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BE" sz="1200" b="0" kern="1200" dirty="0">
                <a:solidFill>
                  <a:schemeClr val="tx1"/>
                </a:solidFill>
                <a:latin typeface="Encode Sans" panose="020B0604020202020204" charset="0"/>
                <a:ea typeface="+mn-ea"/>
                <a:cs typeface="Audi Type Wide Normal" panose="000B0504040202020203" pitchFamily="34" charset="0"/>
              </a:rPr>
              <a:t>Applicable &gt; 128 g/km CO</a:t>
            </a:r>
            <a:r>
              <a:rPr lang="fr-BE" sz="1200" b="0" kern="1200" baseline="-25000" dirty="0">
                <a:solidFill>
                  <a:schemeClr val="tx1"/>
                </a:solidFill>
                <a:latin typeface="Encode Sans" panose="020B0604020202020204" charset="0"/>
                <a:ea typeface="+mn-ea"/>
                <a:cs typeface="Audi Type Wide Normal" panose="000B0504040202020203" pitchFamily="34" charset="0"/>
              </a:rPr>
              <a:t>2</a:t>
            </a:r>
          </a:p>
        </p:txBody>
      </p:sp>
      <p:sp>
        <p:nvSpPr>
          <p:cNvPr id="18" name="TextBox 17">
            <a:extLst>
              <a:ext uri="{FF2B5EF4-FFF2-40B4-BE49-F238E27FC236}">
                <a16:creationId xmlns:a16="http://schemas.microsoft.com/office/drawing/2014/main" id="{89CDC0CC-2CEA-0561-7965-200E8203EA10}"/>
              </a:ext>
            </a:extLst>
          </p:cNvPr>
          <p:cNvSpPr txBox="1"/>
          <p:nvPr/>
        </p:nvSpPr>
        <p:spPr>
          <a:xfrm>
            <a:off x="3806708" y="4311644"/>
            <a:ext cx="2339007" cy="4616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sz="1200" b="0" kern="1200" dirty="0">
                <a:solidFill>
                  <a:schemeClr val="tx1"/>
                </a:solidFill>
                <a:latin typeface="Encode Sans" panose="020B0604020202020204" charset="0"/>
                <a:ea typeface="+mn-ea"/>
                <a:cs typeface="Audi Type Wide Normal" panose="000B0504040202020203" pitchFamily="34" charset="0"/>
              </a:rPr>
              <a:t>Applicable</a:t>
            </a:r>
          </a:p>
          <a:p>
            <a:pPr marL="0" marR="0" lvl="0" indent="0" algn="l" defTabSz="457200" rtl="0" eaLnBrk="1" fontAlgn="auto" latinLnBrk="0" hangingPunct="1">
              <a:lnSpc>
                <a:spcPct val="100000"/>
              </a:lnSpc>
              <a:spcBef>
                <a:spcPts val="0"/>
              </a:spcBef>
              <a:spcAft>
                <a:spcPts val="0"/>
              </a:spcAft>
              <a:buClrTx/>
              <a:buSzTx/>
              <a:buFontTx/>
              <a:buNone/>
              <a:tabLst/>
              <a:defRPr/>
            </a:pPr>
            <a:r>
              <a:rPr lang="fr-FR" sz="1200" b="0" kern="1200" dirty="0">
                <a:solidFill>
                  <a:schemeClr val="tx1"/>
                </a:solidFill>
                <a:latin typeface="Encode Sans" panose="020B0604020202020204" charset="0"/>
                <a:ea typeface="+mn-ea"/>
                <a:cs typeface="Audi Type Wide Normal" panose="000B0504040202020203" pitchFamily="34" charset="0"/>
              </a:rPr>
              <a:t>Ex: 121 g CO</a:t>
            </a:r>
            <a:r>
              <a:rPr lang="fr-FR" sz="1200" b="0" kern="1200" baseline="-25000" dirty="0">
                <a:solidFill>
                  <a:schemeClr val="tx1"/>
                </a:solidFill>
                <a:latin typeface="Encode Sans" panose="020B0604020202020204" charset="0"/>
                <a:ea typeface="+mn-ea"/>
                <a:cs typeface="Audi Type Wide Normal" panose="000B0504040202020203" pitchFamily="34" charset="0"/>
              </a:rPr>
              <a:t>2</a:t>
            </a:r>
            <a:r>
              <a:rPr lang="fr-FR" sz="1200" b="0" kern="1200" dirty="0">
                <a:solidFill>
                  <a:schemeClr val="tx1"/>
                </a:solidFill>
                <a:latin typeface="Encode Sans" panose="020B0604020202020204" charset="0"/>
                <a:ea typeface="+mn-ea"/>
                <a:cs typeface="Audi Type Wide Normal" panose="000B0504040202020203" pitchFamily="34" charset="0"/>
              </a:rPr>
              <a:t>/km = 234€/y</a:t>
            </a:r>
          </a:p>
        </p:txBody>
      </p:sp>
      <p:sp>
        <p:nvSpPr>
          <p:cNvPr id="19" name="TextBox 18">
            <a:extLst>
              <a:ext uri="{FF2B5EF4-FFF2-40B4-BE49-F238E27FC236}">
                <a16:creationId xmlns:a16="http://schemas.microsoft.com/office/drawing/2014/main" id="{9EC541BD-2C22-B581-FBD5-5BFECC34D917}"/>
              </a:ext>
            </a:extLst>
          </p:cNvPr>
          <p:cNvSpPr txBox="1"/>
          <p:nvPr/>
        </p:nvSpPr>
        <p:spPr>
          <a:xfrm>
            <a:off x="3835934" y="4804028"/>
            <a:ext cx="2339007" cy="276999"/>
          </a:xfrm>
          <a:prstGeom prst="rect">
            <a:avLst/>
          </a:prstGeom>
          <a:noFill/>
        </p:spPr>
        <p:txBody>
          <a:bodyPr wrap="square">
            <a:spAutoFit/>
          </a:bodyPr>
          <a:lstStyle/>
          <a:p>
            <a:pPr lvl="0" defTabSz="457200">
              <a:defRPr/>
            </a:pPr>
            <a:r>
              <a:rPr lang="fr-BE" sz="1200" dirty="0">
                <a:latin typeface="Encode Sans" panose="020B0604020202020204" charset="0"/>
                <a:cs typeface="Audi Type Wide Normal" panose="000B0504040202020203" pitchFamily="34" charset="0"/>
              </a:rPr>
              <a:t>Not </a:t>
            </a:r>
            <a:r>
              <a:rPr lang="fr-BE" sz="1200" dirty="0" err="1">
                <a:latin typeface="Encode Sans" panose="020B0604020202020204" charset="0"/>
                <a:cs typeface="Audi Type Wide Normal" panose="000B0504040202020203" pitchFamily="34" charset="0"/>
              </a:rPr>
              <a:t>eligible</a:t>
            </a:r>
            <a:endParaRPr lang="fr-BE" sz="1200" dirty="0">
              <a:latin typeface="Encode Sans" panose="020B0604020202020204" charset="0"/>
              <a:cs typeface="Audi Type Wide Normal" panose="000B0504040202020203" pitchFamily="34" charset="0"/>
            </a:endParaRPr>
          </a:p>
        </p:txBody>
      </p:sp>
      <p:sp>
        <p:nvSpPr>
          <p:cNvPr id="22" name="TextBox 21">
            <a:extLst>
              <a:ext uri="{FF2B5EF4-FFF2-40B4-BE49-F238E27FC236}">
                <a16:creationId xmlns:a16="http://schemas.microsoft.com/office/drawing/2014/main" id="{9968AED8-0C85-4318-0F14-52D537EB0522}"/>
              </a:ext>
            </a:extLst>
          </p:cNvPr>
          <p:cNvSpPr txBox="1"/>
          <p:nvPr/>
        </p:nvSpPr>
        <p:spPr>
          <a:xfrm>
            <a:off x="6684178" y="2829695"/>
            <a:ext cx="2146924" cy="276999"/>
          </a:xfrm>
          <a:prstGeom prst="rect">
            <a:avLst/>
          </a:prstGeom>
          <a:noFill/>
        </p:spPr>
        <p:txBody>
          <a:bodyPr wrap="square">
            <a:spAutoFit/>
          </a:bodyPr>
          <a:lstStyle/>
          <a:p>
            <a:pPr lvl="0" defTabSz="457200">
              <a:defRPr/>
            </a:pPr>
            <a:r>
              <a:rPr lang="fr-BE" sz="1200" dirty="0" err="1">
                <a:latin typeface="Encode Sans" panose="020B0604020202020204" charset="0"/>
                <a:cs typeface="Audi Type Wide Normal" panose="000B0504040202020203" pitchFamily="34" charset="0"/>
              </a:rPr>
              <a:t>Exempted</a:t>
            </a:r>
            <a:endParaRPr lang="en-US" sz="1200" b="0" kern="1200" dirty="0">
              <a:solidFill>
                <a:schemeClr val="tx1"/>
              </a:solidFill>
              <a:latin typeface="Encode Sans" panose="020B0604020202020204" charset="0"/>
              <a:ea typeface="+mn-ea"/>
              <a:cs typeface="Audi Type Wide Normal" panose="000B0504040202020203" pitchFamily="34" charset="0"/>
            </a:endParaRPr>
          </a:p>
        </p:txBody>
      </p:sp>
      <p:sp>
        <p:nvSpPr>
          <p:cNvPr id="23" name="TextBox 22">
            <a:extLst>
              <a:ext uri="{FF2B5EF4-FFF2-40B4-BE49-F238E27FC236}">
                <a16:creationId xmlns:a16="http://schemas.microsoft.com/office/drawing/2014/main" id="{D6438107-9649-3AD2-D71B-7DEE070F5F66}"/>
              </a:ext>
            </a:extLst>
          </p:cNvPr>
          <p:cNvSpPr txBox="1"/>
          <p:nvPr/>
        </p:nvSpPr>
        <p:spPr>
          <a:xfrm>
            <a:off x="6684178" y="3338217"/>
            <a:ext cx="2146924" cy="276999"/>
          </a:xfrm>
          <a:prstGeom prst="rect">
            <a:avLst/>
          </a:prstGeom>
          <a:noFill/>
        </p:spPr>
        <p:txBody>
          <a:bodyPr wrap="square">
            <a:spAutoFit/>
          </a:bodyPr>
          <a:lstStyle/>
          <a:p>
            <a:pPr lvl="0" defTabSz="457200">
              <a:defRPr/>
            </a:pPr>
            <a:r>
              <a:rPr lang="fr-BE" sz="1200" dirty="0">
                <a:latin typeface="Encode Sans" panose="020B0604020202020204" charset="0"/>
                <a:cs typeface="Audi Type Wide Normal" panose="000B0504040202020203" pitchFamily="34" charset="0"/>
              </a:rPr>
              <a:t>Not applicable</a:t>
            </a:r>
          </a:p>
        </p:txBody>
      </p:sp>
      <p:sp>
        <p:nvSpPr>
          <p:cNvPr id="24" name="TextBox 23">
            <a:extLst>
              <a:ext uri="{FF2B5EF4-FFF2-40B4-BE49-F238E27FC236}">
                <a16:creationId xmlns:a16="http://schemas.microsoft.com/office/drawing/2014/main" id="{3E7AC3EA-7E0A-D2F4-61B4-004B08DF02F2}"/>
              </a:ext>
            </a:extLst>
          </p:cNvPr>
          <p:cNvSpPr txBox="1"/>
          <p:nvPr/>
        </p:nvSpPr>
        <p:spPr>
          <a:xfrm>
            <a:off x="6684178" y="3744566"/>
            <a:ext cx="2146924" cy="276999"/>
          </a:xfrm>
          <a:prstGeom prst="rect">
            <a:avLst/>
          </a:prstGeom>
          <a:noFill/>
        </p:spPr>
        <p:txBody>
          <a:bodyPr wrap="square">
            <a:spAutoFit/>
          </a:bodyPr>
          <a:lstStyle/>
          <a:p>
            <a:pPr lvl="0" defTabSz="457200">
              <a:defRPr/>
            </a:pPr>
            <a:r>
              <a:rPr lang="fr-BE" sz="1200" dirty="0">
                <a:latin typeface="Encode Sans" panose="020B0604020202020204" charset="0"/>
                <a:cs typeface="Audi Type Wide Normal" panose="000B0504040202020203" pitchFamily="34" charset="0"/>
              </a:rPr>
              <a:t>Not applicable</a:t>
            </a:r>
          </a:p>
        </p:txBody>
      </p:sp>
      <p:sp>
        <p:nvSpPr>
          <p:cNvPr id="25" name="TextBox 24">
            <a:extLst>
              <a:ext uri="{FF2B5EF4-FFF2-40B4-BE49-F238E27FC236}">
                <a16:creationId xmlns:a16="http://schemas.microsoft.com/office/drawing/2014/main" id="{A37AF7D6-9F0D-E3BF-0A13-2A67AA5A3269}"/>
              </a:ext>
            </a:extLst>
          </p:cNvPr>
          <p:cNvSpPr txBox="1"/>
          <p:nvPr/>
        </p:nvSpPr>
        <p:spPr>
          <a:xfrm>
            <a:off x="6684178" y="4311644"/>
            <a:ext cx="2339007" cy="276999"/>
          </a:xfrm>
          <a:prstGeom prst="rect">
            <a:avLst/>
          </a:prstGeom>
          <a:noFill/>
        </p:spPr>
        <p:txBody>
          <a:bodyPr wrap="square">
            <a:spAutoFit/>
          </a:bodyPr>
          <a:lstStyle/>
          <a:p>
            <a:pPr lvl="0" defTabSz="457200">
              <a:defRPr/>
            </a:pPr>
            <a:r>
              <a:rPr lang="fr-BE" sz="1200" dirty="0" err="1">
                <a:latin typeface="Encode Sans" panose="020B0604020202020204" charset="0"/>
                <a:cs typeface="Audi Type Wide Normal" panose="000B0504040202020203" pitchFamily="34" charset="0"/>
              </a:rPr>
              <a:t>Exempted</a:t>
            </a:r>
            <a:endParaRPr lang="en-US" sz="1200" b="0" kern="1200" dirty="0">
              <a:solidFill>
                <a:schemeClr val="tx1"/>
              </a:solidFill>
              <a:latin typeface="Encode Sans" panose="020B0604020202020204" charset="0"/>
              <a:ea typeface="+mn-ea"/>
              <a:cs typeface="Audi Type Wide Normal" panose="000B0504040202020203" pitchFamily="34" charset="0"/>
            </a:endParaRPr>
          </a:p>
        </p:txBody>
      </p:sp>
      <p:sp>
        <p:nvSpPr>
          <p:cNvPr id="26" name="TextBox 25">
            <a:extLst>
              <a:ext uri="{FF2B5EF4-FFF2-40B4-BE49-F238E27FC236}">
                <a16:creationId xmlns:a16="http://schemas.microsoft.com/office/drawing/2014/main" id="{78F2ECFE-0F83-6838-AA59-BF4F61CE0624}"/>
              </a:ext>
            </a:extLst>
          </p:cNvPr>
          <p:cNvSpPr txBox="1"/>
          <p:nvPr/>
        </p:nvSpPr>
        <p:spPr>
          <a:xfrm>
            <a:off x="6684178" y="4804028"/>
            <a:ext cx="2339007" cy="276999"/>
          </a:xfrm>
          <a:prstGeom prst="rect">
            <a:avLst/>
          </a:prstGeom>
          <a:noFill/>
        </p:spPr>
        <p:txBody>
          <a:bodyPr wrap="square">
            <a:spAutoFit/>
          </a:bodyPr>
          <a:lstStyle/>
          <a:p>
            <a:pPr lvl="0" defTabSz="457200">
              <a:defRPr/>
            </a:pPr>
            <a:r>
              <a:rPr lang="fr-BE" sz="1200" dirty="0">
                <a:latin typeface="Encode Sans" panose="020B0604020202020204" charset="0"/>
                <a:cs typeface="Audi Type Wide Normal" panose="000B0504040202020203" pitchFamily="34" charset="0"/>
              </a:rPr>
              <a:t>Applicable ≤ 60,000 €.</a:t>
            </a:r>
          </a:p>
        </p:txBody>
      </p:sp>
      <p:sp>
        <p:nvSpPr>
          <p:cNvPr id="27" name="TextBox 26">
            <a:extLst>
              <a:ext uri="{FF2B5EF4-FFF2-40B4-BE49-F238E27FC236}">
                <a16:creationId xmlns:a16="http://schemas.microsoft.com/office/drawing/2014/main" id="{2141B222-E2E5-DA92-1819-30BBE5CFFC18}"/>
              </a:ext>
            </a:extLst>
          </p:cNvPr>
          <p:cNvSpPr txBox="1"/>
          <p:nvPr/>
        </p:nvSpPr>
        <p:spPr>
          <a:xfrm>
            <a:off x="9073076" y="2829695"/>
            <a:ext cx="2146924" cy="276999"/>
          </a:xfrm>
          <a:prstGeom prst="rect">
            <a:avLst/>
          </a:prstGeom>
          <a:noFill/>
        </p:spPr>
        <p:txBody>
          <a:bodyPr wrap="square">
            <a:spAutoFit/>
          </a:bodyPr>
          <a:lstStyle/>
          <a:p>
            <a:pPr lvl="0" defTabSz="457200">
              <a:defRPr/>
            </a:pPr>
            <a:r>
              <a:rPr lang="fr-BE" sz="1200" dirty="0" err="1">
                <a:latin typeface="Encode Sans" panose="020B0604020202020204" charset="0"/>
                <a:cs typeface="Audi Type Wide Normal" panose="000B0504040202020203" pitchFamily="34" charset="0"/>
              </a:rPr>
              <a:t>Exempted</a:t>
            </a:r>
            <a:endParaRPr lang="en-US" sz="1200" b="0" kern="1200" dirty="0">
              <a:solidFill>
                <a:schemeClr val="tx1"/>
              </a:solidFill>
              <a:latin typeface="Encode Sans" panose="020B0604020202020204" charset="0"/>
              <a:ea typeface="+mn-ea"/>
              <a:cs typeface="Audi Type Wide Normal" panose="000B0504040202020203" pitchFamily="34" charset="0"/>
            </a:endParaRPr>
          </a:p>
        </p:txBody>
      </p:sp>
      <p:sp>
        <p:nvSpPr>
          <p:cNvPr id="28" name="TextBox 27">
            <a:extLst>
              <a:ext uri="{FF2B5EF4-FFF2-40B4-BE49-F238E27FC236}">
                <a16:creationId xmlns:a16="http://schemas.microsoft.com/office/drawing/2014/main" id="{D528D201-05C5-291C-0372-AC10CD8AF5D9}"/>
              </a:ext>
            </a:extLst>
          </p:cNvPr>
          <p:cNvSpPr txBox="1"/>
          <p:nvPr/>
        </p:nvSpPr>
        <p:spPr>
          <a:xfrm>
            <a:off x="9073076" y="3337183"/>
            <a:ext cx="2146924" cy="276999"/>
          </a:xfrm>
          <a:prstGeom prst="rect">
            <a:avLst/>
          </a:prstGeom>
          <a:noFill/>
        </p:spPr>
        <p:txBody>
          <a:bodyPr wrap="square">
            <a:spAutoFit/>
          </a:bodyPr>
          <a:lstStyle/>
          <a:p>
            <a:pPr lvl="0" defTabSz="457200">
              <a:defRPr/>
            </a:pPr>
            <a:r>
              <a:rPr lang="fr-BE" sz="1200" dirty="0">
                <a:latin typeface="Encode Sans" panose="020B0604020202020204" charset="0"/>
                <a:cs typeface="Audi Type Wide Normal" panose="000B0504040202020203" pitchFamily="34" charset="0"/>
              </a:rPr>
              <a:t>Not applicable</a:t>
            </a:r>
          </a:p>
        </p:txBody>
      </p:sp>
      <p:sp>
        <p:nvSpPr>
          <p:cNvPr id="29" name="TextBox 28">
            <a:extLst>
              <a:ext uri="{FF2B5EF4-FFF2-40B4-BE49-F238E27FC236}">
                <a16:creationId xmlns:a16="http://schemas.microsoft.com/office/drawing/2014/main" id="{3E1B5A96-F925-D080-71B5-6B97E5FDF198}"/>
              </a:ext>
            </a:extLst>
          </p:cNvPr>
          <p:cNvSpPr txBox="1"/>
          <p:nvPr/>
        </p:nvSpPr>
        <p:spPr>
          <a:xfrm>
            <a:off x="9073076" y="3744566"/>
            <a:ext cx="2339006" cy="461665"/>
          </a:xfrm>
          <a:prstGeom prst="rect">
            <a:avLst/>
          </a:prstGeom>
          <a:noFill/>
        </p:spPr>
        <p:txBody>
          <a:bodyPr wrap="square">
            <a:spAutoFit/>
          </a:bodyPr>
          <a:lstStyle/>
          <a:p>
            <a:pPr lvl="0" defTabSz="457200">
              <a:defRPr/>
            </a:pPr>
            <a:r>
              <a:rPr lang="en-US" sz="1200" dirty="0">
                <a:latin typeface="Encode Sans" panose="020B0604020202020204" charset="0"/>
                <a:cs typeface="Audi Type Wide Normal" panose="000B0504040202020203" pitchFamily="34" charset="0"/>
              </a:rPr>
              <a:t>Exempted if urban range in 100% electric mode ≥ 50 km</a:t>
            </a:r>
            <a:endParaRPr lang="fr-BE" sz="1200" b="0" kern="1200" dirty="0">
              <a:solidFill>
                <a:schemeClr val="tx1"/>
              </a:solidFill>
              <a:latin typeface="Encode Sans" panose="020B0604020202020204" charset="0"/>
              <a:ea typeface="+mn-ea"/>
              <a:cs typeface="Audi Type Wide Normal" panose="000B0504040202020203" pitchFamily="34" charset="0"/>
            </a:endParaRPr>
          </a:p>
        </p:txBody>
      </p:sp>
      <p:sp>
        <p:nvSpPr>
          <p:cNvPr id="30" name="TextBox 29">
            <a:extLst>
              <a:ext uri="{FF2B5EF4-FFF2-40B4-BE49-F238E27FC236}">
                <a16:creationId xmlns:a16="http://schemas.microsoft.com/office/drawing/2014/main" id="{A30AF8CA-60B0-0E37-0815-927D63C1F619}"/>
              </a:ext>
            </a:extLst>
          </p:cNvPr>
          <p:cNvSpPr txBox="1"/>
          <p:nvPr/>
        </p:nvSpPr>
        <p:spPr>
          <a:xfrm>
            <a:off x="9073076" y="4311644"/>
            <a:ext cx="2339007" cy="276999"/>
          </a:xfrm>
          <a:prstGeom prst="rect">
            <a:avLst/>
          </a:prstGeom>
          <a:noFill/>
        </p:spPr>
        <p:txBody>
          <a:bodyPr wrap="square">
            <a:spAutoFit/>
          </a:bodyPr>
          <a:lstStyle/>
          <a:p>
            <a:pPr lvl="0" defTabSz="457200">
              <a:defRPr/>
            </a:pPr>
            <a:r>
              <a:rPr lang="en-US" sz="1200" dirty="0">
                <a:latin typeface="Encode Sans" panose="020B0604020202020204" charset="0"/>
                <a:cs typeface="Audi Type Wide Normal" panose="000B0504040202020203" pitchFamily="34" charset="0"/>
              </a:rPr>
              <a:t>Applicable &gt;20 g/km CO</a:t>
            </a:r>
            <a:r>
              <a:rPr lang="en-US" sz="1200" baseline="-25000" dirty="0">
                <a:latin typeface="Encode Sans" panose="020B0604020202020204" charset="0"/>
                <a:cs typeface="Audi Type Wide Normal" panose="000B0504040202020203" pitchFamily="34" charset="0"/>
              </a:rPr>
              <a:t>2</a:t>
            </a:r>
            <a:endParaRPr lang="en-US" sz="1200" b="0" kern="1200" baseline="-25000" dirty="0">
              <a:solidFill>
                <a:schemeClr val="tx1"/>
              </a:solidFill>
              <a:latin typeface="Encode Sans" panose="020B0604020202020204" charset="0"/>
              <a:cs typeface="Audi Type Wide Normal" panose="000B0504040202020203" pitchFamily="34" charset="0"/>
            </a:endParaRPr>
          </a:p>
        </p:txBody>
      </p:sp>
      <p:sp>
        <p:nvSpPr>
          <p:cNvPr id="31" name="TextBox 30">
            <a:extLst>
              <a:ext uri="{FF2B5EF4-FFF2-40B4-BE49-F238E27FC236}">
                <a16:creationId xmlns:a16="http://schemas.microsoft.com/office/drawing/2014/main" id="{A649A434-7008-E945-FA68-9239217BB751}"/>
              </a:ext>
            </a:extLst>
          </p:cNvPr>
          <p:cNvSpPr txBox="1"/>
          <p:nvPr/>
        </p:nvSpPr>
        <p:spPr>
          <a:xfrm>
            <a:off x="9073076" y="4776320"/>
            <a:ext cx="2665527" cy="461665"/>
          </a:xfrm>
          <a:prstGeom prst="rect">
            <a:avLst/>
          </a:prstGeom>
          <a:noFill/>
        </p:spPr>
        <p:txBody>
          <a:bodyPr wrap="square">
            <a:spAutoFit/>
          </a:bodyPr>
          <a:lstStyle/>
          <a:p>
            <a:pPr lvl="0" defTabSz="457200">
              <a:defRPr/>
            </a:pPr>
            <a:r>
              <a:rPr lang="en-US" sz="1200" dirty="0">
                <a:latin typeface="Encode Sans" panose="020B0604020202020204" charset="0"/>
                <a:cs typeface="Audi Type Wide Normal" panose="000B0504040202020203" pitchFamily="34" charset="0"/>
              </a:rPr>
              <a:t>Applicable until 31/12/22</a:t>
            </a:r>
          </a:p>
          <a:p>
            <a:pPr lvl="0" defTabSz="457200">
              <a:defRPr/>
            </a:pPr>
            <a:r>
              <a:rPr lang="en-US" sz="1200" dirty="0">
                <a:latin typeface="Encode Sans" panose="020B0604020202020204" charset="0"/>
                <a:cs typeface="Audi Type Wide Normal" panose="000B0504040202020203" pitchFamily="34" charset="0"/>
              </a:rPr>
              <a:t>According to eligibility criteria</a:t>
            </a:r>
            <a:endParaRPr lang="fr-BE" sz="1200" b="0" kern="1200" dirty="0">
              <a:solidFill>
                <a:schemeClr val="tx1"/>
              </a:solidFill>
              <a:latin typeface="Encode Sans" panose="020B0604020202020204" charset="0"/>
              <a:ea typeface="+mn-ea"/>
              <a:cs typeface="Audi Type Wide Normal" panose="000B0504040202020203" pitchFamily="34" charset="0"/>
            </a:endParaRPr>
          </a:p>
        </p:txBody>
      </p:sp>
      <p:sp>
        <p:nvSpPr>
          <p:cNvPr id="32" name="Rectangle 31">
            <a:extLst>
              <a:ext uri="{FF2B5EF4-FFF2-40B4-BE49-F238E27FC236}">
                <a16:creationId xmlns:a16="http://schemas.microsoft.com/office/drawing/2014/main" id="{77209F10-A7BB-782F-2FCA-61C111F959FA}"/>
              </a:ext>
            </a:extLst>
          </p:cNvPr>
          <p:cNvSpPr/>
          <p:nvPr/>
        </p:nvSpPr>
        <p:spPr>
          <a:xfrm>
            <a:off x="0" y="434558"/>
            <a:ext cx="5166911" cy="356591"/>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a:latin typeface="Encode Sans" panose="020B0604020202020204" charset="0"/>
              </a:rPr>
              <a:t>Example France - Country adaptation</a:t>
            </a:r>
            <a:endParaRPr lang="en-US" dirty="0">
              <a:latin typeface="Encode Sans" panose="020B0604020202020204" charset="0"/>
            </a:endParaRPr>
          </a:p>
        </p:txBody>
      </p:sp>
      <p:pic>
        <p:nvPicPr>
          <p:cNvPr id="34" name="Picture 2" descr="Drapeaux Monde Banque d'images et photos libres de droit - iStock">
            <a:extLst>
              <a:ext uri="{FF2B5EF4-FFF2-40B4-BE49-F238E27FC236}">
                <a16:creationId xmlns:a16="http://schemas.microsoft.com/office/drawing/2014/main" id="{85CE0110-571C-4F11-E923-3046D1A1B0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964" y="6322482"/>
            <a:ext cx="437609" cy="437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2313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500"/>
                                        <p:tgtEl>
                                          <p:spTgt spid="15"/>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500"/>
                                        <p:tgtEl>
                                          <p:spTgt spid="22"/>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fade">
                                      <p:cBhvr>
                                        <p:cTn id="30" dur="500"/>
                                        <p:tgtEl>
                                          <p:spTgt spid="27"/>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500"/>
                                        <p:tgtEl>
                                          <p:spTgt spid="16"/>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fade">
                                      <p:cBhvr>
                                        <p:cTn id="38" dur="500"/>
                                        <p:tgtEl>
                                          <p:spTgt spid="23"/>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28"/>
                                        </p:tgtEl>
                                        <p:attrNameLst>
                                          <p:attrName>style.visibility</p:attrName>
                                        </p:attrNameLst>
                                      </p:cBhvr>
                                      <p:to>
                                        <p:strVal val="visible"/>
                                      </p:to>
                                    </p:set>
                                    <p:animEffect transition="in" filter="fade">
                                      <p:cBhvr>
                                        <p:cTn id="41" dur="500"/>
                                        <p:tgtEl>
                                          <p:spTgt spid="28"/>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fade">
                                      <p:cBhvr>
                                        <p:cTn id="46" dur="500"/>
                                        <p:tgtEl>
                                          <p:spTgt spid="17"/>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24"/>
                                        </p:tgtEl>
                                        <p:attrNameLst>
                                          <p:attrName>style.visibility</p:attrName>
                                        </p:attrNameLst>
                                      </p:cBhvr>
                                      <p:to>
                                        <p:strVal val="visible"/>
                                      </p:to>
                                    </p:set>
                                    <p:animEffect transition="in" filter="fade">
                                      <p:cBhvr>
                                        <p:cTn id="49" dur="500"/>
                                        <p:tgtEl>
                                          <p:spTgt spid="24"/>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29"/>
                                        </p:tgtEl>
                                        <p:attrNameLst>
                                          <p:attrName>style.visibility</p:attrName>
                                        </p:attrNameLst>
                                      </p:cBhvr>
                                      <p:to>
                                        <p:strVal val="visible"/>
                                      </p:to>
                                    </p:set>
                                    <p:animEffect transition="in" filter="fade">
                                      <p:cBhvr>
                                        <p:cTn id="52" dur="500"/>
                                        <p:tgtEl>
                                          <p:spTgt spid="29"/>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8"/>
                                        </p:tgtEl>
                                        <p:attrNameLst>
                                          <p:attrName>style.visibility</p:attrName>
                                        </p:attrNameLst>
                                      </p:cBhvr>
                                      <p:to>
                                        <p:strVal val="visible"/>
                                      </p:to>
                                    </p:set>
                                    <p:animEffect transition="in" filter="fade">
                                      <p:cBhvr>
                                        <p:cTn id="57" dur="500"/>
                                        <p:tgtEl>
                                          <p:spTgt spid="18"/>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25"/>
                                        </p:tgtEl>
                                        <p:attrNameLst>
                                          <p:attrName>style.visibility</p:attrName>
                                        </p:attrNameLst>
                                      </p:cBhvr>
                                      <p:to>
                                        <p:strVal val="visible"/>
                                      </p:to>
                                    </p:set>
                                    <p:animEffect transition="in" filter="fade">
                                      <p:cBhvr>
                                        <p:cTn id="60" dur="500"/>
                                        <p:tgtEl>
                                          <p:spTgt spid="25"/>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30"/>
                                        </p:tgtEl>
                                        <p:attrNameLst>
                                          <p:attrName>style.visibility</p:attrName>
                                        </p:attrNameLst>
                                      </p:cBhvr>
                                      <p:to>
                                        <p:strVal val="visible"/>
                                      </p:to>
                                    </p:set>
                                    <p:animEffect transition="in" filter="fade">
                                      <p:cBhvr>
                                        <p:cTn id="63" dur="500"/>
                                        <p:tgtEl>
                                          <p:spTgt spid="30"/>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19"/>
                                        </p:tgtEl>
                                        <p:attrNameLst>
                                          <p:attrName>style.visibility</p:attrName>
                                        </p:attrNameLst>
                                      </p:cBhvr>
                                      <p:to>
                                        <p:strVal val="visible"/>
                                      </p:to>
                                    </p:set>
                                    <p:animEffect transition="in" filter="fade">
                                      <p:cBhvr>
                                        <p:cTn id="68" dur="500"/>
                                        <p:tgtEl>
                                          <p:spTgt spid="19"/>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26"/>
                                        </p:tgtEl>
                                        <p:attrNameLst>
                                          <p:attrName>style.visibility</p:attrName>
                                        </p:attrNameLst>
                                      </p:cBhvr>
                                      <p:to>
                                        <p:strVal val="visible"/>
                                      </p:to>
                                    </p:set>
                                    <p:animEffect transition="in" filter="fade">
                                      <p:cBhvr>
                                        <p:cTn id="71" dur="500"/>
                                        <p:tgtEl>
                                          <p:spTgt spid="26"/>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31"/>
                                        </p:tgtEl>
                                        <p:attrNameLst>
                                          <p:attrName>style.visibility</p:attrName>
                                        </p:attrNameLst>
                                      </p:cBhvr>
                                      <p:to>
                                        <p:strVal val="visible"/>
                                      </p:to>
                                    </p:set>
                                    <p:animEffect transition="in" filter="fade">
                                      <p:cBhvr>
                                        <p:cTn id="74"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4" grpId="0"/>
      <p:bldP spid="15" grpId="0"/>
      <p:bldP spid="16" grpId="0"/>
      <p:bldP spid="17" grpId="0"/>
      <p:bldP spid="18" grpId="0"/>
      <p:bldP spid="19" grpId="0"/>
      <p:bldP spid="22" grpId="0"/>
      <p:bldP spid="23" grpId="0"/>
      <p:bldP spid="24" grpId="0"/>
      <p:bldP spid="25" grpId="0"/>
      <p:bldP spid="26" grpId="0"/>
      <p:bldP spid="27" grpId="0"/>
      <p:bldP spid="28" grpId="0"/>
      <p:bldP spid="29" grpId="0"/>
      <p:bldP spid="30" grpId="0"/>
      <p:bldP spid="3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texte 4">
            <a:extLst>
              <a:ext uri="{FF2B5EF4-FFF2-40B4-BE49-F238E27FC236}">
                <a16:creationId xmlns:a16="http://schemas.microsoft.com/office/drawing/2014/main" id="{535EFFDF-E88A-624F-901B-1011595D5C47}"/>
              </a:ext>
            </a:extLst>
          </p:cNvPr>
          <p:cNvSpPr>
            <a:spLocks noGrp="1"/>
          </p:cNvSpPr>
          <p:nvPr>
            <p:ph type="body" idx="1"/>
          </p:nvPr>
        </p:nvSpPr>
        <p:spPr/>
        <p:txBody>
          <a:bodyPr/>
          <a:lstStyle/>
          <a:p>
            <a:r>
              <a:rPr lang="fr-FR" dirty="0"/>
              <a:t>introduction</a:t>
            </a:r>
          </a:p>
        </p:txBody>
      </p:sp>
      <p:sp>
        <p:nvSpPr>
          <p:cNvPr id="4" name="Espace réservé du texte 3"/>
          <p:cNvSpPr>
            <a:spLocks noGrp="1"/>
          </p:cNvSpPr>
          <p:nvPr>
            <p:ph type="body" sz="quarter" idx="15"/>
          </p:nvPr>
        </p:nvSpPr>
        <p:spPr/>
        <p:txBody>
          <a:bodyPr/>
          <a:lstStyle/>
          <a:p>
            <a:r>
              <a:rPr lang="fr-FR" dirty="0"/>
              <a:t>Virtual </a:t>
            </a:r>
            <a:r>
              <a:rPr lang="fr-FR" dirty="0" err="1"/>
              <a:t>classroom</a:t>
            </a:r>
            <a:r>
              <a:rPr lang="fr-FR" dirty="0"/>
              <a:t> </a:t>
            </a:r>
            <a:r>
              <a:rPr lang="fr-FR" dirty="0" err="1"/>
              <a:t>environment</a:t>
            </a:r>
            <a:endParaRPr lang="fr-FR" dirty="0"/>
          </a:p>
        </p:txBody>
      </p:sp>
      <p:grpSp>
        <p:nvGrpSpPr>
          <p:cNvPr id="2" name="Groupe 1"/>
          <p:cNvGrpSpPr/>
          <p:nvPr/>
        </p:nvGrpSpPr>
        <p:grpSpPr>
          <a:xfrm>
            <a:off x="1470149" y="1096962"/>
            <a:ext cx="9441691" cy="5300123"/>
            <a:chOff x="1252464" y="820790"/>
            <a:chExt cx="9441691" cy="5679536"/>
          </a:xfrm>
        </p:grpSpPr>
        <p:pic>
          <p:nvPicPr>
            <p:cNvPr id="11" name="Image 10"/>
            <p:cNvPicPr>
              <a:picLocks noChangeAspect="1"/>
            </p:cNvPicPr>
            <p:nvPr/>
          </p:nvPicPr>
          <p:blipFill rotWithShape="1">
            <a:blip r:embed="rId3">
              <a:extLst>
                <a:ext uri="{28A0092B-C50C-407E-A947-70E740481C1C}">
                  <a14:useLocalDpi xmlns:a14="http://schemas.microsoft.com/office/drawing/2010/main" val="0"/>
                </a:ext>
              </a:extLst>
            </a:blip>
            <a:srcRect r="465"/>
            <a:stretch/>
          </p:blipFill>
          <p:spPr>
            <a:xfrm>
              <a:off x="1252464" y="820790"/>
              <a:ext cx="9441691" cy="5679536"/>
            </a:xfrm>
            <a:prstGeom prst="rect">
              <a:avLst/>
            </a:prstGeom>
          </p:spPr>
        </p:pic>
        <p:pic>
          <p:nvPicPr>
            <p:cNvPr id="16" name="Image 15"/>
            <p:cNvPicPr>
              <a:picLocks/>
            </p:cNvPicPr>
            <p:nvPr/>
          </p:nvPicPr>
          <p:blipFill rotWithShape="1">
            <a:blip r:embed="rId4"/>
            <a:srcRect t="-1" r="27547" b="-10422"/>
            <a:stretch/>
          </p:blipFill>
          <p:spPr>
            <a:xfrm>
              <a:off x="8373991" y="4036400"/>
              <a:ext cx="2298000" cy="215438"/>
            </a:xfrm>
            <a:prstGeom prst="rect">
              <a:avLst/>
            </a:prstGeom>
          </p:spPr>
        </p:pic>
        <p:pic>
          <p:nvPicPr>
            <p:cNvPr id="17" name="Grafik 6"/>
            <p:cNvPicPr>
              <a:picLocks noChangeAspect="1"/>
            </p:cNvPicPr>
            <p:nvPr/>
          </p:nvPicPr>
          <p:blipFill rotWithShape="1">
            <a:blip r:embed="rId5"/>
            <a:srcRect l="3524" t="1975" r="76164" b="70438"/>
            <a:stretch/>
          </p:blipFill>
          <p:spPr>
            <a:xfrm>
              <a:off x="5045864" y="843513"/>
              <a:ext cx="3192731" cy="2619677"/>
            </a:xfrm>
            <a:prstGeom prst="rect">
              <a:avLst/>
            </a:prstGeom>
          </p:spPr>
        </p:pic>
        <p:pic>
          <p:nvPicPr>
            <p:cNvPr id="18" name="Grafik 5"/>
            <p:cNvPicPr>
              <a:picLocks noChangeAspect="1"/>
            </p:cNvPicPr>
            <p:nvPr/>
          </p:nvPicPr>
          <p:blipFill rotWithShape="1">
            <a:blip r:embed="rId6"/>
            <a:srcRect l="3420" t="2148" r="79809" b="83542"/>
            <a:stretch/>
          </p:blipFill>
          <p:spPr>
            <a:xfrm>
              <a:off x="1615816" y="822128"/>
              <a:ext cx="3066695" cy="1580966"/>
            </a:xfrm>
            <a:prstGeom prst="rect">
              <a:avLst/>
            </a:prstGeom>
          </p:spPr>
        </p:pic>
        <p:grpSp>
          <p:nvGrpSpPr>
            <p:cNvPr id="19" name="Groupe 18"/>
            <p:cNvGrpSpPr/>
            <p:nvPr/>
          </p:nvGrpSpPr>
          <p:grpSpPr>
            <a:xfrm>
              <a:off x="3905885" y="3893980"/>
              <a:ext cx="4427073" cy="2175557"/>
              <a:chOff x="3916083" y="3903947"/>
              <a:chExt cx="4438632" cy="2181237"/>
            </a:xfrm>
          </p:grpSpPr>
          <p:pic>
            <p:nvPicPr>
              <p:cNvPr id="20" name="Grafik 4"/>
              <p:cNvPicPr>
                <a:picLocks noChangeAspect="1"/>
              </p:cNvPicPr>
              <p:nvPr/>
            </p:nvPicPr>
            <p:blipFill rotWithShape="1">
              <a:blip r:embed="rId7"/>
              <a:srcRect r="2391" b="46125"/>
              <a:stretch/>
            </p:blipFill>
            <p:spPr>
              <a:xfrm>
                <a:off x="3916083" y="3903947"/>
                <a:ext cx="4417894" cy="2181237"/>
              </a:xfrm>
              <a:prstGeom prst="rect">
                <a:avLst/>
              </a:prstGeom>
            </p:spPr>
          </p:pic>
          <p:pic>
            <p:nvPicPr>
              <p:cNvPr id="21" name="Image 20"/>
              <p:cNvPicPr>
                <a:picLocks noChangeAspect="1"/>
              </p:cNvPicPr>
              <p:nvPr/>
            </p:nvPicPr>
            <p:blipFill>
              <a:blip r:embed="rId4"/>
              <a:stretch>
                <a:fillRect/>
              </a:stretch>
            </p:blipFill>
            <p:spPr>
              <a:xfrm>
                <a:off x="3930411" y="5573511"/>
                <a:ext cx="3548571" cy="216000"/>
              </a:xfrm>
              <a:prstGeom prst="rect">
                <a:avLst/>
              </a:prstGeom>
            </p:spPr>
          </p:pic>
          <p:pic>
            <p:nvPicPr>
              <p:cNvPr id="22" name="Image 21"/>
              <p:cNvPicPr>
                <a:picLocks/>
              </p:cNvPicPr>
              <p:nvPr/>
            </p:nvPicPr>
            <p:blipFill rotWithShape="1">
              <a:blip r:embed="rId8"/>
              <a:srcRect r="9993" b="8503"/>
              <a:stretch/>
            </p:blipFill>
            <p:spPr>
              <a:xfrm>
                <a:off x="7130715" y="5573511"/>
                <a:ext cx="1224000" cy="216000"/>
              </a:xfrm>
              <a:prstGeom prst="rect">
                <a:avLst/>
              </a:prstGeom>
            </p:spPr>
          </p:pic>
        </p:grpSp>
      </p:grpSp>
    </p:spTree>
    <p:extLst>
      <p:ext uri="{BB962C8B-B14F-4D97-AF65-F5344CB8AC3E}">
        <p14:creationId xmlns:p14="http://schemas.microsoft.com/office/powerpoint/2010/main" val="267654182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Espace réservé du texte 8">
            <a:extLst>
              <a:ext uri="{FF2B5EF4-FFF2-40B4-BE49-F238E27FC236}">
                <a16:creationId xmlns:a16="http://schemas.microsoft.com/office/drawing/2014/main" id="{B55175DA-0A80-4934-8DE7-C852B922A047}"/>
              </a:ext>
            </a:extLst>
          </p:cNvPr>
          <p:cNvSpPr>
            <a:spLocks noGrp="1"/>
          </p:cNvSpPr>
          <p:nvPr>
            <p:ph type="body" idx="1"/>
          </p:nvPr>
        </p:nvSpPr>
        <p:spPr/>
        <p:txBody>
          <a:bodyPr/>
          <a:lstStyle/>
          <a:p>
            <a:r>
              <a:rPr lang="fr-FR" altLang="fr-FR" sz="1600" dirty="0">
                <a:solidFill>
                  <a:schemeClr val="bg1"/>
                </a:solidFill>
                <a:cs typeface="Arial"/>
              </a:rPr>
              <a:t>case </a:t>
            </a:r>
            <a:r>
              <a:rPr lang="fr-FR" altLang="fr-FR" sz="1600" dirty="0" err="1">
                <a:solidFill>
                  <a:schemeClr val="bg1"/>
                </a:solidFill>
                <a:cs typeface="Arial"/>
              </a:rPr>
              <a:t>study</a:t>
            </a:r>
            <a:r>
              <a:rPr lang="fr-FR" altLang="fr-FR" sz="1600" dirty="0">
                <a:solidFill>
                  <a:schemeClr val="bg1"/>
                </a:solidFill>
                <a:cs typeface="Arial"/>
              </a:rPr>
              <a:t> #2</a:t>
            </a:r>
          </a:p>
        </p:txBody>
      </p:sp>
      <p:sp>
        <p:nvSpPr>
          <p:cNvPr id="5" name="Text Placeholder 4">
            <a:extLst>
              <a:ext uri="{FF2B5EF4-FFF2-40B4-BE49-F238E27FC236}">
                <a16:creationId xmlns:a16="http://schemas.microsoft.com/office/drawing/2014/main" id="{18EA97AC-080A-5ED8-3108-FF53041A2AEE}"/>
              </a:ext>
            </a:extLst>
          </p:cNvPr>
          <p:cNvSpPr>
            <a:spLocks noGrp="1"/>
          </p:cNvSpPr>
          <p:nvPr>
            <p:ph type="body" sz="quarter" idx="19"/>
          </p:nvPr>
        </p:nvSpPr>
        <p:spPr/>
        <p:txBody>
          <a:bodyPr/>
          <a:lstStyle/>
          <a:p>
            <a:r>
              <a:rPr lang="fr-BE"/>
              <a:t>04</a:t>
            </a:r>
            <a:endParaRPr lang="en-US"/>
          </a:p>
        </p:txBody>
      </p:sp>
      <p:sp>
        <p:nvSpPr>
          <p:cNvPr id="2" name="Titel 1">
            <a:extLst>
              <a:ext uri="{FF2B5EF4-FFF2-40B4-BE49-F238E27FC236}">
                <a16:creationId xmlns:a16="http://schemas.microsoft.com/office/drawing/2014/main" id="{34FC97BF-73D5-9444-85F8-23A8705FE0ED}"/>
              </a:ext>
            </a:extLst>
          </p:cNvPr>
          <p:cNvSpPr>
            <a:spLocks noGrp="1"/>
          </p:cNvSpPr>
          <p:nvPr>
            <p:ph type="title"/>
          </p:nvPr>
        </p:nvSpPr>
        <p:spPr/>
        <p:txBody>
          <a:bodyPr/>
          <a:lstStyle/>
          <a:p>
            <a:pPr algn="l"/>
            <a:r>
              <a:rPr lang="fr-FR" dirty="0"/>
              <a:t>Comparative </a:t>
            </a:r>
            <a:r>
              <a:rPr lang="fr-FR" dirty="0" err="1"/>
              <a:t>tco</a:t>
            </a:r>
            <a:endParaRPr lang="nl-NL" dirty="0"/>
          </a:p>
        </p:txBody>
      </p:sp>
      <p:sp>
        <p:nvSpPr>
          <p:cNvPr id="21" name="Rectangle 20">
            <a:extLst>
              <a:ext uri="{FF2B5EF4-FFF2-40B4-BE49-F238E27FC236}">
                <a16:creationId xmlns:a16="http://schemas.microsoft.com/office/drawing/2014/main" id="{96AA441B-3E32-0045-4D58-42B184B64042}"/>
              </a:ext>
            </a:extLst>
          </p:cNvPr>
          <p:cNvSpPr/>
          <p:nvPr/>
        </p:nvSpPr>
        <p:spPr>
          <a:xfrm>
            <a:off x="0" y="434558"/>
            <a:ext cx="5166911" cy="356591"/>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a:latin typeface="Encode Sans" panose="020B0604020202020204" charset="0"/>
              </a:rPr>
              <a:t>Example France - Country adaptation</a:t>
            </a:r>
          </a:p>
        </p:txBody>
      </p:sp>
      <p:pic>
        <p:nvPicPr>
          <p:cNvPr id="22" name="Picture 2" descr="Solde De Licône Vecteurs libres de droits et plus d&amp;#39;images vectorielles de  Balance - iStock">
            <a:extLst>
              <a:ext uri="{FF2B5EF4-FFF2-40B4-BE49-F238E27FC236}">
                <a16:creationId xmlns:a16="http://schemas.microsoft.com/office/drawing/2014/main" id="{57495EA5-68F5-F466-CED1-3BE5C351A1DF}"/>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33477" b="34330"/>
          <a:stretch/>
        </p:blipFill>
        <p:spPr bwMode="auto">
          <a:xfrm>
            <a:off x="3499995" y="6236542"/>
            <a:ext cx="4892209" cy="525291"/>
          </a:xfrm>
          <a:prstGeom prst="rect">
            <a:avLst/>
          </a:prstGeom>
          <a:solidFill>
            <a:srgbClr val="FFFFFF"/>
          </a:solidFill>
        </p:spPr>
      </p:pic>
      <p:graphicFrame>
        <p:nvGraphicFramePr>
          <p:cNvPr id="23" name="Tableau 21">
            <a:extLst>
              <a:ext uri="{FF2B5EF4-FFF2-40B4-BE49-F238E27FC236}">
                <a16:creationId xmlns:a16="http://schemas.microsoft.com/office/drawing/2014/main" id="{91F4EFD2-6AB9-CEC2-9D48-8BD794EB893F}"/>
              </a:ext>
            </a:extLst>
          </p:cNvPr>
          <p:cNvGraphicFramePr>
            <a:graphicFrameLocks/>
          </p:cNvGraphicFramePr>
          <p:nvPr>
            <p:extLst>
              <p:ext uri="{D42A27DB-BD31-4B8C-83A1-F6EECF244321}">
                <p14:modId xmlns:p14="http://schemas.microsoft.com/office/powerpoint/2010/main" val="3940448516"/>
              </p:ext>
            </p:extLst>
          </p:nvPr>
        </p:nvGraphicFramePr>
        <p:xfrm>
          <a:off x="463918" y="1797321"/>
          <a:ext cx="8306661" cy="4276950"/>
        </p:xfrm>
        <a:graphic>
          <a:graphicData uri="http://schemas.openxmlformats.org/drawingml/2006/table">
            <a:tbl>
              <a:tblPr firstRow="1" bandRow="1">
                <a:tableStyleId>{5940675A-B579-460E-94D1-54222C63F5DA}</a:tableStyleId>
              </a:tblPr>
              <a:tblGrid>
                <a:gridCol w="3008331">
                  <a:extLst>
                    <a:ext uri="{9D8B030D-6E8A-4147-A177-3AD203B41FA5}">
                      <a16:colId xmlns:a16="http://schemas.microsoft.com/office/drawing/2014/main" val="518735030"/>
                    </a:ext>
                  </a:extLst>
                </a:gridCol>
                <a:gridCol w="2214509">
                  <a:extLst>
                    <a:ext uri="{9D8B030D-6E8A-4147-A177-3AD203B41FA5}">
                      <a16:colId xmlns:a16="http://schemas.microsoft.com/office/drawing/2014/main" val="1391006611"/>
                    </a:ext>
                  </a:extLst>
                </a:gridCol>
                <a:gridCol w="291451">
                  <a:extLst>
                    <a:ext uri="{9D8B030D-6E8A-4147-A177-3AD203B41FA5}">
                      <a16:colId xmlns:a16="http://schemas.microsoft.com/office/drawing/2014/main" val="2257945882"/>
                    </a:ext>
                  </a:extLst>
                </a:gridCol>
                <a:gridCol w="2792370">
                  <a:extLst>
                    <a:ext uri="{9D8B030D-6E8A-4147-A177-3AD203B41FA5}">
                      <a16:colId xmlns:a16="http://schemas.microsoft.com/office/drawing/2014/main" val="3244949217"/>
                    </a:ext>
                  </a:extLst>
                </a:gridCol>
              </a:tblGrid>
              <a:tr h="339303">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latin typeface="Encode Sans" panose="020B0604020202020204" charset="0"/>
                          <a:ea typeface="+mn-ea"/>
                          <a:cs typeface="Audi Type Wide Normal" panose="000B0504040202020203" pitchFamily="34" charset="0"/>
                        </a:rPr>
                        <a:t>Net investment value incl. VAT</a:t>
                      </a:r>
                    </a:p>
                  </a:txBody>
                  <a:tcPr marL="76200" marR="76200" marT="38100" marB="381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fr-BE" sz="1400" dirty="0">
                          <a:solidFill>
                            <a:schemeClr val="tx1">
                              <a:lumMod val="65000"/>
                              <a:lumOff val="35000"/>
                            </a:schemeClr>
                          </a:solidFill>
                          <a:latin typeface="Encode Sans" panose="020B0604020202020204" charset="0"/>
                        </a:rPr>
                        <a:t>28 200 €</a:t>
                      </a: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fr-BE" sz="1400" dirty="0">
                        <a:solidFill>
                          <a:schemeClr val="tx1">
                            <a:lumMod val="65000"/>
                            <a:lumOff val="35000"/>
                          </a:schemeClr>
                        </a:solidFill>
                        <a:latin typeface="Encode Sans" panose="020B0604020202020204" charset="0"/>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fr-BE" sz="1400" dirty="0">
                          <a:solidFill>
                            <a:schemeClr val="tx1">
                              <a:lumMod val="65000"/>
                              <a:lumOff val="35000"/>
                            </a:schemeClr>
                          </a:solidFill>
                          <a:latin typeface="Encode Sans" panose="020B0604020202020204" charset="0"/>
                        </a:rPr>
                        <a:t>21 200 €</a:t>
                      </a: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837856330"/>
                  </a:ext>
                </a:extLst>
              </a:tr>
              <a:tr h="339303">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BE" sz="1200" b="0" kern="1200" dirty="0">
                          <a:solidFill>
                            <a:schemeClr val="tx1"/>
                          </a:solidFill>
                          <a:latin typeface="Encode Sans" panose="020B0604020202020204" charset="0"/>
                          <a:ea typeface="+mn-ea"/>
                          <a:cs typeface="Audi Type Wide Normal" panose="000B0504040202020203" pitchFamily="34" charset="0"/>
                        </a:rPr>
                        <a:t>Budget </a:t>
                      </a:r>
                      <a:r>
                        <a:rPr lang="fr-BE" sz="1000" b="0" kern="1200" dirty="0">
                          <a:solidFill>
                            <a:schemeClr val="tx1"/>
                          </a:solidFill>
                          <a:latin typeface="Encode Sans" panose="020B0604020202020204" charset="0"/>
                          <a:ea typeface="+mn-ea"/>
                          <a:cs typeface="Audi Type Wide Normal" panose="000B0504040202020203" pitchFamily="34" charset="0"/>
                        </a:rPr>
                        <a:t>(OL </a:t>
                      </a:r>
                      <a:r>
                        <a:rPr lang="fr-BE" sz="1000" b="0" kern="1200" dirty="0" err="1">
                          <a:solidFill>
                            <a:schemeClr val="tx1"/>
                          </a:solidFill>
                          <a:latin typeface="Encode Sans" panose="020B0604020202020204" charset="0"/>
                          <a:ea typeface="+mn-ea"/>
                          <a:cs typeface="Audi Type Wide Normal" panose="000B0504040202020203" pitchFamily="34" charset="0"/>
                        </a:rPr>
                        <a:t>rent</a:t>
                      </a:r>
                      <a:r>
                        <a:rPr lang="fr-BE" sz="1000" b="0" kern="1200" dirty="0">
                          <a:solidFill>
                            <a:schemeClr val="tx1"/>
                          </a:solidFill>
                          <a:latin typeface="Encode Sans" panose="020B0604020202020204" charset="0"/>
                          <a:ea typeface="+mn-ea"/>
                          <a:cs typeface="Audi Type Wide Normal" panose="000B0504040202020203" pitchFamily="34" charset="0"/>
                        </a:rPr>
                        <a:t> - Bonus </a:t>
                      </a:r>
                      <a:r>
                        <a:rPr lang="fr-BE" sz="1000" b="0" kern="1200" dirty="0" err="1">
                          <a:solidFill>
                            <a:schemeClr val="tx1"/>
                          </a:solidFill>
                          <a:latin typeface="Encode Sans" panose="020B0604020202020204" charset="0"/>
                          <a:ea typeface="+mn-ea"/>
                          <a:cs typeface="Audi Type Wide Normal" panose="000B0504040202020203" pitchFamily="34" charset="0"/>
                        </a:rPr>
                        <a:t>deducted</a:t>
                      </a:r>
                      <a:r>
                        <a:rPr lang="fr-BE" sz="1000" b="0" kern="1200" dirty="0">
                          <a:solidFill>
                            <a:schemeClr val="tx1"/>
                          </a:solidFill>
                          <a:latin typeface="Encode Sans" panose="020B0604020202020204" charset="0"/>
                          <a:ea typeface="+mn-ea"/>
                          <a:cs typeface="Audi Type Wide Normal" panose="000B0504040202020203" pitchFamily="34" charset="0"/>
                        </a:rPr>
                        <a:t>)</a:t>
                      </a:r>
                      <a:endParaRPr lang="en-US" sz="1200" b="0" kern="1200" dirty="0">
                        <a:solidFill>
                          <a:schemeClr val="tx1"/>
                        </a:solidFill>
                        <a:latin typeface="Encode Sans" panose="020B0604020202020204" charset="0"/>
                        <a:ea typeface="+mn-ea"/>
                        <a:cs typeface="Audi Type Wide Normal" panose="000B0504040202020203" pitchFamily="34" charset="0"/>
                      </a:endParaRPr>
                    </a:p>
                  </a:txBody>
                  <a:tcPr marL="76200" marR="76200" marT="38100" marB="381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fr-BE" sz="1400" kern="1200" dirty="0">
                          <a:solidFill>
                            <a:schemeClr val="tx1">
                              <a:lumMod val="65000"/>
                              <a:lumOff val="35000"/>
                            </a:schemeClr>
                          </a:solidFill>
                          <a:latin typeface="Encode Sans" panose="020B0604020202020204" charset="0"/>
                          <a:ea typeface="+mn-ea"/>
                          <a:cs typeface="+mn-cs"/>
                        </a:rPr>
                        <a:t>388 €</a:t>
                      </a: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fr-BE" sz="1400" kern="1200" dirty="0">
                        <a:solidFill>
                          <a:schemeClr val="tx1">
                            <a:lumMod val="65000"/>
                            <a:lumOff val="35000"/>
                          </a:schemeClr>
                        </a:solidFill>
                        <a:latin typeface="Encode Sans" panose="020B0604020202020204" charset="0"/>
                        <a:ea typeface="+mn-ea"/>
                        <a:cs typeface="+mn-cs"/>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fr-BE" sz="1400" kern="1200" dirty="0">
                          <a:solidFill>
                            <a:schemeClr val="tx1">
                              <a:lumMod val="65000"/>
                              <a:lumOff val="35000"/>
                            </a:schemeClr>
                          </a:solidFill>
                          <a:latin typeface="Encode Sans" panose="020B0604020202020204" charset="0"/>
                          <a:ea typeface="+mn-ea"/>
                          <a:cs typeface="+mn-cs"/>
                        </a:rPr>
                        <a:t>321 €</a:t>
                      </a: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2869091"/>
                  </a:ext>
                </a:extLst>
              </a:tr>
              <a:tr h="339303">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BE" sz="1200" b="0" kern="1200" dirty="0" err="1">
                          <a:solidFill>
                            <a:schemeClr val="tx1"/>
                          </a:solidFill>
                          <a:latin typeface="Encode Sans" panose="020B0604020202020204" charset="0"/>
                          <a:ea typeface="+mn-ea"/>
                          <a:cs typeface="Audi Type Wide Normal" panose="000B0504040202020203" pitchFamily="34" charset="0"/>
                        </a:rPr>
                        <a:t>Consumption</a:t>
                      </a:r>
                      <a:r>
                        <a:rPr lang="fr-BE" sz="1200" b="0" kern="1200" dirty="0">
                          <a:solidFill>
                            <a:schemeClr val="tx1"/>
                          </a:solidFill>
                          <a:latin typeface="Encode Sans" panose="020B0604020202020204" charset="0"/>
                          <a:ea typeface="+mn-ea"/>
                          <a:cs typeface="Audi Type Wide Normal" panose="000B0504040202020203" pitchFamily="34" charset="0"/>
                        </a:rPr>
                        <a:t> budget</a:t>
                      </a:r>
                      <a:endParaRPr lang="en-US" sz="1200" b="0" kern="1200" dirty="0">
                        <a:solidFill>
                          <a:schemeClr val="tx1"/>
                        </a:solidFill>
                        <a:latin typeface="Encode Sans" panose="020B0604020202020204" charset="0"/>
                        <a:ea typeface="+mn-ea"/>
                        <a:cs typeface="Audi Type Wide Normal" panose="000B0504040202020203" pitchFamily="34" charset="0"/>
                      </a:endParaRPr>
                    </a:p>
                  </a:txBody>
                  <a:tcPr marL="76200" marR="76200" marT="38100" marB="381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fr-BE" sz="1400" kern="1200" dirty="0">
                          <a:solidFill>
                            <a:schemeClr val="tx1">
                              <a:lumMod val="65000"/>
                              <a:lumOff val="35000"/>
                            </a:schemeClr>
                          </a:solidFill>
                          <a:latin typeface="Encode Sans" panose="020B0604020202020204" charset="0"/>
                          <a:ea typeface="+mn-ea"/>
                          <a:cs typeface="+mn-cs"/>
                        </a:rPr>
                        <a:t>26 €</a:t>
                      </a: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fr-BE" sz="1400" kern="1200" dirty="0">
                        <a:solidFill>
                          <a:schemeClr val="tx1">
                            <a:lumMod val="65000"/>
                            <a:lumOff val="35000"/>
                          </a:schemeClr>
                        </a:solidFill>
                        <a:latin typeface="Encode Sans" panose="020B0604020202020204" charset="0"/>
                        <a:ea typeface="+mn-ea"/>
                        <a:cs typeface="+mn-cs"/>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fr-BE" sz="1400" kern="1200" dirty="0">
                          <a:solidFill>
                            <a:schemeClr val="tx1">
                              <a:lumMod val="65000"/>
                              <a:lumOff val="35000"/>
                            </a:schemeClr>
                          </a:solidFill>
                          <a:latin typeface="Encode Sans" panose="020B0604020202020204" charset="0"/>
                          <a:ea typeface="+mn-ea"/>
                          <a:cs typeface="+mn-cs"/>
                        </a:rPr>
                        <a:t>92 €</a:t>
                      </a: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773975037"/>
                  </a:ext>
                </a:extLst>
              </a:tr>
              <a:tr h="339303">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BE" sz="1200" b="0" kern="1200" dirty="0" err="1">
                          <a:solidFill>
                            <a:schemeClr val="tx1"/>
                          </a:solidFill>
                          <a:latin typeface="Encode Sans" panose="020B0604020202020204" charset="0"/>
                          <a:ea typeface="+mn-ea"/>
                          <a:cs typeface="Audi Type Wide Normal" panose="000B0504040202020203" pitchFamily="34" charset="0"/>
                        </a:rPr>
                        <a:t>Regional</a:t>
                      </a:r>
                      <a:r>
                        <a:rPr lang="fr-BE" sz="1200" b="0" kern="1200" dirty="0">
                          <a:solidFill>
                            <a:schemeClr val="tx1"/>
                          </a:solidFill>
                          <a:latin typeface="Encode Sans" panose="020B0604020202020204" charset="0"/>
                          <a:ea typeface="+mn-ea"/>
                          <a:cs typeface="Audi Type Wide Normal" panose="000B0504040202020203" pitchFamily="34" charset="0"/>
                        </a:rPr>
                        <a:t> </a:t>
                      </a:r>
                      <a:r>
                        <a:rPr lang="fr-BE" sz="1200" b="0" kern="1200" dirty="0" err="1">
                          <a:solidFill>
                            <a:schemeClr val="tx1"/>
                          </a:solidFill>
                          <a:latin typeface="Encode Sans" panose="020B0604020202020204" charset="0"/>
                          <a:ea typeface="+mn-ea"/>
                          <a:cs typeface="Audi Type Wide Normal" panose="000B0504040202020203" pitchFamily="34" charset="0"/>
                        </a:rPr>
                        <a:t>tax</a:t>
                      </a:r>
                      <a:endParaRPr lang="en-US" sz="1200" b="0" kern="1200" dirty="0">
                        <a:solidFill>
                          <a:schemeClr val="tx1"/>
                        </a:solidFill>
                        <a:latin typeface="Encode Sans" panose="020B0604020202020204" charset="0"/>
                        <a:ea typeface="+mn-ea"/>
                        <a:cs typeface="Audi Type Wide Normal" panose="000B0504040202020203" pitchFamily="34" charset="0"/>
                      </a:endParaRPr>
                    </a:p>
                  </a:txBody>
                  <a:tcPr marL="76200" marR="76200" marT="38100" marB="381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fr-BE" sz="1400" kern="1200" dirty="0">
                          <a:solidFill>
                            <a:schemeClr val="tx1">
                              <a:lumMod val="65000"/>
                              <a:lumOff val="35000"/>
                            </a:schemeClr>
                          </a:solidFill>
                          <a:latin typeface="Encode Sans" panose="020B0604020202020204" charset="0"/>
                          <a:ea typeface="+mn-ea"/>
                          <a:cs typeface="+mn-cs"/>
                        </a:rPr>
                        <a:t>0 €</a:t>
                      </a: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fr-BE" sz="1400" kern="1200" dirty="0">
                        <a:solidFill>
                          <a:schemeClr val="tx1">
                            <a:lumMod val="65000"/>
                            <a:lumOff val="35000"/>
                          </a:schemeClr>
                        </a:solidFill>
                        <a:latin typeface="Encode Sans" panose="020B0604020202020204" charset="0"/>
                        <a:ea typeface="+mn-ea"/>
                        <a:cs typeface="+mn-cs"/>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fr-BE" sz="1400" kern="1200" dirty="0">
                          <a:solidFill>
                            <a:schemeClr val="tx1">
                              <a:lumMod val="65000"/>
                              <a:lumOff val="35000"/>
                            </a:schemeClr>
                          </a:solidFill>
                          <a:latin typeface="Encode Sans" panose="020B0604020202020204" charset="0"/>
                          <a:ea typeface="+mn-ea"/>
                          <a:cs typeface="+mn-cs"/>
                        </a:rPr>
                        <a:t>0 €</a:t>
                      </a: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44921007"/>
                  </a:ext>
                </a:extLst>
              </a:tr>
              <a:tr h="339303">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BE" sz="1200" b="0" kern="1200" dirty="0">
                          <a:solidFill>
                            <a:schemeClr val="tx1"/>
                          </a:solidFill>
                          <a:latin typeface="Encode Sans" panose="020B0604020202020204" charset="0"/>
                          <a:ea typeface="+mn-ea"/>
                          <a:cs typeface="Audi Type Wide Normal" panose="000B0504040202020203" pitchFamily="34" charset="0"/>
                        </a:rPr>
                        <a:t>CO</a:t>
                      </a:r>
                      <a:r>
                        <a:rPr lang="fr-BE" sz="1200" b="0" kern="1200" baseline="-25000" dirty="0">
                          <a:solidFill>
                            <a:schemeClr val="tx1"/>
                          </a:solidFill>
                          <a:latin typeface="Encode Sans" panose="020B0604020202020204" charset="0"/>
                          <a:ea typeface="+mn-ea"/>
                          <a:cs typeface="Audi Type Wide Normal" panose="000B0504040202020203" pitchFamily="34" charset="0"/>
                        </a:rPr>
                        <a:t>2 </a:t>
                      </a:r>
                      <a:r>
                        <a:rPr lang="fr-BE" sz="1200" b="0" kern="1200" dirty="0">
                          <a:solidFill>
                            <a:schemeClr val="tx1"/>
                          </a:solidFill>
                          <a:latin typeface="Encode Sans" panose="020B0604020202020204" charset="0"/>
                          <a:ea typeface="+mn-ea"/>
                          <a:cs typeface="Audi Type Wide Normal" panose="000B0504040202020203" pitchFamily="34" charset="0"/>
                        </a:rPr>
                        <a:t>malus</a:t>
                      </a:r>
                      <a:endParaRPr lang="en-US" sz="1200" b="0" kern="1200" dirty="0">
                        <a:solidFill>
                          <a:schemeClr val="tx1"/>
                        </a:solidFill>
                        <a:latin typeface="Encode Sans" panose="020B0604020202020204" charset="0"/>
                        <a:ea typeface="+mn-ea"/>
                        <a:cs typeface="Audi Type Wide Normal" panose="000B0504040202020203" pitchFamily="34" charset="0"/>
                      </a:endParaRPr>
                    </a:p>
                  </a:txBody>
                  <a:tcPr marL="76200" marR="76200" marT="38100" marB="381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fr-BE" sz="1400" kern="1200" dirty="0">
                          <a:solidFill>
                            <a:schemeClr val="tx1">
                              <a:lumMod val="65000"/>
                              <a:lumOff val="35000"/>
                            </a:schemeClr>
                          </a:solidFill>
                          <a:latin typeface="Encode Sans" panose="020B0604020202020204" charset="0"/>
                          <a:ea typeface="+mn-ea"/>
                          <a:cs typeface="+mn-cs"/>
                        </a:rPr>
                        <a:t>0 €</a:t>
                      </a: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endParaRPr lang="fr-BE" sz="1400" kern="1200" dirty="0">
                        <a:solidFill>
                          <a:schemeClr val="tx1">
                            <a:lumMod val="65000"/>
                            <a:lumOff val="35000"/>
                          </a:schemeClr>
                        </a:solidFill>
                        <a:latin typeface="Encode Sans" panose="020B0604020202020204" charset="0"/>
                        <a:ea typeface="+mn-ea"/>
                        <a:cs typeface="+mn-cs"/>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fr-BE" sz="1400" kern="1200" dirty="0">
                          <a:solidFill>
                            <a:schemeClr val="tx1">
                              <a:lumMod val="65000"/>
                              <a:lumOff val="35000"/>
                            </a:schemeClr>
                          </a:solidFill>
                          <a:latin typeface="Encode Sans" panose="020B0604020202020204" charset="0"/>
                          <a:ea typeface="+mn-ea"/>
                          <a:cs typeface="+mn-cs"/>
                        </a:rPr>
                        <a:t>0 €</a:t>
                      </a: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3122842406"/>
                  </a:ext>
                </a:extLst>
              </a:tr>
              <a:tr h="339303">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BE" sz="1200" b="0" kern="1200" dirty="0" err="1">
                          <a:solidFill>
                            <a:schemeClr val="tx1"/>
                          </a:solidFill>
                          <a:latin typeface="Encode Sans" panose="020B0604020202020204" charset="0"/>
                          <a:ea typeface="+mn-ea"/>
                          <a:cs typeface="Audi Type Wide Normal" panose="000B0504040202020203" pitchFamily="34" charset="0"/>
                        </a:rPr>
                        <a:t>Weight</a:t>
                      </a:r>
                      <a:r>
                        <a:rPr lang="fr-BE" sz="1200" b="0" kern="1200" dirty="0">
                          <a:solidFill>
                            <a:schemeClr val="tx1"/>
                          </a:solidFill>
                          <a:latin typeface="Encode Sans" panose="020B0604020202020204" charset="0"/>
                          <a:ea typeface="+mn-ea"/>
                          <a:cs typeface="Audi Type Wide Normal" panose="000B0504040202020203" pitchFamily="34" charset="0"/>
                        </a:rPr>
                        <a:t> malus</a:t>
                      </a:r>
                      <a:endParaRPr lang="en-US" sz="1200" b="0" kern="1200" dirty="0">
                        <a:solidFill>
                          <a:schemeClr val="tx1"/>
                        </a:solidFill>
                        <a:latin typeface="Encode Sans" panose="020B0604020202020204" charset="0"/>
                        <a:ea typeface="+mn-ea"/>
                        <a:cs typeface="Audi Type Wide Normal" panose="000B0504040202020203" pitchFamily="34" charset="0"/>
                      </a:endParaRPr>
                    </a:p>
                  </a:txBody>
                  <a:tcPr marL="76200" marR="76200" marT="38100" marB="381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fr-BE" sz="1400" kern="1200" dirty="0">
                          <a:solidFill>
                            <a:schemeClr val="tx1">
                              <a:lumMod val="65000"/>
                              <a:lumOff val="35000"/>
                            </a:schemeClr>
                          </a:solidFill>
                          <a:latin typeface="Encode Sans" panose="020B0604020202020204" charset="0"/>
                          <a:ea typeface="+mn-ea"/>
                          <a:cs typeface="+mn-cs"/>
                        </a:rPr>
                        <a:t>0 €</a:t>
                      </a: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fr-BE" sz="1400" kern="1200" dirty="0">
                        <a:solidFill>
                          <a:schemeClr val="tx1">
                            <a:lumMod val="65000"/>
                            <a:lumOff val="35000"/>
                          </a:schemeClr>
                        </a:solidFill>
                        <a:latin typeface="Encode Sans" panose="020B0604020202020204" charset="0"/>
                        <a:ea typeface="+mn-ea"/>
                        <a:cs typeface="+mn-cs"/>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fr-BE" sz="1400" kern="1200" dirty="0">
                          <a:solidFill>
                            <a:schemeClr val="tx1">
                              <a:lumMod val="65000"/>
                              <a:lumOff val="35000"/>
                            </a:schemeClr>
                          </a:solidFill>
                          <a:latin typeface="Encode Sans" panose="020B0604020202020204" charset="0"/>
                          <a:ea typeface="+mn-ea"/>
                          <a:cs typeface="+mn-cs"/>
                        </a:rPr>
                        <a:t>0 €</a:t>
                      </a: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98341841"/>
                  </a:ext>
                </a:extLst>
              </a:tr>
              <a:tr h="339303">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BE" sz="1200" b="0" kern="1200" dirty="0">
                          <a:solidFill>
                            <a:schemeClr val="tx1"/>
                          </a:solidFill>
                          <a:latin typeface="Encode Sans" panose="020B0604020202020204" charset="0"/>
                          <a:ea typeface="+mn-ea"/>
                          <a:cs typeface="Audi Type Wide Normal" panose="000B0504040202020203" pitchFamily="34" charset="0"/>
                        </a:rPr>
                        <a:t>Use </a:t>
                      </a:r>
                      <a:r>
                        <a:rPr lang="fr-BE" sz="1200" b="0" kern="1200" dirty="0" err="1">
                          <a:solidFill>
                            <a:schemeClr val="tx1"/>
                          </a:solidFill>
                          <a:latin typeface="Encode Sans" panose="020B0604020202020204" charset="0"/>
                          <a:ea typeface="+mn-ea"/>
                          <a:cs typeface="Audi Type Wide Normal" panose="000B0504040202020203" pitchFamily="34" charset="0"/>
                        </a:rPr>
                        <a:t>tax</a:t>
                      </a:r>
                      <a:r>
                        <a:rPr lang="fr-BE" sz="1200" b="0" kern="1200" dirty="0">
                          <a:solidFill>
                            <a:schemeClr val="tx1"/>
                          </a:solidFill>
                          <a:latin typeface="Encode Sans" panose="020B0604020202020204" charset="0"/>
                          <a:ea typeface="+mn-ea"/>
                          <a:cs typeface="Audi Type Wide Normal" panose="000B0504040202020203" pitchFamily="34" charset="0"/>
                        </a:rPr>
                        <a:t> (former CCT)</a:t>
                      </a:r>
                      <a:endParaRPr lang="en-US" sz="1200" b="0" kern="1200" dirty="0">
                        <a:solidFill>
                          <a:schemeClr val="tx1"/>
                        </a:solidFill>
                        <a:latin typeface="Encode Sans" panose="020B0604020202020204" charset="0"/>
                        <a:ea typeface="+mn-ea"/>
                        <a:cs typeface="Audi Type Wide Normal" panose="000B0504040202020203" pitchFamily="34" charset="0"/>
                      </a:endParaRPr>
                    </a:p>
                  </a:txBody>
                  <a:tcPr marL="76200" marR="76200" marT="38100" marB="381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fr-BE" sz="1400" kern="1200" dirty="0">
                          <a:solidFill>
                            <a:schemeClr val="tx1">
                              <a:lumMod val="65000"/>
                              <a:lumOff val="35000"/>
                            </a:schemeClr>
                          </a:solidFill>
                          <a:latin typeface="Encode Sans" panose="020B0604020202020204" charset="0"/>
                          <a:ea typeface="+mn-ea"/>
                          <a:cs typeface="+mn-cs"/>
                        </a:rPr>
                        <a:t> 0 €</a:t>
                      </a: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fr-BE" sz="1400" kern="1200" dirty="0">
                        <a:solidFill>
                          <a:schemeClr val="tx1">
                            <a:lumMod val="65000"/>
                            <a:lumOff val="35000"/>
                          </a:schemeClr>
                        </a:solidFill>
                        <a:latin typeface="Encode Sans" panose="020B0604020202020204" charset="0"/>
                        <a:ea typeface="+mn-ea"/>
                        <a:cs typeface="+mn-cs"/>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fr-BE" sz="1400" kern="1200" dirty="0">
                          <a:solidFill>
                            <a:schemeClr val="tx1">
                              <a:lumMod val="65000"/>
                              <a:lumOff val="35000"/>
                            </a:schemeClr>
                          </a:solidFill>
                          <a:latin typeface="Encode Sans" panose="020B0604020202020204" charset="0"/>
                          <a:ea typeface="+mn-ea"/>
                          <a:cs typeface="+mn-cs"/>
                        </a:rPr>
                        <a:t>199 € / 12 = 5.40 €/</a:t>
                      </a:r>
                      <a:r>
                        <a:rPr lang="fr-BE" sz="1400" kern="1200" dirty="0" err="1">
                          <a:solidFill>
                            <a:schemeClr val="tx1">
                              <a:lumMod val="65000"/>
                              <a:lumOff val="35000"/>
                            </a:schemeClr>
                          </a:solidFill>
                          <a:latin typeface="Encode Sans" panose="020B0604020202020204" charset="0"/>
                          <a:ea typeface="+mn-ea"/>
                          <a:cs typeface="+mn-cs"/>
                        </a:rPr>
                        <a:t>month</a:t>
                      </a:r>
                      <a:endParaRPr lang="fr-BE" sz="1400" kern="1200" dirty="0">
                        <a:solidFill>
                          <a:schemeClr val="tx1">
                            <a:lumMod val="65000"/>
                            <a:lumOff val="35000"/>
                          </a:schemeClr>
                        </a:solidFill>
                        <a:latin typeface="Encode Sans" panose="020B0604020202020204" charset="0"/>
                        <a:ea typeface="+mn-ea"/>
                        <a:cs typeface="+mn-cs"/>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4096524092"/>
                  </a:ext>
                </a:extLst>
              </a:tr>
              <a:tr h="339303">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BE" sz="1200" b="0" kern="1200" dirty="0">
                          <a:solidFill>
                            <a:schemeClr val="tx1"/>
                          </a:solidFill>
                          <a:latin typeface="Encode Sans" panose="020B0604020202020204" charset="0"/>
                          <a:ea typeface="+mn-ea"/>
                          <a:cs typeface="Audi Type Wide Normal" panose="000B0504040202020203" pitchFamily="34" charset="0"/>
                        </a:rPr>
                        <a:t>National bonus </a:t>
                      </a:r>
                      <a:r>
                        <a:rPr lang="fr-BE" sz="1050" b="0" kern="1200" dirty="0">
                          <a:solidFill>
                            <a:schemeClr val="tx1"/>
                          </a:solidFill>
                          <a:latin typeface="Encode Sans" panose="020B0604020202020204" charset="0"/>
                          <a:ea typeface="+mn-ea"/>
                          <a:cs typeface="Audi Type Wide Normal" panose="000B0504040202020203" pitchFamily="34" charset="0"/>
                        </a:rPr>
                        <a:t>(</a:t>
                      </a:r>
                      <a:r>
                        <a:rPr lang="fr-BE" sz="1050" b="0" kern="1200" dirty="0" err="1">
                          <a:solidFill>
                            <a:schemeClr val="tx1"/>
                          </a:solidFill>
                          <a:latin typeface="Encode Sans" panose="020B0604020202020204" charset="0"/>
                          <a:ea typeface="+mn-ea"/>
                          <a:cs typeface="Audi Type Wide Normal" panose="000B0504040202020203" pitchFamily="34" charset="0"/>
                        </a:rPr>
                        <a:t>incl.in</a:t>
                      </a:r>
                      <a:r>
                        <a:rPr lang="fr-BE" sz="1050" b="0" kern="1200" dirty="0">
                          <a:solidFill>
                            <a:schemeClr val="tx1"/>
                          </a:solidFill>
                          <a:latin typeface="Encode Sans" panose="020B0604020202020204" charset="0"/>
                          <a:ea typeface="+mn-ea"/>
                          <a:cs typeface="Audi Type Wide Normal" panose="000B0504040202020203" pitchFamily="34" charset="0"/>
                        </a:rPr>
                        <a:t> </a:t>
                      </a:r>
                      <a:r>
                        <a:rPr lang="fr-BE" sz="1050" b="0" kern="1200" dirty="0" err="1">
                          <a:solidFill>
                            <a:schemeClr val="tx1"/>
                          </a:solidFill>
                          <a:latin typeface="Encode Sans" panose="020B0604020202020204" charset="0"/>
                          <a:ea typeface="+mn-ea"/>
                          <a:cs typeface="Audi Type Wide Normal" panose="000B0504040202020203" pitchFamily="34" charset="0"/>
                        </a:rPr>
                        <a:t>increased</a:t>
                      </a:r>
                      <a:r>
                        <a:rPr lang="fr-BE" sz="1050" b="0" kern="1200" dirty="0">
                          <a:solidFill>
                            <a:schemeClr val="tx1"/>
                          </a:solidFill>
                          <a:latin typeface="Encode Sans" panose="020B0604020202020204" charset="0"/>
                          <a:ea typeface="+mn-ea"/>
                          <a:cs typeface="Audi Type Wide Normal" panose="000B0504040202020203" pitchFamily="34" charset="0"/>
                        </a:rPr>
                        <a:t> 1st </a:t>
                      </a:r>
                      <a:r>
                        <a:rPr lang="fr-BE" sz="1050" b="0" kern="1200" dirty="0" err="1">
                          <a:solidFill>
                            <a:schemeClr val="tx1"/>
                          </a:solidFill>
                          <a:latin typeface="Encode Sans" panose="020B0604020202020204" charset="0"/>
                          <a:ea typeface="+mn-ea"/>
                          <a:cs typeface="Audi Type Wide Normal" panose="000B0504040202020203" pitchFamily="34" charset="0"/>
                        </a:rPr>
                        <a:t>rent</a:t>
                      </a:r>
                      <a:r>
                        <a:rPr lang="fr-BE" sz="1050" b="0" kern="1200" dirty="0">
                          <a:solidFill>
                            <a:schemeClr val="tx1"/>
                          </a:solidFill>
                          <a:latin typeface="Encode Sans" panose="020B0604020202020204" charset="0"/>
                          <a:ea typeface="+mn-ea"/>
                          <a:cs typeface="Audi Type Wide Normal" panose="000B0504040202020203" pitchFamily="34" charset="0"/>
                        </a:rPr>
                        <a:t>)</a:t>
                      </a:r>
                      <a:endParaRPr lang="en-US" sz="1200" b="0" kern="1200" dirty="0">
                        <a:solidFill>
                          <a:schemeClr val="tx1"/>
                        </a:solidFill>
                        <a:latin typeface="Encode Sans" panose="020B0604020202020204" charset="0"/>
                        <a:ea typeface="+mn-ea"/>
                        <a:cs typeface="Audi Type Wide Normal" panose="000B0504040202020203" pitchFamily="34" charset="0"/>
                      </a:endParaRPr>
                    </a:p>
                  </a:txBody>
                  <a:tcPr marL="76200" marR="76200" marT="38100" marB="381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fr-BE" sz="1400" kern="1200" dirty="0">
                          <a:solidFill>
                            <a:schemeClr val="tx1">
                              <a:lumMod val="65000"/>
                              <a:lumOff val="35000"/>
                            </a:schemeClr>
                          </a:solidFill>
                          <a:latin typeface="Encode Sans" panose="020B0604020202020204" charset="0"/>
                          <a:ea typeface="+mn-ea"/>
                          <a:cs typeface="+mn-cs"/>
                        </a:rPr>
                        <a:t>4 000 €</a:t>
                      </a: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fr-BE" sz="1400" kern="1200" dirty="0">
                        <a:solidFill>
                          <a:schemeClr val="tx1">
                            <a:lumMod val="65000"/>
                            <a:lumOff val="35000"/>
                          </a:schemeClr>
                        </a:solidFill>
                        <a:latin typeface="Encode Sans" panose="020B0604020202020204" charset="0"/>
                        <a:ea typeface="+mn-ea"/>
                        <a:cs typeface="+mn-cs"/>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fr-BE" sz="1400" kern="1200" dirty="0">
                          <a:solidFill>
                            <a:schemeClr val="tx1">
                              <a:lumMod val="65000"/>
                              <a:lumOff val="35000"/>
                            </a:schemeClr>
                          </a:solidFill>
                          <a:latin typeface="Encode Sans" panose="020B0604020202020204" charset="0"/>
                          <a:ea typeface="+mn-ea"/>
                          <a:cs typeface="+mn-cs"/>
                        </a:rPr>
                        <a:t>0</a:t>
                      </a: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16723052"/>
                  </a:ext>
                </a:extLst>
              </a:tr>
              <a:tr h="339303">
                <a:tc>
                  <a:txBody>
                    <a:bodyPr/>
                    <a:lstStyle/>
                    <a:p>
                      <a:r>
                        <a:rPr lang="fr-BE" sz="1200" b="0" kern="1200" dirty="0">
                          <a:solidFill>
                            <a:schemeClr val="bg1"/>
                          </a:solidFill>
                          <a:latin typeface="Encode Sans" panose="020B0604020202020204" charset="0"/>
                          <a:ea typeface="+mn-ea"/>
                          <a:cs typeface="Audi Type Wide Normal" panose="000B0504040202020203" pitchFamily="34" charset="0"/>
                        </a:rPr>
                        <a:t>TCO1</a:t>
                      </a:r>
                      <a:endParaRPr lang="en-US" sz="1200" b="0" kern="1200" dirty="0">
                        <a:solidFill>
                          <a:schemeClr val="bg1"/>
                        </a:solidFill>
                        <a:latin typeface="Encode Sans" panose="020B0604020202020204" charset="0"/>
                        <a:ea typeface="+mn-ea"/>
                        <a:cs typeface="Audi Type Wide Normal" panose="000B0504040202020203" pitchFamily="34" charset="0"/>
                      </a:endParaRPr>
                    </a:p>
                  </a:txBody>
                  <a:tcPr marL="76200" marR="76200" marT="38100" marB="381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243782"/>
                    </a:solidFill>
                  </a:tcPr>
                </a:tc>
                <a:tc>
                  <a:txBody>
                    <a:bodyPr/>
                    <a:lstStyle/>
                    <a:p>
                      <a:pPr algn="ctr"/>
                      <a:r>
                        <a:rPr lang="fr-BE" sz="2100" dirty="0">
                          <a:solidFill>
                            <a:schemeClr val="bg1"/>
                          </a:solidFill>
                          <a:latin typeface="Encode Sans" panose="020B0604020202020204" charset="0"/>
                        </a:rPr>
                        <a:t>414 €</a:t>
                      </a: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243782"/>
                    </a:solidFill>
                  </a:tcPr>
                </a:tc>
                <a:tc>
                  <a:txBody>
                    <a:bodyPr/>
                    <a:lstStyle/>
                    <a:p>
                      <a:pPr algn="ctr"/>
                      <a:endParaRPr lang="fr-BE" sz="2100" dirty="0">
                        <a:solidFill>
                          <a:schemeClr val="bg1"/>
                        </a:solidFill>
                        <a:latin typeface="Encode Sans" panose="020B0604020202020204" charset="0"/>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243782"/>
                    </a:solidFill>
                  </a:tcPr>
                </a:tc>
                <a:tc>
                  <a:txBody>
                    <a:bodyPr/>
                    <a:lstStyle/>
                    <a:p>
                      <a:pPr marL="0" indent="0" algn="ctr">
                        <a:buFontTx/>
                        <a:buNone/>
                      </a:pPr>
                      <a:r>
                        <a:rPr lang="fr-BE" sz="2100" dirty="0">
                          <a:solidFill>
                            <a:schemeClr val="bg1"/>
                          </a:solidFill>
                          <a:latin typeface="Encode Sans" panose="020B0604020202020204" charset="0"/>
                        </a:rPr>
                        <a:t>418 €</a:t>
                      </a: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243782"/>
                    </a:solidFill>
                  </a:tcPr>
                </a:tc>
                <a:extLst>
                  <a:ext uri="{0D108BD9-81ED-4DB2-BD59-A6C34878D82A}">
                    <a16:rowId xmlns:a16="http://schemas.microsoft.com/office/drawing/2014/main" val="2546987339"/>
                  </a:ext>
                </a:extLst>
              </a:tr>
              <a:tr h="339303">
                <a:tc>
                  <a:txBody>
                    <a:bodyPr/>
                    <a:lstStyle/>
                    <a:p>
                      <a:pPr marL="0" algn="l" defTabSz="457200" rtl="0" eaLnBrk="1" latinLnBrk="0" hangingPunct="1"/>
                      <a:r>
                        <a:rPr lang="en-US" sz="1200" b="0" kern="1200" dirty="0">
                          <a:solidFill>
                            <a:schemeClr val="tx1"/>
                          </a:solidFill>
                          <a:latin typeface="Encode Sans" panose="020B0604020202020204" charset="0"/>
                          <a:ea typeface="+mn-ea"/>
                          <a:cs typeface="Audi Type Wide Normal" panose="000B0504040202020203" pitchFamily="34" charset="0"/>
                        </a:rPr>
                        <a:t>Additional cost of CIT on TR</a:t>
                      </a:r>
                    </a:p>
                  </a:txBody>
                  <a:tcPr marL="76200" marR="76200" marT="38100" marB="381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fr-BE" sz="1400" kern="1200" dirty="0">
                        <a:solidFill>
                          <a:schemeClr val="tx1">
                            <a:lumMod val="65000"/>
                            <a:lumOff val="35000"/>
                          </a:schemeClr>
                        </a:solidFill>
                        <a:latin typeface="Encode Sans" panose="020B0604020202020204" charset="0"/>
                        <a:ea typeface="+mn-ea"/>
                        <a:cs typeface="+mn-cs"/>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fr-BE" sz="1400" kern="1200" dirty="0">
                        <a:solidFill>
                          <a:schemeClr val="tx1">
                            <a:lumMod val="65000"/>
                            <a:lumOff val="35000"/>
                          </a:schemeClr>
                        </a:solidFill>
                        <a:latin typeface="Encode Sans" panose="020B0604020202020204" charset="0"/>
                        <a:ea typeface="+mn-ea"/>
                        <a:cs typeface="+mn-cs"/>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lgn="ctr">
                        <a:buFontTx/>
                        <a:buNone/>
                      </a:pPr>
                      <a:endParaRPr lang="fr-BE" sz="1400" kern="1200" dirty="0">
                        <a:solidFill>
                          <a:schemeClr val="tx1">
                            <a:lumMod val="65000"/>
                            <a:lumOff val="35000"/>
                          </a:schemeClr>
                        </a:solidFill>
                        <a:latin typeface="Encode Sans" panose="020B0604020202020204" charset="0"/>
                        <a:ea typeface="+mn-ea"/>
                        <a:cs typeface="+mn-cs"/>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81985996"/>
                  </a:ext>
                </a:extLst>
              </a:tr>
              <a:tr h="339303">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latin typeface="Encode Sans" panose="020B0604020202020204" charset="0"/>
                          <a:ea typeface="+mn-ea"/>
                          <a:cs typeface="Audi Type Wide Normal" panose="000B0504040202020203" pitchFamily="34" charset="0"/>
                        </a:rPr>
                        <a:t>CIT surcharge for former CCT</a:t>
                      </a:r>
                    </a:p>
                  </a:txBody>
                  <a:tcPr marL="76200" marR="76200" marT="38100" marB="381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fr-BE" sz="1400" kern="1200" dirty="0">
                        <a:solidFill>
                          <a:schemeClr val="tx1">
                            <a:lumMod val="65000"/>
                            <a:lumOff val="35000"/>
                          </a:schemeClr>
                        </a:solidFill>
                        <a:latin typeface="Encode Sans" panose="020B0604020202020204" charset="0"/>
                        <a:ea typeface="+mn-ea"/>
                        <a:cs typeface="+mn-cs"/>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fr-BE" sz="1400" kern="1200" dirty="0">
                        <a:solidFill>
                          <a:schemeClr val="tx1">
                            <a:lumMod val="65000"/>
                            <a:lumOff val="35000"/>
                          </a:schemeClr>
                        </a:solidFill>
                        <a:latin typeface="Encode Sans" panose="020B0604020202020204" charset="0"/>
                        <a:ea typeface="+mn-ea"/>
                        <a:cs typeface="+mn-cs"/>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indent="0" algn="ctr">
                        <a:buFontTx/>
                        <a:buNone/>
                      </a:pPr>
                      <a:endParaRPr lang="fr-BE" sz="1400" kern="1200" dirty="0">
                        <a:solidFill>
                          <a:schemeClr val="tx1">
                            <a:lumMod val="65000"/>
                            <a:lumOff val="35000"/>
                          </a:schemeClr>
                        </a:solidFill>
                        <a:latin typeface="Encode Sans" panose="020B0604020202020204" charset="0"/>
                        <a:ea typeface="+mn-ea"/>
                        <a:cs typeface="+mn-cs"/>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75684497"/>
                  </a:ext>
                </a:extLst>
              </a:tr>
              <a:tr h="339303">
                <a:tc>
                  <a:txBody>
                    <a:bodyPr/>
                    <a:lstStyle/>
                    <a:p>
                      <a:r>
                        <a:rPr lang="fr-BE" sz="1200" b="0" kern="1200" dirty="0">
                          <a:solidFill>
                            <a:schemeClr val="bg1"/>
                          </a:solidFill>
                          <a:latin typeface="Encode Sans" panose="020B0604020202020204" charset="0"/>
                          <a:ea typeface="+mn-ea"/>
                          <a:cs typeface="Audi Type Wide Normal" panose="000B0504040202020203" pitchFamily="34" charset="0"/>
                        </a:rPr>
                        <a:t>TCO2</a:t>
                      </a:r>
                      <a:endParaRPr lang="en-US" sz="1200" b="0" kern="1200" dirty="0">
                        <a:solidFill>
                          <a:schemeClr val="bg1"/>
                        </a:solidFill>
                        <a:latin typeface="Encode Sans" panose="020B0604020202020204" charset="0"/>
                        <a:ea typeface="+mn-ea"/>
                        <a:cs typeface="Audi Type Wide Normal" panose="000B0504040202020203" pitchFamily="34" charset="0"/>
                      </a:endParaRPr>
                    </a:p>
                  </a:txBody>
                  <a:tcPr marL="76200" marR="76200" marT="38100" marB="381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243782"/>
                    </a:solidFill>
                  </a:tcPr>
                </a:tc>
                <a:tc>
                  <a:txBody>
                    <a:bodyPr/>
                    <a:lstStyle/>
                    <a:p>
                      <a:pPr algn="ctr"/>
                      <a:endParaRPr lang="fr-BE" sz="2100" dirty="0">
                        <a:solidFill>
                          <a:schemeClr val="bg1"/>
                        </a:solidFill>
                        <a:latin typeface="Encode Sans" panose="020B0604020202020204" charset="0"/>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243782"/>
                    </a:solidFill>
                  </a:tcPr>
                </a:tc>
                <a:tc>
                  <a:txBody>
                    <a:bodyPr/>
                    <a:lstStyle/>
                    <a:p>
                      <a:pPr algn="ctr"/>
                      <a:endParaRPr lang="fr-BE" sz="2100" dirty="0">
                        <a:solidFill>
                          <a:schemeClr val="bg1"/>
                        </a:solidFill>
                        <a:latin typeface="Encode Sans" panose="020B0604020202020204" charset="0"/>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243782"/>
                    </a:solidFill>
                  </a:tcPr>
                </a:tc>
                <a:tc>
                  <a:txBody>
                    <a:bodyPr/>
                    <a:lstStyle/>
                    <a:p>
                      <a:pPr marL="0" indent="0" algn="ctr">
                        <a:buFontTx/>
                        <a:buNone/>
                      </a:pPr>
                      <a:endParaRPr lang="fr-BE" sz="2100" dirty="0">
                        <a:solidFill>
                          <a:schemeClr val="bg1"/>
                        </a:solidFill>
                        <a:latin typeface="Encode Sans" panose="020B0604020202020204" charset="0"/>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243782"/>
                    </a:solidFill>
                  </a:tcPr>
                </a:tc>
                <a:extLst>
                  <a:ext uri="{0D108BD9-81ED-4DB2-BD59-A6C34878D82A}">
                    <a16:rowId xmlns:a16="http://schemas.microsoft.com/office/drawing/2014/main" val="1122625165"/>
                  </a:ext>
                </a:extLst>
              </a:tr>
            </a:tbl>
          </a:graphicData>
        </a:graphic>
      </p:graphicFrame>
      <p:pic>
        <p:nvPicPr>
          <p:cNvPr id="24" name="Graphique 5" descr="Badge à suivre avec un remplissage uni">
            <a:extLst>
              <a:ext uri="{FF2B5EF4-FFF2-40B4-BE49-F238E27FC236}">
                <a16:creationId xmlns:a16="http://schemas.microsoft.com/office/drawing/2014/main" id="{543830B0-240B-17D1-004B-3371C719C2F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863876" y="2072195"/>
            <a:ext cx="427000" cy="427000"/>
          </a:xfrm>
          <a:prstGeom prst="rect">
            <a:avLst/>
          </a:prstGeom>
        </p:spPr>
      </p:pic>
      <p:sp>
        <p:nvSpPr>
          <p:cNvPr id="26" name="ZoneTexte 9">
            <a:extLst>
              <a:ext uri="{FF2B5EF4-FFF2-40B4-BE49-F238E27FC236}">
                <a16:creationId xmlns:a16="http://schemas.microsoft.com/office/drawing/2014/main" id="{8A94C02E-A910-092E-1C60-3F5FCAB23B98}"/>
              </a:ext>
            </a:extLst>
          </p:cNvPr>
          <p:cNvSpPr txBox="1"/>
          <p:nvPr/>
        </p:nvSpPr>
        <p:spPr>
          <a:xfrm>
            <a:off x="9389329" y="2147196"/>
            <a:ext cx="918220" cy="276999"/>
          </a:xfrm>
          <a:prstGeom prst="rect">
            <a:avLst/>
          </a:prstGeom>
          <a:noFill/>
        </p:spPr>
        <p:txBody>
          <a:bodyPr wrap="square" rtlCol="0">
            <a:spAutoFit/>
          </a:bodyPr>
          <a:lstStyle/>
          <a:p>
            <a:pPr eaLnBrk="1" fontAlgn="auto" hangingPunct="1">
              <a:spcBef>
                <a:spcPts val="0"/>
              </a:spcBef>
              <a:spcAft>
                <a:spcPts val="0"/>
              </a:spcAft>
              <a:defRPr/>
            </a:pPr>
            <a:r>
              <a:rPr lang="fr-BE" sz="1200" dirty="0">
                <a:latin typeface="Encode Sans" panose="020B0604020202020204" charset="0"/>
                <a:cs typeface="Audi Type Wide Normal" panose="000B0504040202020203" pitchFamily="34" charset="0"/>
              </a:rPr>
              <a:t>67</a:t>
            </a:r>
            <a:r>
              <a:rPr lang="fr-BE" sz="1200" dirty="0">
                <a:latin typeface="Encode Sans" panose="020B0604020202020204" charset="0"/>
                <a:ea typeface="+mn-ea"/>
                <a:cs typeface="Audi Type Wide Normal" panose="000B0504040202020203" pitchFamily="34" charset="0"/>
              </a:rPr>
              <a:t> €</a:t>
            </a:r>
          </a:p>
        </p:txBody>
      </p:sp>
      <p:sp>
        <p:nvSpPr>
          <p:cNvPr id="30" name="ZoneTexte 39">
            <a:extLst>
              <a:ext uri="{FF2B5EF4-FFF2-40B4-BE49-F238E27FC236}">
                <a16:creationId xmlns:a16="http://schemas.microsoft.com/office/drawing/2014/main" id="{54F783B7-B5DE-1701-0432-3EFB87AD19FA}"/>
              </a:ext>
            </a:extLst>
          </p:cNvPr>
          <p:cNvSpPr txBox="1"/>
          <p:nvPr/>
        </p:nvSpPr>
        <p:spPr>
          <a:xfrm>
            <a:off x="8844096" y="1714498"/>
            <a:ext cx="1291238" cy="276999"/>
          </a:xfrm>
          <a:prstGeom prst="rect">
            <a:avLst/>
          </a:prstGeom>
          <a:noFill/>
        </p:spPr>
        <p:txBody>
          <a:bodyPr wrap="square" rtlCol="0">
            <a:spAutoFit/>
          </a:bodyPr>
          <a:lstStyle/>
          <a:p>
            <a:pPr algn="ctr" eaLnBrk="1" fontAlgn="auto" hangingPunct="1">
              <a:spcBef>
                <a:spcPts val="0"/>
              </a:spcBef>
              <a:spcAft>
                <a:spcPts val="0"/>
              </a:spcAft>
              <a:defRPr/>
            </a:pPr>
            <a:r>
              <a:rPr lang="fr-BE" sz="1200" b="1" u="sng" dirty="0" err="1">
                <a:latin typeface="Encode Sans" panose="020B0604020202020204" charset="0"/>
                <a:ea typeface="+mn-ea"/>
                <a:cs typeface="Audi Type Wide Normal" panose="000B0504040202020203" pitchFamily="34" charset="0"/>
              </a:rPr>
              <a:t>Differences</a:t>
            </a:r>
            <a:endParaRPr lang="fr-BE" sz="1200" b="1" u="sng" dirty="0">
              <a:latin typeface="Encode Sans" panose="020B0604020202020204" charset="0"/>
              <a:ea typeface="+mn-ea"/>
              <a:cs typeface="Audi Type Wide Normal" panose="000B0504040202020203" pitchFamily="34" charset="0"/>
            </a:endParaRPr>
          </a:p>
        </p:txBody>
      </p:sp>
      <p:pic>
        <p:nvPicPr>
          <p:cNvPr id="31" name="Graphique 16" descr="Badge à ne plus suivre avec un remplissage uni">
            <a:extLst>
              <a:ext uri="{FF2B5EF4-FFF2-40B4-BE49-F238E27FC236}">
                <a16:creationId xmlns:a16="http://schemas.microsoft.com/office/drawing/2014/main" id="{7CB0581E-FAEF-91B5-CFC4-E3E8AA981F4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863876" y="2441685"/>
            <a:ext cx="427000" cy="427000"/>
          </a:xfrm>
          <a:prstGeom prst="rect">
            <a:avLst/>
          </a:prstGeom>
        </p:spPr>
      </p:pic>
      <p:sp>
        <p:nvSpPr>
          <p:cNvPr id="32" name="ZoneTexte 9">
            <a:extLst>
              <a:ext uri="{FF2B5EF4-FFF2-40B4-BE49-F238E27FC236}">
                <a16:creationId xmlns:a16="http://schemas.microsoft.com/office/drawing/2014/main" id="{8910A907-B4CF-62B7-155A-11D7AC92DF1E}"/>
              </a:ext>
            </a:extLst>
          </p:cNvPr>
          <p:cNvSpPr txBox="1"/>
          <p:nvPr/>
        </p:nvSpPr>
        <p:spPr>
          <a:xfrm>
            <a:off x="9389329" y="2516685"/>
            <a:ext cx="918220" cy="276999"/>
          </a:xfrm>
          <a:prstGeom prst="rect">
            <a:avLst/>
          </a:prstGeom>
          <a:noFill/>
        </p:spPr>
        <p:txBody>
          <a:bodyPr wrap="square" rtlCol="0">
            <a:spAutoFit/>
          </a:bodyPr>
          <a:lstStyle/>
          <a:p>
            <a:pPr eaLnBrk="1" fontAlgn="auto" hangingPunct="1">
              <a:spcBef>
                <a:spcPts val="0"/>
              </a:spcBef>
              <a:spcAft>
                <a:spcPts val="0"/>
              </a:spcAft>
              <a:defRPr/>
            </a:pPr>
            <a:r>
              <a:rPr lang="fr-BE" sz="1200" dirty="0">
                <a:latin typeface="Encode Sans" panose="020B0604020202020204" charset="0"/>
                <a:ea typeface="+mn-ea"/>
                <a:cs typeface="Audi Type Wide Normal" panose="000B0504040202020203" pitchFamily="34" charset="0"/>
              </a:rPr>
              <a:t>66 €</a:t>
            </a:r>
          </a:p>
        </p:txBody>
      </p:sp>
      <p:pic>
        <p:nvPicPr>
          <p:cNvPr id="33" name="Graphique 16" descr="Badge à ne plus suivre avec un remplissage uni">
            <a:extLst>
              <a:ext uri="{FF2B5EF4-FFF2-40B4-BE49-F238E27FC236}">
                <a16:creationId xmlns:a16="http://schemas.microsoft.com/office/drawing/2014/main" id="{E4E1654E-1F6A-D70E-3FDF-0EEB92EE3E2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863876" y="3403620"/>
            <a:ext cx="427000" cy="427000"/>
          </a:xfrm>
          <a:prstGeom prst="rect">
            <a:avLst/>
          </a:prstGeom>
        </p:spPr>
      </p:pic>
      <p:sp>
        <p:nvSpPr>
          <p:cNvPr id="34" name="Right Brace 33">
            <a:extLst>
              <a:ext uri="{FF2B5EF4-FFF2-40B4-BE49-F238E27FC236}">
                <a16:creationId xmlns:a16="http://schemas.microsoft.com/office/drawing/2014/main" id="{4EB26C46-5EFB-7AFF-6DD4-05D696017563}"/>
              </a:ext>
            </a:extLst>
          </p:cNvPr>
          <p:cNvSpPr/>
          <p:nvPr/>
        </p:nvSpPr>
        <p:spPr>
          <a:xfrm>
            <a:off x="8530542" y="2793684"/>
            <a:ext cx="240037" cy="1650994"/>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Encode Sans" panose="020B0604020202020204" charset="0"/>
            </a:endParaRPr>
          </a:p>
        </p:txBody>
      </p:sp>
      <p:sp>
        <p:nvSpPr>
          <p:cNvPr id="35" name="ZoneTexte 9">
            <a:extLst>
              <a:ext uri="{FF2B5EF4-FFF2-40B4-BE49-F238E27FC236}">
                <a16:creationId xmlns:a16="http://schemas.microsoft.com/office/drawing/2014/main" id="{B9146753-8F11-230D-F9DA-98F41048826D}"/>
              </a:ext>
            </a:extLst>
          </p:cNvPr>
          <p:cNvSpPr txBox="1"/>
          <p:nvPr/>
        </p:nvSpPr>
        <p:spPr>
          <a:xfrm>
            <a:off x="9389329" y="3446689"/>
            <a:ext cx="918220" cy="276999"/>
          </a:xfrm>
          <a:prstGeom prst="rect">
            <a:avLst/>
          </a:prstGeom>
          <a:noFill/>
        </p:spPr>
        <p:txBody>
          <a:bodyPr wrap="square" rtlCol="0">
            <a:spAutoFit/>
          </a:bodyPr>
          <a:lstStyle/>
          <a:p>
            <a:pPr eaLnBrk="1" fontAlgn="auto" hangingPunct="1">
              <a:spcBef>
                <a:spcPts val="0"/>
              </a:spcBef>
              <a:spcAft>
                <a:spcPts val="0"/>
              </a:spcAft>
              <a:defRPr/>
            </a:pPr>
            <a:r>
              <a:rPr lang="fr-BE" sz="1200" dirty="0">
                <a:latin typeface="Encode Sans" panose="020B0604020202020204" charset="0"/>
                <a:ea typeface="+mn-ea"/>
                <a:cs typeface="Audi Type Wide Normal" panose="000B0504040202020203" pitchFamily="34" charset="0"/>
              </a:rPr>
              <a:t>5 €</a:t>
            </a:r>
          </a:p>
        </p:txBody>
      </p:sp>
      <p:pic>
        <p:nvPicPr>
          <p:cNvPr id="36" name="Graphique 16" descr="Badge à ne plus suivre avec un remplissage uni">
            <a:extLst>
              <a:ext uri="{FF2B5EF4-FFF2-40B4-BE49-F238E27FC236}">
                <a16:creationId xmlns:a16="http://schemas.microsoft.com/office/drawing/2014/main" id="{9A0972E4-A042-CDBB-9673-9D542079793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863876" y="4585406"/>
            <a:ext cx="427000" cy="427000"/>
          </a:xfrm>
          <a:prstGeom prst="rect">
            <a:avLst/>
          </a:prstGeom>
        </p:spPr>
      </p:pic>
      <p:sp>
        <p:nvSpPr>
          <p:cNvPr id="37" name="ZoneTexte 9">
            <a:extLst>
              <a:ext uri="{FF2B5EF4-FFF2-40B4-BE49-F238E27FC236}">
                <a16:creationId xmlns:a16="http://schemas.microsoft.com/office/drawing/2014/main" id="{AB9F17AC-22AF-DA11-6804-E845222258DD}"/>
              </a:ext>
            </a:extLst>
          </p:cNvPr>
          <p:cNvSpPr txBox="1"/>
          <p:nvPr/>
        </p:nvSpPr>
        <p:spPr>
          <a:xfrm>
            <a:off x="9389329" y="4686531"/>
            <a:ext cx="918220" cy="276999"/>
          </a:xfrm>
          <a:prstGeom prst="rect">
            <a:avLst/>
          </a:prstGeom>
          <a:noFill/>
        </p:spPr>
        <p:txBody>
          <a:bodyPr wrap="square" rtlCol="0">
            <a:spAutoFit/>
          </a:bodyPr>
          <a:lstStyle/>
          <a:p>
            <a:pPr eaLnBrk="1" fontAlgn="auto" hangingPunct="1">
              <a:spcBef>
                <a:spcPts val="0"/>
              </a:spcBef>
              <a:spcAft>
                <a:spcPts val="0"/>
              </a:spcAft>
              <a:defRPr/>
            </a:pPr>
            <a:r>
              <a:rPr lang="fr-BE" sz="1200" dirty="0">
                <a:latin typeface="Encode Sans" panose="020B0604020202020204" charset="0"/>
                <a:ea typeface="+mn-ea"/>
                <a:cs typeface="Audi Type Wide Normal" panose="000B0504040202020203" pitchFamily="34" charset="0"/>
              </a:rPr>
              <a:t>4€</a:t>
            </a:r>
          </a:p>
        </p:txBody>
      </p:sp>
      <p:pic>
        <p:nvPicPr>
          <p:cNvPr id="25" name="Picture 2" descr="Stellantis dévoile un florilège de slogans pour ses marques">
            <a:extLst>
              <a:ext uri="{FF2B5EF4-FFF2-40B4-BE49-F238E27FC236}">
                <a16:creationId xmlns:a16="http://schemas.microsoft.com/office/drawing/2014/main" id="{A2FBAE4E-B141-88B4-FE57-5B0B6CF67B5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8869" y="6267198"/>
            <a:ext cx="396573" cy="264382"/>
          </a:xfrm>
          <a:prstGeom prst="flowChartConnector">
            <a:avLst/>
          </a:prstGeom>
          <a:noFill/>
          <a:extLst>
            <a:ext uri="{909E8E84-426E-40DD-AFC4-6F175D3DCCD1}">
              <a14:hiddenFill xmlns:a14="http://schemas.microsoft.com/office/drawing/2010/main">
                <a:solidFill>
                  <a:srgbClr val="FFFFFF"/>
                </a:solidFill>
              </a14:hiddenFill>
            </a:ext>
          </a:extLst>
        </p:spPr>
      </p:pic>
      <p:pic>
        <p:nvPicPr>
          <p:cNvPr id="27" name="Picture 2" descr="Drapeaux Monde Banque d'images et photos libres de droit - iStock">
            <a:extLst>
              <a:ext uri="{FF2B5EF4-FFF2-40B4-BE49-F238E27FC236}">
                <a16:creationId xmlns:a16="http://schemas.microsoft.com/office/drawing/2014/main" id="{C1F4CAEE-17B7-D2E3-F52B-3FDF6192390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63210" y="6179115"/>
            <a:ext cx="437609" cy="43760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8">
            <a:extLst>
              <a:ext uri="{FF2B5EF4-FFF2-40B4-BE49-F238E27FC236}">
                <a16:creationId xmlns:a16="http://schemas.microsoft.com/office/drawing/2014/main" id="{9D4AD4AA-C588-697B-B8C3-5B67BAF38750}"/>
              </a:ext>
            </a:extLst>
          </p:cNvPr>
          <p:cNvSpPr txBox="1"/>
          <p:nvPr/>
        </p:nvSpPr>
        <p:spPr>
          <a:xfrm>
            <a:off x="6447331" y="1399342"/>
            <a:ext cx="2323248" cy="415498"/>
          </a:xfrm>
          <a:prstGeom prst="rect">
            <a:avLst/>
          </a:prstGeom>
          <a:noFill/>
        </p:spPr>
        <p:txBody>
          <a:bodyPr wrap="square">
            <a:spAutoFit/>
          </a:bodyPr>
          <a:lstStyle/>
          <a:p>
            <a:pPr algn="ctr"/>
            <a:r>
              <a:rPr lang="en-US" sz="1050" b="1" dirty="0">
                <a:latin typeface="Encode Sans" panose="020B0604020202020204" charset="0"/>
              </a:rPr>
              <a:t>Fiat 500 1.0 70 HP Hybrid BSG S/S </a:t>
            </a:r>
            <a:r>
              <a:rPr lang="en-US" sz="1050" b="1" dirty="0" err="1">
                <a:latin typeface="Encode Sans" panose="020B0604020202020204" charset="0"/>
              </a:rPr>
              <a:t>Dolcevita</a:t>
            </a:r>
            <a:r>
              <a:rPr lang="en-US" sz="1050" b="1" dirty="0">
                <a:latin typeface="Encode Sans" panose="020B0604020202020204" charset="0"/>
              </a:rPr>
              <a:t> Plus</a:t>
            </a:r>
          </a:p>
        </p:txBody>
      </p:sp>
      <p:sp>
        <p:nvSpPr>
          <p:cNvPr id="4" name="TextBox 8">
            <a:extLst>
              <a:ext uri="{FF2B5EF4-FFF2-40B4-BE49-F238E27FC236}">
                <a16:creationId xmlns:a16="http://schemas.microsoft.com/office/drawing/2014/main" id="{A8E4A4FE-2428-5B82-3481-79F5B2C6E85D}"/>
              </a:ext>
            </a:extLst>
          </p:cNvPr>
          <p:cNvSpPr txBox="1"/>
          <p:nvPr/>
        </p:nvSpPr>
        <p:spPr>
          <a:xfrm>
            <a:off x="2922643" y="1460359"/>
            <a:ext cx="2687231" cy="415498"/>
          </a:xfrm>
          <a:prstGeom prst="rect">
            <a:avLst/>
          </a:prstGeom>
          <a:noFill/>
        </p:spPr>
        <p:txBody>
          <a:bodyPr wrap="square">
            <a:spAutoFit/>
          </a:bodyPr>
          <a:lstStyle/>
          <a:p>
            <a:pPr algn="ctr"/>
            <a:r>
              <a:rPr lang="it-IT" sz="1050" b="1" dirty="0">
                <a:latin typeface="Encode Sans" panose="020B0604020202020204" charset="0"/>
              </a:rPr>
              <a:t>Fiat 500e </a:t>
            </a:r>
          </a:p>
          <a:p>
            <a:pPr algn="ctr"/>
            <a:r>
              <a:rPr lang="it-IT" sz="1050" b="1" dirty="0">
                <a:latin typeface="Encode Sans" panose="020B0604020202020204" charset="0"/>
              </a:rPr>
              <a:t>24 kWh Action</a:t>
            </a:r>
          </a:p>
        </p:txBody>
      </p:sp>
      <p:pic>
        <p:nvPicPr>
          <p:cNvPr id="6" name="Picture 5" descr="500 LA PRIMA">
            <a:extLst>
              <a:ext uri="{FF2B5EF4-FFF2-40B4-BE49-F238E27FC236}">
                <a16:creationId xmlns:a16="http://schemas.microsoft.com/office/drawing/2014/main" id="{B9532D37-27B1-2029-F331-8845802A404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717883" y="866443"/>
            <a:ext cx="1171667" cy="74090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B4A3D558-5443-5445-8CCA-4C73171A1B34}"/>
              </a:ext>
            </a:extLst>
          </p:cNvPr>
          <p:cNvPicPr>
            <a:picLocks noChangeAspect="1"/>
          </p:cNvPicPr>
          <p:nvPr/>
        </p:nvPicPr>
        <p:blipFill>
          <a:blip r:embed="rId11"/>
          <a:stretch>
            <a:fillRect/>
          </a:stretch>
        </p:blipFill>
        <p:spPr>
          <a:xfrm>
            <a:off x="6816943" y="772300"/>
            <a:ext cx="1007513" cy="621365"/>
          </a:xfrm>
          <a:prstGeom prst="rect">
            <a:avLst/>
          </a:prstGeom>
        </p:spPr>
      </p:pic>
      <p:sp>
        <p:nvSpPr>
          <p:cNvPr id="8" name="ZoneTexte 7">
            <a:extLst>
              <a:ext uri="{FF2B5EF4-FFF2-40B4-BE49-F238E27FC236}">
                <a16:creationId xmlns:a16="http://schemas.microsoft.com/office/drawing/2014/main" id="{6069FE17-3C15-EBB2-C651-4E02BF34297E}"/>
              </a:ext>
            </a:extLst>
          </p:cNvPr>
          <p:cNvSpPr txBox="1"/>
          <p:nvPr/>
        </p:nvSpPr>
        <p:spPr>
          <a:xfrm>
            <a:off x="-2591529" y="355206"/>
            <a:ext cx="3457162" cy="923330"/>
          </a:xfrm>
          <a:prstGeom prst="rect">
            <a:avLst/>
          </a:prstGeom>
          <a:solidFill>
            <a:srgbClr val="FF99FF"/>
          </a:solidFill>
        </p:spPr>
        <p:txBody>
          <a:bodyPr wrap="square" rtlCol="0">
            <a:spAutoFit/>
          </a:bodyPr>
          <a:lstStyle/>
          <a:p>
            <a:r>
              <a:rPr lang="en-US" dirty="0"/>
              <a:t>insurance cost to be considered too (may be higher for BEV); service costs/intervals difference</a:t>
            </a:r>
            <a:endParaRPr lang="fr-FR" dirty="0"/>
          </a:p>
        </p:txBody>
      </p:sp>
    </p:spTree>
    <p:extLst>
      <p:ext uri="{BB962C8B-B14F-4D97-AF65-F5344CB8AC3E}">
        <p14:creationId xmlns:p14="http://schemas.microsoft.com/office/powerpoint/2010/main" val="167302001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Espace réservé du texte 8">
            <a:extLst>
              <a:ext uri="{FF2B5EF4-FFF2-40B4-BE49-F238E27FC236}">
                <a16:creationId xmlns:a16="http://schemas.microsoft.com/office/drawing/2014/main" id="{B55175DA-0A80-4934-8DE7-C852B922A047}"/>
              </a:ext>
            </a:extLst>
          </p:cNvPr>
          <p:cNvSpPr>
            <a:spLocks noGrp="1"/>
          </p:cNvSpPr>
          <p:nvPr>
            <p:ph type="body" idx="1"/>
          </p:nvPr>
        </p:nvSpPr>
        <p:spPr/>
        <p:txBody>
          <a:bodyPr/>
          <a:lstStyle/>
          <a:p>
            <a:r>
              <a:rPr lang="fr-FR" altLang="fr-FR" sz="1600" dirty="0">
                <a:solidFill>
                  <a:schemeClr val="bg1"/>
                </a:solidFill>
                <a:cs typeface="Arial"/>
              </a:rPr>
              <a:t>case </a:t>
            </a:r>
            <a:r>
              <a:rPr lang="fr-FR" altLang="fr-FR" sz="1600" dirty="0" err="1">
                <a:solidFill>
                  <a:schemeClr val="bg1"/>
                </a:solidFill>
                <a:cs typeface="Arial"/>
              </a:rPr>
              <a:t>study</a:t>
            </a:r>
            <a:r>
              <a:rPr lang="fr-FR" altLang="fr-FR" sz="1600" dirty="0">
                <a:solidFill>
                  <a:schemeClr val="bg1"/>
                </a:solidFill>
                <a:cs typeface="Arial"/>
              </a:rPr>
              <a:t> #2</a:t>
            </a:r>
          </a:p>
        </p:txBody>
      </p:sp>
      <p:sp>
        <p:nvSpPr>
          <p:cNvPr id="5" name="Text Placeholder 4">
            <a:extLst>
              <a:ext uri="{FF2B5EF4-FFF2-40B4-BE49-F238E27FC236}">
                <a16:creationId xmlns:a16="http://schemas.microsoft.com/office/drawing/2014/main" id="{18EA97AC-080A-5ED8-3108-FF53041A2AEE}"/>
              </a:ext>
            </a:extLst>
          </p:cNvPr>
          <p:cNvSpPr>
            <a:spLocks noGrp="1"/>
          </p:cNvSpPr>
          <p:nvPr>
            <p:ph type="body" sz="quarter" idx="19"/>
          </p:nvPr>
        </p:nvSpPr>
        <p:spPr/>
        <p:txBody>
          <a:bodyPr/>
          <a:lstStyle/>
          <a:p>
            <a:r>
              <a:rPr lang="fr-BE"/>
              <a:t>04</a:t>
            </a:r>
            <a:endParaRPr lang="en-US"/>
          </a:p>
        </p:txBody>
      </p:sp>
      <p:graphicFrame>
        <p:nvGraphicFramePr>
          <p:cNvPr id="3" name="Table 3">
            <a:extLst>
              <a:ext uri="{FF2B5EF4-FFF2-40B4-BE49-F238E27FC236}">
                <a16:creationId xmlns:a16="http://schemas.microsoft.com/office/drawing/2014/main" id="{23202607-B3F3-4A0F-40D9-3CAC83F8D9FC}"/>
              </a:ext>
            </a:extLst>
          </p:cNvPr>
          <p:cNvGraphicFramePr>
            <a:graphicFrameLocks noGrp="1"/>
          </p:cNvGraphicFramePr>
          <p:nvPr>
            <p:extLst>
              <p:ext uri="{D42A27DB-BD31-4B8C-83A1-F6EECF244321}">
                <p14:modId xmlns:p14="http://schemas.microsoft.com/office/powerpoint/2010/main" val="3496121272"/>
              </p:ext>
            </p:extLst>
          </p:nvPr>
        </p:nvGraphicFramePr>
        <p:xfrm>
          <a:off x="745716" y="1456221"/>
          <a:ext cx="10800000" cy="741680"/>
        </p:xfrm>
        <a:graphic>
          <a:graphicData uri="http://schemas.openxmlformats.org/drawingml/2006/table">
            <a:tbl>
              <a:tblPr firstRow="1" bandRow="1">
                <a:tableStyleId>{5C22544A-7EE6-4342-B048-85BDC9FD1C3A}</a:tableStyleId>
              </a:tblPr>
              <a:tblGrid>
                <a:gridCol w="2700000">
                  <a:extLst>
                    <a:ext uri="{9D8B030D-6E8A-4147-A177-3AD203B41FA5}">
                      <a16:colId xmlns:a16="http://schemas.microsoft.com/office/drawing/2014/main" val="3008630874"/>
                    </a:ext>
                  </a:extLst>
                </a:gridCol>
                <a:gridCol w="2700000">
                  <a:extLst>
                    <a:ext uri="{9D8B030D-6E8A-4147-A177-3AD203B41FA5}">
                      <a16:colId xmlns:a16="http://schemas.microsoft.com/office/drawing/2014/main" val="4200478507"/>
                    </a:ext>
                  </a:extLst>
                </a:gridCol>
                <a:gridCol w="2700000">
                  <a:extLst>
                    <a:ext uri="{9D8B030D-6E8A-4147-A177-3AD203B41FA5}">
                      <a16:colId xmlns:a16="http://schemas.microsoft.com/office/drawing/2014/main" val="2548917176"/>
                    </a:ext>
                  </a:extLst>
                </a:gridCol>
                <a:gridCol w="2700000">
                  <a:extLst>
                    <a:ext uri="{9D8B030D-6E8A-4147-A177-3AD203B41FA5}">
                      <a16:colId xmlns:a16="http://schemas.microsoft.com/office/drawing/2014/main" val="2066331907"/>
                    </a:ext>
                  </a:extLst>
                </a:gridCol>
              </a:tblGrid>
              <a:tr h="370840">
                <a:tc>
                  <a:txBody>
                    <a:bodyPr/>
                    <a:lstStyle/>
                    <a:p>
                      <a:endParaRPr lang="en-US" dirty="0">
                        <a:latin typeface="Encode Sans" panose="020B0604020202020204" charset="0"/>
                      </a:endParaRPr>
                    </a:p>
                  </a:txBody>
                  <a:tcPr/>
                </a:tc>
                <a:tc>
                  <a:txBody>
                    <a:bodyPr/>
                    <a:lstStyle/>
                    <a:p>
                      <a:pPr algn="ctr"/>
                      <a:r>
                        <a:rPr lang="fr-BE" dirty="0">
                          <a:latin typeface="Encode Sans" panose="020B0604020202020204" charset="0"/>
                        </a:rPr>
                        <a:t>ICE</a:t>
                      </a:r>
                      <a:endParaRPr lang="en-US" dirty="0">
                        <a:latin typeface="Encode Sans" panose="020B0604020202020204" charset="0"/>
                      </a:endParaRPr>
                    </a:p>
                  </a:txBody>
                  <a:tcPr anchor="ctr"/>
                </a:tc>
                <a:tc>
                  <a:txBody>
                    <a:bodyPr/>
                    <a:lstStyle/>
                    <a:p>
                      <a:pPr algn="ctr"/>
                      <a:r>
                        <a:rPr lang="fr-BE" dirty="0">
                          <a:latin typeface="Encode Sans" panose="020B0604020202020204" charset="0"/>
                        </a:rPr>
                        <a:t>BEV</a:t>
                      </a:r>
                      <a:endParaRPr lang="en-US" dirty="0">
                        <a:latin typeface="Encode Sans" panose="020B0604020202020204" charset="0"/>
                      </a:endParaRPr>
                    </a:p>
                  </a:txBody>
                  <a:tcPr anchor="ctr"/>
                </a:tc>
                <a:tc>
                  <a:txBody>
                    <a:bodyPr/>
                    <a:lstStyle/>
                    <a:p>
                      <a:pPr algn="ctr"/>
                      <a:r>
                        <a:rPr lang="fr-BE" dirty="0">
                          <a:latin typeface="Encode Sans" panose="020B0604020202020204" charset="0"/>
                        </a:rPr>
                        <a:t>PHEV</a:t>
                      </a:r>
                      <a:endParaRPr lang="en-US" dirty="0">
                        <a:latin typeface="Encode Sans" panose="020B0604020202020204" charset="0"/>
                      </a:endParaRPr>
                    </a:p>
                  </a:txBody>
                  <a:tcPr anchor="ctr"/>
                </a:tc>
                <a:extLst>
                  <a:ext uri="{0D108BD9-81ED-4DB2-BD59-A6C34878D82A}">
                    <a16:rowId xmlns:a16="http://schemas.microsoft.com/office/drawing/2014/main" val="3699094014"/>
                  </a:ext>
                </a:extLst>
              </a:tr>
              <a:tr h="3708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BE" sz="1200" b="0" kern="1200" dirty="0" err="1">
                          <a:solidFill>
                            <a:schemeClr val="tx1"/>
                          </a:solidFill>
                          <a:latin typeface="Encode Sans" panose="020B0604020202020204" charset="0"/>
                          <a:ea typeface="+mn-ea"/>
                          <a:cs typeface="Audi Type Wide Normal" panose="000B0504040202020203" pitchFamily="34" charset="0"/>
                        </a:rPr>
                        <a:t>Tax</a:t>
                      </a:r>
                      <a:r>
                        <a:rPr lang="fr-BE" sz="1200" b="0" kern="1200" dirty="0">
                          <a:solidFill>
                            <a:schemeClr val="tx1"/>
                          </a:solidFill>
                          <a:latin typeface="Encode Sans" panose="020B0604020202020204" charset="0"/>
                          <a:ea typeface="+mn-ea"/>
                          <a:cs typeface="Audi Type Wide Normal" panose="000B0504040202020203" pitchFamily="34" charset="0"/>
                        </a:rPr>
                        <a:t> </a:t>
                      </a:r>
                      <a:r>
                        <a:rPr lang="fr-BE" sz="1200" b="0" kern="1200" dirty="0" err="1">
                          <a:solidFill>
                            <a:schemeClr val="tx1"/>
                          </a:solidFill>
                          <a:latin typeface="Encode Sans" panose="020B0604020202020204" charset="0"/>
                          <a:ea typeface="+mn-ea"/>
                          <a:cs typeface="Audi Type Wide Normal" panose="000B0504040202020203" pitchFamily="34" charset="0"/>
                        </a:rPr>
                        <a:t>reinstatement</a:t>
                      </a:r>
                      <a:r>
                        <a:rPr lang="fr-BE" sz="1200" b="0" kern="1200" dirty="0">
                          <a:solidFill>
                            <a:schemeClr val="tx1"/>
                          </a:solidFill>
                          <a:latin typeface="Encode Sans" panose="020B0604020202020204" charset="0"/>
                          <a:ea typeface="+mn-ea"/>
                          <a:cs typeface="Audi Type Wide Normal" panose="000B0504040202020203" pitchFamily="34" charset="0"/>
                        </a:rPr>
                        <a:t> caps</a:t>
                      </a:r>
                      <a:endParaRPr lang="en-US" sz="1200" b="0" kern="1200" dirty="0">
                        <a:solidFill>
                          <a:schemeClr val="tx1"/>
                        </a:solidFill>
                        <a:latin typeface="Encode Sans" panose="020B0604020202020204" charset="0"/>
                        <a:ea typeface="+mn-ea"/>
                        <a:cs typeface="Audi Type Wide Normal" panose="000B0504040202020203" pitchFamily="34" charset="0"/>
                      </a:endParaRPr>
                    </a:p>
                  </a:txBody>
                  <a:tcPr marL="76200" marR="76200" marT="38100" marB="38100" anchor="ctr"/>
                </a:tc>
                <a:tc>
                  <a:txBody>
                    <a:bodyPr/>
                    <a:lstStyle/>
                    <a:p>
                      <a:pPr algn="ctr"/>
                      <a:endParaRPr lang="en-US" dirty="0">
                        <a:latin typeface="Encode Sans" panose="020B0604020202020204" charset="0"/>
                      </a:endParaRPr>
                    </a:p>
                  </a:txBody>
                  <a:tcPr/>
                </a:tc>
                <a:tc>
                  <a:txBody>
                    <a:bodyPr/>
                    <a:lstStyle/>
                    <a:p>
                      <a:pPr algn="ctr"/>
                      <a:endParaRPr lang="en-US" dirty="0">
                        <a:latin typeface="Encode Sans" panose="020B0604020202020204" charset="0"/>
                      </a:endParaRPr>
                    </a:p>
                  </a:txBody>
                  <a:tcPr/>
                </a:tc>
                <a:tc>
                  <a:txBody>
                    <a:bodyPr/>
                    <a:lstStyle/>
                    <a:p>
                      <a:pPr algn="ctr"/>
                      <a:endParaRPr lang="en-US" dirty="0">
                        <a:latin typeface="Encode Sans" panose="020B0604020202020204" charset="0"/>
                      </a:endParaRPr>
                    </a:p>
                  </a:txBody>
                  <a:tcPr/>
                </a:tc>
                <a:extLst>
                  <a:ext uri="{0D108BD9-81ED-4DB2-BD59-A6C34878D82A}">
                    <a16:rowId xmlns:a16="http://schemas.microsoft.com/office/drawing/2014/main" val="4270832887"/>
                  </a:ext>
                </a:extLst>
              </a:tr>
            </a:tbl>
          </a:graphicData>
        </a:graphic>
      </p:graphicFrame>
      <p:sp>
        <p:nvSpPr>
          <p:cNvPr id="7" name="Title 6">
            <a:extLst>
              <a:ext uri="{FF2B5EF4-FFF2-40B4-BE49-F238E27FC236}">
                <a16:creationId xmlns:a16="http://schemas.microsoft.com/office/drawing/2014/main" id="{FD950F93-90C5-F774-A5EB-BEA8CD16C236}"/>
              </a:ext>
            </a:extLst>
          </p:cNvPr>
          <p:cNvSpPr>
            <a:spLocks noGrp="1"/>
          </p:cNvSpPr>
          <p:nvPr>
            <p:ph type="title"/>
          </p:nvPr>
        </p:nvSpPr>
        <p:spPr/>
        <p:txBody>
          <a:bodyPr/>
          <a:lstStyle/>
          <a:p>
            <a:r>
              <a:rPr lang="en-US" dirty="0"/>
              <a:t>tax reinstatement caps according to co</a:t>
            </a:r>
            <a:r>
              <a:rPr lang="en-US" baseline="-25000" dirty="0"/>
              <a:t>2</a:t>
            </a:r>
            <a:r>
              <a:rPr lang="en-US" dirty="0"/>
              <a:t> emissions</a:t>
            </a:r>
          </a:p>
        </p:txBody>
      </p:sp>
      <p:sp>
        <p:nvSpPr>
          <p:cNvPr id="6" name="Rectangle 5">
            <a:extLst>
              <a:ext uri="{FF2B5EF4-FFF2-40B4-BE49-F238E27FC236}">
                <a16:creationId xmlns:a16="http://schemas.microsoft.com/office/drawing/2014/main" id="{3BDC5986-876A-7514-BD6E-76325ADAFD9A}"/>
              </a:ext>
            </a:extLst>
          </p:cNvPr>
          <p:cNvSpPr/>
          <p:nvPr/>
        </p:nvSpPr>
        <p:spPr>
          <a:xfrm>
            <a:off x="2825417" y="2427647"/>
            <a:ext cx="1008112" cy="678552"/>
          </a:xfrm>
          <a:prstGeom prst="rect">
            <a:avLst/>
          </a:prstGeom>
          <a:solidFill>
            <a:srgbClr val="E8541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BE" sz="4000" dirty="0">
                <a:latin typeface="Encode Sans" panose="020B0604020202020204" charset="0"/>
              </a:rPr>
              <a:t>?</a:t>
            </a:r>
            <a:endParaRPr lang="fr-BE" dirty="0">
              <a:latin typeface="Encode Sans" panose="020B0604020202020204" charset="0"/>
            </a:endParaRPr>
          </a:p>
        </p:txBody>
      </p:sp>
      <p:sp>
        <p:nvSpPr>
          <p:cNvPr id="8" name="Rectangle 7">
            <a:extLst>
              <a:ext uri="{FF2B5EF4-FFF2-40B4-BE49-F238E27FC236}">
                <a16:creationId xmlns:a16="http://schemas.microsoft.com/office/drawing/2014/main" id="{31B4B2FE-8BDC-3B93-2BCC-E6B1EA2C4D2C}"/>
              </a:ext>
            </a:extLst>
          </p:cNvPr>
          <p:cNvSpPr/>
          <p:nvPr/>
        </p:nvSpPr>
        <p:spPr>
          <a:xfrm>
            <a:off x="4041585" y="2427647"/>
            <a:ext cx="6272664" cy="678552"/>
          </a:xfrm>
          <a:prstGeom prst="rect">
            <a:avLst/>
          </a:prstGeom>
          <a:solidFill>
            <a:srgbClr val="E8541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latin typeface="Encode Sans" panose="020B0604020202020204" charset="0"/>
              </a:rPr>
              <a:t>What is the annual tax reinstatement?</a:t>
            </a:r>
            <a:endParaRPr lang="fr-BE" sz="900" dirty="0">
              <a:latin typeface="Encode Sans" panose="020B0604020202020204" charset="0"/>
            </a:endParaRPr>
          </a:p>
        </p:txBody>
      </p:sp>
      <p:sp>
        <p:nvSpPr>
          <p:cNvPr id="10" name="TextBox 9">
            <a:extLst>
              <a:ext uri="{FF2B5EF4-FFF2-40B4-BE49-F238E27FC236}">
                <a16:creationId xmlns:a16="http://schemas.microsoft.com/office/drawing/2014/main" id="{C2A803FD-8D3D-D872-02D6-6512EA12AD2B}"/>
              </a:ext>
            </a:extLst>
          </p:cNvPr>
          <p:cNvSpPr txBox="1"/>
          <p:nvPr/>
        </p:nvSpPr>
        <p:spPr>
          <a:xfrm>
            <a:off x="2942702" y="5354750"/>
            <a:ext cx="6963298" cy="1384995"/>
          </a:xfrm>
          <a:prstGeom prst="rect">
            <a:avLst/>
          </a:prstGeom>
          <a:noFill/>
        </p:spPr>
        <p:txBody>
          <a:bodyPr wrap="square">
            <a:spAutoFit/>
          </a:bodyPr>
          <a:lstStyle/>
          <a:p>
            <a:pPr algn="ctr"/>
            <a:r>
              <a:rPr lang="en-US" sz="1200" b="1" dirty="0">
                <a:latin typeface="Encode Sans" panose="020B0604020202020204" charset="0"/>
              </a:rPr>
              <a:t>Amount of tax reinstatement x CIT rate (Corporate </a:t>
            </a:r>
            <a:r>
              <a:rPr lang="en-US" sz="1200" b="1" dirty="0" err="1">
                <a:latin typeface="Encode Sans" panose="020B0604020202020204" charset="0"/>
              </a:rPr>
              <a:t>IncomeTax</a:t>
            </a:r>
            <a:r>
              <a:rPr lang="en-US" sz="1200" b="1" dirty="0">
                <a:latin typeface="Encode Sans" panose="020B0604020202020204" charset="0"/>
              </a:rPr>
              <a:t> - Standard rate = 25%)</a:t>
            </a:r>
            <a:endParaRPr lang="fr-BE" sz="1200" b="1" dirty="0">
              <a:latin typeface="Encode Sans" panose="020B0604020202020204" charset="0"/>
            </a:endParaRPr>
          </a:p>
          <a:p>
            <a:pPr algn="ctr"/>
            <a:endParaRPr lang="fr-BE" sz="1200" b="1" dirty="0">
              <a:latin typeface="Encode Sans" panose="020B0604020202020204" charset="0"/>
            </a:endParaRPr>
          </a:p>
          <a:p>
            <a:pPr algn="ctr"/>
            <a:r>
              <a:rPr lang="fr-BE" sz="1200" b="1" dirty="0">
                <a:latin typeface="Encode Sans" panose="020B0604020202020204" charset="0"/>
              </a:rPr>
              <a:t>0 € x 25% = 0 €/</a:t>
            </a:r>
            <a:r>
              <a:rPr lang="fr-BE" sz="1200" b="1" dirty="0" err="1">
                <a:latin typeface="Encode Sans" panose="020B0604020202020204" charset="0"/>
              </a:rPr>
              <a:t>month</a:t>
            </a:r>
            <a:endParaRPr lang="fr-BE" sz="1200" b="1" dirty="0">
              <a:latin typeface="Encode Sans" panose="020B0604020202020204" charset="0"/>
            </a:endParaRPr>
          </a:p>
          <a:p>
            <a:pPr algn="ctr"/>
            <a:endParaRPr lang="fr-BE" sz="1200" b="1" dirty="0">
              <a:latin typeface="Encode Sans" panose="020B0604020202020204" charset="0"/>
            </a:endParaRPr>
          </a:p>
          <a:p>
            <a:pPr algn="ctr"/>
            <a:endParaRPr lang="fr-BE" sz="1200" b="1" dirty="0">
              <a:latin typeface="Encode Sans" panose="020B0604020202020204" charset="0"/>
            </a:endParaRPr>
          </a:p>
          <a:p>
            <a:pPr algn="ctr"/>
            <a:r>
              <a:rPr lang="fr-BE" sz="1200" b="1" dirty="0">
                <a:latin typeface="Encode Sans" panose="020B0604020202020204" charset="0"/>
              </a:rPr>
              <a:t>725 € x 25% = 181.25 €/</a:t>
            </a:r>
            <a:r>
              <a:rPr lang="fr-BE" sz="1200" b="1" dirty="0" err="1">
                <a:latin typeface="Encode Sans" panose="020B0604020202020204" charset="0"/>
              </a:rPr>
              <a:t>year</a:t>
            </a:r>
            <a:r>
              <a:rPr lang="fr-BE" sz="1200" b="1" dirty="0">
                <a:latin typeface="Encode Sans" panose="020B0604020202020204" charset="0"/>
              </a:rPr>
              <a:t>, or 15.10 €/</a:t>
            </a:r>
            <a:r>
              <a:rPr lang="fr-BE" sz="1200" b="1" dirty="0" err="1">
                <a:latin typeface="Encode Sans" panose="020B0604020202020204" charset="0"/>
              </a:rPr>
              <a:t>month</a:t>
            </a:r>
            <a:endParaRPr lang="fr-BE" sz="1200" b="1" dirty="0">
              <a:latin typeface="Encode Sans" panose="020B0604020202020204" charset="0"/>
            </a:endParaRPr>
          </a:p>
        </p:txBody>
      </p:sp>
      <p:sp>
        <p:nvSpPr>
          <p:cNvPr id="11" name="Rectangle 10">
            <a:extLst>
              <a:ext uri="{FF2B5EF4-FFF2-40B4-BE49-F238E27FC236}">
                <a16:creationId xmlns:a16="http://schemas.microsoft.com/office/drawing/2014/main" id="{58843E36-F8FA-B157-34BF-4962FFE1DDD2}"/>
              </a:ext>
            </a:extLst>
          </p:cNvPr>
          <p:cNvSpPr/>
          <p:nvPr/>
        </p:nvSpPr>
        <p:spPr>
          <a:xfrm>
            <a:off x="2832275" y="4417625"/>
            <a:ext cx="1008112" cy="678552"/>
          </a:xfrm>
          <a:prstGeom prst="rect">
            <a:avLst/>
          </a:prstGeom>
          <a:solidFill>
            <a:srgbClr val="E8541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BE" sz="4000" dirty="0">
                <a:latin typeface="Encode Sans" panose="020B0604020202020204" charset="0"/>
              </a:rPr>
              <a:t>?</a:t>
            </a:r>
            <a:endParaRPr lang="fr-BE" dirty="0">
              <a:latin typeface="Encode Sans" panose="020B0604020202020204" charset="0"/>
            </a:endParaRPr>
          </a:p>
        </p:txBody>
      </p:sp>
      <p:sp>
        <p:nvSpPr>
          <p:cNvPr id="12" name="Rectangle 11">
            <a:extLst>
              <a:ext uri="{FF2B5EF4-FFF2-40B4-BE49-F238E27FC236}">
                <a16:creationId xmlns:a16="http://schemas.microsoft.com/office/drawing/2014/main" id="{0929EC24-BB37-9452-10DC-CB7492749163}"/>
              </a:ext>
            </a:extLst>
          </p:cNvPr>
          <p:cNvSpPr/>
          <p:nvPr/>
        </p:nvSpPr>
        <p:spPr>
          <a:xfrm>
            <a:off x="4048443" y="4417625"/>
            <a:ext cx="6272664" cy="678552"/>
          </a:xfrm>
          <a:prstGeom prst="rect">
            <a:avLst/>
          </a:prstGeom>
          <a:solidFill>
            <a:srgbClr val="E8541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latin typeface="Encode Sans" panose="020B0604020202020204" charset="0"/>
              </a:rPr>
              <a:t>What is the monthly tax surcharge?</a:t>
            </a:r>
            <a:endParaRPr lang="fr-BE" sz="900" dirty="0">
              <a:latin typeface="Encode Sans" panose="020B0604020202020204" charset="0"/>
            </a:endParaRPr>
          </a:p>
        </p:txBody>
      </p:sp>
      <mc:AlternateContent xmlns:mc="http://schemas.openxmlformats.org/markup-compatibility/2006">
        <mc:Choice xmlns:a14="http://schemas.microsoft.com/office/drawing/2010/main" Requires="a14">
          <p:sp>
            <p:nvSpPr>
              <p:cNvPr id="13" name="TextBox 12">
                <a:extLst>
                  <a:ext uri="{FF2B5EF4-FFF2-40B4-BE49-F238E27FC236}">
                    <a16:creationId xmlns:a16="http://schemas.microsoft.com/office/drawing/2014/main" id="{4C17BCAD-0E4F-EB38-BD40-0188DD42E829}"/>
                  </a:ext>
                </a:extLst>
              </p:cNvPr>
              <p:cNvSpPr txBox="1"/>
              <p:nvPr/>
            </p:nvSpPr>
            <p:spPr>
              <a:xfrm>
                <a:off x="2050150" y="3579859"/>
                <a:ext cx="4594860" cy="442814"/>
              </a:xfrm>
              <a:prstGeom prst="rect">
                <a:avLst/>
              </a:prstGeom>
              <a:noFill/>
            </p:spPr>
            <p:txBody>
              <a:bodyPr wrap="square">
                <a:spAutoFit/>
              </a:bodyPr>
              <a:lstStyle/>
              <a:p>
                <a:pPr algn="ctr"/>
                <a14:m>
                  <m:oMathPara xmlns:m="http://schemas.openxmlformats.org/officeDocument/2006/math">
                    <m:oMathParaPr>
                      <m:jc m:val="centerGroup"/>
                    </m:oMathParaPr>
                    <m:oMath xmlns:m="http://schemas.openxmlformats.org/officeDocument/2006/math">
                      <m:f>
                        <m:fPr>
                          <m:ctrlPr>
                            <a:rPr lang="fr-FR" sz="1200" b="1" i="1" smtClean="0">
                              <a:latin typeface="Cambria Math" panose="02040503050406030204" pitchFamily="18" charset="0"/>
                            </a:rPr>
                          </m:ctrlPr>
                        </m:fPr>
                        <m:num>
                          <m:r>
                            <a:rPr lang="fr-BE" sz="1200" b="1" i="1">
                              <a:latin typeface="Cambria Math" panose="02040503050406030204" pitchFamily="18" charset="0"/>
                            </a:rPr>
                            <m:t>(</m:t>
                          </m:r>
                          <m:r>
                            <a:rPr lang="fr-BE" sz="1200" b="1" i="1">
                              <a:latin typeface="Cambria Math" panose="02040503050406030204" pitchFamily="18" charset="0"/>
                            </a:rPr>
                            <m:t>𝑵𝒆𝒕</m:t>
                          </m:r>
                          <m:r>
                            <a:rPr lang="fr-BE" sz="1200" b="1" i="1">
                              <a:latin typeface="Cambria Math" panose="02040503050406030204" pitchFamily="18" charset="0"/>
                            </a:rPr>
                            <m:t> </m:t>
                          </m:r>
                          <m:r>
                            <a:rPr lang="fr-BE" sz="1200" b="1" i="1">
                              <a:latin typeface="Cambria Math" panose="02040503050406030204" pitchFamily="18" charset="0"/>
                            </a:rPr>
                            <m:t>𝒅𝒊𝒔𝒄𝒐𝒖𝒏𝒕𝒆𝒅</m:t>
                          </m:r>
                          <m:r>
                            <a:rPr lang="fr-BE" sz="1200" b="1" i="1">
                              <a:latin typeface="Cambria Math" panose="02040503050406030204" pitchFamily="18" charset="0"/>
                            </a:rPr>
                            <m:t> </m:t>
                          </m:r>
                          <m:r>
                            <a:rPr lang="fr-BE" sz="1200" b="1" i="1">
                              <a:latin typeface="Cambria Math" panose="02040503050406030204" pitchFamily="18" charset="0"/>
                            </a:rPr>
                            <m:t>𝒑𝒓𝒊𝒄𝒆</m:t>
                          </m:r>
                          <m:r>
                            <a:rPr lang="fr-BE" sz="1200" b="1" i="1" smtClean="0">
                              <a:latin typeface="Cambria Math" panose="02040503050406030204" pitchFamily="18" charset="0"/>
                            </a:rPr>
                            <m:t>−</m:t>
                          </m:r>
                          <m:r>
                            <a:rPr lang="fr-BE" sz="1200" b="1" i="1">
                              <a:latin typeface="Cambria Math" panose="02040503050406030204" pitchFamily="18" charset="0"/>
                            </a:rPr>
                            <m:t>𝑩𝒂𝒕𝒕𝒆𝒓𝒚</m:t>
                          </m:r>
                          <m:r>
                            <a:rPr lang="fr-BE" sz="1200" b="1" i="1">
                              <a:latin typeface="Cambria Math" panose="02040503050406030204" pitchFamily="18" charset="0"/>
                            </a:rPr>
                            <m:t> (</m:t>
                          </m:r>
                          <m:r>
                            <a:rPr lang="fr-BE" sz="1200" b="1" i="1">
                              <a:latin typeface="Cambria Math" panose="02040503050406030204" pitchFamily="18" charset="0"/>
                            </a:rPr>
                            <m:t>𝒊𝒇</m:t>
                          </m:r>
                          <m:r>
                            <a:rPr lang="fr-BE" sz="1200" b="1" i="1">
                              <a:latin typeface="Cambria Math" panose="02040503050406030204" pitchFamily="18" charset="0"/>
                            </a:rPr>
                            <m:t> </m:t>
                          </m:r>
                          <m:r>
                            <a:rPr lang="fr-BE" sz="1200" b="1" i="1">
                              <a:latin typeface="Cambria Math" panose="02040503050406030204" pitchFamily="18" charset="0"/>
                            </a:rPr>
                            <m:t>𝒂𝒑𝒑𝒍𝒊𝒄𝒂𝒃𝒍𝒆</m:t>
                          </m:r>
                          <m:r>
                            <a:rPr lang="fr-BE" sz="1200" b="1" i="1">
                              <a:latin typeface="Cambria Math" panose="02040503050406030204" pitchFamily="18" charset="0"/>
                            </a:rPr>
                            <m:t>) −</m:t>
                          </m:r>
                          <m:r>
                            <a:rPr lang="fr-BE" sz="1200" b="1" i="1">
                              <a:latin typeface="Cambria Math" panose="02040503050406030204" pitchFamily="18" charset="0"/>
                            </a:rPr>
                            <m:t>𝑪𝒂𝒑</m:t>
                          </m:r>
                          <m:r>
                            <a:rPr lang="fr-BE" sz="1200" b="1" i="1">
                              <a:latin typeface="Cambria Math" panose="02040503050406030204" pitchFamily="18" charset="0"/>
                            </a:rPr>
                            <m:t>)</m:t>
                          </m:r>
                        </m:num>
                        <m:den>
                          <m:r>
                            <a:rPr lang="fr-BE" sz="1200" b="1" i="1">
                              <a:latin typeface="Cambria Math" panose="02040503050406030204" pitchFamily="18" charset="0"/>
                            </a:rPr>
                            <m:t>𝟒</m:t>
                          </m:r>
                        </m:den>
                      </m:f>
                    </m:oMath>
                  </m:oMathPara>
                </a14:m>
                <a:endParaRPr lang="fr-BE" sz="1200" dirty="0">
                  <a:latin typeface="Encode Sans" panose="020B0604020202020204" charset="0"/>
                </a:endParaRPr>
              </a:p>
            </p:txBody>
          </p:sp>
        </mc:Choice>
        <mc:Fallback>
          <p:sp>
            <p:nvSpPr>
              <p:cNvPr id="13" name="TextBox 12">
                <a:extLst>
                  <a:ext uri="{FF2B5EF4-FFF2-40B4-BE49-F238E27FC236}">
                    <a16:creationId xmlns:a16="http://schemas.microsoft.com/office/drawing/2014/main" id="{4C17BCAD-0E4F-EB38-BD40-0188DD42E829}"/>
                  </a:ext>
                </a:extLst>
              </p:cNvPr>
              <p:cNvSpPr txBox="1">
                <a:spLocks noRot="1" noChangeAspect="1" noMove="1" noResize="1" noEditPoints="1" noAdjustHandles="1" noChangeArrowheads="1" noChangeShapeType="1" noTextEdit="1"/>
              </p:cNvSpPr>
              <p:nvPr/>
            </p:nvSpPr>
            <p:spPr>
              <a:xfrm>
                <a:off x="2050150" y="3579859"/>
                <a:ext cx="4594860" cy="442814"/>
              </a:xfrm>
              <a:prstGeom prst="rect">
                <a:avLst/>
              </a:prstGeom>
              <a:blipFill>
                <a:blip r:embed="rId3"/>
                <a:stretch>
                  <a:fillRect b="-1370"/>
                </a:stretch>
              </a:blipFill>
            </p:spPr>
            <p:txBody>
              <a:bodyPr/>
              <a:lstStyle/>
              <a:p>
                <a:r>
                  <a:rPr lang="fr-FR">
                    <a:noFill/>
                  </a:rPr>
                  <a:t> </a:t>
                </a:r>
              </a:p>
            </p:txBody>
          </p:sp>
        </mc:Fallback>
      </mc:AlternateContent>
      <mc:AlternateContent xmlns:mc="http://schemas.openxmlformats.org/markup-compatibility/2006">
        <mc:Choice xmlns:a14="http://schemas.microsoft.com/office/drawing/2010/main" Requires="a14">
          <p:sp>
            <p:nvSpPr>
              <p:cNvPr id="14" name="TextBox 13">
                <a:extLst>
                  <a:ext uri="{FF2B5EF4-FFF2-40B4-BE49-F238E27FC236}">
                    <a16:creationId xmlns:a16="http://schemas.microsoft.com/office/drawing/2014/main" id="{23621927-729F-B229-FF69-BE4398B18E1C}"/>
                  </a:ext>
                </a:extLst>
              </p:cNvPr>
              <p:cNvSpPr txBox="1"/>
              <p:nvPr/>
            </p:nvSpPr>
            <p:spPr>
              <a:xfrm>
                <a:off x="6861633" y="3184907"/>
                <a:ext cx="3271572" cy="442814"/>
              </a:xfrm>
              <a:prstGeom prst="rect">
                <a:avLst/>
              </a:prstGeom>
              <a:noFill/>
            </p:spPr>
            <p:txBody>
              <a:bodyPr wrap="square">
                <a:spAutoFit/>
              </a:bodyPr>
              <a:lstStyle/>
              <a:p>
                <a:pPr algn="r"/>
                <a14:m>
                  <m:oMathPara xmlns:m="http://schemas.openxmlformats.org/officeDocument/2006/math">
                    <m:oMathParaPr>
                      <m:jc m:val="centerGroup"/>
                    </m:oMathParaPr>
                    <m:oMath xmlns:m="http://schemas.openxmlformats.org/officeDocument/2006/math">
                      <m:f>
                        <m:fPr>
                          <m:ctrlPr>
                            <a:rPr lang="fr-FR" sz="1200" b="1" i="1" smtClean="0">
                              <a:latin typeface="Cambria Math" panose="02040503050406030204" pitchFamily="18" charset="0"/>
                            </a:rPr>
                          </m:ctrlPr>
                        </m:fPr>
                        <m:num>
                          <m:r>
                            <a:rPr lang="fr-BE" sz="1200" b="1" i="1">
                              <a:latin typeface="Cambria Math" panose="02040503050406030204" pitchFamily="18" charset="0"/>
                            </a:rPr>
                            <m:t>(</m:t>
                          </m:r>
                          <m:r>
                            <a:rPr lang="fr-BE" sz="1200" b="1" i="1" smtClean="0">
                              <a:latin typeface="Cambria Math" panose="02040503050406030204" pitchFamily="18" charset="0"/>
                            </a:rPr>
                            <m:t>𝟐𝟖</m:t>
                          </m:r>
                          <m:r>
                            <a:rPr lang="fr-BE" sz="1200" b="1" i="1" smtClean="0">
                              <a:latin typeface="Cambria Math" panose="02040503050406030204" pitchFamily="18" charset="0"/>
                            </a:rPr>
                            <m:t> </m:t>
                          </m:r>
                          <m:r>
                            <a:rPr lang="fr-BE" sz="1200" b="1" i="1" smtClean="0">
                              <a:latin typeface="Cambria Math" panose="02040503050406030204" pitchFamily="18" charset="0"/>
                            </a:rPr>
                            <m:t>𝟒𝟎𝟎</m:t>
                          </m:r>
                          <m:r>
                            <a:rPr lang="fr-BE" sz="1200" b="1" i="1" smtClean="0">
                              <a:latin typeface="Cambria Math" panose="02040503050406030204" pitchFamily="18" charset="0"/>
                            </a:rPr>
                            <m:t>−</m:t>
                          </m:r>
                          <m:r>
                            <a:rPr lang="fr-BE" sz="1200" b="1" i="1" smtClean="0">
                              <a:latin typeface="Cambria Math" panose="02040503050406030204" pitchFamily="18" charset="0"/>
                            </a:rPr>
                            <m:t>𝟏𝟎</m:t>
                          </m:r>
                          <m:r>
                            <a:rPr lang="fr-BE" sz="1200" b="1" i="1" smtClean="0">
                              <a:latin typeface="Cambria Math" panose="02040503050406030204" pitchFamily="18" charset="0"/>
                            </a:rPr>
                            <m:t> </m:t>
                          </m:r>
                          <m:r>
                            <a:rPr lang="fr-BE" sz="1200" b="1" i="1" smtClean="0">
                              <a:latin typeface="Cambria Math" panose="02040503050406030204" pitchFamily="18" charset="0"/>
                            </a:rPr>
                            <m:t>𝟏𝟎𝟎</m:t>
                          </m:r>
                          <m:r>
                            <a:rPr lang="fr-BE" sz="1200" b="1" i="1" smtClean="0">
                              <a:latin typeface="Cambria Math" panose="02040503050406030204" pitchFamily="18" charset="0"/>
                            </a:rPr>
                            <m:t>−</m:t>
                          </m:r>
                          <m:r>
                            <a:rPr lang="fr-BE" sz="1200" b="1" i="1" smtClean="0">
                              <a:latin typeface="Cambria Math" panose="02040503050406030204" pitchFamily="18" charset="0"/>
                            </a:rPr>
                            <m:t>𝟑𝟎</m:t>
                          </m:r>
                          <m:r>
                            <a:rPr lang="fr-BE" sz="1200" b="1" i="1" smtClean="0">
                              <a:latin typeface="Cambria Math" panose="02040503050406030204" pitchFamily="18" charset="0"/>
                            </a:rPr>
                            <m:t> </m:t>
                          </m:r>
                          <m:r>
                            <a:rPr lang="fr-BE" sz="1200" b="1" i="1" smtClean="0">
                              <a:latin typeface="Cambria Math" panose="02040503050406030204" pitchFamily="18" charset="0"/>
                            </a:rPr>
                            <m:t>𝟎𝟎𝟎</m:t>
                          </m:r>
                          <m:r>
                            <a:rPr lang="fr-BE" sz="1200" b="1" i="1" smtClean="0">
                              <a:latin typeface="Cambria Math" panose="02040503050406030204" pitchFamily="18" charset="0"/>
                            </a:rPr>
                            <m:t>)</m:t>
                          </m:r>
                        </m:num>
                        <m:den>
                          <m:r>
                            <a:rPr lang="fr-BE" sz="1200" b="1" i="1">
                              <a:latin typeface="Cambria Math" panose="02040503050406030204" pitchFamily="18" charset="0"/>
                            </a:rPr>
                            <m:t>𝟒</m:t>
                          </m:r>
                        </m:den>
                      </m:f>
                      <m:r>
                        <a:rPr lang="fr-BE" sz="1200" b="1" i="1" smtClean="0">
                          <a:latin typeface="Cambria Math" panose="02040503050406030204" pitchFamily="18" charset="0"/>
                        </a:rPr>
                        <m:t>=</m:t>
                      </m:r>
                      <m:r>
                        <a:rPr lang="fr-BE" sz="1200" b="1" i="1" smtClean="0">
                          <a:latin typeface="Cambria Math" panose="02040503050406030204" pitchFamily="18" charset="0"/>
                        </a:rPr>
                        <m:t>𝟎</m:t>
                      </m:r>
                      <m:r>
                        <a:rPr lang="fr-BE" sz="1200" b="1" i="1" smtClean="0">
                          <a:latin typeface="Cambria Math" panose="02040503050406030204" pitchFamily="18" charset="0"/>
                        </a:rPr>
                        <m:t> € /</m:t>
                      </m:r>
                      <m:r>
                        <a:rPr lang="en-GB" sz="1200" b="1" i="1" smtClean="0">
                          <a:latin typeface="Cambria Math" panose="02040503050406030204" pitchFamily="18" charset="0"/>
                        </a:rPr>
                        <m:t>𝒚</m:t>
                      </m:r>
                    </m:oMath>
                  </m:oMathPara>
                </a14:m>
                <a:endParaRPr lang="fr-BE" sz="1200" dirty="0">
                  <a:latin typeface="Encode Sans" panose="020B0604020202020204" charset="0"/>
                </a:endParaRPr>
              </a:p>
            </p:txBody>
          </p:sp>
        </mc:Choice>
        <mc:Fallback>
          <p:sp>
            <p:nvSpPr>
              <p:cNvPr id="14" name="TextBox 13">
                <a:extLst>
                  <a:ext uri="{FF2B5EF4-FFF2-40B4-BE49-F238E27FC236}">
                    <a16:creationId xmlns:a16="http://schemas.microsoft.com/office/drawing/2014/main" id="{23621927-729F-B229-FF69-BE4398B18E1C}"/>
                  </a:ext>
                </a:extLst>
              </p:cNvPr>
              <p:cNvSpPr txBox="1">
                <a:spLocks noRot="1" noChangeAspect="1" noMove="1" noResize="1" noEditPoints="1" noAdjustHandles="1" noChangeArrowheads="1" noChangeShapeType="1" noTextEdit="1"/>
              </p:cNvSpPr>
              <p:nvPr/>
            </p:nvSpPr>
            <p:spPr>
              <a:xfrm>
                <a:off x="6861633" y="3184907"/>
                <a:ext cx="3271572" cy="442814"/>
              </a:xfrm>
              <a:prstGeom prst="rect">
                <a:avLst/>
              </a:prstGeom>
              <a:blipFill>
                <a:blip r:embed="rId4"/>
                <a:stretch>
                  <a:fillRect b="-1370"/>
                </a:stretch>
              </a:blipFill>
            </p:spPr>
            <p:txBody>
              <a:bodyPr/>
              <a:lstStyle/>
              <a:p>
                <a:r>
                  <a:rPr lang="fr-FR">
                    <a:noFill/>
                  </a:rPr>
                  <a:t> </a:t>
                </a:r>
              </a:p>
            </p:txBody>
          </p:sp>
        </mc:Fallback>
      </mc:AlternateContent>
      <p:sp>
        <p:nvSpPr>
          <p:cNvPr id="15" name="Rectangle 14">
            <a:extLst>
              <a:ext uri="{FF2B5EF4-FFF2-40B4-BE49-F238E27FC236}">
                <a16:creationId xmlns:a16="http://schemas.microsoft.com/office/drawing/2014/main" id="{114FB483-1905-0D18-156E-82EA98F461F7}"/>
              </a:ext>
            </a:extLst>
          </p:cNvPr>
          <p:cNvSpPr/>
          <p:nvPr/>
        </p:nvSpPr>
        <p:spPr>
          <a:xfrm>
            <a:off x="0" y="434558"/>
            <a:ext cx="5166911" cy="356591"/>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a:latin typeface="Encode Sans" panose="020B0604020202020204" charset="0"/>
              </a:rPr>
              <a:t>Example France - Country adaptation</a:t>
            </a:r>
            <a:endParaRPr lang="en-US" dirty="0">
              <a:latin typeface="Encode Sans" panose="020B0604020202020204" charset="0"/>
            </a:endParaRPr>
          </a:p>
        </p:txBody>
      </p:sp>
      <p:sp>
        <p:nvSpPr>
          <p:cNvPr id="16" name="TextBox 15">
            <a:extLst>
              <a:ext uri="{FF2B5EF4-FFF2-40B4-BE49-F238E27FC236}">
                <a16:creationId xmlns:a16="http://schemas.microsoft.com/office/drawing/2014/main" id="{CC9D728E-F465-8632-C3AF-1AC230A84F08}"/>
              </a:ext>
            </a:extLst>
          </p:cNvPr>
          <p:cNvSpPr txBox="1"/>
          <p:nvPr/>
        </p:nvSpPr>
        <p:spPr>
          <a:xfrm>
            <a:off x="3308180" y="1865789"/>
            <a:ext cx="3069221" cy="300082"/>
          </a:xfrm>
          <a:prstGeom prst="rect">
            <a:avLst/>
          </a:prstGeom>
          <a:noFill/>
        </p:spPr>
        <p:txBody>
          <a:bodyPr wrap="square">
            <a:spAutoFit/>
          </a:bodyPr>
          <a:lstStyle/>
          <a:p>
            <a:pPr algn="ctr"/>
            <a:r>
              <a:rPr lang="fr-BE" sz="1350" dirty="0">
                <a:solidFill>
                  <a:schemeClr val="dk1"/>
                </a:solidFill>
                <a:latin typeface="Encode Sans" panose="020B0604020202020204" charset="0"/>
              </a:rPr>
              <a:t>18,300 € / 9,900 €</a:t>
            </a:r>
            <a:endParaRPr lang="en-US" sz="1350" dirty="0">
              <a:solidFill>
                <a:schemeClr val="dk1"/>
              </a:solidFill>
              <a:latin typeface="Encode Sans" panose="020B0604020202020204" charset="0"/>
            </a:endParaRPr>
          </a:p>
        </p:txBody>
      </p:sp>
      <p:sp>
        <p:nvSpPr>
          <p:cNvPr id="17" name="TextBox 16">
            <a:extLst>
              <a:ext uri="{FF2B5EF4-FFF2-40B4-BE49-F238E27FC236}">
                <a16:creationId xmlns:a16="http://schemas.microsoft.com/office/drawing/2014/main" id="{2953512D-67A6-BC37-344E-E4D81C58F5BF}"/>
              </a:ext>
            </a:extLst>
          </p:cNvPr>
          <p:cNvSpPr txBox="1"/>
          <p:nvPr/>
        </p:nvSpPr>
        <p:spPr>
          <a:xfrm>
            <a:off x="5885673" y="1874949"/>
            <a:ext cx="3069221" cy="300082"/>
          </a:xfrm>
          <a:prstGeom prst="rect">
            <a:avLst/>
          </a:prstGeom>
          <a:noFill/>
        </p:spPr>
        <p:txBody>
          <a:bodyPr wrap="square">
            <a:spAutoFit/>
          </a:bodyPr>
          <a:lstStyle/>
          <a:p>
            <a:pPr algn="ctr"/>
            <a:r>
              <a:rPr lang="fr-BE" sz="1350" dirty="0">
                <a:solidFill>
                  <a:schemeClr val="dk1"/>
                </a:solidFill>
                <a:latin typeface="Encode Sans" panose="020B0604020202020204" charset="0"/>
              </a:rPr>
              <a:t>30,000 € + batteries</a:t>
            </a:r>
            <a:endParaRPr lang="en-US" sz="1350" dirty="0">
              <a:solidFill>
                <a:schemeClr val="dk1"/>
              </a:solidFill>
              <a:latin typeface="Encode Sans" panose="020B0604020202020204" charset="0"/>
            </a:endParaRPr>
          </a:p>
        </p:txBody>
      </p:sp>
      <p:sp>
        <p:nvSpPr>
          <p:cNvPr id="18" name="TextBox 17">
            <a:extLst>
              <a:ext uri="{FF2B5EF4-FFF2-40B4-BE49-F238E27FC236}">
                <a16:creationId xmlns:a16="http://schemas.microsoft.com/office/drawing/2014/main" id="{994E5F5E-53D8-E7BC-13BA-CEB0C3181AF4}"/>
              </a:ext>
            </a:extLst>
          </p:cNvPr>
          <p:cNvSpPr txBox="1"/>
          <p:nvPr/>
        </p:nvSpPr>
        <p:spPr>
          <a:xfrm>
            <a:off x="8476495" y="1884109"/>
            <a:ext cx="3069221" cy="300082"/>
          </a:xfrm>
          <a:prstGeom prst="rect">
            <a:avLst/>
          </a:prstGeom>
          <a:noFill/>
        </p:spPr>
        <p:txBody>
          <a:bodyPr wrap="square">
            <a:spAutoFit/>
          </a:bodyPr>
          <a:lstStyle/>
          <a:p>
            <a:pPr algn="ctr"/>
            <a:r>
              <a:rPr lang="fr-BE" sz="1350" dirty="0">
                <a:solidFill>
                  <a:schemeClr val="dk1"/>
                </a:solidFill>
                <a:latin typeface="Encode Sans" panose="020B0604020202020204" charset="0"/>
              </a:rPr>
              <a:t>20,300 € + batteries</a:t>
            </a:r>
            <a:endParaRPr lang="en-US" sz="1350" dirty="0">
              <a:solidFill>
                <a:schemeClr val="dk1"/>
              </a:solidFill>
              <a:latin typeface="Encode Sans" panose="020B0604020202020204" charset="0"/>
            </a:endParaRPr>
          </a:p>
        </p:txBody>
      </p:sp>
      <mc:AlternateContent xmlns:mc="http://schemas.openxmlformats.org/markup-compatibility/2006">
        <mc:Choice xmlns:a14="http://schemas.microsoft.com/office/drawing/2010/main" Requires="a14">
          <p:sp>
            <p:nvSpPr>
              <p:cNvPr id="19" name="TextBox 18">
                <a:extLst>
                  <a:ext uri="{FF2B5EF4-FFF2-40B4-BE49-F238E27FC236}">
                    <a16:creationId xmlns:a16="http://schemas.microsoft.com/office/drawing/2014/main" id="{3C55C484-8835-C097-3437-E808BE7F0221}"/>
                  </a:ext>
                </a:extLst>
              </p:cNvPr>
              <p:cNvSpPr txBox="1"/>
              <p:nvPr/>
            </p:nvSpPr>
            <p:spPr>
              <a:xfrm>
                <a:off x="6861633" y="3816495"/>
                <a:ext cx="3271572" cy="442814"/>
              </a:xfrm>
              <a:prstGeom prst="rect">
                <a:avLst/>
              </a:prstGeom>
              <a:noFill/>
            </p:spPr>
            <p:txBody>
              <a:bodyPr wrap="square">
                <a:spAutoFit/>
              </a:bodyPr>
              <a:lstStyle/>
              <a:p>
                <a:pPr algn="r"/>
                <a14:m>
                  <m:oMathPara xmlns:m="http://schemas.openxmlformats.org/officeDocument/2006/math">
                    <m:oMathParaPr>
                      <m:jc m:val="centerGroup"/>
                    </m:oMathParaPr>
                    <m:oMath xmlns:m="http://schemas.openxmlformats.org/officeDocument/2006/math">
                      <m:f>
                        <m:fPr>
                          <m:ctrlPr>
                            <a:rPr lang="fr-FR" sz="1200" b="1" i="1" smtClean="0">
                              <a:latin typeface="Cambria Math" panose="02040503050406030204" pitchFamily="18" charset="0"/>
                            </a:rPr>
                          </m:ctrlPr>
                        </m:fPr>
                        <m:num>
                          <m:r>
                            <a:rPr lang="fr-BE" sz="1200" b="1" i="1">
                              <a:latin typeface="Cambria Math" panose="02040503050406030204" pitchFamily="18" charset="0"/>
                            </a:rPr>
                            <m:t>(</m:t>
                          </m:r>
                          <m:r>
                            <a:rPr lang="fr-BE" sz="1200" b="1" i="1" smtClean="0">
                              <a:latin typeface="Cambria Math" panose="02040503050406030204" pitchFamily="18" charset="0"/>
                            </a:rPr>
                            <m:t>𝟐𝟏</m:t>
                          </m:r>
                          <m:r>
                            <a:rPr lang="fr-BE" sz="1200" b="1" i="1" smtClean="0">
                              <a:latin typeface="Cambria Math" panose="02040503050406030204" pitchFamily="18" charset="0"/>
                            </a:rPr>
                            <m:t> </m:t>
                          </m:r>
                          <m:r>
                            <a:rPr lang="fr-BE" sz="1200" b="1" i="1" smtClean="0">
                              <a:latin typeface="Cambria Math" panose="02040503050406030204" pitchFamily="18" charset="0"/>
                            </a:rPr>
                            <m:t>𝟐𝟎𝟎</m:t>
                          </m:r>
                          <m:r>
                            <a:rPr lang="fr-BE" sz="1200" b="1" i="1" smtClean="0">
                              <a:latin typeface="Cambria Math" panose="02040503050406030204" pitchFamily="18" charset="0"/>
                            </a:rPr>
                            <m:t>−</m:t>
                          </m:r>
                          <m:r>
                            <a:rPr lang="fr-BE" sz="1200" b="1" i="1" smtClean="0">
                              <a:latin typeface="Cambria Math" panose="02040503050406030204" pitchFamily="18" charset="0"/>
                            </a:rPr>
                            <m:t>𝟏𝟖</m:t>
                          </m:r>
                          <m:r>
                            <a:rPr lang="nl-BE" sz="1200" b="1" i="1" smtClean="0">
                              <a:latin typeface="Cambria Math" panose="02040503050406030204" pitchFamily="18" charset="0"/>
                            </a:rPr>
                            <m:t> </m:t>
                          </m:r>
                          <m:r>
                            <a:rPr lang="fr-BE" sz="1200" b="1" i="1" smtClean="0">
                              <a:latin typeface="Cambria Math" panose="02040503050406030204" pitchFamily="18" charset="0"/>
                            </a:rPr>
                            <m:t>𝟑𝟎𝟎</m:t>
                          </m:r>
                          <m:r>
                            <a:rPr lang="fr-BE" sz="1200" b="1" i="1" smtClean="0">
                              <a:latin typeface="Cambria Math" panose="02040503050406030204" pitchFamily="18" charset="0"/>
                            </a:rPr>
                            <m:t>)</m:t>
                          </m:r>
                        </m:num>
                        <m:den>
                          <m:r>
                            <a:rPr lang="fr-BE" sz="1200" b="1" i="1">
                              <a:latin typeface="Cambria Math" panose="02040503050406030204" pitchFamily="18" charset="0"/>
                            </a:rPr>
                            <m:t>𝟒</m:t>
                          </m:r>
                        </m:den>
                      </m:f>
                      <m:r>
                        <a:rPr lang="fr-BE" sz="1200" b="1" i="1" smtClean="0">
                          <a:latin typeface="Cambria Math" panose="02040503050406030204" pitchFamily="18" charset="0"/>
                        </a:rPr>
                        <m:t>=</m:t>
                      </m:r>
                      <m:r>
                        <a:rPr lang="fr-BE" sz="1200" b="1" i="1" smtClean="0">
                          <a:latin typeface="Cambria Math" panose="02040503050406030204" pitchFamily="18" charset="0"/>
                        </a:rPr>
                        <m:t>𝟕𝟐𝟓</m:t>
                      </m:r>
                      <m:r>
                        <a:rPr lang="fr-BE" sz="1200" b="1" i="1" smtClean="0">
                          <a:latin typeface="Cambria Math" panose="02040503050406030204" pitchFamily="18" charset="0"/>
                        </a:rPr>
                        <m:t> € /</m:t>
                      </m:r>
                      <m:r>
                        <a:rPr lang="en-GB" sz="1200" b="1" i="1" smtClean="0">
                          <a:latin typeface="Cambria Math" panose="02040503050406030204" pitchFamily="18" charset="0"/>
                        </a:rPr>
                        <m:t>𝒚</m:t>
                      </m:r>
                    </m:oMath>
                  </m:oMathPara>
                </a14:m>
                <a:endParaRPr lang="fr-BE" sz="1200" dirty="0">
                  <a:latin typeface="Encode Sans" panose="020B0604020202020204" charset="0"/>
                </a:endParaRPr>
              </a:p>
            </p:txBody>
          </p:sp>
        </mc:Choice>
        <mc:Fallback>
          <p:sp>
            <p:nvSpPr>
              <p:cNvPr id="19" name="TextBox 18">
                <a:extLst>
                  <a:ext uri="{FF2B5EF4-FFF2-40B4-BE49-F238E27FC236}">
                    <a16:creationId xmlns:a16="http://schemas.microsoft.com/office/drawing/2014/main" id="{3C55C484-8835-C097-3437-E808BE7F0221}"/>
                  </a:ext>
                </a:extLst>
              </p:cNvPr>
              <p:cNvSpPr txBox="1">
                <a:spLocks noRot="1" noChangeAspect="1" noMove="1" noResize="1" noEditPoints="1" noAdjustHandles="1" noChangeArrowheads="1" noChangeShapeType="1" noTextEdit="1"/>
              </p:cNvSpPr>
              <p:nvPr/>
            </p:nvSpPr>
            <p:spPr>
              <a:xfrm>
                <a:off x="6861633" y="3816495"/>
                <a:ext cx="3271572" cy="442814"/>
              </a:xfrm>
              <a:prstGeom prst="rect">
                <a:avLst/>
              </a:prstGeom>
              <a:blipFill>
                <a:blip r:embed="rId5"/>
                <a:stretch>
                  <a:fillRect b="-1370"/>
                </a:stretch>
              </a:blipFill>
            </p:spPr>
            <p:txBody>
              <a:bodyPr/>
              <a:lstStyle/>
              <a:p>
                <a:r>
                  <a:rPr lang="fr-FR">
                    <a:noFill/>
                  </a:rPr>
                  <a:t> </a:t>
                </a:r>
              </a:p>
            </p:txBody>
          </p:sp>
        </mc:Fallback>
      </mc:AlternateContent>
      <p:pic>
        <p:nvPicPr>
          <p:cNvPr id="24" name="Picture 2" descr="Stellantis dévoile un florilège de slogans pour ses marques">
            <a:extLst>
              <a:ext uri="{FF2B5EF4-FFF2-40B4-BE49-F238E27FC236}">
                <a16:creationId xmlns:a16="http://schemas.microsoft.com/office/drawing/2014/main" id="{4E325994-4A81-39E4-CA06-0B494F80A07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8869" y="6267198"/>
            <a:ext cx="396573" cy="264382"/>
          </a:xfrm>
          <a:prstGeom prst="flowChartConnector">
            <a:avLst/>
          </a:prstGeom>
          <a:noFill/>
          <a:extLst>
            <a:ext uri="{909E8E84-426E-40DD-AFC4-6F175D3DCCD1}">
              <a14:hiddenFill xmlns:a14="http://schemas.microsoft.com/office/drawing/2010/main">
                <a:solidFill>
                  <a:srgbClr val="FFFFFF"/>
                </a:solidFill>
              </a14:hiddenFill>
            </a:ext>
          </a:extLst>
        </p:spPr>
      </p:pic>
      <p:pic>
        <p:nvPicPr>
          <p:cNvPr id="25" name="Picture 2" descr="Drapeaux Monde Banque d'images et photos libres de droit - iStock">
            <a:extLst>
              <a:ext uri="{FF2B5EF4-FFF2-40B4-BE49-F238E27FC236}">
                <a16:creationId xmlns:a16="http://schemas.microsoft.com/office/drawing/2014/main" id="{C96812E0-8B5E-A124-EBA3-2CE072A6805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3210" y="6179115"/>
            <a:ext cx="437609" cy="43760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500 LA PRIMA">
            <a:extLst>
              <a:ext uri="{FF2B5EF4-FFF2-40B4-BE49-F238E27FC236}">
                <a16:creationId xmlns:a16="http://schemas.microsoft.com/office/drawing/2014/main" id="{852221C1-D4CA-729D-F481-1B64F036F8F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521698" y="3139055"/>
            <a:ext cx="824402" cy="52131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731C1EDC-7F88-EA9A-C8FE-66CB9F1147A8}"/>
              </a:ext>
            </a:extLst>
          </p:cNvPr>
          <p:cNvPicPr>
            <a:picLocks noChangeAspect="1"/>
          </p:cNvPicPr>
          <p:nvPr/>
        </p:nvPicPr>
        <p:blipFill>
          <a:blip r:embed="rId9"/>
          <a:stretch>
            <a:fillRect/>
          </a:stretch>
        </p:blipFill>
        <p:spPr>
          <a:xfrm>
            <a:off x="10521698" y="3775980"/>
            <a:ext cx="708902" cy="437202"/>
          </a:xfrm>
          <a:prstGeom prst="rect">
            <a:avLst/>
          </a:prstGeom>
        </p:spPr>
      </p:pic>
      <p:pic>
        <p:nvPicPr>
          <p:cNvPr id="27" name="Picture 26" descr="500 LA PRIMA">
            <a:extLst>
              <a:ext uri="{FF2B5EF4-FFF2-40B4-BE49-F238E27FC236}">
                <a16:creationId xmlns:a16="http://schemas.microsoft.com/office/drawing/2014/main" id="{716E66DB-1758-F929-29CB-B0CDC3C5738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93992" y="5676054"/>
            <a:ext cx="824402" cy="521313"/>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a:extLst>
              <a:ext uri="{FF2B5EF4-FFF2-40B4-BE49-F238E27FC236}">
                <a16:creationId xmlns:a16="http://schemas.microsoft.com/office/drawing/2014/main" id="{ABBC4497-C3D0-43D0-D5E8-94314D51D4B4}"/>
              </a:ext>
            </a:extLst>
          </p:cNvPr>
          <p:cNvPicPr>
            <a:picLocks noChangeAspect="1"/>
          </p:cNvPicPr>
          <p:nvPr/>
        </p:nvPicPr>
        <p:blipFill>
          <a:blip r:embed="rId9"/>
          <a:stretch>
            <a:fillRect/>
          </a:stretch>
        </p:blipFill>
        <p:spPr>
          <a:xfrm>
            <a:off x="3752857" y="6206227"/>
            <a:ext cx="708902" cy="437202"/>
          </a:xfrm>
          <a:prstGeom prst="rect">
            <a:avLst/>
          </a:prstGeom>
        </p:spPr>
      </p:pic>
    </p:spTree>
    <p:extLst>
      <p:ext uri="{BB962C8B-B14F-4D97-AF65-F5344CB8AC3E}">
        <p14:creationId xmlns:p14="http://schemas.microsoft.com/office/powerpoint/2010/main" val="351774241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par>
                                <p:cTn id="32" presetID="10" presetClass="entr" presetSubtype="0" fill="hold" nodeType="with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fade">
                                      <p:cBhvr>
                                        <p:cTn id="34" dur="500"/>
                                        <p:tgtEl>
                                          <p:spTgt spid="2"/>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fade">
                                      <p:cBhvr>
                                        <p:cTn id="39" dur="500"/>
                                        <p:tgtEl>
                                          <p:spTgt spid="19"/>
                                        </p:tgtEl>
                                      </p:cBhvr>
                                    </p:animEffect>
                                  </p:childTnLst>
                                </p:cTn>
                              </p:par>
                              <p:par>
                                <p:cTn id="40" presetID="10" presetClass="entr" presetSubtype="0" fill="hold" nodeType="with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fade">
                                      <p:cBhvr>
                                        <p:cTn id="42" dur="500"/>
                                        <p:tgtEl>
                                          <p:spTgt spid="4"/>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fade">
                                      <p:cBhvr>
                                        <p:cTn id="47" dur="500"/>
                                        <p:tgtEl>
                                          <p:spTgt spid="11"/>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fade">
                                      <p:cBhvr>
                                        <p:cTn id="50" dur="500"/>
                                        <p:tgtEl>
                                          <p:spTgt spid="12"/>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10">
                                            <p:txEl>
                                              <p:pRg st="0" end="0"/>
                                            </p:txEl>
                                          </p:spTgt>
                                        </p:tgtEl>
                                        <p:attrNameLst>
                                          <p:attrName>style.visibility</p:attrName>
                                        </p:attrNameLst>
                                      </p:cBhvr>
                                      <p:to>
                                        <p:strVal val="visible"/>
                                      </p:to>
                                    </p:set>
                                    <p:animEffect transition="in" filter="fade">
                                      <p:cBhvr>
                                        <p:cTn id="55" dur="500"/>
                                        <p:tgtEl>
                                          <p:spTgt spid="10">
                                            <p:txEl>
                                              <p:pRg st="0" end="0"/>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10">
                                            <p:txEl>
                                              <p:pRg st="2" end="2"/>
                                            </p:txEl>
                                          </p:spTgt>
                                        </p:tgtEl>
                                        <p:attrNameLst>
                                          <p:attrName>style.visibility</p:attrName>
                                        </p:attrNameLst>
                                      </p:cBhvr>
                                      <p:to>
                                        <p:strVal val="visible"/>
                                      </p:to>
                                    </p:set>
                                    <p:animEffect transition="in" filter="fade">
                                      <p:cBhvr>
                                        <p:cTn id="60" dur="500"/>
                                        <p:tgtEl>
                                          <p:spTgt spid="10">
                                            <p:txEl>
                                              <p:pRg st="2" end="2"/>
                                            </p:txEl>
                                          </p:spTgt>
                                        </p:tgtEl>
                                      </p:cBhvr>
                                    </p:animEffect>
                                  </p:childTnLst>
                                </p:cTn>
                              </p:par>
                              <p:par>
                                <p:cTn id="61" presetID="10" presetClass="entr" presetSubtype="0" fill="hold" nodeType="withEffect">
                                  <p:stCondLst>
                                    <p:cond delay="0"/>
                                  </p:stCondLst>
                                  <p:childTnLst>
                                    <p:set>
                                      <p:cBhvr>
                                        <p:cTn id="62" dur="1" fill="hold">
                                          <p:stCondLst>
                                            <p:cond delay="0"/>
                                          </p:stCondLst>
                                        </p:cTn>
                                        <p:tgtEl>
                                          <p:spTgt spid="27"/>
                                        </p:tgtEl>
                                        <p:attrNameLst>
                                          <p:attrName>style.visibility</p:attrName>
                                        </p:attrNameLst>
                                      </p:cBhvr>
                                      <p:to>
                                        <p:strVal val="visible"/>
                                      </p:to>
                                    </p:set>
                                    <p:animEffect transition="in" filter="fade">
                                      <p:cBhvr>
                                        <p:cTn id="63" dur="500"/>
                                        <p:tgtEl>
                                          <p:spTgt spid="27"/>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10">
                                            <p:txEl>
                                              <p:pRg st="5" end="5"/>
                                            </p:txEl>
                                          </p:spTgt>
                                        </p:tgtEl>
                                        <p:attrNameLst>
                                          <p:attrName>style.visibility</p:attrName>
                                        </p:attrNameLst>
                                      </p:cBhvr>
                                      <p:to>
                                        <p:strVal val="visible"/>
                                      </p:to>
                                    </p:set>
                                    <p:animEffect transition="in" filter="fade">
                                      <p:cBhvr>
                                        <p:cTn id="68" dur="500"/>
                                        <p:tgtEl>
                                          <p:spTgt spid="10">
                                            <p:txEl>
                                              <p:pRg st="5" end="5"/>
                                            </p:txEl>
                                          </p:spTgt>
                                        </p:tgtEl>
                                      </p:cBhvr>
                                    </p:animEffect>
                                  </p:childTnLst>
                                </p:cTn>
                              </p:par>
                              <p:par>
                                <p:cTn id="69" presetID="10" presetClass="entr" presetSubtype="0" fill="hold" nodeType="withEffect">
                                  <p:stCondLst>
                                    <p:cond delay="0"/>
                                  </p:stCondLst>
                                  <p:childTnLst>
                                    <p:set>
                                      <p:cBhvr>
                                        <p:cTn id="70" dur="1" fill="hold">
                                          <p:stCondLst>
                                            <p:cond delay="0"/>
                                          </p:stCondLst>
                                        </p:cTn>
                                        <p:tgtEl>
                                          <p:spTgt spid="28"/>
                                        </p:tgtEl>
                                        <p:attrNameLst>
                                          <p:attrName>style.visibility</p:attrName>
                                        </p:attrNameLst>
                                      </p:cBhvr>
                                      <p:to>
                                        <p:strVal val="visible"/>
                                      </p:to>
                                    </p:set>
                                    <p:animEffect transition="in" filter="fade">
                                      <p:cBhvr>
                                        <p:cTn id="71"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11" grpId="0" animBg="1"/>
      <p:bldP spid="12" grpId="0" animBg="1"/>
      <p:bldP spid="13" grpId="0"/>
      <p:bldP spid="14" grpId="0"/>
      <p:bldP spid="16" grpId="0"/>
      <p:bldP spid="17" grpId="0"/>
      <p:bldP spid="18" grpId="0"/>
      <p:bldP spid="19"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2" descr="Solde De Licône Vecteurs libres de droits et plus d&amp;#39;images vectorielles de  Balance - iStock">
            <a:extLst>
              <a:ext uri="{FF2B5EF4-FFF2-40B4-BE49-F238E27FC236}">
                <a16:creationId xmlns:a16="http://schemas.microsoft.com/office/drawing/2014/main" id="{BC8C9254-2F80-4BA0-B848-322027B65BDC}"/>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33477" b="34330"/>
          <a:stretch/>
        </p:blipFill>
        <p:spPr bwMode="auto">
          <a:xfrm>
            <a:off x="3499995" y="6236542"/>
            <a:ext cx="4892209" cy="525291"/>
          </a:xfrm>
          <a:prstGeom prst="rect">
            <a:avLst/>
          </a:prstGeom>
          <a:solidFill>
            <a:srgbClr val="FFFFFF"/>
          </a:solidFill>
        </p:spPr>
      </p:pic>
      <p:sp>
        <p:nvSpPr>
          <p:cNvPr id="9" name="Espace réservé du texte 8">
            <a:extLst>
              <a:ext uri="{FF2B5EF4-FFF2-40B4-BE49-F238E27FC236}">
                <a16:creationId xmlns:a16="http://schemas.microsoft.com/office/drawing/2014/main" id="{B55175DA-0A80-4934-8DE7-C852B922A047}"/>
              </a:ext>
            </a:extLst>
          </p:cNvPr>
          <p:cNvSpPr>
            <a:spLocks noGrp="1"/>
          </p:cNvSpPr>
          <p:nvPr>
            <p:ph type="body" idx="1"/>
          </p:nvPr>
        </p:nvSpPr>
        <p:spPr/>
        <p:txBody>
          <a:bodyPr/>
          <a:lstStyle/>
          <a:p>
            <a:r>
              <a:rPr lang="fr-FR" altLang="fr-FR" sz="1600" dirty="0">
                <a:solidFill>
                  <a:schemeClr val="bg1"/>
                </a:solidFill>
                <a:cs typeface="Arial"/>
              </a:rPr>
              <a:t>case </a:t>
            </a:r>
            <a:r>
              <a:rPr lang="fr-FR" altLang="fr-FR" sz="1600" dirty="0" err="1">
                <a:solidFill>
                  <a:schemeClr val="bg1"/>
                </a:solidFill>
                <a:cs typeface="Arial"/>
              </a:rPr>
              <a:t>study</a:t>
            </a:r>
            <a:r>
              <a:rPr lang="fr-FR" altLang="fr-FR" sz="1600" dirty="0">
                <a:solidFill>
                  <a:schemeClr val="bg1"/>
                </a:solidFill>
                <a:cs typeface="Arial"/>
              </a:rPr>
              <a:t> #2</a:t>
            </a:r>
          </a:p>
        </p:txBody>
      </p:sp>
      <p:sp>
        <p:nvSpPr>
          <p:cNvPr id="5" name="Text Placeholder 4">
            <a:extLst>
              <a:ext uri="{FF2B5EF4-FFF2-40B4-BE49-F238E27FC236}">
                <a16:creationId xmlns:a16="http://schemas.microsoft.com/office/drawing/2014/main" id="{18EA97AC-080A-5ED8-3108-FF53041A2AEE}"/>
              </a:ext>
            </a:extLst>
          </p:cNvPr>
          <p:cNvSpPr>
            <a:spLocks noGrp="1"/>
          </p:cNvSpPr>
          <p:nvPr>
            <p:ph type="body" sz="quarter" idx="19"/>
          </p:nvPr>
        </p:nvSpPr>
        <p:spPr/>
        <p:txBody>
          <a:bodyPr/>
          <a:lstStyle/>
          <a:p>
            <a:r>
              <a:rPr lang="fr-BE"/>
              <a:t>04</a:t>
            </a:r>
            <a:endParaRPr lang="en-US"/>
          </a:p>
        </p:txBody>
      </p:sp>
      <p:sp>
        <p:nvSpPr>
          <p:cNvPr id="2" name="Titel 1">
            <a:extLst>
              <a:ext uri="{FF2B5EF4-FFF2-40B4-BE49-F238E27FC236}">
                <a16:creationId xmlns:a16="http://schemas.microsoft.com/office/drawing/2014/main" id="{34FC97BF-73D5-9444-85F8-23A8705FE0ED}"/>
              </a:ext>
            </a:extLst>
          </p:cNvPr>
          <p:cNvSpPr>
            <a:spLocks noGrp="1"/>
          </p:cNvSpPr>
          <p:nvPr>
            <p:ph type="title"/>
          </p:nvPr>
        </p:nvSpPr>
        <p:spPr/>
        <p:txBody>
          <a:bodyPr/>
          <a:lstStyle/>
          <a:p>
            <a:pPr algn="l"/>
            <a:r>
              <a:rPr lang="fr-FR" dirty="0"/>
              <a:t>Comparative </a:t>
            </a:r>
            <a:r>
              <a:rPr lang="fr-FR" dirty="0" err="1"/>
              <a:t>tco</a:t>
            </a:r>
            <a:endParaRPr lang="nl-NL" dirty="0"/>
          </a:p>
        </p:txBody>
      </p:sp>
      <p:graphicFrame>
        <p:nvGraphicFramePr>
          <p:cNvPr id="25" name="Tableau 21">
            <a:extLst>
              <a:ext uri="{FF2B5EF4-FFF2-40B4-BE49-F238E27FC236}">
                <a16:creationId xmlns:a16="http://schemas.microsoft.com/office/drawing/2014/main" id="{0F1EC660-E1D8-44B3-929B-4C660F0D0C5F}"/>
              </a:ext>
            </a:extLst>
          </p:cNvPr>
          <p:cNvGraphicFramePr>
            <a:graphicFrameLocks/>
          </p:cNvGraphicFramePr>
          <p:nvPr>
            <p:extLst>
              <p:ext uri="{D42A27DB-BD31-4B8C-83A1-F6EECF244321}">
                <p14:modId xmlns:p14="http://schemas.microsoft.com/office/powerpoint/2010/main" val="3768460556"/>
              </p:ext>
            </p:extLst>
          </p:nvPr>
        </p:nvGraphicFramePr>
        <p:xfrm>
          <a:off x="463918" y="1797321"/>
          <a:ext cx="8306661" cy="4276950"/>
        </p:xfrm>
        <a:graphic>
          <a:graphicData uri="http://schemas.openxmlformats.org/drawingml/2006/table">
            <a:tbl>
              <a:tblPr firstRow="1" bandRow="1">
                <a:tableStyleId>{5940675A-B579-460E-94D1-54222C63F5DA}</a:tableStyleId>
              </a:tblPr>
              <a:tblGrid>
                <a:gridCol w="3131898">
                  <a:extLst>
                    <a:ext uri="{9D8B030D-6E8A-4147-A177-3AD203B41FA5}">
                      <a16:colId xmlns:a16="http://schemas.microsoft.com/office/drawing/2014/main" val="518735030"/>
                    </a:ext>
                  </a:extLst>
                </a:gridCol>
                <a:gridCol w="2090942">
                  <a:extLst>
                    <a:ext uri="{9D8B030D-6E8A-4147-A177-3AD203B41FA5}">
                      <a16:colId xmlns:a16="http://schemas.microsoft.com/office/drawing/2014/main" val="1391006611"/>
                    </a:ext>
                  </a:extLst>
                </a:gridCol>
                <a:gridCol w="291451">
                  <a:extLst>
                    <a:ext uri="{9D8B030D-6E8A-4147-A177-3AD203B41FA5}">
                      <a16:colId xmlns:a16="http://schemas.microsoft.com/office/drawing/2014/main" val="2257945882"/>
                    </a:ext>
                  </a:extLst>
                </a:gridCol>
                <a:gridCol w="2792370">
                  <a:extLst>
                    <a:ext uri="{9D8B030D-6E8A-4147-A177-3AD203B41FA5}">
                      <a16:colId xmlns:a16="http://schemas.microsoft.com/office/drawing/2014/main" val="3244949217"/>
                    </a:ext>
                  </a:extLst>
                </a:gridCol>
              </a:tblGrid>
              <a:tr h="339303">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latin typeface="Encode Sans" panose="020B0604020202020204" charset="0"/>
                          <a:ea typeface="+mn-ea"/>
                          <a:cs typeface="Audi Type Wide Normal" panose="000B0504040202020203" pitchFamily="34" charset="0"/>
                        </a:rPr>
                        <a:t>Net investment value incl. VAT</a:t>
                      </a:r>
                    </a:p>
                  </a:txBody>
                  <a:tcPr marL="76200" marR="76200" marT="38100" marB="381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fr-BE" sz="1400" dirty="0">
                          <a:solidFill>
                            <a:schemeClr val="tx1">
                              <a:lumMod val="65000"/>
                              <a:lumOff val="35000"/>
                            </a:schemeClr>
                          </a:solidFill>
                          <a:latin typeface="Encode Sans" panose="020B0604020202020204" charset="0"/>
                        </a:rPr>
                        <a:t>28 400 €</a:t>
                      </a: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fr-BE" sz="1400" dirty="0">
                        <a:solidFill>
                          <a:schemeClr val="tx1">
                            <a:lumMod val="65000"/>
                            <a:lumOff val="35000"/>
                          </a:schemeClr>
                        </a:solidFill>
                        <a:latin typeface="Encode Sans" panose="020B0604020202020204" charset="0"/>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fr-BE" sz="1400" dirty="0">
                          <a:solidFill>
                            <a:schemeClr val="tx1">
                              <a:lumMod val="65000"/>
                              <a:lumOff val="35000"/>
                            </a:schemeClr>
                          </a:solidFill>
                          <a:latin typeface="Encode Sans" panose="020B0604020202020204" charset="0"/>
                        </a:rPr>
                        <a:t>21 200 €</a:t>
                      </a: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837856330"/>
                  </a:ext>
                </a:extLst>
              </a:tr>
              <a:tr h="339303">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BE" sz="1200" b="0" kern="1200" dirty="0">
                          <a:solidFill>
                            <a:schemeClr val="tx1"/>
                          </a:solidFill>
                          <a:latin typeface="Encode Sans" panose="020B0604020202020204" charset="0"/>
                          <a:ea typeface="+mn-ea"/>
                          <a:cs typeface="Audi Type Wide Normal" panose="000B0504040202020203" pitchFamily="34" charset="0"/>
                        </a:rPr>
                        <a:t>Budget </a:t>
                      </a:r>
                      <a:r>
                        <a:rPr lang="fr-BE" sz="1000" b="0" kern="1200" dirty="0">
                          <a:solidFill>
                            <a:schemeClr val="tx1"/>
                          </a:solidFill>
                          <a:latin typeface="Encode Sans" panose="020B0604020202020204" charset="0"/>
                          <a:ea typeface="+mn-ea"/>
                          <a:cs typeface="Audi Type Wide Normal" panose="000B0504040202020203" pitchFamily="34" charset="0"/>
                        </a:rPr>
                        <a:t>(O.L. </a:t>
                      </a:r>
                      <a:r>
                        <a:rPr lang="fr-BE" sz="1000" b="0" kern="1200" dirty="0" err="1">
                          <a:solidFill>
                            <a:schemeClr val="tx1"/>
                          </a:solidFill>
                          <a:latin typeface="Encode Sans" panose="020B0604020202020204" charset="0"/>
                          <a:ea typeface="+mn-ea"/>
                          <a:cs typeface="Audi Type Wide Normal" panose="000B0504040202020203" pitchFamily="34" charset="0"/>
                        </a:rPr>
                        <a:t>rent</a:t>
                      </a:r>
                      <a:r>
                        <a:rPr lang="fr-BE" sz="1000" b="0" kern="1200" dirty="0">
                          <a:solidFill>
                            <a:schemeClr val="tx1"/>
                          </a:solidFill>
                          <a:latin typeface="Encode Sans" panose="020B0604020202020204" charset="0"/>
                          <a:ea typeface="+mn-ea"/>
                          <a:cs typeface="Audi Type Wide Normal" panose="000B0504040202020203" pitchFamily="34" charset="0"/>
                        </a:rPr>
                        <a:t> - Bonus </a:t>
                      </a:r>
                      <a:r>
                        <a:rPr lang="fr-BE" sz="1000" b="0" kern="1200" dirty="0" err="1">
                          <a:solidFill>
                            <a:schemeClr val="tx1"/>
                          </a:solidFill>
                          <a:latin typeface="Encode Sans" panose="020B0604020202020204" charset="0"/>
                          <a:ea typeface="+mn-ea"/>
                          <a:cs typeface="Audi Type Wide Normal" panose="000B0504040202020203" pitchFamily="34" charset="0"/>
                        </a:rPr>
                        <a:t>deducted</a:t>
                      </a:r>
                      <a:r>
                        <a:rPr lang="fr-BE" sz="1000" b="0" kern="1200" dirty="0">
                          <a:solidFill>
                            <a:schemeClr val="tx1"/>
                          </a:solidFill>
                          <a:latin typeface="Encode Sans" panose="020B0604020202020204" charset="0"/>
                          <a:ea typeface="+mn-ea"/>
                          <a:cs typeface="Audi Type Wide Normal" panose="000B0504040202020203" pitchFamily="34" charset="0"/>
                        </a:rPr>
                        <a:t>)</a:t>
                      </a:r>
                      <a:endParaRPr lang="en-US" sz="1200" b="0" kern="1200" dirty="0">
                        <a:solidFill>
                          <a:schemeClr val="tx1"/>
                        </a:solidFill>
                        <a:latin typeface="Encode Sans" panose="020B0604020202020204" charset="0"/>
                        <a:ea typeface="+mn-ea"/>
                        <a:cs typeface="Audi Type Wide Normal" panose="000B0504040202020203" pitchFamily="34" charset="0"/>
                      </a:endParaRPr>
                    </a:p>
                  </a:txBody>
                  <a:tcPr marL="76200" marR="76200" marT="38100" marB="381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fr-BE" sz="1400" kern="1200" dirty="0">
                          <a:solidFill>
                            <a:schemeClr val="tx1">
                              <a:lumMod val="65000"/>
                              <a:lumOff val="35000"/>
                            </a:schemeClr>
                          </a:solidFill>
                          <a:latin typeface="Encode Sans" panose="020B0604020202020204" charset="0"/>
                          <a:ea typeface="+mn-ea"/>
                          <a:cs typeface="+mn-cs"/>
                        </a:rPr>
                        <a:t>388 €</a:t>
                      </a: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fr-BE" sz="1400" kern="1200" dirty="0">
                        <a:solidFill>
                          <a:schemeClr val="tx1">
                            <a:lumMod val="65000"/>
                            <a:lumOff val="35000"/>
                          </a:schemeClr>
                        </a:solidFill>
                        <a:latin typeface="Encode Sans" panose="020B0604020202020204" charset="0"/>
                        <a:ea typeface="+mn-ea"/>
                        <a:cs typeface="+mn-cs"/>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fr-BE" sz="1400" kern="1200" dirty="0">
                          <a:solidFill>
                            <a:schemeClr val="tx1">
                              <a:lumMod val="65000"/>
                              <a:lumOff val="35000"/>
                            </a:schemeClr>
                          </a:solidFill>
                          <a:latin typeface="Encode Sans" panose="020B0604020202020204" charset="0"/>
                          <a:ea typeface="+mn-ea"/>
                          <a:cs typeface="+mn-cs"/>
                        </a:rPr>
                        <a:t>321 €</a:t>
                      </a: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2869091"/>
                  </a:ext>
                </a:extLst>
              </a:tr>
              <a:tr h="339303">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BE" sz="1200" b="0" kern="1200" dirty="0" err="1">
                          <a:solidFill>
                            <a:schemeClr val="tx1"/>
                          </a:solidFill>
                          <a:latin typeface="Encode Sans" panose="020B0604020202020204" charset="0"/>
                          <a:ea typeface="+mn-ea"/>
                          <a:cs typeface="Audi Type Wide Normal" panose="000B0504040202020203" pitchFamily="34" charset="0"/>
                        </a:rPr>
                        <a:t>Consumption</a:t>
                      </a:r>
                      <a:r>
                        <a:rPr lang="fr-BE" sz="1200" b="0" kern="1200" dirty="0">
                          <a:solidFill>
                            <a:schemeClr val="tx1"/>
                          </a:solidFill>
                          <a:latin typeface="Encode Sans" panose="020B0604020202020204" charset="0"/>
                          <a:ea typeface="+mn-ea"/>
                          <a:cs typeface="Audi Type Wide Normal" panose="000B0504040202020203" pitchFamily="34" charset="0"/>
                        </a:rPr>
                        <a:t> budget</a:t>
                      </a:r>
                      <a:endParaRPr lang="en-US" sz="1200" b="0" kern="1200" dirty="0">
                        <a:solidFill>
                          <a:schemeClr val="tx1"/>
                        </a:solidFill>
                        <a:latin typeface="Encode Sans" panose="020B0604020202020204" charset="0"/>
                        <a:ea typeface="+mn-ea"/>
                        <a:cs typeface="Audi Type Wide Normal" panose="000B0504040202020203" pitchFamily="34" charset="0"/>
                      </a:endParaRPr>
                    </a:p>
                  </a:txBody>
                  <a:tcPr marL="76200" marR="76200" marT="38100" marB="381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fr-BE" sz="1400" kern="1200" dirty="0">
                          <a:solidFill>
                            <a:schemeClr val="tx1">
                              <a:lumMod val="65000"/>
                              <a:lumOff val="35000"/>
                            </a:schemeClr>
                          </a:solidFill>
                          <a:latin typeface="Encode Sans" panose="020B0604020202020204" charset="0"/>
                          <a:ea typeface="+mn-ea"/>
                          <a:cs typeface="+mn-cs"/>
                        </a:rPr>
                        <a:t>26 €</a:t>
                      </a: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fr-BE" sz="1400" kern="1200" dirty="0">
                        <a:solidFill>
                          <a:schemeClr val="tx1">
                            <a:lumMod val="65000"/>
                            <a:lumOff val="35000"/>
                          </a:schemeClr>
                        </a:solidFill>
                        <a:latin typeface="Encode Sans" panose="020B0604020202020204" charset="0"/>
                        <a:ea typeface="+mn-ea"/>
                        <a:cs typeface="+mn-cs"/>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fr-BE" sz="1400" kern="1200" dirty="0">
                          <a:solidFill>
                            <a:schemeClr val="tx1">
                              <a:lumMod val="65000"/>
                              <a:lumOff val="35000"/>
                            </a:schemeClr>
                          </a:solidFill>
                          <a:latin typeface="Encode Sans" panose="020B0604020202020204" charset="0"/>
                          <a:ea typeface="+mn-ea"/>
                          <a:cs typeface="+mn-cs"/>
                        </a:rPr>
                        <a:t>92 €</a:t>
                      </a: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773975037"/>
                  </a:ext>
                </a:extLst>
              </a:tr>
              <a:tr h="339303">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BE" sz="1200" b="0" kern="1200" dirty="0" err="1">
                          <a:solidFill>
                            <a:schemeClr val="tx1"/>
                          </a:solidFill>
                          <a:latin typeface="Encode Sans" panose="020B0604020202020204" charset="0"/>
                          <a:ea typeface="+mn-ea"/>
                          <a:cs typeface="Audi Type Wide Normal" panose="000B0504040202020203" pitchFamily="34" charset="0"/>
                        </a:rPr>
                        <a:t>Regional</a:t>
                      </a:r>
                      <a:r>
                        <a:rPr lang="fr-BE" sz="1200" b="0" kern="1200" dirty="0">
                          <a:solidFill>
                            <a:schemeClr val="tx1"/>
                          </a:solidFill>
                          <a:latin typeface="Encode Sans" panose="020B0604020202020204" charset="0"/>
                          <a:ea typeface="+mn-ea"/>
                          <a:cs typeface="Audi Type Wide Normal" panose="000B0504040202020203" pitchFamily="34" charset="0"/>
                        </a:rPr>
                        <a:t> </a:t>
                      </a:r>
                      <a:r>
                        <a:rPr lang="fr-BE" sz="1200" b="0" kern="1200" dirty="0" err="1">
                          <a:solidFill>
                            <a:schemeClr val="tx1"/>
                          </a:solidFill>
                          <a:latin typeface="Encode Sans" panose="020B0604020202020204" charset="0"/>
                          <a:ea typeface="+mn-ea"/>
                          <a:cs typeface="Audi Type Wide Normal" panose="000B0504040202020203" pitchFamily="34" charset="0"/>
                        </a:rPr>
                        <a:t>tax</a:t>
                      </a:r>
                      <a:endParaRPr lang="en-US" sz="1200" b="0" kern="1200" dirty="0">
                        <a:solidFill>
                          <a:schemeClr val="tx1"/>
                        </a:solidFill>
                        <a:latin typeface="Encode Sans" panose="020B0604020202020204" charset="0"/>
                        <a:ea typeface="+mn-ea"/>
                        <a:cs typeface="Audi Type Wide Normal" panose="000B0504040202020203" pitchFamily="34" charset="0"/>
                      </a:endParaRPr>
                    </a:p>
                  </a:txBody>
                  <a:tcPr marL="76200" marR="76200" marT="38100" marB="381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fr-BE" sz="1400" kern="1200" dirty="0">
                          <a:solidFill>
                            <a:schemeClr val="tx1">
                              <a:lumMod val="65000"/>
                              <a:lumOff val="35000"/>
                            </a:schemeClr>
                          </a:solidFill>
                          <a:latin typeface="Encode Sans" panose="020B0604020202020204" charset="0"/>
                          <a:ea typeface="+mn-ea"/>
                          <a:cs typeface="+mn-cs"/>
                        </a:rPr>
                        <a:t>0 €</a:t>
                      </a: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fr-BE" sz="1400" kern="1200" dirty="0">
                        <a:solidFill>
                          <a:schemeClr val="tx1">
                            <a:lumMod val="65000"/>
                            <a:lumOff val="35000"/>
                          </a:schemeClr>
                        </a:solidFill>
                        <a:latin typeface="Encode Sans" panose="020B0604020202020204" charset="0"/>
                        <a:ea typeface="+mn-ea"/>
                        <a:cs typeface="+mn-cs"/>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fr-BE" sz="1400" kern="1200" dirty="0">
                          <a:solidFill>
                            <a:schemeClr val="tx1">
                              <a:lumMod val="65000"/>
                              <a:lumOff val="35000"/>
                            </a:schemeClr>
                          </a:solidFill>
                          <a:latin typeface="Encode Sans" panose="020B0604020202020204" charset="0"/>
                          <a:ea typeface="+mn-ea"/>
                          <a:cs typeface="+mn-cs"/>
                        </a:rPr>
                        <a:t>0 €</a:t>
                      </a: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44921007"/>
                  </a:ext>
                </a:extLst>
              </a:tr>
              <a:tr h="339303">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BE" sz="1200" b="0" kern="1200" dirty="0">
                          <a:solidFill>
                            <a:schemeClr val="tx1"/>
                          </a:solidFill>
                          <a:latin typeface="Encode Sans" panose="020B0604020202020204" charset="0"/>
                          <a:ea typeface="+mn-ea"/>
                          <a:cs typeface="Audi Type Wide Normal" panose="000B0504040202020203" pitchFamily="34" charset="0"/>
                        </a:rPr>
                        <a:t>CO</a:t>
                      </a:r>
                      <a:r>
                        <a:rPr lang="fr-BE" sz="1200" b="0" kern="1200" baseline="-25000" dirty="0">
                          <a:solidFill>
                            <a:schemeClr val="tx1"/>
                          </a:solidFill>
                          <a:latin typeface="Encode Sans" panose="020B0604020202020204" charset="0"/>
                          <a:ea typeface="+mn-ea"/>
                          <a:cs typeface="Audi Type Wide Normal" panose="000B0504040202020203" pitchFamily="34" charset="0"/>
                        </a:rPr>
                        <a:t>2 </a:t>
                      </a:r>
                      <a:r>
                        <a:rPr lang="fr-BE" sz="1200" b="0" kern="1200" dirty="0">
                          <a:solidFill>
                            <a:schemeClr val="tx1"/>
                          </a:solidFill>
                          <a:latin typeface="Encode Sans" panose="020B0604020202020204" charset="0"/>
                          <a:ea typeface="+mn-ea"/>
                          <a:cs typeface="Audi Type Wide Normal" panose="000B0504040202020203" pitchFamily="34" charset="0"/>
                        </a:rPr>
                        <a:t>malus</a:t>
                      </a:r>
                      <a:endParaRPr lang="en-US" sz="1200" b="0" kern="1200" dirty="0">
                        <a:solidFill>
                          <a:schemeClr val="tx1"/>
                        </a:solidFill>
                        <a:latin typeface="Encode Sans" panose="020B0604020202020204" charset="0"/>
                        <a:ea typeface="+mn-ea"/>
                        <a:cs typeface="Audi Type Wide Normal" panose="000B0504040202020203" pitchFamily="34" charset="0"/>
                      </a:endParaRPr>
                    </a:p>
                  </a:txBody>
                  <a:tcPr marL="76200" marR="76200" marT="38100" marB="381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fr-BE" sz="1400" kern="1200" dirty="0">
                          <a:solidFill>
                            <a:schemeClr val="tx1">
                              <a:lumMod val="65000"/>
                              <a:lumOff val="35000"/>
                            </a:schemeClr>
                          </a:solidFill>
                          <a:latin typeface="Encode Sans" panose="020B0604020202020204" charset="0"/>
                          <a:ea typeface="+mn-ea"/>
                          <a:cs typeface="+mn-cs"/>
                        </a:rPr>
                        <a:t>0 €</a:t>
                      </a: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endParaRPr lang="fr-BE" sz="1400" kern="1200" dirty="0">
                        <a:solidFill>
                          <a:schemeClr val="tx1">
                            <a:lumMod val="65000"/>
                            <a:lumOff val="35000"/>
                          </a:schemeClr>
                        </a:solidFill>
                        <a:latin typeface="Encode Sans" panose="020B0604020202020204" charset="0"/>
                        <a:ea typeface="+mn-ea"/>
                        <a:cs typeface="+mn-cs"/>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fr-BE" sz="1400" kern="1200" dirty="0">
                          <a:solidFill>
                            <a:schemeClr val="tx1">
                              <a:lumMod val="65000"/>
                              <a:lumOff val="35000"/>
                            </a:schemeClr>
                          </a:solidFill>
                          <a:latin typeface="Encode Sans" panose="020B0604020202020204" charset="0"/>
                          <a:ea typeface="+mn-ea"/>
                          <a:cs typeface="+mn-cs"/>
                        </a:rPr>
                        <a:t>0 €</a:t>
                      </a: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3122842406"/>
                  </a:ext>
                </a:extLst>
              </a:tr>
              <a:tr h="339303">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BE" sz="1200" b="0" kern="1200" dirty="0" err="1">
                          <a:solidFill>
                            <a:schemeClr val="tx1"/>
                          </a:solidFill>
                          <a:latin typeface="Encode Sans" panose="020B0604020202020204" charset="0"/>
                          <a:ea typeface="+mn-ea"/>
                          <a:cs typeface="Audi Type Wide Normal" panose="000B0504040202020203" pitchFamily="34" charset="0"/>
                        </a:rPr>
                        <a:t>Weight</a:t>
                      </a:r>
                      <a:r>
                        <a:rPr lang="fr-BE" sz="1200" b="0" kern="1200" dirty="0">
                          <a:solidFill>
                            <a:schemeClr val="tx1"/>
                          </a:solidFill>
                          <a:latin typeface="Encode Sans" panose="020B0604020202020204" charset="0"/>
                          <a:ea typeface="+mn-ea"/>
                          <a:cs typeface="Audi Type Wide Normal" panose="000B0504040202020203" pitchFamily="34" charset="0"/>
                        </a:rPr>
                        <a:t> malus</a:t>
                      </a:r>
                      <a:endParaRPr lang="en-US" sz="1200" b="0" kern="1200" dirty="0">
                        <a:solidFill>
                          <a:schemeClr val="tx1"/>
                        </a:solidFill>
                        <a:latin typeface="Encode Sans" panose="020B0604020202020204" charset="0"/>
                        <a:ea typeface="+mn-ea"/>
                        <a:cs typeface="Audi Type Wide Normal" panose="000B0504040202020203" pitchFamily="34" charset="0"/>
                      </a:endParaRPr>
                    </a:p>
                  </a:txBody>
                  <a:tcPr marL="76200" marR="76200" marT="38100" marB="381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fr-BE" sz="1400" kern="1200" dirty="0">
                          <a:solidFill>
                            <a:schemeClr val="tx1">
                              <a:lumMod val="65000"/>
                              <a:lumOff val="35000"/>
                            </a:schemeClr>
                          </a:solidFill>
                          <a:latin typeface="Encode Sans" panose="020B0604020202020204" charset="0"/>
                          <a:ea typeface="+mn-ea"/>
                          <a:cs typeface="+mn-cs"/>
                        </a:rPr>
                        <a:t>0 €</a:t>
                      </a: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fr-BE" sz="1400" kern="1200" dirty="0">
                        <a:solidFill>
                          <a:schemeClr val="tx1">
                            <a:lumMod val="65000"/>
                            <a:lumOff val="35000"/>
                          </a:schemeClr>
                        </a:solidFill>
                        <a:latin typeface="Encode Sans" panose="020B0604020202020204" charset="0"/>
                        <a:ea typeface="+mn-ea"/>
                        <a:cs typeface="+mn-cs"/>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fr-BE" sz="1400" kern="1200" dirty="0">
                          <a:solidFill>
                            <a:schemeClr val="tx1">
                              <a:lumMod val="65000"/>
                              <a:lumOff val="35000"/>
                            </a:schemeClr>
                          </a:solidFill>
                          <a:latin typeface="Encode Sans" panose="020B0604020202020204" charset="0"/>
                          <a:ea typeface="+mn-ea"/>
                          <a:cs typeface="+mn-cs"/>
                        </a:rPr>
                        <a:t>0 €</a:t>
                      </a: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98341841"/>
                  </a:ext>
                </a:extLst>
              </a:tr>
              <a:tr h="339303">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BE" sz="1200" b="0" kern="1200" dirty="0">
                          <a:solidFill>
                            <a:schemeClr val="tx1"/>
                          </a:solidFill>
                          <a:latin typeface="Encode Sans" panose="020B0604020202020204" charset="0"/>
                          <a:ea typeface="+mn-ea"/>
                          <a:cs typeface="Audi Type Wide Normal" panose="000B0504040202020203" pitchFamily="34" charset="0"/>
                        </a:rPr>
                        <a:t>Use </a:t>
                      </a:r>
                      <a:r>
                        <a:rPr lang="fr-BE" sz="1200" b="0" kern="1200" dirty="0" err="1">
                          <a:solidFill>
                            <a:schemeClr val="tx1"/>
                          </a:solidFill>
                          <a:latin typeface="Encode Sans" panose="020B0604020202020204" charset="0"/>
                          <a:ea typeface="+mn-ea"/>
                          <a:cs typeface="Audi Type Wide Normal" panose="000B0504040202020203" pitchFamily="34" charset="0"/>
                        </a:rPr>
                        <a:t>tax</a:t>
                      </a:r>
                      <a:r>
                        <a:rPr lang="fr-BE" sz="1200" b="0" kern="1200" dirty="0">
                          <a:solidFill>
                            <a:schemeClr val="tx1"/>
                          </a:solidFill>
                          <a:latin typeface="Encode Sans" panose="020B0604020202020204" charset="0"/>
                          <a:ea typeface="+mn-ea"/>
                          <a:cs typeface="Audi Type Wide Normal" panose="000B0504040202020203" pitchFamily="34" charset="0"/>
                        </a:rPr>
                        <a:t> (former CCT)</a:t>
                      </a:r>
                    </a:p>
                  </a:txBody>
                  <a:tcPr marL="76200" marR="76200" marT="38100" marB="381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fr-BE" sz="1400" kern="1200" dirty="0">
                          <a:solidFill>
                            <a:schemeClr val="tx1">
                              <a:lumMod val="65000"/>
                              <a:lumOff val="35000"/>
                            </a:schemeClr>
                          </a:solidFill>
                          <a:latin typeface="Encode Sans" panose="020B0604020202020204" charset="0"/>
                          <a:ea typeface="+mn-ea"/>
                          <a:cs typeface="+mn-cs"/>
                        </a:rPr>
                        <a:t> 0 €</a:t>
                      </a: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fr-BE" sz="1400" kern="1200" dirty="0">
                        <a:solidFill>
                          <a:schemeClr val="tx1">
                            <a:lumMod val="65000"/>
                            <a:lumOff val="35000"/>
                          </a:schemeClr>
                        </a:solidFill>
                        <a:latin typeface="Encode Sans" panose="020B0604020202020204" charset="0"/>
                        <a:ea typeface="+mn-ea"/>
                        <a:cs typeface="+mn-cs"/>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fr-BE" sz="1400" kern="1200" dirty="0">
                          <a:solidFill>
                            <a:schemeClr val="tx1">
                              <a:lumMod val="65000"/>
                              <a:lumOff val="35000"/>
                            </a:schemeClr>
                          </a:solidFill>
                          <a:latin typeface="Encode Sans" panose="020B0604020202020204" charset="0"/>
                          <a:ea typeface="+mn-ea"/>
                          <a:cs typeface="+mn-cs"/>
                        </a:rPr>
                        <a:t>199 € / 12 = 5.4 €/</a:t>
                      </a:r>
                      <a:r>
                        <a:rPr lang="fr-BE" sz="1400" kern="1200" dirty="0" err="1">
                          <a:solidFill>
                            <a:schemeClr val="tx1">
                              <a:lumMod val="65000"/>
                              <a:lumOff val="35000"/>
                            </a:schemeClr>
                          </a:solidFill>
                          <a:latin typeface="Encode Sans" panose="020B0604020202020204" charset="0"/>
                          <a:ea typeface="+mn-ea"/>
                          <a:cs typeface="+mn-cs"/>
                        </a:rPr>
                        <a:t>month</a:t>
                      </a:r>
                      <a:endParaRPr lang="fr-BE" sz="1400" kern="1200" dirty="0">
                        <a:solidFill>
                          <a:schemeClr val="tx1">
                            <a:lumMod val="65000"/>
                            <a:lumOff val="35000"/>
                          </a:schemeClr>
                        </a:solidFill>
                        <a:latin typeface="Encode Sans" panose="020B0604020202020204" charset="0"/>
                        <a:ea typeface="+mn-ea"/>
                        <a:cs typeface="+mn-cs"/>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4096524092"/>
                  </a:ext>
                </a:extLst>
              </a:tr>
              <a:tr h="339303">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BE" sz="1200" b="0" kern="1200" dirty="0">
                          <a:solidFill>
                            <a:schemeClr val="tx1"/>
                          </a:solidFill>
                          <a:latin typeface="Encode Sans" panose="020B0604020202020204" charset="0"/>
                          <a:ea typeface="+mn-ea"/>
                          <a:cs typeface="Audi Type Wide Normal" panose="000B0504040202020203" pitchFamily="34" charset="0"/>
                        </a:rPr>
                        <a:t>National bonus </a:t>
                      </a:r>
                      <a:r>
                        <a:rPr kumimoji="0" lang="fr-BE" sz="1050" b="0" i="0" u="none" strike="noStrike" kern="1200" cap="none" spc="0" normalizeH="0" baseline="0" noProof="0" dirty="0">
                          <a:ln>
                            <a:noFill/>
                          </a:ln>
                          <a:solidFill>
                            <a:srgbClr val="272B35"/>
                          </a:solidFill>
                          <a:effectLst/>
                          <a:uLnTx/>
                          <a:uFillTx/>
                          <a:latin typeface="Encode Sans" panose="020B0604020202020204" charset="0"/>
                          <a:ea typeface="+mn-ea"/>
                          <a:cs typeface="Audi Type Wide Normal" panose="000B0504040202020203" pitchFamily="34" charset="0"/>
                        </a:rPr>
                        <a:t>(</a:t>
                      </a:r>
                      <a:r>
                        <a:rPr lang="fr-BE" sz="1050" b="0" kern="1200" dirty="0">
                          <a:solidFill>
                            <a:schemeClr val="tx1"/>
                          </a:solidFill>
                          <a:latin typeface="Encode Sans" panose="020B0604020202020204" charset="0"/>
                          <a:ea typeface="+mn-ea"/>
                          <a:cs typeface="Audi Type Wide Normal" panose="000B0504040202020203" pitchFamily="34" charset="0"/>
                        </a:rPr>
                        <a:t>incl. in </a:t>
                      </a:r>
                      <a:r>
                        <a:rPr lang="fr-BE" sz="1050" b="0" kern="1200" dirty="0" err="1">
                          <a:solidFill>
                            <a:schemeClr val="tx1"/>
                          </a:solidFill>
                          <a:latin typeface="Encode Sans" panose="020B0604020202020204" charset="0"/>
                          <a:ea typeface="+mn-ea"/>
                          <a:cs typeface="Audi Type Wide Normal" panose="000B0504040202020203" pitchFamily="34" charset="0"/>
                        </a:rPr>
                        <a:t>increased</a:t>
                      </a:r>
                      <a:r>
                        <a:rPr lang="fr-BE" sz="1050" b="0" kern="1200" dirty="0">
                          <a:solidFill>
                            <a:schemeClr val="tx1"/>
                          </a:solidFill>
                          <a:latin typeface="Encode Sans" panose="020B0604020202020204" charset="0"/>
                          <a:ea typeface="+mn-ea"/>
                          <a:cs typeface="Audi Type Wide Normal" panose="000B0504040202020203" pitchFamily="34" charset="0"/>
                        </a:rPr>
                        <a:t> 1st </a:t>
                      </a:r>
                      <a:r>
                        <a:rPr lang="fr-BE" sz="1050" b="0" kern="1200" dirty="0" err="1">
                          <a:solidFill>
                            <a:schemeClr val="tx1"/>
                          </a:solidFill>
                          <a:latin typeface="Encode Sans" panose="020B0604020202020204" charset="0"/>
                          <a:ea typeface="+mn-ea"/>
                          <a:cs typeface="Audi Type Wide Normal" panose="000B0504040202020203" pitchFamily="34" charset="0"/>
                        </a:rPr>
                        <a:t>rent</a:t>
                      </a:r>
                      <a:r>
                        <a:rPr kumimoji="0" lang="fr-BE" sz="1050" b="0" i="0" u="none" strike="noStrike" kern="1200" cap="none" spc="0" normalizeH="0" baseline="0" noProof="0" dirty="0">
                          <a:ln>
                            <a:noFill/>
                          </a:ln>
                          <a:solidFill>
                            <a:srgbClr val="272B35"/>
                          </a:solidFill>
                          <a:effectLst/>
                          <a:uLnTx/>
                          <a:uFillTx/>
                          <a:latin typeface="Encode Sans" panose="020B0604020202020204" charset="0"/>
                          <a:ea typeface="+mn-ea"/>
                          <a:cs typeface="Audi Type Wide Normal" panose="000B0504040202020203" pitchFamily="34" charset="0"/>
                        </a:rPr>
                        <a:t>)</a:t>
                      </a:r>
                      <a:endParaRPr kumimoji="0" lang="en-US" sz="1200" b="0" i="0" u="none" strike="noStrike" kern="1200" cap="none" spc="0" normalizeH="0" baseline="0" noProof="0" dirty="0">
                        <a:ln>
                          <a:noFill/>
                        </a:ln>
                        <a:solidFill>
                          <a:srgbClr val="272B35"/>
                        </a:solidFill>
                        <a:effectLst/>
                        <a:uLnTx/>
                        <a:uFillTx/>
                        <a:latin typeface="Encode Sans" panose="020B0604020202020204" charset="0"/>
                        <a:ea typeface="+mn-ea"/>
                        <a:cs typeface="Audi Type Wide Normal" panose="000B0504040202020203" pitchFamily="34" charset="0"/>
                      </a:endParaRPr>
                    </a:p>
                  </a:txBody>
                  <a:tcPr marL="76200" marR="76200" marT="38100" marB="381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fr-BE" sz="1400" kern="1200" dirty="0">
                          <a:solidFill>
                            <a:schemeClr val="tx1">
                              <a:lumMod val="65000"/>
                              <a:lumOff val="35000"/>
                            </a:schemeClr>
                          </a:solidFill>
                          <a:latin typeface="Encode Sans" panose="020B0604020202020204" charset="0"/>
                          <a:ea typeface="+mn-ea"/>
                          <a:cs typeface="+mn-cs"/>
                        </a:rPr>
                        <a:t>4 000 €</a:t>
                      </a: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fr-BE" sz="1400" kern="1200" dirty="0">
                        <a:solidFill>
                          <a:schemeClr val="tx1">
                            <a:lumMod val="65000"/>
                            <a:lumOff val="35000"/>
                          </a:schemeClr>
                        </a:solidFill>
                        <a:latin typeface="Encode Sans" panose="020B0604020202020204" charset="0"/>
                        <a:ea typeface="+mn-ea"/>
                        <a:cs typeface="+mn-cs"/>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fr-BE" sz="1400" kern="1200" dirty="0">
                          <a:solidFill>
                            <a:schemeClr val="tx1">
                              <a:lumMod val="65000"/>
                              <a:lumOff val="35000"/>
                            </a:schemeClr>
                          </a:solidFill>
                          <a:latin typeface="Encode Sans" panose="020B0604020202020204" charset="0"/>
                          <a:ea typeface="+mn-ea"/>
                          <a:cs typeface="+mn-cs"/>
                        </a:rPr>
                        <a:t>0</a:t>
                      </a: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16723052"/>
                  </a:ext>
                </a:extLst>
              </a:tr>
              <a:tr h="339303">
                <a:tc>
                  <a:txBody>
                    <a:bodyPr/>
                    <a:lstStyle/>
                    <a:p>
                      <a:r>
                        <a:rPr lang="fr-BE" sz="1200" b="0" kern="1200" dirty="0">
                          <a:solidFill>
                            <a:schemeClr val="bg1"/>
                          </a:solidFill>
                          <a:latin typeface="Encode Sans" panose="020B0604020202020204" charset="0"/>
                          <a:ea typeface="+mn-ea"/>
                          <a:cs typeface="Audi Type Wide Normal" panose="000B0504040202020203" pitchFamily="34" charset="0"/>
                        </a:rPr>
                        <a:t>TCO1</a:t>
                      </a:r>
                      <a:endParaRPr lang="en-US" sz="1200" b="0" kern="1200" dirty="0">
                        <a:solidFill>
                          <a:schemeClr val="bg1"/>
                        </a:solidFill>
                        <a:latin typeface="Encode Sans" panose="020B0604020202020204" charset="0"/>
                        <a:ea typeface="+mn-ea"/>
                        <a:cs typeface="Audi Type Wide Normal" panose="000B0504040202020203" pitchFamily="34" charset="0"/>
                      </a:endParaRPr>
                    </a:p>
                  </a:txBody>
                  <a:tcPr marL="76200" marR="76200" marT="38100" marB="381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243782"/>
                    </a:solidFill>
                  </a:tcPr>
                </a:tc>
                <a:tc>
                  <a:txBody>
                    <a:bodyPr/>
                    <a:lstStyle/>
                    <a:p>
                      <a:pPr algn="ctr"/>
                      <a:r>
                        <a:rPr lang="fr-BE" sz="2100" dirty="0">
                          <a:solidFill>
                            <a:schemeClr val="bg1"/>
                          </a:solidFill>
                          <a:latin typeface="Encode Sans" panose="020B0604020202020204" charset="0"/>
                        </a:rPr>
                        <a:t>414 €</a:t>
                      </a: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243782"/>
                    </a:solidFill>
                  </a:tcPr>
                </a:tc>
                <a:tc>
                  <a:txBody>
                    <a:bodyPr/>
                    <a:lstStyle/>
                    <a:p>
                      <a:pPr algn="ctr"/>
                      <a:endParaRPr lang="fr-BE" sz="2100" dirty="0">
                        <a:solidFill>
                          <a:schemeClr val="bg1"/>
                        </a:solidFill>
                        <a:latin typeface="Encode Sans" panose="020B0604020202020204" charset="0"/>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243782"/>
                    </a:solidFill>
                  </a:tcPr>
                </a:tc>
                <a:tc>
                  <a:txBody>
                    <a:bodyPr/>
                    <a:lstStyle/>
                    <a:p>
                      <a:pPr marL="0" indent="0" algn="ctr">
                        <a:buFontTx/>
                        <a:buNone/>
                      </a:pPr>
                      <a:r>
                        <a:rPr lang="fr-BE" sz="2100" dirty="0">
                          <a:solidFill>
                            <a:schemeClr val="bg1"/>
                          </a:solidFill>
                          <a:latin typeface="Encode Sans" panose="020B0604020202020204" charset="0"/>
                        </a:rPr>
                        <a:t>418 €</a:t>
                      </a: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243782"/>
                    </a:solidFill>
                  </a:tcPr>
                </a:tc>
                <a:extLst>
                  <a:ext uri="{0D108BD9-81ED-4DB2-BD59-A6C34878D82A}">
                    <a16:rowId xmlns:a16="http://schemas.microsoft.com/office/drawing/2014/main" val="2546987339"/>
                  </a:ext>
                </a:extLst>
              </a:tr>
              <a:tr h="339303">
                <a:tc>
                  <a:txBody>
                    <a:bodyPr/>
                    <a:lstStyle/>
                    <a:p>
                      <a:pPr marL="0" algn="l" defTabSz="457200" rtl="0" eaLnBrk="1" latinLnBrk="0" hangingPunct="1"/>
                      <a:r>
                        <a:rPr lang="en-US" sz="1200" b="0" kern="1200" dirty="0">
                          <a:solidFill>
                            <a:schemeClr val="tx1"/>
                          </a:solidFill>
                          <a:latin typeface="Encode Sans" panose="020B0604020202020204" charset="0"/>
                          <a:ea typeface="+mn-ea"/>
                          <a:cs typeface="Audi Type Wide Normal" panose="000B0504040202020203" pitchFamily="34" charset="0"/>
                        </a:rPr>
                        <a:t>Additional cost of CIT on TR</a:t>
                      </a:r>
                    </a:p>
                  </a:txBody>
                  <a:tcPr marL="76200" marR="76200" marT="38100" marB="381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fr-BE" sz="1400" kern="1200" dirty="0">
                          <a:solidFill>
                            <a:schemeClr val="tx1">
                              <a:lumMod val="65000"/>
                              <a:lumOff val="35000"/>
                            </a:schemeClr>
                          </a:solidFill>
                          <a:latin typeface="Encode Sans" panose="020B0604020202020204" charset="0"/>
                          <a:ea typeface="+mn-ea"/>
                          <a:cs typeface="+mn-cs"/>
                        </a:rPr>
                        <a:t>0 €</a:t>
                      </a: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fr-BE" sz="1400" kern="1200" dirty="0">
                        <a:solidFill>
                          <a:schemeClr val="tx1">
                            <a:lumMod val="65000"/>
                            <a:lumOff val="35000"/>
                          </a:schemeClr>
                        </a:solidFill>
                        <a:latin typeface="Encode Sans" panose="020B0604020202020204" charset="0"/>
                        <a:ea typeface="+mn-ea"/>
                        <a:cs typeface="+mn-cs"/>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lgn="ctr">
                        <a:buFontTx/>
                        <a:buNone/>
                      </a:pPr>
                      <a:r>
                        <a:rPr lang="fr-BE" sz="1400" kern="1200" dirty="0">
                          <a:solidFill>
                            <a:schemeClr val="tx1">
                              <a:lumMod val="65000"/>
                              <a:lumOff val="35000"/>
                            </a:schemeClr>
                          </a:solidFill>
                          <a:latin typeface="Encode Sans" panose="020B0604020202020204" charset="0"/>
                          <a:ea typeface="+mn-ea"/>
                          <a:cs typeface="+mn-cs"/>
                        </a:rPr>
                        <a:t>15.10 €</a:t>
                      </a: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81985996"/>
                  </a:ext>
                </a:extLst>
              </a:tr>
              <a:tr h="339303">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latin typeface="Encode Sans" panose="020B0604020202020204" charset="0"/>
                          <a:ea typeface="+mn-ea"/>
                          <a:cs typeface="Audi Type Wide Normal" panose="000B0504040202020203" pitchFamily="34" charset="0"/>
                        </a:rPr>
                        <a:t>CIT surcharge for former CCT</a:t>
                      </a:r>
                    </a:p>
                  </a:txBody>
                  <a:tcPr marL="76200" marR="76200" marT="38100" marB="381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fr-BE" sz="1400" kern="1200" dirty="0">
                          <a:solidFill>
                            <a:schemeClr val="tx1">
                              <a:lumMod val="65000"/>
                              <a:lumOff val="35000"/>
                            </a:schemeClr>
                          </a:solidFill>
                          <a:latin typeface="Encode Sans" panose="020B0604020202020204" charset="0"/>
                          <a:ea typeface="+mn-ea"/>
                          <a:cs typeface="+mn-cs"/>
                        </a:rPr>
                        <a:t>0 €</a:t>
                      </a: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fr-BE" sz="1400" kern="1200" dirty="0">
                        <a:solidFill>
                          <a:schemeClr val="tx1">
                            <a:lumMod val="65000"/>
                            <a:lumOff val="35000"/>
                          </a:schemeClr>
                        </a:solidFill>
                        <a:latin typeface="Encode Sans" panose="020B0604020202020204" charset="0"/>
                        <a:ea typeface="+mn-ea"/>
                        <a:cs typeface="+mn-cs"/>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indent="0" algn="ctr">
                        <a:buFontTx/>
                        <a:buNone/>
                      </a:pPr>
                      <a:r>
                        <a:rPr lang="fr-BE" sz="1400" kern="1200" dirty="0">
                          <a:solidFill>
                            <a:schemeClr val="tx1">
                              <a:lumMod val="65000"/>
                              <a:lumOff val="35000"/>
                            </a:schemeClr>
                          </a:solidFill>
                          <a:latin typeface="Encode Sans" panose="020B0604020202020204" charset="0"/>
                          <a:ea typeface="+mn-ea"/>
                          <a:cs typeface="+mn-cs"/>
                        </a:rPr>
                        <a:t>1.35 €</a:t>
                      </a: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75684497"/>
                  </a:ext>
                </a:extLst>
              </a:tr>
              <a:tr h="339303">
                <a:tc>
                  <a:txBody>
                    <a:bodyPr/>
                    <a:lstStyle/>
                    <a:p>
                      <a:r>
                        <a:rPr lang="fr-BE" sz="1200" b="0" kern="1200" dirty="0">
                          <a:solidFill>
                            <a:schemeClr val="bg1"/>
                          </a:solidFill>
                          <a:latin typeface="Encode Sans" panose="020B0604020202020204" charset="0"/>
                          <a:ea typeface="+mn-ea"/>
                          <a:cs typeface="Audi Type Wide Normal" panose="000B0504040202020203" pitchFamily="34" charset="0"/>
                        </a:rPr>
                        <a:t>TCO2</a:t>
                      </a:r>
                      <a:endParaRPr lang="en-US" sz="1200" b="0" kern="1200" dirty="0">
                        <a:solidFill>
                          <a:schemeClr val="bg1"/>
                        </a:solidFill>
                        <a:latin typeface="Encode Sans" panose="020B0604020202020204" charset="0"/>
                        <a:ea typeface="+mn-ea"/>
                        <a:cs typeface="Audi Type Wide Normal" panose="000B0504040202020203" pitchFamily="34" charset="0"/>
                      </a:endParaRPr>
                    </a:p>
                  </a:txBody>
                  <a:tcPr marL="76200" marR="76200" marT="38100" marB="381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243782"/>
                    </a:solidFill>
                  </a:tcPr>
                </a:tc>
                <a:tc>
                  <a:txBody>
                    <a:bodyPr/>
                    <a:lstStyle/>
                    <a:p>
                      <a:pPr algn="ctr"/>
                      <a:r>
                        <a:rPr lang="fr-BE" sz="2100" dirty="0">
                          <a:solidFill>
                            <a:schemeClr val="bg1"/>
                          </a:solidFill>
                          <a:latin typeface="Encode Sans" panose="020B0604020202020204" charset="0"/>
                        </a:rPr>
                        <a:t>414 €</a:t>
                      </a: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243782"/>
                    </a:solidFill>
                  </a:tcPr>
                </a:tc>
                <a:tc>
                  <a:txBody>
                    <a:bodyPr/>
                    <a:lstStyle/>
                    <a:p>
                      <a:pPr algn="ctr"/>
                      <a:endParaRPr lang="fr-BE" sz="2100" dirty="0">
                        <a:solidFill>
                          <a:schemeClr val="bg1"/>
                        </a:solidFill>
                        <a:latin typeface="Encode Sans" panose="020B0604020202020204" charset="0"/>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243782"/>
                    </a:solidFill>
                  </a:tcPr>
                </a:tc>
                <a:tc>
                  <a:txBody>
                    <a:bodyPr/>
                    <a:lstStyle/>
                    <a:p>
                      <a:pPr marL="0" indent="0" algn="ctr">
                        <a:buFontTx/>
                        <a:buNone/>
                      </a:pPr>
                      <a:r>
                        <a:rPr lang="fr-BE" sz="2100" dirty="0">
                          <a:solidFill>
                            <a:schemeClr val="bg1"/>
                          </a:solidFill>
                          <a:latin typeface="Encode Sans" panose="020B0604020202020204" charset="0"/>
                        </a:rPr>
                        <a:t>435 €</a:t>
                      </a: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243782"/>
                    </a:solidFill>
                  </a:tcPr>
                </a:tc>
                <a:extLst>
                  <a:ext uri="{0D108BD9-81ED-4DB2-BD59-A6C34878D82A}">
                    <a16:rowId xmlns:a16="http://schemas.microsoft.com/office/drawing/2014/main" val="1122625165"/>
                  </a:ext>
                </a:extLst>
              </a:tr>
            </a:tbl>
          </a:graphicData>
        </a:graphic>
      </p:graphicFrame>
      <p:pic>
        <p:nvPicPr>
          <p:cNvPr id="6" name="Graphique 5" descr="Badge à suivre avec un remplissage uni">
            <a:extLst>
              <a:ext uri="{FF2B5EF4-FFF2-40B4-BE49-F238E27FC236}">
                <a16:creationId xmlns:a16="http://schemas.microsoft.com/office/drawing/2014/main" id="{38F368E5-23B0-4FA9-87C2-356A5E56570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863876" y="2072195"/>
            <a:ext cx="427000" cy="427000"/>
          </a:xfrm>
          <a:prstGeom prst="rect">
            <a:avLst/>
          </a:prstGeom>
        </p:spPr>
      </p:pic>
      <p:sp>
        <p:nvSpPr>
          <p:cNvPr id="10" name="ZoneTexte 9">
            <a:extLst>
              <a:ext uri="{FF2B5EF4-FFF2-40B4-BE49-F238E27FC236}">
                <a16:creationId xmlns:a16="http://schemas.microsoft.com/office/drawing/2014/main" id="{12D5A4C8-F7B2-4AB6-B5A7-9B5F701D0D14}"/>
              </a:ext>
            </a:extLst>
          </p:cNvPr>
          <p:cNvSpPr txBox="1"/>
          <p:nvPr/>
        </p:nvSpPr>
        <p:spPr>
          <a:xfrm>
            <a:off x="9389329" y="2147196"/>
            <a:ext cx="918220" cy="276999"/>
          </a:xfrm>
          <a:prstGeom prst="rect">
            <a:avLst/>
          </a:prstGeom>
          <a:noFill/>
        </p:spPr>
        <p:txBody>
          <a:bodyPr wrap="square" rtlCol="0">
            <a:spAutoFit/>
          </a:bodyPr>
          <a:lstStyle/>
          <a:p>
            <a:pPr eaLnBrk="1" fontAlgn="auto" hangingPunct="1">
              <a:spcBef>
                <a:spcPts val="0"/>
              </a:spcBef>
              <a:spcAft>
                <a:spcPts val="0"/>
              </a:spcAft>
              <a:defRPr/>
            </a:pPr>
            <a:r>
              <a:rPr lang="fr-BE" sz="1200" dirty="0">
                <a:latin typeface="Encode Sans" panose="020B0604020202020204" charset="0"/>
                <a:ea typeface="+mn-ea"/>
                <a:cs typeface="Audi Type Wide Normal" panose="000B0504040202020203" pitchFamily="34" charset="0"/>
              </a:rPr>
              <a:t>67 €</a:t>
            </a:r>
          </a:p>
        </p:txBody>
      </p:sp>
      <p:sp>
        <p:nvSpPr>
          <p:cNvPr id="40" name="ZoneTexte 39">
            <a:extLst>
              <a:ext uri="{FF2B5EF4-FFF2-40B4-BE49-F238E27FC236}">
                <a16:creationId xmlns:a16="http://schemas.microsoft.com/office/drawing/2014/main" id="{1DA019F3-3518-496F-A1AA-5D6848B5AAAB}"/>
              </a:ext>
            </a:extLst>
          </p:cNvPr>
          <p:cNvSpPr txBox="1"/>
          <p:nvPr/>
        </p:nvSpPr>
        <p:spPr>
          <a:xfrm>
            <a:off x="8844096" y="1714498"/>
            <a:ext cx="1291238" cy="276999"/>
          </a:xfrm>
          <a:prstGeom prst="rect">
            <a:avLst/>
          </a:prstGeom>
          <a:noFill/>
        </p:spPr>
        <p:txBody>
          <a:bodyPr wrap="square" rtlCol="0">
            <a:spAutoFit/>
          </a:bodyPr>
          <a:lstStyle/>
          <a:p>
            <a:pPr algn="ctr" eaLnBrk="1" fontAlgn="auto" hangingPunct="1">
              <a:spcBef>
                <a:spcPts val="0"/>
              </a:spcBef>
              <a:spcAft>
                <a:spcPts val="0"/>
              </a:spcAft>
              <a:defRPr/>
            </a:pPr>
            <a:r>
              <a:rPr lang="fr-BE" sz="1200" b="1" u="sng" dirty="0" err="1">
                <a:latin typeface="Encode Sans" panose="020B0604020202020204" charset="0"/>
                <a:ea typeface="+mn-ea"/>
                <a:cs typeface="Audi Type Wide Normal" panose="000B0504040202020203" pitchFamily="34" charset="0"/>
              </a:rPr>
              <a:t>Differences</a:t>
            </a:r>
            <a:endParaRPr lang="fr-BE" sz="1200" b="1" u="sng" dirty="0">
              <a:latin typeface="Encode Sans" panose="020B0604020202020204" charset="0"/>
              <a:ea typeface="+mn-ea"/>
              <a:cs typeface="Audi Type Wide Normal" panose="000B0504040202020203" pitchFamily="34" charset="0"/>
            </a:endParaRPr>
          </a:p>
        </p:txBody>
      </p:sp>
      <p:pic>
        <p:nvPicPr>
          <p:cNvPr id="14" name="Graphique 16" descr="Badge à ne plus suivre avec un remplissage uni">
            <a:extLst>
              <a:ext uri="{FF2B5EF4-FFF2-40B4-BE49-F238E27FC236}">
                <a16:creationId xmlns:a16="http://schemas.microsoft.com/office/drawing/2014/main" id="{7B9C3EC8-3E3F-F03A-E7CE-E0E72BCF349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863876" y="2441685"/>
            <a:ext cx="427000" cy="427000"/>
          </a:xfrm>
          <a:prstGeom prst="rect">
            <a:avLst/>
          </a:prstGeom>
        </p:spPr>
      </p:pic>
      <p:sp>
        <p:nvSpPr>
          <p:cNvPr id="15" name="ZoneTexte 9">
            <a:extLst>
              <a:ext uri="{FF2B5EF4-FFF2-40B4-BE49-F238E27FC236}">
                <a16:creationId xmlns:a16="http://schemas.microsoft.com/office/drawing/2014/main" id="{D539061C-625A-B25F-792E-DC4833D4AABA}"/>
              </a:ext>
            </a:extLst>
          </p:cNvPr>
          <p:cNvSpPr txBox="1"/>
          <p:nvPr/>
        </p:nvSpPr>
        <p:spPr>
          <a:xfrm>
            <a:off x="9389329" y="2516685"/>
            <a:ext cx="918220" cy="276999"/>
          </a:xfrm>
          <a:prstGeom prst="rect">
            <a:avLst/>
          </a:prstGeom>
          <a:noFill/>
        </p:spPr>
        <p:txBody>
          <a:bodyPr wrap="square" rtlCol="0">
            <a:spAutoFit/>
          </a:bodyPr>
          <a:lstStyle/>
          <a:p>
            <a:pPr eaLnBrk="1" fontAlgn="auto" hangingPunct="1">
              <a:spcBef>
                <a:spcPts val="0"/>
              </a:spcBef>
              <a:spcAft>
                <a:spcPts val="0"/>
              </a:spcAft>
              <a:defRPr/>
            </a:pPr>
            <a:r>
              <a:rPr lang="fr-BE" sz="1200" dirty="0">
                <a:latin typeface="Encode Sans" panose="020B0604020202020204" charset="0"/>
                <a:ea typeface="+mn-ea"/>
                <a:cs typeface="Audi Type Wide Normal" panose="000B0504040202020203" pitchFamily="34" charset="0"/>
              </a:rPr>
              <a:t>66 €</a:t>
            </a:r>
          </a:p>
        </p:txBody>
      </p:sp>
      <p:pic>
        <p:nvPicPr>
          <p:cNvPr id="18" name="Graphique 16" descr="Badge à ne plus suivre avec un remplissage uni">
            <a:extLst>
              <a:ext uri="{FF2B5EF4-FFF2-40B4-BE49-F238E27FC236}">
                <a16:creationId xmlns:a16="http://schemas.microsoft.com/office/drawing/2014/main" id="{6C567C64-EBE5-E14B-7323-9CD6D32E707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863876" y="3403620"/>
            <a:ext cx="427000" cy="427000"/>
          </a:xfrm>
          <a:prstGeom prst="rect">
            <a:avLst/>
          </a:prstGeom>
        </p:spPr>
      </p:pic>
      <p:sp>
        <p:nvSpPr>
          <p:cNvPr id="3" name="Right Brace 2">
            <a:extLst>
              <a:ext uri="{FF2B5EF4-FFF2-40B4-BE49-F238E27FC236}">
                <a16:creationId xmlns:a16="http://schemas.microsoft.com/office/drawing/2014/main" id="{F6150FBB-D4C2-07DF-8CAA-1BC708A1D786}"/>
              </a:ext>
            </a:extLst>
          </p:cNvPr>
          <p:cNvSpPr/>
          <p:nvPr/>
        </p:nvSpPr>
        <p:spPr>
          <a:xfrm>
            <a:off x="8530542" y="2793684"/>
            <a:ext cx="240037" cy="1650994"/>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Encode Sans" panose="020B0604020202020204" charset="0"/>
            </a:endParaRPr>
          </a:p>
        </p:txBody>
      </p:sp>
      <p:sp>
        <p:nvSpPr>
          <p:cNvPr id="27" name="ZoneTexte 9">
            <a:extLst>
              <a:ext uri="{FF2B5EF4-FFF2-40B4-BE49-F238E27FC236}">
                <a16:creationId xmlns:a16="http://schemas.microsoft.com/office/drawing/2014/main" id="{44C43758-8C45-C556-AF35-A17762D03008}"/>
              </a:ext>
            </a:extLst>
          </p:cNvPr>
          <p:cNvSpPr txBox="1"/>
          <p:nvPr/>
        </p:nvSpPr>
        <p:spPr>
          <a:xfrm>
            <a:off x="9389329" y="3446689"/>
            <a:ext cx="918220" cy="276999"/>
          </a:xfrm>
          <a:prstGeom prst="rect">
            <a:avLst/>
          </a:prstGeom>
          <a:noFill/>
        </p:spPr>
        <p:txBody>
          <a:bodyPr wrap="square" rtlCol="0">
            <a:spAutoFit/>
          </a:bodyPr>
          <a:lstStyle/>
          <a:p>
            <a:pPr eaLnBrk="1" fontAlgn="auto" hangingPunct="1">
              <a:spcBef>
                <a:spcPts val="0"/>
              </a:spcBef>
              <a:spcAft>
                <a:spcPts val="0"/>
              </a:spcAft>
              <a:defRPr/>
            </a:pPr>
            <a:r>
              <a:rPr lang="fr-BE" sz="1200" dirty="0">
                <a:latin typeface="Encode Sans" panose="020B0604020202020204" charset="0"/>
                <a:cs typeface="Audi Type Wide Normal" panose="000B0504040202020203" pitchFamily="34" charset="0"/>
              </a:rPr>
              <a:t>5</a:t>
            </a:r>
            <a:r>
              <a:rPr lang="fr-BE" sz="1200" dirty="0">
                <a:latin typeface="Encode Sans" panose="020B0604020202020204" charset="0"/>
                <a:ea typeface="+mn-ea"/>
                <a:cs typeface="Audi Type Wide Normal" panose="000B0504040202020203" pitchFamily="34" charset="0"/>
              </a:rPr>
              <a:t> €</a:t>
            </a:r>
          </a:p>
        </p:txBody>
      </p:sp>
      <p:pic>
        <p:nvPicPr>
          <p:cNvPr id="28" name="Graphique 16" descr="Badge à ne plus suivre avec un remplissage uni">
            <a:extLst>
              <a:ext uri="{FF2B5EF4-FFF2-40B4-BE49-F238E27FC236}">
                <a16:creationId xmlns:a16="http://schemas.microsoft.com/office/drawing/2014/main" id="{7E233D64-2863-C14E-F0D8-9E7511778A3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863876" y="4512836"/>
            <a:ext cx="427000" cy="427000"/>
          </a:xfrm>
          <a:prstGeom prst="rect">
            <a:avLst/>
          </a:prstGeom>
        </p:spPr>
      </p:pic>
      <p:sp>
        <p:nvSpPr>
          <p:cNvPr id="29" name="ZoneTexte 9">
            <a:extLst>
              <a:ext uri="{FF2B5EF4-FFF2-40B4-BE49-F238E27FC236}">
                <a16:creationId xmlns:a16="http://schemas.microsoft.com/office/drawing/2014/main" id="{84CD59EB-20CB-235A-5A70-FD99BDB48C90}"/>
              </a:ext>
            </a:extLst>
          </p:cNvPr>
          <p:cNvSpPr txBox="1"/>
          <p:nvPr/>
        </p:nvSpPr>
        <p:spPr>
          <a:xfrm>
            <a:off x="9389329" y="4555905"/>
            <a:ext cx="918220" cy="276999"/>
          </a:xfrm>
          <a:prstGeom prst="rect">
            <a:avLst/>
          </a:prstGeom>
          <a:noFill/>
        </p:spPr>
        <p:txBody>
          <a:bodyPr wrap="square" rtlCol="0">
            <a:spAutoFit/>
          </a:bodyPr>
          <a:lstStyle/>
          <a:p>
            <a:pPr eaLnBrk="1" fontAlgn="auto" hangingPunct="1">
              <a:spcBef>
                <a:spcPts val="0"/>
              </a:spcBef>
              <a:spcAft>
                <a:spcPts val="0"/>
              </a:spcAft>
              <a:defRPr/>
            </a:pPr>
            <a:r>
              <a:rPr lang="fr-BE" sz="1200" dirty="0">
                <a:latin typeface="Encode Sans" panose="020B0604020202020204" charset="0"/>
                <a:ea typeface="+mn-ea"/>
                <a:cs typeface="Audi Type Wide Normal" panose="000B0504040202020203" pitchFamily="34" charset="0"/>
              </a:rPr>
              <a:t>4 €</a:t>
            </a:r>
          </a:p>
        </p:txBody>
      </p:sp>
      <p:pic>
        <p:nvPicPr>
          <p:cNvPr id="21" name="Graphique 16" descr="Badge à ne plus suivre avec un remplissage uni">
            <a:extLst>
              <a:ext uri="{FF2B5EF4-FFF2-40B4-BE49-F238E27FC236}">
                <a16:creationId xmlns:a16="http://schemas.microsoft.com/office/drawing/2014/main" id="{FA0A2AE7-F5D1-B0A4-2168-57DC8C8AA1E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863876" y="5122328"/>
            <a:ext cx="427000" cy="427000"/>
          </a:xfrm>
          <a:prstGeom prst="rect">
            <a:avLst/>
          </a:prstGeom>
        </p:spPr>
      </p:pic>
      <p:sp>
        <p:nvSpPr>
          <p:cNvPr id="22" name="Right Brace 21">
            <a:extLst>
              <a:ext uri="{FF2B5EF4-FFF2-40B4-BE49-F238E27FC236}">
                <a16:creationId xmlns:a16="http://schemas.microsoft.com/office/drawing/2014/main" id="{2496CBC1-F72B-BDC1-7AEB-1B20B1E6F6C8}"/>
              </a:ext>
            </a:extLst>
          </p:cNvPr>
          <p:cNvSpPr/>
          <p:nvPr/>
        </p:nvSpPr>
        <p:spPr>
          <a:xfrm>
            <a:off x="8648219" y="4974561"/>
            <a:ext cx="121359" cy="650736"/>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Encode Sans" panose="020B0604020202020204" charset="0"/>
            </a:endParaRPr>
          </a:p>
        </p:txBody>
      </p:sp>
      <p:sp>
        <p:nvSpPr>
          <p:cNvPr id="23" name="ZoneTexte 9">
            <a:extLst>
              <a:ext uri="{FF2B5EF4-FFF2-40B4-BE49-F238E27FC236}">
                <a16:creationId xmlns:a16="http://schemas.microsoft.com/office/drawing/2014/main" id="{C59F6E90-FF12-1D56-9380-2C3113FAE211}"/>
              </a:ext>
            </a:extLst>
          </p:cNvPr>
          <p:cNvSpPr txBox="1"/>
          <p:nvPr/>
        </p:nvSpPr>
        <p:spPr>
          <a:xfrm>
            <a:off x="9389329" y="5165397"/>
            <a:ext cx="918220" cy="276999"/>
          </a:xfrm>
          <a:prstGeom prst="rect">
            <a:avLst/>
          </a:prstGeom>
          <a:noFill/>
        </p:spPr>
        <p:txBody>
          <a:bodyPr wrap="square" rtlCol="0">
            <a:spAutoFit/>
          </a:bodyPr>
          <a:lstStyle/>
          <a:p>
            <a:pPr eaLnBrk="1" fontAlgn="auto" hangingPunct="1">
              <a:spcBef>
                <a:spcPts val="0"/>
              </a:spcBef>
              <a:spcAft>
                <a:spcPts val="0"/>
              </a:spcAft>
              <a:defRPr/>
            </a:pPr>
            <a:r>
              <a:rPr lang="fr-BE" sz="1200" dirty="0">
                <a:latin typeface="Encode Sans" panose="020B0604020202020204" charset="0"/>
                <a:cs typeface="Audi Type Wide Normal" panose="000B0504040202020203" pitchFamily="34" charset="0"/>
              </a:rPr>
              <a:t>16</a:t>
            </a:r>
            <a:r>
              <a:rPr lang="fr-BE" sz="1200" dirty="0">
                <a:latin typeface="Encode Sans" panose="020B0604020202020204" charset="0"/>
                <a:ea typeface="+mn-ea"/>
                <a:cs typeface="Audi Type Wide Normal" panose="000B0504040202020203" pitchFamily="34" charset="0"/>
              </a:rPr>
              <a:t> €</a:t>
            </a:r>
          </a:p>
        </p:txBody>
      </p:sp>
      <p:pic>
        <p:nvPicPr>
          <p:cNvPr id="24" name="Graphique 16" descr="Badge à ne plus suivre avec un remplissage uni">
            <a:extLst>
              <a:ext uri="{FF2B5EF4-FFF2-40B4-BE49-F238E27FC236}">
                <a16:creationId xmlns:a16="http://schemas.microsoft.com/office/drawing/2014/main" id="{72F2558E-76ED-7AA4-DF4B-A27FC821199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881496" y="5652213"/>
            <a:ext cx="427000" cy="427000"/>
          </a:xfrm>
          <a:prstGeom prst="rect">
            <a:avLst/>
          </a:prstGeom>
        </p:spPr>
      </p:pic>
      <p:sp>
        <p:nvSpPr>
          <p:cNvPr id="26" name="ZoneTexte 9">
            <a:extLst>
              <a:ext uri="{FF2B5EF4-FFF2-40B4-BE49-F238E27FC236}">
                <a16:creationId xmlns:a16="http://schemas.microsoft.com/office/drawing/2014/main" id="{EC1CE237-C6B6-927F-2B46-5EF4B3FB8905}"/>
              </a:ext>
            </a:extLst>
          </p:cNvPr>
          <p:cNvSpPr txBox="1"/>
          <p:nvPr/>
        </p:nvSpPr>
        <p:spPr>
          <a:xfrm>
            <a:off x="9406949" y="5695282"/>
            <a:ext cx="918220" cy="338554"/>
          </a:xfrm>
          <a:prstGeom prst="rect">
            <a:avLst/>
          </a:prstGeom>
          <a:noFill/>
        </p:spPr>
        <p:txBody>
          <a:bodyPr wrap="square" rtlCol="0">
            <a:spAutoFit/>
          </a:bodyPr>
          <a:lstStyle/>
          <a:p>
            <a:pPr eaLnBrk="1" fontAlgn="auto" hangingPunct="1">
              <a:spcBef>
                <a:spcPts val="0"/>
              </a:spcBef>
              <a:spcAft>
                <a:spcPts val="0"/>
              </a:spcAft>
              <a:defRPr/>
            </a:pPr>
            <a:r>
              <a:rPr lang="fr-BE" sz="1600" b="1" dirty="0">
                <a:latin typeface="Encode Sans" panose="020B0604020202020204" charset="0"/>
                <a:cs typeface="Audi Type Wide Normal" panose="000B0504040202020203" pitchFamily="34" charset="0"/>
              </a:rPr>
              <a:t>21€</a:t>
            </a:r>
          </a:p>
        </p:txBody>
      </p:sp>
      <p:sp>
        <p:nvSpPr>
          <p:cNvPr id="4" name="TextBox 3">
            <a:extLst>
              <a:ext uri="{FF2B5EF4-FFF2-40B4-BE49-F238E27FC236}">
                <a16:creationId xmlns:a16="http://schemas.microsoft.com/office/drawing/2014/main" id="{1197A477-5BB9-188C-0B86-6E3C1EF966CA}"/>
              </a:ext>
            </a:extLst>
          </p:cNvPr>
          <p:cNvSpPr txBox="1"/>
          <p:nvPr/>
        </p:nvSpPr>
        <p:spPr>
          <a:xfrm>
            <a:off x="10135335" y="2846524"/>
            <a:ext cx="1855908" cy="1200329"/>
          </a:xfrm>
          <a:prstGeom prst="rect">
            <a:avLst/>
          </a:prstGeom>
          <a:solidFill>
            <a:schemeClr val="accent1"/>
          </a:solidFill>
        </p:spPr>
        <p:txBody>
          <a:bodyPr wrap="square" rtlCol="0">
            <a:spAutoFit/>
          </a:bodyPr>
          <a:lstStyle/>
          <a:p>
            <a:pPr algn="ctr"/>
            <a:r>
              <a:rPr lang="en-US" dirty="0">
                <a:solidFill>
                  <a:schemeClr val="bg1"/>
                </a:solidFill>
                <a:latin typeface="Encode Sans" panose="020B0604020202020204" charset="0"/>
              </a:rPr>
              <a:t>How do you explain these results to your customer?</a:t>
            </a:r>
          </a:p>
        </p:txBody>
      </p:sp>
      <p:sp>
        <p:nvSpPr>
          <p:cNvPr id="30" name="Rectangle 29">
            <a:extLst>
              <a:ext uri="{FF2B5EF4-FFF2-40B4-BE49-F238E27FC236}">
                <a16:creationId xmlns:a16="http://schemas.microsoft.com/office/drawing/2014/main" id="{5AB42C60-A17E-5D21-7EC3-8AD424F179CE}"/>
              </a:ext>
            </a:extLst>
          </p:cNvPr>
          <p:cNvSpPr/>
          <p:nvPr/>
        </p:nvSpPr>
        <p:spPr>
          <a:xfrm>
            <a:off x="0" y="434558"/>
            <a:ext cx="5166911" cy="356591"/>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a:latin typeface="Encode Sans" panose="020B0604020202020204" charset="0"/>
              </a:rPr>
              <a:t>Example France - Country adaptation</a:t>
            </a:r>
          </a:p>
        </p:txBody>
      </p:sp>
      <p:pic>
        <p:nvPicPr>
          <p:cNvPr id="35" name="Picture 2" descr="Stellantis dévoile un florilège de slogans pour ses marques">
            <a:extLst>
              <a:ext uri="{FF2B5EF4-FFF2-40B4-BE49-F238E27FC236}">
                <a16:creationId xmlns:a16="http://schemas.microsoft.com/office/drawing/2014/main" id="{B602645B-940A-8E66-FCC7-D6047323948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8869" y="6267198"/>
            <a:ext cx="396573" cy="264382"/>
          </a:xfrm>
          <a:prstGeom prst="flowChartConnector">
            <a:avLst/>
          </a:prstGeom>
          <a:noFill/>
          <a:extLst>
            <a:ext uri="{909E8E84-426E-40DD-AFC4-6F175D3DCCD1}">
              <a14:hiddenFill xmlns:a14="http://schemas.microsoft.com/office/drawing/2010/main">
                <a:solidFill>
                  <a:srgbClr val="FFFFFF"/>
                </a:solidFill>
              </a14:hiddenFill>
            </a:ext>
          </a:extLst>
        </p:spPr>
      </p:pic>
      <p:pic>
        <p:nvPicPr>
          <p:cNvPr id="36" name="Picture 2" descr="Drapeaux Monde Banque d'images et photos libres de droit - iStock">
            <a:extLst>
              <a:ext uri="{FF2B5EF4-FFF2-40B4-BE49-F238E27FC236}">
                <a16:creationId xmlns:a16="http://schemas.microsoft.com/office/drawing/2014/main" id="{80D4906D-06C0-07EC-5C30-6CF421CB4F2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63210" y="6179115"/>
            <a:ext cx="437609" cy="43760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8">
            <a:extLst>
              <a:ext uri="{FF2B5EF4-FFF2-40B4-BE49-F238E27FC236}">
                <a16:creationId xmlns:a16="http://schemas.microsoft.com/office/drawing/2014/main" id="{9B8951B7-F65C-1443-3571-BA747EA5B95B}"/>
              </a:ext>
            </a:extLst>
          </p:cNvPr>
          <p:cNvSpPr txBox="1"/>
          <p:nvPr/>
        </p:nvSpPr>
        <p:spPr>
          <a:xfrm>
            <a:off x="6447331" y="1389182"/>
            <a:ext cx="2323248" cy="415498"/>
          </a:xfrm>
          <a:prstGeom prst="rect">
            <a:avLst/>
          </a:prstGeom>
          <a:noFill/>
        </p:spPr>
        <p:txBody>
          <a:bodyPr wrap="square">
            <a:spAutoFit/>
          </a:bodyPr>
          <a:lstStyle/>
          <a:p>
            <a:pPr algn="ctr"/>
            <a:r>
              <a:rPr lang="en-US" sz="1050" b="1" dirty="0">
                <a:latin typeface="Encode Sans" panose="020B0604020202020204" charset="0"/>
              </a:rPr>
              <a:t>Fiat 500 1.0 70 HP Hybrid BSG S/S </a:t>
            </a:r>
            <a:r>
              <a:rPr lang="en-US" sz="1050" b="1" dirty="0" err="1">
                <a:latin typeface="Encode Sans" panose="020B0604020202020204" charset="0"/>
              </a:rPr>
              <a:t>Dolcevita</a:t>
            </a:r>
            <a:r>
              <a:rPr lang="en-US" sz="1050" b="1" dirty="0">
                <a:latin typeface="Encode Sans" panose="020B0604020202020204" charset="0"/>
              </a:rPr>
              <a:t> Plus</a:t>
            </a:r>
          </a:p>
        </p:txBody>
      </p:sp>
      <p:sp>
        <p:nvSpPr>
          <p:cNvPr id="8" name="TextBox 8">
            <a:extLst>
              <a:ext uri="{FF2B5EF4-FFF2-40B4-BE49-F238E27FC236}">
                <a16:creationId xmlns:a16="http://schemas.microsoft.com/office/drawing/2014/main" id="{011BBE7B-1BB9-36E6-BE46-4B80C2C53E33}"/>
              </a:ext>
            </a:extLst>
          </p:cNvPr>
          <p:cNvSpPr txBox="1"/>
          <p:nvPr/>
        </p:nvSpPr>
        <p:spPr>
          <a:xfrm>
            <a:off x="2922643" y="1450199"/>
            <a:ext cx="2687231" cy="415498"/>
          </a:xfrm>
          <a:prstGeom prst="rect">
            <a:avLst/>
          </a:prstGeom>
          <a:noFill/>
        </p:spPr>
        <p:txBody>
          <a:bodyPr wrap="square">
            <a:spAutoFit/>
          </a:bodyPr>
          <a:lstStyle/>
          <a:p>
            <a:pPr algn="ctr"/>
            <a:r>
              <a:rPr lang="it-IT" sz="1050" b="1" dirty="0">
                <a:latin typeface="Encode Sans" panose="020B0604020202020204" charset="0"/>
              </a:rPr>
              <a:t>Fiat 500e </a:t>
            </a:r>
          </a:p>
          <a:p>
            <a:pPr algn="ctr"/>
            <a:r>
              <a:rPr lang="it-IT" sz="1050" b="1" dirty="0">
                <a:latin typeface="Encode Sans" panose="020B0604020202020204" charset="0"/>
              </a:rPr>
              <a:t>24 kWh Action</a:t>
            </a:r>
          </a:p>
        </p:txBody>
      </p:sp>
      <p:pic>
        <p:nvPicPr>
          <p:cNvPr id="11" name="Picture 10" descr="500 LA PRIMA">
            <a:extLst>
              <a:ext uri="{FF2B5EF4-FFF2-40B4-BE49-F238E27FC236}">
                <a16:creationId xmlns:a16="http://schemas.microsoft.com/office/drawing/2014/main" id="{E1D087D2-A2FE-827C-F3A8-CBBD6A8C504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717883" y="856283"/>
            <a:ext cx="1171667" cy="74090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82450412-1A47-73EE-1510-6CD978FA080B}"/>
              </a:ext>
            </a:extLst>
          </p:cNvPr>
          <p:cNvPicPr>
            <a:picLocks noChangeAspect="1"/>
          </p:cNvPicPr>
          <p:nvPr/>
        </p:nvPicPr>
        <p:blipFill>
          <a:blip r:embed="rId11"/>
          <a:stretch>
            <a:fillRect/>
          </a:stretch>
        </p:blipFill>
        <p:spPr>
          <a:xfrm>
            <a:off x="6816943" y="762140"/>
            <a:ext cx="1007513" cy="621365"/>
          </a:xfrm>
          <a:prstGeom prst="rect">
            <a:avLst/>
          </a:prstGeom>
        </p:spPr>
      </p:pic>
    </p:spTree>
    <p:extLst>
      <p:ext uri="{BB962C8B-B14F-4D97-AF65-F5344CB8AC3E}">
        <p14:creationId xmlns:p14="http://schemas.microsoft.com/office/powerpoint/2010/main" val="109001601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500"/>
                                        <p:tgtEl>
                                          <p:spTgt spid="2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fade">
                                      <p:cBhvr>
                                        <p:cTn id="18" dur="500"/>
                                        <p:tgtEl>
                                          <p:spTgt spid="2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6" grpId="0"/>
      <p:bldP spid="4"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4A28035-A700-1AAD-0360-F3D4526F2770}"/>
              </a:ext>
            </a:extLst>
          </p:cNvPr>
          <p:cNvSpPr>
            <a:spLocks noGrp="1"/>
          </p:cNvSpPr>
          <p:nvPr>
            <p:ph type="body" idx="1"/>
          </p:nvPr>
        </p:nvSpPr>
        <p:spPr/>
        <p:txBody>
          <a:bodyPr/>
          <a:lstStyle/>
          <a:p>
            <a:r>
              <a:rPr lang="fr-FR" altLang="fr-FR" sz="1400" dirty="0">
                <a:cs typeface="Arial"/>
              </a:rPr>
              <a:t>case </a:t>
            </a:r>
            <a:r>
              <a:rPr lang="fr-FR" altLang="fr-FR" sz="1400" dirty="0" err="1">
                <a:cs typeface="Arial"/>
              </a:rPr>
              <a:t>study</a:t>
            </a:r>
            <a:r>
              <a:rPr lang="fr-FR" altLang="fr-FR" sz="1400" dirty="0">
                <a:cs typeface="Arial"/>
              </a:rPr>
              <a:t> #2</a:t>
            </a:r>
          </a:p>
        </p:txBody>
      </p:sp>
      <p:sp>
        <p:nvSpPr>
          <p:cNvPr id="7" name="Text Placeholder 6">
            <a:extLst>
              <a:ext uri="{FF2B5EF4-FFF2-40B4-BE49-F238E27FC236}">
                <a16:creationId xmlns:a16="http://schemas.microsoft.com/office/drawing/2014/main" id="{BC5B61EF-245D-D206-AE4D-484701CF485C}"/>
              </a:ext>
            </a:extLst>
          </p:cNvPr>
          <p:cNvSpPr>
            <a:spLocks noGrp="1"/>
          </p:cNvSpPr>
          <p:nvPr>
            <p:ph type="body" sz="quarter" idx="19"/>
          </p:nvPr>
        </p:nvSpPr>
        <p:spPr/>
        <p:txBody>
          <a:bodyPr/>
          <a:lstStyle/>
          <a:p>
            <a:r>
              <a:rPr lang="fr-BE"/>
              <a:t>04</a:t>
            </a:r>
            <a:endParaRPr lang="en-US"/>
          </a:p>
        </p:txBody>
      </p:sp>
      <p:sp>
        <p:nvSpPr>
          <p:cNvPr id="4" name="Title 3">
            <a:extLst>
              <a:ext uri="{FF2B5EF4-FFF2-40B4-BE49-F238E27FC236}">
                <a16:creationId xmlns:a16="http://schemas.microsoft.com/office/drawing/2014/main" id="{71CBE49C-6292-5D9C-A18A-497A6C38DFF1}"/>
              </a:ext>
            </a:extLst>
          </p:cNvPr>
          <p:cNvSpPr>
            <a:spLocks noGrp="1"/>
          </p:cNvSpPr>
          <p:nvPr>
            <p:ph type="title"/>
          </p:nvPr>
        </p:nvSpPr>
        <p:spPr/>
        <p:txBody>
          <a:bodyPr/>
          <a:lstStyle/>
          <a:p>
            <a:r>
              <a:rPr lang="en-US" dirty="0"/>
              <a:t>TCO comparison: summary</a:t>
            </a:r>
          </a:p>
        </p:txBody>
      </p:sp>
      <p:sp>
        <p:nvSpPr>
          <p:cNvPr id="13" name="TextBox 8">
            <a:extLst>
              <a:ext uri="{FF2B5EF4-FFF2-40B4-BE49-F238E27FC236}">
                <a16:creationId xmlns:a16="http://schemas.microsoft.com/office/drawing/2014/main" id="{8A4DA3EE-AA27-7C06-5D02-D4210199C17A}"/>
              </a:ext>
            </a:extLst>
          </p:cNvPr>
          <p:cNvSpPr txBox="1"/>
          <p:nvPr/>
        </p:nvSpPr>
        <p:spPr>
          <a:xfrm>
            <a:off x="-210474" y="2958150"/>
            <a:ext cx="1561215" cy="253916"/>
          </a:xfrm>
          <a:prstGeom prst="rect">
            <a:avLst/>
          </a:prstGeom>
          <a:noFill/>
        </p:spPr>
        <p:txBody>
          <a:bodyPr wrap="square">
            <a:spAutoFit/>
          </a:bodyPr>
          <a:lstStyle/>
          <a:p>
            <a:pPr algn="ctr"/>
            <a:r>
              <a:rPr lang="en-US" sz="1050" b="1" dirty="0">
                <a:latin typeface="Encode Sans" panose="020B0604020202020204" charset="0"/>
                <a:ea typeface="+mn-ea"/>
              </a:rPr>
              <a:t>500e</a:t>
            </a:r>
          </a:p>
        </p:txBody>
      </p:sp>
      <p:sp>
        <p:nvSpPr>
          <p:cNvPr id="16" name="TextBox 15">
            <a:extLst>
              <a:ext uri="{FF2B5EF4-FFF2-40B4-BE49-F238E27FC236}">
                <a16:creationId xmlns:a16="http://schemas.microsoft.com/office/drawing/2014/main" id="{1AAF4002-C4E5-8ACE-4CD7-A083F34558F6}"/>
              </a:ext>
            </a:extLst>
          </p:cNvPr>
          <p:cNvSpPr txBox="1"/>
          <p:nvPr/>
        </p:nvSpPr>
        <p:spPr>
          <a:xfrm>
            <a:off x="11173913" y="2688846"/>
            <a:ext cx="1008760" cy="523220"/>
          </a:xfrm>
          <a:prstGeom prst="rect">
            <a:avLst/>
          </a:prstGeom>
          <a:solidFill>
            <a:srgbClr val="243782"/>
          </a:solidFill>
        </p:spPr>
        <p:txBody>
          <a:bodyPr wrap="square" rtlCol="0">
            <a:spAutoFit/>
          </a:bodyPr>
          <a:lstStyle/>
          <a:p>
            <a:pPr algn="r"/>
            <a:r>
              <a:rPr lang="fr-BE" sz="1400" dirty="0">
                <a:solidFill>
                  <a:schemeClr val="bg1"/>
                </a:solidFill>
                <a:latin typeface="Encode Sans" panose="020B0604020202020204" charset="0"/>
              </a:rPr>
              <a:t>414 € /</a:t>
            </a:r>
            <a:r>
              <a:rPr lang="fr-BE" sz="1400" dirty="0" err="1">
                <a:solidFill>
                  <a:schemeClr val="bg1"/>
                </a:solidFill>
                <a:latin typeface="Encode Sans" panose="020B0604020202020204" charset="0"/>
              </a:rPr>
              <a:t>month</a:t>
            </a:r>
            <a:endParaRPr lang="en-US" sz="1400" dirty="0">
              <a:solidFill>
                <a:schemeClr val="bg1"/>
              </a:solidFill>
              <a:latin typeface="Encode Sans" panose="020B0604020202020204" charset="0"/>
            </a:endParaRPr>
          </a:p>
        </p:txBody>
      </p:sp>
      <p:sp>
        <p:nvSpPr>
          <p:cNvPr id="18" name="TextBox 17">
            <a:extLst>
              <a:ext uri="{FF2B5EF4-FFF2-40B4-BE49-F238E27FC236}">
                <a16:creationId xmlns:a16="http://schemas.microsoft.com/office/drawing/2014/main" id="{347ECE07-F906-1B0B-B1C2-DA1C68B5B7B3}"/>
              </a:ext>
            </a:extLst>
          </p:cNvPr>
          <p:cNvSpPr txBox="1"/>
          <p:nvPr/>
        </p:nvSpPr>
        <p:spPr>
          <a:xfrm>
            <a:off x="11115151" y="4133977"/>
            <a:ext cx="1067522" cy="523220"/>
          </a:xfrm>
          <a:prstGeom prst="rect">
            <a:avLst/>
          </a:prstGeom>
          <a:solidFill>
            <a:srgbClr val="243782"/>
          </a:solidFill>
        </p:spPr>
        <p:txBody>
          <a:bodyPr wrap="square" rtlCol="0">
            <a:spAutoFit/>
          </a:bodyPr>
          <a:lstStyle/>
          <a:p>
            <a:pPr algn="r"/>
            <a:r>
              <a:rPr lang="fr-BE" sz="1400" dirty="0">
                <a:solidFill>
                  <a:schemeClr val="bg1"/>
                </a:solidFill>
                <a:latin typeface="Encode Sans" panose="020B0604020202020204" charset="0"/>
              </a:rPr>
              <a:t>435 € /</a:t>
            </a:r>
            <a:r>
              <a:rPr lang="fr-BE" sz="1400" dirty="0" err="1">
                <a:solidFill>
                  <a:schemeClr val="bg1"/>
                </a:solidFill>
                <a:latin typeface="Encode Sans" panose="020B0604020202020204" charset="0"/>
              </a:rPr>
              <a:t>month</a:t>
            </a:r>
            <a:endParaRPr lang="en-US" sz="1400" dirty="0">
              <a:solidFill>
                <a:schemeClr val="bg1"/>
              </a:solidFill>
              <a:latin typeface="Encode Sans" panose="020B0604020202020204" charset="0"/>
            </a:endParaRPr>
          </a:p>
        </p:txBody>
      </p:sp>
      <p:sp>
        <p:nvSpPr>
          <p:cNvPr id="19" name="TextBox 18">
            <a:extLst>
              <a:ext uri="{FF2B5EF4-FFF2-40B4-BE49-F238E27FC236}">
                <a16:creationId xmlns:a16="http://schemas.microsoft.com/office/drawing/2014/main" id="{02833D43-7BCB-D876-7E4A-3E76B3BB1C68}"/>
              </a:ext>
            </a:extLst>
          </p:cNvPr>
          <p:cNvSpPr txBox="1"/>
          <p:nvPr/>
        </p:nvSpPr>
        <p:spPr>
          <a:xfrm>
            <a:off x="11117654" y="1914446"/>
            <a:ext cx="1077316" cy="369332"/>
          </a:xfrm>
          <a:prstGeom prst="rect">
            <a:avLst/>
          </a:prstGeom>
          <a:solidFill>
            <a:srgbClr val="243782"/>
          </a:solidFill>
        </p:spPr>
        <p:txBody>
          <a:bodyPr wrap="square" rtlCol="0">
            <a:spAutoFit/>
          </a:bodyPr>
          <a:lstStyle/>
          <a:p>
            <a:pPr algn="ctr"/>
            <a:r>
              <a:rPr lang="fr-BE" dirty="0">
                <a:solidFill>
                  <a:schemeClr val="bg1"/>
                </a:solidFill>
                <a:latin typeface="Encode Sans" panose="020B0604020202020204" charset="0"/>
              </a:rPr>
              <a:t>TCO</a:t>
            </a:r>
            <a:endParaRPr lang="en-US" dirty="0">
              <a:solidFill>
                <a:schemeClr val="bg1"/>
              </a:solidFill>
              <a:latin typeface="Encode Sans" panose="020B0604020202020204" charset="0"/>
            </a:endParaRPr>
          </a:p>
        </p:txBody>
      </p:sp>
      <p:sp>
        <p:nvSpPr>
          <p:cNvPr id="27" name="TextBox 26">
            <a:extLst>
              <a:ext uri="{FF2B5EF4-FFF2-40B4-BE49-F238E27FC236}">
                <a16:creationId xmlns:a16="http://schemas.microsoft.com/office/drawing/2014/main" id="{81B3B587-1A07-EEE7-F0D1-489B0608D44C}"/>
              </a:ext>
            </a:extLst>
          </p:cNvPr>
          <p:cNvSpPr txBox="1"/>
          <p:nvPr/>
        </p:nvSpPr>
        <p:spPr>
          <a:xfrm>
            <a:off x="1832781" y="1398332"/>
            <a:ext cx="3791879" cy="369332"/>
          </a:xfrm>
          <a:prstGeom prst="rect">
            <a:avLst/>
          </a:prstGeom>
          <a:noFill/>
        </p:spPr>
        <p:txBody>
          <a:bodyPr wrap="square" rtlCol="0">
            <a:spAutoFit/>
          </a:bodyPr>
          <a:lstStyle/>
          <a:p>
            <a:r>
              <a:rPr lang="en-US" dirty="0">
                <a:latin typeface="Encode Sans" panose="020B0604020202020204" charset="0"/>
              </a:rPr>
              <a:t>Base 48 months – 60,000 km</a:t>
            </a:r>
          </a:p>
        </p:txBody>
      </p:sp>
      <p:sp>
        <p:nvSpPr>
          <p:cNvPr id="20" name="Rectangle 19">
            <a:extLst>
              <a:ext uri="{FF2B5EF4-FFF2-40B4-BE49-F238E27FC236}">
                <a16:creationId xmlns:a16="http://schemas.microsoft.com/office/drawing/2014/main" id="{3FBBCD2C-4686-E5DC-FA09-A2B831F239B8}"/>
              </a:ext>
            </a:extLst>
          </p:cNvPr>
          <p:cNvSpPr/>
          <p:nvPr/>
        </p:nvSpPr>
        <p:spPr>
          <a:xfrm>
            <a:off x="0" y="434558"/>
            <a:ext cx="5166911" cy="356591"/>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a:latin typeface="Encode Sans" panose="020B0604020202020204" charset="0"/>
              </a:rPr>
              <a:t>Example France - Country adaptation</a:t>
            </a:r>
          </a:p>
        </p:txBody>
      </p:sp>
      <p:pic>
        <p:nvPicPr>
          <p:cNvPr id="9" name="Picture 8" descr="A trophy on a stand&#10;&#10;Description automatically generated with low confidence">
            <a:extLst>
              <a:ext uri="{FF2B5EF4-FFF2-40B4-BE49-F238E27FC236}">
                <a16:creationId xmlns:a16="http://schemas.microsoft.com/office/drawing/2014/main" id="{A66C28EF-FCAE-4ED7-7A37-7FE5DAB146E6}"/>
              </a:ext>
            </a:extLst>
          </p:cNvPr>
          <p:cNvPicPr>
            <a:picLocks noChangeAspect="1"/>
          </p:cNvPicPr>
          <p:nvPr/>
        </p:nvPicPr>
        <p:blipFill>
          <a:blip r:embed="rId3"/>
          <a:stretch>
            <a:fillRect/>
          </a:stretch>
        </p:blipFill>
        <p:spPr>
          <a:xfrm>
            <a:off x="921304" y="2087719"/>
            <a:ext cx="513375" cy="633981"/>
          </a:xfrm>
          <a:prstGeom prst="rect">
            <a:avLst/>
          </a:prstGeom>
        </p:spPr>
      </p:pic>
      <p:sp>
        <p:nvSpPr>
          <p:cNvPr id="21" name="TextBox 8">
            <a:extLst>
              <a:ext uri="{FF2B5EF4-FFF2-40B4-BE49-F238E27FC236}">
                <a16:creationId xmlns:a16="http://schemas.microsoft.com/office/drawing/2014/main" id="{94BF24B8-74E2-559E-D277-492E6B9D1995}"/>
              </a:ext>
            </a:extLst>
          </p:cNvPr>
          <p:cNvSpPr txBox="1"/>
          <p:nvPr/>
        </p:nvSpPr>
        <p:spPr>
          <a:xfrm>
            <a:off x="-303236" y="4530239"/>
            <a:ext cx="1746739" cy="253916"/>
          </a:xfrm>
          <a:prstGeom prst="rect">
            <a:avLst/>
          </a:prstGeom>
          <a:noFill/>
        </p:spPr>
        <p:txBody>
          <a:bodyPr wrap="square">
            <a:spAutoFit/>
          </a:bodyPr>
          <a:lstStyle/>
          <a:p>
            <a:pPr algn="ctr"/>
            <a:r>
              <a:rPr lang="en-US" sz="1050" b="1" dirty="0">
                <a:latin typeface="Encode Sans" panose="020B0604020202020204" charset="0"/>
              </a:rPr>
              <a:t>500 petrol</a:t>
            </a:r>
          </a:p>
        </p:txBody>
      </p:sp>
      <p:pic>
        <p:nvPicPr>
          <p:cNvPr id="28" name="Picture 2" descr="Stellantis dévoile un florilège de slogans pour ses marques">
            <a:extLst>
              <a:ext uri="{FF2B5EF4-FFF2-40B4-BE49-F238E27FC236}">
                <a16:creationId xmlns:a16="http://schemas.microsoft.com/office/drawing/2014/main" id="{CE83A229-337B-2C96-65D7-B3FDFD9F43F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869" y="6267198"/>
            <a:ext cx="396573" cy="264382"/>
          </a:xfrm>
          <a:prstGeom prst="flowChartConnector">
            <a:avLst/>
          </a:prstGeom>
          <a:noFill/>
          <a:extLst>
            <a:ext uri="{909E8E84-426E-40DD-AFC4-6F175D3DCCD1}">
              <a14:hiddenFill xmlns:a14="http://schemas.microsoft.com/office/drawing/2010/main">
                <a:solidFill>
                  <a:srgbClr val="FFFFFF"/>
                </a:solidFill>
              </a14:hiddenFill>
            </a:ext>
          </a:extLst>
        </p:spPr>
      </p:pic>
      <p:pic>
        <p:nvPicPr>
          <p:cNvPr id="29" name="Picture 2" descr="Drapeaux Monde Banque d'images et photos libres de droit - iStock">
            <a:extLst>
              <a:ext uri="{FF2B5EF4-FFF2-40B4-BE49-F238E27FC236}">
                <a16:creationId xmlns:a16="http://schemas.microsoft.com/office/drawing/2014/main" id="{D5971F26-B582-5848-F83A-5C10D2949C1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3210" y="6179115"/>
            <a:ext cx="437609" cy="43760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500 LA PRIMA">
            <a:extLst>
              <a:ext uri="{FF2B5EF4-FFF2-40B4-BE49-F238E27FC236}">
                <a16:creationId xmlns:a16="http://schemas.microsoft.com/office/drawing/2014/main" id="{A907A0BF-92B5-E863-1A9C-4FA6748E8A9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9082" y="2419244"/>
            <a:ext cx="902102" cy="57044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7D8E13D6-CFD6-8BB2-2DCF-5F54F42B7EB6}"/>
              </a:ext>
            </a:extLst>
          </p:cNvPr>
          <p:cNvPicPr>
            <a:picLocks noChangeAspect="1"/>
          </p:cNvPicPr>
          <p:nvPr/>
        </p:nvPicPr>
        <p:blipFill>
          <a:blip r:embed="rId7"/>
          <a:stretch>
            <a:fillRect/>
          </a:stretch>
        </p:blipFill>
        <p:spPr>
          <a:xfrm>
            <a:off x="182276" y="3873114"/>
            <a:ext cx="775715" cy="478408"/>
          </a:xfrm>
          <a:prstGeom prst="rect">
            <a:avLst/>
          </a:prstGeom>
        </p:spPr>
      </p:pic>
      <p:graphicFrame>
        <p:nvGraphicFramePr>
          <p:cNvPr id="3" name="Chart 6">
            <a:extLst>
              <a:ext uri="{FF2B5EF4-FFF2-40B4-BE49-F238E27FC236}">
                <a16:creationId xmlns:a16="http://schemas.microsoft.com/office/drawing/2014/main" id="{E9B9CE53-A66B-8272-4EB6-C67172B21D49}"/>
              </a:ext>
            </a:extLst>
          </p:cNvPr>
          <p:cNvGraphicFramePr>
            <a:graphicFrameLocks/>
          </p:cNvGraphicFramePr>
          <p:nvPr>
            <p:extLst>
              <p:ext uri="{D42A27DB-BD31-4B8C-83A1-F6EECF244321}">
                <p14:modId xmlns:p14="http://schemas.microsoft.com/office/powerpoint/2010/main" val="2790276857"/>
              </p:ext>
            </p:extLst>
          </p:nvPr>
        </p:nvGraphicFramePr>
        <p:xfrm>
          <a:off x="1773058" y="2103793"/>
          <a:ext cx="8585787" cy="3560609"/>
        </p:xfrm>
        <a:graphic>
          <a:graphicData uri="http://schemas.openxmlformats.org/drawingml/2006/chart">
            <c:chart xmlns:c="http://schemas.openxmlformats.org/drawingml/2006/chart" xmlns:r="http://schemas.openxmlformats.org/officeDocument/2006/relationships" r:id="rId8"/>
          </a:graphicData>
        </a:graphic>
      </p:graphicFrame>
      <p:sp>
        <p:nvSpPr>
          <p:cNvPr id="24" name="Rectangle 23">
            <a:extLst>
              <a:ext uri="{FF2B5EF4-FFF2-40B4-BE49-F238E27FC236}">
                <a16:creationId xmlns:a16="http://schemas.microsoft.com/office/drawing/2014/main" id="{FA5D8C0C-C563-FD1A-5C05-6341E05EEC4D}"/>
              </a:ext>
            </a:extLst>
          </p:cNvPr>
          <p:cNvSpPr/>
          <p:nvPr/>
        </p:nvSpPr>
        <p:spPr>
          <a:xfrm>
            <a:off x="5239301" y="5389818"/>
            <a:ext cx="603969" cy="1788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Encode Sans" panose="020B0604020202020204" charset="0"/>
            </a:endParaRPr>
          </a:p>
        </p:txBody>
      </p:sp>
      <p:sp>
        <p:nvSpPr>
          <p:cNvPr id="25" name="Rectangle 24">
            <a:extLst>
              <a:ext uri="{FF2B5EF4-FFF2-40B4-BE49-F238E27FC236}">
                <a16:creationId xmlns:a16="http://schemas.microsoft.com/office/drawing/2014/main" id="{F97F827F-A0AB-4B07-8A05-C7CC3DC17D63}"/>
              </a:ext>
            </a:extLst>
          </p:cNvPr>
          <p:cNvSpPr/>
          <p:nvPr/>
        </p:nvSpPr>
        <p:spPr>
          <a:xfrm>
            <a:off x="5860294" y="5389818"/>
            <a:ext cx="557016" cy="1788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Encode Sans" panose="020B0604020202020204" charset="0"/>
            </a:endParaRPr>
          </a:p>
        </p:txBody>
      </p:sp>
      <p:sp>
        <p:nvSpPr>
          <p:cNvPr id="26" name="Rectangle 25">
            <a:extLst>
              <a:ext uri="{FF2B5EF4-FFF2-40B4-BE49-F238E27FC236}">
                <a16:creationId xmlns:a16="http://schemas.microsoft.com/office/drawing/2014/main" id="{38D8C2EC-7815-90F7-5A68-54B0916D8D7A}"/>
              </a:ext>
            </a:extLst>
          </p:cNvPr>
          <p:cNvSpPr/>
          <p:nvPr/>
        </p:nvSpPr>
        <p:spPr>
          <a:xfrm>
            <a:off x="6434334" y="5415720"/>
            <a:ext cx="1066866" cy="1788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Encode Sans" panose="020B0604020202020204" charset="0"/>
            </a:endParaRPr>
          </a:p>
        </p:txBody>
      </p:sp>
    </p:spTree>
    <p:extLst>
      <p:ext uri="{BB962C8B-B14F-4D97-AF65-F5344CB8AC3E}">
        <p14:creationId xmlns:p14="http://schemas.microsoft.com/office/powerpoint/2010/main" val="3601415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graphicEl>
                                              <a:chart seriesIdx="-3" categoryIdx="-3" bldStep="gridLegend"/>
                                            </p:graphicEl>
                                          </p:spTgt>
                                        </p:tgtEl>
                                        <p:attrNameLst>
                                          <p:attrName>style.visibility</p:attrName>
                                        </p:attrNameLst>
                                      </p:cBhvr>
                                      <p:to>
                                        <p:strVal val="visible"/>
                                      </p:to>
                                    </p:set>
                                    <p:animEffect transition="in" filter="fade">
                                      <p:cBhvr>
                                        <p:cTn id="7" dur="500"/>
                                        <p:tgtEl>
                                          <p:spTgt spid="3">
                                            <p:graphicEl>
                                              <a:chart seriesIdx="-3" categoryIdx="-3" bldStep="gridLegend"/>
                                            </p:graphic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graphicEl>
                                              <a:chart seriesIdx="0" categoryIdx="-4" bldStep="series"/>
                                            </p:graphicEl>
                                          </p:spTgt>
                                        </p:tgtEl>
                                        <p:attrNameLst>
                                          <p:attrName>style.visibility</p:attrName>
                                        </p:attrNameLst>
                                      </p:cBhvr>
                                      <p:to>
                                        <p:strVal val="visible"/>
                                      </p:to>
                                    </p:set>
                                    <p:animEffect transition="in" filter="fade">
                                      <p:cBhvr>
                                        <p:cTn id="10" dur="500"/>
                                        <p:tgtEl>
                                          <p:spTgt spid="3">
                                            <p:graphicEl>
                                              <a:chart seriesIdx="0" categoryIdx="-4" bldStep="series"/>
                                            </p:graphic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graphicEl>
                                              <a:chart seriesIdx="1" categoryIdx="-4" bldStep="series"/>
                                            </p:graphicEl>
                                          </p:spTgt>
                                        </p:tgtEl>
                                        <p:attrNameLst>
                                          <p:attrName>style.visibility</p:attrName>
                                        </p:attrNameLst>
                                      </p:cBhvr>
                                      <p:to>
                                        <p:strVal val="visible"/>
                                      </p:to>
                                    </p:set>
                                    <p:animEffect transition="in" filter="fade">
                                      <p:cBhvr>
                                        <p:cTn id="15" dur="500"/>
                                        <p:tgtEl>
                                          <p:spTgt spid="3">
                                            <p:graphicEl>
                                              <a:chart seriesIdx="1" categoryIdx="-4" bldStep="series"/>
                                            </p:graphicEl>
                                          </p:spTgt>
                                        </p:tgtEl>
                                      </p:cBhvr>
                                    </p:animEffect>
                                  </p:childTnLst>
                                </p:cTn>
                              </p:par>
                              <p:par>
                                <p:cTn id="16" presetID="10" presetClass="exit" presetSubtype="0" fill="hold" grpId="0" nodeType="withEffect">
                                  <p:stCondLst>
                                    <p:cond delay="0"/>
                                  </p:stCondLst>
                                  <p:childTnLst>
                                    <p:animEffect transition="out" filter="fade">
                                      <p:cBhvr>
                                        <p:cTn id="17" dur="500"/>
                                        <p:tgtEl>
                                          <p:spTgt spid="24"/>
                                        </p:tgtEl>
                                      </p:cBhvr>
                                    </p:animEffect>
                                    <p:set>
                                      <p:cBhvr>
                                        <p:cTn id="18" dur="1" fill="hold">
                                          <p:stCondLst>
                                            <p:cond delay="499"/>
                                          </p:stCondLst>
                                        </p:cTn>
                                        <p:tgtEl>
                                          <p:spTgt spid="2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
                                            <p:graphicEl>
                                              <a:chart seriesIdx="2" categoryIdx="-4" bldStep="series"/>
                                            </p:graphicEl>
                                          </p:spTgt>
                                        </p:tgtEl>
                                        <p:attrNameLst>
                                          <p:attrName>style.visibility</p:attrName>
                                        </p:attrNameLst>
                                      </p:cBhvr>
                                      <p:to>
                                        <p:strVal val="visible"/>
                                      </p:to>
                                    </p:set>
                                    <p:animEffect transition="in" filter="fade">
                                      <p:cBhvr>
                                        <p:cTn id="23" dur="500"/>
                                        <p:tgtEl>
                                          <p:spTgt spid="3">
                                            <p:graphicEl>
                                              <a:chart seriesIdx="2" categoryIdx="-4" bldStep="series"/>
                                            </p:graphicEl>
                                          </p:spTgt>
                                        </p:tgtEl>
                                      </p:cBhvr>
                                    </p:animEffect>
                                  </p:childTnLst>
                                </p:cTn>
                              </p:par>
                              <p:par>
                                <p:cTn id="24" presetID="10" presetClass="exit" presetSubtype="0" fill="hold" grpId="0" nodeType="withEffect">
                                  <p:stCondLst>
                                    <p:cond delay="0"/>
                                  </p:stCondLst>
                                  <p:childTnLst>
                                    <p:animEffect transition="out" filter="fade">
                                      <p:cBhvr>
                                        <p:cTn id="25" dur="500"/>
                                        <p:tgtEl>
                                          <p:spTgt spid="25"/>
                                        </p:tgtEl>
                                      </p:cBhvr>
                                    </p:animEffect>
                                    <p:set>
                                      <p:cBhvr>
                                        <p:cTn id="26" dur="1" fill="hold">
                                          <p:stCondLst>
                                            <p:cond delay="499"/>
                                          </p:stCondLst>
                                        </p:cTn>
                                        <p:tgtEl>
                                          <p:spTgt spid="2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
                                            <p:graphicEl>
                                              <a:chart seriesIdx="3" categoryIdx="-4" bldStep="series"/>
                                            </p:graphicEl>
                                          </p:spTgt>
                                        </p:tgtEl>
                                        <p:attrNameLst>
                                          <p:attrName>style.visibility</p:attrName>
                                        </p:attrNameLst>
                                      </p:cBhvr>
                                      <p:to>
                                        <p:strVal val="visible"/>
                                      </p:to>
                                    </p:set>
                                    <p:animEffect transition="in" filter="fade">
                                      <p:cBhvr>
                                        <p:cTn id="31" dur="500"/>
                                        <p:tgtEl>
                                          <p:spTgt spid="3">
                                            <p:graphicEl>
                                              <a:chart seriesIdx="3" categoryIdx="-4" bldStep="series"/>
                                            </p:graphicEl>
                                          </p:spTgt>
                                        </p:tgtEl>
                                      </p:cBhvr>
                                    </p:animEffect>
                                  </p:childTnLst>
                                </p:cTn>
                              </p:par>
                              <p:par>
                                <p:cTn id="32" presetID="10" presetClass="exit" presetSubtype="0" fill="hold" grpId="0" nodeType="withEffect">
                                  <p:stCondLst>
                                    <p:cond delay="0"/>
                                  </p:stCondLst>
                                  <p:childTnLst>
                                    <p:animEffect transition="out" filter="fade">
                                      <p:cBhvr>
                                        <p:cTn id="33" dur="500"/>
                                        <p:tgtEl>
                                          <p:spTgt spid="26"/>
                                        </p:tgtEl>
                                      </p:cBhvr>
                                    </p:animEffect>
                                    <p:set>
                                      <p:cBhvr>
                                        <p:cTn id="34" dur="1" fill="hold">
                                          <p:stCondLst>
                                            <p:cond delay="499"/>
                                          </p:stCondLst>
                                        </p:cTn>
                                        <p:tgtEl>
                                          <p:spTgt spid="26"/>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fade">
                                      <p:cBhvr>
                                        <p:cTn id="39" dur="500"/>
                                        <p:tgtEl>
                                          <p:spTgt spid="16"/>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fade">
                                      <p:cBhvr>
                                        <p:cTn id="42" dur="500"/>
                                        <p:tgtEl>
                                          <p:spTgt spid="18"/>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fade">
                                      <p:cBhvr>
                                        <p:cTn id="45" dur="500"/>
                                        <p:tgtEl>
                                          <p:spTgt spid="19"/>
                                        </p:tgtEl>
                                      </p:cBhvr>
                                    </p:animEffect>
                                  </p:childTnLst>
                                </p:cTn>
                              </p:par>
                              <p:par>
                                <p:cTn id="46" presetID="10" presetClass="entr" presetSubtype="0" fill="hold" nodeType="withEffect">
                                  <p:stCondLst>
                                    <p:cond delay="0"/>
                                  </p:stCondLst>
                                  <p:childTnLst>
                                    <p:set>
                                      <p:cBhvr>
                                        <p:cTn id="47" dur="1" fill="hold">
                                          <p:stCondLst>
                                            <p:cond delay="0"/>
                                          </p:stCondLst>
                                        </p:cTn>
                                        <p:tgtEl>
                                          <p:spTgt spid="9"/>
                                        </p:tgtEl>
                                        <p:attrNameLst>
                                          <p:attrName>style.visibility</p:attrName>
                                        </p:attrNameLst>
                                      </p:cBhvr>
                                      <p:to>
                                        <p:strVal val="visible"/>
                                      </p:to>
                                    </p:set>
                                    <p:animEffect transition="in" filter="fade">
                                      <p:cBhvr>
                                        <p:cTn id="4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animBg="1"/>
      <p:bldP spid="19" grpId="0" animBg="1"/>
      <p:bldGraphic spid="3" grpId="0" uiExpand="1">
        <p:bldSub>
          <a:bldChart bld="series"/>
        </p:bldSub>
      </p:bldGraphic>
      <p:bldP spid="24" grpId="0" animBg="1"/>
      <p:bldP spid="25" grpId="0" animBg="1"/>
      <p:bldP spid="26"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ZoneTexte 1">
            <a:extLst>
              <a:ext uri="{FF2B5EF4-FFF2-40B4-BE49-F238E27FC236}">
                <a16:creationId xmlns:a16="http://schemas.microsoft.com/office/drawing/2014/main" id="{6C2AE9D0-6AB3-401E-81A6-1E9890BF9ABC}"/>
              </a:ext>
            </a:extLst>
          </p:cNvPr>
          <p:cNvSpPr txBox="1"/>
          <p:nvPr/>
        </p:nvSpPr>
        <p:spPr>
          <a:xfrm>
            <a:off x="9947784" y="526996"/>
            <a:ext cx="1646808" cy="502495"/>
          </a:xfrm>
          <a:prstGeom prst="rect">
            <a:avLst/>
          </a:prstGeom>
        </p:spPr>
        <p:txBody>
          <a:bodyPr vert="horz" wrap="square" lIns="0" tIns="0" rIns="0" bIns="0" rtlCol="0" anchor="t">
            <a:noAutofit/>
          </a:bodyPr>
          <a:lstStyle/>
          <a:p>
            <a:pPr algn="r">
              <a:spcBef>
                <a:spcPts val="683"/>
              </a:spcBef>
            </a:pPr>
            <a:r>
              <a:rPr lang="fr-BE" sz="2214" dirty="0">
                <a:solidFill>
                  <a:schemeClr val="bg1"/>
                </a:solidFill>
                <a:latin typeface="Encode Sans" panose="020B0604020202020204" charset="0"/>
                <a:cs typeface="Arial"/>
              </a:rPr>
              <a:t>15 minutes</a:t>
            </a:r>
          </a:p>
        </p:txBody>
      </p:sp>
      <p:pic>
        <p:nvPicPr>
          <p:cNvPr id="17" name="Graphique 3" descr="Chronomètre 75%">
            <a:extLst>
              <a:ext uri="{FF2B5EF4-FFF2-40B4-BE49-F238E27FC236}">
                <a16:creationId xmlns:a16="http://schemas.microsoft.com/office/drawing/2014/main" id="{9D5DF1A7-D5DB-47A3-8F07-78FEC81461A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172159" y="329250"/>
            <a:ext cx="700241" cy="700241"/>
          </a:xfrm>
          <a:prstGeom prst="rect">
            <a:avLst/>
          </a:prstGeom>
        </p:spPr>
      </p:pic>
      <p:sp>
        <p:nvSpPr>
          <p:cNvPr id="3" name="Text Placeholder 2">
            <a:extLst>
              <a:ext uri="{FF2B5EF4-FFF2-40B4-BE49-F238E27FC236}">
                <a16:creationId xmlns:a16="http://schemas.microsoft.com/office/drawing/2014/main" id="{6581E9C1-BB18-4EEF-818E-8706C7F1734C}"/>
              </a:ext>
            </a:extLst>
          </p:cNvPr>
          <p:cNvSpPr>
            <a:spLocks noGrp="1"/>
          </p:cNvSpPr>
          <p:nvPr>
            <p:ph type="body" idx="1"/>
          </p:nvPr>
        </p:nvSpPr>
        <p:spPr/>
        <p:txBody>
          <a:bodyPr/>
          <a:lstStyle/>
          <a:p>
            <a:r>
              <a:rPr lang="fr-FR" altLang="fr-FR" sz="1600" dirty="0">
                <a:solidFill>
                  <a:schemeClr val="bg1"/>
                </a:solidFill>
                <a:cs typeface="Arial"/>
              </a:rPr>
              <a:t>case </a:t>
            </a:r>
            <a:r>
              <a:rPr lang="fr-FR" altLang="fr-FR" sz="1600" dirty="0" err="1">
                <a:solidFill>
                  <a:schemeClr val="bg1"/>
                </a:solidFill>
                <a:cs typeface="Arial"/>
              </a:rPr>
              <a:t>study</a:t>
            </a:r>
            <a:r>
              <a:rPr lang="fr-FR" altLang="fr-FR" sz="1600" dirty="0">
                <a:solidFill>
                  <a:schemeClr val="bg1"/>
                </a:solidFill>
                <a:cs typeface="Arial"/>
              </a:rPr>
              <a:t> #2</a:t>
            </a:r>
          </a:p>
        </p:txBody>
      </p:sp>
      <p:sp>
        <p:nvSpPr>
          <p:cNvPr id="4" name="Text Placeholder 3">
            <a:extLst>
              <a:ext uri="{FF2B5EF4-FFF2-40B4-BE49-F238E27FC236}">
                <a16:creationId xmlns:a16="http://schemas.microsoft.com/office/drawing/2014/main" id="{8281AB96-A3B9-34D5-C3BD-D419166B7B92}"/>
              </a:ext>
            </a:extLst>
          </p:cNvPr>
          <p:cNvSpPr>
            <a:spLocks noGrp="1"/>
          </p:cNvSpPr>
          <p:nvPr>
            <p:ph type="body" sz="quarter" idx="19"/>
          </p:nvPr>
        </p:nvSpPr>
        <p:spPr/>
        <p:txBody>
          <a:bodyPr/>
          <a:lstStyle/>
          <a:p>
            <a:r>
              <a:rPr lang="fr-BE"/>
              <a:t>04</a:t>
            </a:r>
            <a:endParaRPr lang="en-US"/>
          </a:p>
        </p:txBody>
      </p:sp>
      <p:sp>
        <p:nvSpPr>
          <p:cNvPr id="2" name="Title 1">
            <a:extLst>
              <a:ext uri="{FF2B5EF4-FFF2-40B4-BE49-F238E27FC236}">
                <a16:creationId xmlns:a16="http://schemas.microsoft.com/office/drawing/2014/main" id="{19663067-8695-3BDF-4DDE-046D419058F7}"/>
              </a:ext>
            </a:extLst>
          </p:cNvPr>
          <p:cNvSpPr>
            <a:spLocks noGrp="1"/>
          </p:cNvSpPr>
          <p:nvPr>
            <p:ph type="title"/>
          </p:nvPr>
        </p:nvSpPr>
        <p:spPr>
          <a:xfrm>
            <a:off x="1003302" y="679438"/>
            <a:ext cx="10800000" cy="335964"/>
          </a:xfrm>
        </p:spPr>
        <p:txBody>
          <a:bodyPr/>
          <a:lstStyle/>
          <a:p>
            <a:r>
              <a:rPr lang="en-US" dirty="0"/>
              <a:t>Preparing and presenting your case</a:t>
            </a:r>
          </a:p>
        </p:txBody>
      </p:sp>
      <p:sp>
        <p:nvSpPr>
          <p:cNvPr id="18" name="ZoneTexte 4">
            <a:extLst>
              <a:ext uri="{FF2B5EF4-FFF2-40B4-BE49-F238E27FC236}">
                <a16:creationId xmlns:a16="http://schemas.microsoft.com/office/drawing/2014/main" id="{AC833BA2-8C6F-4020-7B5D-B115505CB779}"/>
              </a:ext>
            </a:extLst>
          </p:cNvPr>
          <p:cNvSpPr txBox="1"/>
          <p:nvPr/>
        </p:nvSpPr>
        <p:spPr>
          <a:xfrm>
            <a:off x="1458924" y="1273094"/>
            <a:ext cx="2618543" cy="646331"/>
          </a:xfrm>
          <a:prstGeom prst="rect">
            <a:avLst/>
          </a:prstGeom>
          <a:noFill/>
        </p:spPr>
        <p:txBody>
          <a:bodyPr wrap="square" rtlCol="0">
            <a:spAutoFit/>
          </a:bodyPr>
          <a:lstStyle/>
          <a:p>
            <a:r>
              <a:rPr lang="fr-BE" dirty="0">
                <a:latin typeface="Encode Sans" panose="020B0604020202020204" charset="0"/>
              </a:rPr>
              <a:t>Driver #2</a:t>
            </a:r>
          </a:p>
          <a:p>
            <a:r>
              <a:rPr lang="fr-BE" dirty="0">
                <a:latin typeface="Encode Sans" panose="020B0604020202020204" charset="0"/>
              </a:rPr>
              <a:t>Jean de Latour</a:t>
            </a:r>
          </a:p>
        </p:txBody>
      </p:sp>
      <p:pic>
        <p:nvPicPr>
          <p:cNvPr id="23" name="Picture 2" descr="Solde De Licône Vecteurs libres de droits et plus d&amp;#39;images vectorielles de  Balance - iStock">
            <a:extLst>
              <a:ext uri="{FF2B5EF4-FFF2-40B4-BE49-F238E27FC236}">
                <a16:creationId xmlns:a16="http://schemas.microsoft.com/office/drawing/2014/main" id="{4731A909-47B4-3C84-70A0-EA0DC362ED1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33477" b="34330"/>
          <a:stretch/>
        </p:blipFill>
        <p:spPr bwMode="auto">
          <a:xfrm>
            <a:off x="6439906" y="4916719"/>
            <a:ext cx="5154686" cy="702257"/>
          </a:xfrm>
          <a:prstGeom prst="rect">
            <a:avLst/>
          </a:prstGeom>
          <a:solidFill>
            <a:srgbClr val="FFFFFF"/>
          </a:solidFill>
        </p:spPr>
      </p:pic>
      <p:graphicFrame>
        <p:nvGraphicFramePr>
          <p:cNvPr id="8" name="Table 8">
            <a:extLst>
              <a:ext uri="{FF2B5EF4-FFF2-40B4-BE49-F238E27FC236}">
                <a16:creationId xmlns:a16="http://schemas.microsoft.com/office/drawing/2014/main" id="{9096A9AB-61BA-6159-5EBE-DA6B2A933459}"/>
              </a:ext>
            </a:extLst>
          </p:cNvPr>
          <p:cNvGraphicFramePr>
            <a:graphicFrameLocks noGrp="1"/>
          </p:cNvGraphicFramePr>
          <p:nvPr>
            <p:extLst>
              <p:ext uri="{D42A27DB-BD31-4B8C-83A1-F6EECF244321}">
                <p14:modId xmlns:p14="http://schemas.microsoft.com/office/powerpoint/2010/main" val="2961032900"/>
              </p:ext>
            </p:extLst>
          </p:nvPr>
        </p:nvGraphicFramePr>
        <p:xfrm>
          <a:off x="2219918" y="2460686"/>
          <a:ext cx="9605498" cy="2331720"/>
        </p:xfrm>
        <a:graphic>
          <a:graphicData uri="http://schemas.openxmlformats.org/drawingml/2006/table">
            <a:tbl>
              <a:tblPr firstCol="1" bandRow="1">
                <a:tableStyleId>{5C22544A-7EE6-4342-B048-85BDC9FD1C3A}</a:tableStyleId>
              </a:tblPr>
              <a:tblGrid>
                <a:gridCol w="3850680">
                  <a:extLst>
                    <a:ext uri="{9D8B030D-6E8A-4147-A177-3AD203B41FA5}">
                      <a16:colId xmlns:a16="http://schemas.microsoft.com/office/drawing/2014/main" val="4123828796"/>
                    </a:ext>
                  </a:extLst>
                </a:gridCol>
                <a:gridCol w="2694245">
                  <a:extLst>
                    <a:ext uri="{9D8B030D-6E8A-4147-A177-3AD203B41FA5}">
                      <a16:colId xmlns:a16="http://schemas.microsoft.com/office/drawing/2014/main" val="4268537843"/>
                    </a:ext>
                  </a:extLst>
                </a:gridCol>
                <a:gridCol w="479797">
                  <a:extLst>
                    <a:ext uri="{9D8B030D-6E8A-4147-A177-3AD203B41FA5}">
                      <a16:colId xmlns:a16="http://schemas.microsoft.com/office/drawing/2014/main" val="688075398"/>
                    </a:ext>
                  </a:extLst>
                </a:gridCol>
                <a:gridCol w="2580776">
                  <a:extLst>
                    <a:ext uri="{9D8B030D-6E8A-4147-A177-3AD203B41FA5}">
                      <a16:colId xmlns:a16="http://schemas.microsoft.com/office/drawing/2014/main" val="3626706664"/>
                    </a:ext>
                  </a:extLst>
                </a:gridCol>
              </a:tblGrid>
              <a:tr h="224548">
                <a:tc>
                  <a:txBody>
                    <a:bodyPr/>
                    <a:lstStyle/>
                    <a:p>
                      <a:r>
                        <a:rPr lang="fr-BE" sz="1100" dirty="0">
                          <a:latin typeface="Encode Sans" panose="020B0604020202020204" charset="0"/>
                        </a:rPr>
                        <a:t>List </a:t>
                      </a:r>
                      <a:r>
                        <a:rPr lang="fr-BE" sz="1100" dirty="0" err="1">
                          <a:latin typeface="Encode Sans" panose="020B0604020202020204" charset="0"/>
                        </a:rPr>
                        <a:t>price</a:t>
                      </a:r>
                      <a:endParaRPr lang="en-US" sz="1100" dirty="0">
                        <a:latin typeface="Encode Sans" panose="020B0604020202020204" charset="0"/>
                      </a:endParaRPr>
                    </a:p>
                  </a:txBody>
                  <a:tcPr/>
                </a:tc>
                <a:tc>
                  <a:txBody>
                    <a:bodyPr/>
                    <a:lstStyle/>
                    <a:p>
                      <a:pPr algn="ctr"/>
                      <a:r>
                        <a:rPr lang="fr-BE" sz="1100" dirty="0">
                          <a:latin typeface="Encode Sans" panose="020B0604020202020204" charset="0"/>
                        </a:rPr>
                        <a:t>41 700 €</a:t>
                      </a:r>
                      <a:endParaRPr lang="en-US" sz="1100" dirty="0">
                        <a:latin typeface="Encode Sans" panose="020B0604020202020204" charset="0"/>
                      </a:endParaRPr>
                    </a:p>
                  </a:txBody>
                  <a:tcPr/>
                </a:tc>
                <a:tc>
                  <a:txBody>
                    <a:bodyPr/>
                    <a:lstStyle/>
                    <a:p>
                      <a:pPr algn="ctr"/>
                      <a:endParaRPr lang="en-US" sz="1100" dirty="0">
                        <a:latin typeface="Encode Sans" panose="020B0604020202020204" charset="0"/>
                      </a:endParaRPr>
                    </a:p>
                  </a:txBody>
                  <a:tcPr>
                    <a:noFill/>
                  </a:tcPr>
                </a:tc>
                <a:tc>
                  <a:txBody>
                    <a:bodyPr/>
                    <a:lstStyle/>
                    <a:p>
                      <a:pPr algn="ctr"/>
                      <a:r>
                        <a:rPr lang="fr-BE" sz="1100" dirty="0">
                          <a:latin typeface="Encode Sans" panose="020B0604020202020204" charset="0"/>
                        </a:rPr>
                        <a:t>33 000 €</a:t>
                      </a:r>
                      <a:endParaRPr lang="en-US" sz="1100" dirty="0">
                        <a:latin typeface="Encode Sans" panose="020B0604020202020204" charset="0"/>
                      </a:endParaRPr>
                    </a:p>
                  </a:txBody>
                  <a:tcPr/>
                </a:tc>
                <a:extLst>
                  <a:ext uri="{0D108BD9-81ED-4DB2-BD59-A6C34878D82A}">
                    <a16:rowId xmlns:a16="http://schemas.microsoft.com/office/drawing/2014/main" val="3263383128"/>
                  </a:ext>
                </a:extLst>
              </a:tr>
              <a:tr h="224548">
                <a:tc>
                  <a:txBody>
                    <a:bodyPr/>
                    <a:lstStyle/>
                    <a:p>
                      <a:r>
                        <a:rPr lang="fr-BE" sz="1100" dirty="0">
                          <a:latin typeface="Encode Sans" panose="020B0604020202020204" charset="0"/>
                        </a:rPr>
                        <a:t>Of </a:t>
                      </a:r>
                      <a:r>
                        <a:rPr lang="fr-BE" sz="1100" dirty="0" err="1">
                          <a:latin typeface="Encode Sans" panose="020B0604020202020204" charset="0"/>
                        </a:rPr>
                        <a:t>which</a:t>
                      </a:r>
                      <a:r>
                        <a:rPr lang="fr-BE" sz="1100" dirty="0">
                          <a:latin typeface="Encode Sans" panose="020B0604020202020204" charset="0"/>
                        </a:rPr>
                        <a:t> </a:t>
                      </a:r>
                      <a:r>
                        <a:rPr lang="fr-BE" sz="1100" dirty="0" err="1">
                          <a:latin typeface="Encode Sans" panose="020B0604020202020204" charset="0"/>
                        </a:rPr>
                        <a:t>battery</a:t>
                      </a:r>
                      <a:r>
                        <a:rPr lang="fr-BE" sz="1100" dirty="0"/>
                        <a:t> </a:t>
                      </a:r>
                      <a:r>
                        <a:rPr lang="fr-BE" sz="1100" dirty="0" err="1"/>
                        <a:t>price</a:t>
                      </a:r>
                      <a:endParaRPr lang="en-US" sz="1100" dirty="0"/>
                    </a:p>
                  </a:txBody>
                  <a:tcPr/>
                </a:tc>
                <a:tc>
                  <a:txBody>
                    <a:bodyPr/>
                    <a:lstStyle/>
                    <a:p>
                      <a:pPr algn="ctr"/>
                      <a:r>
                        <a:rPr lang="fr-BE" sz="1100" dirty="0">
                          <a:latin typeface="Encode Sans" panose="020B0604020202020204" charset="0"/>
                        </a:rPr>
                        <a:t>8 000 €</a:t>
                      </a:r>
                      <a:endParaRPr lang="en-US" sz="1100" dirty="0">
                        <a:latin typeface="Encode Sans" panose="020B0604020202020204" charset="0"/>
                      </a:endParaRPr>
                    </a:p>
                  </a:txBody>
                  <a:tcPr/>
                </a:tc>
                <a:tc>
                  <a:txBody>
                    <a:bodyPr/>
                    <a:lstStyle/>
                    <a:p>
                      <a:pPr algn="ctr"/>
                      <a:endParaRPr lang="en-US" sz="1100" dirty="0">
                        <a:latin typeface="Encode Sans" panose="020B0604020202020204" charset="0"/>
                      </a:endParaRPr>
                    </a:p>
                  </a:txBody>
                  <a:tcPr>
                    <a:noFill/>
                  </a:tcPr>
                </a:tc>
                <a:tc>
                  <a:txBody>
                    <a:bodyPr/>
                    <a:lstStyle/>
                    <a:p>
                      <a:pPr algn="ctr"/>
                      <a:r>
                        <a:rPr lang="fr-BE" sz="1100" dirty="0">
                          <a:latin typeface="Encode Sans" panose="020B0604020202020204" charset="0"/>
                        </a:rPr>
                        <a:t>Not applicable</a:t>
                      </a:r>
                      <a:endParaRPr lang="en-US" sz="1100" dirty="0">
                        <a:latin typeface="Encode Sans" panose="020B0604020202020204" charset="0"/>
                      </a:endParaRPr>
                    </a:p>
                  </a:txBody>
                  <a:tcPr/>
                </a:tc>
                <a:extLst>
                  <a:ext uri="{0D108BD9-81ED-4DB2-BD59-A6C34878D82A}">
                    <a16:rowId xmlns:a16="http://schemas.microsoft.com/office/drawing/2014/main" val="730805712"/>
                  </a:ext>
                </a:extLst>
              </a:tr>
              <a:tr h="224548">
                <a:tc>
                  <a:txBody>
                    <a:bodyPr/>
                    <a:lstStyle/>
                    <a:p>
                      <a:r>
                        <a:rPr lang="fr-BE" sz="1100" dirty="0">
                          <a:latin typeface="Encode Sans" panose="020B0604020202020204" charset="0"/>
                        </a:rPr>
                        <a:t>CO</a:t>
                      </a:r>
                      <a:r>
                        <a:rPr lang="fr-BE" sz="1100" baseline="-25000" dirty="0">
                          <a:latin typeface="Encode Sans" panose="020B0604020202020204" charset="0"/>
                        </a:rPr>
                        <a:t>2</a:t>
                      </a:r>
                      <a:r>
                        <a:rPr lang="fr-BE" sz="1100" dirty="0">
                          <a:latin typeface="Encode Sans" panose="020B0604020202020204" charset="0"/>
                        </a:rPr>
                        <a:t> </a:t>
                      </a:r>
                      <a:r>
                        <a:rPr lang="fr-BE" sz="1100" dirty="0" err="1">
                          <a:latin typeface="Encode Sans" panose="020B0604020202020204" charset="0"/>
                        </a:rPr>
                        <a:t>emissions</a:t>
                      </a:r>
                      <a:r>
                        <a:rPr lang="fr-BE" sz="1100" dirty="0"/>
                        <a:t> g/km</a:t>
                      </a:r>
                      <a:endParaRPr lang="en-US" sz="1100" dirty="0"/>
                    </a:p>
                  </a:txBody>
                  <a:tcPr/>
                </a:tc>
                <a:tc>
                  <a:txBody>
                    <a:bodyPr/>
                    <a:lstStyle/>
                    <a:p>
                      <a:pPr algn="ctr"/>
                      <a:r>
                        <a:rPr lang="fr-BE" sz="1100" dirty="0">
                          <a:latin typeface="Encode Sans" panose="020B0604020202020204" charset="0"/>
                        </a:rPr>
                        <a:t>41</a:t>
                      </a:r>
                      <a:endParaRPr lang="en-US" sz="1100" dirty="0">
                        <a:latin typeface="Encode Sans" panose="020B0604020202020204" charset="0"/>
                      </a:endParaRPr>
                    </a:p>
                  </a:txBody>
                  <a:tcPr/>
                </a:tc>
                <a:tc>
                  <a:txBody>
                    <a:bodyPr/>
                    <a:lstStyle/>
                    <a:p>
                      <a:pPr algn="ctr"/>
                      <a:endParaRPr lang="en-US" sz="1100" dirty="0">
                        <a:latin typeface="Encode Sans" panose="020B0604020202020204" charset="0"/>
                      </a:endParaRPr>
                    </a:p>
                  </a:txBody>
                  <a:tcPr>
                    <a:noFill/>
                  </a:tcPr>
                </a:tc>
                <a:tc>
                  <a:txBody>
                    <a:bodyPr/>
                    <a:lstStyle/>
                    <a:p>
                      <a:pPr algn="ctr"/>
                      <a:r>
                        <a:rPr lang="fr-BE" sz="1100" dirty="0">
                          <a:latin typeface="Encode Sans" panose="020B0604020202020204" charset="0"/>
                        </a:rPr>
                        <a:t>131</a:t>
                      </a:r>
                      <a:endParaRPr lang="en-US" sz="1100" dirty="0">
                        <a:latin typeface="Encode Sans" panose="020B0604020202020204" charset="0"/>
                      </a:endParaRPr>
                    </a:p>
                  </a:txBody>
                  <a:tcPr/>
                </a:tc>
                <a:extLst>
                  <a:ext uri="{0D108BD9-81ED-4DB2-BD59-A6C34878D82A}">
                    <a16:rowId xmlns:a16="http://schemas.microsoft.com/office/drawing/2014/main" val="2480420473"/>
                  </a:ext>
                </a:extLst>
              </a:tr>
              <a:tr h="224548">
                <a:tc>
                  <a:txBody>
                    <a:bodyPr/>
                    <a:lstStyle/>
                    <a:p>
                      <a:r>
                        <a:rPr lang="fr-BE" sz="1100" dirty="0" err="1">
                          <a:latin typeface="Encode Sans" panose="020B0604020202020204" charset="0"/>
                        </a:rPr>
                        <a:t>Normalised</a:t>
                      </a:r>
                      <a:r>
                        <a:rPr lang="fr-BE" sz="1100" dirty="0">
                          <a:latin typeface="Encode Sans" panose="020B0604020202020204" charset="0"/>
                        </a:rPr>
                        <a:t> fuel </a:t>
                      </a:r>
                      <a:r>
                        <a:rPr lang="fr-BE" sz="1100" dirty="0" err="1">
                          <a:latin typeface="Encode Sans" panose="020B0604020202020204" charset="0"/>
                        </a:rPr>
                        <a:t>consumption</a:t>
                      </a:r>
                      <a:r>
                        <a:rPr lang="fr-BE" sz="1100" dirty="0">
                          <a:latin typeface="Encode Sans" panose="020B0604020202020204" charset="0"/>
                        </a:rPr>
                        <a:t> (WLTP)</a:t>
                      </a:r>
                      <a:endParaRPr lang="en-US" sz="1100" dirty="0"/>
                    </a:p>
                  </a:txBody>
                  <a:tcPr/>
                </a:tc>
                <a:tc>
                  <a:txBody>
                    <a:bodyPr/>
                    <a:lstStyle/>
                    <a:p>
                      <a:pPr algn="ctr"/>
                      <a:r>
                        <a:rPr lang="fr-BE" sz="1100" dirty="0">
                          <a:latin typeface="Encode Sans" panose="020B0604020202020204" charset="0"/>
                        </a:rPr>
                        <a:t>1.8 l – 16.6 kWh/100 km</a:t>
                      </a:r>
                      <a:endParaRPr lang="en-US" sz="1100" dirty="0">
                        <a:latin typeface="Encode Sans" panose="020B0604020202020204" charset="0"/>
                      </a:endParaRPr>
                    </a:p>
                  </a:txBody>
                  <a:tcPr/>
                </a:tc>
                <a:tc>
                  <a:txBody>
                    <a:bodyPr/>
                    <a:lstStyle/>
                    <a:p>
                      <a:pPr algn="ctr"/>
                      <a:endParaRPr lang="en-US" sz="1100" dirty="0">
                        <a:latin typeface="Encode Sans" panose="020B0604020202020204" charset="0"/>
                      </a:endParaRPr>
                    </a:p>
                  </a:txBody>
                  <a:tcPr>
                    <a:noFill/>
                  </a:tcPr>
                </a:tc>
                <a:tc>
                  <a:txBody>
                    <a:bodyPr/>
                    <a:lstStyle/>
                    <a:p>
                      <a:pPr algn="ctr"/>
                      <a:r>
                        <a:rPr lang="fr-BE" sz="1100" dirty="0">
                          <a:latin typeface="Encode Sans" panose="020B0604020202020204" charset="0"/>
                        </a:rPr>
                        <a:t>6.4 l/100 km</a:t>
                      </a:r>
                      <a:endParaRPr lang="en-US" sz="1100" dirty="0">
                        <a:latin typeface="Encode Sans" panose="020B0604020202020204" charset="0"/>
                      </a:endParaRPr>
                    </a:p>
                  </a:txBody>
                  <a:tcPr/>
                </a:tc>
                <a:extLst>
                  <a:ext uri="{0D108BD9-81ED-4DB2-BD59-A6C34878D82A}">
                    <a16:rowId xmlns:a16="http://schemas.microsoft.com/office/drawing/2014/main" val="2541229024"/>
                  </a:ext>
                </a:extLst>
              </a:tr>
              <a:tr h="224548">
                <a:tc>
                  <a:txBody>
                    <a:bodyPr/>
                    <a:lstStyle/>
                    <a:p>
                      <a:r>
                        <a:rPr lang="fr-BE" sz="1100" dirty="0" err="1">
                          <a:solidFill>
                            <a:schemeClr val="tx1"/>
                          </a:solidFill>
                          <a:latin typeface="Encode Sans" panose="020B0604020202020204" charset="0"/>
                        </a:rPr>
                        <a:t>Adjusted</a:t>
                      </a:r>
                      <a:r>
                        <a:rPr lang="fr-BE" sz="1100" dirty="0">
                          <a:solidFill>
                            <a:schemeClr val="tx1"/>
                          </a:solidFill>
                          <a:latin typeface="Encode Sans" panose="020B0604020202020204" charset="0"/>
                        </a:rPr>
                        <a:t> </a:t>
                      </a:r>
                      <a:r>
                        <a:rPr lang="fr-BE" sz="1100" dirty="0" err="1">
                          <a:solidFill>
                            <a:schemeClr val="tx1"/>
                          </a:solidFill>
                          <a:latin typeface="Encode Sans" panose="020B0604020202020204" charset="0"/>
                        </a:rPr>
                        <a:t>consumption</a:t>
                      </a:r>
                      <a:endParaRPr lang="en-US" sz="1100" dirty="0">
                        <a:solidFill>
                          <a:schemeClr val="tx1"/>
                        </a:solidFill>
                        <a:latin typeface="Encode Sans" panose="020B0604020202020204" charset="0"/>
                      </a:endParaRPr>
                    </a:p>
                  </a:txBody>
                  <a:tcPr>
                    <a:solidFill>
                      <a:schemeClr val="accent6"/>
                    </a:solidFill>
                  </a:tcPr>
                </a:tc>
                <a:tc>
                  <a:txBody>
                    <a:bodyPr/>
                    <a:lstStyle/>
                    <a:p>
                      <a:pPr algn="ctr"/>
                      <a:r>
                        <a:rPr lang="fr-BE" sz="1100" dirty="0">
                          <a:latin typeface="Encode Sans" panose="020B0604020202020204" charset="0"/>
                        </a:rPr>
                        <a:t>8.0 l (40%) / 16.6 kWh (60%)</a:t>
                      </a:r>
                      <a:endParaRPr lang="en-US" sz="1100" dirty="0">
                        <a:latin typeface="Encode Sans" panose="020B0604020202020204" charset="0"/>
                      </a:endParaRPr>
                    </a:p>
                  </a:txBody>
                  <a:tcPr>
                    <a:solidFill>
                      <a:schemeClr val="accent6"/>
                    </a:solidFill>
                  </a:tcPr>
                </a:tc>
                <a:tc>
                  <a:txBody>
                    <a:bodyPr/>
                    <a:lstStyle/>
                    <a:p>
                      <a:pPr algn="ctr"/>
                      <a:endParaRPr lang="en-US" sz="1100" dirty="0">
                        <a:latin typeface="Encode Sans" panose="020B0604020202020204" charset="0"/>
                      </a:endParaRPr>
                    </a:p>
                  </a:txBody>
                  <a:tcPr>
                    <a:noFill/>
                  </a:tcPr>
                </a:tc>
                <a:tc>
                  <a:txBody>
                    <a:bodyPr/>
                    <a:lstStyle/>
                    <a:p>
                      <a:pPr algn="ctr"/>
                      <a:r>
                        <a:rPr lang="fr-BE" sz="1100" dirty="0">
                          <a:latin typeface="Encode Sans" panose="020B0604020202020204" charset="0"/>
                        </a:rPr>
                        <a:t>6.4 l/100 km</a:t>
                      </a:r>
                      <a:endParaRPr lang="en-US" sz="1100" dirty="0">
                        <a:latin typeface="Encode Sans" panose="020B0604020202020204" charset="0"/>
                      </a:endParaRPr>
                    </a:p>
                  </a:txBody>
                  <a:tcPr/>
                </a:tc>
                <a:extLst>
                  <a:ext uri="{0D108BD9-81ED-4DB2-BD59-A6C34878D82A}">
                    <a16:rowId xmlns:a16="http://schemas.microsoft.com/office/drawing/2014/main" val="897415927"/>
                  </a:ext>
                </a:extLst>
              </a:tr>
              <a:tr h="224548">
                <a:tc>
                  <a:txBody>
                    <a:bodyPr/>
                    <a:lstStyle/>
                    <a:p>
                      <a:r>
                        <a:rPr lang="fr-BE" sz="1100" dirty="0" err="1">
                          <a:latin typeface="Encode Sans" panose="020B0604020202020204" charset="0"/>
                        </a:rPr>
                        <a:t>Certificate</a:t>
                      </a:r>
                      <a:r>
                        <a:rPr lang="fr-BE" sz="1100" dirty="0">
                          <a:latin typeface="Encode Sans" panose="020B0604020202020204" charset="0"/>
                        </a:rPr>
                        <a:t> of registration</a:t>
                      </a:r>
                      <a:endParaRPr lang="en-US" sz="1100" dirty="0">
                        <a:latin typeface="Encode Sans" panose="020B0604020202020204" charset="0"/>
                      </a:endParaRPr>
                    </a:p>
                  </a:txBody>
                  <a:tcPr/>
                </a:tc>
                <a:tc>
                  <a:txBody>
                    <a:bodyPr/>
                    <a:lstStyle/>
                    <a:p>
                      <a:pPr algn="ctr"/>
                      <a:r>
                        <a:rPr lang="fr-BE" sz="1100" dirty="0">
                          <a:latin typeface="Encode Sans" panose="020B0604020202020204" charset="0"/>
                        </a:rPr>
                        <a:t>Y4 &amp; Y5 </a:t>
                      </a:r>
                      <a:r>
                        <a:rPr lang="fr-BE" sz="1100" dirty="0" err="1">
                          <a:latin typeface="Encode Sans" panose="020B0604020202020204" charset="0"/>
                        </a:rPr>
                        <a:t>amounts</a:t>
                      </a:r>
                      <a:endParaRPr lang="en-US" sz="1100" dirty="0">
                        <a:latin typeface="Encode Sans" panose="020B0604020202020204" charset="0"/>
                      </a:endParaRPr>
                    </a:p>
                  </a:txBody>
                  <a:tcPr/>
                </a:tc>
                <a:tc>
                  <a:txBody>
                    <a:bodyPr/>
                    <a:lstStyle/>
                    <a:p>
                      <a:pPr algn="ctr"/>
                      <a:endParaRPr lang="en-US" sz="1100" dirty="0">
                        <a:latin typeface="Encode Sans" panose="020B0604020202020204" charset="0"/>
                      </a:endParaRPr>
                    </a:p>
                  </a:txBody>
                  <a:tcPr>
                    <a:noFill/>
                  </a:tcPr>
                </a:tc>
                <a:tc>
                  <a:txBody>
                    <a:bodyPr/>
                    <a:lstStyle/>
                    <a:p>
                      <a:pPr algn="ctr"/>
                      <a:r>
                        <a:rPr lang="fr-BE" sz="1100" dirty="0">
                          <a:latin typeface="Encode Sans" panose="020B0604020202020204" charset="0"/>
                        </a:rPr>
                        <a:t>138.76 / 36 = 3.85 €/</a:t>
                      </a:r>
                      <a:r>
                        <a:rPr lang="fr-BE" sz="1100" dirty="0" err="1">
                          <a:latin typeface="Encode Sans" panose="020B0604020202020204" charset="0"/>
                        </a:rPr>
                        <a:t>month</a:t>
                      </a:r>
                      <a:endParaRPr lang="en-US" sz="1100" dirty="0">
                        <a:latin typeface="Encode Sans" panose="020B0604020202020204" charset="0"/>
                      </a:endParaRPr>
                    </a:p>
                  </a:txBody>
                  <a:tcPr/>
                </a:tc>
                <a:extLst>
                  <a:ext uri="{0D108BD9-81ED-4DB2-BD59-A6C34878D82A}">
                    <a16:rowId xmlns:a16="http://schemas.microsoft.com/office/drawing/2014/main" val="2802772985"/>
                  </a:ext>
                </a:extLst>
              </a:tr>
              <a:tr h="224548">
                <a:tc>
                  <a:txBody>
                    <a:bodyPr/>
                    <a:lstStyle/>
                    <a:p>
                      <a:r>
                        <a:rPr lang="fr-BE" sz="1100" dirty="0">
                          <a:latin typeface="Encode Sans" panose="020B0604020202020204" charset="0"/>
                        </a:rPr>
                        <a:t>Former CCT</a:t>
                      </a:r>
                      <a:endParaRPr lang="en-US" sz="1100" dirty="0">
                        <a:latin typeface="Encode Sans" panose="020B0604020202020204" charset="0"/>
                      </a:endParaRPr>
                    </a:p>
                  </a:txBody>
                  <a:tcPr/>
                </a:tc>
                <a:tc>
                  <a:txBody>
                    <a:bodyPr/>
                    <a:lstStyle/>
                    <a:p>
                      <a:pPr algn="ctr"/>
                      <a:r>
                        <a:rPr lang="fr-BE" sz="1100" dirty="0">
                          <a:latin typeface="Encode Sans" panose="020B0604020202020204" charset="0"/>
                        </a:rPr>
                        <a:t>20 € /12 = 1.67 €/</a:t>
                      </a:r>
                      <a:r>
                        <a:rPr lang="fr-BE" sz="1100" dirty="0" err="1">
                          <a:latin typeface="Encode Sans" panose="020B0604020202020204" charset="0"/>
                        </a:rPr>
                        <a:t>month</a:t>
                      </a:r>
                      <a:endParaRPr lang="en-US" sz="1100" dirty="0">
                        <a:latin typeface="Encode Sans" panose="020B0604020202020204" charset="0"/>
                      </a:endParaRPr>
                    </a:p>
                  </a:txBody>
                  <a:tcPr/>
                </a:tc>
                <a:tc>
                  <a:txBody>
                    <a:bodyPr/>
                    <a:lstStyle/>
                    <a:p>
                      <a:pPr algn="ctr"/>
                      <a:endParaRPr lang="en-US" sz="1100" dirty="0">
                        <a:latin typeface="Encode Sans" panose="020B0604020202020204" charset="0"/>
                      </a:endParaRPr>
                    </a:p>
                  </a:txBody>
                  <a:tcPr>
                    <a:noFill/>
                  </a:tcPr>
                </a:tc>
                <a:tc>
                  <a:txBody>
                    <a:bodyPr/>
                    <a:lstStyle/>
                    <a:p>
                      <a:pPr algn="ctr"/>
                      <a:r>
                        <a:rPr lang="fr-BE" sz="1100" dirty="0">
                          <a:latin typeface="Encode Sans" panose="020B0604020202020204" charset="0"/>
                        </a:rPr>
                        <a:t>269 €/ 12 = 22.42 €/</a:t>
                      </a:r>
                      <a:r>
                        <a:rPr lang="fr-BE" sz="1100" dirty="0" err="1">
                          <a:latin typeface="Encode Sans" panose="020B0604020202020204" charset="0"/>
                        </a:rPr>
                        <a:t>month</a:t>
                      </a:r>
                      <a:endParaRPr lang="en-US" sz="1100" dirty="0">
                        <a:latin typeface="Encode Sans" panose="020B0604020202020204" charset="0"/>
                      </a:endParaRPr>
                    </a:p>
                  </a:txBody>
                  <a:tcPr/>
                </a:tc>
                <a:extLst>
                  <a:ext uri="{0D108BD9-81ED-4DB2-BD59-A6C34878D82A}">
                    <a16:rowId xmlns:a16="http://schemas.microsoft.com/office/drawing/2014/main" val="303552456"/>
                  </a:ext>
                </a:extLst>
              </a:tr>
              <a:tr h="224548">
                <a:tc>
                  <a:txBody>
                    <a:bodyPr/>
                    <a:lstStyle/>
                    <a:p>
                      <a:r>
                        <a:rPr lang="fr-BE" sz="1100" dirty="0">
                          <a:latin typeface="Encode Sans" panose="020B0604020202020204" charset="0"/>
                        </a:rPr>
                        <a:t>National bonus</a:t>
                      </a:r>
                      <a:endParaRPr lang="en-US" sz="1100" dirty="0">
                        <a:latin typeface="Encode Sans" panose="020B0604020202020204" charset="0"/>
                      </a:endParaRPr>
                    </a:p>
                  </a:txBody>
                  <a:tcPr/>
                </a:tc>
                <a:tc>
                  <a:txBody>
                    <a:bodyPr/>
                    <a:lstStyle/>
                    <a:p>
                      <a:pPr algn="ctr"/>
                      <a:r>
                        <a:rPr lang="fr-BE" sz="1100" dirty="0">
                          <a:latin typeface="Encode Sans" panose="020B0604020202020204" charset="0"/>
                        </a:rPr>
                        <a:t>1 000 €</a:t>
                      </a:r>
                      <a:endParaRPr lang="en-US" sz="1100" dirty="0">
                        <a:latin typeface="Encode Sans" panose="020B0604020202020204" charset="0"/>
                      </a:endParaRPr>
                    </a:p>
                  </a:txBody>
                  <a:tcPr/>
                </a:tc>
                <a:tc>
                  <a:txBody>
                    <a:bodyPr/>
                    <a:lstStyle/>
                    <a:p>
                      <a:pPr algn="ctr"/>
                      <a:endParaRPr lang="en-US" sz="1100" dirty="0">
                        <a:latin typeface="Encode Sans" panose="020B0604020202020204" charset="0"/>
                      </a:endParaRPr>
                    </a:p>
                  </a:txBody>
                  <a:tcPr>
                    <a:noFill/>
                  </a:tcPr>
                </a:tc>
                <a:tc>
                  <a:txBody>
                    <a:bodyPr/>
                    <a:lstStyle/>
                    <a:p>
                      <a:pPr algn="ctr"/>
                      <a:r>
                        <a:rPr lang="fr-BE" sz="1100" dirty="0">
                          <a:latin typeface="Encode Sans" panose="020B0604020202020204" charset="0"/>
                        </a:rPr>
                        <a:t>Not applicable</a:t>
                      </a:r>
                      <a:endParaRPr lang="en-US" sz="1100" dirty="0">
                        <a:latin typeface="Encode Sans" panose="020B0604020202020204" charset="0"/>
                      </a:endParaRPr>
                    </a:p>
                  </a:txBody>
                  <a:tcPr/>
                </a:tc>
                <a:extLst>
                  <a:ext uri="{0D108BD9-81ED-4DB2-BD59-A6C34878D82A}">
                    <a16:rowId xmlns:a16="http://schemas.microsoft.com/office/drawing/2014/main" val="3196770971"/>
                  </a:ext>
                </a:extLst>
              </a:tr>
              <a:tr h="224548">
                <a:tc>
                  <a:txBody>
                    <a:bodyPr/>
                    <a:lstStyle/>
                    <a:p>
                      <a:r>
                        <a:rPr lang="fr-BE" sz="1100" dirty="0" err="1">
                          <a:latin typeface="Encode Sans" panose="020B0604020202020204" charset="0"/>
                        </a:rPr>
                        <a:t>Operational</a:t>
                      </a:r>
                      <a:r>
                        <a:rPr lang="fr-BE" sz="1100" dirty="0">
                          <a:latin typeface="Encode Sans" panose="020B0604020202020204" charset="0"/>
                        </a:rPr>
                        <a:t> Leasing* </a:t>
                      </a:r>
                      <a:r>
                        <a:rPr lang="fr-BE" sz="1100" dirty="0" err="1">
                          <a:latin typeface="Encode Sans" panose="020B0604020202020204" charset="0"/>
                        </a:rPr>
                        <a:t>rent</a:t>
                      </a:r>
                      <a:endParaRPr lang="en-US" sz="1100" dirty="0">
                        <a:latin typeface="Encode Sans" panose="020B0604020202020204" charset="0"/>
                      </a:endParaRPr>
                    </a:p>
                  </a:txBody>
                  <a:tcPr/>
                </a:tc>
                <a:tc>
                  <a:txBody>
                    <a:bodyPr/>
                    <a:lstStyle/>
                    <a:p>
                      <a:pPr algn="ctr"/>
                      <a:r>
                        <a:rPr lang="fr-BE" sz="1100" dirty="0">
                          <a:latin typeface="Encode Sans" panose="020B0604020202020204" charset="0"/>
                        </a:rPr>
                        <a:t>660 €/</a:t>
                      </a:r>
                      <a:r>
                        <a:rPr lang="fr-BE" sz="1100" dirty="0" err="1">
                          <a:latin typeface="Encode Sans" panose="020B0604020202020204" charset="0"/>
                        </a:rPr>
                        <a:t>month</a:t>
                      </a:r>
                      <a:endParaRPr lang="en-US" sz="1100" dirty="0">
                        <a:latin typeface="Encode Sans" panose="020B0604020202020204" charset="0"/>
                      </a:endParaRPr>
                    </a:p>
                  </a:txBody>
                  <a:tcPr/>
                </a:tc>
                <a:tc>
                  <a:txBody>
                    <a:bodyPr/>
                    <a:lstStyle/>
                    <a:p>
                      <a:pPr algn="ctr"/>
                      <a:endParaRPr lang="en-US" sz="1100" dirty="0">
                        <a:latin typeface="Encode Sans" panose="020B0604020202020204" charset="0"/>
                      </a:endParaRPr>
                    </a:p>
                  </a:txBody>
                  <a:tcPr>
                    <a:noFill/>
                  </a:tcPr>
                </a:tc>
                <a:tc>
                  <a:txBody>
                    <a:bodyPr/>
                    <a:lstStyle/>
                    <a:p>
                      <a:pPr algn="ctr"/>
                      <a:r>
                        <a:rPr lang="fr-BE" sz="1100" dirty="0">
                          <a:latin typeface="Encode Sans" panose="020B0604020202020204" charset="0"/>
                        </a:rPr>
                        <a:t>641 €/</a:t>
                      </a:r>
                      <a:r>
                        <a:rPr lang="fr-BE" sz="1100" dirty="0" err="1">
                          <a:latin typeface="Encode Sans" panose="020B0604020202020204" charset="0"/>
                        </a:rPr>
                        <a:t>month</a:t>
                      </a:r>
                      <a:endParaRPr lang="en-US" sz="1100" dirty="0">
                        <a:latin typeface="Encode Sans" panose="020B0604020202020204" charset="0"/>
                      </a:endParaRPr>
                    </a:p>
                  </a:txBody>
                  <a:tcPr/>
                </a:tc>
                <a:extLst>
                  <a:ext uri="{0D108BD9-81ED-4DB2-BD59-A6C34878D82A}">
                    <a16:rowId xmlns:a16="http://schemas.microsoft.com/office/drawing/2014/main" val="3409163848"/>
                  </a:ext>
                </a:extLst>
              </a:tr>
            </a:tbl>
          </a:graphicData>
        </a:graphic>
      </p:graphicFrame>
      <p:sp>
        <p:nvSpPr>
          <p:cNvPr id="9" name="Rectangle 8">
            <a:extLst>
              <a:ext uri="{FF2B5EF4-FFF2-40B4-BE49-F238E27FC236}">
                <a16:creationId xmlns:a16="http://schemas.microsoft.com/office/drawing/2014/main" id="{76AF2BA1-DB5D-B0A8-B139-7FC7C759261F}"/>
              </a:ext>
            </a:extLst>
          </p:cNvPr>
          <p:cNvSpPr/>
          <p:nvPr/>
        </p:nvSpPr>
        <p:spPr>
          <a:xfrm>
            <a:off x="2219918" y="5689718"/>
            <a:ext cx="9605498" cy="1084346"/>
          </a:xfrm>
          <a:prstGeom prst="rect">
            <a:avLst/>
          </a:prstGeom>
          <a:solidFill>
            <a:srgbClr val="E94E2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Font typeface="Symbol" panose="05050102010706020507" pitchFamily="18" charset="2"/>
              <a:buChar char="D"/>
            </a:pPr>
            <a:r>
              <a:rPr lang="fr-BE" sz="2800" dirty="0">
                <a:latin typeface="Encode Sans" panose="020B0604020202020204" charset="0"/>
              </a:rPr>
              <a:t>Rent = 19 €/</a:t>
            </a:r>
            <a:r>
              <a:rPr lang="fr-BE" sz="2800" dirty="0" err="1">
                <a:latin typeface="Encode Sans" panose="020B0604020202020204" charset="0"/>
              </a:rPr>
              <a:t>month</a:t>
            </a:r>
            <a:endParaRPr lang="fr-BE" sz="2800" dirty="0">
              <a:latin typeface="Encode Sans" panose="020B0604020202020204" charset="0"/>
            </a:endParaRPr>
          </a:p>
          <a:p>
            <a:pPr algn="ctr"/>
            <a:r>
              <a:rPr lang="fr-BE" sz="2800" dirty="0" err="1">
                <a:latin typeface="Encode Sans" panose="020B0604020202020204" charset="0"/>
              </a:rPr>
              <a:t>It's</a:t>
            </a:r>
            <a:r>
              <a:rPr lang="fr-BE" sz="2800" dirty="0">
                <a:latin typeface="Encode Sans" panose="020B0604020202020204" charset="0"/>
              </a:rPr>
              <a:t> up to </a:t>
            </a:r>
            <a:r>
              <a:rPr lang="fr-BE" sz="2800" dirty="0" err="1">
                <a:latin typeface="Encode Sans" panose="020B0604020202020204" charset="0"/>
              </a:rPr>
              <a:t>you</a:t>
            </a:r>
            <a:r>
              <a:rPr lang="fr-BE" sz="2800" dirty="0">
                <a:latin typeface="Encode Sans" panose="020B0604020202020204" charset="0"/>
              </a:rPr>
              <a:t>!</a:t>
            </a:r>
            <a:endParaRPr lang="en-US" dirty="0">
              <a:latin typeface="Encode Sans" panose="020B0604020202020204" charset="0"/>
            </a:endParaRPr>
          </a:p>
        </p:txBody>
      </p:sp>
      <p:sp>
        <p:nvSpPr>
          <p:cNvPr id="10" name="TextBox 9">
            <a:extLst>
              <a:ext uri="{FF2B5EF4-FFF2-40B4-BE49-F238E27FC236}">
                <a16:creationId xmlns:a16="http://schemas.microsoft.com/office/drawing/2014/main" id="{F4BC69E7-5DA5-C017-1C30-F3536C524AB9}"/>
              </a:ext>
            </a:extLst>
          </p:cNvPr>
          <p:cNvSpPr txBox="1"/>
          <p:nvPr/>
        </p:nvSpPr>
        <p:spPr>
          <a:xfrm>
            <a:off x="2304121" y="1954629"/>
            <a:ext cx="3791879" cy="369332"/>
          </a:xfrm>
          <a:prstGeom prst="rect">
            <a:avLst/>
          </a:prstGeom>
          <a:noFill/>
        </p:spPr>
        <p:txBody>
          <a:bodyPr wrap="square" rtlCol="0">
            <a:spAutoFit/>
          </a:bodyPr>
          <a:lstStyle/>
          <a:p>
            <a:r>
              <a:rPr lang="en-US" dirty="0">
                <a:latin typeface="Encode Sans" panose="020B0604020202020204" charset="0"/>
              </a:rPr>
              <a:t>Base 36 months - 90,000 km</a:t>
            </a:r>
          </a:p>
        </p:txBody>
      </p:sp>
      <p:pic>
        <p:nvPicPr>
          <p:cNvPr id="19" name="Picture 18" descr="A person using a computer&#10;&#10;Description automatically generated with medium confidence">
            <a:extLst>
              <a:ext uri="{FF2B5EF4-FFF2-40B4-BE49-F238E27FC236}">
                <a16:creationId xmlns:a16="http://schemas.microsoft.com/office/drawing/2014/main" id="{8084AC68-3DB8-782B-7FF2-C6BCF61F779A}"/>
              </a:ext>
            </a:extLst>
          </p:cNvPr>
          <p:cNvPicPr>
            <a:picLocks noChangeAspect="1"/>
          </p:cNvPicPr>
          <p:nvPr/>
        </p:nvPicPr>
        <p:blipFill rotWithShape="1">
          <a:blip r:embed="rId6"/>
          <a:srcRect l="37576" b="2221"/>
          <a:stretch/>
        </p:blipFill>
        <p:spPr>
          <a:xfrm>
            <a:off x="114227" y="946782"/>
            <a:ext cx="1235391" cy="1249200"/>
          </a:xfrm>
          <a:prstGeom prst="flowChartConnector">
            <a:avLst/>
          </a:prstGeom>
        </p:spPr>
      </p:pic>
      <p:sp>
        <p:nvSpPr>
          <p:cNvPr id="20" name="Rectangle 19">
            <a:extLst>
              <a:ext uri="{FF2B5EF4-FFF2-40B4-BE49-F238E27FC236}">
                <a16:creationId xmlns:a16="http://schemas.microsoft.com/office/drawing/2014/main" id="{5BE98016-30DF-712F-EBC3-A4407C59A461}"/>
              </a:ext>
            </a:extLst>
          </p:cNvPr>
          <p:cNvSpPr/>
          <p:nvPr/>
        </p:nvSpPr>
        <p:spPr>
          <a:xfrm>
            <a:off x="0" y="434558"/>
            <a:ext cx="5166911" cy="356591"/>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a:latin typeface="Encode Sans" panose="020B0604020202020204" charset="0"/>
              </a:rPr>
              <a:t>Example France - Country adaptation</a:t>
            </a:r>
          </a:p>
        </p:txBody>
      </p:sp>
      <p:sp>
        <p:nvSpPr>
          <p:cNvPr id="24" name="TextBox 23">
            <a:extLst>
              <a:ext uri="{FF2B5EF4-FFF2-40B4-BE49-F238E27FC236}">
                <a16:creationId xmlns:a16="http://schemas.microsoft.com/office/drawing/2014/main" id="{81E7D230-A068-4A62-BA70-7E2700C952B7}"/>
              </a:ext>
            </a:extLst>
          </p:cNvPr>
          <p:cNvSpPr txBox="1"/>
          <p:nvPr/>
        </p:nvSpPr>
        <p:spPr>
          <a:xfrm>
            <a:off x="2070825" y="4929131"/>
            <a:ext cx="2929799" cy="369332"/>
          </a:xfrm>
          <a:prstGeom prst="rect">
            <a:avLst/>
          </a:prstGeom>
          <a:noFill/>
        </p:spPr>
        <p:txBody>
          <a:bodyPr wrap="square" rtlCol="0">
            <a:spAutoFit/>
          </a:bodyPr>
          <a:lstStyle/>
          <a:p>
            <a:r>
              <a:rPr lang="en-US" sz="900" dirty="0">
                <a:latin typeface="Encode Sans" panose="020B0604020202020204" charset="0"/>
              </a:rPr>
              <a:t>* Excluding vehicle registration and car insurance</a:t>
            </a:r>
          </a:p>
        </p:txBody>
      </p:sp>
      <p:pic>
        <p:nvPicPr>
          <p:cNvPr id="25" name="Picture 2" descr="Stellantis dévoile un florilège de slogans pour ses marques">
            <a:extLst>
              <a:ext uri="{FF2B5EF4-FFF2-40B4-BE49-F238E27FC236}">
                <a16:creationId xmlns:a16="http://schemas.microsoft.com/office/drawing/2014/main" id="{14DEE8D6-8D49-CE1F-4C1E-4DC2F31701B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8869" y="6267198"/>
            <a:ext cx="396573" cy="264382"/>
          </a:xfrm>
          <a:prstGeom prst="flowChartConnector">
            <a:avLst/>
          </a:prstGeom>
          <a:noFill/>
          <a:extLst>
            <a:ext uri="{909E8E84-426E-40DD-AFC4-6F175D3DCCD1}">
              <a14:hiddenFill xmlns:a14="http://schemas.microsoft.com/office/drawing/2010/main">
                <a:solidFill>
                  <a:srgbClr val="FFFFFF"/>
                </a:solidFill>
              </a14:hiddenFill>
            </a:ext>
          </a:extLst>
        </p:spPr>
      </p:pic>
      <p:pic>
        <p:nvPicPr>
          <p:cNvPr id="26" name="Picture 2" descr="Drapeaux Monde Banque d'images et photos libres de droit - iStock">
            <a:extLst>
              <a:ext uri="{FF2B5EF4-FFF2-40B4-BE49-F238E27FC236}">
                <a16:creationId xmlns:a16="http://schemas.microsoft.com/office/drawing/2014/main" id="{CA6CAF0A-F655-8404-0E40-E2DE9FDA3E9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3210" y="6179115"/>
            <a:ext cx="437609" cy="43760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8">
            <a:extLst>
              <a:ext uri="{FF2B5EF4-FFF2-40B4-BE49-F238E27FC236}">
                <a16:creationId xmlns:a16="http://schemas.microsoft.com/office/drawing/2014/main" id="{F8EB0703-DB5D-0E7A-2DBE-C8AEA61BACC8}"/>
              </a:ext>
            </a:extLst>
          </p:cNvPr>
          <p:cNvSpPr txBox="1"/>
          <p:nvPr/>
        </p:nvSpPr>
        <p:spPr>
          <a:xfrm>
            <a:off x="5998934" y="1814355"/>
            <a:ext cx="2994712" cy="600164"/>
          </a:xfrm>
          <a:prstGeom prst="rect">
            <a:avLst/>
          </a:prstGeom>
          <a:noFill/>
        </p:spPr>
        <p:txBody>
          <a:bodyPr wrap="square">
            <a:spAutoFit/>
          </a:bodyPr>
          <a:lstStyle/>
          <a:p>
            <a:pPr algn="ctr"/>
            <a:r>
              <a:rPr lang="en-US" sz="1100" b="1" dirty="0">
                <a:latin typeface="Encode Sans" panose="020B0604020202020204" charset="0"/>
                <a:ea typeface="+mn-ea"/>
              </a:rPr>
              <a:t>Jeep Renegade </a:t>
            </a:r>
          </a:p>
          <a:p>
            <a:pPr algn="ctr"/>
            <a:r>
              <a:rPr lang="en-US" sz="1100" b="1" dirty="0">
                <a:latin typeface="Encode Sans" panose="020B0604020202020204" charset="0"/>
                <a:ea typeface="+mn-ea"/>
              </a:rPr>
              <a:t>1.3 Turbo T4 190 hp PHEV 4xe </a:t>
            </a:r>
            <a:r>
              <a:rPr lang="en-US" sz="1100" b="1" dirty="0" err="1">
                <a:latin typeface="Encode Sans" panose="020B0604020202020204" charset="0"/>
                <a:ea typeface="+mn-ea"/>
              </a:rPr>
              <a:t>eAWD</a:t>
            </a:r>
            <a:r>
              <a:rPr lang="en-US" sz="1100" b="1" dirty="0">
                <a:latin typeface="Encode Sans" panose="020B0604020202020204" charset="0"/>
                <a:ea typeface="+mn-ea"/>
              </a:rPr>
              <a:t> Limited 7HP 41 g/km CO2</a:t>
            </a:r>
          </a:p>
        </p:txBody>
      </p:sp>
      <p:pic>
        <p:nvPicPr>
          <p:cNvPr id="6" name="Picture 4" descr="Renegade 4xe | Le nouveau SUV Hybride rechargeable | Jeep® Suisse">
            <a:extLst>
              <a:ext uri="{FF2B5EF4-FFF2-40B4-BE49-F238E27FC236}">
                <a16:creationId xmlns:a16="http://schemas.microsoft.com/office/drawing/2014/main" id="{B2514943-789E-61C7-5BDA-D02ED7D9668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93707" y="1077062"/>
            <a:ext cx="1315930" cy="76859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8">
            <a:extLst>
              <a:ext uri="{FF2B5EF4-FFF2-40B4-BE49-F238E27FC236}">
                <a16:creationId xmlns:a16="http://schemas.microsoft.com/office/drawing/2014/main" id="{DE690702-150B-0DCF-A714-29EBA2D4995B}"/>
              </a:ext>
            </a:extLst>
          </p:cNvPr>
          <p:cNvSpPr txBox="1"/>
          <p:nvPr/>
        </p:nvSpPr>
        <p:spPr>
          <a:xfrm>
            <a:off x="9132649" y="1815755"/>
            <a:ext cx="2878376" cy="600164"/>
          </a:xfrm>
          <a:prstGeom prst="rect">
            <a:avLst/>
          </a:prstGeom>
          <a:noFill/>
        </p:spPr>
        <p:txBody>
          <a:bodyPr wrap="square">
            <a:spAutoFit/>
          </a:bodyPr>
          <a:lstStyle/>
          <a:p>
            <a:pPr algn="ctr"/>
            <a:r>
              <a:rPr lang="en-US" sz="1100" b="1" dirty="0">
                <a:latin typeface="Encode Sans" panose="020B0604020202020204" charset="0"/>
                <a:ea typeface="+mn-ea"/>
              </a:rPr>
              <a:t>Jeep Renegade </a:t>
            </a:r>
          </a:p>
          <a:p>
            <a:pPr algn="ctr"/>
            <a:r>
              <a:rPr lang="en-US" sz="1100" b="1" dirty="0">
                <a:latin typeface="Encode Sans" panose="020B0604020202020204" charset="0"/>
                <a:ea typeface="+mn-ea"/>
              </a:rPr>
              <a:t>1.5 Turbo T4 140 hp BVR7 e-Hybrid Limited 7 HP 131g/km CO2</a:t>
            </a:r>
          </a:p>
        </p:txBody>
      </p:sp>
      <p:pic>
        <p:nvPicPr>
          <p:cNvPr id="11" name="Picture 2" descr="Jeep Renegade 2022 | Le Prix du Gros">
            <a:extLst>
              <a:ext uri="{FF2B5EF4-FFF2-40B4-BE49-F238E27FC236}">
                <a16:creationId xmlns:a16="http://schemas.microsoft.com/office/drawing/2014/main" id="{2156697E-FDD0-D353-A60B-9B5679DB0ED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639534" y="1022142"/>
            <a:ext cx="1372942" cy="7722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590899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DCF1C4B8-4C85-4F6D-AEB8-E2E5E0C32101}"/>
              </a:ext>
            </a:extLst>
          </p:cNvPr>
          <p:cNvSpPr>
            <a:spLocks noGrp="1"/>
          </p:cNvSpPr>
          <p:nvPr>
            <p:ph type="body" idx="1"/>
          </p:nvPr>
        </p:nvSpPr>
        <p:spPr/>
        <p:txBody>
          <a:bodyPr/>
          <a:lstStyle/>
          <a:p>
            <a:r>
              <a:rPr lang="fr-FR" altLang="fr-FR" sz="1600" dirty="0">
                <a:solidFill>
                  <a:schemeClr val="bg1"/>
                </a:solidFill>
                <a:cs typeface="Arial"/>
              </a:rPr>
              <a:t>case </a:t>
            </a:r>
            <a:r>
              <a:rPr lang="fr-FR" altLang="fr-FR" sz="1600" dirty="0" err="1">
                <a:solidFill>
                  <a:schemeClr val="bg1"/>
                </a:solidFill>
                <a:cs typeface="Arial"/>
              </a:rPr>
              <a:t>study</a:t>
            </a:r>
            <a:r>
              <a:rPr lang="fr-FR" altLang="fr-FR" sz="1600" dirty="0">
                <a:solidFill>
                  <a:schemeClr val="bg1"/>
                </a:solidFill>
                <a:cs typeface="Arial"/>
              </a:rPr>
              <a:t> #2</a:t>
            </a:r>
          </a:p>
        </p:txBody>
      </p:sp>
      <p:sp>
        <p:nvSpPr>
          <p:cNvPr id="7" name="Text Placeholder 6">
            <a:extLst>
              <a:ext uri="{FF2B5EF4-FFF2-40B4-BE49-F238E27FC236}">
                <a16:creationId xmlns:a16="http://schemas.microsoft.com/office/drawing/2014/main" id="{6BA5D611-DB74-4667-80E9-22B5901EAA37}"/>
              </a:ext>
            </a:extLst>
          </p:cNvPr>
          <p:cNvSpPr>
            <a:spLocks noGrp="1"/>
          </p:cNvSpPr>
          <p:nvPr>
            <p:ph type="body" sz="quarter" idx="19"/>
          </p:nvPr>
        </p:nvSpPr>
        <p:spPr/>
        <p:txBody>
          <a:bodyPr/>
          <a:lstStyle/>
          <a:p>
            <a:pPr algn="ctr"/>
            <a:r>
              <a:rPr lang="fr-BE"/>
              <a:t>04</a:t>
            </a:r>
            <a:endParaRPr lang="en-US"/>
          </a:p>
        </p:txBody>
      </p:sp>
      <p:sp>
        <p:nvSpPr>
          <p:cNvPr id="13" name="ZoneTexte 12">
            <a:extLst>
              <a:ext uri="{FF2B5EF4-FFF2-40B4-BE49-F238E27FC236}">
                <a16:creationId xmlns:a16="http://schemas.microsoft.com/office/drawing/2014/main" id="{CDAC5493-3166-474F-9D3B-CA3B0EA3A484}"/>
              </a:ext>
            </a:extLst>
          </p:cNvPr>
          <p:cNvSpPr txBox="1"/>
          <p:nvPr/>
        </p:nvSpPr>
        <p:spPr>
          <a:xfrm>
            <a:off x="937811" y="2303398"/>
            <a:ext cx="2361075" cy="646331"/>
          </a:xfrm>
          <a:prstGeom prst="rect">
            <a:avLst/>
          </a:prstGeom>
          <a:noFill/>
        </p:spPr>
        <p:txBody>
          <a:bodyPr wrap="square" rtlCol="0">
            <a:spAutoFit/>
          </a:bodyPr>
          <a:lstStyle/>
          <a:p>
            <a:pPr algn="ctr"/>
            <a:r>
              <a:rPr lang="fr-BE" u="sng" dirty="0">
                <a:latin typeface="Encode Sans" panose="020B0604020202020204" charset="0"/>
              </a:rPr>
              <a:t>Thermal </a:t>
            </a:r>
            <a:r>
              <a:rPr lang="fr-BE" u="sng" dirty="0" err="1">
                <a:latin typeface="Encode Sans" panose="020B0604020202020204" charset="0"/>
              </a:rPr>
              <a:t>consumption</a:t>
            </a:r>
            <a:endParaRPr lang="fr-BE" u="sng" dirty="0">
              <a:latin typeface="Encode Sans" panose="020B0604020202020204" charset="0"/>
            </a:endParaRPr>
          </a:p>
        </p:txBody>
      </p:sp>
      <p:sp>
        <p:nvSpPr>
          <p:cNvPr id="14" name="ZoneTexte 13">
            <a:extLst>
              <a:ext uri="{FF2B5EF4-FFF2-40B4-BE49-F238E27FC236}">
                <a16:creationId xmlns:a16="http://schemas.microsoft.com/office/drawing/2014/main" id="{CEE5BCAF-7D4F-4D68-9D73-005EA6E497D5}"/>
              </a:ext>
            </a:extLst>
          </p:cNvPr>
          <p:cNvSpPr txBox="1"/>
          <p:nvPr/>
        </p:nvSpPr>
        <p:spPr>
          <a:xfrm>
            <a:off x="990922" y="3716424"/>
            <a:ext cx="2060808" cy="646331"/>
          </a:xfrm>
          <a:prstGeom prst="rect">
            <a:avLst/>
          </a:prstGeom>
          <a:noFill/>
        </p:spPr>
        <p:txBody>
          <a:bodyPr wrap="square" rtlCol="0">
            <a:spAutoFit/>
          </a:bodyPr>
          <a:lstStyle/>
          <a:p>
            <a:pPr algn="ctr"/>
            <a:r>
              <a:rPr lang="fr-BE" u="sng" dirty="0">
                <a:latin typeface="Encode Sans" panose="020B0604020202020204" charset="0"/>
              </a:rPr>
              <a:t>Power </a:t>
            </a:r>
            <a:r>
              <a:rPr lang="fr-BE" u="sng" dirty="0" err="1">
                <a:latin typeface="Encode Sans" panose="020B0604020202020204" charset="0"/>
              </a:rPr>
              <a:t>consumption</a:t>
            </a:r>
            <a:endParaRPr lang="fr-BE" u="sng" dirty="0">
              <a:latin typeface="Encode Sans" panose="020B0604020202020204" charset="0"/>
            </a:endParaRPr>
          </a:p>
        </p:txBody>
      </p:sp>
      <p:sp>
        <p:nvSpPr>
          <p:cNvPr id="15" name="Rectangle : coins arrondis 14">
            <a:extLst>
              <a:ext uri="{FF2B5EF4-FFF2-40B4-BE49-F238E27FC236}">
                <a16:creationId xmlns:a16="http://schemas.microsoft.com/office/drawing/2014/main" id="{0A66D4D2-A9F8-4556-9CF7-1898E56532C0}"/>
              </a:ext>
            </a:extLst>
          </p:cNvPr>
          <p:cNvSpPr/>
          <p:nvPr/>
        </p:nvSpPr>
        <p:spPr>
          <a:xfrm>
            <a:off x="3288093" y="2272538"/>
            <a:ext cx="7588578" cy="816166"/>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latin typeface="Encode Sans" panose="020B0604020202020204" charset="0"/>
            </a:endParaRPr>
          </a:p>
        </p:txBody>
      </p:sp>
      <p:graphicFrame>
        <p:nvGraphicFramePr>
          <p:cNvPr id="16" name="Tableau 8">
            <a:extLst>
              <a:ext uri="{FF2B5EF4-FFF2-40B4-BE49-F238E27FC236}">
                <a16:creationId xmlns:a16="http://schemas.microsoft.com/office/drawing/2014/main" id="{00CF959C-78E5-4548-AB3D-47DE6E7CADF0}"/>
              </a:ext>
            </a:extLst>
          </p:cNvPr>
          <p:cNvGraphicFramePr>
            <a:graphicFrameLocks noGrp="1"/>
          </p:cNvGraphicFramePr>
          <p:nvPr>
            <p:extLst>
              <p:ext uri="{D42A27DB-BD31-4B8C-83A1-F6EECF244321}">
                <p14:modId xmlns:p14="http://schemas.microsoft.com/office/powerpoint/2010/main" val="3548009091"/>
              </p:ext>
            </p:extLst>
          </p:nvPr>
        </p:nvGraphicFramePr>
        <p:xfrm>
          <a:off x="3499099" y="2309781"/>
          <a:ext cx="1685876" cy="741680"/>
        </p:xfrm>
        <a:graphic>
          <a:graphicData uri="http://schemas.openxmlformats.org/drawingml/2006/table">
            <a:tbl>
              <a:tblPr firstRow="1" bandRow="1">
                <a:tableStyleId>{5940675A-B579-460E-94D1-54222C63F5DA}</a:tableStyleId>
              </a:tblPr>
              <a:tblGrid>
                <a:gridCol w="1685876">
                  <a:extLst>
                    <a:ext uri="{9D8B030D-6E8A-4147-A177-3AD203B41FA5}">
                      <a16:colId xmlns:a16="http://schemas.microsoft.com/office/drawing/2014/main" val="2365483391"/>
                    </a:ext>
                  </a:extLst>
                </a:gridCol>
              </a:tblGrid>
              <a:tr h="370840">
                <a:tc>
                  <a:txBody>
                    <a:bodyPr/>
                    <a:lstStyle/>
                    <a:p>
                      <a:pPr algn="ctr"/>
                      <a:r>
                        <a:rPr lang="fr-BE" dirty="0" err="1">
                          <a:latin typeface="Encode Sans" panose="020B0604020202020204" charset="0"/>
                        </a:rPr>
                        <a:t>Consumption</a:t>
                      </a:r>
                      <a:r>
                        <a:rPr lang="fr-BE" dirty="0">
                          <a:latin typeface="Encode Sans" panose="020B0604020202020204" charset="0"/>
                        </a:rPr>
                        <a:t> (L)</a:t>
                      </a: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31422879"/>
                  </a:ext>
                </a:extLst>
              </a:tr>
              <a:tr h="370840">
                <a:tc>
                  <a:txBody>
                    <a:bodyPr/>
                    <a:lstStyle/>
                    <a:p>
                      <a:pPr algn="ctr"/>
                      <a:r>
                        <a:rPr lang="fr-BE" dirty="0">
                          <a:latin typeface="Encode Sans" panose="020B0604020202020204" charset="0"/>
                        </a:rPr>
                        <a:t>100 km</a:t>
                      </a:r>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941892695"/>
                  </a:ext>
                </a:extLst>
              </a:tr>
            </a:tbl>
          </a:graphicData>
        </a:graphic>
      </p:graphicFrame>
      <p:sp>
        <p:nvSpPr>
          <p:cNvPr id="17" name="ZoneTexte 16">
            <a:extLst>
              <a:ext uri="{FF2B5EF4-FFF2-40B4-BE49-F238E27FC236}">
                <a16:creationId xmlns:a16="http://schemas.microsoft.com/office/drawing/2014/main" id="{21DB3716-64B4-4847-A5AC-74D5F78A97F4}"/>
              </a:ext>
            </a:extLst>
          </p:cNvPr>
          <p:cNvSpPr txBox="1"/>
          <p:nvPr/>
        </p:nvSpPr>
        <p:spPr>
          <a:xfrm>
            <a:off x="5145783" y="2495955"/>
            <a:ext cx="485272" cy="369332"/>
          </a:xfrm>
          <a:prstGeom prst="rect">
            <a:avLst/>
          </a:prstGeom>
          <a:noFill/>
        </p:spPr>
        <p:txBody>
          <a:bodyPr wrap="square" rtlCol="0">
            <a:spAutoFit/>
          </a:bodyPr>
          <a:lstStyle/>
          <a:p>
            <a:pPr algn="ctr"/>
            <a:r>
              <a:rPr lang="fr-BE" dirty="0">
                <a:latin typeface="Encode Sans" panose="020B0604020202020204" charset="0"/>
              </a:rPr>
              <a:t>X</a:t>
            </a:r>
          </a:p>
        </p:txBody>
      </p:sp>
      <p:graphicFrame>
        <p:nvGraphicFramePr>
          <p:cNvPr id="18" name="Tableau 8">
            <a:extLst>
              <a:ext uri="{FF2B5EF4-FFF2-40B4-BE49-F238E27FC236}">
                <a16:creationId xmlns:a16="http://schemas.microsoft.com/office/drawing/2014/main" id="{CB50A900-FB6B-4C87-B1BD-9C778E7455C9}"/>
              </a:ext>
            </a:extLst>
          </p:cNvPr>
          <p:cNvGraphicFramePr>
            <a:graphicFrameLocks noGrp="1"/>
          </p:cNvGraphicFramePr>
          <p:nvPr>
            <p:extLst>
              <p:ext uri="{D42A27DB-BD31-4B8C-83A1-F6EECF244321}">
                <p14:modId xmlns:p14="http://schemas.microsoft.com/office/powerpoint/2010/main" val="3154770138"/>
              </p:ext>
            </p:extLst>
          </p:nvPr>
        </p:nvGraphicFramePr>
        <p:xfrm>
          <a:off x="5588089" y="2309781"/>
          <a:ext cx="959189" cy="741680"/>
        </p:xfrm>
        <a:graphic>
          <a:graphicData uri="http://schemas.openxmlformats.org/drawingml/2006/table">
            <a:tbl>
              <a:tblPr firstRow="1" bandRow="1">
                <a:tableStyleId>{5940675A-B579-460E-94D1-54222C63F5DA}</a:tableStyleId>
              </a:tblPr>
              <a:tblGrid>
                <a:gridCol w="959189">
                  <a:extLst>
                    <a:ext uri="{9D8B030D-6E8A-4147-A177-3AD203B41FA5}">
                      <a16:colId xmlns:a16="http://schemas.microsoft.com/office/drawing/2014/main" val="2365483391"/>
                    </a:ext>
                  </a:extLst>
                </a:gridCol>
              </a:tblGrid>
              <a:tr h="370840">
                <a:tc>
                  <a:txBody>
                    <a:bodyPr/>
                    <a:lstStyle/>
                    <a:p>
                      <a:pPr algn="ctr"/>
                      <a:r>
                        <a:rPr lang="fr-BE" dirty="0">
                          <a:latin typeface="Encode Sans" panose="020B0604020202020204" charset="0"/>
                        </a:rPr>
                        <a:t>Price</a:t>
                      </a: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31422879"/>
                  </a:ext>
                </a:extLst>
              </a:tr>
              <a:tr h="370840">
                <a:tc>
                  <a:txBody>
                    <a:bodyPr/>
                    <a:lstStyle/>
                    <a:p>
                      <a:pPr algn="ctr"/>
                      <a:r>
                        <a:rPr lang="fr-BE" dirty="0">
                          <a:latin typeface="Encode Sans" panose="020B0604020202020204" charset="0"/>
                        </a:rPr>
                        <a:t>litre</a:t>
                      </a:r>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941892695"/>
                  </a:ext>
                </a:extLst>
              </a:tr>
            </a:tbl>
          </a:graphicData>
        </a:graphic>
      </p:graphicFrame>
      <p:sp>
        <p:nvSpPr>
          <p:cNvPr id="19" name="ZoneTexte 18">
            <a:extLst>
              <a:ext uri="{FF2B5EF4-FFF2-40B4-BE49-F238E27FC236}">
                <a16:creationId xmlns:a16="http://schemas.microsoft.com/office/drawing/2014/main" id="{A8BD6B7D-D414-4788-A680-423251DB39C2}"/>
              </a:ext>
            </a:extLst>
          </p:cNvPr>
          <p:cNvSpPr txBox="1"/>
          <p:nvPr/>
        </p:nvSpPr>
        <p:spPr>
          <a:xfrm>
            <a:off x="6512643" y="2495955"/>
            <a:ext cx="485272" cy="369332"/>
          </a:xfrm>
          <a:prstGeom prst="rect">
            <a:avLst/>
          </a:prstGeom>
          <a:noFill/>
        </p:spPr>
        <p:txBody>
          <a:bodyPr wrap="square" rtlCol="0">
            <a:spAutoFit/>
          </a:bodyPr>
          <a:lstStyle/>
          <a:p>
            <a:pPr algn="ctr"/>
            <a:r>
              <a:rPr lang="fr-BE" dirty="0">
                <a:latin typeface="Encode Sans" panose="020B0604020202020204" charset="0"/>
              </a:rPr>
              <a:t>X</a:t>
            </a:r>
          </a:p>
        </p:txBody>
      </p:sp>
      <p:sp>
        <p:nvSpPr>
          <p:cNvPr id="20" name="ZoneTexte 19">
            <a:extLst>
              <a:ext uri="{FF2B5EF4-FFF2-40B4-BE49-F238E27FC236}">
                <a16:creationId xmlns:a16="http://schemas.microsoft.com/office/drawing/2014/main" id="{64DE2153-8F22-4749-A45F-85E92E045CEF}"/>
              </a:ext>
            </a:extLst>
          </p:cNvPr>
          <p:cNvSpPr txBox="1"/>
          <p:nvPr/>
        </p:nvSpPr>
        <p:spPr>
          <a:xfrm>
            <a:off x="6987688" y="2378388"/>
            <a:ext cx="1428695" cy="646331"/>
          </a:xfrm>
          <a:prstGeom prst="rect">
            <a:avLst/>
          </a:prstGeom>
          <a:noFill/>
        </p:spPr>
        <p:txBody>
          <a:bodyPr wrap="square" rtlCol="0">
            <a:spAutoFit/>
          </a:bodyPr>
          <a:lstStyle/>
          <a:p>
            <a:r>
              <a:rPr lang="en-US" dirty="0">
                <a:latin typeface="Encode Sans" panose="020B0604020202020204" charset="0"/>
              </a:rPr>
              <a:t>Nb of km</a:t>
            </a:r>
            <a:br>
              <a:rPr lang="en-US" dirty="0">
                <a:latin typeface="Encode Sans" panose="020B0604020202020204" charset="0"/>
              </a:rPr>
            </a:br>
            <a:r>
              <a:rPr lang="en-US" dirty="0">
                <a:latin typeface="Encode Sans" panose="020B0604020202020204" charset="0"/>
              </a:rPr>
              <a:t>per month</a:t>
            </a:r>
            <a:endParaRPr lang="fr-BE" dirty="0">
              <a:latin typeface="Encode Sans" panose="020B0604020202020204" charset="0"/>
            </a:endParaRPr>
          </a:p>
        </p:txBody>
      </p:sp>
      <p:sp>
        <p:nvSpPr>
          <p:cNvPr id="21" name="Parenthèse fermante 20">
            <a:extLst>
              <a:ext uri="{FF2B5EF4-FFF2-40B4-BE49-F238E27FC236}">
                <a16:creationId xmlns:a16="http://schemas.microsoft.com/office/drawing/2014/main" id="{E61E7FE8-57A9-4F3B-B822-54D27563A359}"/>
              </a:ext>
            </a:extLst>
          </p:cNvPr>
          <p:cNvSpPr/>
          <p:nvPr/>
        </p:nvSpPr>
        <p:spPr>
          <a:xfrm>
            <a:off x="6438995" y="2320259"/>
            <a:ext cx="165088" cy="720725"/>
          </a:xfrm>
          <a:prstGeom prst="rightBracket">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fr-BE" dirty="0">
              <a:latin typeface="Encode Sans" panose="020B0604020202020204" charset="0"/>
            </a:endParaRPr>
          </a:p>
        </p:txBody>
      </p:sp>
      <p:sp>
        <p:nvSpPr>
          <p:cNvPr id="23" name="Parenthèse fermante 22">
            <a:extLst>
              <a:ext uri="{FF2B5EF4-FFF2-40B4-BE49-F238E27FC236}">
                <a16:creationId xmlns:a16="http://schemas.microsoft.com/office/drawing/2014/main" id="{064D9A30-8092-4725-912C-DDA272EB6520}"/>
              </a:ext>
            </a:extLst>
          </p:cNvPr>
          <p:cNvSpPr/>
          <p:nvPr/>
        </p:nvSpPr>
        <p:spPr>
          <a:xfrm rot="10800000">
            <a:off x="3426862" y="2320259"/>
            <a:ext cx="165088" cy="720725"/>
          </a:xfrm>
          <a:prstGeom prst="rightBracket">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fr-BE" dirty="0">
              <a:latin typeface="Encode Sans" panose="020B0604020202020204" charset="0"/>
            </a:endParaRPr>
          </a:p>
        </p:txBody>
      </p:sp>
      <p:sp>
        <p:nvSpPr>
          <p:cNvPr id="30" name="Rectangle : coins arrondis 29">
            <a:extLst>
              <a:ext uri="{FF2B5EF4-FFF2-40B4-BE49-F238E27FC236}">
                <a16:creationId xmlns:a16="http://schemas.microsoft.com/office/drawing/2014/main" id="{16E80AF3-9672-4FDB-8817-BDA006D34B84}"/>
              </a:ext>
            </a:extLst>
          </p:cNvPr>
          <p:cNvSpPr/>
          <p:nvPr/>
        </p:nvSpPr>
        <p:spPr>
          <a:xfrm>
            <a:off x="3288093" y="3716424"/>
            <a:ext cx="7588577" cy="816166"/>
          </a:xfrm>
          <a:prstGeom prst="roundRect">
            <a:avLst/>
          </a:prstGeom>
          <a:solidFill>
            <a:srgbClr val="F7A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latin typeface="Encode Sans" panose="020B0604020202020204" charset="0"/>
            </a:endParaRPr>
          </a:p>
        </p:txBody>
      </p:sp>
      <p:graphicFrame>
        <p:nvGraphicFramePr>
          <p:cNvPr id="31" name="Tableau 8">
            <a:extLst>
              <a:ext uri="{FF2B5EF4-FFF2-40B4-BE49-F238E27FC236}">
                <a16:creationId xmlns:a16="http://schemas.microsoft.com/office/drawing/2014/main" id="{6042770E-28A9-4366-B71A-57756A401B64}"/>
              </a:ext>
            </a:extLst>
          </p:cNvPr>
          <p:cNvGraphicFramePr>
            <a:graphicFrameLocks noGrp="1"/>
          </p:cNvGraphicFramePr>
          <p:nvPr>
            <p:extLst>
              <p:ext uri="{D42A27DB-BD31-4B8C-83A1-F6EECF244321}">
                <p14:modId xmlns:p14="http://schemas.microsoft.com/office/powerpoint/2010/main" val="2182033293"/>
              </p:ext>
            </p:extLst>
          </p:nvPr>
        </p:nvGraphicFramePr>
        <p:xfrm>
          <a:off x="3405367" y="3764145"/>
          <a:ext cx="2014740" cy="741680"/>
        </p:xfrm>
        <a:graphic>
          <a:graphicData uri="http://schemas.openxmlformats.org/drawingml/2006/table">
            <a:tbl>
              <a:tblPr firstRow="1" bandRow="1">
                <a:tableStyleId>{5940675A-B579-460E-94D1-54222C63F5DA}</a:tableStyleId>
              </a:tblPr>
              <a:tblGrid>
                <a:gridCol w="2014740">
                  <a:extLst>
                    <a:ext uri="{9D8B030D-6E8A-4147-A177-3AD203B41FA5}">
                      <a16:colId xmlns:a16="http://schemas.microsoft.com/office/drawing/2014/main" val="2365483391"/>
                    </a:ext>
                  </a:extLst>
                </a:gridCol>
              </a:tblGrid>
              <a:tr h="370840">
                <a:tc>
                  <a:txBody>
                    <a:bodyPr/>
                    <a:lstStyle/>
                    <a:p>
                      <a:pPr algn="ctr"/>
                      <a:r>
                        <a:rPr lang="fr-BE" dirty="0" err="1">
                          <a:latin typeface="Encode Sans" panose="020B0604020202020204" charset="0"/>
                        </a:rPr>
                        <a:t>Consumption</a:t>
                      </a:r>
                      <a:r>
                        <a:rPr lang="fr-BE" dirty="0">
                          <a:latin typeface="Encode Sans" panose="020B0604020202020204" charset="0"/>
                        </a:rPr>
                        <a:t> (kWh)</a:t>
                      </a: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31422879"/>
                  </a:ext>
                </a:extLst>
              </a:tr>
              <a:tr h="370840">
                <a:tc>
                  <a:txBody>
                    <a:bodyPr/>
                    <a:lstStyle/>
                    <a:p>
                      <a:pPr algn="ctr"/>
                      <a:r>
                        <a:rPr lang="fr-BE" dirty="0">
                          <a:latin typeface="Encode Sans" panose="020B0604020202020204" charset="0"/>
                        </a:rPr>
                        <a:t>100 km</a:t>
                      </a:r>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941892695"/>
                  </a:ext>
                </a:extLst>
              </a:tr>
            </a:tbl>
          </a:graphicData>
        </a:graphic>
      </p:graphicFrame>
      <p:sp>
        <p:nvSpPr>
          <p:cNvPr id="32" name="ZoneTexte 31">
            <a:extLst>
              <a:ext uri="{FF2B5EF4-FFF2-40B4-BE49-F238E27FC236}">
                <a16:creationId xmlns:a16="http://schemas.microsoft.com/office/drawing/2014/main" id="{BD4959F5-76C6-4457-8B7C-B1C0AD9B10E1}"/>
              </a:ext>
            </a:extLst>
          </p:cNvPr>
          <p:cNvSpPr txBox="1"/>
          <p:nvPr/>
        </p:nvSpPr>
        <p:spPr>
          <a:xfrm>
            <a:off x="5263350" y="3939841"/>
            <a:ext cx="485272" cy="369332"/>
          </a:xfrm>
          <a:prstGeom prst="rect">
            <a:avLst/>
          </a:prstGeom>
          <a:noFill/>
        </p:spPr>
        <p:txBody>
          <a:bodyPr wrap="square" rtlCol="0">
            <a:spAutoFit/>
          </a:bodyPr>
          <a:lstStyle/>
          <a:p>
            <a:pPr algn="ctr"/>
            <a:r>
              <a:rPr lang="fr-BE" dirty="0">
                <a:latin typeface="Encode Sans" panose="020B0604020202020204" charset="0"/>
              </a:rPr>
              <a:t>X</a:t>
            </a:r>
          </a:p>
        </p:txBody>
      </p:sp>
      <p:graphicFrame>
        <p:nvGraphicFramePr>
          <p:cNvPr id="33" name="Tableau 8">
            <a:extLst>
              <a:ext uri="{FF2B5EF4-FFF2-40B4-BE49-F238E27FC236}">
                <a16:creationId xmlns:a16="http://schemas.microsoft.com/office/drawing/2014/main" id="{78C63571-0A57-4EC1-A040-A811D0DD5A8F}"/>
              </a:ext>
            </a:extLst>
          </p:cNvPr>
          <p:cNvGraphicFramePr>
            <a:graphicFrameLocks noGrp="1"/>
          </p:cNvGraphicFramePr>
          <p:nvPr>
            <p:extLst>
              <p:ext uri="{D42A27DB-BD31-4B8C-83A1-F6EECF244321}">
                <p14:modId xmlns:p14="http://schemas.microsoft.com/office/powerpoint/2010/main" val="2487997086"/>
              </p:ext>
            </p:extLst>
          </p:nvPr>
        </p:nvGraphicFramePr>
        <p:xfrm>
          <a:off x="5588089" y="3753667"/>
          <a:ext cx="959189" cy="741680"/>
        </p:xfrm>
        <a:graphic>
          <a:graphicData uri="http://schemas.openxmlformats.org/drawingml/2006/table">
            <a:tbl>
              <a:tblPr firstRow="1" bandRow="1">
                <a:tableStyleId>{5940675A-B579-460E-94D1-54222C63F5DA}</a:tableStyleId>
              </a:tblPr>
              <a:tblGrid>
                <a:gridCol w="959189">
                  <a:extLst>
                    <a:ext uri="{9D8B030D-6E8A-4147-A177-3AD203B41FA5}">
                      <a16:colId xmlns:a16="http://schemas.microsoft.com/office/drawing/2014/main" val="2365483391"/>
                    </a:ext>
                  </a:extLst>
                </a:gridCol>
              </a:tblGrid>
              <a:tr h="370840">
                <a:tc>
                  <a:txBody>
                    <a:bodyPr/>
                    <a:lstStyle/>
                    <a:p>
                      <a:pPr algn="ctr"/>
                      <a:r>
                        <a:rPr lang="fr-BE" dirty="0">
                          <a:latin typeface="Encode Sans" panose="020B0604020202020204" charset="0"/>
                        </a:rPr>
                        <a:t>Price</a:t>
                      </a: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31422879"/>
                  </a:ext>
                </a:extLst>
              </a:tr>
              <a:tr h="370840">
                <a:tc>
                  <a:txBody>
                    <a:bodyPr/>
                    <a:lstStyle/>
                    <a:p>
                      <a:pPr algn="ctr"/>
                      <a:r>
                        <a:rPr lang="fr-BE" dirty="0">
                          <a:latin typeface="Encode Sans" panose="020B0604020202020204" charset="0"/>
                        </a:rPr>
                        <a:t>kWh</a:t>
                      </a:r>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941892695"/>
                  </a:ext>
                </a:extLst>
              </a:tr>
            </a:tbl>
          </a:graphicData>
        </a:graphic>
      </p:graphicFrame>
      <p:sp>
        <p:nvSpPr>
          <p:cNvPr id="34" name="ZoneTexte 33">
            <a:extLst>
              <a:ext uri="{FF2B5EF4-FFF2-40B4-BE49-F238E27FC236}">
                <a16:creationId xmlns:a16="http://schemas.microsoft.com/office/drawing/2014/main" id="{4D603D18-1CBD-4521-99C4-2052C7BA8C91}"/>
              </a:ext>
            </a:extLst>
          </p:cNvPr>
          <p:cNvSpPr txBox="1"/>
          <p:nvPr/>
        </p:nvSpPr>
        <p:spPr>
          <a:xfrm>
            <a:off x="6512643" y="3939841"/>
            <a:ext cx="485272" cy="369332"/>
          </a:xfrm>
          <a:prstGeom prst="rect">
            <a:avLst/>
          </a:prstGeom>
          <a:noFill/>
        </p:spPr>
        <p:txBody>
          <a:bodyPr wrap="square" rtlCol="0">
            <a:spAutoFit/>
          </a:bodyPr>
          <a:lstStyle/>
          <a:p>
            <a:pPr algn="ctr"/>
            <a:r>
              <a:rPr lang="fr-BE" dirty="0">
                <a:latin typeface="Encode Sans" panose="020B0604020202020204" charset="0"/>
              </a:rPr>
              <a:t>X</a:t>
            </a:r>
          </a:p>
        </p:txBody>
      </p:sp>
      <p:sp>
        <p:nvSpPr>
          <p:cNvPr id="35" name="ZoneTexte 34">
            <a:extLst>
              <a:ext uri="{FF2B5EF4-FFF2-40B4-BE49-F238E27FC236}">
                <a16:creationId xmlns:a16="http://schemas.microsoft.com/office/drawing/2014/main" id="{14D5DA93-C181-4C4A-8DA6-A64D60ADAD64}"/>
              </a:ext>
            </a:extLst>
          </p:cNvPr>
          <p:cNvSpPr txBox="1"/>
          <p:nvPr/>
        </p:nvSpPr>
        <p:spPr>
          <a:xfrm>
            <a:off x="6935436" y="3796148"/>
            <a:ext cx="1398669" cy="646331"/>
          </a:xfrm>
          <a:prstGeom prst="rect">
            <a:avLst/>
          </a:prstGeom>
          <a:noFill/>
        </p:spPr>
        <p:txBody>
          <a:bodyPr wrap="square" rtlCol="0">
            <a:spAutoFit/>
          </a:bodyPr>
          <a:lstStyle/>
          <a:p>
            <a:r>
              <a:rPr lang="en-US" dirty="0">
                <a:latin typeface="Encode Sans" panose="020B0604020202020204" charset="0"/>
              </a:rPr>
              <a:t>Nb of km</a:t>
            </a:r>
          </a:p>
          <a:p>
            <a:r>
              <a:rPr lang="en-US" dirty="0">
                <a:latin typeface="Encode Sans" panose="020B0604020202020204" charset="0"/>
              </a:rPr>
              <a:t>per month</a:t>
            </a:r>
            <a:endParaRPr lang="fr-BE" dirty="0">
              <a:latin typeface="Encode Sans" panose="020B0604020202020204" charset="0"/>
            </a:endParaRPr>
          </a:p>
        </p:txBody>
      </p:sp>
      <p:sp>
        <p:nvSpPr>
          <p:cNvPr id="36" name="Parenthèse fermante 35">
            <a:extLst>
              <a:ext uri="{FF2B5EF4-FFF2-40B4-BE49-F238E27FC236}">
                <a16:creationId xmlns:a16="http://schemas.microsoft.com/office/drawing/2014/main" id="{C6B68862-5555-4D0F-89CB-7577C9E3180D}"/>
              </a:ext>
            </a:extLst>
          </p:cNvPr>
          <p:cNvSpPr/>
          <p:nvPr/>
        </p:nvSpPr>
        <p:spPr>
          <a:xfrm>
            <a:off x="6438995" y="3764145"/>
            <a:ext cx="165088" cy="720725"/>
          </a:xfrm>
          <a:prstGeom prst="rightBracket">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fr-BE" dirty="0">
              <a:latin typeface="Encode Sans" panose="020B0604020202020204" charset="0"/>
            </a:endParaRPr>
          </a:p>
        </p:txBody>
      </p:sp>
      <p:sp>
        <p:nvSpPr>
          <p:cNvPr id="37" name="Parenthèse fermante 36">
            <a:extLst>
              <a:ext uri="{FF2B5EF4-FFF2-40B4-BE49-F238E27FC236}">
                <a16:creationId xmlns:a16="http://schemas.microsoft.com/office/drawing/2014/main" id="{430AD69D-7093-4C49-B0CF-DE18AB54DB9E}"/>
              </a:ext>
            </a:extLst>
          </p:cNvPr>
          <p:cNvSpPr/>
          <p:nvPr/>
        </p:nvSpPr>
        <p:spPr>
          <a:xfrm rot="10800000">
            <a:off x="3347793" y="3764145"/>
            <a:ext cx="165088" cy="720725"/>
          </a:xfrm>
          <a:prstGeom prst="rightBracket">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fr-BE" dirty="0">
              <a:latin typeface="Encode Sans" panose="020B0604020202020204" charset="0"/>
            </a:endParaRPr>
          </a:p>
        </p:txBody>
      </p:sp>
      <p:sp>
        <p:nvSpPr>
          <p:cNvPr id="24" name="Title 23">
            <a:extLst>
              <a:ext uri="{FF2B5EF4-FFF2-40B4-BE49-F238E27FC236}">
                <a16:creationId xmlns:a16="http://schemas.microsoft.com/office/drawing/2014/main" id="{B07D73A8-9AF4-416F-9F7C-27A0AF0C9689}"/>
              </a:ext>
            </a:extLst>
          </p:cNvPr>
          <p:cNvSpPr>
            <a:spLocks noGrp="1"/>
          </p:cNvSpPr>
          <p:nvPr>
            <p:ph type="title"/>
          </p:nvPr>
        </p:nvSpPr>
        <p:spPr/>
        <p:txBody>
          <a:bodyPr/>
          <a:lstStyle/>
          <a:p>
            <a:r>
              <a:rPr lang="en-US" altLang="fr-FR" dirty="0"/>
              <a:t>Calculation of the monthly consumption budget</a:t>
            </a:r>
            <a:endParaRPr lang="en-US" dirty="0"/>
          </a:p>
        </p:txBody>
      </p:sp>
      <p:sp>
        <p:nvSpPr>
          <p:cNvPr id="2" name="TextBox 1">
            <a:extLst>
              <a:ext uri="{FF2B5EF4-FFF2-40B4-BE49-F238E27FC236}">
                <a16:creationId xmlns:a16="http://schemas.microsoft.com/office/drawing/2014/main" id="{C994108A-5D2D-A927-75B2-3D2BB500E83A}"/>
              </a:ext>
            </a:extLst>
          </p:cNvPr>
          <p:cNvSpPr txBox="1"/>
          <p:nvPr/>
        </p:nvSpPr>
        <p:spPr>
          <a:xfrm>
            <a:off x="6495276" y="3049141"/>
            <a:ext cx="904240" cy="769441"/>
          </a:xfrm>
          <a:prstGeom prst="rect">
            <a:avLst/>
          </a:prstGeom>
          <a:noFill/>
        </p:spPr>
        <p:txBody>
          <a:bodyPr wrap="square" rtlCol="0">
            <a:spAutoFit/>
          </a:bodyPr>
          <a:lstStyle/>
          <a:p>
            <a:pPr algn="ctr"/>
            <a:r>
              <a:rPr lang="fr-BE" sz="4400" dirty="0">
                <a:latin typeface="Encode Sans" panose="020B0604020202020204" charset="0"/>
              </a:rPr>
              <a:t>+</a:t>
            </a:r>
            <a:endParaRPr lang="en-US" sz="4400" dirty="0">
              <a:latin typeface="Encode Sans" panose="020B0604020202020204" charset="0"/>
            </a:endParaRPr>
          </a:p>
        </p:txBody>
      </p:sp>
      <p:sp>
        <p:nvSpPr>
          <p:cNvPr id="44" name="Rectangle 43">
            <a:extLst>
              <a:ext uri="{FF2B5EF4-FFF2-40B4-BE49-F238E27FC236}">
                <a16:creationId xmlns:a16="http://schemas.microsoft.com/office/drawing/2014/main" id="{728D08A7-CEFE-841C-5448-59252ADE25AC}"/>
              </a:ext>
            </a:extLst>
          </p:cNvPr>
          <p:cNvSpPr/>
          <p:nvPr/>
        </p:nvSpPr>
        <p:spPr>
          <a:xfrm>
            <a:off x="0" y="434558"/>
            <a:ext cx="5166911" cy="356591"/>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a:latin typeface="Encode Sans" panose="020B0604020202020204" charset="0"/>
              </a:rPr>
              <a:t>Example France - Country adaptation</a:t>
            </a:r>
            <a:endParaRPr lang="en-US" dirty="0">
              <a:latin typeface="Encode Sans" panose="020B0604020202020204" charset="0"/>
            </a:endParaRPr>
          </a:p>
        </p:txBody>
      </p:sp>
      <p:sp>
        <p:nvSpPr>
          <p:cNvPr id="6" name="TextBox 5">
            <a:extLst>
              <a:ext uri="{FF2B5EF4-FFF2-40B4-BE49-F238E27FC236}">
                <a16:creationId xmlns:a16="http://schemas.microsoft.com/office/drawing/2014/main" id="{2D7CA83C-8E36-E061-3AA9-B5C8FD27D336}"/>
              </a:ext>
            </a:extLst>
          </p:cNvPr>
          <p:cNvSpPr txBox="1"/>
          <p:nvPr/>
        </p:nvSpPr>
        <p:spPr>
          <a:xfrm>
            <a:off x="2707426" y="5604123"/>
            <a:ext cx="7588578" cy="369332"/>
          </a:xfrm>
          <a:prstGeom prst="rect">
            <a:avLst/>
          </a:prstGeom>
          <a:solidFill>
            <a:schemeClr val="accent2"/>
          </a:solidFill>
        </p:spPr>
        <p:txBody>
          <a:bodyPr wrap="square" rtlCol="0">
            <a:spAutoFit/>
          </a:bodyPr>
          <a:lstStyle/>
          <a:p>
            <a:pPr algn="ctr"/>
            <a:r>
              <a:rPr lang="en-US" b="1" dirty="0">
                <a:solidFill>
                  <a:schemeClr val="bg1"/>
                </a:solidFill>
                <a:latin typeface="Encode Sans" panose="020B0604020202020204" charset="0"/>
              </a:rPr>
              <a:t>Assumption = 40% thermal use / 60% electrical use</a:t>
            </a:r>
          </a:p>
        </p:txBody>
      </p:sp>
      <p:sp>
        <p:nvSpPr>
          <p:cNvPr id="45" name="ZoneTexte 18">
            <a:extLst>
              <a:ext uri="{FF2B5EF4-FFF2-40B4-BE49-F238E27FC236}">
                <a16:creationId xmlns:a16="http://schemas.microsoft.com/office/drawing/2014/main" id="{C8C10CE2-7484-0999-B34E-F0808CA1C2E3}"/>
              </a:ext>
            </a:extLst>
          </p:cNvPr>
          <p:cNvSpPr txBox="1"/>
          <p:nvPr/>
        </p:nvSpPr>
        <p:spPr>
          <a:xfrm>
            <a:off x="8093607" y="2516381"/>
            <a:ext cx="485272" cy="369332"/>
          </a:xfrm>
          <a:prstGeom prst="rect">
            <a:avLst/>
          </a:prstGeom>
          <a:noFill/>
        </p:spPr>
        <p:txBody>
          <a:bodyPr wrap="square" rtlCol="0">
            <a:spAutoFit/>
          </a:bodyPr>
          <a:lstStyle/>
          <a:p>
            <a:pPr algn="ctr"/>
            <a:r>
              <a:rPr lang="fr-BE" dirty="0">
                <a:latin typeface="Encode Sans" panose="020B0604020202020204" charset="0"/>
              </a:rPr>
              <a:t>X</a:t>
            </a:r>
          </a:p>
        </p:txBody>
      </p:sp>
      <p:sp>
        <p:nvSpPr>
          <p:cNvPr id="46" name="ZoneTexte 19">
            <a:extLst>
              <a:ext uri="{FF2B5EF4-FFF2-40B4-BE49-F238E27FC236}">
                <a16:creationId xmlns:a16="http://schemas.microsoft.com/office/drawing/2014/main" id="{07783741-AE32-65DF-F63E-A24033B42169}"/>
              </a:ext>
            </a:extLst>
          </p:cNvPr>
          <p:cNvSpPr txBox="1"/>
          <p:nvPr/>
        </p:nvSpPr>
        <p:spPr>
          <a:xfrm>
            <a:off x="8502108" y="2528042"/>
            <a:ext cx="2660501" cy="400110"/>
          </a:xfrm>
          <a:prstGeom prst="rect">
            <a:avLst/>
          </a:prstGeom>
          <a:noFill/>
        </p:spPr>
        <p:txBody>
          <a:bodyPr wrap="square" rtlCol="0">
            <a:spAutoFit/>
          </a:bodyPr>
          <a:lstStyle/>
          <a:p>
            <a:r>
              <a:rPr lang="fr-BE" sz="2000" b="1" dirty="0">
                <a:latin typeface="Encode Sans" panose="020B0604020202020204" charset="0"/>
              </a:rPr>
              <a:t>% thermal use</a:t>
            </a:r>
          </a:p>
        </p:txBody>
      </p:sp>
      <p:sp>
        <p:nvSpPr>
          <p:cNvPr id="47" name="ZoneTexte 18">
            <a:extLst>
              <a:ext uri="{FF2B5EF4-FFF2-40B4-BE49-F238E27FC236}">
                <a16:creationId xmlns:a16="http://schemas.microsoft.com/office/drawing/2014/main" id="{EB14BF9E-3D55-9553-227F-6E6D922C603A}"/>
              </a:ext>
            </a:extLst>
          </p:cNvPr>
          <p:cNvSpPr txBox="1"/>
          <p:nvPr/>
        </p:nvSpPr>
        <p:spPr>
          <a:xfrm>
            <a:off x="8069055" y="3920657"/>
            <a:ext cx="485272" cy="369332"/>
          </a:xfrm>
          <a:prstGeom prst="rect">
            <a:avLst/>
          </a:prstGeom>
          <a:noFill/>
        </p:spPr>
        <p:txBody>
          <a:bodyPr wrap="square" rtlCol="0">
            <a:spAutoFit/>
          </a:bodyPr>
          <a:lstStyle/>
          <a:p>
            <a:pPr algn="ctr"/>
            <a:r>
              <a:rPr lang="fr-BE" dirty="0">
                <a:latin typeface="Encode Sans" panose="020B0604020202020204" charset="0"/>
              </a:rPr>
              <a:t>X</a:t>
            </a:r>
          </a:p>
        </p:txBody>
      </p:sp>
      <p:sp>
        <p:nvSpPr>
          <p:cNvPr id="48" name="ZoneTexte 19">
            <a:extLst>
              <a:ext uri="{FF2B5EF4-FFF2-40B4-BE49-F238E27FC236}">
                <a16:creationId xmlns:a16="http://schemas.microsoft.com/office/drawing/2014/main" id="{AF797C32-8B90-2A97-2ED4-D6026CC511D8}"/>
              </a:ext>
            </a:extLst>
          </p:cNvPr>
          <p:cNvSpPr txBox="1"/>
          <p:nvPr/>
        </p:nvSpPr>
        <p:spPr>
          <a:xfrm>
            <a:off x="8406748" y="3909119"/>
            <a:ext cx="2594935" cy="400110"/>
          </a:xfrm>
          <a:prstGeom prst="rect">
            <a:avLst/>
          </a:prstGeom>
          <a:noFill/>
        </p:spPr>
        <p:txBody>
          <a:bodyPr wrap="square" rtlCol="0">
            <a:spAutoFit/>
          </a:bodyPr>
          <a:lstStyle/>
          <a:p>
            <a:r>
              <a:rPr lang="fr-BE" sz="2000" b="1" dirty="0">
                <a:latin typeface="Encode Sans" panose="020B0604020202020204" charset="0"/>
              </a:rPr>
              <a:t>% </a:t>
            </a:r>
            <a:r>
              <a:rPr lang="fr-BE" sz="2000" b="1" dirty="0" err="1">
                <a:latin typeface="Encode Sans" panose="020B0604020202020204" charset="0"/>
              </a:rPr>
              <a:t>electrical</a:t>
            </a:r>
            <a:r>
              <a:rPr lang="fr-BE" sz="2000" b="1" dirty="0">
                <a:latin typeface="Encode Sans" panose="020B0604020202020204" charset="0"/>
              </a:rPr>
              <a:t> use</a:t>
            </a:r>
          </a:p>
        </p:txBody>
      </p:sp>
      <p:pic>
        <p:nvPicPr>
          <p:cNvPr id="38" name="Picture 2" descr="Stellantis dévoile un florilège de slogans pour ses marques">
            <a:extLst>
              <a:ext uri="{FF2B5EF4-FFF2-40B4-BE49-F238E27FC236}">
                <a16:creationId xmlns:a16="http://schemas.microsoft.com/office/drawing/2014/main" id="{DC209677-ADA3-64AB-4CD8-0811D08F09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869" y="6267198"/>
            <a:ext cx="396573" cy="264382"/>
          </a:xfrm>
          <a:prstGeom prst="flowChartConnector">
            <a:avLst/>
          </a:prstGeom>
          <a:noFill/>
          <a:extLst>
            <a:ext uri="{909E8E84-426E-40DD-AFC4-6F175D3DCCD1}">
              <a14:hiddenFill xmlns:a14="http://schemas.microsoft.com/office/drawing/2010/main">
                <a:solidFill>
                  <a:srgbClr val="FFFFFF"/>
                </a:solidFill>
              </a14:hiddenFill>
            </a:ext>
          </a:extLst>
        </p:spPr>
      </p:pic>
      <p:pic>
        <p:nvPicPr>
          <p:cNvPr id="39" name="Picture 2" descr="Drapeaux Monde Banque d'images et photos libres de droit - iStock">
            <a:extLst>
              <a:ext uri="{FF2B5EF4-FFF2-40B4-BE49-F238E27FC236}">
                <a16:creationId xmlns:a16="http://schemas.microsoft.com/office/drawing/2014/main" id="{3522B69B-02E7-083D-7E65-CD9E05039B7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3210" y="6179115"/>
            <a:ext cx="437609" cy="43760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8">
            <a:extLst>
              <a:ext uri="{FF2B5EF4-FFF2-40B4-BE49-F238E27FC236}">
                <a16:creationId xmlns:a16="http://schemas.microsoft.com/office/drawing/2014/main" id="{1213F5BE-BCFE-0EF5-614F-DC954AAF46F0}"/>
              </a:ext>
            </a:extLst>
          </p:cNvPr>
          <p:cNvSpPr txBox="1"/>
          <p:nvPr/>
        </p:nvSpPr>
        <p:spPr>
          <a:xfrm>
            <a:off x="1554374" y="1218100"/>
            <a:ext cx="2994712" cy="600164"/>
          </a:xfrm>
          <a:prstGeom prst="rect">
            <a:avLst/>
          </a:prstGeom>
          <a:noFill/>
        </p:spPr>
        <p:txBody>
          <a:bodyPr wrap="square">
            <a:spAutoFit/>
          </a:bodyPr>
          <a:lstStyle/>
          <a:p>
            <a:pPr algn="ctr"/>
            <a:r>
              <a:rPr lang="en-US" sz="1100" b="1" dirty="0">
                <a:latin typeface="Encode Sans" panose="020B0604020202020204" charset="0"/>
                <a:ea typeface="+mn-ea"/>
              </a:rPr>
              <a:t>Jeep Renegade </a:t>
            </a:r>
          </a:p>
          <a:p>
            <a:pPr algn="ctr"/>
            <a:r>
              <a:rPr lang="en-US" sz="1100" b="1" dirty="0">
                <a:latin typeface="Encode Sans" panose="020B0604020202020204" charset="0"/>
                <a:ea typeface="+mn-ea"/>
              </a:rPr>
              <a:t>1.3 Turbo T4 190 hp PHEV 4xe </a:t>
            </a:r>
            <a:r>
              <a:rPr lang="en-US" sz="1100" b="1" dirty="0" err="1">
                <a:latin typeface="Encode Sans" panose="020B0604020202020204" charset="0"/>
                <a:ea typeface="+mn-ea"/>
              </a:rPr>
              <a:t>eAWD</a:t>
            </a:r>
            <a:r>
              <a:rPr lang="en-US" sz="1100" b="1" dirty="0">
                <a:latin typeface="Encode Sans" panose="020B0604020202020204" charset="0"/>
                <a:ea typeface="+mn-ea"/>
              </a:rPr>
              <a:t> Limited 7HP 41 g/km CO2</a:t>
            </a:r>
          </a:p>
        </p:txBody>
      </p:sp>
      <p:pic>
        <p:nvPicPr>
          <p:cNvPr id="5" name="Picture 4" descr="Renegade 4xe | Le nouveau SUV Hybride rechargeable | Jeep® Suisse">
            <a:extLst>
              <a:ext uri="{FF2B5EF4-FFF2-40B4-BE49-F238E27FC236}">
                <a16:creationId xmlns:a16="http://schemas.microsoft.com/office/drawing/2014/main" id="{CA83B03A-CC87-9B73-7435-78FA9BC5BD6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1957" y="1030600"/>
            <a:ext cx="1315930" cy="7685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7081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par>
                                <p:cTn id="17" presetID="10"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500"/>
                                        <p:tgtEl>
                                          <p:spTgt spid="20"/>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500"/>
                                        <p:tgtEl>
                                          <p:spTgt spid="21"/>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fade">
                                      <p:cBhvr>
                                        <p:cTn id="31" dur="500"/>
                                        <p:tgtEl>
                                          <p:spTgt spid="23"/>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46"/>
                                        </p:tgtEl>
                                        <p:attrNameLst>
                                          <p:attrName>style.visibility</p:attrName>
                                        </p:attrNameLst>
                                      </p:cBhvr>
                                      <p:to>
                                        <p:strVal val="visible"/>
                                      </p:to>
                                    </p:set>
                                    <p:animEffect transition="in" filter="fade">
                                      <p:cBhvr>
                                        <p:cTn id="36" dur="500"/>
                                        <p:tgtEl>
                                          <p:spTgt spid="46"/>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45"/>
                                        </p:tgtEl>
                                        <p:attrNameLst>
                                          <p:attrName>style.visibility</p:attrName>
                                        </p:attrNameLst>
                                      </p:cBhvr>
                                      <p:to>
                                        <p:strVal val="visible"/>
                                      </p:to>
                                    </p:set>
                                    <p:animEffect transition="in" filter="fade">
                                      <p:cBhvr>
                                        <p:cTn id="39" dur="500"/>
                                        <p:tgtEl>
                                          <p:spTgt spid="45"/>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30"/>
                                        </p:tgtEl>
                                        <p:attrNameLst>
                                          <p:attrName>style.visibility</p:attrName>
                                        </p:attrNameLst>
                                      </p:cBhvr>
                                      <p:to>
                                        <p:strVal val="visible"/>
                                      </p:to>
                                    </p:set>
                                    <p:animEffect transition="in" filter="fade">
                                      <p:cBhvr>
                                        <p:cTn id="44" dur="500"/>
                                        <p:tgtEl>
                                          <p:spTgt spid="30"/>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2"/>
                                        </p:tgtEl>
                                        <p:attrNameLst>
                                          <p:attrName>style.visibility</p:attrName>
                                        </p:attrNameLst>
                                      </p:cBhvr>
                                      <p:to>
                                        <p:strVal val="visible"/>
                                      </p:to>
                                    </p:set>
                                    <p:animEffect transition="in" filter="fade">
                                      <p:cBhvr>
                                        <p:cTn id="47" dur="500"/>
                                        <p:tgtEl>
                                          <p:spTgt spid="2"/>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4"/>
                                        </p:tgtEl>
                                        <p:attrNameLst>
                                          <p:attrName>style.visibility</p:attrName>
                                        </p:attrNameLst>
                                      </p:cBhvr>
                                      <p:to>
                                        <p:strVal val="visible"/>
                                      </p:to>
                                    </p:set>
                                    <p:animEffect transition="in" filter="fade">
                                      <p:cBhvr>
                                        <p:cTn id="50" dur="500"/>
                                        <p:tgtEl>
                                          <p:spTgt spid="14"/>
                                        </p:tgtEl>
                                      </p:cBhvr>
                                    </p:animEffect>
                                  </p:childTnLst>
                                </p:cTn>
                              </p:par>
                              <p:par>
                                <p:cTn id="51" presetID="10" presetClass="entr" presetSubtype="0" fill="hold" nodeType="withEffect">
                                  <p:stCondLst>
                                    <p:cond delay="0"/>
                                  </p:stCondLst>
                                  <p:childTnLst>
                                    <p:set>
                                      <p:cBhvr>
                                        <p:cTn id="52" dur="1" fill="hold">
                                          <p:stCondLst>
                                            <p:cond delay="0"/>
                                          </p:stCondLst>
                                        </p:cTn>
                                        <p:tgtEl>
                                          <p:spTgt spid="31"/>
                                        </p:tgtEl>
                                        <p:attrNameLst>
                                          <p:attrName>style.visibility</p:attrName>
                                        </p:attrNameLst>
                                      </p:cBhvr>
                                      <p:to>
                                        <p:strVal val="visible"/>
                                      </p:to>
                                    </p:set>
                                    <p:animEffect transition="in" filter="fade">
                                      <p:cBhvr>
                                        <p:cTn id="53" dur="500"/>
                                        <p:tgtEl>
                                          <p:spTgt spid="31"/>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32"/>
                                        </p:tgtEl>
                                        <p:attrNameLst>
                                          <p:attrName>style.visibility</p:attrName>
                                        </p:attrNameLst>
                                      </p:cBhvr>
                                      <p:to>
                                        <p:strVal val="visible"/>
                                      </p:to>
                                    </p:set>
                                    <p:animEffect transition="in" filter="fade">
                                      <p:cBhvr>
                                        <p:cTn id="56" dur="500"/>
                                        <p:tgtEl>
                                          <p:spTgt spid="32"/>
                                        </p:tgtEl>
                                      </p:cBhvr>
                                    </p:animEffect>
                                  </p:childTnLst>
                                </p:cTn>
                              </p:par>
                              <p:par>
                                <p:cTn id="57" presetID="10" presetClass="entr" presetSubtype="0" fill="hold" nodeType="withEffect">
                                  <p:stCondLst>
                                    <p:cond delay="0"/>
                                  </p:stCondLst>
                                  <p:childTnLst>
                                    <p:set>
                                      <p:cBhvr>
                                        <p:cTn id="58" dur="1" fill="hold">
                                          <p:stCondLst>
                                            <p:cond delay="0"/>
                                          </p:stCondLst>
                                        </p:cTn>
                                        <p:tgtEl>
                                          <p:spTgt spid="33"/>
                                        </p:tgtEl>
                                        <p:attrNameLst>
                                          <p:attrName>style.visibility</p:attrName>
                                        </p:attrNameLst>
                                      </p:cBhvr>
                                      <p:to>
                                        <p:strVal val="visible"/>
                                      </p:to>
                                    </p:set>
                                    <p:animEffect transition="in" filter="fade">
                                      <p:cBhvr>
                                        <p:cTn id="59" dur="500"/>
                                        <p:tgtEl>
                                          <p:spTgt spid="33"/>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34"/>
                                        </p:tgtEl>
                                        <p:attrNameLst>
                                          <p:attrName>style.visibility</p:attrName>
                                        </p:attrNameLst>
                                      </p:cBhvr>
                                      <p:to>
                                        <p:strVal val="visible"/>
                                      </p:to>
                                    </p:set>
                                    <p:animEffect transition="in" filter="fade">
                                      <p:cBhvr>
                                        <p:cTn id="62" dur="500"/>
                                        <p:tgtEl>
                                          <p:spTgt spid="34"/>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35"/>
                                        </p:tgtEl>
                                        <p:attrNameLst>
                                          <p:attrName>style.visibility</p:attrName>
                                        </p:attrNameLst>
                                      </p:cBhvr>
                                      <p:to>
                                        <p:strVal val="visible"/>
                                      </p:to>
                                    </p:set>
                                    <p:animEffect transition="in" filter="fade">
                                      <p:cBhvr>
                                        <p:cTn id="65" dur="500"/>
                                        <p:tgtEl>
                                          <p:spTgt spid="35"/>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36"/>
                                        </p:tgtEl>
                                        <p:attrNameLst>
                                          <p:attrName>style.visibility</p:attrName>
                                        </p:attrNameLst>
                                      </p:cBhvr>
                                      <p:to>
                                        <p:strVal val="visible"/>
                                      </p:to>
                                    </p:set>
                                    <p:animEffect transition="in" filter="fade">
                                      <p:cBhvr>
                                        <p:cTn id="68" dur="500"/>
                                        <p:tgtEl>
                                          <p:spTgt spid="36"/>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37"/>
                                        </p:tgtEl>
                                        <p:attrNameLst>
                                          <p:attrName>style.visibility</p:attrName>
                                        </p:attrNameLst>
                                      </p:cBhvr>
                                      <p:to>
                                        <p:strVal val="visible"/>
                                      </p:to>
                                    </p:set>
                                    <p:animEffect transition="in" filter="fade">
                                      <p:cBhvr>
                                        <p:cTn id="71" dur="500"/>
                                        <p:tgtEl>
                                          <p:spTgt spid="37"/>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grpId="0" nodeType="clickEffect">
                                  <p:stCondLst>
                                    <p:cond delay="0"/>
                                  </p:stCondLst>
                                  <p:childTnLst>
                                    <p:set>
                                      <p:cBhvr>
                                        <p:cTn id="75" dur="1" fill="hold">
                                          <p:stCondLst>
                                            <p:cond delay="0"/>
                                          </p:stCondLst>
                                        </p:cTn>
                                        <p:tgtEl>
                                          <p:spTgt spid="47"/>
                                        </p:tgtEl>
                                        <p:attrNameLst>
                                          <p:attrName>style.visibility</p:attrName>
                                        </p:attrNameLst>
                                      </p:cBhvr>
                                      <p:to>
                                        <p:strVal val="visible"/>
                                      </p:to>
                                    </p:set>
                                    <p:animEffect transition="in" filter="fade">
                                      <p:cBhvr>
                                        <p:cTn id="76" dur="500"/>
                                        <p:tgtEl>
                                          <p:spTgt spid="47"/>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48"/>
                                        </p:tgtEl>
                                        <p:attrNameLst>
                                          <p:attrName>style.visibility</p:attrName>
                                        </p:attrNameLst>
                                      </p:cBhvr>
                                      <p:to>
                                        <p:strVal val="visible"/>
                                      </p:to>
                                    </p:set>
                                    <p:animEffect transition="in" filter="fade">
                                      <p:cBhvr>
                                        <p:cTn id="79" dur="500"/>
                                        <p:tgtEl>
                                          <p:spTgt spid="48"/>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grpId="0" nodeType="clickEffect">
                                  <p:stCondLst>
                                    <p:cond delay="0"/>
                                  </p:stCondLst>
                                  <p:childTnLst>
                                    <p:set>
                                      <p:cBhvr>
                                        <p:cTn id="83" dur="1" fill="hold">
                                          <p:stCondLst>
                                            <p:cond delay="0"/>
                                          </p:stCondLst>
                                        </p:cTn>
                                        <p:tgtEl>
                                          <p:spTgt spid="6"/>
                                        </p:tgtEl>
                                        <p:attrNameLst>
                                          <p:attrName>style.visibility</p:attrName>
                                        </p:attrNameLst>
                                      </p:cBhvr>
                                      <p:to>
                                        <p:strVal val="visible"/>
                                      </p:to>
                                    </p:set>
                                    <p:animEffect transition="in" filter="fade">
                                      <p:cBhvr>
                                        <p:cTn id="8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animBg="1"/>
      <p:bldP spid="17" grpId="0"/>
      <p:bldP spid="19" grpId="0"/>
      <p:bldP spid="20" grpId="0"/>
      <p:bldP spid="21" grpId="0" animBg="1"/>
      <p:bldP spid="23" grpId="0" animBg="1"/>
      <p:bldP spid="30" grpId="0" animBg="1"/>
      <p:bldP spid="32" grpId="0"/>
      <p:bldP spid="34" grpId="0"/>
      <p:bldP spid="35" grpId="0"/>
      <p:bldP spid="36" grpId="0" animBg="1"/>
      <p:bldP spid="37" grpId="0" animBg="1"/>
      <p:bldP spid="2" grpId="0"/>
      <p:bldP spid="6" grpId="0" animBg="1"/>
      <p:bldP spid="45" grpId="0"/>
      <p:bldP spid="46" grpId="0"/>
      <p:bldP spid="47" grpId="0"/>
      <p:bldP spid="48"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2" descr="Solde De Licône Vecteurs libres de droits et plus d&amp;#39;images vectorielles de  Balance - iStock">
            <a:extLst>
              <a:ext uri="{FF2B5EF4-FFF2-40B4-BE49-F238E27FC236}">
                <a16:creationId xmlns:a16="http://schemas.microsoft.com/office/drawing/2014/main" id="{BC8C9254-2F80-4BA0-B848-322027B65BDC}"/>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33477" b="34330"/>
          <a:stretch/>
        </p:blipFill>
        <p:spPr bwMode="auto">
          <a:xfrm>
            <a:off x="3499995" y="6236542"/>
            <a:ext cx="4892209" cy="525291"/>
          </a:xfrm>
          <a:prstGeom prst="rect">
            <a:avLst/>
          </a:prstGeom>
          <a:solidFill>
            <a:srgbClr val="FFFFFF"/>
          </a:solidFill>
        </p:spPr>
      </p:pic>
      <p:sp>
        <p:nvSpPr>
          <p:cNvPr id="9" name="Espace réservé du texte 8">
            <a:extLst>
              <a:ext uri="{FF2B5EF4-FFF2-40B4-BE49-F238E27FC236}">
                <a16:creationId xmlns:a16="http://schemas.microsoft.com/office/drawing/2014/main" id="{B55175DA-0A80-4934-8DE7-C852B922A047}"/>
              </a:ext>
            </a:extLst>
          </p:cNvPr>
          <p:cNvSpPr>
            <a:spLocks noGrp="1"/>
          </p:cNvSpPr>
          <p:nvPr>
            <p:ph type="body" idx="1"/>
          </p:nvPr>
        </p:nvSpPr>
        <p:spPr/>
        <p:txBody>
          <a:bodyPr/>
          <a:lstStyle/>
          <a:p>
            <a:r>
              <a:rPr lang="fr-FR" altLang="fr-FR" sz="1600" dirty="0">
                <a:solidFill>
                  <a:schemeClr val="bg1"/>
                </a:solidFill>
                <a:cs typeface="Arial"/>
              </a:rPr>
              <a:t>case </a:t>
            </a:r>
            <a:r>
              <a:rPr lang="fr-FR" altLang="fr-FR" sz="1600" dirty="0" err="1">
                <a:solidFill>
                  <a:schemeClr val="bg1"/>
                </a:solidFill>
                <a:cs typeface="Arial"/>
              </a:rPr>
              <a:t>study</a:t>
            </a:r>
            <a:r>
              <a:rPr lang="fr-FR" altLang="fr-FR" sz="1600" dirty="0">
                <a:solidFill>
                  <a:schemeClr val="bg1"/>
                </a:solidFill>
                <a:cs typeface="Arial"/>
              </a:rPr>
              <a:t> #2</a:t>
            </a:r>
          </a:p>
        </p:txBody>
      </p:sp>
      <p:sp>
        <p:nvSpPr>
          <p:cNvPr id="5" name="Text Placeholder 4">
            <a:extLst>
              <a:ext uri="{FF2B5EF4-FFF2-40B4-BE49-F238E27FC236}">
                <a16:creationId xmlns:a16="http://schemas.microsoft.com/office/drawing/2014/main" id="{18EA97AC-080A-5ED8-3108-FF53041A2AEE}"/>
              </a:ext>
            </a:extLst>
          </p:cNvPr>
          <p:cNvSpPr>
            <a:spLocks noGrp="1"/>
          </p:cNvSpPr>
          <p:nvPr>
            <p:ph type="body" sz="quarter" idx="19"/>
          </p:nvPr>
        </p:nvSpPr>
        <p:spPr/>
        <p:txBody>
          <a:bodyPr/>
          <a:lstStyle/>
          <a:p>
            <a:r>
              <a:rPr lang="fr-BE"/>
              <a:t>04</a:t>
            </a:r>
            <a:endParaRPr lang="en-US"/>
          </a:p>
        </p:txBody>
      </p:sp>
      <p:sp>
        <p:nvSpPr>
          <p:cNvPr id="2" name="Titel 1">
            <a:extLst>
              <a:ext uri="{FF2B5EF4-FFF2-40B4-BE49-F238E27FC236}">
                <a16:creationId xmlns:a16="http://schemas.microsoft.com/office/drawing/2014/main" id="{34FC97BF-73D5-9444-85F8-23A8705FE0ED}"/>
              </a:ext>
            </a:extLst>
          </p:cNvPr>
          <p:cNvSpPr>
            <a:spLocks noGrp="1"/>
          </p:cNvSpPr>
          <p:nvPr>
            <p:ph type="title"/>
          </p:nvPr>
        </p:nvSpPr>
        <p:spPr/>
        <p:txBody>
          <a:bodyPr/>
          <a:lstStyle/>
          <a:p>
            <a:pPr algn="l"/>
            <a:r>
              <a:rPr lang="fr-FR" dirty="0"/>
              <a:t>Comparative </a:t>
            </a:r>
            <a:r>
              <a:rPr lang="fr-FR" dirty="0" err="1"/>
              <a:t>tco</a:t>
            </a:r>
            <a:endParaRPr lang="nl-NL" dirty="0"/>
          </a:p>
        </p:txBody>
      </p:sp>
      <p:graphicFrame>
        <p:nvGraphicFramePr>
          <p:cNvPr id="25" name="Tableau 21">
            <a:extLst>
              <a:ext uri="{FF2B5EF4-FFF2-40B4-BE49-F238E27FC236}">
                <a16:creationId xmlns:a16="http://schemas.microsoft.com/office/drawing/2014/main" id="{0F1EC660-E1D8-44B3-929B-4C660F0D0C5F}"/>
              </a:ext>
            </a:extLst>
          </p:cNvPr>
          <p:cNvGraphicFramePr>
            <a:graphicFrameLocks/>
          </p:cNvGraphicFramePr>
          <p:nvPr>
            <p:extLst>
              <p:ext uri="{D42A27DB-BD31-4B8C-83A1-F6EECF244321}">
                <p14:modId xmlns:p14="http://schemas.microsoft.com/office/powerpoint/2010/main" val="2097677430"/>
              </p:ext>
            </p:extLst>
          </p:nvPr>
        </p:nvGraphicFramePr>
        <p:xfrm>
          <a:off x="463918" y="1797321"/>
          <a:ext cx="8306661" cy="4276950"/>
        </p:xfrm>
        <a:graphic>
          <a:graphicData uri="http://schemas.openxmlformats.org/drawingml/2006/table">
            <a:tbl>
              <a:tblPr firstRow="1" bandRow="1">
                <a:tableStyleId>{5940675A-B579-460E-94D1-54222C63F5DA}</a:tableStyleId>
              </a:tblPr>
              <a:tblGrid>
                <a:gridCol w="2565032">
                  <a:extLst>
                    <a:ext uri="{9D8B030D-6E8A-4147-A177-3AD203B41FA5}">
                      <a16:colId xmlns:a16="http://schemas.microsoft.com/office/drawing/2014/main" val="518735030"/>
                    </a:ext>
                  </a:extLst>
                </a:gridCol>
                <a:gridCol w="2657808">
                  <a:extLst>
                    <a:ext uri="{9D8B030D-6E8A-4147-A177-3AD203B41FA5}">
                      <a16:colId xmlns:a16="http://schemas.microsoft.com/office/drawing/2014/main" val="1391006611"/>
                    </a:ext>
                  </a:extLst>
                </a:gridCol>
                <a:gridCol w="291451">
                  <a:extLst>
                    <a:ext uri="{9D8B030D-6E8A-4147-A177-3AD203B41FA5}">
                      <a16:colId xmlns:a16="http://schemas.microsoft.com/office/drawing/2014/main" val="2257945882"/>
                    </a:ext>
                  </a:extLst>
                </a:gridCol>
                <a:gridCol w="2792370">
                  <a:extLst>
                    <a:ext uri="{9D8B030D-6E8A-4147-A177-3AD203B41FA5}">
                      <a16:colId xmlns:a16="http://schemas.microsoft.com/office/drawing/2014/main" val="3244949217"/>
                    </a:ext>
                  </a:extLst>
                </a:gridCol>
              </a:tblGrid>
              <a:tr h="339303">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latin typeface="Encode Sans" panose="020B0604020202020204" charset="0"/>
                          <a:ea typeface="+mn-ea"/>
                          <a:cs typeface="Audi Type Wide Normal" panose="000B0504040202020203" pitchFamily="34" charset="0"/>
                        </a:rPr>
                        <a:t>Net investment value incl. VAT</a:t>
                      </a:r>
                    </a:p>
                  </a:txBody>
                  <a:tcPr marL="76200" marR="76200" marT="38100" marB="381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fr-BE" sz="1400" dirty="0">
                          <a:solidFill>
                            <a:schemeClr val="tx1">
                              <a:lumMod val="65000"/>
                              <a:lumOff val="35000"/>
                            </a:schemeClr>
                          </a:solidFill>
                          <a:latin typeface="Encode Sans" panose="020B0604020202020204" charset="0"/>
                        </a:rPr>
                        <a:t>41 700 €</a:t>
                      </a: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fr-BE" sz="1400" dirty="0">
                        <a:solidFill>
                          <a:schemeClr val="tx1">
                            <a:lumMod val="65000"/>
                            <a:lumOff val="35000"/>
                          </a:schemeClr>
                        </a:solidFill>
                        <a:latin typeface="Encode Sans" panose="020B0604020202020204" charset="0"/>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fr-BE" sz="1400" dirty="0">
                          <a:solidFill>
                            <a:schemeClr val="tx1">
                              <a:lumMod val="65000"/>
                              <a:lumOff val="35000"/>
                            </a:schemeClr>
                          </a:solidFill>
                          <a:latin typeface="Encode Sans" panose="020B0604020202020204" charset="0"/>
                        </a:rPr>
                        <a:t>33 000 €</a:t>
                      </a: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837856330"/>
                  </a:ext>
                </a:extLst>
              </a:tr>
              <a:tr h="339303">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BE" sz="1200" b="0" kern="1200" dirty="0">
                          <a:solidFill>
                            <a:schemeClr val="tx1"/>
                          </a:solidFill>
                          <a:latin typeface="Encode Sans" panose="020B0604020202020204" charset="0"/>
                          <a:ea typeface="+mn-ea"/>
                          <a:cs typeface="Audi Type Wide Normal" panose="000B0504040202020203" pitchFamily="34" charset="0"/>
                        </a:rPr>
                        <a:t>Budget (O.L. </a:t>
                      </a:r>
                      <a:r>
                        <a:rPr lang="fr-BE" sz="1200" b="0" kern="1200" dirty="0" err="1">
                          <a:solidFill>
                            <a:schemeClr val="tx1"/>
                          </a:solidFill>
                          <a:latin typeface="Encode Sans" panose="020B0604020202020204" charset="0"/>
                          <a:ea typeface="+mn-ea"/>
                          <a:cs typeface="Audi Type Wide Normal" panose="000B0504040202020203" pitchFamily="34" charset="0"/>
                        </a:rPr>
                        <a:t>rent</a:t>
                      </a:r>
                      <a:r>
                        <a:rPr lang="fr-BE" sz="1200" b="0" kern="1200" dirty="0">
                          <a:solidFill>
                            <a:schemeClr val="tx1"/>
                          </a:solidFill>
                          <a:latin typeface="Encode Sans" panose="020B0604020202020204" charset="0"/>
                          <a:ea typeface="+mn-ea"/>
                          <a:cs typeface="Audi Type Wide Normal" panose="000B0504040202020203" pitchFamily="34" charset="0"/>
                        </a:rPr>
                        <a:t>)</a:t>
                      </a:r>
                      <a:endParaRPr lang="en-US" sz="1200" b="0" kern="1200" dirty="0">
                        <a:solidFill>
                          <a:schemeClr val="tx1"/>
                        </a:solidFill>
                        <a:latin typeface="Encode Sans" panose="020B0604020202020204" charset="0"/>
                        <a:ea typeface="+mn-ea"/>
                        <a:cs typeface="Audi Type Wide Normal" panose="000B0504040202020203" pitchFamily="34" charset="0"/>
                      </a:endParaRPr>
                    </a:p>
                  </a:txBody>
                  <a:tcPr marL="76200" marR="76200" marT="38100" marB="381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fr-BE" sz="1400" kern="1200" dirty="0">
                          <a:solidFill>
                            <a:schemeClr val="tx1">
                              <a:lumMod val="65000"/>
                              <a:lumOff val="35000"/>
                            </a:schemeClr>
                          </a:solidFill>
                          <a:latin typeface="Encode Sans" panose="020B0604020202020204" charset="0"/>
                          <a:ea typeface="+mn-ea"/>
                          <a:cs typeface="+mn-cs"/>
                        </a:rPr>
                        <a:t>660 €</a:t>
                      </a: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fr-BE" sz="1400" kern="1200" dirty="0">
                        <a:solidFill>
                          <a:schemeClr val="tx1">
                            <a:lumMod val="65000"/>
                            <a:lumOff val="35000"/>
                          </a:schemeClr>
                        </a:solidFill>
                        <a:latin typeface="Encode Sans" panose="020B0604020202020204" charset="0"/>
                        <a:ea typeface="+mn-ea"/>
                        <a:cs typeface="+mn-cs"/>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fr-BE" sz="1400" kern="1200" dirty="0">
                          <a:solidFill>
                            <a:schemeClr val="tx1">
                              <a:lumMod val="65000"/>
                              <a:lumOff val="35000"/>
                            </a:schemeClr>
                          </a:solidFill>
                          <a:latin typeface="Encode Sans" panose="020B0604020202020204" charset="0"/>
                          <a:ea typeface="+mn-ea"/>
                          <a:cs typeface="+mn-cs"/>
                        </a:rPr>
                        <a:t>641 €</a:t>
                      </a: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2869091"/>
                  </a:ext>
                </a:extLst>
              </a:tr>
              <a:tr h="339303">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BE" sz="1200" b="0" kern="1200" dirty="0" err="1">
                          <a:solidFill>
                            <a:schemeClr val="tx1"/>
                          </a:solidFill>
                          <a:latin typeface="Encode Sans" panose="020B0604020202020204" charset="0"/>
                          <a:ea typeface="+mn-ea"/>
                          <a:cs typeface="Audi Type Wide Normal" panose="000B0504040202020203" pitchFamily="34" charset="0"/>
                        </a:rPr>
                        <a:t>Consumption</a:t>
                      </a:r>
                      <a:r>
                        <a:rPr lang="fr-BE" sz="1200" b="0" kern="1200" dirty="0">
                          <a:solidFill>
                            <a:schemeClr val="tx1"/>
                          </a:solidFill>
                          <a:latin typeface="Encode Sans" panose="020B0604020202020204" charset="0"/>
                          <a:ea typeface="+mn-ea"/>
                          <a:cs typeface="Audi Type Wide Normal" panose="000B0504040202020203" pitchFamily="34" charset="0"/>
                        </a:rPr>
                        <a:t> budget</a:t>
                      </a:r>
                    </a:p>
                  </a:txBody>
                  <a:tcPr marL="76200" marR="76200" marT="38100" marB="381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fr-BE" sz="1400" kern="1200" dirty="0">
                        <a:solidFill>
                          <a:schemeClr val="tx1">
                            <a:lumMod val="65000"/>
                            <a:lumOff val="35000"/>
                          </a:schemeClr>
                        </a:solidFill>
                        <a:latin typeface="Encode Sans" panose="020B0604020202020204" charset="0"/>
                        <a:ea typeface="+mn-ea"/>
                        <a:cs typeface="+mn-cs"/>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fr-BE" sz="1400" kern="1200" dirty="0">
                        <a:solidFill>
                          <a:schemeClr val="tx1">
                            <a:lumMod val="65000"/>
                            <a:lumOff val="35000"/>
                          </a:schemeClr>
                        </a:solidFill>
                        <a:latin typeface="Encode Sans" panose="020B0604020202020204" charset="0"/>
                        <a:ea typeface="+mn-ea"/>
                        <a:cs typeface="+mn-cs"/>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fr-BE" sz="1400" kern="1200" dirty="0">
                        <a:solidFill>
                          <a:schemeClr val="tx1">
                            <a:lumMod val="65000"/>
                            <a:lumOff val="35000"/>
                          </a:schemeClr>
                        </a:solidFill>
                        <a:latin typeface="Encode Sans" panose="020B0604020202020204" charset="0"/>
                        <a:ea typeface="+mn-ea"/>
                        <a:cs typeface="+mn-cs"/>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773975037"/>
                  </a:ext>
                </a:extLst>
              </a:tr>
              <a:tr h="339303">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BE" sz="1200" b="0" kern="1200" dirty="0" err="1">
                          <a:solidFill>
                            <a:schemeClr val="tx1"/>
                          </a:solidFill>
                          <a:latin typeface="Encode Sans" panose="020B0604020202020204" charset="0"/>
                          <a:ea typeface="+mn-ea"/>
                          <a:cs typeface="Audi Type Wide Normal" panose="000B0504040202020203" pitchFamily="34" charset="0"/>
                        </a:rPr>
                        <a:t>Regional</a:t>
                      </a:r>
                      <a:r>
                        <a:rPr lang="fr-BE" sz="1200" b="0" kern="1200" dirty="0">
                          <a:solidFill>
                            <a:schemeClr val="tx1"/>
                          </a:solidFill>
                          <a:latin typeface="Encode Sans" panose="020B0604020202020204" charset="0"/>
                          <a:ea typeface="+mn-ea"/>
                          <a:cs typeface="Audi Type Wide Normal" panose="000B0504040202020203" pitchFamily="34" charset="0"/>
                        </a:rPr>
                        <a:t> </a:t>
                      </a:r>
                      <a:r>
                        <a:rPr lang="fr-BE" sz="1200" b="0" kern="1200" dirty="0" err="1">
                          <a:solidFill>
                            <a:schemeClr val="tx1"/>
                          </a:solidFill>
                          <a:latin typeface="Encode Sans" panose="020B0604020202020204" charset="0"/>
                          <a:ea typeface="+mn-ea"/>
                          <a:cs typeface="Audi Type Wide Normal" panose="000B0504040202020203" pitchFamily="34" charset="0"/>
                        </a:rPr>
                        <a:t>tax</a:t>
                      </a:r>
                      <a:endParaRPr lang="en-US" sz="1200" b="0" kern="1200" dirty="0">
                        <a:solidFill>
                          <a:schemeClr val="tx1"/>
                        </a:solidFill>
                        <a:latin typeface="Encode Sans" panose="020B0604020202020204" charset="0"/>
                        <a:ea typeface="+mn-ea"/>
                        <a:cs typeface="Audi Type Wide Normal" panose="000B0504040202020203" pitchFamily="34" charset="0"/>
                      </a:endParaRPr>
                    </a:p>
                  </a:txBody>
                  <a:tcPr marL="76200" marR="76200" marT="38100" marB="381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fr-BE" sz="1400" kern="1200" dirty="0" err="1">
                          <a:solidFill>
                            <a:schemeClr val="tx1">
                              <a:lumMod val="65000"/>
                              <a:lumOff val="35000"/>
                            </a:schemeClr>
                          </a:solidFill>
                          <a:latin typeface="Encode Sans" panose="020B0604020202020204" charset="0"/>
                          <a:ea typeface="+mn-ea"/>
                          <a:cs typeface="+mn-cs"/>
                        </a:rPr>
                        <a:t>Exempted</a:t>
                      </a:r>
                      <a:endParaRPr lang="fr-BE" sz="1400" kern="1200" dirty="0">
                        <a:solidFill>
                          <a:schemeClr val="tx1">
                            <a:lumMod val="65000"/>
                            <a:lumOff val="35000"/>
                          </a:schemeClr>
                        </a:solidFill>
                        <a:latin typeface="Encode Sans" panose="020B0604020202020204" charset="0"/>
                        <a:ea typeface="+mn-ea"/>
                        <a:cs typeface="+mn-cs"/>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fr-BE" sz="1400" kern="1200" dirty="0">
                        <a:solidFill>
                          <a:schemeClr val="tx1">
                            <a:lumMod val="65000"/>
                            <a:lumOff val="35000"/>
                          </a:schemeClr>
                        </a:solidFill>
                        <a:latin typeface="Encode Sans" panose="020B0604020202020204" charset="0"/>
                        <a:ea typeface="+mn-ea"/>
                        <a:cs typeface="+mn-cs"/>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fr-BE" sz="1400" kern="1200" dirty="0">
                          <a:solidFill>
                            <a:schemeClr val="tx1">
                              <a:lumMod val="65000"/>
                              <a:lumOff val="35000"/>
                            </a:schemeClr>
                          </a:solidFill>
                          <a:latin typeface="Encode Sans" panose="020B0604020202020204" charset="0"/>
                          <a:ea typeface="+mn-ea"/>
                          <a:cs typeface="+mn-cs"/>
                        </a:rPr>
                        <a:t>0</a:t>
                      </a: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44921007"/>
                  </a:ext>
                </a:extLst>
              </a:tr>
              <a:tr h="339303">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BE" sz="1200" b="0" kern="1200" dirty="0">
                          <a:solidFill>
                            <a:schemeClr val="tx1"/>
                          </a:solidFill>
                          <a:latin typeface="Encode Sans" panose="020B0604020202020204" charset="0"/>
                          <a:ea typeface="+mn-ea"/>
                          <a:cs typeface="Audi Type Wide Normal" panose="000B0504040202020203" pitchFamily="34" charset="0"/>
                        </a:rPr>
                        <a:t>CO</a:t>
                      </a:r>
                      <a:r>
                        <a:rPr lang="fr-BE" sz="1200" b="0" kern="1200" baseline="-25000" dirty="0">
                          <a:solidFill>
                            <a:schemeClr val="tx1"/>
                          </a:solidFill>
                          <a:latin typeface="Encode Sans" panose="020B0604020202020204" charset="0"/>
                          <a:ea typeface="+mn-ea"/>
                          <a:cs typeface="Audi Type Wide Normal" panose="000B0504040202020203" pitchFamily="34" charset="0"/>
                        </a:rPr>
                        <a:t>2 </a:t>
                      </a:r>
                      <a:r>
                        <a:rPr lang="fr-BE" sz="1200" b="0" kern="1200" dirty="0">
                          <a:solidFill>
                            <a:schemeClr val="tx1"/>
                          </a:solidFill>
                          <a:latin typeface="Encode Sans" panose="020B0604020202020204" charset="0"/>
                          <a:ea typeface="+mn-ea"/>
                          <a:cs typeface="Audi Type Wide Normal" panose="000B0504040202020203" pitchFamily="34" charset="0"/>
                        </a:rPr>
                        <a:t>malus</a:t>
                      </a:r>
                      <a:endParaRPr lang="en-US" sz="1200" b="0" kern="1200" dirty="0">
                        <a:solidFill>
                          <a:schemeClr val="tx1"/>
                        </a:solidFill>
                        <a:latin typeface="Encode Sans" panose="020B0604020202020204" charset="0"/>
                        <a:ea typeface="+mn-ea"/>
                        <a:cs typeface="Audi Type Wide Normal" panose="000B0504040202020203" pitchFamily="34" charset="0"/>
                      </a:endParaRPr>
                    </a:p>
                  </a:txBody>
                  <a:tcPr marL="76200" marR="76200" marT="38100" marB="381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fr-BE" sz="1400" kern="1200" dirty="0">
                          <a:solidFill>
                            <a:schemeClr val="tx1">
                              <a:lumMod val="65000"/>
                              <a:lumOff val="35000"/>
                            </a:schemeClr>
                          </a:solidFill>
                          <a:latin typeface="Encode Sans" panose="020B0604020202020204" charset="0"/>
                          <a:ea typeface="+mn-ea"/>
                          <a:cs typeface="+mn-cs"/>
                        </a:rPr>
                        <a:t>Not applicable</a:t>
                      </a: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endParaRPr lang="fr-BE" sz="1400" kern="1200" dirty="0">
                        <a:solidFill>
                          <a:schemeClr val="tx1">
                            <a:lumMod val="65000"/>
                            <a:lumOff val="35000"/>
                          </a:schemeClr>
                        </a:solidFill>
                        <a:latin typeface="Encode Sans" panose="020B0604020202020204" charset="0"/>
                        <a:ea typeface="+mn-ea"/>
                        <a:cs typeface="+mn-cs"/>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fr-BE" sz="1400" kern="1200" dirty="0">
                          <a:solidFill>
                            <a:schemeClr val="tx1">
                              <a:lumMod val="65000"/>
                              <a:lumOff val="35000"/>
                            </a:schemeClr>
                          </a:solidFill>
                          <a:latin typeface="Encode Sans" panose="020B0604020202020204" charset="0"/>
                          <a:ea typeface="+mn-ea"/>
                          <a:cs typeface="+mn-cs"/>
                        </a:rPr>
                        <a:t>125 / 36 = 3.47 €</a:t>
                      </a: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3122842406"/>
                  </a:ext>
                </a:extLst>
              </a:tr>
              <a:tr h="339303">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BE" sz="1200" b="0" kern="1200" dirty="0" err="1">
                          <a:solidFill>
                            <a:schemeClr val="tx1"/>
                          </a:solidFill>
                          <a:latin typeface="Encode Sans" panose="020B0604020202020204" charset="0"/>
                          <a:ea typeface="+mn-ea"/>
                          <a:cs typeface="Audi Type Wide Normal" panose="000B0504040202020203" pitchFamily="34" charset="0"/>
                        </a:rPr>
                        <a:t>Weight</a:t>
                      </a:r>
                      <a:r>
                        <a:rPr lang="fr-BE" sz="1200" b="0" kern="1200" dirty="0">
                          <a:solidFill>
                            <a:schemeClr val="tx1"/>
                          </a:solidFill>
                          <a:latin typeface="Encode Sans" panose="020B0604020202020204" charset="0"/>
                          <a:ea typeface="+mn-ea"/>
                          <a:cs typeface="Audi Type Wide Normal" panose="000B0504040202020203" pitchFamily="34" charset="0"/>
                        </a:rPr>
                        <a:t> malus</a:t>
                      </a:r>
                      <a:endParaRPr lang="en-US" sz="1200" b="0" kern="1200" dirty="0">
                        <a:solidFill>
                          <a:schemeClr val="tx1"/>
                        </a:solidFill>
                        <a:latin typeface="Encode Sans" panose="020B0604020202020204" charset="0"/>
                        <a:ea typeface="+mn-ea"/>
                        <a:cs typeface="Audi Type Wide Normal" panose="000B0504040202020203" pitchFamily="34" charset="0"/>
                      </a:endParaRPr>
                    </a:p>
                  </a:txBody>
                  <a:tcPr marL="76200" marR="76200" marT="38100" marB="381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fr-BE" sz="1400" kern="1200" dirty="0">
                          <a:solidFill>
                            <a:schemeClr val="tx1">
                              <a:lumMod val="65000"/>
                              <a:lumOff val="35000"/>
                            </a:schemeClr>
                          </a:solidFill>
                          <a:latin typeface="Encode Sans" panose="020B0604020202020204" charset="0"/>
                          <a:ea typeface="+mn-ea"/>
                          <a:cs typeface="+mn-cs"/>
                        </a:rPr>
                        <a:t>Not applicable</a:t>
                      </a: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endParaRPr lang="fr-BE" sz="1400" kern="1200" dirty="0">
                        <a:solidFill>
                          <a:schemeClr val="tx1">
                            <a:lumMod val="65000"/>
                            <a:lumOff val="35000"/>
                          </a:schemeClr>
                        </a:solidFill>
                        <a:latin typeface="Encode Sans" panose="020B0604020202020204" charset="0"/>
                        <a:ea typeface="+mn-ea"/>
                        <a:cs typeface="+mn-cs"/>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fr-BE" sz="1400" kern="1200" dirty="0">
                          <a:solidFill>
                            <a:schemeClr val="tx1">
                              <a:lumMod val="65000"/>
                              <a:lumOff val="35000"/>
                            </a:schemeClr>
                          </a:solidFill>
                          <a:latin typeface="Encode Sans" panose="020B0604020202020204" charset="0"/>
                          <a:ea typeface="+mn-ea"/>
                          <a:cs typeface="+mn-cs"/>
                        </a:rPr>
                        <a:t>0</a:t>
                      </a: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3898341841"/>
                  </a:ext>
                </a:extLst>
              </a:tr>
              <a:tr h="339303">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BE" sz="1200" b="0" kern="1200" dirty="0">
                          <a:solidFill>
                            <a:schemeClr val="tx1"/>
                          </a:solidFill>
                          <a:latin typeface="Encode Sans" panose="020B0604020202020204" charset="0"/>
                          <a:ea typeface="+mn-ea"/>
                          <a:cs typeface="Audi Type Wide Normal" panose="000B0504040202020203" pitchFamily="34" charset="0"/>
                        </a:rPr>
                        <a:t>Use </a:t>
                      </a:r>
                      <a:r>
                        <a:rPr lang="fr-BE" sz="1200" b="0" kern="1200" dirty="0" err="1">
                          <a:solidFill>
                            <a:schemeClr val="tx1"/>
                          </a:solidFill>
                          <a:latin typeface="Encode Sans" panose="020B0604020202020204" charset="0"/>
                          <a:ea typeface="+mn-ea"/>
                          <a:cs typeface="Audi Type Wide Normal" panose="000B0504040202020203" pitchFamily="34" charset="0"/>
                        </a:rPr>
                        <a:t>tax</a:t>
                      </a:r>
                      <a:r>
                        <a:rPr lang="fr-BE" sz="1200" b="0" kern="1200" dirty="0">
                          <a:solidFill>
                            <a:schemeClr val="tx1"/>
                          </a:solidFill>
                          <a:latin typeface="Encode Sans" panose="020B0604020202020204" charset="0"/>
                          <a:ea typeface="+mn-ea"/>
                          <a:cs typeface="Audi Type Wide Normal" panose="000B0504040202020203" pitchFamily="34" charset="0"/>
                        </a:rPr>
                        <a:t> (former CCT)</a:t>
                      </a:r>
                      <a:endParaRPr lang="en-US" sz="1200" b="0" kern="1200" dirty="0">
                        <a:solidFill>
                          <a:schemeClr val="tx1"/>
                        </a:solidFill>
                        <a:latin typeface="Encode Sans" panose="020B0604020202020204" charset="0"/>
                        <a:ea typeface="+mn-ea"/>
                        <a:cs typeface="Audi Type Wide Normal" panose="000B0504040202020203" pitchFamily="34" charset="0"/>
                      </a:endParaRPr>
                    </a:p>
                  </a:txBody>
                  <a:tcPr marL="76200" marR="76200" marT="38100" marB="381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fr-BE" sz="1400" kern="1200" dirty="0">
                          <a:solidFill>
                            <a:schemeClr val="tx1">
                              <a:lumMod val="65000"/>
                              <a:lumOff val="35000"/>
                            </a:schemeClr>
                          </a:solidFill>
                          <a:latin typeface="Encode Sans" panose="020B0604020202020204" charset="0"/>
                          <a:ea typeface="+mn-ea"/>
                          <a:cs typeface="+mn-cs"/>
                        </a:rPr>
                        <a:t>20 / 12 = 1.67 €</a:t>
                      </a: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fr-BE" sz="1400" kern="1200" dirty="0">
                        <a:solidFill>
                          <a:schemeClr val="tx1">
                            <a:lumMod val="65000"/>
                            <a:lumOff val="35000"/>
                          </a:schemeClr>
                        </a:solidFill>
                        <a:latin typeface="Encode Sans" panose="020B0604020202020204" charset="0"/>
                        <a:ea typeface="+mn-ea"/>
                        <a:cs typeface="+mn-cs"/>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fr-BE" sz="1400" kern="1200" dirty="0">
                          <a:solidFill>
                            <a:schemeClr val="tx1">
                              <a:lumMod val="65000"/>
                              <a:lumOff val="35000"/>
                            </a:schemeClr>
                          </a:solidFill>
                          <a:latin typeface="Encode Sans" panose="020B0604020202020204" charset="0"/>
                          <a:ea typeface="+mn-ea"/>
                          <a:cs typeface="+mn-cs"/>
                        </a:rPr>
                        <a:t> 269 / 12 = 22.42 €</a:t>
                      </a: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96524092"/>
                  </a:ext>
                </a:extLst>
              </a:tr>
              <a:tr h="339303">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BE" sz="1200" b="0" kern="1200" dirty="0">
                          <a:solidFill>
                            <a:schemeClr val="tx1"/>
                          </a:solidFill>
                          <a:latin typeface="Encode Sans" panose="020B0604020202020204" charset="0"/>
                          <a:ea typeface="+mn-ea"/>
                          <a:cs typeface="Audi Type Wide Normal" panose="000B0504040202020203" pitchFamily="34" charset="0"/>
                        </a:rPr>
                        <a:t>National bonus</a:t>
                      </a:r>
                      <a:endParaRPr lang="en-US" sz="1200" b="0" kern="1200" dirty="0">
                        <a:solidFill>
                          <a:schemeClr val="tx1"/>
                        </a:solidFill>
                        <a:latin typeface="Encode Sans" panose="020B0604020202020204" charset="0"/>
                        <a:ea typeface="+mn-ea"/>
                        <a:cs typeface="Audi Type Wide Normal" panose="000B0504040202020203" pitchFamily="34" charset="0"/>
                      </a:endParaRPr>
                    </a:p>
                  </a:txBody>
                  <a:tcPr marL="76200" marR="76200" marT="38100" marB="381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fr-BE" sz="1400" kern="1200" dirty="0">
                          <a:solidFill>
                            <a:schemeClr val="tx1">
                              <a:lumMod val="65000"/>
                              <a:lumOff val="35000"/>
                            </a:schemeClr>
                          </a:solidFill>
                          <a:latin typeface="Encode Sans" panose="020B0604020202020204" charset="0"/>
                          <a:ea typeface="+mn-ea"/>
                          <a:cs typeface="+mn-cs"/>
                        </a:rPr>
                        <a:t>0</a:t>
                      </a: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fr-BE" sz="1400" kern="1200" dirty="0">
                        <a:solidFill>
                          <a:schemeClr val="tx1">
                            <a:lumMod val="65000"/>
                            <a:lumOff val="35000"/>
                          </a:schemeClr>
                        </a:solidFill>
                        <a:latin typeface="Encode Sans" panose="020B0604020202020204" charset="0"/>
                        <a:ea typeface="+mn-ea"/>
                        <a:cs typeface="+mn-cs"/>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fr-BE" sz="1400" kern="1200" dirty="0">
                          <a:solidFill>
                            <a:schemeClr val="tx1">
                              <a:lumMod val="65000"/>
                              <a:lumOff val="35000"/>
                            </a:schemeClr>
                          </a:solidFill>
                          <a:latin typeface="Encode Sans" panose="020B0604020202020204" charset="0"/>
                          <a:ea typeface="+mn-ea"/>
                          <a:cs typeface="+mn-cs"/>
                        </a:rPr>
                        <a:t>0</a:t>
                      </a: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16723052"/>
                  </a:ext>
                </a:extLst>
              </a:tr>
              <a:tr h="339303">
                <a:tc>
                  <a:txBody>
                    <a:bodyPr/>
                    <a:lstStyle/>
                    <a:p>
                      <a:r>
                        <a:rPr lang="fr-BE" sz="1200" b="0" kern="1200" dirty="0">
                          <a:solidFill>
                            <a:schemeClr val="bg1"/>
                          </a:solidFill>
                          <a:latin typeface="Encode Sans" panose="020B0604020202020204" charset="0"/>
                          <a:ea typeface="+mn-ea"/>
                          <a:cs typeface="Audi Type Wide Normal" panose="000B0504040202020203" pitchFamily="34" charset="0"/>
                        </a:rPr>
                        <a:t>TCO1</a:t>
                      </a:r>
                      <a:endParaRPr lang="en-US" sz="1200" b="0" kern="1200" dirty="0">
                        <a:solidFill>
                          <a:schemeClr val="bg1"/>
                        </a:solidFill>
                        <a:latin typeface="Encode Sans" panose="020B0604020202020204" charset="0"/>
                        <a:ea typeface="+mn-ea"/>
                        <a:cs typeface="Audi Type Wide Normal" panose="000B0504040202020203" pitchFamily="34" charset="0"/>
                      </a:endParaRPr>
                    </a:p>
                  </a:txBody>
                  <a:tcPr marL="76200" marR="76200" marT="38100" marB="381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243782"/>
                    </a:solidFill>
                  </a:tcPr>
                </a:tc>
                <a:tc>
                  <a:txBody>
                    <a:bodyPr/>
                    <a:lstStyle/>
                    <a:p>
                      <a:pPr algn="ctr"/>
                      <a:endParaRPr lang="fr-BE" sz="2100" dirty="0">
                        <a:solidFill>
                          <a:schemeClr val="bg1"/>
                        </a:solidFill>
                        <a:latin typeface="Encode Sans" panose="020B0604020202020204" charset="0"/>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243782"/>
                    </a:solidFill>
                  </a:tcPr>
                </a:tc>
                <a:tc>
                  <a:txBody>
                    <a:bodyPr/>
                    <a:lstStyle/>
                    <a:p>
                      <a:pPr algn="ctr"/>
                      <a:endParaRPr lang="fr-BE" sz="2100" dirty="0">
                        <a:solidFill>
                          <a:schemeClr val="bg1"/>
                        </a:solidFill>
                        <a:latin typeface="Encode Sans" panose="020B0604020202020204" charset="0"/>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243782"/>
                    </a:solidFill>
                  </a:tcPr>
                </a:tc>
                <a:tc>
                  <a:txBody>
                    <a:bodyPr/>
                    <a:lstStyle/>
                    <a:p>
                      <a:pPr marL="0" indent="0" algn="ctr">
                        <a:buFontTx/>
                        <a:buNone/>
                      </a:pPr>
                      <a:endParaRPr lang="fr-BE" sz="2100" dirty="0">
                        <a:solidFill>
                          <a:schemeClr val="bg1"/>
                        </a:solidFill>
                        <a:latin typeface="Encode Sans" panose="020B0604020202020204" charset="0"/>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243782"/>
                    </a:solidFill>
                  </a:tcPr>
                </a:tc>
                <a:extLst>
                  <a:ext uri="{0D108BD9-81ED-4DB2-BD59-A6C34878D82A}">
                    <a16:rowId xmlns:a16="http://schemas.microsoft.com/office/drawing/2014/main" val="2546987339"/>
                  </a:ext>
                </a:extLst>
              </a:tr>
              <a:tr h="339303">
                <a:tc>
                  <a:txBody>
                    <a:bodyPr/>
                    <a:lstStyle/>
                    <a:p>
                      <a:pPr marL="0" algn="l" defTabSz="457200" rtl="0" eaLnBrk="1" latinLnBrk="0" hangingPunct="1"/>
                      <a:r>
                        <a:rPr lang="en-US" sz="1200" b="0" kern="1200" dirty="0">
                          <a:solidFill>
                            <a:schemeClr val="tx1"/>
                          </a:solidFill>
                          <a:latin typeface="Encode Sans" panose="020B0604020202020204" charset="0"/>
                          <a:ea typeface="+mn-ea"/>
                          <a:cs typeface="Audi Type Wide Normal" panose="000B0504040202020203" pitchFamily="34" charset="0"/>
                        </a:rPr>
                        <a:t>Additional cost of CIT on TR</a:t>
                      </a:r>
                    </a:p>
                  </a:txBody>
                  <a:tcPr marL="76200" marR="76200" marT="38100" marB="381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fr-BE" sz="1400" kern="1200" dirty="0">
                        <a:solidFill>
                          <a:schemeClr val="tx1">
                            <a:lumMod val="65000"/>
                            <a:lumOff val="35000"/>
                          </a:schemeClr>
                        </a:solidFill>
                        <a:latin typeface="Encode Sans" panose="020B0604020202020204" charset="0"/>
                        <a:ea typeface="+mn-ea"/>
                        <a:cs typeface="+mn-cs"/>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fr-BE" sz="1400" kern="1200" dirty="0">
                        <a:solidFill>
                          <a:schemeClr val="tx1">
                            <a:lumMod val="65000"/>
                            <a:lumOff val="35000"/>
                          </a:schemeClr>
                        </a:solidFill>
                        <a:latin typeface="Encode Sans" panose="020B0604020202020204" charset="0"/>
                        <a:ea typeface="+mn-ea"/>
                        <a:cs typeface="+mn-cs"/>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lgn="ctr">
                        <a:buFontTx/>
                        <a:buNone/>
                      </a:pPr>
                      <a:endParaRPr lang="fr-BE" sz="1400" kern="1200" dirty="0">
                        <a:solidFill>
                          <a:schemeClr val="tx1">
                            <a:lumMod val="65000"/>
                            <a:lumOff val="35000"/>
                          </a:schemeClr>
                        </a:solidFill>
                        <a:latin typeface="Encode Sans" panose="020B0604020202020204" charset="0"/>
                        <a:ea typeface="+mn-ea"/>
                        <a:cs typeface="+mn-cs"/>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81985996"/>
                  </a:ext>
                </a:extLst>
              </a:tr>
              <a:tr h="339303">
                <a:tc>
                  <a:txBody>
                    <a:bodyPr/>
                    <a:lstStyle/>
                    <a:p>
                      <a:pPr marL="0" algn="l" defTabSz="457200" rtl="0" eaLnBrk="1" latinLnBrk="0" hangingPunct="1"/>
                      <a:r>
                        <a:rPr lang="en-US" sz="1200" b="0" kern="1200" dirty="0">
                          <a:solidFill>
                            <a:schemeClr val="tx1"/>
                          </a:solidFill>
                          <a:latin typeface="Encode Sans" panose="020B0604020202020204" charset="0"/>
                          <a:ea typeface="+mn-ea"/>
                          <a:cs typeface="Audi Type Wide Normal" panose="000B0504040202020203" pitchFamily="34" charset="0"/>
                        </a:rPr>
                        <a:t>CIT surcharge for former CCT </a:t>
                      </a:r>
                    </a:p>
                  </a:txBody>
                  <a:tcPr marL="76200" marR="76200" marT="38100" marB="381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fr-BE" sz="1400" kern="1200" dirty="0">
                        <a:solidFill>
                          <a:schemeClr val="tx1">
                            <a:lumMod val="65000"/>
                            <a:lumOff val="35000"/>
                          </a:schemeClr>
                        </a:solidFill>
                        <a:latin typeface="Encode Sans" panose="020B0604020202020204" charset="0"/>
                        <a:ea typeface="+mn-ea"/>
                        <a:cs typeface="+mn-cs"/>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fr-BE" sz="1400" kern="1200" dirty="0">
                        <a:solidFill>
                          <a:schemeClr val="tx1">
                            <a:lumMod val="65000"/>
                            <a:lumOff val="35000"/>
                          </a:schemeClr>
                        </a:solidFill>
                        <a:latin typeface="Encode Sans" panose="020B0604020202020204" charset="0"/>
                        <a:ea typeface="+mn-ea"/>
                        <a:cs typeface="+mn-cs"/>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lgn="ctr">
                        <a:buFontTx/>
                        <a:buNone/>
                      </a:pPr>
                      <a:endParaRPr lang="fr-BE" sz="1400" kern="1200" dirty="0">
                        <a:solidFill>
                          <a:schemeClr val="tx1">
                            <a:lumMod val="65000"/>
                            <a:lumOff val="35000"/>
                          </a:schemeClr>
                        </a:solidFill>
                        <a:latin typeface="Encode Sans" panose="020B0604020202020204" charset="0"/>
                        <a:ea typeface="+mn-ea"/>
                        <a:cs typeface="+mn-cs"/>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5684497"/>
                  </a:ext>
                </a:extLst>
              </a:tr>
              <a:tr h="339303">
                <a:tc>
                  <a:txBody>
                    <a:bodyPr/>
                    <a:lstStyle/>
                    <a:p>
                      <a:r>
                        <a:rPr lang="fr-BE" sz="1200" b="0" kern="1200" dirty="0">
                          <a:solidFill>
                            <a:schemeClr val="bg1"/>
                          </a:solidFill>
                          <a:latin typeface="Encode Sans" panose="020B0604020202020204" charset="0"/>
                          <a:ea typeface="+mn-ea"/>
                          <a:cs typeface="Audi Type Wide Normal" panose="000B0504040202020203" pitchFamily="34" charset="0"/>
                        </a:rPr>
                        <a:t>TCO2</a:t>
                      </a:r>
                      <a:endParaRPr lang="en-US" sz="1200" b="0" kern="1200" dirty="0">
                        <a:solidFill>
                          <a:schemeClr val="bg1"/>
                        </a:solidFill>
                        <a:latin typeface="Encode Sans" panose="020B0604020202020204" charset="0"/>
                        <a:ea typeface="+mn-ea"/>
                        <a:cs typeface="Audi Type Wide Normal" panose="000B0504040202020203" pitchFamily="34" charset="0"/>
                      </a:endParaRPr>
                    </a:p>
                  </a:txBody>
                  <a:tcPr marL="76200" marR="76200" marT="38100" marB="381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243782"/>
                    </a:solidFill>
                  </a:tcPr>
                </a:tc>
                <a:tc>
                  <a:txBody>
                    <a:bodyPr/>
                    <a:lstStyle/>
                    <a:p>
                      <a:pPr algn="ctr"/>
                      <a:endParaRPr lang="fr-BE" sz="2100" dirty="0">
                        <a:solidFill>
                          <a:schemeClr val="bg1"/>
                        </a:solidFill>
                        <a:latin typeface="Encode Sans" panose="020B0604020202020204" charset="0"/>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243782"/>
                    </a:solidFill>
                  </a:tcPr>
                </a:tc>
                <a:tc>
                  <a:txBody>
                    <a:bodyPr/>
                    <a:lstStyle/>
                    <a:p>
                      <a:pPr algn="ctr"/>
                      <a:endParaRPr lang="fr-BE" sz="2100" dirty="0">
                        <a:solidFill>
                          <a:schemeClr val="bg1"/>
                        </a:solidFill>
                        <a:latin typeface="Encode Sans" panose="020B0604020202020204" charset="0"/>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243782"/>
                    </a:solidFill>
                  </a:tcPr>
                </a:tc>
                <a:tc>
                  <a:txBody>
                    <a:bodyPr/>
                    <a:lstStyle/>
                    <a:p>
                      <a:pPr marL="0" indent="0" algn="ctr">
                        <a:buFontTx/>
                        <a:buNone/>
                      </a:pPr>
                      <a:endParaRPr lang="fr-BE" sz="2100" dirty="0">
                        <a:solidFill>
                          <a:schemeClr val="bg1"/>
                        </a:solidFill>
                        <a:latin typeface="Encode Sans" panose="020B0604020202020204" charset="0"/>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243782"/>
                    </a:solidFill>
                  </a:tcPr>
                </a:tc>
                <a:extLst>
                  <a:ext uri="{0D108BD9-81ED-4DB2-BD59-A6C34878D82A}">
                    <a16:rowId xmlns:a16="http://schemas.microsoft.com/office/drawing/2014/main" val="1122625165"/>
                  </a:ext>
                </a:extLst>
              </a:tr>
            </a:tbl>
          </a:graphicData>
        </a:graphic>
      </p:graphicFrame>
      <p:pic>
        <p:nvPicPr>
          <p:cNvPr id="6" name="Graphique 5" descr="Badge à suivre avec un remplissage uni">
            <a:extLst>
              <a:ext uri="{FF2B5EF4-FFF2-40B4-BE49-F238E27FC236}">
                <a16:creationId xmlns:a16="http://schemas.microsoft.com/office/drawing/2014/main" id="{38F368E5-23B0-4FA9-87C2-356A5E56570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862796" y="2093785"/>
            <a:ext cx="427000" cy="427000"/>
          </a:xfrm>
          <a:prstGeom prst="rect">
            <a:avLst/>
          </a:prstGeom>
        </p:spPr>
      </p:pic>
      <p:sp>
        <p:nvSpPr>
          <p:cNvPr id="10" name="ZoneTexte 9">
            <a:extLst>
              <a:ext uri="{FF2B5EF4-FFF2-40B4-BE49-F238E27FC236}">
                <a16:creationId xmlns:a16="http://schemas.microsoft.com/office/drawing/2014/main" id="{12D5A4C8-F7B2-4AB6-B5A7-9B5F701D0D14}"/>
              </a:ext>
            </a:extLst>
          </p:cNvPr>
          <p:cNvSpPr txBox="1"/>
          <p:nvPr/>
        </p:nvSpPr>
        <p:spPr>
          <a:xfrm>
            <a:off x="9354604" y="2187836"/>
            <a:ext cx="918220" cy="276999"/>
          </a:xfrm>
          <a:prstGeom prst="rect">
            <a:avLst/>
          </a:prstGeom>
          <a:noFill/>
        </p:spPr>
        <p:txBody>
          <a:bodyPr wrap="square" rtlCol="0">
            <a:spAutoFit/>
          </a:bodyPr>
          <a:lstStyle/>
          <a:p>
            <a:pPr eaLnBrk="1" fontAlgn="auto" hangingPunct="1">
              <a:spcBef>
                <a:spcPts val="0"/>
              </a:spcBef>
              <a:spcAft>
                <a:spcPts val="0"/>
              </a:spcAft>
              <a:defRPr/>
            </a:pPr>
            <a:r>
              <a:rPr lang="fr-BE" sz="1200" dirty="0">
                <a:latin typeface="Encode Sans" panose="020B0604020202020204" charset="0"/>
                <a:cs typeface="Audi Type Wide Normal" panose="000B0504040202020203" pitchFamily="34" charset="0"/>
              </a:rPr>
              <a:t>19</a:t>
            </a:r>
            <a:r>
              <a:rPr lang="fr-BE" sz="1200" dirty="0">
                <a:latin typeface="Encode Sans" panose="020B0604020202020204" charset="0"/>
                <a:ea typeface="+mn-ea"/>
                <a:cs typeface="Audi Type Wide Normal" panose="000B0504040202020203" pitchFamily="34" charset="0"/>
              </a:rPr>
              <a:t> €</a:t>
            </a:r>
          </a:p>
        </p:txBody>
      </p:sp>
      <p:sp>
        <p:nvSpPr>
          <p:cNvPr id="40" name="ZoneTexte 39">
            <a:extLst>
              <a:ext uri="{FF2B5EF4-FFF2-40B4-BE49-F238E27FC236}">
                <a16:creationId xmlns:a16="http://schemas.microsoft.com/office/drawing/2014/main" id="{1DA019F3-3518-496F-A1AA-5D6848B5AAAB}"/>
              </a:ext>
            </a:extLst>
          </p:cNvPr>
          <p:cNvSpPr txBox="1"/>
          <p:nvPr/>
        </p:nvSpPr>
        <p:spPr>
          <a:xfrm>
            <a:off x="8844096" y="1714498"/>
            <a:ext cx="1291238" cy="276999"/>
          </a:xfrm>
          <a:prstGeom prst="rect">
            <a:avLst/>
          </a:prstGeom>
          <a:noFill/>
        </p:spPr>
        <p:txBody>
          <a:bodyPr wrap="square" rtlCol="0">
            <a:spAutoFit/>
          </a:bodyPr>
          <a:lstStyle/>
          <a:p>
            <a:pPr algn="ctr" eaLnBrk="1" fontAlgn="auto" hangingPunct="1">
              <a:spcBef>
                <a:spcPts val="0"/>
              </a:spcBef>
              <a:spcAft>
                <a:spcPts val="0"/>
              </a:spcAft>
              <a:defRPr/>
            </a:pPr>
            <a:r>
              <a:rPr lang="fr-BE" sz="1200" b="1" u="sng" dirty="0" err="1">
                <a:latin typeface="Encode Sans" panose="020B0604020202020204" charset="0"/>
                <a:ea typeface="+mn-ea"/>
                <a:cs typeface="Audi Type Wide Normal" panose="000B0504040202020203" pitchFamily="34" charset="0"/>
              </a:rPr>
              <a:t>Differences</a:t>
            </a:r>
            <a:endParaRPr lang="fr-BE" sz="1200" b="1" u="sng" dirty="0">
              <a:latin typeface="Encode Sans" panose="020B0604020202020204" charset="0"/>
              <a:ea typeface="+mn-ea"/>
              <a:cs typeface="Audi Type Wide Normal" panose="000B0504040202020203" pitchFamily="34" charset="0"/>
            </a:endParaRPr>
          </a:p>
        </p:txBody>
      </p:sp>
      <p:pic>
        <p:nvPicPr>
          <p:cNvPr id="18" name="Graphique 16" descr="Badge à ne plus suivre avec un remplissage uni">
            <a:extLst>
              <a:ext uri="{FF2B5EF4-FFF2-40B4-BE49-F238E27FC236}">
                <a16:creationId xmlns:a16="http://schemas.microsoft.com/office/drawing/2014/main" id="{6C567C64-EBE5-E14B-7323-9CD6D32E707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862796" y="3403620"/>
            <a:ext cx="427000" cy="427000"/>
          </a:xfrm>
          <a:prstGeom prst="rect">
            <a:avLst/>
          </a:prstGeom>
        </p:spPr>
      </p:pic>
      <p:sp>
        <p:nvSpPr>
          <p:cNvPr id="3" name="Right Brace 2">
            <a:extLst>
              <a:ext uri="{FF2B5EF4-FFF2-40B4-BE49-F238E27FC236}">
                <a16:creationId xmlns:a16="http://schemas.microsoft.com/office/drawing/2014/main" id="{F6150FBB-D4C2-07DF-8CAA-1BC708A1D786}"/>
              </a:ext>
            </a:extLst>
          </p:cNvPr>
          <p:cNvSpPr/>
          <p:nvPr/>
        </p:nvSpPr>
        <p:spPr>
          <a:xfrm>
            <a:off x="8530542" y="2793684"/>
            <a:ext cx="240037" cy="1650994"/>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Encode Sans" panose="020B0604020202020204" charset="0"/>
            </a:endParaRPr>
          </a:p>
        </p:txBody>
      </p:sp>
      <p:sp>
        <p:nvSpPr>
          <p:cNvPr id="27" name="ZoneTexte 9">
            <a:extLst>
              <a:ext uri="{FF2B5EF4-FFF2-40B4-BE49-F238E27FC236}">
                <a16:creationId xmlns:a16="http://schemas.microsoft.com/office/drawing/2014/main" id="{44C43758-8C45-C556-AF35-A17762D03008}"/>
              </a:ext>
            </a:extLst>
          </p:cNvPr>
          <p:cNvSpPr txBox="1"/>
          <p:nvPr/>
        </p:nvSpPr>
        <p:spPr>
          <a:xfrm>
            <a:off x="9364593" y="3446689"/>
            <a:ext cx="918220" cy="276999"/>
          </a:xfrm>
          <a:prstGeom prst="rect">
            <a:avLst/>
          </a:prstGeom>
          <a:noFill/>
        </p:spPr>
        <p:txBody>
          <a:bodyPr wrap="square" rtlCol="0">
            <a:spAutoFit/>
          </a:bodyPr>
          <a:lstStyle/>
          <a:p>
            <a:pPr eaLnBrk="1" fontAlgn="auto" hangingPunct="1">
              <a:spcBef>
                <a:spcPts val="0"/>
              </a:spcBef>
              <a:spcAft>
                <a:spcPts val="0"/>
              </a:spcAft>
              <a:defRPr/>
            </a:pPr>
            <a:r>
              <a:rPr lang="fr-BE" sz="1200" dirty="0">
                <a:latin typeface="Encode Sans" panose="020B0604020202020204" charset="0"/>
                <a:cs typeface="Audi Type Wide Normal" panose="000B0504040202020203" pitchFamily="34" charset="0"/>
              </a:rPr>
              <a:t>24</a:t>
            </a:r>
            <a:r>
              <a:rPr lang="fr-BE" sz="1200" dirty="0">
                <a:latin typeface="Encode Sans" panose="020B0604020202020204" charset="0"/>
                <a:ea typeface="+mn-ea"/>
                <a:cs typeface="Audi Type Wide Normal" panose="000B0504040202020203" pitchFamily="34" charset="0"/>
              </a:rPr>
              <a:t> €</a:t>
            </a:r>
          </a:p>
        </p:txBody>
      </p:sp>
      <p:pic>
        <p:nvPicPr>
          <p:cNvPr id="34" name="Picture 2" descr="Jeep Renegade 2022 | Le Prix du Gros">
            <a:extLst>
              <a:ext uri="{FF2B5EF4-FFF2-40B4-BE49-F238E27FC236}">
                <a16:creationId xmlns:a16="http://schemas.microsoft.com/office/drawing/2014/main" id="{A332D5B3-A526-14B1-C5C4-FCE3E99AFF8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22371" y="1016546"/>
            <a:ext cx="1313181" cy="738664"/>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4" descr="Renegade 4xe | Le nouveau SUV Hybride rechargeable | Jeep® Suisse">
            <a:extLst>
              <a:ext uri="{FF2B5EF4-FFF2-40B4-BE49-F238E27FC236}">
                <a16:creationId xmlns:a16="http://schemas.microsoft.com/office/drawing/2014/main" id="{9747CD74-8911-4C71-4E43-3512628885A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339622" y="1046275"/>
            <a:ext cx="1181912" cy="690321"/>
          </a:xfrm>
          <a:prstGeom prst="rect">
            <a:avLst/>
          </a:prstGeom>
          <a:noFill/>
          <a:extLst>
            <a:ext uri="{909E8E84-426E-40DD-AFC4-6F175D3DCCD1}">
              <a14:hiddenFill xmlns:a14="http://schemas.microsoft.com/office/drawing/2010/main">
                <a:solidFill>
                  <a:srgbClr val="FFFFFF"/>
                </a:solidFill>
              </a14:hiddenFill>
            </a:ext>
          </a:extLst>
        </p:spPr>
      </p:pic>
      <p:sp>
        <p:nvSpPr>
          <p:cNvPr id="31" name="Rectangle 30">
            <a:extLst>
              <a:ext uri="{FF2B5EF4-FFF2-40B4-BE49-F238E27FC236}">
                <a16:creationId xmlns:a16="http://schemas.microsoft.com/office/drawing/2014/main" id="{09E6D4C4-061F-DF6D-1268-7B968BD2D048}"/>
              </a:ext>
            </a:extLst>
          </p:cNvPr>
          <p:cNvSpPr/>
          <p:nvPr/>
        </p:nvSpPr>
        <p:spPr>
          <a:xfrm>
            <a:off x="0" y="434558"/>
            <a:ext cx="5166911" cy="356591"/>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a:latin typeface="Encode Sans" panose="020B0604020202020204" charset="0"/>
              </a:rPr>
              <a:t>Example France - Country adaptation</a:t>
            </a:r>
            <a:endParaRPr lang="en-US" dirty="0">
              <a:latin typeface="Encode Sans" panose="020B0604020202020204" charset="0"/>
            </a:endParaRPr>
          </a:p>
        </p:txBody>
      </p:sp>
      <p:sp>
        <p:nvSpPr>
          <p:cNvPr id="4" name="TextBox 8">
            <a:extLst>
              <a:ext uri="{FF2B5EF4-FFF2-40B4-BE49-F238E27FC236}">
                <a16:creationId xmlns:a16="http://schemas.microsoft.com/office/drawing/2014/main" id="{17182C04-121D-A302-F96D-AD083CAD7AD1}"/>
              </a:ext>
            </a:extLst>
          </p:cNvPr>
          <p:cNvSpPr txBox="1"/>
          <p:nvPr/>
        </p:nvSpPr>
        <p:spPr>
          <a:xfrm>
            <a:off x="3405051" y="1006612"/>
            <a:ext cx="1848560" cy="861774"/>
          </a:xfrm>
          <a:prstGeom prst="rect">
            <a:avLst/>
          </a:prstGeom>
          <a:noFill/>
        </p:spPr>
        <p:txBody>
          <a:bodyPr wrap="square">
            <a:spAutoFit/>
          </a:bodyPr>
          <a:lstStyle/>
          <a:p>
            <a:pPr algn="ctr"/>
            <a:r>
              <a:rPr lang="en-US" sz="1000" b="1" dirty="0">
                <a:latin typeface="Encode Sans" panose="020B0604020202020204" charset="0"/>
                <a:ea typeface="+mn-ea"/>
              </a:rPr>
              <a:t>Jeep Renegade </a:t>
            </a:r>
          </a:p>
          <a:p>
            <a:pPr algn="ctr"/>
            <a:r>
              <a:rPr lang="en-US" sz="1000" b="1" dirty="0">
                <a:latin typeface="Encode Sans" panose="020B0604020202020204" charset="0"/>
                <a:ea typeface="+mn-ea"/>
              </a:rPr>
              <a:t>1.3 Turbo T4 190 hp PHEV 4xe </a:t>
            </a:r>
            <a:r>
              <a:rPr lang="en-US" sz="1000" b="1" dirty="0" err="1">
                <a:latin typeface="Encode Sans" panose="020B0604020202020204" charset="0"/>
                <a:ea typeface="+mn-ea"/>
              </a:rPr>
              <a:t>eAWD</a:t>
            </a:r>
            <a:r>
              <a:rPr lang="en-US" sz="1000" b="1" dirty="0">
                <a:latin typeface="Encode Sans" panose="020B0604020202020204" charset="0"/>
                <a:ea typeface="+mn-ea"/>
              </a:rPr>
              <a:t> Limited 7HP 41 g/km CO2</a:t>
            </a:r>
          </a:p>
        </p:txBody>
      </p:sp>
      <p:sp>
        <p:nvSpPr>
          <p:cNvPr id="7" name="TextBox 8">
            <a:extLst>
              <a:ext uri="{FF2B5EF4-FFF2-40B4-BE49-F238E27FC236}">
                <a16:creationId xmlns:a16="http://schemas.microsoft.com/office/drawing/2014/main" id="{693F41F4-9D84-68A6-55E5-CBF1F3BF2D74}"/>
              </a:ext>
            </a:extLst>
          </p:cNvPr>
          <p:cNvSpPr txBox="1"/>
          <p:nvPr/>
        </p:nvSpPr>
        <p:spPr>
          <a:xfrm>
            <a:off x="6423992" y="1008012"/>
            <a:ext cx="1663449" cy="861774"/>
          </a:xfrm>
          <a:prstGeom prst="rect">
            <a:avLst/>
          </a:prstGeom>
          <a:noFill/>
        </p:spPr>
        <p:txBody>
          <a:bodyPr wrap="square">
            <a:spAutoFit/>
          </a:bodyPr>
          <a:lstStyle/>
          <a:p>
            <a:pPr algn="ctr"/>
            <a:r>
              <a:rPr lang="en-US" sz="1000" b="1" dirty="0">
                <a:latin typeface="Encode Sans" panose="020B0604020202020204" charset="0"/>
                <a:ea typeface="+mn-ea"/>
              </a:rPr>
              <a:t>Jeep Renegade </a:t>
            </a:r>
          </a:p>
          <a:p>
            <a:pPr algn="ctr"/>
            <a:r>
              <a:rPr lang="en-US" sz="1000" b="1" dirty="0">
                <a:latin typeface="Encode Sans" panose="020B0604020202020204" charset="0"/>
                <a:ea typeface="+mn-ea"/>
              </a:rPr>
              <a:t>1.5 Turbo T4 140 hp BVR7 e-Hybrid Limited 7 HP 131g/km CO2</a:t>
            </a:r>
          </a:p>
        </p:txBody>
      </p:sp>
    </p:spTree>
    <p:extLst>
      <p:ext uri="{BB962C8B-B14F-4D97-AF65-F5344CB8AC3E}">
        <p14:creationId xmlns:p14="http://schemas.microsoft.com/office/powerpoint/2010/main" val="108776433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fade">
                                      <p:cBhvr>
                                        <p:cTn id="18"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7"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DCF1C4B8-4C85-4F6D-AEB8-E2E5E0C32101}"/>
              </a:ext>
            </a:extLst>
          </p:cNvPr>
          <p:cNvSpPr>
            <a:spLocks noGrp="1"/>
          </p:cNvSpPr>
          <p:nvPr>
            <p:ph type="body" idx="1"/>
          </p:nvPr>
        </p:nvSpPr>
        <p:spPr/>
        <p:txBody>
          <a:bodyPr/>
          <a:lstStyle/>
          <a:p>
            <a:r>
              <a:rPr lang="fr-FR" altLang="fr-FR" sz="1600" dirty="0">
                <a:solidFill>
                  <a:schemeClr val="bg1"/>
                </a:solidFill>
                <a:cs typeface="Arial"/>
              </a:rPr>
              <a:t>case </a:t>
            </a:r>
            <a:r>
              <a:rPr lang="fr-FR" altLang="fr-FR" sz="1600" dirty="0" err="1">
                <a:solidFill>
                  <a:schemeClr val="bg1"/>
                </a:solidFill>
                <a:cs typeface="Arial"/>
              </a:rPr>
              <a:t>study</a:t>
            </a:r>
            <a:r>
              <a:rPr lang="fr-FR" altLang="fr-FR" sz="1600" dirty="0">
                <a:solidFill>
                  <a:schemeClr val="bg1"/>
                </a:solidFill>
                <a:cs typeface="Arial"/>
              </a:rPr>
              <a:t> #2</a:t>
            </a:r>
          </a:p>
        </p:txBody>
      </p:sp>
      <p:sp>
        <p:nvSpPr>
          <p:cNvPr id="7" name="Text Placeholder 6">
            <a:extLst>
              <a:ext uri="{FF2B5EF4-FFF2-40B4-BE49-F238E27FC236}">
                <a16:creationId xmlns:a16="http://schemas.microsoft.com/office/drawing/2014/main" id="{6BA5D611-DB74-4667-80E9-22B5901EAA37}"/>
              </a:ext>
            </a:extLst>
          </p:cNvPr>
          <p:cNvSpPr>
            <a:spLocks noGrp="1"/>
          </p:cNvSpPr>
          <p:nvPr>
            <p:ph type="body" sz="quarter" idx="19"/>
          </p:nvPr>
        </p:nvSpPr>
        <p:spPr/>
        <p:txBody>
          <a:bodyPr/>
          <a:lstStyle/>
          <a:p>
            <a:pPr algn="ctr"/>
            <a:r>
              <a:rPr lang="fr-BE"/>
              <a:t>04</a:t>
            </a:r>
            <a:endParaRPr lang="en-US"/>
          </a:p>
        </p:txBody>
      </p:sp>
      <p:sp>
        <p:nvSpPr>
          <p:cNvPr id="13" name="ZoneTexte 12">
            <a:extLst>
              <a:ext uri="{FF2B5EF4-FFF2-40B4-BE49-F238E27FC236}">
                <a16:creationId xmlns:a16="http://schemas.microsoft.com/office/drawing/2014/main" id="{CDAC5493-3166-474F-9D3B-CA3B0EA3A484}"/>
              </a:ext>
            </a:extLst>
          </p:cNvPr>
          <p:cNvSpPr txBox="1"/>
          <p:nvPr/>
        </p:nvSpPr>
        <p:spPr>
          <a:xfrm>
            <a:off x="0" y="2764018"/>
            <a:ext cx="6095999" cy="369332"/>
          </a:xfrm>
          <a:prstGeom prst="rect">
            <a:avLst/>
          </a:prstGeom>
          <a:noFill/>
        </p:spPr>
        <p:txBody>
          <a:bodyPr wrap="square" rtlCol="0">
            <a:spAutoFit/>
          </a:bodyPr>
          <a:lstStyle/>
          <a:p>
            <a:pPr algn="ctr"/>
            <a:r>
              <a:rPr lang="fr-BE" u="sng" dirty="0" err="1">
                <a:latin typeface="Encode Sans" panose="020B0604020202020204" charset="0"/>
              </a:rPr>
              <a:t>Adjusted</a:t>
            </a:r>
            <a:r>
              <a:rPr lang="fr-BE" u="sng" dirty="0">
                <a:latin typeface="Encode Sans" panose="020B0604020202020204" charset="0"/>
              </a:rPr>
              <a:t> thermal </a:t>
            </a:r>
            <a:r>
              <a:rPr lang="fr-BE" u="sng" dirty="0" err="1">
                <a:latin typeface="Encode Sans" panose="020B0604020202020204" charset="0"/>
              </a:rPr>
              <a:t>consumption</a:t>
            </a:r>
            <a:endParaRPr lang="fr-BE" u="sng" dirty="0">
              <a:latin typeface="Encode Sans" panose="020B0604020202020204" charset="0"/>
            </a:endParaRPr>
          </a:p>
        </p:txBody>
      </p:sp>
      <p:sp>
        <p:nvSpPr>
          <p:cNvPr id="14" name="ZoneTexte 13">
            <a:extLst>
              <a:ext uri="{FF2B5EF4-FFF2-40B4-BE49-F238E27FC236}">
                <a16:creationId xmlns:a16="http://schemas.microsoft.com/office/drawing/2014/main" id="{CEE5BCAF-7D4F-4D68-9D73-005EA6E497D5}"/>
              </a:ext>
            </a:extLst>
          </p:cNvPr>
          <p:cNvSpPr txBox="1"/>
          <p:nvPr/>
        </p:nvSpPr>
        <p:spPr>
          <a:xfrm>
            <a:off x="6096000" y="2764018"/>
            <a:ext cx="6096001" cy="369332"/>
          </a:xfrm>
          <a:prstGeom prst="rect">
            <a:avLst/>
          </a:prstGeom>
          <a:noFill/>
        </p:spPr>
        <p:txBody>
          <a:bodyPr wrap="square" rtlCol="0">
            <a:spAutoFit/>
          </a:bodyPr>
          <a:lstStyle/>
          <a:p>
            <a:pPr algn="ctr"/>
            <a:r>
              <a:rPr lang="fr-BE" u="sng" dirty="0" err="1">
                <a:latin typeface="Encode Sans" panose="020B0604020202020204" charset="0"/>
              </a:rPr>
              <a:t>Adjusted</a:t>
            </a:r>
            <a:r>
              <a:rPr lang="fr-BE" u="sng" dirty="0">
                <a:latin typeface="Encode Sans" panose="020B0604020202020204" charset="0"/>
              </a:rPr>
              <a:t> </a:t>
            </a:r>
            <a:r>
              <a:rPr lang="fr-BE" u="sng" dirty="0" err="1">
                <a:latin typeface="Encode Sans" panose="020B0604020202020204" charset="0"/>
              </a:rPr>
              <a:t>electric</a:t>
            </a:r>
            <a:r>
              <a:rPr lang="fr-BE" u="sng" dirty="0">
                <a:latin typeface="Encode Sans" panose="020B0604020202020204" charset="0"/>
              </a:rPr>
              <a:t> </a:t>
            </a:r>
            <a:r>
              <a:rPr lang="fr-BE" u="sng" dirty="0" err="1">
                <a:latin typeface="Encode Sans" panose="020B0604020202020204" charset="0"/>
              </a:rPr>
              <a:t>consumption</a:t>
            </a:r>
            <a:endParaRPr lang="fr-BE" u="sng" dirty="0">
              <a:latin typeface="Encode Sans" panose="020B0604020202020204" charset="0"/>
            </a:endParaRPr>
          </a:p>
        </p:txBody>
      </p:sp>
      <p:sp>
        <p:nvSpPr>
          <p:cNvPr id="15" name="Rectangle : coins arrondis 14">
            <a:extLst>
              <a:ext uri="{FF2B5EF4-FFF2-40B4-BE49-F238E27FC236}">
                <a16:creationId xmlns:a16="http://schemas.microsoft.com/office/drawing/2014/main" id="{0A66D4D2-A9F8-4556-9CF7-1898E56532C0}"/>
              </a:ext>
            </a:extLst>
          </p:cNvPr>
          <p:cNvSpPr/>
          <p:nvPr/>
        </p:nvSpPr>
        <p:spPr>
          <a:xfrm>
            <a:off x="151064" y="3334786"/>
            <a:ext cx="5695650" cy="816166"/>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latin typeface="Encode Sans" panose="020B0604020202020204" charset="0"/>
            </a:endParaRPr>
          </a:p>
        </p:txBody>
      </p:sp>
      <p:graphicFrame>
        <p:nvGraphicFramePr>
          <p:cNvPr id="16" name="Tableau 8">
            <a:extLst>
              <a:ext uri="{FF2B5EF4-FFF2-40B4-BE49-F238E27FC236}">
                <a16:creationId xmlns:a16="http://schemas.microsoft.com/office/drawing/2014/main" id="{00CF959C-78E5-4548-AB3D-47DE6E7CADF0}"/>
              </a:ext>
            </a:extLst>
          </p:cNvPr>
          <p:cNvGraphicFramePr>
            <a:graphicFrameLocks noGrp="1"/>
          </p:cNvGraphicFramePr>
          <p:nvPr>
            <p:extLst>
              <p:ext uri="{D42A27DB-BD31-4B8C-83A1-F6EECF244321}">
                <p14:modId xmlns:p14="http://schemas.microsoft.com/office/powerpoint/2010/main" val="4046596760"/>
              </p:ext>
            </p:extLst>
          </p:nvPr>
        </p:nvGraphicFramePr>
        <p:xfrm>
          <a:off x="373133" y="3372029"/>
          <a:ext cx="1720517" cy="741680"/>
        </p:xfrm>
        <a:graphic>
          <a:graphicData uri="http://schemas.openxmlformats.org/drawingml/2006/table">
            <a:tbl>
              <a:tblPr firstRow="1" bandRow="1">
                <a:tableStyleId>{5940675A-B579-460E-94D1-54222C63F5DA}</a:tableStyleId>
              </a:tblPr>
              <a:tblGrid>
                <a:gridCol w="1720517">
                  <a:extLst>
                    <a:ext uri="{9D8B030D-6E8A-4147-A177-3AD203B41FA5}">
                      <a16:colId xmlns:a16="http://schemas.microsoft.com/office/drawing/2014/main" val="2365483391"/>
                    </a:ext>
                  </a:extLst>
                </a:gridCol>
              </a:tblGrid>
              <a:tr h="370840">
                <a:tc>
                  <a:txBody>
                    <a:bodyPr/>
                    <a:lstStyle/>
                    <a:p>
                      <a:pPr algn="ctr"/>
                      <a:r>
                        <a:rPr lang="fr-BE" dirty="0" err="1">
                          <a:latin typeface="Encode Sans" panose="020B0604020202020204" charset="0"/>
                        </a:rPr>
                        <a:t>Consumption</a:t>
                      </a:r>
                      <a:r>
                        <a:rPr lang="fr-BE" dirty="0">
                          <a:latin typeface="Encode Sans" panose="020B0604020202020204" charset="0"/>
                        </a:rPr>
                        <a:t> (L)</a:t>
                      </a: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31422879"/>
                  </a:ext>
                </a:extLst>
              </a:tr>
              <a:tr h="370840">
                <a:tc>
                  <a:txBody>
                    <a:bodyPr/>
                    <a:lstStyle/>
                    <a:p>
                      <a:pPr algn="ctr"/>
                      <a:r>
                        <a:rPr lang="fr-BE" dirty="0">
                          <a:latin typeface="Encode Sans" panose="020B0604020202020204" charset="0"/>
                        </a:rPr>
                        <a:t>100 km</a:t>
                      </a:r>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941892695"/>
                  </a:ext>
                </a:extLst>
              </a:tr>
            </a:tbl>
          </a:graphicData>
        </a:graphic>
      </p:graphicFrame>
      <p:sp>
        <p:nvSpPr>
          <p:cNvPr id="17" name="ZoneTexte 16">
            <a:extLst>
              <a:ext uri="{FF2B5EF4-FFF2-40B4-BE49-F238E27FC236}">
                <a16:creationId xmlns:a16="http://schemas.microsoft.com/office/drawing/2014/main" id="{21DB3716-64B4-4847-A5AC-74D5F78A97F4}"/>
              </a:ext>
            </a:extLst>
          </p:cNvPr>
          <p:cNvSpPr txBox="1"/>
          <p:nvPr/>
        </p:nvSpPr>
        <p:spPr>
          <a:xfrm>
            <a:off x="1982628" y="3558203"/>
            <a:ext cx="485272" cy="369332"/>
          </a:xfrm>
          <a:prstGeom prst="rect">
            <a:avLst/>
          </a:prstGeom>
          <a:noFill/>
        </p:spPr>
        <p:txBody>
          <a:bodyPr wrap="square" rtlCol="0">
            <a:spAutoFit/>
          </a:bodyPr>
          <a:lstStyle/>
          <a:p>
            <a:pPr algn="ctr"/>
            <a:r>
              <a:rPr lang="fr-BE" dirty="0">
                <a:latin typeface="Encode Sans" panose="020B0604020202020204" charset="0"/>
              </a:rPr>
              <a:t>X</a:t>
            </a:r>
          </a:p>
        </p:txBody>
      </p:sp>
      <p:graphicFrame>
        <p:nvGraphicFramePr>
          <p:cNvPr id="18" name="Tableau 8">
            <a:extLst>
              <a:ext uri="{FF2B5EF4-FFF2-40B4-BE49-F238E27FC236}">
                <a16:creationId xmlns:a16="http://schemas.microsoft.com/office/drawing/2014/main" id="{CB50A900-FB6B-4C87-B1BD-9C778E7455C9}"/>
              </a:ext>
            </a:extLst>
          </p:cNvPr>
          <p:cNvGraphicFramePr>
            <a:graphicFrameLocks noGrp="1"/>
          </p:cNvGraphicFramePr>
          <p:nvPr>
            <p:extLst>
              <p:ext uri="{D42A27DB-BD31-4B8C-83A1-F6EECF244321}">
                <p14:modId xmlns:p14="http://schemas.microsoft.com/office/powerpoint/2010/main" val="514819512"/>
              </p:ext>
            </p:extLst>
          </p:nvPr>
        </p:nvGraphicFramePr>
        <p:xfrm>
          <a:off x="2359620" y="3372029"/>
          <a:ext cx="832358" cy="741680"/>
        </p:xfrm>
        <a:graphic>
          <a:graphicData uri="http://schemas.openxmlformats.org/drawingml/2006/table">
            <a:tbl>
              <a:tblPr firstRow="1" bandRow="1">
                <a:tableStyleId>{5940675A-B579-460E-94D1-54222C63F5DA}</a:tableStyleId>
              </a:tblPr>
              <a:tblGrid>
                <a:gridCol w="832358">
                  <a:extLst>
                    <a:ext uri="{9D8B030D-6E8A-4147-A177-3AD203B41FA5}">
                      <a16:colId xmlns:a16="http://schemas.microsoft.com/office/drawing/2014/main" val="2365483391"/>
                    </a:ext>
                  </a:extLst>
                </a:gridCol>
              </a:tblGrid>
              <a:tr h="370840">
                <a:tc>
                  <a:txBody>
                    <a:bodyPr/>
                    <a:lstStyle/>
                    <a:p>
                      <a:pPr algn="ctr"/>
                      <a:r>
                        <a:rPr lang="fr-BE" dirty="0">
                          <a:latin typeface="Encode Sans" panose="020B0604020202020204" charset="0"/>
                        </a:rPr>
                        <a:t>Price</a:t>
                      </a: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31422879"/>
                  </a:ext>
                </a:extLst>
              </a:tr>
              <a:tr h="370840">
                <a:tc>
                  <a:txBody>
                    <a:bodyPr/>
                    <a:lstStyle/>
                    <a:p>
                      <a:pPr algn="ctr"/>
                      <a:r>
                        <a:rPr lang="fr-BE" dirty="0">
                          <a:latin typeface="Encode Sans" panose="020B0604020202020204" charset="0"/>
                        </a:rPr>
                        <a:t>litre</a:t>
                      </a:r>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941892695"/>
                  </a:ext>
                </a:extLst>
              </a:tr>
            </a:tbl>
          </a:graphicData>
        </a:graphic>
      </p:graphicFrame>
      <p:sp>
        <p:nvSpPr>
          <p:cNvPr id="19" name="ZoneTexte 18">
            <a:extLst>
              <a:ext uri="{FF2B5EF4-FFF2-40B4-BE49-F238E27FC236}">
                <a16:creationId xmlns:a16="http://schemas.microsoft.com/office/drawing/2014/main" id="{A8BD6B7D-D414-4788-A680-423251DB39C2}"/>
              </a:ext>
            </a:extLst>
          </p:cNvPr>
          <p:cNvSpPr txBox="1"/>
          <p:nvPr/>
        </p:nvSpPr>
        <p:spPr>
          <a:xfrm>
            <a:off x="3179669" y="3558203"/>
            <a:ext cx="485272" cy="369332"/>
          </a:xfrm>
          <a:prstGeom prst="rect">
            <a:avLst/>
          </a:prstGeom>
          <a:noFill/>
        </p:spPr>
        <p:txBody>
          <a:bodyPr wrap="square" rtlCol="0">
            <a:spAutoFit/>
          </a:bodyPr>
          <a:lstStyle/>
          <a:p>
            <a:pPr algn="ctr"/>
            <a:r>
              <a:rPr lang="fr-BE" dirty="0">
                <a:latin typeface="Encode Sans" panose="020B0604020202020204" charset="0"/>
              </a:rPr>
              <a:t>X</a:t>
            </a:r>
          </a:p>
        </p:txBody>
      </p:sp>
      <p:sp>
        <p:nvSpPr>
          <p:cNvPr id="20" name="ZoneTexte 19">
            <a:extLst>
              <a:ext uri="{FF2B5EF4-FFF2-40B4-BE49-F238E27FC236}">
                <a16:creationId xmlns:a16="http://schemas.microsoft.com/office/drawing/2014/main" id="{64DE2153-8F22-4749-A45F-85E92E045CEF}"/>
              </a:ext>
            </a:extLst>
          </p:cNvPr>
          <p:cNvSpPr txBox="1"/>
          <p:nvPr/>
        </p:nvSpPr>
        <p:spPr>
          <a:xfrm>
            <a:off x="3440096" y="3497963"/>
            <a:ext cx="1146939" cy="523220"/>
          </a:xfrm>
          <a:prstGeom prst="rect">
            <a:avLst/>
          </a:prstGeom>
          <a:noFill/>
        </p:spPr>
        <p:txBody>
          <a:bodyPr wrap="square" rtlCol="0">
            <a:spAutoFit/>
          </a:bodyPr>
          <a:lstStyle/>
          <a:p>
            <a:r>
              <a:rPr lang="en-US" sz="1400" dirty="0">
                <a:latin typeface="Encode Sans" panose="020B0604020202020204" charset="0"/>
              </a:rPr>
              <a:t>Nb of km per month</a:t>
            </a:r>
          </a:p>
        </p:txBody>
      </p:sp>
      <p:sp>
        <p:nvSpPr>
          <p:cNvPr id="21" name="Parenthèse fermante 20">
            <a:extLst>
              <a:ext uri="{FF2B5EF4-FFF2-40B4-BE49-F238E27FC236}">
                <a16:creationId xmlns:a16="http://schemas.microsoft.com/office/drawing/2014/main" id="{E61E7FE8-57A9-4F3B-B822-54D27563A359}"/>
              </a:ext>
            </a:extLst>
          </p:cNvPr>
          <p:cNvSpPr/>
          <p:nvPr/>
        </p:nvSpPr>
        <p:spPr>
          <a:xfrm>
            <a:off x="3119084" y="3382507"/>
            <a:ext cx="165088" cy="720725"/>
          </a:xfrm>
          <a:prstGeom prst="rightBracket">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fr-BE" dirty="0">
              <a:latin typeface="Encode Sans" panose="020B0604020202020204" charset="0"/>
            </a:endParaRPr>
          </a:p>
        </p:txBody>
      </p:sp>
      <p:sp>
        <p:nvSpPr>
          <p:cNvPr id="23" name="Parenthèse fermante 22">
            <a:extLst>
              <a:ext uri="{FF2B5EF4-FFF2-40B4-BE49-F238E27FC236}">
                <a16:creationId xmlns:a16="http://schemas.microsoft.com/office/drawing/2014/main" id="{064D9A30-8092-4725-912C-DDA272EB6520}"/>
              </a:ext>
            </a:extLst>
          </p:cNvPr>
          <p:cNvSpPr/>
          <p:nvPr/>
        </p:nvSpPr>
        <p:spPr>
          <a:xfrm rot="10800000">
            <a:off x="315959" y="3382507"/>
            <a:ext cx="165088" cy="720725"/>
          </a:xfrm>
          <a:prstGeom prst="rightBracket">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fr-BE" dirty="0">
              <a:latin typeface="Encode Sans" panose="020B0604020202020204" charset="0"/>
            </a:endParaRPr>
          </a:p>
        </p:txBody>
      </p:sp>
      <p:graphicFrame>
        <p:nvGraphicFramePr>
          <p:cNvPr id="25" name="Tableau 8">
            <a:extLst>
              <a:ext uri="{FF2B5EF4-FFF2-40B4-BE49-F238E27FC236}">
                <a16:creationId xmlns:a16="http://schemas.microsoft.com/office/drawing/2014/main" id="{BB11C053-083E-4843-8CEB-858779834133}"/>
              </a:ext>
            </a:extLst>
          </p:cNvPr>
          <p:cNvGraphicFramePr>
            <a:graphicFrameLocks noGrp="1"/>
          </p:cNvGraphicFramePr>
          <p:nvPr>
            <p:extLst>
              <p:ext uri="{D42A27DB-BD31-4B8C-83A1-F6EECF244321}">
                <p14:modId xmlns:p14="http://schemas.microsoft.com/office/powerpoint/2010/main" val="3986488883"/>
              </p:ext>
            </p:extLst>
          </p:nvPr>
        </p:nvGraphicFramePr>
        <p:xfrm>
          <a:off x="330166" y="4503510"/>
          <a:ext cx="1405008" cy="741680"/>
        </p:xfrm>
        <a:graphic>
          <a:graphicData uri="http://schemas.openxmlformats.org/drawingml/2006/table">
            <a:tbl>
              <a:tblPr firstRow="1" bandRow="1">
                <a:tableStyleId>{5940675A-B579-460E-94D1-54222C63F5DA}</a:tableStyleId>
              </a:tblPr>
              <a:tblGrid>
                <a:gridCol w="1405008">
                  <a:extLst>
                    <a:ext uri="{9D8B030D-6E8A-4147-A177-3AD203B41FA5}">
                      <a16:colId xmlns:a16="http://schemas.microsoft.com/office/drawing/2014/main" val="2365483391"/>
                    </a:ext>
                  </a:extLst>
                </a:gridCol>
              </a:tblGrid>
              <a:tr h="370840">
                <a:tc>
                  <a:txBody>
                    <a:bodyPr/>
                    <a:lstStyle/>
                    <a:p>
                      <a:pPr algn="ctr"/>
                      <a:r>
                        <a:rPr lang="fr-BE" dirty="0">
                          <a:latin typeface="Encode Sans" panose="020B0604020202020204" charset="0"/>
                        </a:rPr>
                        <a:t>8 l</a:t>
                      </a: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31422879"/>
                  </a:ext>
                </a:extLst>
              </a:tr>
              <a:tr h="370840">
                <a:tc>
                  <a:txBody>
                    <a:bodyPr/>
                    <a:lstStyle/>
                    <a:p>
                      <a:pPr algn="ctr"/>
                      <a:r>
                        <a:rPr lang="fr-BE" dirty="0">
                          <a:latin typeface="Encode Sans" panose="020B0604020202020204" charset="0"/>
                        </a:rPr>
                        <a:t>100 km</a:t>
                      </a:r>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941892695"/>
                  </a:ext>
                </a:extLst>
              </a:tr>
            </a:tbl>
          </a:graphicData>
        </a:graphic>
      </p:graphicFrame>
      <p:sp>
        <p:nvSpPr>
          <p:cNvPr id="26" name="ZoneTexte 25">
            <a:extLst>
              <a:ext uri="{FF2B5EF4-FFF2-40B4-BE49-F238E27FC236}">
                <a16:creationId xmlns:a16="http://schemas.microsoft.com/office/drawing/2014/main" id="{1D4178D9-5A72-4FEC-A9CB-D02354FB1180}"/>
              </a:ext>
            </a:extLst>
          </p:cNvPr>
          <p:cNvSpPr txBox="1"/>
          <p:nvPr/>
        </p:nvSpPr>
        <p:spPr>
          <a:xfrm>
            <a:off x="1675255" y="4689684"/>
            <a:ext cx="485272" cy="369332"/>
          </a:xfrm>
          <a:prstGeom prst="rect">
            <a:avLst/>
          </a:prstGeom>
          <a:noFill/>
        </p:spPr>
        <p:txBody>
          <a:bodyPr wrap="square" rtlCol="0">
            <a:spAutoFit/>
          </a:bodyPr>
          <a:lstStyle/>
          <a:p>
            <a:pPr algn="ctr"/>
            <a:r>
              <a:rPr lang="fr-BE" dirty="0">
                <a:latin typeface="Encode Sans" panose="020B0604020202020204" charset="0"/>
              </a:rPr>
              <a:t>X</a:t>
            </a:r>
          </a:p>
        </p:txBody>
      </p:sp>
      <p:sp>
        <p:nvSpPr>
          <p:cNvPr id="27" name="ZoneTexte 26">
            <a:extLst>
              <a:ext uri="{FF2B5EF4-FFF2-40B4-BE49-F238E27FC236}">
                <a16:creationId xmlns:a16="http://schemas.microsoft.com/office/drawing/2014/main" id="{8FA2C543-84F7-4368-9FB6-4505223A4010}"/>
              </a:ext>
            </a:extLst>
          </p:cNvPr>
          <p:cNvSpPr txBox="1"/>
          <p:nvPr/>
        </p:nvSpPr>
        <p:spPr>
          <a:xfrm>
            <a:off x="2084983" y="4519865"/>
            <a:ext cx="3863330" cy="646331"/>
          </a:xfrm>
          <a:prstGeom prst="rect">
            <a:avLst/>
          </a:prstGeom>
          <a:noFill/>
        </p:spPr>
        <p:txBody>
          <a:bodyPr wrap="square" rtlCol="0">
            <a:spAutoFit/>
          </a:bodyPr>
          <a:lstStyle/>
          <a:p>
            <a:r>
              <a:rPr lang="fr-BE" sz="1600" dirty="0">
                <a:latin typeface="Encode Sans" panose="020B0604020202020204" charset="0"/>
              </a:rPr>
              <a:t>1.50 €/l   X 2,500 km </a:t>
            </a:r>
            <a:r>
              <a:rPr lang="fr-BE" sz="2000" b="1" dirty="0">
                <a:solidFill>
                  <a:srgbClr val="00DDCD"/>
                </a:solidFill>
                <a:latin typeface="Encode Sans" panose="020B0604020202020204" charset="0"/>
              </a:rPr>
              <a:t>X 40%</a:t>
            </a:r>
          </a:p>
          <a:p>
            <a:r>
              <a:rPr lang="fr-BE" sz="1600" dirty="0">
                <a:latin typeface="Encode Sans" panose="020B0604020202020204" charset="0"/>
              </a:rPr>
              <a:t>= 120 €/</a:t>
            </a:r>
            <a:r>
              <a:rPr lang="fr-BE" sz="1600" dirty="0" err="1">
                <a:latin typeface="Encode Sans" panose="020B0604020202020204" charset="0"/>
              </a:rPr>
              <a:t>month</a:t>
            </a:r>
            <a:endParaRPr lang="fr-BE" sz="1600" dirty="0">
              <a:latin typeface="Encode Sans" panose="020B0604020202020204" charset="0"/>
            </a:endParaRPr>
          </a:p>
        </p:txBody>
      </p:sp>
      <p:sp>
        <p:nvSpPr>
          <p:cNvPr id="30" name="Rectangle : coins arrondis 29">
            <a:extLst>
              <a:ext uri="{FF2B5EF4-FFF2-40B4-BE49-F238E27FC236}">
                <a16:creationId xmlns:a16="http://schemas.microsoft.com/office/drawing/2014/main" id="{16E80AF3-9672-4FDB-8817-BDA006D34B84}"/>
              </a:ext>
            </a:extLst>
          </p:cNvPr>
          <p:cNvSpPr/>
          <p:nvPr/>
        </p:nvSpPr>
        <p:spPr>
          <a:xfrm>
            <a:off x="6436656" y="3334786"/>
            <a:ext cx="5402179" cy="816166"/>
          </a:xfrm>
          <a:prstGeom prst="roundRect">
            <a:avLst/>
          </a:prstGeom>
          <a:solidFill>
            <a:srgbClr val="F7A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1400" dirty="0">
              <a:latin typeface="Encode Sans" panose="020B0604020202020204" charset="0"/>
            </a:endParaRPr>
          </a:p>
        </p:txBody>
      </p:sp>
      <p:graphicFrame>
        <p:nvGraphicFramePr>
          <p:cNvPr id="31" name="Tableau 8">
            <a:extLst>
              <a:ext uri="{FF2B5EF4-FFF2-40B4-BE49-F238E27FC236}">
                <a16:creationId xmlns:a16="http://schemas.microsoft.com/office/drawing/2014/main" id="{6042770E-28A9-4366-B71A-57756A401B64}"/>
              </a:ext>
            </a:extLst>
          </p:cNvPr>
          <p:cNvGraphicFramePr>
            <a:graphicFrameLocks noGrp="1"/>
          </p:cNvGraphicFramePr>
          <p:nvPr>
            <p:extLst>
              <p:ext uri="{D42A27DB-BD31-4B8C-83A1-F6EECF244321}">
                <p14:modId xmlns:p14="http://schemas.microsoft.com/office/powerpoint/2010/main" val="1419844616"/>
              </p:ext>
            </p:extLst>
          </p:nvPr>
        </p:nvGraphicFramePr>
        <p:xfrm>
          <a:off x="6757438" y="3382507"/>
          <a:ext cx="1488587" cy="741680"/>
        </p:xfrm>
        <a:graphic>
          <a:graphicData uri="http://schemas.openxmlformats.org/drawingml/2006/table">
            <a:tbl>
              <a:tblPr firstRow="1" bandRow="1">
                <a:tableStyleId>{5940675A-B579-460E-94D1-54222C63F5DA}</a:tableStyleId>
              </a:tblPr>
              <a:tblGrid>
                <a:gridCol w="1488587">
                  <a:extLst>
                    <a:ext uri="{9D8B030D-6E8A-4147-A177-3AD203B41FA5}">
                      <a16:colId xmlns:a16="http://schemas.microsoft.com/office/drawing/2014/main" val="2365483391"/>
                    </a:ext>
                  </a:extLst>
                </a:gridCol>
              </a:tblGrid>
              <a:tr h="370840">
                <a:tc>
                  <a:txBody>
                    <a:bodyPr/>
                    <a:lstStyle/>
                    <a:p>
                      <a:pPr algn="ctr"/>
                      <a:r>
                        <a:rPr lang="fr-BE" dirty="0">
                          <a:latin typeface="Encode Sans" panose="020B0604020202020204" charset="0"/>
                        </a:rPr>
                        <a:t>Cons. (kWh)</a:t>
                      </a: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31422879"/>
                  </a:ext>
                </a:extLst>
              </a:tr>
              <a:tr h="370840">
                <a:tc>
                  <a:txBody>
                    <a:bodyPr/>
                    <a:lstStyle/>
                    <a:p>
                      <a:pPr algn="ctr"/>
                      <a:r>
                        <a:rPr lang="fr-BE" dirty="0">
                          <a:latin typeface="Encode Sans" panose="020B0604020202020204" charset="0"/>
                        </a:rPr>
                        <a:t>100 km</a:t>
                      </a:r>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941892695"/>
                  </a:ext>
                </a:extLst>
              </a:tr>
            </a:tbl>
          </a:graphicData>
        </a:graphic>
      </p:graphicFrame>
      <p:sp>
        <p:nvSpPr>
          <p:cNvPr id="32" name="ZoneTexte 31">
            <a:extLst>
              <a:ext uri="{FF2B5EF4-FFF2-40B4-BE49-F238E27FC236}">
                <a16:creationId xmlns:a16="http://schemas.microsoft.com/office/drawing/2014/main" id="{BD4959F5-76C6-4457-8B7C-B1C0AD9B10E1}"/>
              </a:ext>
            </a:extLst>
          </p:cNvPr>
          <p:cNvSpPr txBox="1"/>
          <p:nvPr/>
        </p:nvSpPr>
        <p:spPr>
          <a:xfrm>
            <a:off x="8150653" y="3584329"/>
            <a:ext cx="485272" cy="307777"/>
          </a:xfrm>
          <a:prstGeom prst="rect">
            <a:avLst/>
          </a:prstGeom>
          <a:noFill/>
        </p:spPr>
        <p:txBody>
          <a:bodyPr wrap="square" rtlCol="0">
            <a:spAutoFit/>
          </a:bodyPr>
          <a:lstStyle/>
          <a:p>
            <a:pPr algn="ctr"/>
            <a:r>
              <a:rPr lang="fr-BE" sz="1400" dirty="0">
                <a:latin typeface="Encode Sans" panose="020B0604020202020204" charset="0"/>
              </a:rPr>
              <a:t>X</a:t>
            </a:r>
          </a:p>
        </p:txBody>
      </p:sp>
      <p:graphicFrame>
        <p:nvGraphicFramePr>
          <p:cNvPr id="33" name="Tableau 8">
            <a:extLst>
              <a:ext uri="{FF2B5EF4-FFF2-40B4-BE49-F238E27FC236}">
                <a16:creationId xmlns:a16="http://schemas.microsoft.com/office/drawing/2014/main" id="{78C63571-0A57-4EC1-A040-A811D0DD5A8F}"/>
              </a:ext>
            </a:extLst>
          </p:cNvPr>
          <p:cNvGraphicFramePr>
            <a:graphicFrameLocks noGrp="1"/>
          </p:cNvGraphicFramePr>
          <p:nvPr>
            <p:extLst>
              <p:ext uri="{D42A27DB-BD31-4B8C-83A1-F6EECF244321}">
                <p14:modId xmlns:p14="http://schemas.microsoft.com/office/powerpoint/2010/main" val="1585130954"/>
              </p:ext>
            </p:extLst>
          </p:nvPr>
        </p:nvGraphicFramePr>
        <p:xfrm>
          <a:off x="8569048" y="3372029"/>
          <a:ext cx="839407" cy="741680"/>
        </p:xfrm>
        <a:graphic>
          <a:graphicData uri="http://schemas.openxmlformats.org/drawingml/2006/table">
            <a:tbl>
              <a:tblPr firstRow="1" bandRow="1">
                <a:tableStyleId>{5940675A-B579-460E-94D1-54222C63F5DA}</a:tableStyleId>
              </a:tblPr>
              <a:tblGrid>
                <a:gridCol w="839407">
                  <a:extLst>
                    <a:ext uri="{9D8B030D-6E8A-4147-A177-3AD203B41FA5}">
                      <a16:colId xmlns:a16="http://schemas.microsoft.com/office/drawing/2014/main" val="2365483391"/>
                    </a:ext>
                  </a:extLst>
                </a:gridCol>
              </a:tblGrid>
              <a:tr h="370840">
                <a:tc>
                  <a:txBody>
                    <a:bodyPr/>
                    <a:lstStyle/>
                    <a:p>
                      <a:pPr algn="ctr"/>
                      <a:r>
                        <a:rPr lang="fr-BE" dirty="0">
                          <a:latin typeface="Encode Sans" panose="020B0604020202020204" charset="0"/>
                        </a:rPr>
                        <a:t>Price</a:t>
                      </a: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31422879"/>
                  </a:ext>
                </a:extLst>
              </a:tr>
              <a:tr h="370840">
                <a:tc>
                  <a:txBody>
                    <a:bodyPr/>
                    <a:lstStyle/>
                    <a:p>
                      <a:pPr algn="ctr"/>
                      <a:r>
                        <a:rPr lang="fr-BE" dirty="0">
                          <a:latin typeface="Encode Sans" panose="020B0604020202020204" charset="0"/>
                        </a:rPr>
                        <a:t>kWh</a:t>
                      </a:r>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941892695"/>
                  </a:ext>
                </a:extLst>
              </a:tr>
            </a:tbl>
          </a:graphicData>
        </a:graphic>
      </p:graphicFrame>
      <p:sp>
        <p:nvSpPr>
          <p:cNvPr id="34" name="ZoneTexte 33">
            <a:extLst>
              <a:ext uri="{FF2B5EF4-FFF2-40B4-BE49-F238E27FC236}">
                <a16:creationId xmlns:a16="http://schemas.microsoft.com/office/drawing/2014/main" id="{4D603D18-1CBD-4521-99C4-2052C7BA8C91}"/>
              </a:ext>
            </a:extLst>
          </p:cNvPr>
          <p:cNvSpPr txBox="1"/>
          <p:nvPr/>
        </p:nvSpPr>
        <p:spPr>
          <a:xfrm>
            <a:off x="9478324" y="3610455"/>
            <a:ext cx="485272" cy="307777"/>
          </a:xfrm>
          <a:prstGeom prst="rect">
            <a:avLst/>
          </a:prstGeom>
          <a:noFill/>
        </p:spPr>
        <p:txBody>
          <a:bodyPr wrap="square" rtlCol="0">
            <a:spAutoFit/>
          </a:bodyPr>
          <a:lstStyle/>
          <a:p>
            <a:pPr algn="ctr"/>
            <a:r>
              <a:rPr lang="fr-BE" sz="1400" dirty="0">
                <a:latin typeface="Encode Sans" panose="020B0604020202020204" charset="0"/>
              </a:rPr>
              <a:t>X</a:t>
            </a:r>
          </a:p>
        </p:txBody>
      </p:sp>
      <p:sp>
        <p:nvSpPr>
          <p:cNvPr id="35" name="ZoneTexte 34">
            <a:extLst>
              <a:ext uri="{FF2B5EF4-FFF2-40B4-BE49-F238E27FC236}">
                <a16:creationId xmlns:a16="http://schemas.microsoft.com/office/drawing/2014/main" id="{14D5DA93-C181-4C4A-8DA6-A64D60ADAD64}"/>
              </a:ext>
            </a:extLst>
          </p:cNvPr>
          <p:cNvSpPr txBox="1"/>
          <p:nvPr/>
        </p:nvSpPr>
        <p:spPr>
          <a:xfrm>
            <a:off x="9796613" y="3511026"/>
            <a:ext cx="1170958" cy="523220"/>
          </a:xfrm>
          <a:prstGeom prst="rect">
            <a:avLst/>
          </a:prstGeom>
          <a:noFill/>
        </p:spPr>
        <p:txBody>
          <a:bodyPr wrap="square" rtlCol="0">
            <a:spAutoFit/>
          </a:bodyPr>
          <a:lstStyle/>
          <a:p>
            <a:r>
              <a:rPr lang="en-US" sz="1400" dirty="0">
                <a:latin typeface="Encode Sans" panose="020B0604020202020204" charset="0"/>
              </a:rPr>
              <a:t>Nb of km per month</a:t>
            </a:r>
          </a:p>
        </p:txBody>
      </p:sp>
      <p:sp>
        <p:nvSpPr>
          <p:cNvPr id="36" name="Parenthèse fermante 35">
            <a:extLst>
              <a:ext uri="{FF2B5EF4-FFF2-40B4-BE49-F238E27FC236}">
                <a16:creationId xmlns:a16="http://schemas.microsoft.com/office/drawing/2014/main" id="{C6B68862-5555-4D0F-89CB-7577C9E3180D}"/>
              </a:ext>
            </a:extLst>
          </p:cNvPr>
          <p:cNvSpPr/>
          <p:nvPr/>
        </p:nvSpPr>
        <p:spPr>
          <a:xfrm>
            <a:off x="9300172" y="3382507"/>
            <a:ext cx="165088" cy="720725"/>
          </a:xfrm>
          <a:prstGeom prst="rightBracket">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fr-BE" sz="1400" dirty="0">
              <a:latin typeface="Encode Sans" panose="020B0604020202020204" charset="0"/>
            </a:endParaRPr>
          </a:p>
        </p:txBody>
      </p:sp>
      <p:sp>
        <p:nvSpPr>
          <p:cNvPr id="37" name="Parenthèse fermante 36">
            <a:extLst>
              <a:ext uri="{FF2B5EF4-FFF2-40B4-BE49-F238E27FC236}">
                <a16:creationId xmlns:a16="http://schemas.microsoft.com/office/drawing/2014/main" id="{430AD69D-7093-4C49-B0CF-DE18AB54DB9E}"/>
              </a:ext>
            </a:extLst>
          </p:cNvPr>
          <p:cNvSpPr/>
          <p:nvPr/>
        </p:nvSpPr>
        <p:spPr>
          <a:xfrm rot="10800000">
            <a:off x="6679238" y="3382507"/>
            <a:ext cx="165088" cy="720725"/>
          </a:xfrm>
          <a:prstGeom prst="rightBracket">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fr-BE" sz="1400" dirty="0">
              <a:latin typeface="Encode Sans" panose="020B0604020202020204" charset="0"/>
            </a:endParaRPr>
          </a:p>
        </p:txBody>
      </p:sp>
      <p:graphicFrame>
        <p:nvGraphicFramePr>
          <p:cNvPr id="38" name="Tableau 8">
            <a:extLst>
              <a:ext uri="{FF2B5EF4-FFF2-40B4-BE49-F238E27FC236}">
                <a16:creationId xmlns:a16="http://schemas.microsoft.com/office/drawing/2014/main" id="{50F71F79-7E39-450C-B3A1-AE334F25F296}"/>
              </a:ext>
            </a:extLst>
          </p:cNvPr>
          <p:cNvGraphicFramePr>
            <a:graphicFrameLocks noGrp="1"/>
          </p:cNvGraphicFramePr>
          <p:nvPr>
            <p:extLst>
              <p:ext uri="{D42A27DB-BD31-4B8C-83A1-F6EECF244321}">
                <p14:modId xmlns:p14="http://schemas.microsoft.com/office/powerpoint/2010/main" val="3164209267"/>
              </p:ext>
            </p:extLst>
          </p:nvPr>
        </p:nvGraphicFramePr>
        <p:xfrm>
          <a:off x="6727073" y="4503510"/>
          <a:ext cx="1405008" cy="741680"/>
        </p:xfrm>
        <a:graphic>
          <a:graphicData uri="http://schemas.openxmlformats.org/drawingml/2006/table">
            <a:tbl>
              <a:tblPr firstRow="1" bandRow="1">
                <a:tableStyleId>{5940675A-B579-460E-94D1-54222C63F5DA}</a:tableStyleId>
              </a:tblPr>
              <a:tblGrid>
                <a:gridCol w="1405008">
                  <a:extLst>
                    <a:ext uri="{9D8B030D-6E8A-4147-A177-3AD203B41FA5}">
                      <a16:colId xmlns:a16="http://schemas.microsoft.com/office/drawing/2014/main" val="2365483391"/>
                    </a:ext>
                  </a:extLst>
                </a:gridCol>
              </a:tblGrid>
              <a:tr h="370840">
                <a:tc>
                  <a:txBody>
                    <a:bodyPr/>
                    <a:lstStyle/>
                    <a:p>
                      <a:pPr algn="ctr"/>
                      <a:r>
                        <a:rPr lang="fr-BE" dirty="0">
                          <a:latin typeface="Encode Sans" panose="020B0604020202020204" charset="0"/>
                        </a:rPr>
                        <a:t>16.6 k Wh</a:t>
                      </a: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31422879"/>
                  </a:ext>
                </a:extLst>
              </a:tr>
              <a:tr h="370840">
                <a:tc>
                  <a:txBody>
                    <a:bodyPr/>
                    <a:lstStyle/>
                    <a:p>
                      <a:pPr algn="ctr"/>
                      <a:r>
                        <a:rPr lang="fr-BE" dirty="0">
                          <a:latin typeface="Encode Sans" panose="020B0604020202020204" charset="0"/>
                        </a:rPr>
                        <a:t>100 km</a:t>
                      </a:r>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941892695"/>
                  </a:ext>
                </a:extLst>
              </a:tr>
            </a:tbl>
          </a:graphicData>
        </a:graphic>
      </p:graphicFrame>
      <p:sp>
        <p:nvSpPr>
          <p:cNvPr id="39" name="ZoneTexte 38">
            <a:extLst>
              <a:ext uri="{FF2B5EF4-FFF2-40B4-BE49-F238E27FC236}">
                <a16:creationId xmlns:a16="http://schemas.microsoft.com/office/drawing/2014/main" id="{B98A9B94-4806-42A8-B746-824C0C1DBCB7}"/>
              </a:ext>
            </a:extLst>
          </p:cNvPr>
          <p:cNvSpPr txBox="1"/>
          <p:nvPr/>
        </p:nvSpPr>
        <p:spPr>
          <a:xfrm>
            <a:off x="8072162" y="4689684"/>
            <a:ext cx="485272" cy="369332"/>
          </a:xfrm>
          <a:prstGeom prst="rect">
            <a:avLst/>
          </a:prstGeom>
          <a:noFill/>
        </p:spPr>
        <p:txBody>
          <a:bodyPr wrap="square" rtlCol="0">
            <a:spAutoFit/>
          </a:bodyPr>
          <a:lstStyle/>
          <a:p>
            <a:pPr algn="ctr"/>
            <a:r>
              <a:rPr lang="fr-BE" dirty="0">
                <a:latin typeface="Encode Sans" panose="020B0604020202020204" charset="0"/>
              </a:rPr>
              <a:t>X</a:t>
            </a:r>
          </a:p>
        </p:txBody>
      </p:sp>
      <p:sp>
        <p:nvSpPr>
          <p:cNvPr id="40" name="ZoneTexte 39">
            <a:extLst>
              <a:ext uri="{FF2B5EF4-FFF2-40B4-BE49-F238E27FC236}">
                <a16:creationId xmlns:a16="http://schemas.microsoft.com/office/drawing/2014/main" id="{E5CB044C-1AFF-487D-ABBB-9337B1B3B897}"/>
              </a:ext>
            </a:extLst>
          </p:cNvPr>
          <p:cNvSpPr txBox="1"/>
          <p:nvPr/>
        </p:nvSpPr>
        <p:spPr>
          <a:xfrm>
            <a:off x="8481891" y="4540200"/>
            <a:ext cx="3847733" cy="646331"/>
          </a:xfrm>
          <a:prstGeom prst="rect">
            <a:avLst/>
          </a:prstGeom>
          <a:noFill/>
        </p:spPr>
        <p:txBody>
          <a:bodyPr wrap="square" rtlCol="0">
            <a:spAutoFit/>
          </a:bodyPr>
          <a:lstStyle/>
          <a:p>
            <a:r>
              <a:rPr lang="fr-BE" sz="1600" dirty="0">
                <a:latin typeface="Encode Sans" panose="020B0604020202020204" charset="0"/>
              </a:rPr>
              <a:t>0.16 €/kWh x 2,500 km </a:t>
            </a:r>
            <a:r>
              <a:rPr lang="fr-BE" sz="2000" b="1" dirty="0">
                <a:solidFill>
                  <a:srgbClr val="F7A600"/>
                </a:solidFill>
                <a:latin typeface="Encode Sans" panose="020B0604020202020204" charset="0"/>
              </a:rPr>
              <a:t>X 60%</a:t>
            </a:r>
          </a:p>
          <a:p>
            <a:r>
              <a:rPr lang="fr-BE" sz="1600" dirty="0">
                <a:latin typeface="Encode Sans" panose="020B0604020202020204" charset="0"/>
              </a:rPr>
              <a:t>= 40 €/</a:t>
            </a:r>
            <a:r>
              <a:rPr lang="fr-BE" sz="1600" dirty="0" err="1">
                <a:latin typeface="Encode Sans" panose="020B0604020202020204" charset="0"/>
              </a:rPr>
              <a:t>month</a:t>
            </a:r>
            <a:endParaRPr lang="fr-BE" sz="1600" dirty="0">
              <a:latin typeface="Encode Sans" panose="020B0604020202020204" charset="0"/>
            </a:endParaRPr>
          </a:p>
        </p:txBody>
      </p:sp>
      <p:sp>
        <p:nvSpPr>
          <p:cNvPr id="24" name="Title 23">
            <a:extLst>
              <a:ext uri="{FF2B5EF4-FFF2-40B4-BE49-F238E27FC236}">
                <a16:creationId xmlns:a16="http://schemas.microsoft.com/office/drawing/2014/main" id="{B07D73A8-9AF4-416F-9F7C-27A0AF0C9689}"/>
              </a:ext>
            </a:extLst>
          </p:cNvPr>
          <p:cNvSpPr>
            <a:spLocks noGrp="1"/>
          </p:cNvSpPr>
          <p:nvPr>
            <p:ph type="title"/>
          </p:nvPr>
        </p:nvSpPr>
        <p:spPr/>
        <p:txBody>
          <a:bodyPr/>
          <a:lstStyle/>
          <a:p>
            <a:r>
              <a:rPr lang="en-US" altLang="fr-FR" dirty="0"/>
              <a:t>Calculation of the monthly consumption budget</a:t>
            </a:r>
            <a:endParaRPr lang="en-US" dirty="0"/>
          </a:p>
        </p:txBody>
      </p:sp>
      <p:sp>
        <p:nvSpPr>
          <p:cNvPr id="2" name="TextBox 1">
            <a:extLst>
              <a:ext uri="{FF2B5EF4-FFF2-40B4-BE49-F238E27FC236}">
                <a16:creationId xmlns:a16="http://schemas.microsoft.com/office/drawing/2014/main" id="{C994108A-5D2D-A927-75B2-3D2BB500E83A}"/>
              </a:ext>
            </a:extLst>
          </p:cNvPr>
          <p:cNvSpPr txBox="1"/>
          <p:nvPr/>
        </p:nvSpPr>
        <p:spPr>
          <a:xfrm>
            <a:off x="5661662" y="3391988"/>
            <a:ext cx="904240" cy="769441"/>
          </a:xfrm>
          <a:prstGeom prst="rect">
            <a:avLst/>
          </a:prstGeom>
          <a:noFill/>
        </p:spPr>
        <p:txBody>
          <a:bodyPr wrap="square" rtlCol="0">
            <a:spAutoFit/>
          </a:bodyPr>
          <a:lstStyle/>
          <a:p>
            <a:pPr algn="ctr"/>
            <a:r>
              <a:rPr lang="fr-BE" sz="4400" dirty="0">
                <a:latin typeface="Encode Sans" panose="020B0604020202020204" charset="0"/>
              </a:rPr>
              <a:t>+</a:t>
            </a:r>
            <a:endParaRPr lang="en-US" sz="4400" dirty="0">
              <a:latin typeface="Encode Sans" panose="020B0604020202020204" charset="0"/>
            </a:endParaRPr>
          </a:p>
        </p:txBody>
      </p:sp>
      <p:sp>
        <p:nvSpPr>
          <p:cNvPr id="43" name="TextBox 42">
            <a:extLst>
              <a:ext uri="{FF2B5EF4-FFF2-40B4-BE49-F238E27FC236}">
                <a16:creationId xmlns:a16="http://schemas.microsoft.com/office/drawing/2014/main" id="{D0CF4439-EB83-A926-5281-7613122C9B8A}"/>
              </a:ext>
            </a:extLst>
          </p:cNvPr>
          <p:cNvSpPr txBox="1"/>
          <p:nvPr/>
        </p:nvSpPr>
        <p:spPr>
          <a:xfrm>
            <a:off x="5635536" y="4474240"/>
            <a:ext cx="904240" cy="769441"/>
          </a:xfrm>
          <a:prstGeom prst="rect">
            <a:avLst/>
          </a:prstGeom>
          <a:noFill/>
        </p:spPr>
        <p:txBody>
          <a:bodyPr wrap="square" rtlCol="0">
            <a:spAutoFit/>
          </a:bodyPr>
          <a:lstStyle/>
          <a:p>
            <a:pPr algn="ctr"/>
            <a:r>
              <a:rPr lang="fr-BE" sz="4400" dirty="0">
                <a:latin typeface="Encode Sans" panose="020B0604020202020204" charset="0"/>
              </a:rPr>
              <a:t>+</a:t>
            </a:r>
            <a:endParaRPr lang="en-US" sz="4400" dirty="0">
              <a:latin typeface="Encode Sans" panose="020B0604020202020204" charset="0"/>
            </a:endParaRPr>
          </a:p>
        </p:txBody>
      </p:sp>
      <p:sp>
        <p:nvSpPr>
          <p:cNvPr id="4" name="TextBox 3">
            <a:extLst>
              <a:ext uri="{FF2B5EF4-FFF2-40B4-BE49-F238E27FC236}">
                <a16:creationId xmlns:a16="http://schemas.microsoft.com/office/drawing/2014/main" id="{EFA7F8A7-E789-DFF2-8071-15CFAB1BE844}"/>
              </a:ext>
            </a:extLst>
          </p:cNvPr>
          <p:cNvSpPr txBox="1"/>
          <p:nvPr/>
        </p:nvSpPr>
        <p:spPr>
          <a:xfrm>
            <a:off x="4257635" y="5783759"/>
            <a:ext cx="3676727" cy="646331"/>
          </a:xfrm>
          <a:prstGeom prst="rect">
            <a:avLst/>
          </a:prstGeom>
          <a:solidFill>
            <a:srgbClr val="243782"/>
          </a:solidFill>
        </p:spPr>
        <p:txBody>
          <a:bodyPr wrap="square" rtlCol="0">
            <a:spAutoFit/>
          </a:bodyPr>
          <a:lstStyle/>
          <a:p>
            <a:pPr algn="ctr"/>
            <a:r>
              <a:rPr lang="en-US" b="1" dirty="0">
                <a:solidFill>
                  <a:schemeClr val="bg1"/>
                </a:solidFill>
                <a:latin typeface="Encode Sans" panose="020B0604020202020204" charset="0"/>
              </a:rPr>
              <a:t>Adjusted energy budget</a:t>
            </a:r>
          </a:p>
          <a:p>
            <a:pPr algn="ctr"/>
            <a:r>
              <a:rPr lang="en-US" b="1" dirty="0">
                <a:solidFill>
                  <a:schemeClr val="bg1"/>
                </a:solidFill>
                <a:latin typeface="Encode Sans" panose="020B0604020202020204" charset="0"/>
              </a:rPr>
              <a:t> = 160 € / month</a:t>
            </a:r>
          </a:p>
        </p:txBody>
      </p:sp>
      <p:sp>
        <p:nvSpPr>
          <p:cNvPr id="44" name="Rectangle 43">
            <a:extLst>
              <a:ext uri="{FF2B5EF4-FFF2-40B4-BE49-F238E27FC236}">
                <a16:creationId xmlns:a16="http://schemas.microsoft.com/office/drawing/2014/main" id="{728D08A7-CEFE-841C-5448-59252ADE25AC}"/>
              </a:ext>
            </a:extLst>
          </p:cNvPr>
          <p:cNvSpPr/>
          <p:nvPr/>
        </p:nvSpPr>
        <p:spPr>
          <a:xfrm>
            <a:off x="0" y="434558"/>
            <a:ext cx="5166911" cy="356591"/>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a:latin typeface="Encode Sans" panose="020B0604020202020204" charset="0"/>
              </a:rPr>
              <a:t>Example France - Country adaptation</a:t>
            </a:r>
            <a:endParaRPr lang="en-US" dirty="0">
              <a:latin typeface="Encode Sans" panose="020B0604020202020204" charset="0"/>
            </a:endParaRPr>
          </a:p>
        </p:txBody>
      </p:sp>
      <p:sp>
        <p:nvSpPr>
          <p:cNvPr id="6" name="TextBox 5">
            <a:extLst>
              <a:ext uri="{FF2B5EF4-FFF2-40B4-BE49-F238E27FC236}">
                <a16:creationId xmlns:a16="http://schemas.microsoft.com/office/drawing/2014/main" id="{2D7CA83C-8E36-E061-3AA9-B5C8FD27D336}"/>
              </a:ext>
            </a:extLst>
          </p:cNvPr>
          <p:cNvSpPr txBox="1"/>
          <p:nvPr/>
        </p:nvSpPr>
        <p:spPr>
          <a:xfrm>
            <a:off x="2309189" y="1979459"/>
            <a:ext cx="7588578" cy="369332"/>
          </a:xfrm>
          <a:prstGeom prst="rect">
            <a:avLst/>
          </a:prstGeom>
          <a:solidFill>
            <a:schemeClr val="accent2"/>
          </a:solidFill>
        </p:spPr>
        <p:txBody>
          <a:bodyPr wrap="square" rtlCol="0">
            <a:spAutoFit/>
          </a:bodyPr>
          <a:lstStyle/>
          <a:p>
            <a:pPr algn="ctr"/>
            <a:r>
              <a:rPr lang="en-US" b="1" dirty="0">
                <a:solidFill>
                  <a:schemeClr val="bg1"/>
                </a:solidFill>
                <a:latin typeface="Encode Sans" panose="020B0604020202020204" charset="0"/>
              </a:rPr>
              <a:t>Assumption = 40% thermal use / 60% electrical use</a:t>
            </a:r>
          </a:p>
        </p:txBody>
      </p:sp>
      <p:sp>
        <p:nvSpPr>
          <p:cNvPr id="46" name="ZoneTexte 18">
            <a:extLst>
              <a:ext uri="{FF2B5EF4-FFF2-40B4-BE49-F238E27FC236}">
                <a16:creationId xmlns:a16="http://schemas.microsoft.com/office/drawing/2014/main" id="{E90921D8-E432-A498-DFC5-BF5235A3B9EF}"/>
              </a:ext>
            </a:extLst>
          </p:cNvPr>
          <p:cNvSpPr txBox="1"/>
          <p:nvPr/>
        </p:nvSpPr>
        <p:spPr>
          <a:xfrm>
            <a:off x="4386998" y="3577274"/>
            <a:ext cx="485272" cy="369332"/>
          </a:xfrm>
          <a:prstGeom prst="rect">
            <a:avLst/>
          </a:prstGeom>
          <a:noFill/>
        </p:spPr>
        <p:txBody>
          <a:bodyPr wrap="square" rtlCol="0">
            <a:spAutoFit/>
          </a:bodyPr>
          <a:lstStyle/>
          <a:p>
            <a:pPr algn="ctr"/>
            <a:r>
              <a:rPr lang="fr-BE" dirty="0">
                <a:latin typeface="Encode Sans" panose="020B0604020202020204" charset="0"/>
              </a:rPr>
              <a:t>X</a:t>
            </a:r>
          </a:p>
        </p:txBody>
      </p:sp>
      <p:sp>
        <p:nvSpPr>
          <p:cNvPr id="47" name="ZoneTexte 19">
            <a:extLst>
              <a:ext uri="{FF2B5EF4-FFF2-40B4-BE49-F238E27FC236}">
                <a16:creationId xmlns:a16="http://schemas.microsoft.com/office/drawing/2014/main" id="{88701D02-FA25-7AD5-4B7E-9ADCA358ED59}"/>
              </a:ext>
            </a:extLst>
          </p:cNvPr>
          <p:cNvSpPr txBox="1"/>
          <p:nvPr/>
        </p:nvSpPr>
        <p:spPr>
          <a:xfrm>
            <a:off x="4691539" y="3501071"/>
            <a:ext cx="1115888" cy="523220"/>
          </a:xfrm>
          <a:prstGeom prst="rect">
            <a:avLst/>
          </a:prstGeom>
          <a:noFill/>
        </p:spPr>
        <p:txBody>
          <a:bodyPr wrap="square" rtlCol="0">
            <a:spAutoFit/>
          </a:bodyPr>
          <a:lstStyle/>
          <a:p>
            <a:r>
              <a:rPr lang="fr-BE" sz="1400" dirty="0">
                <a:latin typeface="Encode Sans" panose="020B0604020202020204" charset="0"/>
              </a:rPr>
              <a:t>% thermal use</a:t>
            </a:r>
          </a:p>
        </p:txBody>
      </p:sp>
      <p:sp>
        <p:nvSpPr>
          <p:cNvPr id="48" name="ZoneTexte 33">
            <a:extLst>
              <a:ext uri="{FF2B5EF4-FFF2-40B4-BE49-F238E27FC236}">
                <a16:creationId xmlns:a16="http://schemas.microsoft.com/office/drawing/2014/main" id="{0C9FD52A-B549-853C-D530-467267E8A064}"/>
              </a:ext>
            </a:extLst>
          </p:cNvPr>
          <p:cNvSpPr txBox="1"/>
          <p:nvPr/>
        </p:nvSpPr>
        <p:spPr>
          <a:xfrm>
            <a:off x="10694720" y="3615725"/>
            <a:ext cx="485272" cy="307777"/>
          </a:xfrm>
          <a:prstGeom prst="rect">
            <a:avLst/>
          </a:prstGeom>
          <a:noFill/>
        </p:spPr>
        <p:txBody>
          <a:bodyPr wrap="square" rtlCol="0">
            <a:spAutoFit/>
          </a:bodyPr>
          <a:lstStyle/>
          <a:p>
            <a:pPr algn="ctr"/>
            <a:r>
              <a:rPr lang="fr-BE" sz="1400" dirty="0">
                <a:latin typeface="Encode Sans" panose="020B0604020202020204" charset="0"/>
              </a:rPr>
              <a:t>X</a:t>
            </a:r>
          </a:p>
        </p:txBody>
      </p:sp>
      <p:sp>
        <p:nvSpPr>
          <p:cNvPr id="49" name="ZoneTexte 34">
            <a:extLst>
              <a:ext uri="{FF2B5EF4-FFF2-40B4-BE49-F238E27FC236}">
                <a16:creationId xmlns:a16="http://schemas.microsoft.com/office/drawing/2014/main" id="{260ED81C-265A-AB83-C938-0B1EC50B972C}"/>
              </a:ext>
            </a:extLst>
          </p:cNvPr>
          <p:cNvSpPr txBox="1"/>
          <p:nvPr/>
        </p:nvSpPr>
        <p:spPr>
          <a:xfrm>
            <a:off x="11033901" y="3519032"/>
            <a:ext cx="981695" cy="523220"/>
          </a:xfrm>
          <a:prstGeom prst="rect">
            <a:avLst/>
          </a:prstGeom>
          <a:noFill/>
        </p:spPr>
        <p:txBody>
          <a:bodyPr wrap="square" rtlCol="0">
            <a:spAutoFit/>
          </a:bodyPr>
          <a:lstStyle/>
          <a:p>
            <a:r>
              <a:rPr lang="fr-BE" sz="1400" dirty="0">
                <a:latin typeface="Encode Sans" panose="020B0604020202020204" charset="0"/>
              </a:rPr>
              <a:t>% </a:t>
            </a:r>
            <a:r>
              <a:rPr lang="fr-BE" sz="1400" dirty="0" err="1">
                <a:latin typeface="Encode Sans" panose="020B0604020202020204" charset="0"/>
              </a:rPr>
              <a:t>elec</a:t>
            </a:r>
            <a:r>
              <a:rPr lang="fr-BE" sz="1400" dirty="0">
                <a:latin typeface="Encode Sans" panose="020B0604020202020204" charset="0"/>
              </a:rPr>
              <a:t>.. use</a:t>
            </a:r>
          </a:p>
        </p:txBody>
      </p:sp>
      <p:pic>
        <p:nvPicPr>
          <p:cNvPr id="45" name="Picture 2" descr="Stellantis dévoile un florilège de slogans pour ses marques">
            <a:extLst>
              <a:ext uri="{FF2B5EF4-FFF2-40B4-BE49-F238E27FC236}">
                <a16:creationId xmlns:a16="http://schemas.microsoft.com/office/drawing/2014/main" id="{3B6F75CD-FF18-7C36-16AB-9FEE353DB7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869" y="6267198"/>
            <a:ext cx="396573" cy="264382"/>
          </a:xfrm>
          <a:prstGeom prst="flowChartConnector">
            <a:avLst/>
          </a:prstGeom>
          <a:noFill/>
          <a:extLst>
            <a:ext uri="{909E8E84-426E-40DD-AFC4-6F175D3DCCD1}">
              <a14:hiddenFill xmlns:a14="http://schemas.microsoft.com/office/drawing/2010/main">
                <a:solidFill>
                  <a:srgbClr val="FFFFFF"/>
                </a:solidFill>
              </a14:hiddenFill>
            </a:ext>
          </a:extLst>
        </p:spPr>
      </p:pic>
      <p:pic>
        <p:nvPicPr>
          <p:cNvPr id="50" name="Picture 2" descr="Drapeaux Monde Banque d'images et photos libres de droit - iStock">
            <a:extLst>
              <a:ext uri="{FF2B5EF4-FFF2-40B4-BE49-F238E27FC236}">
                <a16:creationId xmlns:a16="http://schemas.microsoft.com/office/drawing/2014/main" id="{40E834C3-133A-1CC5-4517-315AC919447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3210" y="6179115"/>
            <a:ext cx="437609" cy="43760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8">
            <a:extLst>
              <a:ext uri="{FF2B5EF4-FFF2-40B4-BE49-F238E27FC236}">
                <a16:creationId xmlns:a16="http://schemas.microsoft.com/office/drawing/2014/main" id="{2D97A56E-288E-DD67-0935-123F96660353}"/>
              </a:ext>
            </a:extLst>
          </p:cNvPr>
          <p:cNvSpPr txBox="1"/>
          <p:nvPr/>
        </p:nvSpPr>
        <p:spPr>
          <a:xfrm>
            <a:off x="1858792" y="982157"/>
            <a:ext cx="1822739" cy="900246"/>
          </a:xfrm>
          <a:prstGeom prst="rect">
            <a:avLst/>
          </a:prstGeom>
          <a:noFill/>
        </p:spPr>
        <p:txBody>
          <a:bodyPr wrap="square">
            <a:spAutoFit/>
          </a:bodyPr>
          <a:lstStyle/>
          <a:p>
            <a:pPr algn="ctr"/>
            <a:r>
              <a:rPr lang="en-US" sz="1050" b="1" dirty="0">
                <a:latin typeface="Encode Sans" panose="020B0604020202020204" charset="0"/>
                <a:ea typeface="+mn-ea"/>
              </a:rPr>
              <a:t>Jeep Renegade </a:t>
            </a:r>
          </a:p>
          <a:p>
            <a:pPr algn="ctr"/>
            <a:r>
              <a:rPr lang="en-US" sz="1050" b="1" dirty="0">
                <a:latin typeface="Encode Sans" panose="020B0604020202020204" charset="0"/>
                <a:ea typeface="+mn-ea"/>
              </a:rPr>
              <a:t>1.3 Turbo T4 190 hp PHEV AT6 4xe </a:t>
            </a:r>
            <a:r>
              <a:rPr lang="en-US" sz="1050" b="1" dirty="0" err="1">
                <a:latin typeface="Encode Sans" panose="020B0604020202020204" charset="0"/>
                <a:ea typeface="+mn-ea"/>
              </a:rPr>
              <a:t>eAWD</a:t>
            </a:r>
            <a:r>
              <a:rPr lang="en-US" sz="1050" b="1" dirty="0">
                <a:latin typeface="Encode Sans" panose="020B0604020202020204" charset="0"/>
                <a:ea typeface="+mn-ea"/>
              </a:rPr>
              <a:t> Limited 7HP 41 g/km CO2</a:t>
            </a:r>
          </a:p>
        </p:txBody>
      </p:sp>
      <p:pic>
        <p:nvPicPr>
          <p:cNvPr id="8" name="Picture 4" descr="Renegade 4xe | Le nouveau SUV Hybride rechargeable | Jeep® Suisse">
            <a:extLst>
              <a:ext uri="{FF2B5EF4-FFF2-40B4-BE49-F238E27FC236}">
                <a16:creationId xmlns:a16="http://schemas.microsoft.com/office/drawing/2014/main" id="{7B40EDED-6E95-E7FC-55F2-BAB3F75FB01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4464" y="996334"/>
            <a:ext cx="1181912" cy="6903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1867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fade">
                                      <p:cBhvr>
                                        <p:cTn id="13" dur="500"/>
                                        <p:tgtEl>
                                          <p:spTgt spid="2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8"/>
                                        </p:tgtEl>
                                        <p:attrNameLst>
                                          <p:attrName>style.visibility</p:attrName>
                                        </p:attrNameLst>
                                      </p:cBhvr>
                                      <p:to>
                                        <p:strVal val="visible"/>
                                      </p:to>
                                    </p:set>
                                    <p:animEffect transition="in" filter="fade">
                                      <p:cBhvr>
                                        <p:cTn id="18" dur="500"/>
                                        <p:tgtEl>
                                          <p:spTgt spid="38"/>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43"/>
                                        </p:tgtEl>
                                        <p:attrNameLst>
                                          <p:attrName>style.visibility</p:attrName>
                                        </p:attrNameLst>
                                      </p:cBhvr>
                                      <p:to>
                                        <p:strVal val="visible"/>
                                      </p:to>
                                    </p:set>
                                    <p:animEffect transition="in" filter="fade">
                                      <p:cBhvr>
                                        <p:cTn id="21" dur="500"/>
                                        <p:tgtEl>
                                          <p:spTgt spid="43"/>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9"/>
                                        </p:tgtEl>
                                        <p:attrNameLst>
                                          <p:attrName>style.visibility</p:attrName>
                                        </p:attrNameLst>
                                      </p:cBhvr>
                                      <p:to>
                                        <p:strVal val="visible"/>
                                      </p:to>
                                    </p:set>
                                    <p:animEffect transition="in" filter="fade">
                                      <p:cBhvr>
                                        <p:cTn id="24" dur="500"/>
                                        <p:tgtEl>
                                          <p:spTgt spid="39"/>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40"/>
                                        </p:tgtEl>
                                        <p:attrNameLst>
                                          <p:attrName>style.visibility</p:attrName>
                                        </p:attrNameLst>
                                      </p:cBhvr>
                                      <p:to>
                                        <p:strVal val="visible"/>
                                      </p:to>
                                    </p:set>
                                    <p:animEffect transition="in" filter="fade">
                                      <p:cBhvr>
                                        <p:cTn id="27" dur="500"/>
                                        <p:tgtEl>
                                          <p:spTgt spid="4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39" grpId="0"/>
      <p:bldP spid="40" grpId="0"/>
      <p:bldP spid="43" grpId="0"/>
      <p:bldP spid="4"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DCF1C4B8-4C85-4F6D-AEB8-E2E5E0C32101}"/>
              </a:ext>
            </a:extLst>
          </p:cNvPr>
          <p:cNvSpPr>
            <a:spLocks noGrp="1"/>
          </p:cNvSpPr>
          <p:nvPr>
            <p:ph type="body" idx="1"/>
          </p:nvPr>
        </p:nvSpPr>
        <p:spPr/>
        <p:txBody>
          <a:bodyPr/>
          <a:lstStyle/>
          <a:p>
            <a:r>
              <a:rPr lang="fr-FR" altLang="fr-FR" sz="1600" dirty="0">
                <a:solidFill>
                  <a:schemeClr val="bg1"/>
                </a:solidFill>
                <a:cs typeface="Arial"/>
              </a:rPr>
              <a:t>case </a:t>
            </a:r>
            <a:r>
              <a:rPr lang="fr-FR" altLang="fr-FR" sz="1600" dirty="0" err="1">
                <a:solidFill>
                  <a:schemeClr val="bg1"/>
                </a:solidFill>
                <a:cs typeface="Arial"/>
              </a:rPr>
              <a:t>study</a:t>
            </a:r>
            <a:r>
              <a:rPr lang="fr-FR" altLang="fr-FR" sz="1600" dirty="0">
                <a:solidFill>
                  <a:schemeClr val="bg1"/>
                </a:solidFill>
                <a:cs typeface="Arial"/>
              </a:rPr>
              <a:t> #2</a:t>
            </a:r>
          </a:p>
        </p:txBody>
      </p:sp>
      <p:sp>
        <p:nvSpPr>
          <p:cNvPr id="7" name="Text Placeholder 6">
            <a:extLst>
              <a:ext uri="{FF2B5EF4-FFF2-40B4-BE49-F238E27FC236}">
                <a16:creationId xmlns:a16="http://schemas.microsoft.com/office/drawing/2014/main" id="{6BA5D611-DB74-4667-80E9-22B5901EAA37}"/>
              </a:ext>
            </a:extLst>
          </p:cNvPr>
          <p:cNvSpPr>
            <a:spLocks noGrp="1"/>
          </p:cNvSpPr>
          <p:nvPr>
            <p:ph type="body" sz="quarter" idx="19"/>
          </p:nvPr>
        </p:nvSpPr>
        <p:spPr/>
        <p:txBody>
          <a:bodyPr/>
          <a:lstStyle/>
          <a:p>
            <a:pPr algn="ctr"/>
            <a:r>
              <a:rPr lang="fr-BE"/>
              <a:t>04</a:t>
            </a:r>
            <a:endParaRPr lang="en-US"/>
          </a:p>
        </p:txBody>
      </p:sp>
      <p:sp>
        <p:nvSpPr>
          <p:cNvPr id="13" name="ZoneTexte 12">
            <a:extLst>
              <a:ext uri="{FF2B5EF4-FFF2-40B4-BE49-F238E27FC236}">
                <a16:creationId xmlns:a16="http://schemas.microsoft.com/office/drawing/2014/main" id="{CDAC5493-3166-474F-9D3B-CA3B0EA3A484}"/>
              </a:ext>
            </a:extLst>
          </p:cNvPr>
          <p:cNvSpPr txBox="1"/>
          <p:nvPr/>
        </p:nvSpPr>
        <p:spPr>
          <a:xfrm>
            <a:off x="3167405" y="2358665"/>
            <a:ext cx="6095999" cy="369332"/>
          </a:xfrm>
          <a:prstGeom prst="rect">
            <a:avLst/>
          </a:prstGeom>
          <a:noFill/>
        </p:spPr>
        <p:txBody>
          <a:bodyPr wrap="square" rtlCol="0">
            <a:spAutoFit/>
          </a:bodyPr>
          <a:lstStyle/>
          <a:p>
            <a:pPr algn="ctr"/>
            <a:r>
              <a:rPr lang="fr-BE" u="sng" dirty="0" err="1">
                <a:latin typeface="Encode Sans" panose="020B0604020202020204" charset="0"/>
              </a:rPr>
              <a:t>Adjusted</a:t>
            </a:r>
            <a:r>
              <a:rPr lang="fr-BE" u="sng" dirty="0">
                <a:latin typeface="Encode Sans" panose="020B0604020202020204" charset="0"/>
              </a:rPr>
              <a:t> thermal </a:t>
            </a:r>
            <a:r>
              <a:rPr lang="fr-BE" u="sng" dirty="0" err="1">
                <a:latin typeface="Encode Sans" panose="020B0604020202020204" charset="0"/>
              </a:rPr>
              <a:t>consumption</a:t>
            </a:r>
            <a:endParaRPr lang="fr-BE" u="sng" dirty="0">
              <a:latin typeface="Encode Sans" panose="020B0604020202020204" charset="0"/>
            </a:endParaRPr>
          </a:p>
        </p:txBody>
      </p:sp>
      <p:sp>
        <p:nvSpPr>
          <p:cNvPr id="15" name="Rectangle : coins arrondis 14">
            <a:extLst>
              <a:ext uri="{FF2B5EF4-FFF2-40B4-BE49-F238E27FC236}">
                <a16:creationId xmlns:a16="http://schemas.microsoft.com/office/drawing/2014/main" id="{0A66D4D2-A9F8-4556-9CF7-1898E56532C0}"/>
              </a:ext>
            </a:extLst>
          </p:cNvPr>
          <p:cNvSpPr/>
          <p:nvPr/>
        </p:nvSpPr>
        <p:spPr>
          <a:xfrm>
            <a:off x="3420068" y="2929433"/>
            <a:ext cx="5402179" cy="816166"/>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latin typeface="Encode Sans" panose="020B0604020202020204" charset="0"/>
            </a:endParaRPr>
          </a:p>
        </p:txBody>
      </p:sp>
      <p:graphicFrame>
        <p:nvGraphicFramePr>
          <p:cNvPr id="16" name="Tableau 8">
            <a:extLst>
              <a:ext uri="{FF2B5EF4-FFF2-40B4-BE49-F238E27FC236}">
                <a16:creationId xmlns:a16="http://schemas.microsoft.com/office/drawing/2014/main" id="{00CF959C-78E5-4548-AB3D-47DE6E7CADF0}"/>
              </a:ext>
            </a:extLst>
          </p:cNvPr>
          <p:cNvGraphicFramePr>
            <a:graphicFrameLocks noGrp="1"/>
          </p:cNvGraphicFramePr>
          <p:nvPr>
            <p:extLst>
              <p:ext uri="{D42A27DB-BD31-4B8C-83A1-F6EECF244321}">
                <p14:modId xmlns:p14="http://schemas.microsoft.com/office/powerpoint/2010/main" val="638582284"/>
              </p:ext>
            </p:extLst>
          </p:nvPr>
        </p:nvGraphicFramePr>
        <p:xfrm>
          <a:off x="3676401" y="2979739"/>
          <a:ext cx="1680489" cy="741680"/>
        </p:xfrm>
        <a:graphic>
          <a:graphicData uri="http://schemas.openxmlformats.org/drawingml/2006/table">
            <a:tbl>
              <a:tblPr firstRow="1" bandRow="1">
                <a:tableStyleId>{5940675A-B579-460E-94D1-54222C63F5DA}</a:tableStyleId>
              </a:tblPr>
              <a:tblGrid>
                <a:gridCol w="1680489">
                  <a:extLst>
                    <a:ext uri="{9D8B030D-6E8A-4147-A177-3AD203B41FA5}">
                      <a16:colId xmlns:a16="http://schemas.microsoft.com/office/drawing/2014/main" val="2365483391"/>
                    </a:ext>
                  </a:extLst>
                </a:gridCol>
              </a:tblGrid>
              <a:tr h="370840">
                <a:tc>
                  <a:txBody>
                    <a:bodyPr/>
                    <a:lstStyle/>
                    <a:p>
                      <a:pPr algn="ctr"/>
                      <a:r>
                        <a:rPr lang="fr-BE" dirty="0" err="1">
                          <a:latin typeface="Encode Sans" panose="020B0604020202020204" charset="0"/>
                        </a:rPr>
                        <a:t>Consumption</a:t>
                      </a:r>
                      <a:r>
                        <a:rPr lang="fr-BE" dirty="0">
                          <a:latin typeface="Encode Sans" panose="020B0604020202020204" charset="0"/>
                        </a:rPr>
                        <a:t> (L)</a:t>
                      </a: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31422879"/>
                  </a:ext>
                </a:extLst>
              </a:tr>
              <a:tr h="370840">
                <a:tc>
                  <a:txBody>
                    <a:bodyPr/>
                    <a:lstStyle/>
                    <a:p>
                      <a:pPr algn="ctr"/>
                      <a:r>
                        <a:rPr lang="fr-BE" dirty="0">
                          <a:latin typeface="Encode Sans" panose="020B0604020202020204" charset="0"/>
                        </a:rPr>
                        <a:t>100 km</a:t>
                      </a:r>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941892695"/>
                  </a:ext>
                </a:extLst>
              </a:tr>
            </a:tbl>
          </a:graphicData>
        </a:graphic>
      </p:graphicFrame>
      <p:sp>
        <p:nvSpPr>
          <p:cNvPr id="17" name="ZoneTexte 16">
            <a:extLst>
              <a:ext uri="{FF2B5EF4-FFF2-40B4-BE49-F238E27FC236}">
                <a16:creationId xmlns:a16="http://schemas.microsoft.com/office/drawing/2014/main" id="{21DB3716-64B4-4847-A5AC-74D5F78A97F4}"/>
              </a:ext>
            </a:extLst>
          </p:cNvPr>
          <p:cNvSpPr txBox="1"/>
          <p:nvPr/>
        </p:nvSpPr>
        <p:spPr>
          <a:xfrm>
            <a:off x="5290821" y="3152850"/>
            <a:ext cx="485272" cy="369332"/>
          </a:xfrm>
          <a:prstGeom prst="rect">
            <a:avLst/>
          </a:prstGeom>
          <a:noFill/>
        </p:spPr>
        <p:txBody>
          <a:bodyPr wrap="square" rtlCol="0">
            <a:spAutoFit/>
          </a:bodyPr>
          <a:lstStyle/>
          <a:p>
            <a:pPr algn="ctr"/>
            <a:r>
              <a:rPr lang="fr-BE" dirty="0">
                <a:latin typeface="Encode Sans" panose="020B0604020202020204" charset="0"/>
              </a:rPr>
              <a:t>X</a:t>
            </a:r>
          </a:p>
        </p:txBody>
      </p:sp>
      <p:graphicFrame>
        <p:nvGraphicFramePr>
          <p:cNvPr id="18" name="Tableau 8">
            <a:extLst>
              <a:ext uri="{FF2B5EF4-FFF2-40B4-BE49-F238E27FC236}">
                <a16:creationId xmlns:a16="http://schemas.microsoft.com/office/drawing/2014/main" id="{CB50A900-FB6B-4C87-B1BD-9C778E7455C9}"/>
              </a:ext>
            </a:extLst>
          </p:cNvPr>
          <p:cNvGraphicFramePr>
            <a:graphicFrameLocks noGrp="1"/>
          </p:cNvGraphicFramePr>
          <p:nvPr>
            <p:extLst>
              <p:ext uri="{D42A27DB-BD31-4B8C-83A1-F6EECF244321}">
                <p14:modId xmlns:p14="http://schemas.microsoft.com/office/powerpoint/2010/main" val="1588627931"/>
              </p:ext>
            </p:extLst>
          </p:nvPr>
        </p:nvGraphicFramePr>
        <p:xfrm>
          <a:off x="5693938" y="2966676"/>
          <a:ext cx="959189" cy="741680"/>
        </p:xfrm>
        <a:graphic>
          <a:graphicData uri="http://schemas.openxmlformats.org/drawingml/2006/table">
            <a:tbl>
              <a:tblPr firstRow="1" bandRow="1">
                <a:tableStyleId>{5940675A-B579-460E-94D1-54222C63F5DA}</a:tableStyleId>
              </a:tblPr>
              <a:tblGrid>
                <a:gridCol w="959189">
                  <a:extLst>
                    <a:ext uri="{9D8B030D-6E8A-4147-A177-3AD203B41FA5}">
                      <a16:colId xmlns:a16="http://schemas.microsoft.com/office/drawing/2014/main" val="2365483391"/>
                    </a:ext>
                  </a:extLst>
                </a:gridCol>
              </a:tblGrid>
              <a:tr h="370840">
                <a:tc>
                  <a:txBody>
                    <a:bodyPr/>
                    <a:lstStyle/>
                    <a:p>
                      <a:pPr algn="ctr"/>
                      <a:r>
                        <a:rPr lang="fr-BE" dirty="0">
                          <a:latin typeface="Encode Sans" panose="020B0604020202020204" charset="0"/>
                        </a:rPr>
                        <a:t>Price</a:t>
                      </a: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31422879"/>
                  </a:ext>
                </a:extLst>
              </a:tr>
              <a:tr h="370840">
                <a:tc>
                  <a:txBody>
                    <a:bodyPr/>
                    <a:lstStyle/>
                    <a:p>
                      <a:pPr algn="ctr"/>
                      <a:r>
                        <a:rPr lang="fr-BE" dirty="0">
                          <a:latin typeface="Encode Sans" panose="020B0604020202020204" charset="0"/>
                        </a:rPr>
                        <a:t>litre</a:t>
                      </a:r>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941892695"/>
                  </a:ext>
                </a:extLst>
              </a:tr>
            </a:tbl>
          </a:graphicData>
        </a:graphic>
      </p:graphicFrame>
      <p:sp>
        <p:nvSpPr>
          <p:cNvPr id="19" name="ZoneTexte 18">
            <a:extLst>
              <a:ext uri="{FF2B5EF4-FFF2-40B4-BE49-F238E27FC236}">
                <a16:creationId xmlns:a16="http://schemas.microsoft.com/office/drawing/2014/main" id="{A8BD6B7D-D414-4788-A680-423251DB39C2}"/>
              </a:ext>
            </a:extLst>
          </p:cNvPr>
          <p:cNvSpPr txBox="1"/>
          <p:nvPr/>
        </p:nvSpPr>
        <p:spPr>
          <a:xfrm>
            <a:off x="6670744" y="3152850"/>
            <a:ext cx="485272" cy="369332"/>
          </a:xfrm>
          <a:prstGeom prst="rect">
            <a:avLst/>
          </a:prstGeom>
          <a:noFill/>
        </p:spPr>
        <p:txBody>
          <a:bodyPr wrap="square" rtlCol="0">
            <a:spAutoFit/>
          </a:bodyPr>
          <a:lstStyle/>
          <a:p>
            <a:pPr algn="ctr"/>
            <a:r>
              <a:rPr lang="fr-BE" dirty="0">
                <a:latin typeface="Encode Sans" panose="020B0604020202020204" charset="0"/>
              </a:rPr>
              <a:t>X</a:t>
            </a:r>
          </a:p>
        </p:txBody>
      </p:sp>
      <p:sp>
        <p:nvSpPr>
          <p:cNvPr id="20" name="ZoneTexte 19">
            <a:extLst>
              <a:ext uri="{FF2B5EF4-FFF2-40B4-BE49-F238E27FC236}">
                <a16:creationId xmlns:a16="http://schemas.microsoft.com/office/drawing/2014/main" id="{64DE2153-8F22-4749-A45F-85E92E045CEF}"/>
              </a:ext>
            </a:extLst>
          </p:cNvPr>
          <p:cNvSpPr txBox="1"/>
          <p:nvPr/>
        </p:nvSpPr>
        <p:spPr>
          <a:xfrm>
            <a:off x="7158851" y="3029025"/>
            <a:ext cx="1546074" cy="646331"/>
          </a:xfrm>
          <a:prstGeom prst="rect">
            <a:avLst/>
          </a:prstGeom>
          <a:noFill/>
        </p:spPr>
        <p:txBody>
          <a:bodyPr wrap="square" rtlCol="0">
            <a:spAutoFit/>
          </a:bodyPr>
          <a:lstStyle/>
          <a:p>
            <a:r>
              <a:rPr lang="en-US" dirty="0">
                <a:latin typeface="Encode Sans" panose="020B0604020202020204" charset="0"/>
              </a:rPr>
              <a:t>No. of km per month</a:t>
            </a:r>
            <a:endParaRPr lang="fr-BE" dirty="0">
              <a:latin typeface="Encode Sans" panose="020B0604020202020204" charset="0"/>
            </a:endParaRPr>
          </a:p>
        </p:txBody>
      </p:sp>
      <p:sp>
        <p:nvSpPr>
          <p:cNvPr id="21" name="Parenthèse fermante 20">
            <a:extLst>
              <a:ext uri="{FF2B5EF4-FFF2-40B4-BE49-F238E27FC236}">
                <a16:creationId xmlns:a16="http://schemas.microsoft.com/office/drawing/2014/main" id="{E61E7FE8-57A9-4F3B-B822-54D27563A359}"/>
              </a:ext>
            </a:extLst>
          </p:cNvPr>
          <p:cNvSpPr/>
          <p:nvPr/>
        </p:nvSpPr>
        <p:spPr>
          <a:xfrm>
            <a:off x="6544844" y="2977154"/>
            <a:ext cx="165088" cy="720725"/>
          </a:xfrm>
          <a:prstGeom prst="rightBracket">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fr-BE" dirty="0">
              <a:latin typeface="Encode Sans" panose="020B0604020202020204" charset="0"/>
            </a:endParaRPr>
          </a:p>
        </p:txBody>
      </p:sp>
      <p:sp>
        <p:nvSpPr>
          <p:cNvPr id="23" name="Parenthèse fermante 22">
            <a:extLst>
              <a:ext uri="{FF2B5EF4-FFF2-40B4-BE49-F238E27FC236}">
                <a16:creationId xmlns:a16="http://schemas.microsoft.com/office/drawing/2014/main" id="{064D9A30-8092-4725-912C-DDA272EB6520}"/>
              </a:ext>
            </a:extLst>
          </p:cNvPr>
          <p:cNvSpPr/>
          <p:nvPr/>
        </p:nvSpPr>
        <p:spPr>
          <a:xfrm rot="10800000">
            <a:off x="3571900" y="2977154"/>
            <a:ext cx="165088" cy="720725"/>
          </a:xfrm>
          <a:prstGeom prst="rightBracket">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fr-BE" dirty="0">
              <a:latin typeface="Encode Sans" panose="020B0604020202020204" charset="0"/>
            </a:endParaRPr>
          </a:p>
        </p:txBody>
      </p:sp>
      <p:graphicFrame>
        <p:nvGraphicFramePr>
          <p:cNvPr id="25" name="Tableau 8">
            <a:extLst>
              <a:ext uri="{FF2B5EF4-FFF2-40B4-BE49-F238E27FC236}">
                <a16:creationId xmlns:a16="http://schemas.microsoft.com/office/drawing/2014/main" id="{BB11C053-083E-4843-8CEB-858779834133}"/>
              </a:ext>
            </a:extLst>
          </p:cNvPr>
          <p:cNvGraphicFramePr>
            <a:graphicFrameLocks noGrp="1"/>
          </p:cNvGraphicFramePr>
          <p:nvPr>
            <p:extLst>
              <p:ext uri="{D42A27DB-BD31-4B8C-83A1-F6EECF244321}">
                <p14:modId xmlns:p14="http://schemas.microsoft.com/office/powerpoint/2010/main" val="3971857057"/>
              </p:ext>
            </p:extLst>
          </p:nvPr>
        </p:nvGraphicFramePr>
        <p:xfrm>
          <a:off x="3497571" y="4098157"/>
          <a:ext cx="1405008" cy="741680"/>
        </p:xfrm>
        <a:graphic>
          <a:graphicData uri="http://schemas.openxmlformats.org/drawingml/2006/table">
            <a:tbl>
              <a:tblPr firstRow="1" bandRow="1">
                <a:tableStyleId>{5940675A-B579-460E-94D1-54222C63F5DA}</a:tableStyleId>
              </a:tblPr>
              <a:tblGrid>
                <a:gridCol w="1405008">
                  <a:extLst>
                    <a:ext uri="{9D8B030D-6E8A-4147-A177-3AD203B41FA5}">
                      <a16:colId xmlns:a16="http://schemas.microsoft.com/office/drawing/2014/main" val="2365483391"/>
                    </a:ext>
                  </a:extLst>
                </a:gridCol>
              </a:tblGrid>
              <a:tr h="370840">
                <a:tc>
                  <a:txBody>
                    <a:bodyPr/>
                    <a:lstStyle/>
                    <a:p>
                      <a:pPr algn="ctr"/>
                      <a:r>
                        <a:rPr lang="fr-BE" dirty="0">
                          <a:latin typeface="Encode Sans" panose="020B0604020202020204" charset="0"/>
                        </a:rPr>
                        <a:t>6.4 l</a:t>
                      </a: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31422879"/>
                  </a:ext>
                </a:extLst>
              </a:tr>
              <a:tr h="370840">
                <a:tc>
                  <a:txBody>
                    <a:bodyPr/>
                    <a:lstStyle/>
                    <a:p>
                      <a:pPr algn="ctr"/>
                      <a:r>
                        <a:rPr lang="fr-BE" dirty="0">
                          <a:latin typeface="Encode Sans" panose="020B0604020202020204" charset="0"/>
                        </a:rPr>
                        <a:t>100 km</a:t>
                      </a:r>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941892695"/>
                  </a:ext>
                </a:extLst>
              </a:tr>
            </a:tbl>
          </a:graphicData>
        </a:graphic>
      </p:graphicFrame>
      <p:sp>
        <p:nvSpPr>
          <p:cNvPr id="26" name="ZoneTexte 25">
            <a:extLst>
              <a:ext uri="{FF2B5EF4-FFF2-40B4-BE49-F238E27FC236}">
                <a16:creationId xmlns:a16="http://schemas.microsoft.com/office/drawing/2014/main" id="{1D4178D9-5A72-4FEC-A9CB-D02354FB1180}"/>
              </a:ext>
            </a:extLst>
          </p:cNvPr>
          <p:cNvSpPr txBox="1"/>
          <p:nvPr/>
        </p:nvSpPr>
        <p:spPr>
          <a:xfrm>
            <a:off x="4842660" y="4284331"/>
            <a:ext cx="485272" cy="369332"/>
          </a:xfrm>
          <a:prstGeom prst="rect">
            <a:avLst/>
          </a:prstGeom>
          <a:noFill/>
        </p:spPr>
        <p:txBody>
          <a:bodyPr wrap="square" rtlCol="0">
            <a:spAutoFit/>
          </a:bodyPr>
          <a:lstStyle/>
          <a:p>
            <a:pPr algn="ctr"/>
            <a:r>
              <a:rPr lang="fr-BE" dirty="0">
                <a:latin typeface="Encode Sans" panose="020B0604020202020204" charset="0"/>
              </a:rPr>
              <a:t>X</a:t>
            </a:r>
          </a:p>
        </p:txBody>
      </p:sp>
      <p:sp>
        <p:nvSpPr>
          <p:cNvPr id="27" name="ZoneTexte 26">
            <a:extLst>
              <a:ext uri="{FF2B5EF4-FFF2-40B4-BE49-F238E27FC236}">
                <a16:creationId xmlns:a16="http://schemas.microsoft.com/office/drawing/2014/main" id="{8FA2C543-84F7-4368-9FB6-4505223A4010}"/>
              </a:ext>
            </a:extLst>
          </p:cNvPr>
          <p:cNvSpPr txBox="1"/>
          <p:nvPr/>
        </p:nvSpPr>
        <p:spPr>
          <a:xfrm>
            <a:off x="5252387" y="4284331"/>
            <a:ext cx="4129737" cy="369332"/>
          </a:xfrm>
          <a:prstGeom prst="rect">
            <a:avLst/>
          </a:prstGeom>
          <a:noFill/>
        </p:spPr>
        <p:txBody>
          <a:bodyPr wrap="square" rtlCol="0">
            <a:spAutoFit/>
          </a:bodyPr>
          <a:lstStyle/>
          <a:p>
            <a:r>
              <a:rPr lang="fr-BE" dirty="0">
                <a:latin typeface="Encode Sans" panose="020B0604020202020204" charset="0"/>
              </a:rPr>
              <a:t>1.5 €/l   X 2,500 km = 240 €/</a:t>
            </a:r>
            <a:r>
              <a:rPr lang="fr-BE" dirty="0" err="1">
                <a:latin typeface="Encode Sans" panose="020B0604020202020204" charset="0"/>
              </a:rPr>
              <a:t>month</a:t>
            </a:r>
            <a:endParaRPr lang="fr-BE" dirty="0">
              <a:latin typeface="Encode Sans" panose="020B0604020202020204" charset="0"/>
            </a:endParaRPr>
          </a:p>
        </p:txBody>
      </p:sp>
      <p:sp>
        <p:nvSpPr>
          <p:cNvPr id="24" name="Title 23">
            <a:extLst>
              <a:ext uri="{FF2B5EF4-FFF2-40B4-BE49-F238E27FC236}">
                <a16:creationId xmlns:a16="http://schemas.microsoft.com/office/drawing/2014/main" id="{B07D73A8-9AF4-416F-9F7C-27A0AF0C9689}"/>
              </a:ext>
            </a:extLst>
          </p:cNvPr>
          <p:cNvSpPr>
            <a:spLocks noGrp="1"/>
          </p:cNvSpPr>
          <p:nvPr>
            <p:ph type="title"/>
          </p:nvPr>
        </p:nvSpPr>
        <p:spPr/>
        <p:txBody>
          <a:bodyPr/>
          <a:lstStyle/>
          <a:p>
            <a:r>
              <a:rPr lang="en-US" altLang="fr-FR" dirty="0"/>
              <a:t>Calculation of the monthly consumption budget</a:t>
            </a:r>
            <a:endParaRPr lang="en-US" dirty="0"/>
          </a:p>
        </p:txBody>
      </p:sp>
      <p:sp>
        <p:nvSpPr>
          <p:cNvPr id="4" name="TextBox 3">
            <a:extLst>
              <a:ext uri="{FF2B5EF4-FFF2-40B4-BE49-F238E27FC236}">
                <a16:creationId xmlns:a16="http://schemas.microsoft.com/office/drawing/2014/main" id="{EFA7F8A7-E789-DFF2-8071-15CFAB1BE844}"/>
              </a:ext>
            </a:extLst>
          </p:cNvPr>
          <p:cNvSpPr txBox="1"/>
          <p:nvPr/>
        </p:nvSpPr>
        <p:spPr>
          <a:xfrm>
            <a:off x="4257635" y="5378406"/>
            <a:ext cx="3736834" cy="646331"/>
          </a:xfrm>
          <a:prstGeom prst="rect">
            <a:avLst/>
          </a:prstGeom>
          <a:solidFill>
            <a:srgbClr val="243782"/>
          </a:solidFill>
        </p:spPr>
        <p:txBody>
          <a:bodyPr wrap="square" rtlCol="0">
            <a:spAutoFit/>
          </a:bodyPr>
          <a:lstStyle/>
          <a:p>
            <a:pPr algn="ctr"/>
            <a:r>
              <a:rPr lang="fr-BE" b="1" dirty="0">
                <a:solidFill>
                  <a:schemeClr val="bg1"/>
                </a:solidFill>
                <a:latin typeface="Encode Sans" panose="020B0604020202020204" charset="0"/>
              </a:rPr>
              <a:t>Energy budget = 240 € / </a:t>
            </a:r>
            <a:r>
              <a:rPr lang="fr-BE" b="1" dirty="0" err="1">
                <a:solidFill>
                  <a:schemeClr val="bg1"/>
                </a:solidFill>
                <a:latin typeface="Encode Sans" panose="020B0604020202020204" charset="0"/>
              </a:rPr>
              <a:t>month</a:t>
            </a:r>
            <a:endParaRPr lang="fr-BE" b="1" dirty="0">
              <a:solidFill>
                <a:schemeClr val="bg1"/>
              </a:solidFill>
              <a:latin typeface="Encode Sans" panose="020B0604020202020204" charset="0"/>
            </a:endParaRPr>
          </a:p>
        </p:txBody>
      </p:sp>
      <p:sp>
        <p:nvSpPr>
          <p:cNvPr id="44" name="Rectangle 43">
            <a:extLst>
              <a:ext uri="{FF2B5EF4-FFF2-40B4-BE49-F238E27FC236}">
                <a16:creationId xmlns:a16="http://schemas.microsoft.com/office/drawing/2014/main" id="{728D08A7-CEFE-841C-5448-59252ADE25AC}"/>
              </a:ext>
            </a:extLst>
          </p:cNvPr>
          <p:cNvSpPr/>
          <p:nvPr/>
        </p:nvSpPr>
        <p:spPr>
          <a:xfrm>
            <a:off x="0" y="434558"/>
            <a:ext cx="5166911" cy="356591"/>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a:latin typeface="Encode Sans" panose="020B0604020202020204" charset="0"/>
              </a:rPr>
              <a:t>Example France - Country adaptation</a:t>
            </a:r>
          </a:p>
        </p:txBody>
      </p:sp>
      <p:pic>
        <p:nvPicPr>
          <p:cNvPr id="22" name="Picture 2" descr="Stellantis dévoile un florilège de slogans pour ses marques">
            <a:extLst>
              <a:ext uri="{FF2B5EF4-FFF2-40B4-BE49-F238E27FC236}">
                <a16:creationId xmlns:a16="http://schemas.microsoft.com/office/drawing/2014/main" id="{97EFF49F-D351-CB39-23F0-1C958E0926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869" y="6267198"/>
            <a:ext cx="396573" cy="264382"/>
          </a:xfrm>
          <a:prstGeom prst="flowChartConnector">
            <a:avLst/>
          </a:prstGeom>
          <a:noFill/>
          <a:extLst>
            <a:ext uri="{909E8E84-426E-40DD-AFC4-6F175D3DCCD1}">
              <a14:hiddenFill xmlns:a14="http://schemas.microsoft.com/office/drawing/2010/main">
                <a:solidFill>
                  <a:srgbClr val="FFFFFF"/>
                </a:solidFill>
              </a14:hiddenFill>
            </a:ext>
          </a:extLst>
        </p:spPr>
      </p:pic>
      <p:pic>
        <p:nvPicPr>
          <p:cNvPr id="28" name="Picture 2" descr="Drapeaux Monde Banque d'images et photos libres de droit - iStock">
            <a:extLst>
              <a:ext uri="{FF2B5EF4-FFF2-40B4-BE49-F238E27FC236}">
                <a16:creationId xmlns:a16="http://schemas.microsoft.com/office/drawing/2014/main" id="{B620F3A0-26F3-0E70-212B-466445A4EA7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3210" y="6179115"/>
            <a:ext cx="437609" cy="43760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Jeep Renegade 2022 | Le Prix du Gros">
            <a:extLst>
              <a:ext uri="{FF2B5EF4-FFF2-40B4-BE49-F238E27FC236}">
                <a16:creationId xmlns:a16="http://schemas.microsoft.com/office/drawing/2014/main" id="{3FF45F4B-B4F8-FF51-9972-953DDFB632F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2335" y="1387576"/>
            <a:ext cx="1313181" cy="73866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8">
            <a:extLst>
              <a:ext uri="{FF2B5EF4-FFF2-40B4-BE49-F238E27FC236}">
                <a16:creationId xmlns:a16="http://schemas.microsoft.com/office/drawing/2014/main" id="{0D4E19A4-DF53-8785-BC47-09C48301EB82}"/>
              </a:ext>
            </a:extLst>
          </p:cNvPr>
          <p:cNvSpPr txBox="1"/>
          <p:nvPr/>
        </p:nvSpPr>
        <p:spPr>
          <a:xfrm>
            <a:off x="1503956" y="1379042"/>
            <a:ext cx="1663449" cy="861774"/>
          </a:xfrm>
          <a:prstGeom prst="rect">
            <a:avLst/>
          </a:prstGeom>
          <a:noFill/>
        </p:spPr>
        <p:txBody>
          <a:bodyPr wrap="square">
            <a:spAutoFit/>
          </a:bodyPr>
          <a:lstStyle/>
          <a:p>
            <a:pPr algn="ctr"/>
            <a:r>
              <a:rPr lang="en-US" sz="1000" b="1" dirty="0">
                <a:latin typeface="Encode Sans" panose="020B0604020202020204" charset="0"/>
                <a:ea typeface="+mn-ea"/>
              </a:rPr>
              <a:t>Jeep Renegade </a:t>
            </a:r>
          </a:p>
          <a:p>
            <a:pPr algn="ctr"/>
            <a:r>
              <a:rPr lang="en-US" sz="1000" b="1" dirty="0">
                <a:latin typeface="Encode Sans" panose="020B0604020202020204" charset="0"/>
                <a:ea typeface="+mn-ea"/>
              </a:rPr>
              <a:t>1.5 Turbo T4 140 hp BVR7 e-Hybrid Limited 7 HP 131g/km CO2</a:t>
            </a:r>
          </a:p>
        </p:txBody>
      </p:sp>
    </p:spTree>
    <p:extLst>
      <p:ext uri="{BB962C8B-B14F-4D97-AF65-F5344CB8AC3E}">
        <p14:creationId xmlns:p14="http://schemas.microsoft.com/office/powerpoint/2010/main" val="3755743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fade">
                                      <p:cBhvr>
                                        <p:cTn id="13" dur="500"/>
                                        <p:tgtEl>
                                          <p:spTgt spid="2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4"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Espace réservé du texte 8">
            <a:extLst>
              <a:ext uri="{FF2B5EF4-FFF2-40B4-BE49-F238E27FC236}">
                <a16:creationId xmlns:a16="http://schemas.microsoft.com/office/drawing/2014/main" id="{B55175DA-0A80-4934-8DE7-C852B922A047}"/>
              </a:ext>
            </a:extLst>
          </p:cNvPr>
          <p:cNvSpPr>
            <a:spLocks noGrp="1"/>
          </p:cNvSpPr>
          <p:nvPr>
            <p:ph type="body" idx="1"/>
          </p:nvPr>
        </p:nvSpPr>
        <p:spPr/>
        <p:txBody>
          <a:bodyPr/>
          <a:lstStyle/>
          <a:p>
            <a:r>
              <a:rPr lang="fr-FR" altLang="fr-FR" sz="1600" dirty="0">
                <a:solidFill>
                  <a:schemeClr val="bg1"/>
                </a:solidFill>
                <a:cs typeface="Arial"/>
              </a:rPr>
              <a:t>case </a:t>
            </a:r>
            <a:r>
              <a:rPr lang="fr-FR" altLang="fr-FR" sz="1600" dirty="0" err="1">
                <a:solidFill>
                  <a:schemeClr val="bg1"/>
                </a:solidFill>
                <a:cs typeface="Arial"/>
              </a:rPr>
              <a:t>study</a:t>
            </a:r>
            <a:r>
              <a:rPr lang="fr-FR" altLang="fr-FR" sz="1600" dirty="0">
                <a:solidFill>
                  <a:schemeClr val="bg1"/>
                </a:solidFill>
                <a:cs typeface="Arial"/>
              </a:rPr>
              <a:t> #2</a:t>
            </a:r>
          </a:p>
        </p:txBody>
      </p:sp>
      <p:sp>
        <p:nvSpPr>
          <p:cNvPr id="5" name="Text Placeholder 4">
            <a:extLst>
              <a:ext uri="{FF2B5EF4-FFF2-40B4-BE49-F238E27FC236}">
                <a16:creationId xmlns:a16="http://schemas.microsoft.com/office/drawing/2014/main" id="{18EA97AC-080A-5ED8-3108-FF53041A2AEE}"/>
              </a:ext>
            </a:extLst>
          </p:cNvPr>
          <p:cNvSpPr>
            <a:spLocks noGrp="1"/>
          </p:cNvSpPr>
          <p:nvPr>
            <p:ph type="body" sz="quarter" idx="19"/>
          </p:nvPr>
        </p:nvSpPr>
        <p:spPr/>
        <p:txBody>
          <a:bodyPr/>
          <a:lstStyle/>
          <a:p>
            <a:r>
              <a:rPr lang="fr-BE"/>
              <a:t>04</a:t>
            </a:r>
            <a:endParaRPr lang="en-US"/>
          </a:p>
        </p:txBody>
      </p:sp>
      <p:graphicFrame>
        <p:nvGraphicFramePr>
          <p:cNvPr id="3" name="Table 3">
            <a:extLst>
              <a:ext uri="{FF2B5EF4-FFF2-40B4-BE49-F238E27FC236}">
                <a16:creationId xmlns:a16="http://schemas.microsoft.com/office/drawing/2014/main" id="{23202607-B3F3-4A0F-40D9-3CAC83F8D9FC}"/>
              </a:ext>
            </a:extLst>
          </p:cNvPr>
          <p:cNvGraphicFramePr>
            <a:graphicFrameLocks noGrp="1"/>
          </p:cNvGraphicFramePr>
          <p:nvPr>
            <p:extLst>
              <p:ext uri="{D42A27DB-BD31-4B8C-83A1-F6EECF244321}">
                <p14:modId xmlns:p14="http://schemas.microsoft.com/office/powerpoint/2010/main" val="119121012"/>
              </p:ext>
            </p:extLst>
          </p:nvPr>
        </p:nvGraphicFramePr>
        <p:xfrm>
          <a:off x="745716" y="1877134"/>
          <a:ext cx="10800000" cy="965200"/>
        </p:xfrm>
        <a:graphic>
          <a:graphicData uri="http://schemas.openxmlformats.org/drawingml/2006/table">
            <a:tbl>
              <a:tblPr firstRow="1" bandRow="1">
                <a:tableStyleId>{5C22544A-7EE6-4342-B048-85BDC9FD1C3A}</a:tableStyleId>
              </a:tblPr>
              <a:tblGrid>
                <a:gridCol w="2160000">
                  <a:extLst>
                    <a:ext uri="{9D8B030D-6E8A-4147-A177-3AD203B41FA5}">
                      <a16:colId xmlns:a16="http://schemas.microsoft.com/office/drawing/2014/main" val="3008630874"/>
                    </a:ext>
                  </a:extLst>
                </a:gridCol>
                <a:gridCol w="2160000">
                  <a:extLst>
                    <a:ext uri="{9D8B030D-6E8A-4147-A177-3AD203B41FA5}">
                      <a16:colId xmlns:a16="http://schemas.microsoft.com/office/drawing/2014/main" val="4200478507"/>
                    </a:ext>
                  </a:extLst>
                </a:gridCol>
                <a:gridCol w="2160000">
                  <a:extLst>
                    <a:ext uri="{9D8B030D-6E8A-4147-A177-3AD203B41FA5}">
                      <a16:colId xmlns:a16="http://schemas.microsoft.com/office/drawing/2014/main" val="2548917176"/>
                    </a:ext>
                  </a:extLst>
                </a:gridCol>
                <a:gridCol w="2160000">
                  <a:extLst>
                    <a:ext uri="{9D8B030D-6E8A-4147-A177-3AD203B41FA5}">
                      <a16:colId xmlns:a16="http://schemas.microsoft.com/office/drawing/2014/main" val="2066331907"/>
                    </a:ext>
                  </a:extLst>
                </a:gridCol>
                <a:gridCol w="2160000">
                  <a:extLst>
                    <a:ext uri="{9D8B030D-6E8A-4147-A177-3AD203B41FA5}">
                      <a16:colId xmlns:a16="http://schemas.microsoft.com/office/drawing/2014/main" val="2651429693"/>
                    </a:ext>
                  </a:extLst>
                </a:gridCol>
              </a:tblGrid>
              <a:tr h="370840">
                <a:tc>
                  <a:txBody>
                    <a:bodyPr/>
                    <a:lstStyle/>
                    <a:p>
                      <a:endParaRPr lang="en-US" dirty="0">
                        <a:latin typeface="Encode Sans" panose="020B0604020202020204" charset="0"/>
                      </a:endParaRPr>
                    </a:p>
                  </a:txBody>
                  <a:tcPr/>
                </a:tc>
                <a:tc>
                  <a:txBody>
                    <a:bodyPr/>
                    <a:lstStyle/>
                    <a:p>
                      <a:pPr algn="ctr"/>
                      <a:r>
                        <a:rPr lang="fr-BE" dirty="0">
                          <a:latin typeface="Encode Sans" panose="020B0604020202020204" charset="0"/>
                        </a:rPr>
                        <a:t>Net </a:t>
                      </a:r>
                      <a:r>
                        <a:rPr lang="fr-BE" dirty="0" err="1">
                          <a:latin typeface="Encode Sans" panose="020B0604020202020204" charset="0"/>
                        </a:rPr>
                        <a:t>discounted</a:t>
                      </a:r>
                      <a:r>
                        <a:rPr lang="fr-BE" dirty="0">
                          <a:latin typeface="Encode Sans" panose="020B0604020202020204" charset="0"/>
                        </a:rPr>
                        <a:t> </a:t>
                      </a:r>
                      <a:r>
                        <a:rPr lang="fr-BE" dirty="0" err="1">
                          <a:latin typeface="Encode Sans" panose="020B0604020202020204" charset="0"/>
                        </a:rPr>
                        <a:t>price</a:t>
                      </a:r>
                      <a:endParaRPr lang="fr-BE" dirty="0"/>
                    </a:p>
                  </a:txBody>
                  <a:tcPr anchor="ctr"/>
                </a:tc>
                <a:tc>
                  <a:txBody>
                    <a:bodyPr/>
                    <a:lstStyle/>
                    <a:p>
                      <a:pPr algn="ctr"/>
                      <a:r>
                        <a:rPr lang="fr-BE" dirty="0">
                          <a:latin typeface="Encode Sans" panose="020B0604020202020204" charset="0"/>
                        </a:rPr>
                        <a:t>Battery</a:t>
                      </a:r>
                      <a:endParaRPr lang="en-US" dirty="0">
                        <a:latin typeface="Encode Sans" panose="020B0604020202020204" charset="0"/>
                      </a:endParaRPr>
                    </a:p>
                  </a:txBody>
                  <a:tcPr anchor="ctr"/>
                </a:tc>
                <a:tc>
                  <a:txBody>
                    <a:bodyPr/>
                    <a:lstStyle/>
                    <a:p>
                      <a:pPr algn="ctr"/>
                      <a:r>
                        <a:rPr lang="fr-BE" dirty="0">
                          <a:latin typeface="Encode Sans" panose="020B0604020202020204" charset="0"/>
                        </a:rPr>
                        <a:t>Cap</a:t>
                      </a:r>
                      <a:endParaRPr lang="en-US" dirty="0">
                        <a:latin typeface="Encode Sans" panose="020B0604020202020204" charset="0"/>
                      </a:endParaRPr>
                    </a:p>
                  </a:txBody>
                  <a:tcPr anchor="ctr"/>
                </a:tc>
                <a:tc>
                  <a:txBody>
                    <a:bodyPr/>
                    <a:lstStyle/>
                    <a:p>
                      <a:pPr algn="ctr"/>
                      <a:r>
                        <a:rPr lang="fr-BE" dirty="0">
                          <a:latin typeface="Encode Sans" panose="020B0604020202020204" charset="0"/>
                        </a:rPr>
                        <a:t>Former CCT</a:t>
                      </a:r>
                      <a:endParaRPr lang="en-US" dirty="0">
                        <a:latin typeface="Encode Sans" panose="020B0604020202020204" charset="0"/>
                      </a:endParaRPr>
                    </a:p>
                  </a:txBody>
                  <a:tcPr anchor="ctr"/>
                </a:tc>
                <a:extLst>
                  <a:ext uri="{0D108BD9-81ED-4DB2-BD59-A6C34878D82A}">
                    <a16:rowId xmlns:a16="http://schemas.microsoft.com/office/drawing/2014/main" val="3699094014"/>
                  </a:ext>
                </a:extLst>
              </a:tr>
              <a:tr h="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BE" sz="1200" b="0" kern="1200" dirty="0">
                          <a:solidFill>
                            <a:schemeClr val="tx1"/>
                          </a:solidFill>
                          <a:latin typeface="Encode Sans" panose="020B0604020202020204" charset="0"/>
                          <a:ea typeface="+mn-ea"/>
                          <a:cs typeface="Audi Type Wide Normal" panose="000B0504040202020203" pitchFamily="34" charset="0"/>
                        </a:rPr>
                        <a:t>ICE</a:t>
                      </a:r>
                      <a:endParaRPr lang="en-US" sz="1200" b="0" kern="1200" dirty="0">
                        <a:solidFill>
                          <a:schemeClr val="tx1"/>
                        </a:solidFill>
                        <a:latin typeface="Encode Sans" panose="020B0604020202020204" charset="0"/>
                        <a:ea typeface="+mn-ea"/>
                        <a:cs typeface="Audi Type Wide Normal" panose="000B0504040202020203" pitchFamily="34" charset="0"/>
                      </a:endParaRPr>
                    </a:p>
                  </a:txBody>
                  <a:tcPr marL="76200" marR="76200" marT="38100" marB="38100" anchor="ctr"/>
                </a:tc>
                <a:tc>
                  <a:txBody>
                    <a:bodyPr/>
                    <a:lstStyle/>
                    <a:p>
                      <a:pPr algn="ctr"/>
                      <a:r>
                        <a:rPr lang="fr-BE" dirty="0">
                          <a:latin typeface="Encode Sans" panose="020B0604020202020204" charset="0"/>
                        </a:rPr>
                        <a:t>33 000 €</a:t>
                      </a:r>
                      <a:endParaRPr lang="en-US" dirty="0">
                        <a:latin typeface="Encode Sans" panose="020B0604020202020204" charset="0"/>
                      </a:endParaRPr>
                    </a:p>
                  </a:txBody>
                  <a:tcPr/>
                </a:tc>
                <a:tc>
                  <a:txBody>
                    <a:bodyPr/>
                    <a:lstStyle/>
                    <a:p>
                      <a:pPr algn="ctr"/>
                      <a:r>
                        <a:rPr lang="fr-BE" dirty="0">
                          <a:latin typeface="Encode Sans" panose="020B0604020202020204" charset="0"/>
                        </a:rPr>
                        <a:t>-</a:t>
                      </a:r>
                      <a:endParaRPr lang="en-US" dirty="0">
                        <a:latin typeface="Encode Sans" panose="020B0604020202020204" charset="0"/>
                      </a:endParaRPr>
                    </a:p>
                  </a:txBody>
                  <a:tcPr/>
                </a:tc>
                <a:tc>
                  <a:txBody>
                    <a:bodyPr/>
                    <a:lstStyle/>
                    <a:p>
                      <a:pPr algn="ctr"/>
                      <a:r>
                        <a:rPr lang="fr-BE" dirty="0">
                          <a:latin typeface="Encode Sans" panose="020B0604020202020204" charset="0"/>
                        </a:rPr>
                        <a:t>18 300 €</a:t>
                      </a:r>
                      <a:endParaRPr lang="en-US" dirty="0">
                        <a:latin typeface="Encode Sans" panose="020B0604020202020204" charset="0"/>
                      </a:endParaRPr>
                    </a:p>
                  </a:txBody>
                  <a:tcPr/>
                </a:tc>
                <a:tc>
                  <a:txBody>
                    <a:bodyPr/>
                    <a:lstStyle/>
                    <a:p>
                      <a:pPr algn="ctr"/>
                      <a:r>
                        <a:rPr lang="fr-BE" dirty="0">
                          <a:latin typeface="Encode Sans" panose="020B0604020202020204" charset="0"/>
                        </a:rPr>
                        <a:t>269 €</a:t>
                      </a:r>
                      <a:endParaRPr lang="en-US" dirty="0">
                        <a:latin typeface="Encode Sans" panose="020B0604020202020204" charset="0"/>
                      </a:endParaRPr>
                    </a:p>
                  </a:txBody>
                  <a:tcPr/>
                </a:tc>
                <a:extLst>
                  <a:ext uri="{0D108BD9-81ED-4DB2-BD59-A6C34878D82A}">
                    <a16:rowId xmlns:a16="http://schemas.microsoft.com/office/drawing/2014/main" val="4270832887"/>
                  </a:ext>
                </a:extLst>
              </a:tr>
              <a:tr h="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BE" sz="1200" b="0" kern="1200" dirty="0">
                          <a:solidFill>
                            <a:schemeClr val="tx1"/>
                          </a:solidFill>
                          <a:latin typeface="Encode Sans" panose="020B0604020202020204" charset="0"/>
                          <a:ea typeface="+mn-ea"/>
                          <a:cs typeface="Audi Type Wide Normal" panose="000B0504040202020203" pitchFamily="34" charset="0"/>
                        </a:rPr>
                        <a:t>PHEV</a:t>
                      </a:r>
                      <a:endParaRPr lang="en-US" sz="1200" b="0" kern="1200" dirty="0">
                        <a:solidFill>
                          <a:schemeClr val="tx1"/>
                        </a:solidFill>
                        <a:latin typeface="Encode Sans" panose="020B0604020202020204" charset="0"/>
                        <a:ea typeface="+mn-ea"/>
                        <a:cs typeface="Audi Type Wide Normal" panose="000B0504040202020203" pitchFamily="34" charset="0"/>
                      </a:endParaRPr>
                    </a:p>
                  </a:txBody>
                  <a:tcPr marL="76200" marR="76200" marT="38100" marB="38100"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fr-BE" dirty="0">
                          <a:latin typeface="Encode Sans" panose="020B0604020202020204" charset="0"/>
                        </a:rPr>
                        <a:t>41 700 €</a:t>
                      </a:r>
                      <a:endParaRPr lang="en-US" dirty="0">
                        <a:latin typeface="Encode Sans" panose="020B0604020202020204" charset="0"/>
                      </a:endParaRPr>
                    </a:p>
                  </a:txBody>
                  <a:tcPr/>
                </a:tc>
                <a:tc>
                  <a:txBody>
                    <a:bodyPr/>
                    <a:lstStyle/>
                    <a:p>
                      <a:pPr algn="ctr"/>
                      <a:r>
                        <a:rPr lang="fr-BE" dirty="0">
                          <a:latin typeface="Encode Sans" panose="020B0604020202020204" charset="0"/>
                        </a:rPr>
                        <a:t>8 000 €</a:t>
                      </a:r>
                      <a:endParaRPr lang="en-US" dirty="0">
                        <a:latin typeface="Encode Sans" panose="020B0604020202020204" charset="0"/>
                      </a:endParaRPr>
                    </a:p>
                  </a:txBody>
                  <a:tcPr/>
                </a:tc>
                <a:tc>
                  <a:txBody>
                    <a:bodyPr/>
                    <a:lstStyle/>
                    <a:p>
                      <a:pPr algn="ctr"/>
                      <a:r>
                        <a:rPr lang="fr-BE" dirty="0">
                          <a:latin typeface="Encode Sans" panose="020B0604020202020204" charset="0"/>
                        </a:rPr>
                        <a:t>20 300 € </a:t>
                      </a:r>
                      <a:endParaRPr lang="en-US" dirty="0">
                        <a:latin typeface="Encode Sans" panose="020B0604020202020204" charset="0"/>
                      </a:endParaRPr>
                    </a:p>
                  </a:txBody>
                  <a:tcPr/>
                </a:tc>
                <a:tc>
                  <a:txBody>
                    <a:bodyPr/>
                    <a:lstStyle/>
                    <a:p>
                      <a:pPr algn="ctr"/>
                      <a:r>
                        <a:rPr lang="fr-BE" dirty="0">
                          <a:latin typeface="Encode Sans" panose="020B0604020202020204" charset="0"/>
                        </a:rPr>
                        <a:t>0 €</a:t>
                      </a:r>
                      <a:endParaRPr lang="en-US" dirty="0">
                        <a:latin typeface="Encode Sans" panose="020B0604020202020204" charset="0"/>
                      </a:endParaRPr>
                    </a:p>
                  </a:txBody>
                  <a:tcPr/>
                </a:tc>
                <a:extLst>
                  <a:ext uri="{0D108BD9-81ED-4DB2-BD59-A6C34878D82A}">
                    <a16:rowId xmlns:a16="http://schemas.microsoft.com/office/drawing/2014/main" val="8409175"/>
                  </a:ext>
                </a:extLst>
              </a:tr>
            </a:tbl>
          </a:graphicData>
        </a:graphic>
      </p:graphicFrame>
      <p:sp>
        <p:nvSpPr>
          <p:cNvPr id="7" name="Title 6">
            <a:extLst>
              <a:ext uri="{FF2B5EF4-FFF2-40B4-BE49-F238E27FC236}">
                <a16:creationId xmlns:a16="http://schemas.microsoft.com/office/drawing/2014/main" id="{FD950F93-90C5-F774-A5EB-BEA8CD16C236}"/>
              </a:ext>
            </a:extLst>
          </p:cNvPr>
          <p:cNvSpPr>
            <a:spLocks noGrp="1"/>
          </p:cNvSpPr>
          <p:nvPr>
            <p:ph type="title"/>
          </p:nvPr>
        </p:nvSpPr>
        <p:spPr/>
        <p:txBody>
          <a:bodyPr/>
          <a:lstStyle/>
          <a:p>
            <a:r>
              <a:rPr lang="en-US" dirty="0"/>
              <a:t>Calculation of the additional tax costs related to NDD and CTT</a:t>
            </a:r>
          </a:p>
        </p:txBody>
      </p:sp>
      <mc:AlternateContent xmlns:mc="http://schemas.openxmlformats.org/markup-compatibility/2006">
        <mc:Choice xmlns:a14="http://schemas.microsoft.com/office/drawing/2010/main" Requires="a14">
          <p:sp>
            <p:nvSpPr>
              <p:cNvPr id="14" name="TextBox 13">
                <a:extLst>
                  <a:ext uri="{FF2B5EF4-FFF2-40B4-BE49-F238E27FC236}">
                    <a16:creationId xmlns:a16="http://schemas.microsoft.com/office/drawing/2014/main" id="{23621927-729F-B229-FF69-BE4398B18E1C}"/>
                  </a:ext>
                </a:extLst>
              </p:cNvPr>
              <p:cNvSpPr txBox="1"/>
              <p:nvPr/>
            </p:nvSpPr>
            <p:spPr>
              <a:xfrm>
                <a:off x="1211746" y="5177596"/>
                <a:ext cx="4594860" cy="442814"/>
              </a:xfrm>
              <a:prstGeom prst="rect">
                <a:avLst/>
              </a:prstGeom>
              <a:noFill/>
            </p:spPr>
            <p:txBody>
              <a:bodyPr wrap="square">
                <a:spAutoFit/>
              </a:bodyPr>
              <a:lstStyle/>
              <a:p>
                <a:pPr algn="ctr"/>
                <a14:m>
                  <m:oMathPara xmlns:m="http://schemas.openxmlformats.org/officeDocument/2006/math">
                    <m:oMathParaPr>
                      <m:jc m:val="centerGroup"/>
                    </m:oMathParaPr>
                    <m:oMath xmlns:m="http://schemas.openxmlformats.org/officeDocument/2006/math">
                      <m:f>
                        <m:fPr>
                          <m:ctrlPr>
                            <a:rPr lang="fr-FR" sz="1200" b="1" i="1" smtClean="0">
                              <a:latin typeface="Cambria Math" panose="02040503050406030204" pitchFamily="18" charset="0"/>
                            </a:rPr>
                          </m:ctrlPr>
                        </m:fPr>
                        <m:num>
                          <m:r>
                            <a:rPr lang="fr-BE" sz="1200" b="1" i="1">
                              <a:latin typeface="Cambria Math" panose="02040503050406030204" pitchFamily="18" charset="0"/>
                            </a:rPr>
                            <m:t>(</m:t>
                          </m:r>
                          <m:r>
                            <a:rPr lang="fr-BE" sz="1200" b="1" i="1" smtClean="0">
                              <a:latin typeface="Cambria Math" panose="02040503050406030204" pitchFamily="18" charset="0"/>
                            </a:rPr>
                            <m:t>𝟒𝟏</m:t>
                          </m:r>
                          <m:r>
                            <a:rPr lang="fr-BE" sz="1200" b="1" i="1" smtClean="0">
                              <a:latin typeface="Cambria Math" panose="02040503050406030204" pitchFamily="18" charset="0"/>
                            </a:rPr>
                            <m:t> </m:t>
                          </m:r>
                          <m:r>
                            <a:rPr lang="fr-BE" sz="1200" b="1" i="1" smtClean="0">
                              <a:latin typeface="Cambria Math" panose="02040503050406030204" pitchFamily="18" charset="0"/>
                            </a:rPr>
                            <m:t>𝟕𝟎𝟎</m:t>
                          </m:r>
                          <m:r>
                            <a:rPr lang="fr-BE" sz="1200" b="1" i="1" smtClean="0">
                              <a:latin typeface="Cambria Math" panose="02040503050406030204" pitchFamily="18" charset="0"/>
                            </a:rPr>
                            <m:t>−</m:t>
                          </m:r>
                          <m:r>
                            <a:rPr lang="fr-BE" sz="1200" b="1" i="1" smtClean="0">
                              <a:latin typeface="Cambria Math" panose="02040503050406030204" pitchFamily="18" charset="0"/>
                            </a:rPr>
                            <m:t>𝟖</m:t>
                          </m:r>
                          <m:r>
                            <a:rPr lang="fr-BE" sz="1200" b="1" i="1" smtClean="0">
                              <a:latin typeface="Cambria Math" panose="02040503050406030204" pitchFamily="18" charset="0"/>
                            </a:rPr>
                            <m:t> </m:t>
                          </m:r>
                          <m:r>
                            <a:rPr lang="fr-BE" sz="1200" b="1" i="1" smtClean="0">
                              <a:latin typeface="Cambria Math" panose="02040503050406030204" pitchFamily="18" charset="0"/>
                            </a:rPr>
                            <m:t>𝟎𝟎𝟎</m:t>
                          </m:r>
                          <m:r>
                            <a:rPr lang="fr-BE" sz="1200" b="1" i="1" smtClean="0">
                              <a:latin typeface="Cambria Math" panose="02040503050406030204" pitchFamily="18" charset="0"/>
                            </a:rPr>
                            <m:t>−</m:t>
                          </m:r>
                          <m:r>
                            <a:rPr lang="fr-BE" sz="1200" b="1" i="1" smtClean="0">
                              <a:latin typeface="Cambria Math" panose="02040503050406030204" pitchFamily="18" charset="0"/>
                            </a:rPr>
                            <m:t>𝟐𝟎𝟑𝟎𝟎</m:t>
                          </m:r>
                          <m:r>
                            <a:rPr lang="fr-BE" sz="1200" b="1" i="1" smtClean="0">
                              <a:latin typeface="Cambria Math" panose="02040503050406030204" pitchFamily="18" charset="0"/>
                            </a:rPr>
                            <m:t>)</m:t>
                          </m:r>
                        </m:num>
                        <m:den>
                          <m:r>
                            <a:rPr lang="fr-BE" sz="1200" b="1" i="1">
                              <a:latin typeface="Cambria Math" panose="02040503050406030204" pitchFamily="18" charset="0"/>
                            </a:rPr>
                            <m:t>𝟒</m:t>
                          </m:r>
                        </m:den>
                      </m:f>
                      <m:r>
                        <a:rPr lang="fr-BE" sz="1200" b="1" i="1" smtClean="0">
                          <a:latin typeface="Cambria Math" panose="02040503050406030204" pitchFamily="18" charset="0"/>
                        </a:rPr>
                        <m:t>=</m:t>
                      </m:r>
                      <m:r>
                        <a:rPr lang="fr-BE" sz="1200" b="1" i="1" smtClean="0">
                          <a:latin typeface="Cambria Math" panose="02040503050406030204" pitchFamily="18" charset="0"/>
                        </a:rPr>
                        <m:t>𝟑</m:t>
                      </m:r>
                      <m:r>
                        <a:rPr lang="fr-BE" sz="1200" b="1" i="1" smtClean="0">
                          <a:latin typeface="Cambria Math" panose="02040503050406030204" pitchFamily="18" charset="0"/>
                        </a:rPr>
                        <m:t> </m:t>
                      </m:r>
                      <m:r>
                        <a:rPr lang="fr-BE" sz="1200" b="1" i="1" smtClean="0">
                          <a:latin typeface="Cambria Math" panose="02040503050406030204" pitchFamily="18" charset="0"/>
                        </a:rPr>
                        <m:t>𝟑𝟓𝟎</m:t>
                      </m:r>
                      <m:r>
                        <a:rPr lang="fr-BE" sz="1200" b="1" i="1" smtClean="0">
                          <a:latin typeface="Cambria Math" panose="02040503050406030204" pitchFamily="18" charset="0"/>
                        </a:rPr>
                        <m:t> € /</m:t>
                      </m:r>
                      <m:r>
                        <a:rPr lang="en-GB" sz="1200" b="1" i="1" smtClean="0">
                          <a:latin typeface="Cambria Math" panose="02040503050406030204" pitchFamily="18" charset="0"/>
                        </a:rPr>
                        <m:t>𝒚</m:t>
                      </m:r>
                    </m:oMath>
                  </m:oMathPara>
                </a14:m>
                <a:endParaRPr lang="fr-BE" sz="1200" dirty="0">
                  <a:latin typeface="Encode Sans" panose="020B0604020202020204" charset="0"/>
                </a:endParaRPr>
              </a:p>
            </p:txBody>
          </p:sp>
        </mc:Choice>
        <mc:Fallback>
          <p:sp>
            <p:nvSpPr>
              <p:cNvPr id="14" name="TextBox 13">
                <a:extLst>
                  <a:ext uri="{FF2B5EF4-FFF2-40B4-BE49-F238E27FC236}">
                    <a16:creationId xmlns:a16="http://schemas.microsoft.com/office/drawing/2014/main" id="{23621927-729F-B229-FF69-BE4398B18E1C}"/>
                  </a:ext>
                </a:extLst>
              </p:cNvPr>
              <p:cNvSpPr txBox="1">
                <a:spLocks noRot="1" noChangeAspect="1" noMove="1" noResize="1" noEditPoints="1" noAdjustHandles="1" noChangeArrowheads="1" noChangeShapeType="1" noTextEdit="1"/>
              </p:cNvSpPr>
              <p:nvPr/>
            </p:nvSpPr>
            <p:spPr>
              <a:xfrm>
                <a:off x="1211746" y="5177596"/>
                <a:ext cx="4594860" cy="442814"/>
              </a:xfrm>
              <a:prstGeom prst="rect">
                <a:avLst/>
              </a:prstGeom>
              <a:blipFill>
                <a:blip r:embed="rId3"/>
                <a:stretch>
                  <a:fillRect b="-1370"/>
                </a:stretch>
              </a:blipFill>
            </p:spPr>
            <p:txBody>
              <a:bodyPr/>
              <a:lstStyle/>
              <a:p>
                <a:r>
                  <a:rPr lang="fr-FR">
                    <a:noFill/>
                  </a:rPr>
                  <a:t> </a:t>
                </a:r>
              </a:p>
            </p:txBody>
          </p:sp>
        </mc:Fallback>
      </mc:AlternateContent>
      <mc:AlternateContent xmlns:mc="http://schemas.openxmlformats.org/markup-compatibility/2006">
        <mc:Choice xmlns:a14="http://schemas.microsoft.com/office/drawing/2010/main" Requires="a14">
          <p:sp>
            <p:nvSpPr>
              <p:cNvPr id="15" name="TextBox 14">
                <a:extLst>
                  <a:ext uri="{FF2B5EF4-FFF2-40B4-BE49-F238E27FC236}">
                    <a16:creationId xmlns:a16="http://schemas.microsoft.com/office/drawing/2014/main" id="{F251E5A9-8FB5-D3A1-57B0-071265633F0F}"/>
                  </a:ext>
                </a:extLst>
              </p:cNvPr>
              <p:cNvSpPr txBox="1"/>
              <p:nvPr/>
            </p:nvSpPr>
            <p:spPr>
              <a:xfrm>
                <a:off x="872636" y="3481575"/>
                <a:ext cx="5273080" cy="442814"/>
              </a:xfrm>
              <a:prstGeom prst="rect">
                <a:avLst/>
              </a:prstGeom>
              <a:noFill/>
            </p:spPr>
            <p:txBody>
              <a:bodyPr wrap="square">
                <a:spAutoFit/>
              </a:bodyPr>
              <a:lstStyle/>
              <a:p>
                <a:pPr algn="ctr"/>
                <a14:m>
                  <m:oMathPara xmlns:m="http://schemas.openxmlformats.org/officeDocument/2006/math">
                    <m:oMathParaPr>
                      <m:jc m:val="centerGroup"/>
                    </m:oMathParaPr>
                    <m:oMath xmlns:m="http://schemas.openxmlformats.org/officeDocument/2006/math">
                      <m:f>
                        <m:fPr>
                          <m:ctrlPr>
                            <a:rPr lang="fr-FR" sz="1200" b="1" i="1" smtClean="0">
                              <a:latin typeface="Cambria Math" panose="02040503050406030204" pitchFamily="18" charset="0"/>
                            </a:rPr>
                          </m:ctrlPr>
                        </m:fPr>
                        <m:num>
                          <m:r>
                            <a:rPr lang="fr-BE" sz="1200" b="1" i="1">
                              <a:latin typeface="Cambria Math" panose="02040503050406030204" pitchFamily="18" charset="0"/>
                            </a:rPr>
                            <m:t>(</m:t>
                          </m:r>
                          <m:r>
                            <a:rPr lang="fr-BE" sz="1200" b="1" i="1" smtClean="0">
                              <a:latin typeface="Cambria Math" panose="02040503050406030204" pitchFamily="18" charset="0"/>
                            </a:rPr>
                            <m:t>𝟑𝟑</m:t>
                          </m:r>
                          <m:r>
                            <a:rPr lang="fr-BE" sz="1200" b="1" i="1" smtClean="0">
                              <a:latin typeface="Cambria Math" panose="02040503050406030204" pitchFamily="18" charset="0"/>
                            </a:rPr>
                            <m:t> </m:t>
                          </m:r>
                          <m:r>
                            <a:rPr lang="fr-BE" sz="1200" b="1" i="1" smtClean="0">
                              <a:latin typeface="Cambria Math" panose="02040503050406030204" pitchFamily="18" charset="0"/>
                            </a:rPr>
                            <m:t>𝟎𝟎𝟎</m:t>
                          </m:r>
                          <m:r>
                            <a:rPr lang="fr-BE" sz="1200" b="1" i="1" smtClean="0">
                              <a:latin typeface="Cambria Math" panose="02040503050406030204" pitchFamily="18" charset="0"/>
                            </a:rPr>
                            <m:t>−</m:t>
                          </m:r>
                          <m:r>
                            <a:rPr lang="fr-BE" sz="1200" b="1" i="1" smtClean="0">
                              <a:latin typeface="Cambria Math" panose="02040503050406030204" pitchFamily="18" charset="0"/>
                            </a:rPr>
                            <m:t>𝟏𝟖</m:t>
                          </m:r>
                          <m:r>
                            <a:rPr lang="nl-BE" sz="1200" b="1" i="1" smtClean="0">
                              <a:latin typeface="Cambria Math" panose="02040503050406030204" pitchFamily="18" charset="0"/>
                            </a:rPr>
                            <m:t> </m:t>
                          </m:r>
                          <m:r>
                            <a:rPr lang="fr-BE" sz="1200" b="1" i="1" smtClean="0">
                              <a:latin typeface="Cambria Math" panose="02040503050406030204" pitchFamily="18" charset="0"/>
                            </a:rPr>
                            <m:t>𝟑𝟎𝟎</m:t>
                          </m:r>
                          <m:r>
                            <a:rPr lang="fr-BE" sz="1200" b="1" i="1" smtClean="0">
                              <a:latin typeface="Cambria Math" panose="02040503050406030204" pitchFamily="18" charset="0"/>
                            </a:rPr>
                            <m:t>)</m:t>
                          </m:r>
                        </m:num>
                        <m:den>
                          <m:r>
                            <a:rPr lang="fr-BE" sz="1200" b="1" i="1">
                              <a:latin typeface="Cambria Math" panose="02040503050406030204" pitchFamily="18" charset="0"/>
                            </a:rPr>
                            <m:t>𝟒</m:t>
                          </m:r>
                        </m:den>
                      </m:f>
                      <m:r>
                        <a:rPr lang="fr-BE" sz="1200" b="1" i="1" smtClean="0">
                          <a:latin typeface="Cambria Math" panose="02040503050406030204" pitchFamily="18" charset="0"/>
                        </a:rPr>
                        <m:t>=</m:t>
                      </m:r>
                      <m:r>
                        <a:rPr lang="fr-BE" sz="1200" b="1" i="1" smtClean="0">
                          <a:latin typeface="Cambria Math" panose="02040503050406030204" pitchFamily="18" charset="0"/>
                        </a:rPr>
                        <m:t>𝟑</m:t>
                      </m:r>
                      <m:r>
                        <a:rPr lang="fr-BE" sz="1200" b="1" i="1" smtClean="0">
                          <a:latin typeface="Cambria Math" panose="02040503050406030204" pitchFamily="18" charset="0"/>
                        </a:rPr>
                        <m:t> </m:t>
                      </m:r>
                      <m:r>
                        <a:rPr lang="fr-BE" sz="1200" b="1" i="1" smtClean="0">
                          <a:latin typeface="Cambria Math" panose="02040503050406030204" pitchFamily="18" charset="0"/>
                        </a:rPr>
                        <m:t>𝟔𝟕𝟓</m:t>
                      </m:r>
                      <m:r>
                        <a:rPr lang="fr-BE" sz="1200" b="1" i="1" smtClean="0">
                          <a:latin typeface="Cambria Math" panose="02040503050406030204" pitchFamily="18" charset="0"/>
                        </a:rPr>
                        <m:t> € /</m:t>
                      </m:r>
                      <m:r>
                        <a:rPr lang="en-GB" sz="1200" b="1" i="1" smtClean="0">
                          <a:latin typeface="Cambria Math" panose="02040503050406030204" pitchFamily="18" charset="0"/>
                        </a:rPr>
                        <m:t>𝒚</m:t>
                      </m:r>
                    </m:oMath>
                  </m:oMathPara>
                </a14:m>
                <a:endParaRPr lang="fr-BE" sz="1200" dirty="0">
                  <a:latin typeface="Encode Sans" panose="020B0604020202020204" charset="0"/>
                </a:endParaRPr>
              </a:p>
            </p:txBody>
          </p:sp>
        </mc:Choice>
        <mc:Fallback>
          <p:sp>
            <p:nvSpPr>
              <p:cNvPr id="15" name="TextBox 14">
                <a:extLst>
                  <a:ext uri="{FF2B5EF4-FFF2-40B4-BE49-F238E27FC236}">
                    <a16:creationId xmlns:a16="http://schemas.microsoft.com/office/drawing/2014/main" id="{F251E5A9-8FB5-D3A1-57B0-071265633F0F}"/>
                  </a:ext>
                </a:extLst>
              </p:cNvPr>
              <p:cNvSpPr txBox="1">
                <a:spLocks noRot="1" noChangeAspect="1" noMove="1" noResize="1" noEditPoints="1" noAdjustHandles="1" noChangeArrowheads="1" noChangeShapeType="1" noTextEdit="1"/>
              </p:cNvSpPr>
              <p:nvPr/>
            </p:nvSpPr>
            <p:spPr>
              <a:xfrm>
                <a:off x="872636" y="3481575"/>
                <a:ext cx="5273080" cy="442814"/>
              </a:xfrm>
              <a:prstGeom prst="rect">
                <a:avLst/>
              </a:prstGeom>
              <a:blipFill>
                <a:blip r:embed="rId4"/>
                <a:stretch>
                  <a:fillRect b="-1370"/>
                </a:stretch>
              </a:blipFill>
            </p:spPr>
            <p:txBody>
              <a:bodyPr/>
              <a:lstStyle/>
              <a:p>
                <a:r>
                  <a:rPr lang="fr-FR">
                    <a:noFill/>
                  </a:rPr>
                  <a:t> </a:t>
                </a:r>
              </a:p>
            </p:txBody>
          </p:sp>
        </mc:Fallback>
      </mc:AlternateContent>
      <p:sp>
        <p:nvSpPr>
          <p:cNvPr id="16" name="TextBox 15">
            <a:extLst>
              <a:ext uri="{FF2B5EF4-FFF2-40B4-BE49-F238E27FC236}">
                <a16:creationId xmlns:a16="http://schemas.microsoft.com/office/drawing/2014/main" id="{CF32B8EE-FCC9-B033-3501-24E6935089F4}"/>
              </a:ext>
            </a:extLst>
          </p:cNvPr>
          <p:cNvSpPr txBox="1"/>
          <p:nvPr/>
        </p:nvSpPr>
        <p:spPr>
          <a:xfrm>
            <a:off x="5197006" y="3506261"/>
            <a:ext cx="6111240" cy="276999"/>
          </a:xfrm>
          <a:prstGeom prst="rect">
            <a:avLst/>
          </a:prstGeom>
          <a:noFill/>
        </p:spPr>
        <p:txBody>
          <a:bodyPr wrap="square">
            <a:spAutoFit/>
          </a:bodyPr>
          <a:lstStyle/>
          <a:p>
            <a:r>
              <a:rPr lang="en-US" sz="1200" b="1" dirty="0">
                <a:latin typeface="Encode Sans" panose="020B0604020202020204" charset="0"/>
              </a:rPr>
              <a:t>Extra cost CIT/NDD, ICE </a:t>
            </a:r>
            <a:r>
              <a:rPr lang="fr-BE" sz="1200" b="1" dirty="0">
                <a:latin typeface="Encode Sans" panose="020B0604020202020204" charset="0"/>
              </a:rPr>
              <a:t>= 3 675 € * 25% = 919 € /y = 77 € /</a:t>
            </a:r>
            <a:r>
              <a:rPr lang="fr-BE" sz="1200" b="1" dirty="0" err="1">
                <a:latin typeface="Encode Sans" panose="020B0604020202020204" charset="0"/>
              </a:rPr>
              <a:t>month</a:t>
            </a:r>
            <a:endParaRPr lang="fr-BE" sz="1200" b="1" dirty="0">
              <a:latin typeface="Encode Sans" panose="020B0604020202020204" charset="0"/>
            </a:endParaRPr>
          </a:p>
        </p:txBody>
      </p:sp>
      <p:sp>
        <p:nvSpPr>
          <p:cNvPr id="17" name="TextBox 16">
            <a:extLst>
              <a:ext uri="{FF2B5EF4-FFF2-40B4-BE49-F238E27FC236}">
                <a16:creationId xmlns:a16="http://schemas.microsoft.com/office/drawing/2014/main" id="{D5E1B8FF-E0AE-0441-BC1C-E823B0BAE6AA}"/>
              </a:ext>
            </a:extLst>
          </p:cNvPr>
          <p:cNvSpPr txBox="1"/>
          <p:nvPr/>
        </p:nvSpPr>
        <p:spPr>
          <a:xfrm>
            <a:off x="5197006" y="5240743"/>
            <a:ext cx="6111240" cy="276999"/>
          </a:xfrm>
          <a:prstGeom prst="rect">
            <a:avLst/>
          </a:prstGeom>
          <a:noFill/>
        </p:spPr>
        <p:txBody>
          <a:bodyPr wrap="square">
            <a:spAutoFit/>
          </a:bodyPr>
          <a:lstStyle/>
          <a:p>
            <a:r>
              <a:rPr lang="en-US" sz="1200" b="1" dirty="0">
                <a:latin typeface="Encode Sans" panose="020B0604020202020204" charset="0"/>
              </a:rPr>
              <a:t>Extra cost CIT/NDD, PHEV =</a:t>
            </a:r>
            <a:r>
              <a:rPr lang="fr-BE" sz="1200" b="1" dirty="0">
                <a:latin typeface="Encode Sans" panose="020B0604020202020204" charset="0"/>
              </a:rPr>
              <a:t> 3 350 € * 25% = 838 € /y = 70 € /</a:t>
            </a:r>
            <a:r>
              <a:rPr lang="fr-BE" sz="1200" b="1" dirty="0" err="1">
                <a:latin typeface="Encode Sans" panose="020B0604020202020204" charset="0"/>
              </a:rPr>
              <a:t>month</a:t>
            </a:r>
            <a:endParaRPr lang="fr-BE" sz="1200" b="1" dirty="0">
              <a:latin typeface="Encode Sans" panose="020B0604020202020204" charset="0"/>
            </a:endParaRPr>
          </a:p>
        </p:txBody>
      </p:sp>
      <p:sp>
        <p:nvSpPr>
          <p:cNvPr id="4" name="TextBox 3">
            <a:extLst>
              <a:ext uri="{FF2B5EF4-FFF2-40B4-BE49-F238E27FC236}">
                <a16:creationId xmlns:a16="http://schemas.microsoft.com/office/drawing/2014/main" id="{0CED2E8C-9601-82B8-8FA6-15829C7D1701}"/>
              </a:ext>
            </a:extLst>
          </p:cNvPr>
          <p:cNvSpPr txBox="1"/>
          <p:nvPr/>
        </p:nvSpPr>
        <p:spPr>
          <a:xfrm>
            <a:off x="546100" y="3506261"/>
            <a:ext cx="1604917" cy="369332"/>
          </a:xfrm>
          <a:prstGeom prst="rect">
            <a:avLst/>
          </a:prstGeom>
          <a:noFill/>
        </p:spPr>
        <p:txBody>
          <a:bodyPr wrap="square" rtlCol="0">
            <a:spAutoFit/>
          </a:bodyPr>
          <a:lstStyle/>
          <a:p>
            <a:r>
              <a:rPr lang="fr-BE" dirty="0">
                <a:latin typeface="Encode Sans" panose="020B0604020202020204" charset="0"/>
              </a:rPr>
              <a:t>NDD ICE</a:t>
            </a:r>
            <a:endParaRPr lang="en-US" dirty="0">
              <a:latin typeface="Encode Sans" panose="020B0604020202020204" charset="0"/>
            </a:endParaRPr>
          </a:p>
        </p:txBody>
      </p:sp>
      <p:sp>
        <p:nvSpPr>
          <p:cNvPr id="18" name="TextBox 17">
            <a:extLst>
              <a:ext uri="{FF2B5EF4-FFF2-40B4-BE49-F238E27FC236}">
                <a16:creationId xmlns:a16="http://schemas.microsoft.com/office/drawing/2014/main" id="{8BE28B96-C62B-D592-03CA-32E09B25ADDE}"/>
              </a:ext>
            </a:extLst>
          </p:cNvPr>
          <p:cNvSpPr txBox="1"/>
          <p:nvPr/>
        </p:nvSpPr>
        <p:spPr>
          <a:xfrm>
            <a:off x="546100" y="5143915"/>
            <a:ext cx="1526540" cy="369332"/>
          </a:xfrm>
          <a:prstGeom prst="rect">
            <a:avLst/>
          </a:prstGeom>
          <a:noFill/>
        </p:spPr>
        <p:txBody>
          <a:bodyPr wrap="square" rtlCol="0">
            <a:spAutoFit/>
          </a:bodyPr>
          <a:lstStyle/>
          <a:p>
            <a:r>
              <a:rPr lang="fr-BE" dirty="0">
                <a:latin typeface="Encode Sans" panose="020B0604020202020204" charset="0"/>
              </a:rPr>
              <a:t>NDD PHEV</a:t>
            </a:r>
            <a:endParaRPr lang="en-US" dirty="0">
              <a:latin typeface="Encode Sans" panose="020B0604020202020204" charset="0"/>
            </a:endParaRPr>
          </a:p>
        </p:txBody>
      </p:sp>
      <p:sp>
        <p:nvSpPr>
          <p:cNvPr id="19" name="TextBox 18">
            <a:extLst>
              <a:ext uri="{FF2B5EF4-FFF2-40B4-BE49-F238E27FC236}">
                <a16:creationId xmlns:a16="http://schemas.microsoft.com/office/drawing/2014/main" id="{BC8BD2CB-43C1-53F5-D3CA-AAAF512E693C}"/>
              </a:ext>
            </a:extLst>
          </p:cNvPr>
          <p:cNvSpPr txBox="1"/>
          <p:nvPr/>
        </p:nvSpPr>
        <p:spPr>
          <a:xfrm>
            <a:off x="5197006" y="3949075"/>
            <a:ext cx="6111240" cy="276999"/>
          </a:xfrm>
          <a:prstGeom prst="rect">
            <a:avLst/>
          </a:prstGeom>
          <a:noFill/>
        </p:spPr>
        <p:txBody>
          <a:bodyPr wrap="square">
            <a:spAutoFit/>
          </a:bodyPr>
          <a:lstStyle/>
          <a:p>
            <a:r>
              <a:rPr lang="en-US" sz="1200" b="1" dirty="0">
                <a:latin typeface="Encode Sans" panose="020B0604020202020204" charset="0"/>
              </a:rPr>
              <a:t>Extra cost CIT/former CCT, ICE </a:t>
            </a:r>
            <a:r>
              <a:rPr lang="fr-BE" sz="1200" b="1" dirty="0">
                <a:latin typeface="Encode Sans" panose="020B0604020202020204" charset="0"/>
              </a:rPr>
              <a:t>= 269 € * 25% = 67 € /y = 6 € /</a:t>
            </a:r>
            <a:r>
              <a:rPr lang="fr-BE" sz="1200" b="1" dirty="0" err="1">
                <a:latin typeface="Encode Sans" panose="020B0604020202020204" charset="0"/>
              </a:rPr>
              <a:t>month</a:t>
            </a:r>
            <a:endParaRPr lang="fr-BE" sz="1200" b="1" dirty="0">
              <a:latin typeface="Encode Sans" panose="020B0604020202020204" charset="0"/>
            </a:endParaRPr>
          </a:p>
        </p:txBody>
      </p:sp>
      <p:cxnSp>
        <p:nvCxnSpPr>
          <p:cNvPr id="21" name="Straight Connector 20">
            <a:extLst>
              <a:ext uri="{FF2B5EF4-FFF2-40B4-BE49-F238E27FC236}">
                <a16:creationId xmlns:a16="http://schemas.microsoft.com/office/drawing/2014/main" id="{7AD94DE6-0073-6228-8AD5-64A575473FE0}"/>
              </a:ext>
            </a:extLst>
          </p:cNvPr>
          <p:cNvCxnSpPr/>
          <p:nvPr/>
        </p:nvCxnSpPr>
        <p:spPr>
          <a:xfrm>
            <a:off x="5197006" y="4389120"/>
            <a:ext cx="5044274" cy="0"/>
          </a:xfrm>
          <a:prstGeom prst="line">
            <a:avLst/>
          </a:prstGeom>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CB44F8E6-8451-9EE9-40AD-403675CB378A}"/>
              </a:ext>
            </a:extLst>
          </p:cNvPr>
          <p:cNvSpPr txBox="1"/>
          <p:nvPr/>
        </p:nvSpPr>
        <p:spPr>
          <a:xfrm>
            <a:off x="5197006" y="4545122"/>
            <a:ext cx="6111240" cy="276999"/>
          </a:xfrm>
          <a:prstGeom prst="rect">
            <a:avLst/>
          </a:prstGeom>
          <a:noFill/>
        </p:spPr>
        <p:txBody>
          <a:bodyPr wrap="square">
            <a:spAutoFit/>
          </a:bodyPr>
          <a:lstStyle/>
          <a:p>
            <a:r>
              <a:rPr lang="fr-BE" sz="1200" b="1" dirty="0">
                <a:latin typeface="Encode Sans" panose="020B0604020202020204" charset="0"/>
              </a:rPr>
              <a:t>Extra ICT </a:t>
            </a:r>
            <a:r>
              <a:rPr lang="fr-BE" sz="1200" b="1" dirty="0" err="1">
                <a:latin typeface="Encode Sans" panose="020B0604020202020204" charset="0"/>
              </a:rPr>
              <a:t>cost</a:t>
            </a:r>
            <a:r>
              <a:rPr lang="fr-BE" sz="1200" b="1" dirty="0">
                <a:latin typeface="Encode Sans" panose="020B0604020202020204" charset="0"/>
              </a:rPr>
              <a:t> / total 			= 83 € /</a:t>
            </a:r>
            <a:r>
              <a:rPr lang="fr-BE" sz="1200" b="1" dirty="0" err="1">
                <a:latin typeface="Encode Sans" panose="020B0604020202020204" charset="0"/>
              </a:rPr>
              <a:t>month</a:t>
            </a:r>
            <a:endParaRPr lang="fr-BE" sz="1200" b="1" dirty="0">
              <a:latin typeface="Encode Sans" panose="020B0604020202020204" charset="0"/>
            </a:endParaRPr>
          </a:p>
        </p:txBody>
      </p:sp>
      <p:sp>
        <p:nvSpPr>
          <p:cNvPr id="20" name="Rectangle 19">
            <a:extLst>
              <a:ext uri="{FF2B5EF4-FFF2-40B4-BE49-F238E27FC236}">
                <a16:creationId xmlns:a16="http://schemas.microsoft.com/office/drawing/2014/main" id="{D7F4EB5D-2070-9A2D-F8A3-BE615736E8FF}"/>
              </a:ext>
            </a:extLst>
          </p:cNvPr>
          <p:cNvSpPr/>
          <p:nvPr/>
        </p:nvSpPr>
        <p:spPr>
          <a:xfrm>
            <a:off x="0" y="434558"/>
            <a:ext cx="5166911" cy="356591"/>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a:latin typeface="Encode Sans" panose="020B0604020202020204" charset="0"/>
              </a:rPr>
              <a:t>Example France - Country adaptation</a:t>
            </a:r>
            <a:endParaRPr lang="en-US" dirty="0">
              <a:latin typeface="Encode Sans" panose="020B0604020202020204" charset="0"/>
            </a:endParaRPr>
          </a:p>
        </p:txBody>
      </p:sp>
      <p:pic>
        <p:nvPicPr>
          <p:cNvPr id="23" name="Picture 2" descr="Stellantis dévoile un florilège de slogans pour ses marques">
            <a:extLst>
              <a:ext uri="{FF2B5EF4-FFF2-40B4-BE49-F238E27FC236}">
                <a16:creationId xmlns:a16="http://schemas.microsoft.com/office/drawing/2014/main" id="{6EE50BDE-C671-9E04-3874-714B901FCC0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869" y="6267198"/>
            <a:ext cx="396573" cy="264382"/>
          </a:xfrm>
          <a:prstGeom prst="flowChartConnector">
            <a:avLst/>
          </a:prstGeom>
          <a:noFill/>
          <a:extLst>
            <a:ext uri="{909E8E84-426E-40DD-AFC4-6F175D3DCCD1}">
              <a14:hiddenFill xmlns:a14="http://schemas.microsoft.com/office/drawing/2010/main">
                <a:solidFill>
                  <a:srgbClr val="FFFFFF"/>
                </a:solidFill>
              </a14:hiddenFill>
            </a:ext>
          </a:extLst>
        </p:spPr>
      </p:pic>
      <p:pic>
        <p:nvPicPr>
          <p:cNvPr id="24" name="Picture 2" descr="Drapeaux Monde Banque d'images et photos libres de droit - iStock">
            <a:extLst>
              <a:ext uri="{FF2B5EF4-FFF2-40B4-BE49-F238E27FC236}">
                <a16:creationId xmlns:a16="http://schemas.microsoft.com/office/drawing/2014/main" id="{57F53277-EE29-B33C-372D-3FC0275AFA7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3210" y="6179115"/>
            <a:ext cx="437609" cy="43760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7FE6EE45-954A-5B1B-961F-0DAF507700A6}"/>
              </a:ext>
            </a:extLst>
          </p:cNvPr>
          <p:cNvSpPr txBox="1"/>
          <p:nvPr/>
        </p:nvSpPr>
        <p:spPr>
          <a:xfrm>
            <a:off x="5197005" y="5635143"/>
            <a:ext cx="5918669" cy="276999"/>
          </a:xfrm>
          <a:prstGeom prst="rect">
            <a:avLst/>
          </a:prstGeom>
          <a:noFill/>
        </p:spPr>
        <p:txBody>
          <a:bodyPr wrap="square">
            <a:spAutoFit/>
          </a:bodyPr>
          <a:lstStyle/>
          <a:p>
            <a:r>
              <a:rPr lang="en-US" sz="1200" b="1" dirty="0">
                <a:latin typeface="Encode Sans" panose="020B0604020202020204" charset="0"/>
              </a:rPr>
              <a:t>Extra cost CIT/former CCT, ICE</a:t>
            </a:r>
            <a:r>
              <a:rPr lang="fr-BE" sz="1200" b="1" dirty="0">
                <a:latin typeface="Encode Sans" panose="020B0604020202020204" charset="0"/>
              </a:rPr>
              <a:t> = 20 € * 25% = 5 € /y = 0.42 € /</a:t>
            </a:r>
            <a:r>
              <a:rPr lang="fr-BE" sz="1200" b="1" dirty="0" err="1">
                <a:latin typeface="Encode Sans" panose="020B0604020202020204" charset="0"/>
              </a:rPr>
              <a:t>month</a:t>
            </a:r>
            <a:endParaRPr lang="fr-BE" sz="1200" b="1" dirty="0">
              <a:latin typeface="Encode Sans" panose="020B0604020202020204" charset="0"/>
            </a:endParaRPr>
          </a:p>
        </p:txBody>
      </p:sp>
      <p:cxnSp>
        <p:nvCxnSpPr>
          <p:cNvPr id="6" name="Straight Connector 5">
            <a:extLst>
              <a:ext uri="{FF2B5EF4-FFF2-40B4-BE49-F238E27FC236}">
                <a16:creationId xmlns:a16="http://schemas.microsoft.com/office/drawing/2014/main" id="{259B1F94-0C0E-5B1E-23AC-6BFFFE1C2EBB}"/>
              </a:ext>
            </a:extLst>
          </p:cNvPr>
          <p:cNvCxnSpPr/>
          <p:nvPr/>
        </p:nvCxnSpPr>
        <p:spPr>
          <a:xfrm>
            <a:off x="5197006" y="6007623"/>
            <a:ext cx="5044274" cy="0"/>
          </a:xfrm>
          <a:prstGeom prst="line">
            <a:avLst/>
          </a:prstGeom>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DADD45EF-3714-FB1D-3BC7-C8C8E80DEB66}"/>
              </a:ext>
            </a:extLst>
          </p:cNvPr>
          <p:cNvSpPr txBox="1"/>
          <p:nvPr/>
        </p:nvSpPr>
        <p:spPr>
          <a:xfrm>
            <a:off x="5197006" y="6163625"/>
            <a:ext cx="6111240" cy="276999"/>
          </a:xfrm>
          <a:prstGeom prst="rect">
            <a:avLst/>
          </a:prstGeom>
          <a:noFill/>
        </p:spPr>
        <p:txBody>
          <a:bodyPr wrap="square">
            <a:spAutoFit/>
          </a:bodyPr>
          <a:lstStyle/>
          <a:p>
            <a:r>
              <a:rPr lang="fr-BE" sz="1200" b="1" dirty="0">
                <a:latin typeface="Encode Sans" panose="020B0604020202020204" charset="0"/>
              </a:rPr>
              <a:t>Extra </a:t>
            </a:r>
            <a:r>
              <a:rPr lang="fr-BE" sz="1200" b="1" dirty="0" err="1">
                <a:latin typeface="Encode Sans" panose="020B0604020202020204" charset="0"/>
              </a:rPr>
              <a:t>cost</a:t>
            </a:r>
            <a:r>
              <a:rPr lang="fr-BE" sz="1200" b="1" dirty="0">
                <a:latin typeface="Encode Sans" panose="020B0604020202020204" charset="0"/>
              </a:rPr>
              <a:t> CIT / total 			= 70.42 € /</a:t>
            </a:r>
            <a:r>
              <a:rPr lang="fr-BE" sz="1200" b="1" dirty="0" err="1">
                <a:latin typeface="Encode Sans" panose="020B0604020202020204" charset="0"/>
              </a:rPr>
              <a:t>month</a:t>
            </a:r>
            <a:endParaRPr lang="fr-BE" sz="1200" b="1" dirty="0">
              <a:latin typeface="Encode Sans" panose="020B0604020202020204" charset="0"/>
            </a:endParaRPr>
          </a:p>
        </p:txBody>
      </p:sp>
      <p:pic>
        <p:nvPicPr>
          <p:cNvPr id="10" name="Picture 2" descr="Jeep Renegade 2022 | Le Prix du Gros">
            <a:extLst>
              <a:ext uri="{FF2B5EF4-FFF2-40B4-BE49-F238E27FC236}">
                <a16:creationId xmlns:a16="http://schemas.microsoft.com/office/drawing/2014/main" id="{C6D24EE6-A42E-7DBC-4849-22066D8A355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764560" y="3192942"/>
            <a:ext cx="1313181" cy="73866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Renegade 4xe | Le nouveau SUV Hybride rechargeable | Jeep® Suisse">
            <a:extLst>
              <a:ext uri="{FF2B5EF4-FFF2-40B4-BE49-F238E27FC236}">
                <a16:creationId xmlns:a16="http://schemas.microsoft.com/office/drawing/2014/main" id="{250685DF-F898-CAE4-89B5-1BA83B71DC0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895829" y="4979974"/>
            <a:ext cx="1181912" cy="6903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700349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par>
                                <p:cTn id="17" presetID="10"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par>
                                <p:cTn id="23" presetID="10"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7" grpId="0"/>
      <p:bldP spid="18" grpId="0"/>
      <p:bldP spid="2" grpId="0"/>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8" name="Google Shape;88;p3"/>
          <p:cNvSpPr txBox="1">
            <a:spLocks noGrp="1"/>
          </p:cNvSpPr>
          <p:nvPr>
            <p:ph type="body" idx="1"/>
          </p:nvPr>
        </p:nvSpPr>
        <p:spPr>
          <a:prstGeom prst="rect">
            <a:avLst/>
          </a:prstGeom>
          <a:solidFill>
            <a:schemeClr val="dk2"/>
          </a:solidFill>
          <a:ln>
            <a:noFill/>
          </a:ln>
        </p:spPr>
        <p:txBody>
          <a:bodyPr spcFirstLastPara="1" wrap="square" lIns="630000" tIns="0" rIns="360000" bIns="0" anchor="ctr" anchorCtr="0">
            <a:noAutofit/>
          </a:bodyPr>
          <a:lstStyle/>
          <a:p>
            <a:pPr marL="0" lvl="0" indent="0" algn="l" rtl="0">
              <a:lnSpc>
                <a:spcPct val="100000"/>
              </a:lnSpc>
              <a:spcBef>
                <a:spcPts val="0"/>
              </a:spcBef>
              <a:spcAft>
                <a:spcPts val="0"/>
              </a:spcAft>
              <a:buClr>
                <a:schemeClr val="lt1"/>
              </a:buClr>
              <a:buSzPts val="1500"/>
              <a:buNone/>
            </a:pPr>
            <a:r>
              <a:rPr lang="en-US" dirty="0"/>
              <a:t>INTRODUCTION</a:t>
            </a:r>
            <a:endParaRPr dirty="0"/>
          </a:p>
        </p:txBody>
      </p:sp>
      <p:sp>
        <p:nvSpPr>
          <p:cNvPr id="2" name="Espace réservé du texte 1"/>
          <p:cNvSpPr>
            <a:spLocks noGrp="1"/>
          </p:cNvSpPr>
          <p:nvPr>
            <p:ph type="body" sz="quarter" idx="15"/>
          </p:nvPr>
        </p:nvSpPr>
        <p:spPr/>
        <p:txBody>
          <a:bodyPr/>
          <a:lstStyle/>
          <a:p>
            <a:r>
              <a:rPr lang="fr-FR" dirty="0"/>
              <a:t>General </a:t>
            </a:r>
            <a:r>
              <a:rPr lang="fr-FR" dirty="0" err="1"/>
              <a:t>working</a:t>
            </a:r>
            <a:r>
              <a:rPr lang="fr-FR" dirty="0"/>
              <a:t> </a:t>
            </a:r>
            <a:r>
              <a:rPr lang="fr-FR" dirty="0" err="1"/>
              <a:t>rules</a:t>
            </a:r>
            <a:endParaRPr lang="fr-FR" dirty="0"/>
          </a:p>
        </p:txBody>
      </p:sp>
      <p:sp>
        <p:nvSpPr>
          <p:cNvPr id="91" name="Google Shape;91;p3"/>
          <p:cNvSpPr/>
          <p:nvPr/>
        </p:nvSpPr>
        <p:spPr>
          <a:xfrm>
            <a:off x="1668968" y="1903413"/>
            <a:ext cx="2114550" cy="191135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dirty="0">
              <a:ln>
                <a:noFill/>
              </a:ln>
              <a:solidFill>
                <a:srgbClr val="FFFFFF"/>
              </a:solidFill>
              <a:effectLst/>
              <a:uLnTx/>
              <a:uFillTx/>
              <a:latin typeface="Encode Sans" panose="020B0604020202020204" charset="0"/>
              <a:ea typeface="Encode Sans Expanded"/>
              <a:cs typeface="Encode Sans Expanded"/>
              <a:sym typeface="Encode Sans Expanded"/>
            </a:endParaRPr>
          </a:p>
        </p:txBody>
      </p:sp>
      <p:sp>
        <p:nvSpPr>
          <p:cNvPr id="92" name="Google Shape;92;p3"/>
          <p:cNvSpPr txBox="1"/>
          <p:nvPr/>
        </p:nvSpPr>
        <p:spPr>
          <a:xfrm>
            <a:off x="1661031" y="3313113"/>
            <a:ext cx="2116137" cy="249237"/>
          </a:xfrm>
          <a:prstGeom prst="rect">
            <a:avLst/>
          </a:prstGeom>
          <a:noFill/>
          <a:ln>
            <a:noFill/>
          </a:ln>
        </p:spPr>
        <p:txBody>
          <a:bodyPr spcFirstLastPara="1" wrap="square" lIns="0" tIns="0" rIns="0" bIns="0" anchor="t" anchorCtr="0">
            <a:noAutofit/>
          </a:bodyPr>
          <a:lstStyle/>
          <a:p>
            <a:pPr marL="0" marR="0" lvl="0" indent="0" algn="ctr" defTabSz="914400" rtl="0" eaLnBrk="1" fontAlgn="auto" latinLnBrk="0" hangingPunct="1">
              <a:lnSpc>
                <a:spcPct val="142857"/>
              </a:lnSpc>
              <a:spcBef>
                <a:spcPts val="0"/>
              </a:spcBef>
              <a:spcAft>
                <a:spcPts val="0"/>
              </a:spcAft>
              <a:buClr>
                <a:srgbClr val="000000"/>
              </a:buClr>
              <a:buSzPts val="1400"/>
              <a:buFont typeface="Arial"/>
              <a:buNone/>
              <a:tabLst/>
              <a:defRPr/>
            </a:pPr>
            <a:r>
              <a:rPr kumimoji="0" lang="fr-FR" sz="1400" b="0" i="0" u="none" strike="noStrike" kern="1200" cap="none" spc="0" normalizeH="0" baseline="0" noProof="0" dirty="0" err="1">
                <a:ln>
                  <a:noFill/>
                </a:ln>
                <a:solidFill>
                  <a:srgbClr val="F2F2F2"/>
                </a:solidFill>
                <a:effectLst/>
                <a:uLnTx/>
                <a:uFillTx/>
                <a:latin typeface="Encode Sans" panose="020B0604020202020204" charset="0"/>
                <a:ea typeface="Source Sans Pro Light"/>
                <a:cs typeface="Source Sans Pro Light"/>
                <a:sym typeface="Source Sans Pro Light"/>
              </a:rPr>
              <a:t>Turn</a:t>
            </a:r>
            <a:r>
              <a:rPr kumimoji="0" lang="fr-FR" sz="1400" b="0" i="0" u="none" strike="noStrike" kern="1200" cap="none" spc="0" normalizeH="0" baseline="0" noProof="0" dirty="0">
                <a:ln>
                  <a:noFill/>
                </a:ln>
                <a:solidFill>
                  <a:srgbClr val="F2F2F2"/>
                </a:solidFill>
                <a:effectLst/>
                <a:uLnTx/>
                <a:uFillTx/>
                <a:latin typeface="Encode Sans" panose="020B0604020202020204" charset="0"/>
                <a:ea typeface="Source Sans Pro Light"/>
                <a:cs typeface="Source Sans Pro Light"/>
                <a:sym typeface="Source Sans Pro Light"/>
              </a:rPr>
              <a:t> on </a:t>
            </a:r>
            <a:r>
              <a:rPr kumimoji="0" lang="fr-FR" sz="1400" b="0" i="0" u="none" strike="noStrike" kern="1200" cap="none" spc="0" normalizeH="0" baseline="0" noProof="0" dirty="0" err="1">
                <a:ln>
                  <a:noFill/>
                </a:ln>
                <a:solidFill>
                  <a:srgbClr val="F2F2F2"/>
                </a:solidFill>
                <a:effectLst/>
                <a:uLnTx/>
                <a:uFillTx/>
                <a:latin typeface="Encode Sans" panose="020B0604020202020204" charset="0"/>
                <a:ea typeface="Source Sans Pro Light"/>
                <a:cs typeface="Source Sans Pro Light"/>
                <a:sym typeface="Source Sans Pro Light"/>
              </a:rPr>
              <a:t>your</a:t>
            </a:r>
            <a:r>
              <a:rPr kumimoji="0" lang="fr-FR" sz="1400" b="0" i="0" u="none" strike="noStrike" kern="1200" cap="none" spc="0" normalizeH="0" baseline="0" noProof="0" dirty="0">
                <a:ln>
                  <a:noFill/>
                </a:ln>
                <a:solidFill>
                  <a:srgbClr val="F2F2F2"/>
                </a:solidFill>
                <a:effectLst/>
                <a:uLnTx/>
                <a:uFillTx/>
                <a:latin typeface="Encode Sans" panose="020B0604020202020204" charset="0"/>
                <a:ea typeface="Source Sans Pro Light"/>
                <a:cs typeface="Source Sans Pro Light"/>
                <a:sym typeface="Source Sans Pro Light"/>
              </a:rPr>
              <a:t> camera</a:t>
            </a:r>
          </a:p>
        </p:txBody>
      </p:sp>
      <p:sp>
        <p:nvSpPr>
          <p:cNvPr id="93" name="Google Shape;93;p3"/>
          <p:cNvSpPr/>
          <p:nvPr/>
        </p:nvSpPr>
        <p:spPr>
          <a:xfrm>
            <a:off x="2189160" y="2228850"/>
            <a:ext cx="1042416" cy="1042416"/>
          </a:xfrm>
          <a:custGeom>
            <a:avLst/>
            <a:gdLst/>
            <a:ahLst/>
            <a:cxnLst/>
            <a:rect l="l" t="t" r="r" b="b"/>
            <a:pathLst>
              <a:path w="120000" h="120000" extrusionOk="0">
                <a:moveTo>
                  <a:pt x="0" y="0"/>
                </a:moveTo>
                <a:lnTo>
                  <a:pt x="120000" y="0"/>
                </a:lnTo>
                <a:lnTo>
                  <a:pt x="120000" y="120000"/>
                </a:lnTo>
                <a:lnTo>
                  <a:pt x="0" y="120000"/>
                </a:lnTo>
                <a:close/>
                <a:moveTo>
                  <a:pt x="15000" y="37000"/>
                </a:moveTo>
                <a:lnTo>
                  <a:pt x="15000" y="54813"/>
                </a:lnTo>
                <a:lnTo>
                  <a:pt x="21063" y="54813"/>
                </a:lnTo>
                <a:lnTo>
                  <a:pt x="22938" y="52779"/>
                </a:lnTo>
                <a:lnTo>
                  <a:pt x="24688" y="52779"/>
                </a:lnTo>
                <a:lnTo>
                  <a:pt x="24688" y="79967"/>
                </a:lnTo>
                <a:lnTo>
                  <a:pt x="85875" y="79967"/>
                </a:lnTo>
                <a:lnTo>
                  <a:pt x="85875" y="70592"/>
                </a:lnTo>
                <a:lnTo>
                  <a:pt x="95563" y="70592"/>
                </a:lnTo>
                <a:lnTo>
                  <a:pt x="100813" y="75750"/>
                </a:lnTo>
                <a:lnTo>
                  <a:pt x="105000" y="75750"/>
                </a:lnTo>
                <a:lnTo>
                  <a:pt x="105000" y="42625"/>
                </a:lnTo>
                <a:lnTo>
                  <a:pt x="100813" y="42625"/>
                </a:lnTo>
                <a:lnTo>
                  <a:pt x="97188" y="46217"/>
                </a:lnTo>
                <a:lnTo>
                  <a:pt x="85875" y="46217"/>
                </a:lnTo>
                <a:lnTo>
                  <a:pt x="85875" y="42625"/>
                </a:lnTo>
                <a:lnTo>
                  <a:pt x="82313" y="38875"/>
                </a:lnTo>
                <a:lnTo>
                  <a:pt x="22938" y="38875"/>
                </a:lnTo>
                <a:lnTo>
                  <a:pt x="21063" y="37000"/>
                </a:lnTo>
                <a:close/>
              </a:path>
              <a:path w="120000" h="120000" fill="darken" extrusionOk="0">
                <a:moveTo>
                  <a:pt x="15000" y="37000"/>
                </a:moveTo>
                <a:lnTo>
                  <a:pt x="15000" y="54813"/>
                </a:lnTo>
                <a:lnTo>
                  <a:pt x="21063" y="54813"/>
                </a:lnTo>
                <a:lnTo>
                  <a:pt x="22938" y="52779"/>
                </a:lnTo>
                <a:lnTo>
                  <a:pt x="24688" y="52779"/>
                </a:lnTo>
                <a:lnTo>
                  <a:pt x="24688" y="79967"/>
                </a:lnTo>
                <a:lnTo>
                  <a:pt x="85875" y="79967"/>
                </a:lnTo>
                <a:lnTo>
                  <a:pt x="85875" y="70592"/>
                </a:lnTo>
                <a:lnTo>
                  <a:pt x="95563" y="70592"/>
                </a:lnTo>
                <a:lnTo>
                  <a:pt x="100813" y="75750"/>
                </a:lnTo>
                <a:lnTo>
                  <a:pt x="105000" y="75750"/>
                </a:lnTo>
                <a:lnTo>
                  <a:pt x="105000" y="42625"/>
                </a:lnTo>
                <a:lnTo>
                  <a:pt x="100813" y="42625"/>
                </a:lnTo>
                <a:lnTo>
                  <a:pt x="97188" y="46217"/>
                </a:lnTo>
                <a:lnTo>
                  <a:pt x="85875" y="46217"/>
                </a:lnTo>
                <a:lnTo>
                  <a:pt x="85875" y="42625"/>
                </a:lnTo>
                <a:lnTo>
                  <a:pt x="82313" y="38875"/>
                </a:lnTo>
                <a:lnTo>
                  <a:pt x="22938" y="38875"/>
                </a:lnTo>
                <a:lnTo>
                  <a:pt x="21063" y="37000"/>
                </a:lnTo>
                <a:close/>
              </a:path>
              <a:path w="120000" h="120000" fill="none" extrusionOk="0">
                <a:moveTo>
                  <a:pt x="15000" y="37000"/>
                </a:moveTo>
                <a:lnTo>
                  <a:pt x="21063" y="37000"/>
                </a:lnTo>
                <a:lnTo>
                  <a:pt x="22938" y="38875"/>
                </a:lnTo>
                <a:lnTo>
                  <a:pt x="82313" y="38875"/>
                </a:lnTo>
                <a:lnTo>
                  <a:pt x="85875" y="42625"/>
                </a:lnTo>
                <a:lnTo>
                  <a:pt x="85875" y="46217"/>
                </a:lnTo>
                <a:lnTo>
                  <a:pt x="97188" y="46217"/>
                </a:lnTo>
                <a:lnTo>
                  <a:pt x="100813" y="42625"/>
                </a:lnTo>
                <a:lnTo>
                  <a:pt x="105000" y="42625"/>
                </a:lnTo>
                <a:lnTo>
                  <a:pt x="105000" y="75750"/>
                </a:lnTo>
                <a:lnTo>
                  <a:pt x="100813" y="75750"/>
                </a:lnTo>
                <a:lnTo>
                  <a:pt x="95563" y="70592"/>
                </a:lnTo>
                <a:lnTo>
                  <a:pt x="85875" y="70592"/>
                </a:lnTo>
                <a:lnTo>
                  <a:pt x="85875" y="79967"/>
                </a:lnTo>
                <a:lnTo>
                  <a:pt x="24688" y="79967"/>
                </a:lnTo>
                <a:lnTo>
                  <a:pt x="24688" y="52779"/>
                </a:lnTo>
                <a:lnTo>
                  <a:pt x="22938" y="52779"/>
                </a:lnTo>
                <a:lnTo>
                  <a:pt x="21063" y="54813"/>
                </a:lnTo>
                <a:lnTo>
                  <a:pt x="15000" y="54813"/>
                </a:lnTo>
                <a:close/>
              </a:path>
              <a:path w="120000" h="120000" fill="none" extrusionOk="0">
                <a:moveTo>
                  <a:pt x="0" y="0"/>
                </a:moveTo>
                <a:lnTo>
                  <a:pt x="120000" y="0"/>
                </a:lnTo>
                <a:lnTo>
                  <a:pt x="120000" y="120000"/>
                </a:lnTo>
                <a:lnTo>
                  <a:pt x="0" y="120000"/>
                </a:lnTo>
                <a:close/>
              </a:path>
            </a:pathLst>
          </a:custGeom>
          <a:solidFill>
            <a:schemeClr val="accent3"/>
          </a:soli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dirty="0">
              <a:ln>
                <a:noFill/>
              </a:ln>
              <a:solidFill>
                <a:prstClr val="white"/>
              </a:solidFill>
              <a:effectLst/>
              <a:uLnTx/>
              <a:uFillTx/>
              <a:latin typeface="Encode Sans" panose="020B0604020202020204" charset="0"/>
              <a:ea typeface="Encode Sans Expanded"/>
              <a:cs typeface="Encode Sans Expanded"/>
              <a:sym typeface="Encode Sans Expanded"/>
            </a:endParaRPr>
          </a:p>
        </p:txBody>
      </p:sp>
      <p:sp>
        <p:nvSpPr>
          <p:cNvPr id="94" name="Google Shape;94;p3"/>
          <p:cNvSpPr/>
          <p:nvPr/>
        </p:nvSpPr>
        <p:spPr>
          <a:xfrm>
            <a:off x="3783518" y="1903413"/>
            <a:ext cx="2116138" cy="1911350"/>
          </a:xfrm>
          <a:prstGeom prst="rect">
            <a:avLst/>
          </a:prstGeom>
          <a:solidFill>
            <a:srgbClr val="BBFFF8"/>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dirty="0">
              <a:ln>
                <a:noFill/>
              </a:ln>
              <a:solidFill>
                <a:srgbClr val="FFFFFF"/>
              </a:solidFill>
              <a:effectLst/>
              <a:uLnTx/>
              <a:uFillTx/>
              <a:latin typeface="Encode Sans" panose="020B0604020202020204" charset="0"/>
              <a:ea typeface="Encode Sans Expanded"/>
              <a:cs typeface="Encode Sans Expanded"/>
              <a:sym typeface="Encode Sans Expanded"/>
            </a:endParaRPr>
          </a:p>
        </p:txBody>
      </p:sp>
      <p:pic>
        <p:nvPicPr>
          <p:cNvPr id="95" name="Google Shape;95;p3"/>
          <p:cNvPicPr preferRelativeResize="0"/>
          <p:nvPr/>
        </p:nvPicPr>
        <p:blipFill rotWithShape="1">
          <a:blip r:embed="rId3">
            <a:alphaModFix/>
          </a:blip>
          <a:srcRect/>
          <a:stretch/>
        </p:blipFill>
        <p:spPr>
          <a:xfrm>
            <a:off x="4386768" y="2228850"/>
            <a:ext cx="909638" cy="909638"/>
          </a:xfrm>
          <a:prstGeom prst="rect">
            <a:avLst/>
          </a:prstGeom>
          <a:noFill/>
          <a:ln>
            <a:noFill/>
          </a:ln>
        </p:spPr>
      </p:pic>
      <p:sp>
        <p:nvSpPr>
          <p:cNvPr id="96" name="Google Shape;96;p3"/>
          <p:cNvSpPr txBox="1"/>
          <p:nvPr/>
        </p:nvSpPr>
        <p:spPr>
          <a:xfrm>
            <a:off x="3781931" y="3313113"/>
            <a:ext cx="2116137" cy="249237"/>
          </a:xfrm>
          <a:prstGeom prst="rect">
            <a:avLst/>
          </a:prstGeom>
          <a:noFill/>
          <a:ln>
            <a:noFill/>
          </a:ln>
        </p:spPr>
        <p:txBody>
          <a:bodyPr spcFirstLastPara="1" wrap="square" lIns="0" tIns="0" rIns="0" bIns="0" anchor="t" anchorCtr="0">
            <a:noAutofit/>
          </a:bodyPr>
          <a:lstStyle/>
          <a:p>
            <a:pPr marL="0" marR="0" lvl="0" indent="0" algn="ctr" defTabSz="914400" rtl="0" eaLnBrk="1" fontAlgn="auto" latinLnBrk="0" hangingPunct="1">
              <a:lnSpc>
                <a:spcPct val="142857"/>
              </a:lnSpc>
              <a:spcBef>
                <a:spcPts val="0"/>
              </a:spcBef>
              <a:spcAft>
                <a:spcPts val="0"/>
              </a:spcAft>
              <a:buClr>
                <a:srgbClr val="000000"/>
              </a:buClr>
              <a:buSzPts val="1400"/>
              <a:buFont typeface="Arial"/>
              <a:buNone/>
              <a:tabLst/>
              <a:defRPr/>
            </a:pPr>
            <a:r>
              <a:rPr kumimoji="0" lang="en-US" sz="1400" b="0" i="0" u="none" strike="noStrike" kern="1200" cap="none" spc="0" normalizeH="0" baseline="0" noProof="0" dirty="0">
                <a:ln>
                  <a:noFill/>
                </a:ln>
                <a:solidFill>
                  <a:srgbClr val="00008F"/>
                </a:solidFill>
                <a:effectLst/>
                <a:uLnTx/>
                <a:uFillTx/>
                <a:latin typeface="Encode Sans" panose="020B0604020202020204" charset="0"/>
                <a:ea typeface="Source Sans Pro Light"/>
                <a:cs typeface="Source Sans Pro Light"/>
                <a:sym typeface="Source Sans Pro Light"/>
              </a:rPr>
              <a:t>Switch off your phone</a:t>
            </a:r>
            <a:endParaRPr kumimoji="0" lang="en-US" sz="1400" b="0" i="0" u="none" strike="noStrike" kern="1200" cap="none" spc="0" normalizeH="0" baseline="0" noProof="0" dirty="0">
              <a:ln>
                <a:noFill/>
              </a:ln>
              <a:solidFill>
                <a:srgbClr val="000000"/>
              </a:solidFill>
              <a:effectLst/>
              <a:uLnTx/>
              <a:uFillTx/>
              <a:latin typeface="Encode Sans" panose="020B0604020202020204" charset="0"/>
              <a:ea typeface="Arial"/>
              <a:cs typeface="Arial"/>
              <a:sym typeface="Arial"/>
            </a:endParaRPr>
          </a:p>
        </p:txBody>
      </p:sp>
      <p:sp>
        <p:nvSpPr>
          <p:cNvPr id="97" name="Google Shape;97;p3"/>
          <p:cNvSpPr/>
          <p:nvPr/>
        </p:nvSpPr>
        <p:spPr>
          <a:xfrm>
            <a:off x="5904418" y="1903413"/>
            <a:ext cx="2114550" cy="1911350"/>
          </a:xfrm>
          <a:prstGeom prst="rect">
            <a:avLst/>
          </a:prstGeom>
          <a:solidFill>
            <a:srgbClr val="006E66"/>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dirty="0">
              <a:ln>
                <a:noFill/>
              </a:ln>
              <a:solidFill>
                <a:srgbClr val="FFFFFF"/>
              </a:solidFill>
              <a:effectLst/>
              <a:uLnTx/>
              <a:uFillTx/>
              <a:latin typeface="Encode Sans" panose="020B0604020202020204" charset="0"/>
              <a:ea typeface="Encode Sans Expanded"/>
              <a:cs typeface="Encode Sans Expanded"/>
              <a:sym typeface="Encode Sans Expanded"/>
            </a:endParaRPr>
          </a:p>
        </p:txBody>
      </p:sp>
      <p:sp>
        <p:nvSpPr>
          <p:cNvPr id="99" name="Google Shape;99;p3"/>
          <p:cNvSpPr txBox="1"/>
          <p:nvPr/>
        </p:nvSpPr>
        <p:spPr>
          <a:xfrm>
            <a:off x="5906005" y="3142985"/>
            <a:ext cx="2116138" cy="249237"/>
          </a:xfrm>
          <a:prstGeom prst="rect">
            <a:avLst/>
          </a:prstGeom>
          <a:noFill/>
          <a:ln>
            <a:noFill/>
          </a:ln>
        </p:spPr>
        <p:txBody>
          <a:bodyPr spcFirstLastPara="1" wrap="square" lIns="0" tIns="0" rIns="0" bIns="0" anchor="t" anchorCtr="0">
            <a:noAutofit/>
          </a:bodyPr>
          <a:lstStyle/>
          <a:p>
            <a:pPr marL="0" marR="0" lvl="0" indent="0" algn="ctr" defTabSz="914400" rtl="0" eaLnBrk="1" fontAlgn="auto" latinLnBrk="0" hangingPunct="1">
              <a:lnSpc>
                <a:spcPct val="142857"/>
              </a:lnSpc>
              <a:spcBef>
                <a:spcPts val="0"/>
              </a:spcBef>
              <a:spcAft>
                <a:spcPts val="0"/>
              </a:spcAft>
              <a:buClr>
                <a:srgbClr val="000000"/>
              </a:buClr>
              <a:buSzPts val="1400"/>
              <a:buFontTx/>
              <a:buNone/>
              <a:tabLst/>
              <a:defRPr/>
            </a:pPr>
            <a:r>
              <a:rPr kumimoji="0" lang="en-US" sz="1400" b="0" i="0" u="none" strike="noStrike" kern="1200" cap="none" spc="0" normalizeH="0" baseline="0" noProof="0" dirty="0">
                <a:ln>
                  <a:noFill/>
                </a:ln>
                <a:solidFill>
                  <a:srgbClr val="FFFFFF"/>
                </a:solidFill>
                <a:effectLst/>
                <a:uLnTx/>
                <a:uFillTx/>
                <a:latin typeface="Encode Sans" panose="020B0604020202020204" charset="0"/>
                <a:ea typeface="Source Sans Pro Light"/>
                <a:cs typeface="Source Sans Pro Light"/>
                <a:sym typeface="Source Sans Pro Light"/>
              </a:rPr>
              <a:t>Activate your microphone</a:t>
            </a:r>
            <a:endParaRPr kumimoji="0" lang="en-US" sz="1400" b="0" i="0" u="none" strike="noStrike" kern="1200" cap="none" spc="0" normalizeH="0" baseline="0" noProof="0" dirty="0">
              <a:ln>
                <a:noFill/>
              </a:ln>
              <a:solidFill>
                <a:srgbClr val="000000"/>
              </a:solidFill>
              <a:effectLst/>
              <a:uLnTx/>
              <a:uFillTx/>
              <a:latin typeface="Encode Sans" panose="020B0604020202020204" charset="0"/>
              <a:ea typeface="Arial"/>
              <a:cs typeface="Arial"/>
              <a:sym typeface="Arial"/>
            </a:endParaRPr>
          </a:p>
        </p:txBody>
      </p:sp>
      <p:sp>
        <p:nvSpPr>
          <p:cNvPr id="100" name="Google Shape;100;p3"/>
          <p:cNvSpPr/>
          <p:nvPr/>
        </p:nvSpPr>
        <p:spPr>
          <a:xfrm>
            <a:off x="8019761" y="1903413"/>
            <a:ext cx="2114550" cy="191135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dirty="0">
              <a:ln>
                <a:noFill/>
              </a:ln>
              <a:solidFill>
                <a:srgbClr val="FFFFFF"/>
              </a:solidFill>
              <a:effectLst/>
              <a:uLnTx/>
              <a:uFillTx/>
              <a:latin typeface="Encode Sans" panose="020B0604020202020204" charset="0"/>
              <a:ea typeface="Encode Sans Expanded"/>
              <a:cs typeface="Encode Sans Expanded"/>
              <a:sym typeface="Encode Sans Expanded"/>
            </a:endParaRPr>
          </a:p>
        </p:txBody>
      </p:sp>
      <p:pic>
        <p:nvPicPr>
          <p:cNvPr id="101" name="Google Shape;101;p3"/>
          <p:cNvPicPr preferRelativeResize="0"/>
          <p:nvPr/>
        </p:nvPicPr>
        <p:blipFill rotWithShape="1">
          <a:blip r:embed="rId4">
            <a:alphaModFix/>
          </a:blip>
          <a:srcRect/>
          <a:stretch/>
        </p:blipFill>
        <p:spPr>
          <a:xfrm>
            <a:off x="8665079" y="2228850"/>
            <a:ext cx="908050" cy="908050"/>
          </a:xfrm>
          <a:prstGeom prst="rect">
            <a:avLst/>
          </a:prstGeom>
          <a:noFill/>
          <a:ln>
            <a:noFill/>
          </a:ln>
        </p:spPr>
      </p:pic>
      <p:sp>
        <p:nvSpPr>
          <p:cNvPr id="102" name="Google Shape;102;p3"/>
          <p:cNvSpPr txBox="1"/>
          <p:nvPr/>
        </p:nvSpPr>
        <p:spPr>
          <a:xfrm>
            <a:off x="8047542" y="3142985"/>
            <a:ext cx="2116137" cy="249237"/>
          </a:xfrm>
          <a:prstGeom prst="rect">
            <a:avLst/>
          </a:prstGeom>
          <a:noFill/>
          <a:ln>
            <a:noFill/>
          </a:ln>
        </p:spPr>
        <p:txBody>
          <a:bodyPr spcFirstLastPara="1" wrap="square" lIns="0" tIns="0" rIns="0" bIns="0" anchor="t" anchorCtr="0">
            <a:noAutofit/>
          </a:bodyPr>
          <a:lstStyle/>
          <a:p>
            <a:pPr marL="0" marR="0" lvl="0" indent="0" algn="ctr" defTabSz="914400" rtl="0" eaLnBrk="1" fontAlgn="auto" latinLnBrk="0" hangingPunct="1">
              <a:lnSpc>
                <a:spcPct val="142857"/>
              </a:lnSpc>
              <a:spcBef>
                <a:spcPts val="0"/>
              </a:spcBef>
              <a:spcAft>
                <a:spcPts val="0"/>
              </a:spcAft>
              <a:buClr>
                <a:srgbClr val="000000"/>
              </a:buClr>
              <a:buSzPts val="1400"/>
              <a:buFontTx/>
              <a:buNone/>
              <a:tabLst/>
              <a:defRPr/>
            </a:pPr>
            <a:r>
              <a:rPr kumimoji="0" lang="en-US" sz="1400" b="0" i="0" u="none" strike="noStrike" kern="1200" cap="none" spc="0" normalizeH="0" baseline="0" noProof="0" dirty="0">
                <a:ln>
                  <a:noFill/>
                </a:ln>
                <a:solidFill>
                  <a:prstClr val="white"/>
                </a:solidFill>
                <a:effectLst/>
                <a:uLnTx/>
                <a:uFillTx/>
                <a:latin typeface="Encode Sans" panose="020B0604020202020204" charset="0"/>
                <a:ea typeface="Source Sans Pro Light"/>
                <a:cs typeface="Source Sans Pro Light"/>
                <a:sym typeface="Source Sans Pro Light"/>
              </a:rPr>
              <a:t>Settle down in</a:t>
            </a:r>
          </a:p>
          <a:p>
            <a:pPr marL="0" marR="0" lvl="0" indent="0" algn="ctr" defTabSz="914400" rtl="0" eaLnBrk="1" fontAlgn="auto" latinLnBrk="0" hangingPunct="1">
              <a:lnSpc>
                <a:spcPct val="142857"/>
              </a:lnSpc>
              <a:spcBef>
                <a:spcPts val="0"/>
              </a:spcBef>
              <a:spcAft>
                <a:spcPts val="0"/>
              </a:spcAft>
              <a:buClr>
                <a:srgbClr val="000000"/>
              </a:buClr>
              <a:buSzPts val="1400"/>
              <a:buFontTx/>
              <a:buNone/>
              <a:tabLst/>
              <a:defRPr/>
            </a:pPr>
            <a:r>
              <a:rPr kumimoji="0" lang="en-US" sz="1400" b="0" i="0" u="none" strike="noStrike" kern="1200" cap="none" spc="0" normalizeH="0" baseline="0" noProof="0" dirty="0">
                <a:ln>
                  <a:noFill/>
                </a:ln>
                <a:solidFill>
                  <a:prstClr val="white"/>
                </a:solidFill>
                <a:effectLst/>
                <a:uLnTx/>
                <a:uFillTx/>
                <a:latin typeface="Encode Sans" panose="020B0604020202020204" charset="0"/>
                <a:ea typeface="Source Sans Pro Light"/>
                <a:cs typeface="Source Sans Pro Light"/>
                <a:sym typeface="Source Sans Pro Light"/>
              </a:rPr>
              <a:t>a quiet place</a:t>
            </a:r>
            <a:endParaRPr kumimoji="0" lang="en-US" sz="1400" b="0" i="0" u="none" strike="noStrike" kern="1200" cap="none" spc="0" normalizeH="0" baseline="0" noProof="0" dirty="0">
              <a:ln>
                <a:noFill/>
              </a:ln>
              <a:solidFill>
                <a:prstClr val="white"/>
              </a:solidFill>
              <a:effectLst/>
              <a:uLnTx/>
              <a:uFillTx/>
              <a:latin typeface="Encode Sans" panose="020B0604020202020204" charset="0"/>
              <a:ea typeface="Arial"/>
              <a:cs typeface="Arial"/>
              <a:sym typeface="Arial"/>
            </a:endParaRPr>
          </a:p>
        </p:txBody>
      </p:sp>
      <p:sp>
        <p:nvSpPr>
          <p:cNvPr id="103" name="Google Shape;103;p3"/>
          <p:cNvSpPr/>
          <p:nvPr/>
        </p:nvSpPr>
        <p:spPr>
          <a:xfrm>
            <a:off x="1671787" y="3801351"/>
            <a:ext cx="2114550" cy="1911350"/>
          </a:xfrm>
          <a:prstGeom prst="rect">
            <a:avLst/>
          </a:prstGeom>
          <a:solidFill>
            <a:srgbClr val="9FD9B4"/>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dirty="0">
              <a:ln>
                <a:noFill/>
              </a:ln>
              <a:solidFill>
                <a:srgbClr val="FFFFFF"/>
              </a:solidFill>
              <a:effectLst/>
              <a:uLnTx/>
              <a:uFillTx/>
              <a:latin typeface="Encode Sans" panose="020B0604020202020204" charset="0"/>
              <a:ea typeface="Encode Sans Expanded"/>
              <a:cs typeface="Encode Sans Expanded"/>
              <a:sym typeface="Encode Sans Expanded"/>
            </a:endParaRPr>
          </a:p>
        </p:txBody>
      </p:sp>
      <p:sp>
        <p:nvSpPr>
          <p:cNvPr id="104" name="Google Shape;104;p3"/>
          <p:cNvSpPr/>
          <p:nvPr/>
        </p:nvSpPr>
        <p:spPr>
          <a:xfrm>
            <a:off x="3781930" y="3801351"/>
            <a:ext cx="2116138" cy="1911350"/>
          </a:xfrm>
          <a:prstGeom prst="rect">
            <a:avLst/>
          </a:prstGeom>
          <a:solidFill>
            <a:srgbClr val="9190A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dirty="0">
              <a:ln>
                <a:noFill/>
              </a:ln>
              <a:solidFill>
                <a:srgbClr val="FFFFFF"/>
              </a:solidFill>
              <a:effectLst/>
              <a:uLnTx/>
              <a:uFillTx/>
              <a:latin typeface="Encode Sans" panose="020B0604020202020204" charset="0"/>
              <a:ea typeface="Encode Sans Expanded"/>
              <a:cs typeface="Encode Sans Expanded"/>
              <a:sym typeface="Encode Sans Expanded"/>
            </a:endParaRPr>
          </a:p>
        </p:txBody>
      </p:sp>
      <p:sp>
        <p:nvSpPr>
          <p:cNvPr id="105" name="Google Shape;105;p3"/>
          <p:cNvSpPr/>
          <p:nvPr/>
        </p:nvSpPr>
        <p:spPr>
          <a:xfrm>
            <a:off x="5898068" y="3801351"/>
            <a:ext cx="2114550" cy="1911350"/>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dirty="0">
              <a:ln>
                <a:noFill/>
              </a:ln>
              <a:solidFill>
                <a:prstClr val="white"/>
              </a:solidFill>
              <a:effectLst/>
              <a:uLnTx/>
              <a:uFillTx/>
              <a:latin typeface="Encode Sans" panose="020B0604020202020204" charset="0"/>
              <a:ea typeface="Encode Sans Expanded"/>
              <a:cs typeface="Encode Sans Expanded"/>
              <a:sym typeface="Encode Sans Expanded"/>
            </a:endParaRPr>
          </a:p>
        </p:txBody>
      </p:sp>
      <p:sp>
        <p:nvSpPr>
          <p:cNvPr id="106" name="Google Shape;106;p3"/>
          <p:cNvSpPr/>
          <p:nvPr/>
        </p:nvSpPr>
        <p:spPr>
          <a:xfrm>
            <a:off x="8012618" y="3801351"/>
            <a:ext cx="2114550" cy="1911350"/>
          </a:xfrm>
          <a:prstGeom prst="rect">
            <a:avLst/>
          </a:prstGeom>
          <a:solidFill>
            <a:srgbClr val="00373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dirty="0">
              <a:ln>
                <a:noFill/>
              </a:ln>
              <a:solidFill>
                <a:srgbClr val="FFFFFF"/>
              </a:solidFill>
              <a:effectLst/>
              <a:uLnTx/>
              <a:uFillTx/>
              <a:latin typeface="Encode Sans" panose="020B0604020202020204" charset="0"/>
              <a:ea typeface="Encode Sans Expanded"/>
              <a:cs typeface="Encode Sans Expanded"/>
              <a:sym typeface="Encode Sans Expanded"/>
            </a:endParaRPr>
          </a:p>
        </p:txBody>
      </p:sp>
      <p:pic>
        <p:nvPicPr>
          <p:cNvPr id="107" name="Google Shape;107;p3"/>
          <p:cNvPicPr preferRelativeResize="0"/>
          <p:nvPr/>
        </p:nvPicPr>
        <p:blipFill rotWithShape="1">
          <a:blip r:embed="rId5">
            <a:alphaModFix/>
          </a:blip>
          <a:srcRect/>
          <a:stretch/>
        </p:blipFill>
        <p:spPr>
          <a:xfrm>
            <a:off x="2254755" y="4126788"/>
            <a:ext cx="908050" cy="909638"/>
          </a:xfrm>
          <a:prstGeom prst="rect">
            <a:avLst/>
          </a:prstGeom>
          <a:noFill/>
          <a:ln>
            <a:noFill/>
          </a:ln>
        </p:spPr>
      </p:pic>
      <p:pic>
        <p:nvPicPr>
          <p:cNvPr id="108" name="Google Shape;108;p3"/>
          <p:cNvPicPr preferRelativeResize="0"/>
          <p:nvPr/>
        </p:nvPicPr>
        <p:blipFill rotWithShape="1">
          <a:blip r:embed="rId6">
            <a:alphaModFix/>
          </a:blip>
          <a:srcRect/>
          <a:stretch/>
        </p:blipFill>
        <p:spPr>
          <a:xfrm>
            <a:off x="4375655" y="4158538"/>
            <a:ext cx="908050" cy="909638"/>
          </a:xfrm>
          <a:prstGeom prst="rect">
            <a:avLst/>
          </a:prstGeom>
          <a:noFill/>
          <a:ln>
            <a:noFill/>
          </a:ln>
        </p:spPr>
      </p:pic>
      <p:pic>
        <p:nvPicPr>
          <p:cNvPr id="109" name="Google Shape;109;p3"/>
          <p:cNvPicPr preferRelativeResize="0"/>
          <p:nvPr/>
        </p:nvPicPr>
        <p:blipFill rotWithShape="1">
          <a:blip r:embed="rId7">
            <a:alphaModFix/>
          </a:blip>
          <a:srcRect/>
          <a:stretch/>
        </p:blipFill>
        <p:spPr>
          <a:xfrm>
            <a:off x="6480680" y="4129963"/>
            <a:ext cx="908050" cy="909638"/>
          </a:xfrm>
          <a:prstGeom prst="rect">
            <a:avLst/>
          </a:prstGeom>
          <a:noFill/>
          <a:ln>
            <a:noFill/>
          </a:ln>
        </p:spPr>
      </p:pic>
      <p:pic>
        <p:nvPicPr>
          <p:cNvPr id="110" name="Google Shape;110;p3"/>
          <p:cNvPicPr preferRelativeResize="0"/>
          <p:nvPr/>
        </p:nvPicPr>
        <p:blipFill rotWithShape="1">
          <a:blip r:embed="rId8">
            <a:alphaModFix/>
          </a:blip>
          <a:srcRect/>
          <a:stretch/>
        </p:blipFill>
        <p:spPr>
          <a:xfrm>
            <a:off x="8615868" y="4126788"/>
            <a:ext cx="908050" cy="909638"/>
          </a:xfrm>
          <a:prstGeom prst="rect">
            <a:avLst/>
          </a:prstGeom>
          <a:noFill/>
          <a:ln>
            <a:noFill/>
          </a:ln>
        </p:spPr>
      </p:pic>
      <p:sp>
        <p:nvSpPr>
          <p:cNvPr id="111" name="Google Shape;111;p3"/>
          <p:cNvSpPr txBox="1"/>
          <p:nvPr/>
        </p:nvSpPr>
        <p:spPr>
          <a:xfrm>
            <a:off x="1672143" y="5218988"/>
            <a:ext cx="2116137" cy="249238"/>
          </a:xfrm>
          <a:prstGeom prst="rect">
            <a:avLst/>
          </a:prstGeom>
          <a:noFill/>
          <a:ln>
            <a:noFill/>
          </a:ln>
        </p:spPr>
        <p:txBody>
          <a:bodyPr spcFirstLastPara="1" wrap="square" lIns="0" tIns="0" rIns="0" bIns="0" anchor="t" anchorCtr="0">
            <a:noAutofit/>
          </a:bodyPr>
          <a:lstStyle/>
          <a:p>
            <a:pPr marL="0" marR="0" lvl="0" indent="0" algn="ctr" defTabSz="914400" rtl="0" eaLnBrk="1" fontAlgn="auto" latinLnBrk="0" hangingPunct="1">
              <a:lnSpc>
                <a:spcPct val="142857"/>
              </a:lnSpc>
              <a:spcBef>
                <a:spcPts val="0"/>
              </a:spcBef>
              <a:spcAft>
                <a:spcPts val="0"/>
              </a:spcAft>
              <a:buClr>
                <a:srgbClr val="000000"/>
              </a:buClr>
              <a:buSzPts val="1400"/>
              <a:buFont typeface="Arial"/>
              <a:buNone/>
              <a:tabLst/>
              <a:defRPr/>
            </a:pPr>
            <a:r>
              <a:rPr kumimoji="0" lang="en-US" sz="1400" b="0" i="0" u="none" strike="noStrike" kern="1200" cap="none" spc="0" normalizeH="0" baseline="0" noProof="0" dirty="0">
                <a:ln>
                  <a:noFill/>
                </a:ln>
                <a:solidFill>
                  <a:srgbClr val="00008F"/>
                </a:solidFill>
                <a:effectLst/>
                <a:uLnTx/>
                <a:uFillTx/>
                <a:latin typeface="Encode Sans" panose="020B0604020202020204" charset="0"/>
                <a:ea typeface="Source Sans Pro Light"/>
                <a:cs typeface="Source Sans Pro Light"/>
                <a:sym typeface="Source Sans Pro Light"/>
              </a:rPr>
              <a:t>Kindness</a:t>
            </a:r>
            <a:endParaRPr kumimoji="0" lang="en-US" sz="1400" b="0" i="0" u="none" strike="noStrike" kern="1200" cap="none" spc="0" normalizeH="0" baseline="0" noProof="0" dirty="0">
              <a:ln>
                <a:noFill/>
              </a:ln>
              <a:solidFill>
                <a:srgbClr val="000000"/>
              </a:solidFill>
              <a:effectLst/>
              <a:uLnTx/>
              <a:uFillTx/>
              <a:latin typeface="Encode Sans" panose="020B0604020202020204" charset="0"/>
              <a:ea typeface="Arial"/>
              <a:cs typeface="Arial"/>
              <a:sym typeface="Arial"/>
            </a:endParaRPr>
          </a:p>
        </p:txBody>
      </p:sp>
      <p:sp>
        <p:nvSpPr>
          <p:cNvPr id="112" name="Google Shape;112;p3"/>
          <p:cNvSpPr txBox="1"/>
          <p:nvPr/>
        </p:nvSpPr>
        <p:spPr>
          <a:xfrm>
            <a:off x="5899655" y="5218988"/>
            <a:ext cx="2116138" cy="249238"/>
          </a:xfrm>
          <a:prstGeom prst="rect">
            <a:avLst/>
          </a:prstGeom>
          <a:noFill/>
          <a:ln>
            <a:noFill/>
          </a:ln>
        </p:spPr>
        <p:txBody>
          <a:bodyPr spcFirstLastPara="1" wrap="square" lIns="0" tIns="0" rIns="0" bIns="0" anchor="t" anchorCtr="0">
            <a:noAutofit/>
          </a:bodyPr>
          <a:lstStyle/>
          <a:p>
            <a:pPr marL="0" marR="0" lvl="0" indent="0" algn="ctr" defTabSz="914400" rtl="0" eaLnBrk="1" fontAlgn="auto" latinLnBrk="0" hangingPunct="1">
              <a:lnSpc>
                <a:spcPct val="142857"/>
              </a:lnSpc>
              <a:spcBef>
                <a:spcPts val="0"/>
              </a:spcBef>
              <a:spcAft>
                <a:spcPts val="0"/>
              </a:spcAft>
              <a:buClr>
                <a:srgbClr val="000000"/>
              </a:buClr>
              <a:buSzPts val="1400"/>
              <a:buFontTx/>
              <a:buNone/>
              <a:tabLst/>
              <a:defRPr/>
            </a:pPr>
            <a:r>
              <a:rPr kumimoji="0" lang="en-US" sz="1400" b="0" i="0" u="none" strike="noStrike" kern="1200" cap="none" spc="0" normalizeH="0" baseline="0" noProof="0" dirty="0">
                <a:ln>
                  <a:noFill/>
                </a:ln>
                <a:solidFill>
                  <a:prstClr val="white"/>
                </a:solidFill>
                <a:effectLst/>
                <a:uLnTx/>
                <a:uFillTx/>
                <a:latin typeface="Encode Sans" panose="020B0604020202020204" charset="0"/>
                <a:ea typeface="Source Sans Pro Light"/>
                <a:cs typeface="Source Sans Pro Light"/>
                <a:sym typeface="Source Sans Pro Light"/>
              </a:rPr>
              <a:t>Privacy</a:t>
            </a:r>
            <a:endParaRPr kumimoji="0" lang="en-US" sz="1400" b="0" i="0" u="none" strike="noStrike" kern="1200" cap="none" spc="0" normalizeH="0" baseline="0" noProof="0" dirty="0">
              <a:ln>
                <a:noFill/>
              </a:ln>
              <a:solidFill>
                <a:srgbClr val="000000"/>
              </a:solidFill>
              <a:effectLst/>
              <a:uLnTx/>
              <a:uFillTx/>
              <a:latin typeface="Encode Sans" panose="020B0604020202020204" charset="0"/>
              <a:ea typeface="Arial"/>
              <a:cs typeface="Arial"/>
              <a:sym typeface="Arial"/>
            </a:endParaRPr>
          </a:p>
        </p:txBody>
      </p:sp>
      <p:sp>
        <p:nvSpPr>
          <p:cNvPr id="113" name="Google Shape;113;p3"/>
          <p:cNvSpPr txBox="1"/>
          <p:nvPr/>
        </p:nvSpPr>
        <p:spPr>
          <a:xfrm>
            <a:off x="3789868" y="5218988"/>
            <a:ext cx="2116137" cy="249238"/>
          </a:xfrm>
          <a:prstGeom prst="rect">
            <a:avLst/>
          </a:prstGeom>
          <a:noFill/>
          <a:ln>
            <a:noFill/>
          </a:ln>
        </p:spPr>
        <p:txBody>
          <a:bodyPr spcFirstLastPara="1" wrap="square" lIns="0" tIns="0" rIns="0" bIns="0" anchor="t" anchorCtr="0">
            <a:noAutofit/>
          </a:bodyPr>
          <a:lstStyle/>
          <a:p>
            <a:pPr marL="0" marR="0" lvl="0" indent="0" algn="ctr" defTabSz="914400" rtl="0" eaLnBrk="1" fontAlgn="auto" latinLnBrk="0" hangingPunct="1">
              <a:lnSpc>
                <a:spcPct val="142857"/>
              </a:lnSpc>
              <a:spcBef>
                <a:spcPts val="0"/>
              </a:spcBef>
              <a:spcAft>
                <a:spcPts val="0"/>
              </a:spcAft>
              <a:buClr>
                <a:srgbClr val="000000"/>
              </a:buClr>
              <a:buSzPts val="1400"/>
              <a:buFont typeface="Arial"/>
              <a:buNone/>
              <a:tabLst/>
              <a:defRPr/>
            </a:pPr>
            <a:r>
              <a:rPr kumimoji="0" lang="en-US" sz="1400" b="0" i="0" u="none" strike="noStrike" kern="1200" cap="none" spc="0" normalizeH="0" baseline="0" noProof="0" dirty="0">
                <a:ln>
                  <a:noFill/>
                </a:ln>
                <a:solidFill>
                  <a:srgbClr val="FFFFFF"/>
                </a:solidFill>
                <a:effectLst/>
                <a:uLnTx/>
                <a:uFillTx/>
                <a:latin typeface="Encode Sans" panose="020B0604020202020204" charset="0"/>
                <a:ea typeface="Source Sans Pro Light"/>
                <a:cs typeface="Source Sans Pro Light"/>
                <a:sym typeface="Source Sans Pro Light"/>
              </a:rPr>
              <a:t>Listening</a:t>
            </a:r>
            <a:endParaRPr kumimoji="0" sz="1400" b="0" i="0" u="none" strike="noStrike" kern="1200" cap="none" spc="0" normalizeH="0" baseline="0" noProof="0" dirty="0">
              <a:ln>
                <a:noFill/>
              </a:ln>
              <a:solidFill>
                <a:srgbClr val="000000"/>
              </a:solidFill>
              <a:effectLst/>
              <a:uLnTx/>
              <a:uFillTx/>
              <a:latin typeface="Encode Sans" panose="020B0604020202020204" charset="0"/>
              <a:ea typeface="Arial"/>
              <a:cs typeface="Arial"/>
              <a:sym typeface="Arial"/>
            </a:endParaRPr>
          </a:p>
        </p:txBody>
      </p:sp>
      <p:sp>
        <p:nvSpPr>
          <p:cNvPr id="114" name="Google Shape;114;p3"/>
          <p:cNvSpPr txBox="1"/>
          <p:nvPr/>
        </p:nvSpPr>
        <p:spPr>
          <a:xfrm>
            <a:off x="8018968" y="5218988"/>
            <a:ext cx="2116137" cy="249238"/>
          </a:xfrm>
          <a:prstGeom prst="rect">
            <a:avLst/>
          </a:prstGeom>
          <a:noFill/>
          <a:ln>
            <a:noFill/>
          </a:ln>
        </p:spPr>
        <p:txBody>
          <a:bodyPr spcFirstLastPara="1" wrap="square" lIns="0" tIns="0" rIns="0" bIns="0" anchor="t" anchorCtr="0">
            <a:noAutofit/>
          </a:bodyPr>
          <a:lstStyle/>
          <a:p>
            <a:pPr marL="0" marR="0" lvl="0" indent="0" algn="ctr" defTabSz="914400" rtl="0" eaLnBrk="1" fontAlgn="auto" latinLnBrk="0" hangingPunct="1">
              <a:lnSpc>
                <a:spcPct val="142857"/>
              </a:lnSpc>
              <a:spcBef>
                <a:spcPts val="0"/>
              </a:spcBef>
              <a:spcAft>
                <a:spcPts val="0"/>
              </a:spcAft>
              <a:buClr>
                <a:srgbClr val="000000"/>
              </a:buClr>
              <a:buSzPts val="1400"/>
              <a:buFont typeface="Arial"/>
              <a:buNone/>
              <a:tabLst/>
              <a:defRPr/>
            </a:pPr>
            <a:r>
              <a:rPr kumimoji="0" lang="en-US" sz="1400" b="0" i="0" u="none" strike="noStrike" kern="1200" cap="none" spc="0" normalizeH="0" baseline="0" noProof="0" dirty="0">
                <a:ln>
                  <a:noFill/>
                </a:ln>
                <a:solidFill>
                  <a:srgbClr val="FFFFFF"/>
                </a:solidFill>
                <a:effectLst/>
                <a:uLnTx/>
                <a:uFillTx/>
                <a:latin typeface="Encode Sans" panose="020B0604020202020204" charset="0"/>
                <a:ea typeface="Source Sans Pro Light"/>
                <a:cs typeface="Source Sans Pro Light"/>
                <a:sym typeface="Source Sans Pro Light"/>
              </a:rPr>
              <a:t>Respect</a:t>
            </a:r>
            <a:endParaRPr kumimoji="0" lang="en-US" sz="1400" b="0" i="0" u="none" strike="noStrike" kern="1200" cap="none" spc="0" normalizeH="0" baseline="0" noProof="0" dirty="0">
              <a:ln>
                <a:noFill/>
              </a:ln>
              <a:solidFill>
                <a:srgbClr val="000000"/>
              </a:solidFill>
              <a:effectLst/>
              <a:uLnTx/>
              <a:uFillTx/>
              <a:latin typeface="Encode Sans" panose="020B0604020202020204" charset="0"/>
              <a:ea typeface="Arial"/>
              <a:cs typeface="Arial"/>
              <a:sym typeface="Arial"/>
            </a:endParaRPr>
          </a:p>
        </p:txBody>
      </p:sp>
      <p:pic>
        <p:nvPicPr>
          <p:cNvPr id="5" name="Graphique 4" descr="Micro de radio contour">
            <a:extLst>
              <a:ext uri="{FF2B5EF4-FFF2-40B4-BE49-F238E27FC236}">
                <a16:creationId xmlns:a16="http://schemas.microsoft.com/office/drawing/2014/main" id="{336E11D9-B6C7-EE45-8932-2C10E28BEB5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504493" y="2228850"/>
            <a:ext cx="914400" cy="914400"/>
          </a:xfrm>
          <a:prstGeom prst="rect">
            <a:avLst/>
          </a:prstGeom>
        </p:spPr>
      </p:pic>
    </p:spTree>
    <p:extLst>
      <p:ext uri="{BB962C8B-B14F-4D97-AF65-F5344CB8AC3E}">
        <p14:creationId xmlns:p14="http://schemas.microsoft.com/office/powerpoint/2010/main" val="310154494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2" descr="Solde De Licône Vecteurs libres de droits et plus d&amp;#39;images vectorielles de  Balance - iStock">
            <a:extLst>
              <a:ext uri="{FF2B5EF4-FFF2-40B4-BE49-F238E27FC236}">
                <a16:creationId xmlns:a16="http://schemas.microsoft.com/office/drawing/2014/main" id="{BC8C9254-2F80-4BA0-B848-322027B65BDC}"/>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33477" b="34330"/>
          <a:stretch/>
        </p:blipFill>
        <p:spPr bwMode="auto">
          <a:xfrm>
            <a:off x="3499995" y="6236542"/>
            <a:ext cx="4892209" cy="525291"/>
          </a:xfrm>
          <a:prstGeom prst="rect">
            <a:avLst/>
          </a:prstGeom>
          <a:solidFill>
            <a:srgbClr val="FFFFFF"/>
          </a:solidFill>
        </p:spPr>
      </p:pic>
      <p:sp>
        <p:nvSpPr>
          <p:cNvPr id="9" name="Espace réservé du texte 8">
            <a:extLst>
              <a:ext uri="{FF2B5EF4-FFF2-40B4-BE49-F238E27FC236}">
                <a16:creationId xmlns:a16="http://schemas.microsoft.com/office/drawing/2014/main" id="{B55175DA-0A80-4934-8DE7-C852B922A047}"/>
              </a:ext>
            </a:extLst>
          </p:cNvPr>
          <p:cNvSpPr>
            <a:spLocks noGrp="1"/>
          </p:cNvSpPr>
          <p:nvPr>
            <p:ph type="body" idx="1"/>
          </p:nvPr>
        </p:nvSpPr>
        <p:spPr/>
        <p:txBody>
          <a:bodyPr/>
          <a:lstStyle/>
          <a:p>
            <a:r>
              <a:rPr lang="fr-FR" altLang="fr-FR" sz="1600" dirty="0">
                <a:solidFill>
                  <a:schemeClr val="bg1"/>
                </a:solidFill>
                <a:cs typeface="Arial"/>
              </a:rPr>
              <a:t>case </a:t>
            </a:r>
            <a:r>
              <a:rPr lang="fr-FR" altLang="fr-FR" sz="1600" dirty="0" err="1">
                <a:solidFill>
                  <a:schemeClr val="bg1"/>
                </a:solidFill>
                <a:cs typeface="Arial"/>
              </a:rPr>
              <a:t>study</a:t>
            </a:r>
            <a:r>
              <a:rPr lang="fr-FR" altLang="fr-FR" sz="1600" dirty="0">
                <a:cs typeface="Arial"/>
              </a:rPr>
              <a:t> </a:t>
            </a:r>
            <a:r>
              <a:rPr lang="fr-FR" altLang="fr-FR" sz="1600" dirty="0">
                <a:solidFill>
                  <a:schemeClr val="bg1"/>
                </a:solidFill>
                <a:cs typeface="Arial"/>
              </a:rPr>
              <a:t>#2</a:t>
            </a:r>
          </a:p>
        </p:txBody>
      </p:sp>
      <p:sp>
        <p:nvSpPr>
          <p:cNvPr id="5" name="Text Placeholder 4">
            <a:extLst>
              <a:ext uri="{FF2B5EF4-FFF2-40B4-BE49-F238E27FC236}">
                <a16:creationId xmlns:a16="http://schemas.microsoft.com/office/drawing/2014/main" id="{18EA97AC-080A-5ED8-3108-FF53041A2AEE}"/>
              </a:ext>
            </a:extLst>
          </p:cNvPr>
          <p:cNvSpPr>
            <a:spLocks noGrp="1"/>
          </p:cNvSpPr>
          <p:nvPr>
            <p:ph type="body" sz="quarter" idx="19"/>
          </p:nvPr>
        </p:nvSpPr>
        <p:spPr/>
        <p:txBody>
          <a:bodyPr/>
          <a:lstStyle/>
          <a:p>
            <a:r>
              <a:rPr lang="fr-BE"/>
              <a:t>04</a:t>
            </a:r>
            <a:endParaRPr lang="en-US"/>
          </a:p>
        </p:txBody>
      </p:sp>
      <p:sp>
        <p:nvSpPr>
          <p:cNvPr id="2" name="Titel 1">
            <a:extLst>
              <a:ext uri="{FF2B5EF4-FFF2-40B4-BE49-F238E27FC236}">
                <a16:creationId xmlns:a16="http://schemas.microsoft.com/office/drawing/2014/main" id="{34FC97BF-73D5-9444-85F8-23A8705FE0ED}"/>
              </a:ext>
            </a:extLst>
          </p:cNvPr>
          <p:cNvSpPr>
            <a:spLocks noGrp="1"/>
          </p:cNvSpPr>
          <p:nvPr>
            <p:ph type="title"/>
          </p:nvPr>
        </p:nvSpPr>
        <p:spPr/>
        <p:txBody>
          <a:bodyPr/>
          <a:lstStyle/>
          <a:p>
            <a:pPr algn="l"/>
            <a:r>
              <a:rPr lang="fr-FR" dirty="0"/>
              <a:t>Comparative </a:t>
            </a:r>
            <a:r>
              <a:rPr lang="fr-FR" dirty="0" err="1"/>
              <a:t>tco</a:t>
            </a:r>
            <a:endParaRPr lang="nl-NL" dirty="0"/>
          </a:p>
        </p:txBody>
      </p:sp>
      <p:graphicFrame>
        <p:nvGraphicFramePr>
          <p:cNvPr id="25" name="Tableau 21">
            <a:extLst>
              <a:ext uri="{FF2B5EF4-FFF2-40B4-BE49-F238E27FC236}">
                <a16:creationId xmlns:a16="http://schemas.microsoft.com/office/drawing/2014/main" id="{0F1EC660-E1D8-44B3-929B-4C660F0D0C5F}"/>
              </a:ext>
            </a:extLst>
          </p:cNvPr>
          <p:cNvGraphicFramePr>
            <a:graphicFrameLocks/>
          </p:cNvGraphicFramePr>
          <p:nvPr>
            <p:extLst>
              <p:ext uri="{D42A27DB-BD31-4B8C-83A1-F6EECF244321}">
                <p14:modId xmlns:p14="http://schemas.microsoft.com/office/powerpoint/2010/main" val="3674305310"/>
              </p:ext>
            </p:extLst>
          </p:nvPr>
        </p:nvGraphicFramePr>
        <p:xfrm>
          <a:off x="463918" y="1797321"/>
          <a:ext cx="8306661" cy="4276950"/>
        </p:xfrm>
        <a:graphic>
          <a:graphicData uri="http://schemas.openxmlformats.org/drawingml/2006/table">
            <a:tbl>
              <a:tblPr firstRow="1" bandRow="1">
                <a:tableStyleId>{5940675A-B579-460E-94D1-54222C63F5DA}</a:tableStyleId>
              </a:tblPr>
              <a:tblGrid>
                <a:gridCol w="2617949">
                  <a:extLst>
                    <a:ext uri="{9D8B030D-6E8A-4147-A177-3AD203B41FA5}">
                      <a16:colId xmlns:a16="http://schemas.microsoft.com/office/drawing/2014/main" val="518735030"/>
                    </a:ext>
                  </a:extLst>
                </a:gridCol>
                <a:gridCol w="2604891">
                  <a:extLst>
                    <a:ext uri="{9D8B030D-6E8A-4147-A177-3AD203B41FA5}">
                      <a16:colId xmlns:a16="http://schemas.microsoft.com/office/drawing/2014/main" val="1391006611"/>
                    </a:ext>
                  </a:extLst>
                </a:gridCol>
                <a:gridCol w="291451">
                  <a:extLst>
                    <a:ext uri="{9D8B030D-6E8A-4147-A177-3AD203B41FA5}">
                      <a16:colId xmlns:a16="http://schemas.microsoft.com/office/drawing/2014/main" val="2257945882"/>
                    </a:ext>
                  </a:extLst>
                </a:gridCol>
                <a:gridCol w="2792370">
                  <a:extLst>
                    <a:ext uri="{9D8B030D-6E8A-4147-A177-3AD203B41FA5}">
                      <a16:colId xmlns:a16="http://schemas.microsoft.com/office/drawing/2014/main" val="3244949217"/>
                    </a:ext>
                  </a:extLst>
                </a:gridCol>
              </a:tblGrid>
              <a:tr h="339303">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latin typeface="Encode Sans" panose="020B0604020202020204" charset="0"/>
                          <a:ea typeface="+mn-ea"/>
                          <a:cs typeface="Audi Type Wide Normal" panose="000B0504040202020203" pitchFamily="34" charset="0"/>
                        </a:rPr>
                        <a:t>Net investment value incl. VAT</a:t>
                      </a:r>
                    </a:p>
                  </a:txBody>
                  <a:tcPr marL="76200" marR="76200" marT="38100" marB="381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fr-BE" sz="1400" dirty="0">
                          <a:solidFill>
                            <a:schemeClr val="tx1">
                              <a:lumMod val="65000"/>
                              <a:lumOff val="35000"/>
                            </a:schemeClr>
                          </a:solidFill>
                          <a:latin typeface="Encode Sans" panose="020B0604020202020204" charset="0"/>
                        </a:rPr>
                        <a:t>41 700 €</a:t>
                      </a: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fr-BE" sz="1400" dirty="0">
                        <a:solidFill>
                          <a:schemeClr val="tx1">
                            <a:lumMod val="65000"/>
                            <a:lumOff val="35000"/>
                          </a:schemeClr>
                        </a:solidFill>
                        <a:latin typeface="Encode Sans" panose="020B0604020202020204" charset="0"/>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fr-BE" sz="1400" dirty="0">
                          <a:solidFill>
                            <a:schemeClr val="tx1">
                              <a:lumMod val="65000"/>
                              <a:lumOff val="35000"/>
                            </a:schemeClr>
                          </a:solidFill>
                          <a:latin typeface="Encode Sans" panose="020B0604020202020204" charset="0"/>
                        </a:rPr>
                        <a:t>33 000 €</a:t>
                      </a: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837856330"/>
                  </a:ext>
                </a:extLst>
              </a:tr>
              <a:tr h="339303">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BE" sz="1200" b="0" kern="1200" dirty="0">
                          <a:solidFill>
                            <a:schemeClr val="tx1"/>
                          </a:solidFill>
                          <a:latin typeface="Encode Sans" panose="020B0604020202020204" charset="0"/>
                          <a:ea typeface="+mn-ea"/>
                          <a:cs typeface="Audi Type Wide Normal" panose="000B0504040202020203" pitchFamily="34" charset="0"/>
                        </a:rPr>
                        <a:t>Budget (OL </a:t>
                      </a:r>
                      <a:r>
                        <a:rPr lang="fr-BE" sz="1200" b="0" kern="1200" dirty="0" err="1">
                          <a:solidFill>
                            <a:schemeClr val="tx1"/>
                          </a:solidFill>
                          <a:latin typeface="Encode Sans" panose="020B0604020202020204" charset="0"/>
                          <a:ea typeface="+mn-ea"/>
                          <a:cs typeface="Audi Type Wide Normal" panose="000B0504040202020203" pitchFamily="34" charset="0"/>
                        </a:rPr>
                        <a:t>rent</a:t>
                      </a:r>
                      <a:r>
                        <a:rPr lang="fr-BE" sz="1200" b="0" kern="1200" dirty="0">
                          <a:solidFill>
                            <a:schemeClr val="tx1"/>
                          </a:solidFill>
                          <a:latin typeface="Encode Sans" panose="020B0604020202020204" charset="0"/>
                          <a:ea typeface="+mn-ea"/>
                          <a:cs typeface="Audi Type Wide Normal" panose="000B0504040202020203" pitchFamily="34" charset="0"/>
                        </a:rPr>
                        <a:t>)</a:t>
                      </a:r>
                      <a:endParaRPr lang="en-US" sz="1200" b="0" kern="1200" dirty="0">
                        <a:solidFill>
                          <a:schemeClr val="tx1"/>
                        </a:solidFill>
                        <a:latin typeface="Encode Sans" panose="020B0604020202020204" charset="0"/>
                        <a:ea typeface="+mn-ea"/>
                        <a:cs typeface="Audi Type Wide Normal" panose="000B0504040202020203" pitchFamily="34" charset="0"/>
                      </a:endParaRPr>
                    </a:p>
                  </a:txBody>
                  <a:tcPr marL="76200" marR="76200" marT="38100" marB="381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fr-BE" sz="1400" kern="1200" dirty="0">
                          <a:solidFill>
                            <a:schemeClr val="tx1">
                              <a:lumMod val="65000"/>
                              <a:lumOff val="35000"/>
                            </a:schemeClr>
                          </a:solidFill>
                          <a:latin typeface="Encode Sans" panose="020B0604020202020204" charset="0"/>
                          <a:ea typeface="+mn-ea"/>
                          <a:cs typeface="+mn-cs"/>
                        </a:rPr>
                        <a:t>660 €</a:t>
                      </a: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fr-BE" sz="1400" kern="1200" dirty="0">
                        <a:solidFill>
                          <a:schemeClr val="tx1">
                            <a:lumMod val="65000"/>
                            <a:lumOff val="35000"/>
                          </a:schemeClr>
                        </a:solidFill>
                        <a:latin typeface="Encode Sans" panose="020B0604020202020204" charset="0"/>
                        <a:ea typeface="+mn-ea"/>
                        <a:cs typeface="+mn-cs"/>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fr-BE" sz="1400" kern="1200" dirty="0">
                          <a:solidFill>
                            <a:schemeClr val="tx1">
                              <a:lumMod val="65000"/>
                              <a:lumOff val="35000"/>
                            </a:schemeClr>
                          </a:solidFill>
                          <a:latin typeface="Encode Sans" panose="020B0604020202020204" charset="0"/>
                          <a:ea typeface="+mn-ea"/>
                          <a:cs typeface="+mn-cs"/>
                        </a:rPr>
                        <a:t>641 €</a:t>
                      </a: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2869091"/>
                  </a:ext>
                </a:extLst>
              </a:tr>
              <a:tr h="339303">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BE" sz="1200" b="0" kern="1200" dirty="0" err="1">
                          <a:solidFill>
                            <a:schemeClr val="tx1"/>
                          </a:solidFill>
                          <a:latin typeface="Encode Sans" panose="020B0604020202020204" charset="0"/>
                          <a:ea typeface="+mn-ea"/>
                          <a:cs typeface="Audi Type Wide Normal" panose="000B0504040202020203" pitchFamily="34" charset="0"/>
                        </a:rPr>
                        <a:t>Consumption</a:t>
                      </a:r>
                      <a:r>
                        <a:rPr lang="fr-BE" sz="1200" b="0" kern="1200" dirty="0">
                          <a:solidFill>
                            <a:schemeClr val="tx1"/>
                          </a:solidFill>
                          <a:latin typeface="Encode Sans" panose="020B0604020202020204" charset="0"/>
                          <a:ea typeface="+mn-ea"/>
                          <a:cs typeface="Audi Type Wide Normal" panose="000B0504040202020203" pitchFamily="34" charset="0"/>
                        </a:rPr>
                        <a:t> budget</a:t>
                      </a:r>
                      <a:endParaRPr lang="en-US" sz="1200" b="0" kern="1200" dirty="0">
                        <a:solidFill>
                          <a:schemeClr val="tx1"/>
                        </a:solidFill>
                        <a:latin typeface="Encode Sans" panose="020B0604020202020204" charset="0"/>
                        <a:ea typeface="+mn-ea"/>
                        <a:cs typeface="Audi Type Wide Normal" panose="000B0504040202020203" pitchFamily="34" charset="0"/>
                      </a:endParaRPr>
                    </a:p>
                  </a:txBody>
                  <a:tcPr marL="76200" marR="76200" marT="38100" marB="381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fr-BE" sz="1400" kern="1200" dirty="0">
                          <a:solidFill>
                            <a:schemeClr val="tx1">
                              <a:lumMod val="65000"/>
                              <a:lumOff val="35000"/>
                            </a:schemeClr>
                          </a:solidFill>
                          <a:latin typeface="Encode Sans" panose="020B0604020202020204" charset="0"/>
                          <a:ea typeface="+mn-ea"/>
                          <a:cs typeface="+mn-cs"/>
                        </a:rPr>
                        <a:t>120 €</a:t>
                      </a: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fr-BE" sz="1400" kern="1200" dirty="0">
                        <a:solidFill>
                          <a:schemeClr val="tx1">
                            <a:lumMod val="65000"/>
                            <a:lumOff val="35000"/>
                          </a:schemeClr>
                        </a:solidFill>
                        <a:latin typeface="Encode Sans" panose="020B0604020202020204" charset="0"/>
                        <a:ea typeface="+mn-ea"/>
                        <a:cs typeface="+mn-cs"/>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fr-BE" sz="1400" kern="1200" dirty="0">
                          <a:solidFill>
                            <a:schemeClr val="tx1">
                              <a:lumMod val="65000"/>
                              <a:lumOff val="35000"/>
                            </a:schemeClr>
                          </a:solidFill>
                          <a:latin typeface="Encode Sans" panose="020B0604020202020204" charset="0"/>
                          <a:ea typeface="+mn-ea"/>
                          <a:cs typeface="+mn-cs"/>
                        </a:rPr>
                        <a:t>240 €</a:t>
                      </a: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773975037"/>
                  </a:ext>
                </a:extLst>
              </a:tr>
              <a:tr h="339303">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BE" sz="1200" b="0" kern="1200" dirty="0" err="1">
                          <a:solidFill>
                            <a:schemeClr val="tx1"/>
                          </a:solidFill>
                          <a:latin typeface="Encode Sans" panose="020B0604020202020204" charset="0"/>
                          <a:ea typeface="+mn-ea"/>
                          <a:cs typeface="Audi Type Wide Normal" panose="000B0504040202020203" pitchFamily="34" charset="0"/>
                        </a:rPr>
                        <a:t>Regional</a:t>
                      </a:r>
                      <a:r>
                        <a:rPr lang="fr-BE" sz="1200" b="0" kern="1200" dirty="0">
                          <a:solidFill>
                            <a:schemeClr val="tx1"/>
                          </a:solidFill>
                          <a:latin typeface="Encode Sans" panose="020B0604020202020204" charset="0"/>
                          <a:ea typeface="+mn-ea"/>
                          <a:cs typeface="Audi Type Wide Normal" panose="000B0504040202020203" pitchFamily="34" charset="0"/>
                        </a:rPr>
                        <a:t> </a:t>
                      </a:r>
                      <a:r>
                        <a:rPr lang="fr-BE" sz="1200" b="0" kern="1200" dirty="0" err="1">
                          <a:solidFill>
                            <a:schemeClr val="tx1"/>
                          </a:solidFill>
                          <a:latin typeface="Encode Sans" panose="020B0604020202020204" charset="0"/>
                          <a:ea typeface="+mn-ea"/>
                          <a:cs typeface="Audi Type Wide Normal" panose="000B0504040202020203" pitchFamily="34" charset="0"/>
                        </a:rPr>
                        <a:t>tax</a:t>
                      </a:r>
                      <a:endParaRPr lang="en-US" sz="1200" b="0" kern="1200" dirty="0">
                        <a:solidFill>
                          <a:schemeClr val="tx1"/>
                        </a:solidFill>
                        <a:latin typeface="Encode Sans" panose="020B0604020202020204" charset="0"/>
                        <a:ea typeface="+mn-ea"/>
                        <a:cs typeface="Audi Type Wide Normal" panose="000B0504040202020203" pitchFamily="34" charset="0"/>
                      </a:endParaRPr>
                    </a:p>
                  </a:txBody>
                  <a:tcPr marL="76200" marR="76200" marT="38100" marB="381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fr-BE" sz="1400" kern="1200" dirty="0" err="1">
                          <a:solidFill>
                            <a:schemeClr val="tx1">
                              <a:lumMod val="65000"/>
                              <a:lumOff val="35000"/>
                            </a:schemeClr>
                          </a:solidFill>
                          <a:latin typeface="Encode Sans" panose="020B0604020202020204" charset="0"/>
                          <a:ea typeface="+mn-ea"/>
                          <a:cs typeface="+mn-cs"/>
                        </a:rPr>
                        <a:t>Exempted</a:t>
                      </a:r>
                      <a:endParaRPr lang="fr-BE" sz="1400" kern="1200" dirty="0">
                        <a:solidFill>
                          <a:schemeClr val="tx1">
                            <a:lumMod val="65000"/>
                            <a:lumOff val="35000"/>
                          </a:schemeClr>
                        </a:solidFill>
                        <a:latin typeface="Encode Sans" panose="020B0604020202020204" charset="0"/>
                        <a:ea typeface="+mn-ea"/>
                        <a:cs typeface="+mn-cs"/>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fr-BE" sz="1400" kern="1200" dirty="0">
                        <a:solidFill>
                          <a:schemeClr val="tx1">
                            <a:lumMod val="65000"/>
                            <a:lumOff val="35000"/>
                          </a:schemeClr>
                        </a:solidFill>
                        <a:latin typeface="Encode Sans" panose="020B0604020202020204" charset="0"/>
                        <a:ea typeface="+mn-ea"/>
                        <a:cs typeface="+mn-cs"/>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fr-BE" sz="1400" kern="1200" dirty="0">
                          <a:solidFill>
                            <a:schemeClr val="tx1">
                              <a:lumMod val="65000"/>
                              <a:lumOff val="35000"/>
                            </a:schemeClr>
                          </a:solidFill>
                          <a:latin typeface="Encode Sans" panose="020B0604020202020204" charset="0"/>
                          <a:ea typeface="+mn-ea"/>
                          <a:cs typeface="+mn-cs"/>
                        </a:rPr>
                        <a:t>0</a:t>
                      </a: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44921007"/>
                  </a:ext>
                </a:extLst>
              </a:tr>
              <a:tr h="339303">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BE" sz="1200" b="0" kern="1200" dirty="0">
                          <a:solidFill>
                            <a:schemeClr val="tx1"/>
                          </a:solidFill>
                          <a:latin typeface="Encode Sans" panose="020B0604020202020204" charset="0"/>
                          <a:ea typeface="+mn-ea"/>
                          <a:cs typeface="Audi Type Wide Normal" panose="000B0504040202020203" pitchFamily="34" charset="0"/>
                        </a:rPr>
                        <a:t>CO</a:t>
                      </a:r>
                      <a:r>
                        <a:rPr lang="fr-BE" sz="1200" b="0" kern="1200" baseline="-25000" dirty="0">
                          <a:solidFill>
                            <a:schemeClr val="tx1"/>
                          </a:solidFill>
                          <a:latin typeface="Encode Sans" panose="020B0604020202020204" charset="0"/>
                          <a:ea typeface="+mn-ea"/>
                          <a:cs typeface="Audi Type Wide Normal" panose="000B0504040202020203" pitchFamily="34" charset="0"/>
                        </a:rPr>
                        <a:t>2</a:t>
                      </a:r>
                      <a:r>
                        <a:rPr lang="fr-BE" sz="1200" b="0" kern="1200" dirty="0">
                          <a:solidFill>
                            <a:schemeClr val="tx1"/>
                          </a:solidFill>
                          <a:latin typeface="Encode Sans" panose="020B0604020202020204" charset="0"/>
                          <a:ea typeface="+mn-ea"/>
                          <a:cs typeface="Audi Type Wide Normal" panose="000B0504040202020203" pitchFamily="34" charset="0"/>
                        </a:rPr>
                        <a:t> malus</a:t>
                      </a:r>
                      <a:endParaRPr lang="en-US" sz="1200" b="0" kern="1200" dirty="0">
                        <a:solidFill>
                          <a:schemeClr val="tx1"/>
                        </a:solidFill>
                        <a:latin typeface="Encode Sans" panose="020B0604020202020204" charset="0"/>
                        <a:ea typeface="+mn-ea"/>
                        <a:cs typeface="Audi Type Wide Normal" panose="000B0504040202020203" pitchFamily="34" charset="0"/>
                      </a:endParaRPr>
                    </a:p>
                  </a:txBody>
                  <a:tcPr marL="76200" marR="76200" marT="38100" marB="381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fr-BE" sz="1400" kern="1200" dirty="0">
                          <a:solidFill>
                            <a:schemeClr val="tx1">
                              <a:lumMod val="65000"/>
                              <a:lumOff val="35000"/>
                            </a:schemeClr>
                          </a:solidFill>
                          <a:latin typeface="Encode Sans" panose="020B0604020202020204" charset="0"/>
                          <a:ea typeface="+mn-ea"/>
                          <a:cs typeface="+mn-cs"/>
                        </a:rPr>
                        <a:t>Not applicable</a:t>
                      </a: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endParaRPr lang="fr-BE" sz="1400" kern="1200" dirty="0">
                        <a:solidFill>
                          <a:schemeClr val="tx1">
                            <a:lumMod val="65000"/>
                            <a:lumOff val="35000"/>
                          </a:schemeClr>
                        </a:solidFill>
                        <a:latin typeface="Encode Sans" panose="020B0604020202020204" charset="0"/>
                        <a:ea typeface="+mn-ea"/>
                        <a:cs typeface="+mn-cs"/>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fr-BE" sz="1400" kern="1200" dirty="0">
                          <a:solidFill>
                            <a:schemeClr val="tx1">
                              <a:lumMod val="65000"/>
                              <a:lumOff val="35000"/>
                            </a:schemeClr>
                          </a:solidFill>
                          <a:latin typeface="Encode Sans" panose="020B0604020202020204" charset="0"/>
                          <a:ea typeface="+mn-ea"/>
                          <a:cs typeface="+mn-cs"/>
                        </a:rPr>
                        <a:t>125 / 36 = 3.47 €</a:t>
                      </a: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3122842406"/>
                  </a:ext>
                </a:extLst>
              </a:tr>
              <a:tr h="339303">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BE" sz="1200" b="0" kern="1200" dirty="0" err="1">
                          <a:solidFill>
                            <a:schemeClr val="tx1"/>
                          </a:solidFill>
                          <a:latin typeface="Encode Sans" panose="020B0604020202020204" charset="0"/>
                          <a:ea typeface="+mn-ea"/>
                          <a:cs typeface="Audi Type Wide Normal" panose="000B0504040202020203" pitchFamily="34" charset="0"/>
                        </a:rPr>
                        <a:t>Weight</a:t>
                      </a:r>
                      <a:r>
                        <a:rPr lang="fr-BE" sz="1200" b="0" kern="1200" dirty="0">
                          <a:solidFill>
                            <a:schemeClr val="tx1"/>
                          </a:solidFill>
                          <a:latin typeface="Encode Sans" panose="020B0604020202020204" charset="0"/>
                          <a:ea typeface="+mn-ea"/>
                          <a:cs typeface="Audi Type Wide Normal" panose="000B0504040202020203" pitchFamily="34" charset="0"/>
                        </a:rPr>
                        <a:t> malus</a:t>
                      </a:r>
                      <a:endParaRPr lang="en-US" sz="1200" b="0" kern="1200" dirty="0">
                        <a:solidFill>
                          <a:schemeClr val="tx1"/>
                        </a:solidFill>
                        <a:latin typeface="Encode Sans" panose="020B0604020202020204" charset="0"/>
                        <a:ea typeface="+mn-ea"/>
                        <a:cs typeface="Audi Type Wide Normal" panose="000B0504040202020203" pitchFamily="34" charset="0"/>
                      </a:endParaRPr>
                    </a:p>
                  </a:txBody>
                  <a:tcPr marL="76200" marR="76200" marT="38100" marB="381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fr-BE" sz="1400" kern="1200" dirty="0">
                          <a:solidFill>
                            <a:schemeClr val="tx1">
                              <a:lumMod val="65000"/>
                              <a:lumOff val="35000"/>
                            </a:schemeClr>
                          </a:solidFill>
                          <a:latin typeface="Encode Sans" panose="020B0604020202020204" charset="0"/>
                          <a:ea typeface="+mn-ea"/>
                          <a:cs typeface="+mn-cs"/>
                        </a:rPr>
                        <a:t>Not applicable</a:t>
                      </a: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endParaRPr lang="fr-BE" sz="1400" kern="1200" dirty="0">
                        <a:solidFill>
                          <a:schemeClr val="tx1">
                            <a:lumMod val="65000"/>
                            <a:lumOff val="35000"/>
                          </a:schemeClr>
                        </a:solidFill>
                        <a:latin typeface="Encode Sans" panose="020B0604020202020204" charset="0"/>
                        <a:ea typeface="+mn-ea"/>
                        <a:cs typeface="+mn-cs"/>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fr-BE" sz="1400" kern="1200" dirty="0">
                          <a:solidFill>
                            <a:schemeClr val="tx1">
                              <a:lumMod val="65000"/>
                              <a:lumOff val="35000"/>
                            </a:schemeClr>
                          </a:solidFill>
                          <a:latin typeface="Encode Sans" panose="020B0604020202020204" charset="0"/>
                          <a:ea typeface="+mn-ea"/>
                          <a:cs typeface="+mn-cs"/>
                        </a:rPr>
                        <a:t>0</a:t>
                      </a: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3898341841"/>
                  </a:ext>
                </a:extLst>
              </a:tr>
              <a:tr h="339303">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BE" sz="1200" b="0" kern="1200" dirty="0">
                          <a:solidFill>
                            <a:schemeClr val="tx1"/>
                          </a:solidFill>
                          <a:latin typeface="Encode Sans" panose="020B0604020202020204" charset="0"/>
                          <a:ea typeface="+mn-ea"/>
                          <a:cs typeface="Audi Type Wide Normal" panose="000B0504040202020203" pitchFamily="34" charset="0"/>
                        </a:rPr>
                        <a:t>Use </a:t>
                      </a:r>
                      <a:r>
                        <a:rPr lang="fr-BE" sz="1200" b="0" kern="1200" dirty="0" err="1">
                          <a:solidFill>
                            <a:schemeClr val="tx1"/>
                          </a:solidFill>
                          <a:latin typeface="Encode Sans" panose="020B0604020202020204" charset="0"/>
                          <a:ea typeface="+mn-ea"/>
                          <a:cs typeface="Audi Type Wide Normal" panose="000B0504040202020203" pitchFamily="34" charset="0"/>
                        </a:rPr>
                        <a:t>Tax</a:t>
                      </a:r>
                      <a:r>
                        <a:rPr lang="fr-BE" sz="1200" b="0" kern="1200" dirty="0">
                          <a:solidFill>
                            <a:schemeClr val="tx1"/>
                          </a:solidFill>
                          <a:latin typeface="Encode Sans" panose="020B0604020202020204" charset="0"/>
                          <a:ea typeface="+mn-ea"/>
                          <a:cs typeface="Audi Type Wide Normal" panose="000B0504040202020203" pitchFamily="34" charset="0"/>
                        </a:rPr>
                        <a:t> (former CCT)</a:t>
                      </a:r>
                    </a:p>
                  </a:txBody>
                  <a:tcPr marL="76200" marR="76200" marT="38100" marB="381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fr-BE" sz="1400" kern="1200" dirty="0">
                          <a:solidFill>
                            <a:schemeClr val="tx1">
                              <a:lumMod val="65000"/>
                              <a:lumOff val="35000"/>
                            </a:schemeClr>
                          </a:solidFill>
                          <a:latin typeface="Encode Sans" panose="020B0604020202020204" charset="0"/>
                          <a:ea typeface="+mn-ea"/>
                          <a:cs typeface="+mn-cs"/>
                        </a:rPr>
                        <a:t>20 / 12 = 1.67 €</a:t>
                      </a: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fr-BE" sz="1400" kern="1200" dirty="0">
                        <a:solidFill>
                          <a:schemeClr val="tx1">
                            <a:lumMod val="65000"/>
                            <a:lumOff val="35000"/>
                          </a:schemeClr>
                        </a:solidFill>
                        <a:latin typeface="Encode Sans" panose="020B0604020202020204" charset="0"/>
                        <a:ea typeface="+mn-ea"/>
                        <a:cs typeface="+mn-cs"/>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fr-BE" sz="1400" kern="1200" dirty="0">
                          <a:solidFill>
                            <a:schemeClr val="tx1">
                              <a:lumMod val="65000"/>
                              <a:lumOff val="35000"/>
                            </a:schemeClr>
                          </a:solidFill>
                          <a:latin typeface="Encode Sans" panose="020B0604020202020204" charset="0"/>
                          <a:ea typeface="+mn-ea"/>
                          <a:cs typeface="+mn-cs"/>
                        </a:rPr>
                        <a:t> 269 / 12 = 22.42 €</a:t>
                      </a: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96524092"/>
                  </a:ext>
                </a:extLst>
              </a:tr>
              <a:tr h="339303">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BE" sz="1200" b="0" kern="1200" dirty="0">
                          <a:solidFill>
                            <a:schemeClr val="tx1"/>
                          </a:solidFill>
                          <a:latin typeface="Encode Sans" panose="020B0604020202020204" charset="0"/>
                          <a:ea typeface="+mn-ea"/>
                          <a:cs typeface="Audi Type Wide Normal" panose="000B0504040202020203" pitchFamily="34" charset="0"/>
                        </a:rPr>
                        <a:t>National bonus</a:t>
                      </a:r>
                      <a:endParaRPr lang="en-US" sz="1200" b="0" kern="1200" dirty="0">
                        <a:solidFill>
                          <a:schemeClr val="tx1"/>
                        </a:solidFill>
                        <a:latin typeface="Encode Sans" panose="020B0604020202020204" charset="0"/>
                        <a:ea typeface="+mn-ea"/>
                        <a:cs typeface="Audi Type Wide Normal" panose="000B0504040202020203" pitchFamily="34" charset="0"/>
                      </a:endParaRPr>
                    </a:p>
                  </a:txBody>
                  <a:tcPr marL="76200" marR="76200" marT="38100" marB="381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fr-BE" sz="1400" kern="1200" dirty="0">
                          <a:solidFill>
                            <a:schemeClr val="tx1">
                              <a:lumMod val="65000"/>
                              <a:lumOff val="35000"/>
                            </a:schemeClr>
                          </a:solidFill>
                          <a:latin typeface="Encode Sans" panose="020B0604020202020204" charset="0"/>
                          <a:ea typeface="+mn-ea"/>
                          <a:cs typeface="+mn-cs"/>
                        </a:rPr>
                        <a:t>0</a:t>
                      </a: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fr-BE" sz="1400" kern="1200" dirty="0">
                        <a:solidFill>
                          <a:schemeClr val="tx1">
                            <a:lumMod val="65000"/>
                            <a:lumOff val="35000"/>
                          </a:schemeClr>
                        </a:solidFill>
                        <a:latin typeface="Encode Sans" panose="020B0604020202020204" charset="0"/>
                        <a:ea typeface="+mn-ea"/>
                        <a:cs typeface="+mn-cs"/>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fr-BE" sz="1400" kern="1200" dirty="0">
                          <a:solidFill>
                            <a:schemeClr val="tx1">
                              <a:lumMod val="65000"/>
                              <a:lumOff val="35000"/>
                            </a:schemeClr>
                          </a:solidFill>
                          <a:latin typeface="Encode Sans" panose="020B0604020202020204" charset="0"/>
                          <a:ea typeface="+mn-ea"/>
                          <a:cs typeface="+mn-cs"/>
                        </a:rPr>
                        <a:t>0</a:t>
                      </a: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16723052"/>
                  </a:ext>
                </a:extLst>
              </a:tr>
              <a:tr h="339303">
                <a:tc>
                  <a:txBody>
                    <a:bodyPr/>
                    <a:lstStyle/>
                    <a:p>
                      <a:r>
                        <a:rPr lang="fr-BE" sz="1200" b="0" kern="1200" dirty="0">
                          <a:solidFill>
                            <a:schemeClr val="bg1"/>
                          </a:solidFill>
                          <a:latin typeface="Encode Sans" panose="020B0604020202020204" charset="0"/>
                          <a:ea typeface="+mn-ea"/>
                          <a:cs typeface="Audi Type Wide Normal" panose="000B0504040202020203" pitchFamily="34" charset="0"/>
                        </a:rPr>
                        <a:t>TCO1</a:t>
                      </a:r>
                      <a:endParaRPr lang="en-US" sz="1200" b="0" kern="1200" dirty="0">
                        <a:solidFill>
                          <a:schemeClr val="bg1"/>
                        </a:solidFill>
                        <a:latin typeface="Encode Sans" panose="020B0604020202020204" charset="0"/>
                        <a:ea typeface="+mn-ea"/>
                        <a:cs typeface="Audi Type Wide Normal" panose="000B0504040202020203" pitchFamily="34" charset="0"/>
                      </a:endParaRPr>
                    </a:p>
                  </a:txBody>
                  <a:tcPr marL="76200" marR="76200" marT="38100" marB="381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243782"/>
                    </a:solidFill>
                  </a:tcPr>
                </a:tc>
                <a:tc>
                  <a:txBody>
                    <a:bodyPr/>
                    <a:lstStyle/>
                    <a:p>
                      <a:pPr algn="ctr"/>
                      <a:r>
                        <a:rPr lang="fr-BE" sz="2100" dirty="0">
                          <a:solidFill>
                            <a:schemeClr val="bg1"/>
                          </a:solidFill>
                          <a:latin typeface="Encode Sans" panose="020B0604020202020204" charset="0"/>
                        </a:rPr>
                        <a:t>782 €</a:t>
                      </a: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243782"/>
                    </a:solidFill>
                  </a:tcPr>
                </a:tc>
                <a:tc>
                  <a:txBody>
                    <a:bodyPr/>
                    <a:lstStyle/>
                    <a:p>
                      <a:pPr algn="ctr"/>
                      <a:endParaRPr lang="fr-BE" sz="2100" dirty="0">
                        <a:solidFill>
                          <a:schemeClr val="bg1"/>
                        </a:solidFill>
                        <a:latin typeface="Encode Sans" panose="020B0604020202020204" charset="0"/>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243782"/>
                    </a:solidFill>
                  </a:tcPr>
                </a:tc>
                <a:tc>
                  <a:txBody>
                    <a:bodyPr/>
                    <a:lstStyle/>
                    <a:p>
                      <a:pPr marL="0" indent="0" algn="ctr">
                        <a:buFontTx/>
                        <a:buNone/>
                      </a:pPr>
                      <a:r>
                        <a:rPr lang="fr-BE" sz="2100" dirty="0">
                          <a:solidFill>
                            <a:schemeClr val="bg1"/>
                          </a:solidFill>
                          <a:latin typeface="Encode Sans" panose="020B0604020202020204" charset="0"/>
                        </a:rPr>
                        <a:t>907 €</a:t>
                      </a: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243782"/>
                    </a:solidFill>
                  </a:tcPr>
                </a:tc>
                <a:extLst>
                  <a:ext uri="{0D108BD9-81ED-4DB2-BD59-A6C34878D82A}">
                    <a16:rowId xmlns:a16="http://schemas.microsoft.com/office/drawing/2014/main" val="2546987339"/>
                  </a:ext>
                </a:extLst>
              </a:tr>
              <a:tr h="339303">
                <a:tc>
                  <a:txBody>
                    <a:bodyPr/>
                    <a:lstStyle/>
                    <a:p>
                      <a:pPr marL="0" algn="l" defTabSz="457200" rtl="0" eaLnBrk="1" latinLnBrk="0" hangingPunct="1"/>
                      <a:r>
                        <a:rPr lang="en-US" sz="1200" b="0" kern="1200" dirty="0">
                          <a:solidFill>
                            <a:schemeClr val="tx1"/>
                          </a:solidFill>
                          <a:latin typeface="Encode Sans" panose="020B0604020202020204" charset="0"/>
                          <a:ea typeface="+mn-ea"/>
                          <a:cs typeface="Audi Type Wide Normal" panose="000B0504040202020203" pitchFamily="34" charset="0"/>
                        </a:rPr>
                        <a:t>Additional cost of CIT on TR</a:t>
                      </a:r>
                    </a:p>
                  </a:txBody>
                  <a:tcPr marL="76200" marR="76200" marT="38100" marB="381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fr-BE" sz="1400" kern="1200" dirty="0">
                          <a:solidFill>
                            <a:schemeClr val="tx1">
                              <a:lumMod val="65000"/>
                              <a:lumOff val="35000"/>
                            </a:schemeClr>
                          </a:solidFill>
                          <a:latin typeface="Encode Sans" panose="020B0604020202020204" charset="0"/>
                          <a:ea typeface="+mn-ea"/>
                          <a:cs typeface="+mn-cs"/>
                        </a:rPr>
                        <a:t>70 €</a:t>
                      </a: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fr-BE" sz="1400" kern="1200" dirty="0">
                        <a:solidFill>
                          <a:schemeClr val="tx1">
                            <a:lumMod val="65000"/>
                            <a:lumOff val="35000"/>
                          </a:schemeClr>
                        </a:solidFill>
                        <a:latin typeface="Encode Sans" panose="020B0604020202020204" charset="0"/>
                        <a:ea typeface="+mn-ea"/>
                        <a:cs typeface="+mn-cs"/>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lgn="ctr">
                        <a:buFontTx/>
                        <a:buNone/>
                      </a:pPr>
                      <a:r>
                        <a:rPr lang="fr-BE" sz="1400" kern="1200" dirty="0">
                          <a:solidFill>
                            <a:schemeClr val="tx1">
                              <a:lumMod val="65000"/>
                              <a:lumOff val="35000"/>
                            </a:schemeClr>
                          </a:solidFill>
                          <a:latin typeface="Encode Sans" panose="020B0604020202020204" charset="0"/>
                          <a:ea typeface="+mn-ea"/>
                          <a:cs typeface="+mn-cs"/>
                        </a:rPr>
                        <a:t>77 €</a:t>
                      </a: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81985996"/>
                  </a:ext>
                </a:extLst>
              </a:tr>
              <a:tr h="339303">
                <a:tc>
                  <a:txBody>
                    <a:bodyPr/>
                    <a:lstStyle/>
                    <a:p>
                      <a:pPr marL="0" algn="l" defTabSz="457200" rtl="0" eaLnBrk="1" latinLnBrk="0" hangingPunct="1"/>
                      <a:r>
                        <a:rPr lang="en-US" sz="1200" b="0" kern="1200" dirty="0">
                          <a:solidFill>
                            <a:schemeClr val="tx1"/>
                          </a:solidFill>
                          <a:latin typeface="Encode Sans" panose="020B0604020202020204" charset="0"/>
                          <a:ea typeface="+mn-ea"/>
                          <a:cs typeface="Audi Type Wide Normal" panose="000B0504040202020203" pitchFamily="34" charset="0"/>
                        </a:rPr>
                        <a:t>ICT surcharge for former CCT </a:t>
                      </a:r>
                    </a:p>
                  </a:txBody>
                  <a:tcPr marL="76200" marR="76200" marT="38100" marB="381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fr-BE" sz="1400" kern="1200" dirty="0">
                          <a:solidFill>
                            <a:schemeClr val="tx1">
                              <a:lumMod val="65000"/>
                              <a:lumOff val="35000"/>
                            </a:schemeClr>
                          </a:solidFill>
                          <a:latin typeface="Encode Sans" panose="020B0604020202020204" charset="0"/>
                          <a:ea typeface="+mn-ea"/>
                          <a:cs typeface="+mn-cs"/>
                        </a:rPr>
                        <a:t>0 €</a:t>
                      </a: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fr-BE" sz="1400" kern="1200" dirty="0">
                        <a:solidFill>
                          <a:schemeClr val="tx1">
                            <a:lumMod val="65000"/>
                            <a:lumOff val="35000"/>
                          </a:schemeClr>
                        </a:solidFill>
                        <a:latin typeface="Encode Sans" panose="020B0604020202020204" charset="0"/>
                        <a:ea typeface="+mn-ea"/>
                        <a:cs typeface="+mn-cs"/>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lgn="ctr">
                        <a:buFontTx/>
                        <a:buNone/>
                      </a:pPr>
                      <a:r>
                        <a:rPr lang="fr-BE" sz="1400" kern="1200" dirty="0">
                          <a:solidFill>
                            <a:schemeClr val="tx1">
                              <a:lumMod val="65000"/>
                              <a:lumOff val="35000"/>
                            </a:schemeClr>
                          </a:solidFill>
                          <a:latin typeface="Encode Sans" panose="020B0604020202020204" charset="0"/>
                          <a:ea typeface="+mn-ea"/>
                          <a:cs typeface="+mn-cs"/>
                        </a:rPr>
                        <a:t>6 €</a:t>
                      </a: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5684497"/>
                  </a:ext>
                </a:extLst>
              </a:tr>
              <a:tr h="339303">
                <a:tc>
                  <a:txBody>
                    <a:bodyPr/>
                    <a:lstStyle/>
                    <a:p>
                      <a:r>
                        <a:rPr lang="fr-BE" sz="1200" b="0" kern="1200" dirty="0">
                          <a:solidFill>
                            <a:schemeClr val="bg1"/>
                          </a:solidFill>
                          <a:latin typeface="Encode Sans" panose="020B0604020202020204" charset="0"/>
                          <a:ea typeface="+mn-ea"/>
                          <a:cs typeface="Audi Type Wide Normal" panose="000B0504040202020203" pitchFamily="34" charset="0"/>
                        </a:rPr>
                        <a:t>TCO2</a:t>
                      </a:r>
                      <a:endParaRPr lang="en-US" sz="1200" b="0" kern="1200" dirty="0">
                        <a:solidFill>
                          <a:schemeClr val="bg1"/>
                        </a:solidFill>
                        <a:latin typeface="Encode Sans" panose="020B0604020202020204" charset="0"/>
                        <a:ea typeface="+mn-ea"/>
                        <a:cs typeface="Audi Type Wide Normal" panose="000B0504040202020203" pitchFamily="34" charset="0"/>
                      </a:endParaRPr>
                    </a:p>
                  </a:txBody>
                  <a:tcPr marL="76200" marR="76200" marT="38100" marB="381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243782"/>
                    </a:solidFill>
                  </a:tcPr>
                </a:tc>
                <a:tc>
                  <a:txBody>
                    <a:bodyPr/>
                    <a:lstStyle/>
                    <a:p>
                      <a:pPr algn="ctr"/>
                      <a:r>
                        <a:rPr lang="fr-BE" sz="2100" dirty="0">
                          <a:solidFill>
                            <a:schemeClr val="bg1"/>
                          </a:solidFill>
                          <a:latin typeface="Encode Sans" panose="020B0604020202020204" charset="0"/>
                        </a:rPr>
                        <a:t>852 €</a:t>
                      </a: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243782"/>
                    </a:solidFill>
                  </a:tcPr>
                </a:tc>
                <a:tc>
                  <a:txBody>
                    <a:bodyPr/>
                    <a:lstStyle/>
                    <a:p>
                      <a:pPr algn="ctr"/>
                      <a:endParaRPr lang="fr-BE" sz="2100" dirty="0">
                        <a:solidFill>
                          <a:schemeClr val="bg1"/>
                        </a:solidFill>
                        <a:latin typeface="Encode Sans" panose="020B0604020202020204" charset="0"/>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243782"/>
                    </a:solidFill>
                  </a:tcPr>
                </a:tc>
                <a:tc>
                  <a:txBody>
                    <a:bodyPr/>
                    <a:lstStyle/>
                    <a:p>
                      <a:pPr marL="0" indent="0" algn="ctr">
                        <a:buFontTx/>
                        <a:buNone/>
                      </a:pPr>
                      <a:r>
                        <a:rPr lang="fr-BE" sz="2100" dirty="0">
                          <a:solidFill>
                            <a:schemeClr val="bg1"/>
                          </a:solidFill>
                          <a:latin typeface="Encode Sans" panose="020B0604020202020204" charset="0"/>
                        </a:rPr>
                        <a:t>990 €</a:t>
                      </a: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243782"/>
                    </a:solidFill>
                  </a:tcPr>
                </a:tc>
                <a:extLst>
                  <a:ext uri="{0D108BD9-81ED-4DB2-BD59-A6C34878D82A}">
                    <a16:rowId xmlns:a16="http://schemas.microsoft.com/office/drawing/2014/main" val="1122625165"/>
                  </a:ext>
                </a:extLst>
              </a:tr>
            </a:tbl>
          </a:graphicData>
        </a:graphic>
      </p:graphicFrame>
      <p:pic>
        <p:nvPicPr>
          <p:cNvPr id="6" name="Graphique 5" descr="Badge à suivre avec un remplissage uni">
            <a:extLst>
              <a:ext uri="{FF2B5EF4-FFF2-40B4-BE49-F238E27FC236}">
                <a16:creationId xmlns:a16="http://schemas.microsoft.com/office/drawing/2014/main" id="{38F368E5-23B0-4FA9-87C2-356A5E56570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862796" y="2076367"/>
            <a:ext cx="427000" cy="427000"/>
          </a:xfrm>
          <a:prstGeom prst="rect">
            <a:avLst/>
          </a:prstGeom>
        </p:spPr>
      </p:pic>
      <p:sp>
        <p:nvSpPr>
          <p:cNvPr id="10" name="ZoneTexte 9">
            <a:extLst>
              <a:ext uri="{FF2B5EF4-FFF2-40B4-BE49-F238E27FC236}">
                <a16:creationId xmlns:a16="http://schemas.microsoft.com/office/drawing/2014/main" id="{12D5A4C8-F7B2-4AB6-B5A7-9B5F701D0D14}"/>
              </a:ext>
            </a:extLst>
          </p:cNvPr>
          <p:cNvSpPr txBox="1"/>
          <p:nvPr/>
        </p:nvSpPr>
        <p:spPr>
          <a:xfrm>
            <a:off x="9354604" y="2187836"/>
            <a:ext cx="918220" cy="276999"/>
          </a:xfrm>
          <a:prstGeom prst="rect">
            <a:avLst/>
          </a:prstGeom>
          <a:noFill/>
        </p:spPr>
        <p:txBody>
          <a:bodyPr wrap="square" rtlCol="0">
            <a:spAutoFit/>
          </a:bodyPr>
          <a:lstStyle/>
          <a:p>
            <a:pPr eaLnBrk="1" fontAlgn="auto" hangingPunct="1">
              <a:spcBef>
                <a:spcPts val="0"/>
              </a:spcBef>
              <a:spcAft>
                <a:spcPts val="0"/>
              </a:spcAft>
              <a:defRPr/>
            </a:pPr>
            <a:r>
              <a:rPr lang="fr-BE" sz="1200" dirty="0">
                <a:latin typeface="Encode Sans" panose="020B0604020202020204" charset="0"/>
                <a:cs typeface="Audi Type Wide Normal" panose="000B0504040202020203" pitchFamily="34" charset="0"/>
              </a:rPr>
              <a:t>19</a:t>
            </a:r>
            <a:r>
              <a:rPr lang="fr-BE" sz="1200" dirty="0">
                <a:latin typeface="Encode Sans" panose="020B0604020202020204" charset="0"/>
                <a:ea typeface="+mn-ea"/>
                <a:cs typeface="Audi Type Wide Normal" panose="000B0504040202020203" pitchFamily="34" charset="0"/>
              </a:rPr>
              <a:t> €</a:t>
            </a:r>
          </a:p>
        </p:txBody>
      </p:sp>
      <p:sp>
        <p:nvSpPr>
          <p:cNvPr id="40" name="ZoneTexte 39">
            <a:extLst>
              <a:ext uri="{FF2B5EF4-FFF2-40B4-BE49-F238E27FC236}">
                <a16:creationId xmlns:a16="http://schemas.microsoft.com/office/drawing/2014/main" id="{1DA019F3-3518-496F-A1AA-5D6848B5AAAB}"/>
              </a:ext>
            </a:extLst>
          </p:cNvPr>
          <p:cNvSpPr txBox="1"/>
          <p:nvPr/>
        </p:nvSpPr>
        <p:spPr>
          <a:xfrm>
            <a:off x="8844096" y="1714498"/>
            <a:ext cx="1291238" cy="276999"/>
          </a:xfrm>
          <a:prstGeom prst="rect">
            <a:avLst/>
          </a:prstGeom>
          <a:noFill/>
        </p:spPr>
        <p:txBody>
          <a:bodyPr wrap="square" rtlCol="0">
            <a:spAutoFit/>
          </a:bodyPr>
          <a:lstStyle/>
          <a:p>
            <a:pPr algn="ctr" eaLnBrk="1" fontAlgn="auto" hangingPunct="1">
              <a:spcBef>
                <a:spcPts val="0"/>
              </a:spcBef>
              <a:spcAft>
                <a:spcPts val="0"/>
              </a:spcAft>
              <a:defRPr/>
            </a:pPr>
            <a:r>
              <a:rPr lang="fr-BE" sz="1200" b="1" u="sng" dirty="0" err="1">
                <a:latin typeface="Encode Sans" panose="020B0604020202020204" charset="0"/>
                <a:ea typeface="+mn-ea"/>
                <a:cs typeface="Audi Type Wide Normal" panose="000B0504040202020203" pitchFamily="34" charset="0"/>
              </a:rPr>
              <a:t>Differences</a:t>
            </a:r>
            <a:endParaRPr lang="fr-BE" sz="1200" b="1" u="sng" dirty="0">
              <a:latin typeface="Encode Sans" panose="020B0604020202020204" charset="0"/>
              <a:ea typeface="+mn-ea"/>
              <a:cs typeface="Audi Type Wide Normal" panose="000B0504040202020203" pitchFamily="34" charset="0"/>
            </a:endParaRPr>
          </a:p>
        </p:txBody>
      </p:sp>
      <p:pic>
        <p:nvPicPr>
          <p:cNvPr id="14" name="Graphique 16" descr="Badge à ne plus suivre avec un remplissage uni">
            <a:extLst>
              <a:ext uri="{FF2B5EF4-FFF2-40B4-BE49-F238E27FC236}">
                <a16:creationId xmlns:a16="http://schemas.microsoft.com/office/drawing/2014/main" id="{7B9C3EC8-3E3F-F03A-E7CE-E0E72BCF349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862796" y="2441685"/>
            <a:ext cx="427000" cy="427000"/>
          </a:xfrm>
          <a:prstGeom prst="rect">
            <a:avLst/>
          </a:prstGeom>
        </p:spPr>
      </p:pic>
      <p:sp>
        <p:nvSpPr>
          <p:cNvPr id="15" name="ZoneTexte 9">
            <a:extLst>
              <a:ext uri="{FF2B5EF4-FFF2-40B4-BE49-F238E27FC236}">
                <a16:creationId xmlns:a16="http://schemas.microsoft.com/office/drawing/2014/main" id="{D539061C-625A-B25F-792E-DC4833D4AABA}"/>
              </a:ext>
            </a:extLst>
          </p:cNvPr>
          <p:cNvSpPr txBox="1"/>
          <p:nvPr/>
        </p:nvSpPr>
        <p:spPr>
          <a:xfrm>
            <a:off x="9364593" y="2516685"/>
            <a:ext cx="918220" cy="276999"/>
          </a:xfrm>
          <a:prstGeom prst="rect">
            <a:avLst/>
          </a:prstGeom>
          <a:noFill/>
        </p:spPr>
        <p:txBody>
          <a:bodyPr wrap="square" rtlCol="0">
            <a:spAutoFit/>
          </a:bodyPr>
          <a:lstStyle/>
          <a:p>
            <a:pPr eaLnBrk="1" fontAlgn="auto" hangingPunct="1">
              <a:spcBef>
                <a:spcPts val="0"/>
              </a:spcBef>
              <a:spcAft>
                <a:spcPts val="0"/>
              </a:spcAft>
              <a:defRPr/>
            </a:pPr>
            <a:r>
              <a:rPr lang="fr-BE" sz="1200" dirty="0">
                <a:latin typeface="Encode Sans" panose="020B0604020202020204" charset="0"/>
                <a:cs typeface="Audi Type Wide Normal" panose="000B0504040202020203" pitchFamily="34" charset="0"/>
              </a:rPr>
              <a:t>120</a:t>
            </a:r>
            <a:r>
              <a:rPr lang="fr-BE" sz="1200" dirty="0">
                <a:latin typeface="Encode Sans" panose="020B0604020202020204" charset="0"/>
                <a:ea typeface="+mn-ea"/>
                <a:cs typeface="Audi Type Wide Normal" panose="000B0504040202020203" pitchFamily="34" charset="0"/>
              </a:rPr>
              <a:t> €</a:t>
            </a:r>
          </a:p>
        </p:txBody>
      </p:sp>
      <p:pic>
        <p:nvPicPr>
          <p:cNvPr id="18" name="Graphique 16" descr="Badge à ne plus suivre avec un remplissage uni">
            <a:extLst>
              <a:ext uri="{FF2B5EF4-FFF2-40B4-BE49-F238E27FC236}">
                <a16:creationId xmlns:a16="http://schemas.microsoft.com/office/drawing/2014/main" id="{6C567C64-EBE5-E14B-7323-9CD6D32E707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862796" y="3403620"/>
            <a:ext cx="427000" cy="427000"/>
          </a:xfrm>
          <a:prstGeom prst="rect">
            <a:avLst/>
          </a:prstGeom>
        </p:spPr>
      </p:pic>
      <p:sp>
        <p:nvSpPr>
          <p:cNvPr id="3" name="Right Brace 2">
            <a:extLst>
              <a:ext uri="{FF2B5EF4-FFF2-40B4-BE49-F238E27FC236}">
                <a16:creationId xmlns:a16="http://schemas.microsoft.com/office/drawing/2014/main" id="{F6150FBB-D4C2-07DF-8CAA-1BC708A1D786}"/>
              </a:ext>
            </a:extLst>
          </p:cNvPr>
          <p:cNvSpPr/>
          <p:nvPr/>
        </p:nvSpPr>
        <p:spPr>
          <a:xfrm>
            <a:off x="8530542" y="2793684"/>
            <a:ext cx="240037" cy="1650994"/>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Encode Sans" panose="020B0604020202020204" charset="0"/>
            </a:endParaRPr>
          </a:p>
        </p:txBody>
      </p:sp>
      <p:sp>
        <p:nvSpPr>
          <p:cNvPr id="27" name="ZoneTexte 9">
            <a:extLst>
              <a:ext uri="{FF2B5EF4-FFF2-40B4-BE49-F238E27FC236}">
                <a16:creationId xmlns:a16="http://schemas.microsoft.com/office/drawing/2014/main" id="{44C43758-8C45-C556-AF35-A17762D03008}"/>
              </a:ext>
            </a:extLst>
          </p:cNvPr>
          <p:cNvSpPr txBox="1"/>
          <p:nvPr/>
        </p:nvSpPr>
        <p:spPr>
          <a:xfrm>
            <a:off x="9364593" y="3446689"/>
            <a:ext cx="918220" cy="276999"/>
          </a:xfrm>
          <a:prstGeom prst="rect">
            <a:avLst/>
          </a:prstGeom>
          <a:noFill/>
        </p:spPr>
        <p:txBody>
          <a:bodyPr wrap="square" rtlCol="0">
            <a:spAutoFit/>
          </a:bodyPr>
          <a:lstStyle/>
          <a:p>
            <a:pPr eaLnBrk="1" fontAlgn="auto" hangingPunct="1">
              <a:spcBef>
                <a:spcPts val="0"/>
              </a:spcBef>
              <a:spcAft>
                <a:spcPts val="0"/>
              </a:spcAft>
              <a:defRPr/>
            </a:pPr>
            <a:r>
              <a:rPr lang="fr-BE" sz="1200" dirty="0">
                <a:latin typeface="Encode Sans" panose="020B0604020202020204" charset="0"/>
                <a:cs typeface="Audi Type Wide Normal" panose="000B0504040202020203" pitchFamily="34" charset="0"/>
              </a:rPr>
              <a:t>24</a:t>
            </a:r>
            <a:r>
              <a:rPr lang="fr-BE" sz="1200" dirty="0">
                <a:latin typeface="Encode Sans" panose="020B0604020202020204" charset="0"/>
                <a:ea typeface="+mn-ea"/>
                <a:cs typeface="Audi Type Wide Normal" panose="000B0504040202020203" pitchFamily="34" charset="0"/>
              </a:rPr>
              <a:t> €</a:t>
            </a:r>
          </a:p>
        </p:txBody>
      </p:sp>
      <p:pic>
        <p:nvPicPr>
          <p:cNvPr id="28" name="Graphique 16" descr="Badge à ne plus suivre avec un remplissage uni">
            <a:extLst>
              <a:ext uri="{FF2B5EF4-FFF2-40B4-BE49-F238E27FC236}">
                <a16:creationId xmlns:a16="http://schemas.microsoft.com/office/drawing/2014/main" id="{7E233D64-2863-C14E-F0D8-9E7511778A3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862796" y="4512836"/>
            <a:ext cx="427000" cy="427000"/>
          </a:xfrm>
          <a:prstGeom prst="rect">
            <a:avLst/>
          </a:prstGeom>
        </p:spPr>
      </p:pic>
      <p:sp>
        <p:nvSpPr>
          <p:cNvPr id="29" name="ZoneTexte 9">
            <a:extLst>
              <a:ext uri="{FF2B5EF4-FFF2-40B4-BE49-F238E27FC236}">
                <a16:creationId xmlns:a16="http://schemas.microsoft.com/office/drawing/2014/main" id="{84CD59EB-20CB-235A-5A70-FD99BDB48C90}"/>
              </a:ext>
            </a:extLst>
          </p:cNvPr>
          <p:cNvSpPr txBox="1"/>
          <p:nvPr/>
        </p:nvSpPr>
        <p:spPr>
          <a:xfrm>
            <a:off x="9377754" y="4555905"/>
            <a:ext cx="918220" cy="276999"/>
          </a:xfrm>
          <a:prstGeom prst="rect">
            <a:avLst/>
          </a:prstGeom>
          <a:noFill/>
        </p:spPr>
        <p:txBody>
          <a:bodyPr wrap="square" rtlCol="0">
            <a:spAutoFit/>
          </a:bodyPr>
          <a:lstStyle/>
          <a:p>
            <a:pPr eaLnBrk="1" fontAlgn="auto" hangingPunct="1">
              <a:spcBef>
                <a:spcPts val="0"/>
              </a:spcBef>
              <a:spcAft>
                <a:spcPts val="0"/>
              </a:spcAft>
              <a:defRPr/>
            </a:pPr>
            <a:r>
              <a:rPr lang="fr-BE" sz="1200" dirty="0">
                <a:latin typeface="Encode Sans" panose="020B0604020202020204" charset="0"/>
                <a:cs typeface="Audi Type Wide Normal" panose="000B0504040202020203" pitchFamily="34" charset="0"/>
              </a:rPr>
              <a:t>125</a:t>
            </a:r>
            <a:r>
              <a:rPr lang="fr-BE" sz="1200" dirty="0">
                <a:latin typeface="Encode Sans" panose="020B0604020202020204" charset="0"/>
                <a:ea typeface="+mn-ea"/>
                <a:cs typeface="Audi Type Wide Normal" panose="000B0504040202020203" pitchFamily="34" charset="0"/>
              </a:rPr>
              <a:t> €</a:t>
            </a:r>
          </a:p>
        </p:txBody>
      </p:sp>
      <p:sp>
        <p:nvSpPr>
          <p:cNvPr id="23" name="Right Brace 22">
            <a:extLst>
              <a:ext uri="{FF2B5EF4-FFF2-40B4-BE49-F238E27FC236}">
                <a16:creationId xmlns:a16="http://schemas.microsoft.com/office/drawing/2014/main" id="{9C787D33-50F4-671D-E306-1332F80A3EE7}"/>
              </a:ext>
            </a:extLst>
          </p:cNvPr>
          <p:cNvSpPr/>
          <p:nvPr/>
        </p:nvSpPr>
        <p:spPr>
          <a:xfrm>
            <a:off x="8648219" y="4954241"/>
            <a:ext cx="121359" cy="650736"/>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Encode Sans" panose="020B0604020202020204" charset="0"/>
            </a:endParaRPr>
          </a:p>
        </p:txBody>
      </p:sp>
      <p:sp>
        <p:nvSpPr>
          <p:cNvPr id="24" name="ZoneTexte 9">
            <a:extLst>
              <a:ext uri="{FF2B5EF4-FFF2-40B4-BE49-F238E27FC236}">
                <a16:creationId xmlns:a16="http://schemas.microsoft.com/office/drawing/2014/main" id="{9F91AE53-5375-70C8-6F07-0A0836A60AF9}"/>
              </a:ext>
            </a:extLst>
          </p:cNvPr>
          <p:cNvSpPr txBox="1"/>
          <p:nvPr/>
        </p:nvSpPr>
        <p:spPr>
          <a:xfrm>
            <a:off x="9389329" y="5057993"/>
            <a:ext cx="918220" cy="276999"/>
          </a:xfrm>
          <a:prstGeom prst="rect">
            <a:avLst/>
          </a:prstGeom>
          <a:noFill/>
        </p:spPr>
        <p:txBody>
          <a:bodyPr wrap="square" rtlCol="0">
            <a:spAutoFit/>
          </a:bodyPr>
          <a:lstStyle/>
          <a:p>
            <a:pPr eaLnBrk="1" fontAlgn="auto" hangingPunct="1">
              <a:spcBef>
                <a:spcPts val="0"/>
              </a:spcBef>
              <a:spcAft>
                <a:spcPts val="0"/>
              </a:spcAft>
              <a:defRPr/>
            </a:pPr>
            <a:r>
              <a:rPr lang="fr-BE" sz="1200" dirty="0">
                <a:latin typeface="Encode Sans" panose="020B0604020202020204" charset="0"/>
                <a:cs typeface="Audi Type Wide Normal" panose="000B0504040202020203" pitchFamily="34" charset="0"/>
              </a:rPr>
              <a:t>13 </a:t>
            </a:r>
            <a:r>
              <a:rPr lang="fr-BE" sz="1200" dirty="0">
                <a:latin typeface="Encode Sans" panose="020B0604020202020204" charset="0"/>
                <a:ea typeface="+mn-ea"/>
                <a:cs typeface="Audi Type Wide Normal" panose="000B0504040202020203" pitchFamily="34" charset="0"/>
              </a:rPr>
              <a:t>€</a:t>
            </a:r>
          </a:p>
        </p:txBody>
      </p:sp>
      <p:pic>
        <p:nvPicPr>
          <p:cNvPr id="26" name="Graphique 16" descr="Badge à ne plus suivre avec un remplissage uni">
            <a:extLst>
              <a:ext uri="{FF2B5EF4-FFF2-40B4-BE49-F238E27FC236}">
                <a16:creationId xmlns:a16="http://schemas.microsoft.com/office/drawing/2014/main" id="{8A662F56-9D87-ED80-4B3C-466E2F8C699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862796" y="5631893"/>
            <a:ext cx="427000" cy="427000"/>
          </a:xfrm>
          <a:prstGeom prst="rect">
            <a:avLst/>
          </a:prstGeom>
        </p:spPr>
      </p:pic>
      <p:sp>
        <p:nvSpPr>
          <p:cNvPr id="30" name="ZoneTexte 9">
            <a:extLst>
              <a:ext uri="{FF2B5EF4-FFF2-40B4-BE49-F238E27FC236}">
                <a16:creationId xmlns:a16="http://schemas.microsoft.com/office/drawing/2014/main" id="{7D4DF514-9DB6-DC6B-022A-3442AA04D1DF}"/>
              </a:ext>
            </a:extLst>
          </p:cNvPr>
          <p:cNvSpPr txBox="1"/>
          <p:nvPr/>
        </p:nvSpPr>
        <p:spPr>
          <a:xfrm>
            <a:off x="9406948" y="5674962"/>
            <a:ext cx="1139131" cy="338554"/>
          </a:xfrm>
          <a:prstGeom prst="rect">
            <a:avLst/>
          </a:prstGeom>
          <a:noFill/>
        </p:spPr>
        <p:txBody>
          <a:bodyPr wrap="square" rtlCol="0">
            <a:spAutoFit/>
          </a:bodyPr>
          <a:lstStyle/>
          <a:p>
            <a:pPr eaLnBrk="1" fontAlgn="auto" hangingPunct="1">
              <a:spcBef>
                <a:spcPts val="0"/>
              </a:spcBef>
              <a:spcAft>
                <a:spcPts val="0"/>
              </a:spcAft>
              <a:defRPr/>
            </a:pPr>
            <a:r>
              <a:rPr lang="fr-BE" sz="1600" b="1" dirty="0">
                <a:latin typeface="Encode Sans" panose="020B0604020202020204" charset="0"/>
                <a:cs typeface="Audi Type Wide Normal" panose="000B0504040202020203" pitchFamily="34" charset="0"/>
              </a:rPr>
              <a:t>138 €</a:t>
            </a:r>
          </a:p>
        </p:txBody>
      </p:sp>
      <p:sp>
        <p:nvSpPr>
          <p:cNvPr id="32" name="TextBox 31">
            <a:extLst>
              <a:ext uri="{FF2B5EF4-FFF2-40B4-BE49-F238E27FC236}">
                <a16:creationId xmlns:a16="http://schemas.microsoft.com/office/drawing/2014/main" id="{D5F2832B-15D3-9747-284C-55393CF49516}"/>
              </a:ext>
            </a:extLst>
          </p:cNvPr>
          <p:cNvSpPr txBox="1"/>
          <p:nvPr/>
        </p:nvSpPr>
        <p:spPr>
          <a:xfrm>
            <a:off x="10135335" y="2846524"/>
            <a:ext cx="1855908" cy="1200329"/>
          </a:xfrm>
          <a:prstGeom prst="rect">
            <a:avLst/>
          </a:prstGeom>
          <a:solidFill>
            <a:schemeClr val="accent1"/>
          </a:solidFill>
        </p:spPr>
        <p:txBody>
          <a:bodyPr wrap="square" rtlCol="0">
            <a:spAutoFit/>
          </a:bodyPr>
          <a:lstStyle/>
          <a:p>
            <a:pPr algn="ctr"/>
            <a:r>
              <a:rPr lang="en-US" dirty="0">
                <a:solidFill>
                  <a:schemeClr val="bg1"/>
                </a:solidFill>
                <a:latin typeface="Encode Sans" panose="020B0604020202020204" charset="0"/>
              </a:rPr>
              <a:t>How do you explain these results to your customer?</a:t>
            </a:r>
          </a:p>
        </p:txBody>
      </p:sp>
      <p:sp>
        <p:nvSpPr>
          <p:cNvPr id="31" name="Rectangle 30">
            <a:extLst>
              <a:ext uri="{FF2B5EF4-FFF2-40B4-BE49-F238E27FC236}">
                <a16:creationId xmlns:a16="http://schemas.microsoft.com/office/drawing/2014/main" id="{09E6D4C4-061F-DF6D-1268-7B968BD2D048}"/>
              </a:ext>
            </a:extLst>
          </p:cNvPr>
          <p:cNvSpPr/>
          <p:nvPr/>
        </p:nvSpPr>
        <p:spPr>
          <a:xfrm>
            <a:off x="0" y="434558"/>
            <a:ext cx="5166911" cy="356591"/>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a:latin typeface="Encode Sans" panose="020B0604020202020204" charset="0"/>
              </a:rPr>
              <a:t>Example France - Country adaptation</a:t>
            </a:r>
          </a:p>
        </p:txBody>
      </p:sp>
      <p:pic>
        <p:nvPicPr>
          <p:cNvPr id="4" name="Picture 2" descr="Jeep Renegade 2022 | Le Prix du Gros">
            <a:extLst>
              <a:ext uri="{FF2B5EF4-FFF2-40B4-BE49-F238E27FC236}">
                <a16:creationId xmlns:a16="http://schemas.microsoft.com/office/drawing/2014/main" id="{26C2D1FC-C76F-25AE-39ED-8764F107D62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22371" y="1016546"/>
            <a:ext cx="1313181" cy="73866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Renegade 4xe | Le nouveau SUV Hybride rechargeable | Jeep® Suisse">
            <a:extLst>
              <a:ext uri="{FF2B5EF4-FFF2-40B4-BE49-F238E27FC236}">
                <a16:creationId xmlns:a16="http://schemas.microsoft.com/office/drawing/2014/main" id="{4F660288-ADF7-3584-3B50-E3931674813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339622" y="1046275"/>
            <a:ext cx="1181912" cy="69032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8">
            <a:extLst>
              <a:ext uri="{FF2B5EF4-FFF2-40B4-BE49-F238E27FC236}">
                <a16:creationId xmlns:a16="http://schemas.microsoft.com/office/drawing/2014/main" id="{512596C9-E5DE-8DF2-87DA-F903A277AB45}"/>
              </a:ext>
            </a:extLst>
          </p:cNvPr>
          <p:cNvSpPr txBox="1"/>
          <p:nvPr/>
        </p:nvSpPr>
        <p:spPr>
          <a:xfrm>
            <a:off x="3405051" y="1006612"/>
            <a:ext cx="1848560" cy="861774"/>
          </a:xfrm>
          <a:prstGeom prst="rect">
            <a:avLst/>
          </a:prstGeom>
          <a:noFill/>
        </p:spPr>
        <p:txBody>
          <a:bodyPr wrap="square">
            <a:spAutoFit/>
          </a:bodyPr>
          <a:lstStyle/>
          <a:p>
            <a:pPr algn="ctr"/>
            <a:r>
              <a:rPr lang="en-US" sz="1000" b="1" dirty="0">
                <a:latin typeface="Encode Sans" panose="020B0604020202020204" charset="0"/>
                <a:ea typeface="+mn-ea"/>
              </a:rPr>
              <a:t>Jeep Renegade </a:t>
            </a:r>
          </a:p>
          <a:p>
            <a:pPr algn="ctr"/>
            <a:r>
              <a:rPr lang="en-US" sz="1000" b="1" dirty="0">
                <a:latin typeface="Encode Sans" panose="020B0604020202020204" charset="0"/>
                <a:ea typeface="+mn-ea"/>
              </a:rPr>
              <a:t>1.3 Turbo T4 190 hp PHEV 4xe </a:t>
            </a:r>
            <a:r>
              <a:rPr lang="en-US" sz="1000" b="1" dirty="0" err="1">
                <a:latin typeface="Encode Sans" panose="020B0604020202020204" charset="0"/>
                <a:ea typeface="+mn-ea"/>
              </a:rPr>
              <a:t>eAWD</a:t>
            </a:r>
            <a:r>
              <a:rPr lang="en-US" sz="1000" b="1" dirty="0">
                <a:latin typeface="Encode Sans" panose="020B0604020202020204" charset="0"/>
                <a:ea typeface="+mn-ea"/>
              </a:rPr>
              <a:t> Limited 7HP 41 g/km CO2</a:t>
            </a:r>
          </a:p>
        </p:txBody>
      </p:sp>
      <p:sp>
        <p:nvSpPr>
          <p:cNvPr id="11" name="TextBox 8">
            <a:extLst>
              <a:ext uri="{FF2B5EF4-FFF2-40B4-BE49-F238E27FC236}">
                <a16:creationId xmlns:a16="http://schemas.microsoft.com/office/drawing/2014/main" id="{D06ECB27-D518-5CBB-024B-0338522FBB5E}"/>
              </a:ext>
            </a:extLst>
          </p:cNvPr>
          <p:cNvSpPr txBox="1"/>
          <p:nvPr/>
        </p:nvSpPr>
        <p:spPr>
          <a:xfrm>
            <a:off x="6423992" y="1008012"/>
            <a:ext cx="1663449" cy="861774"/>
          </a:xfrm>
          <a:prstGeom prst="rect">
            <a:avLst/>
          </a:prstGeom>
          <a:noFill/>
        </p:spPr>
        <p:txBody>
          <a:bodyPr wrap="square">
            <a:spAutoFit/>
          </a:bodyPr>
          <a:lstStyle/>
          <a:p>
            <a:pPr algn="ctr"/>
            <a:r>
              <a:rPr lang="en-US" sz="1000" b="1" dirty="0">
                <a:latin typeface="Encode Sans" panose="020B0604020202020204" charset="0"/>
                <a:ea typeface="+mn-ea"/>
              </a:rPr>
              <a:t>Jeep Renegade </a:t>
            </a:r>
          </a:p>
          <a:p>
            <a:pPr algn="ctr"/>
            <a:r>
              <a:rPr lang="en-US" sz="1000" b="1" dirty="0">
                <a:latin typeface="Encode Sans" panose="020B0604020202020204" charset="0"/>
                <a:ea typeface="+mn-ea"/>
              </a:rPr>
              <a:t>1.5 Turbo T4 140 hp BVR7 e-Hybrid Limited 7 HP 131g/km CO2</a:t>
            </a:r>
          </a:p>
        </p:txBody>
      </p:sp>
      <p:pic>
        <p:nvPicPr>
          <p:cNvPr id="12" name="Graphique 16" descr="Badge à ne plus suivre avec un remplissage uni">
            <a:extLst>
              <a:ext uri="{FF2B5EF4-FFF2-40B4-BE49-F238E27FC236}">
                <a16:creationId xmlns:a16="http://schemas.microsoft.com/office/drawing/2014/main" id="{96C025C3-D10D-21EE-CCEA-F100DF6BC6C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862796" y="5057993"/>
            <a:ext cx="427000" cy="427000"/>
          </a:xfrm>
          <a:prstGeom prst="rect">
            <a:avLst/>
          </a:prstGeom>
        </p:spPr>
      </p:pic>
    </p:spTree>
    <p:extLst>
      <p:ext uri="{BB962C8B-B14F-4D97-AF65-F5344CB8AC3E}">
        <p14:creationId xmlns:p14="http://schemas.microsoft.com/office/powerpoint/2010/main" val="81668866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fade">
                                      <p:cBhvr>
                                        <p:cTn id="26" dur="500"/>
                                        <p:tgtEl>
                                          <p:spTgt spid="27"/>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fade">
                                      <p:cBhvr>
                                        <p:cTn id="31" dur="500"/>
                                        <p:tgtEl>
                                          <p:spTgt spid="28"/>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9"/>
                                        </p:tgtEl>
                                        <p:attrNameLst>
                                          <p:attrName>style.visibility</p:attrName>
                                        </p:attrNameLst>
                                      </p:cBhvr>
                                      <p:to>
                                        <p:strVal val="visible"/>
                                      </p:to>
                                    </p:set>
                                    <p:animEffect transition="in" filter="fade">
                                      <p:cBhvr>
                                        <p:cTn id="34" dur="500"/>
                                        <p:tgtEl>
                                          <p:spTgt spid="29"/>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fade">
                                      <p:cBhvr>
                                        <p:cTn id="39" dur="500"/>
                                        <p:tgtEl>
                                          <p:spTgt spid="24"/>
                                        </p:tgtEl>
                                      </p:cBhvr>
                                    </p:animEffect>
                                  </p:childTnLst>
                                </p:cTn>
                              </p:par>
                              <p:par>
                                <p:cTn id="40" presetID="10" presetClass="entr" presetSubtype="0" fill="hold" nodeType="with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fade">
                                      <p:cBhvr>
                                        <p:cTn id="47" dur="500"/>
                                        <p:tgtEl>
                                          <p:spTgt spid="26"/>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30"/>
                                        </p:tgtEl>
                                        <p:attrNameLst>
                                          <p:attrName>style.visibility</p:attrName>
                                        </p:attrNameLst>
                                      </p:cBhvr>
                                      <p:to>
                                        <p:strVal val="visible"/>
                                      </p:to>
                                    </p:set>
                                    <p:animEffect transition="in" filter="fade">
                                      <p:cBhvr>
                                        <p:cTn id="50" dur="500"/>
                                        <p:tgtEl>
                                          <p:spTgt spid="30"/>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32"/>
                                        </p:tgtEl>
                                        <p:attrNameLst>
                                          <p:attrName>style.visibility</p:attrName>
                                        </p:attrNameLst>
                                      </p:cBhvr>
                                      <p:to>
                                        <p:strVal val="visible"/>
                                      </p:to>
                                    </p:set>
                                    <p:animEffect transition="in" filter="fade">
                                      <p:cBhvr>
                                        <p:cTn id="55"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5" grpId="0"/>
      <p:bldP spid="27" grpId="0"/>
      <p:bldP spid="29" grpId="0"/>
      <p:bldP spid="24" grpId="0"/>
      <p:bldP spid="30" grpId="0"/>
      <p:bldP spid="32"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1B6B407-0F80-5059-CF55-6588343447C0}"/>
              </a:ext>
            </a:extLst>
          </p:cNvPr>
          <p:cNvSpPr>
            <a:spLocks noGrp="1"/>
          </p:cNvSpPr>
          <p:nvPr>
            <p:ph type="body" idx="1"/>
          </p:nvPr>
        </p:nvSpPr>
        <p:spPr/>
        <p:txBody>
          <a:bodyPr/>
          <a:lstStyle/>
          <a:p>
            <a:r>
              <a:rPr lang="fr-FR" altLang="fr-FR" sz="1400" dirty="0">
                <a:cs typeface="Arial"/>
              </a:rPr>
              <a:t>case </a:t>
            </a:r>
            <a:r>
              <a:rPr lang="fr-FR" altLang="fr-FR" sz="1400" dirty="0" err="1">
                <a:cs typeface="Arial"/>
              </a:rPr>
              <a:t>study</a:t>
            </a:r>
            <a:r>
              <a:rPr lang="fr-FR" altLang="fr-FR" sz="1400" dirty="0">
                <a:cs typeface="Arial"/>
              </a:rPr>
              <a:t> #2</a:t>
            </a:r>
          </a:p>
        </p:txBody>
      </p:sp>
      <p:sp>
        <p:nvSpPr>
          <p:cNvPr id="3" name="Text Placeholder 2">
            <a:extLst>
              <a:ext uri="{FF2B5EF4-FFF2-40B4-BE49-F238E27FC236}">
                <a16:creationId xmlns:a16="http://schemas.microsoft.com/office/drawing/2014/main" id="{E390401C-BA16-0805-50C7-966EC8E4965E}"/>
              </a:ext>
            </a:extLst>
          </p:cNvPr>
          <p:cNvSpPr>
            <a:spLocks noGrp="1"/>
          </p:cNvSpPr>
          <p:nvPr>
            <p:ph type="body" sz="quarter" idx="19"/>
          </p:nvPr>
        </p:nvSpPr>
        <p:spPr/>
        <p:txBody>
          <a:bodyPr/>
          <a:lstStyle/>
          <a:p>
            <a:r>
              <a:rPr lang="fr-BE"/>
              <a:t>04</a:t>
            </a:r>
            <a:endParaRPr lang="en-US"/>
          </a:p>
        </p:txBody>
      </p:sp>
      <p:sp>
        <p:nvSpPr>
          <p:cNvPr id="5" name="Title 4">
            <a:extLst>
              <a:ext uri="{FF2B5EF4-FFF2-40B4-BE49-F238E27FC236}">
                <a16:creationId xmlns:a16="http://schemas.microsoft.com/office/drawing/2014/main" id="{CE7D0217-73CB-62FD-0C86-440A61CFAD83}"/>
              </a:ext>
            </a:extLst>
          </p:cNvPr>
          <p:cNvSpPr>
            <a:spLocks noGrp="1"/>
          </p:cNvSpPr>
          <p:nvPr>
            <p:ph type="title"/>
          </p:nvPr>
        </p:nvSpPr>
        <p:spPr/>
        <p:txBody>
          <a:bodyPr/>
          <a:lstStyle/>
          <a:p>
            <a:r>
              <a:rPr lang="en-US" dirty="0"/>
              <a:t>Summary of the TCO comparison</a:t>
            </a:r>
          </a:p>
        </p:txBody>
      </p:sp>
      <p:sp>
        <p:nvSpPr>
          <p:cNvPr id="8" name="TextBox 8">
            <a:extLst>
              <a:ext uri="{FF2B5EF4-FFF2-40B4-BE49-F238E27FC236}">
                <a16:creationId xmlns:a16="http://schemas.microsoft.com/office/drawing/2014/main" id="{3715FB18-EE26-6AD4-920B-6D7E5F945B3F}"/>
              </a:ext>
            </a:extLst>
          </p:cNvPr>
          <p:cNvSpPr txBox="1"/>
          <p:nvPr/>
        </p:nvSpPr>
        <p:spPr>
          <a:xfrm>
            <a:off x="190500" y="4333350"/>
            <a:ext cx="1358316" cy="253916"/>
          </a:xfrm>
          <a:prstGeom prst="rect">
            <a:avLst/>
          </a:prstGeom>
          <a:noFill/>
        </p:spPr>
        <p:txBody>
          <a:bodyPr wrap="square">
            <a:spAutoFit/>
          </a:bodyPr>
          <a:lstStyle/>
          <a:p>
            <a:r>
              <a:rPr lang="fr-BE" sz="1050" b="1" dirty="0" err="1">
                <a:latin typeface="Encode Sans" panose="020B0604020202020204" charset="0"/>
              </a:rPr>
              <a:t>Renegade</a:t>
            </a:r>
            <a:r>
              <a:rPr lang="fr-BE" sz="1050" b="1" dirty="0">
                <a:latin typeface="Encode Sans" panose="020B0604020202020204" charset="0"/>
              </a:rPr>
              <a:t> ICE</a:t>
            </a:r>
            <a:endParaRPr lang="en-US" sz="1050" b="1" dirty="0">
              <a:latin typeface="Encode Sans" panose="020B0604020202020204" charset="0"/>
              <a:ea typeface="+mn-ea"/>
            </a:endParaRPr>
          </a:p>
        </p:txBody>
      </p:sp>
      <p:sp>
        <p:nvSpPr>
          <p:cNvPr id="9" name="TextBox 8">
            <a:extLst>
              <a:ext uri="{FF2B5EF4-FFF2-40B4-BE49-F238E27FC236}">
                <a16:creationId xmlns:a16="http://schemas.microsoft.com/office/drawing/2014/main" id="{5D98AEBE-F54B-9CF2-F237-B425437BB7DA}"/>
              </a:ext>
            </a:extLst>
          </p:cNvPr>
          <p:cNvSpPr txBox="1"/>
          <p:nvPr/>
        </p:nvSpPr>
        <p:spPr>
          <a:xfrm>
            <a:off x="190500" y="2910565"/>
            <a:ext cx="1561215" cy="253916"/>
          </a:xfrm>
          <a:prstGeom prst="rect">
            <a:avLst/>
          </a:prstGeom>
          <a:noFill/>
        </p:spPr>
        <p:txBody>
          <a:bodyPr wrap="square">
            <a:spAutoFit/>
          </a:bodyPr>
          <a:lstStyle/>
          <a:p>
            <a:r>
              <a:rPr lang="en-US" sz="1050" b="1" dirty="0">
                <a:latin typeface="Encode Sans" panose="020B0604020202020204" charset="0"/>
                <a:ea typeface="+mn-ea"/>
              </a:rPr>
              <a:t>Renegade PHEV</a:t>
            </a:r>
          </a:p>
        </p:txBody>
      </p:sp>
      <p:sp>
        <p:nvSpPr>
          <p:cNvPr id="12" name="TextBox 11">
            <a:extLst>
              <a:ext uri="{FF2B5EF4-FFF2-40B4-BE49-F238E27FC236}">
                <a16:creationId xmlns:a16="http://schemas.microsoft.com/office/drawing/2014/main" id="{0C85E57C-B3AE-F5CE-07EF-CFE768CDE41B}"/>
              </a:ext>
            </a:extLst>
          </p:cNvPr>
          <p:cNvSpPr txBox="1"/>
          <p:nvPr/>
        </p:nvSpPr>
        <p:spPr>
          <a:xfrm>
            <a:off x="11317205" y="2421427"/>
            <a:ext cx="865073" cy="523220"/>
          </a:xfrm>
          <a:prstGeom prst="rect">
            <a:avLst/>
          </a:prstGeom>
          <a:solidFill>
            <a:srgbClr val="243782"/>
          </a:solidFill>
        </p:spPr>
        <p:txBody>
          <a:bodyPr wrap="square" rtlCol="0">
            <a:spAutoFit/>
          </a:bodyPr>
          <a:lstStyle/>
          <a:p>
            <a:pPr algn="r"/>
            <a:r>
              <a:rPr lang="fr-BE" sz="1400" dirty="0">
                <a:solidFill>
                  <a:schemeClr val="bg1"/>
                </a:solidFill>
                <a:latin typeface="Encode Sans" panose="020B0604020202020204" charset="0"/>
              </a:rPr>
              <a:t>852 € /</a:t>
            </a:r>
            <a:r>
              <a:rPr lang="fr-BE" sz="1400" dirty="0" err="1">
                <a:solidFill>
                  <a:schemeClr val="bg1"/>
                </a:solidFill>
                <a:latin typeface="Encode Sans" panose="020B0604020202020204" charset="0"/>
              </a:rPr>
              <a:t>month</a:t>
            </a:r>
            <a:endParaRPr lang="en-US" sz="1400" dirty="0">
              <a:solidFill>
                <a:schemeClr val="bg1"/>
              </a:solidFill>
              <a:latin typeface="Encode Sans" panose="020B0604020202020204" charset="0"/>
            </a:endParaRPr>
          </a:p>
        </p:txBody>
      </p:sp>
      <p:sp>
        <p:nvSpPr>
          <p:cNvPr id="13" name="TextBox 12">
            <a:extLst>
              <a:ext uri="{FF2B5EF4-FFF2-40B4-BE49-F238E27FC236}">
                <a16:creationId xmlns:a16="http://schemas.microsoft.com/office/drawing/2014/main" id="{C18282EF-DE4F-2445-2B22-5E97B980406B}"/>
              </a:ext>
            </a:extLst>
          </p:cNvPr>
          <p:cNvSpPr txBox="1"/>
          <p:nvPr/>
        </p:nvSpPr>
        <p:spPr>
          <a:xfrm>
            <a:off x="11317206" y="3880182"/>
            <a:ext cx="865073" cy="523220"/>
          </a:xfrm>
          <a:prstGeom prst="rect">
            <a:avLst/>
          </a:prstGeom>
          <a:solidFill>
            <a:srgbClr val="243782"/>
          </a:solidFill>
        </p:spPr>
        <p:txBody>
          <a:bodyPr wrap="square" rtlCol="0">
            <a:spAutoFit/>
          </a:bodyPr>
          <a:lstStyle/>
          <a:p>
            <a:pPr algn="r"/>
            <a:r>
              <a:rPr lang="fr-BE" sz="1400" dirty="0">
                <a:solidFill>
                  <a:schemeClr val="bg1"/>
                </a:solidFill>
                <a:latin typeface="Encode Sans" panose="020B0604020202020204" charset="0"/>
              </a:rPr>
              <a:t>990 € /</a:t>
            </a:r>
            <a:r>
              <a:rPr lang="fr-BE" sz="1400" dirty="0" err="1">
                <a:solidFill>
                  <a:schemeClr val="bg1"/>
                </a:solidFill>
                <a:latin typeface="Encode Sans" panose="020B0604020202020204" charset="0"/>
              </a:rPr>
              <a:t>month</a:t>
            </a:r>
            <a:endParaRPr lang="en-US" sz="1400" dirty="0">
              <a:solidFill>
                <a:schemeClr val="bg1"/>
              </a:solidFill>
              <a:latin typeface="Encode Sans" panose="020B0604020202020204" charset="0"/>
            </a:endParaRPr>
          </a:p>
        </p:txBody>
      </p:sp>
      <p:sp>
        <p:nvSpPr>
          <p:cNvPr id="17" name="TextBox 16">
            <a:extLst>
              <a:ext uri="{FF2B5EF4-FFF2-40B4-BE49-F238E27FC236}">
                <a16:creationId xmlns:a16="http://schemas.microsoft.com/office/drawing/2014/main" id="{1CB88E50-CBD8-E1C2-C657-DAEE5AF14F99}"/>
              </a:ext>
            </a:extLst>
          </p:cNvPr>
          <p:cNvSpPr txBox="1"/>
          <p:nvPr/>
        </p:nvSpPr>
        <p:spPr>
          <a:xfrm>
            <a:off x="11317206" y="1647180"/>
            <a:ext cx="865073" cy="369332"/>
          </a:xfrm>
          <a:prstGeom prst="rect">
            <a:avLst/>
          </a:prstGeom>
          <a:solidFill>
            <a:srgbClr val="243782"/>
          </a:solidFill>
        </p:spPr>
        <p:txBody>
          <a:bodyPr wrap="square" rtlCol="0">
            <a:spAutoFit/>
          </a:bodyPr>
          <a:lstStyle/>
          <a:p>
            <a:pPr algn="r"/>
            <a:r>
              <a:rPr lang="fr-BE" dirty="0">
                <a:solidFill>
                  <a:schemeClr val="bg1"/>
                </a:solidFill>
                <a:latin typeface="Encode Sans" panose="020B0604020202020204" charset="0"/>
              </a:rPr>
              <a:t>TCO</a:t>
            </a:r>
            <a:endParaRPr lang="en-US" dirty="0">
              <a:solidFill>
                <a:schemeClr val="bg1"/>
              </a:solidFill>
              <a:latin typeface="Encode Sans" panose="020B0604020202020204" charset="0"/>
            </a:endParaRPr>
          </a:p>
        </p:txBody>
      </p:sp>
      <p:pic>
        <p:nvPicPr>
          <p:cNvPr id="18" name="Picture 2" descr="Jeep Renegade 2022 | Le Prix du Gros">
            <a:extLst>
              <a:ext uri="{FF2B5EF4-FFF2-40B4-BE49-F238E27FC236}">
                <a16:creationId xmlns:a16="http://schemas.microsoft.com/office/drawing/2014/main" id="{C650F991-AC32-BF64-3FA1-22C72444A4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282" y="3668525"/>
            <a:ext cx="1181912" cy="66482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Renegade 4xe | Le nouveau SUV Hybride rechargeable | Jeep® Suisse">
            <a:extLst>
              <a:ext uri="{FF2B5EF4-FFF2-40B4-BE49-F238E27FC236}">
                <a16:creationId xmlns:a16="http://schemas.microsoft.com/office/drawing/2014/main" id="{FF2EC754-72F0-FA35-7091-064D8FDC71F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13" y="2172619"/>
            <a:ext cx="1181912" cy="690321"/>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F89F768C-6EA2-DCBC-721B-BA8485438CAA}"/>
              </a:ext>
            </a:extLst>
          </p:cNvPr>
          <p:cNvSpPr txBox="1"/>
          <p:nvPr/>
        </p:nvSpPr>
        <p:spPr>
          <a:xfrm>
            <a:off x="1842108" y="1516995"/>
            <a:ext cx="3791879" cy="369332"/>
          </a:xfrm>
          <a:prstGeom prst="rect">
            <a:avLst/>
          </a:prstGeom>
          <a:noFill/>
        </p:spPr>
        <p:txBody>
          <a:bodyPr wrap="square" rtlCol="0">
            <a:spAutoFit/>
          </a:bodyPr>
          <a:lstStyle/>
          <a:p>
            <a:r>
              <a:rPr lang="en-US" dirty="0">
                <a:latin typeface="Encode Sans" panose="020B0604020202020204" charset="0"/>
              </a:rPr>
              <a:t>Base 36 months - 90,000 km</a:t>
            </a:r>
          </a:p>
        </p:txBody>
      </p:sp>
      <p:pic>
        <p:nvPicPr>
          <p:cNvPr id="25" name="Picture 24" descr="A trophy on a stand&#10;&#10;Description automatically generated with low confidence">
            <a:extLst>
              <a:ext uri="{FF2B5EF4-FFF2-40B4-BE49-F238E27FC236}">
                <a16:creationId xmlns:a16="http://schemas.microsoft.com/office/drawing/2014/main" id="{1D817DAA-EA7A-A795-5AAA-8556ED4EBC15}"/>
              </a:ext>
            </a:extLst>
          </p:cNvPr>
          <p:cNvPicPr>
            <a:picLocks noChangeAspect="1"/>
          </p:cNvPicPr>
          <p:nvPr/>
        </p:nvPicPr>
        <p:blipFill>
          <a:blip r:embed="rId5"/>
          <a:stretch>
            <a:fillRect/>
          </a:stretch>
        </p:blipFill>
        <p:spPr>
          <a:xfrm>
            <a:off x="1197370" y="1862019"/>
            <a:ext cx="513375" cy="633981"/>
          </a:xfrm>
          <a:prstGeom prst="rect">
            <a:avLst/>
          </a:prstGeom>
        </p:spPr>
      </p:pic>
      <p:sp>
        <p:nvSpPr>
          <p:cNvPr id="26" name="Rectangle 25">
            <a:extLst>
              <a:ext uri="{FF2B5EF4-FFF2-40B4-BE49-F238E27FC236}">
                <a16:creationId xmlns:a16="http://schemas.microsoft.com/office/drawing/2014/main" id="{4C0797FE-BFF6-AAD2-8BF7-A098007134DD}"/>
              </a:ext>
            </a:extLst>
          </p:cNvPr>
          <p:cNvSpPr/>
          <p:nvPr/>
        </p:nvSpPr>
        <p:spPr>
          <a:xfrm>
            <a:off x="0" y="434558"/>
            <a:ext cx="5166911" cy="356591"/>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a:latin typeface="Encode Sans" panose="020B0604020202020204" charset="0"/>
              </a:rPr>
              <a:t>Example France - Country adaptation</a:t>
            </a:r>
            <a:endParaRPr lang="en-US" dirty="0">
              <a:latin typeface="Encode Sans" panose="020B0604020202020204" charset="0"/>
            </a:endParaRPr>
          </a:p>
        </p:txBody>
      </p:sp>
      <p:graphicFrame>
        <p:nvGraphicFramePr>
          <p:cNvPr id="6" name="Chart 3">
            <a:extLst>
              <a:ext uri="{FF2B5EF4-FFF2-40B4-BE49-F238E27FC236}">
                <a16:creationId xmlns:a16="http://schemas.microsoft.com/office/drawing/2014/main" id="{4EFFDF07-4967-4B47-AC8A-40B0680EC244}"/>
              </a:ext>
            </a:extLst>
          </p:cNvPr>
          <p:cNvGraphicFramePr>
            <a:graphicFrameLocks/>
          </p:cNvGraphicFramePr>
          <p:nvPr>
            <p:extLst>
              <p:ext uri="{D42A27DB-BD31-4B8C-83A1-F6EECF244321}">
                <p14:modId xmlns:p14="http://schemas.microsoft.com/office/powerpoint/2010/main" val="3102624598"/>
              </p:ext>
            </p:extLst>
          </p:nvPr>
        </p:nvGraphicFramePr>
        <p:xfrm>
          <a:off x="1691555" y="1813942"/>
          <a:ext cx="9253961" cy="3685519"/>
        </p:xfrm>
        <a:graphic>
          <a:graphicData uri="http://schemas.openxmlformats.org/drawingml/2006/chart">
            <c:chart xmlns:c="http://schemas.openxmlformats.org/drawingml/2006/chart" xmlns:r="http://schemas.openxmlformats.org/officeDocument/2006/relationships" r:id="rId6"/>
          </a:graphicData>
        </a:graphic>
      </p:graphicFrame>
      <p:sp>
        <p:nvSpPr>
          <p:cNvPr id="21" name="Rectangle 20">
            <a:extLst>
              <a:ext uri="{FF2B5EF4-FFF2-40B4-BE49-F238E27FC236}">
                <a16:creationId xmlns:a16="http://schemas.microsoft.com/office/drawing/2014/main" id="{870F307C-4427-557B-E597-3E37E7574CA9}"/>
              </a:ext>
            </a:extLst>
          </p:cNvPr>
          <p:cNvSpPr/>
          <p:nvPr/>
        </p:nvSpPr>
        <p:spPr>
          <a:xfrm>
            <a:off x="5528967" y="5241930"/>
            <a:ext cx="652757" cy="1695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Encode Sans" panose="020B0604020202020204" charset="0"/>
            </a:endParaRPr>
          </a:p>
        </p:txBody>
      </p:sp>
      <p:sp>
        <p:nvSpPr>
          <p:cNvPr id="22" name="Rectangle 21">
            <a:extLst>
              <a:ext uri="{FF2B5EF4-FFF2-40B4-BE49-F238E27FC236}">
                <a16:creationId xmlns:a16="http://schemas.microsoft.com/office/drawing/2014/main" id="{70BBAFE8-0526-81B9-2E77-91168C9DE1F0}"/>
              </a:ext>
            </a:extLst>
          </p:cNvPr>
          <p:cNvSpPr/>
          <p:nvPr/>
        </p:nvSpPr>
        <p:spPr>
          <a:xfrm>
            <a:off x="6181724" y="5239256"/>
            <a:ext cx="591481" cy="1695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Encode Sans" panose="020B0604020202020204" charset="0"/>
            </a:endParaRPr>
          </a:p>
        </p:txBody>
      </p:sp>
      <p:sp>
        <p:nvSpPr>
          <p:cNvPr id="23" name="Rectangle 22">
            <a:extLst>
              <a:ext uri="{FF2B5EF4-FFF2-40B4-BE49-F238E27FC236}">
                <a16:creationId xmlns:a16="http://schemas.microsoft.com/office/drawing/2014/main" id="{C20E82A4-08BF-094D-19EE-F8DE742505EF}"/>
              </a:ext>
            </a:extLst>
          </p:cNvPr>
          <p:cNvSpPr/>
          <p:nvPr/>
        </p:nvSpPr>
        <p:spPr>
          <a:xfrm>
            <a:off x="6709555" y="5236582"/>
            <a:ext cx="1066866" cy="1788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Encode Sans" panose="020B0604020202020204" charset="0"/>
            </a:endParaRPr>
          </a:p>
        </p:txBody>
      </p:sp>
    </p:spTree>
    <p:extLst>
      <p:ext uri="{BB962C8B-B14F-4D97-AF65-F5344CB8AC3E}">
        <p14:creationId xmlns:p14="http://schemas.microsoft.com/office/powerpoint/2010/main" val="1426884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graphicEl>
                                              <a:chart seriesIdx="-3" categoryIdx="-3" bldStep="gridLegend"/>
                                            </p:graphicEl>
                                          </p:spTgt>
                                        </p:tgtEl>
                                        <p:attrNameLst>
                                          <p:attrName>style.visibility</p:attrName>
                                        </p:attrNameLst>
                                      </p:cBhvr>
                                      <p:to>
                                        <p:strVal val="visible"/>
                                      </p:to>
                                    </p:set>
                                    <p:animEffect transition="in" filter="fade">
                                      <p:cBhvr>
                                        <p:cTn id="7" dur="500"/>
                                        <p:tgtEl>
                                          <p:spTgt spid="6">
                                            <p:graphicEl>
                                              <a:chart seriesIdx="-3" categoryIdx="-3" bldStep="gridLegend"/>
                                            </p:graphic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graphicEl>
                                              <a:chart seriesIdx="0" categoryIdx="-4" bldStep="series"/>
                                            </p:graphicEl>
                                          </p:spTgt>
                                        </p:tgtEl>
                                        <p:attrNameLst>
                                          <p:attrName>style.visibility</p:attrName>
                                        </p:attrNameLst>
                                      </p:cBhvr>
                                      <p:to>
                                        <p:strVal val="visible"/>
                                      </p:to>
                                    </p:set>
                                    <p:animEffect transition="in" filter="fade">
                                      <p:cBhvr>
                                        <p:cTn id="10" dur="500"/>
                                        <p:tgtEl>
                                          <p:spTgt spid="6">
                                            <p:graphicEl>
                                              <a:chart seriesIdx="0" categoryIdx="-4" bldStep="series"/>
                                            </p:graphic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graphicEl>
                                              <a:chart seriesIdx="1" categoryIdx="-4" bldStep="series"/>
                                            </p:graphicEl>
                                          </p:spTgt>
                                        </p:tgtEl>
                                        <p:attrNameLst>
                                          <p:attrName>style.visibility</p:attrName>
                                        </p:attrNameLst>
                                      </p:cBhvr>
                                      <p:to>
                                        <p:strVal val="visible"/>
                                      </p:to>
                                    </p:set>
                                    <p:animEffect transition="in" filter="fade">
                                      <p:cBhvr>
                                        <p:cTn id="15" dur="500"/>
                                        <p:tgtEl>
                                          <p:spTgt spid="6">
                                            <p:graphicEl>
                                              <a:chart seriesIdx="1" categoryIdx="-4" bldStep="series"/>
                                            </p:graphicEl>
                                          </p:spTgt>
                                        </p:tgtEl>
                                      </p:cBhvr>
                                    </p:animEffect>
                                  </p:childTnLst>
                                </p:cTn>
                              </p:par>
                              <p:par>
                                <p:cTn id="16" presetID="10" presetClass="exit" presetSubtype="0" fill="hold" grpId="0" nodeType="withEffect">
                                  <p:stCondLst>
                                    <p:cond delay="0"/>
                                  </p:stCondLst>
                                  <p:childTnLst>
                                    <p:animEffect transition="out" filter="fade">
                                      <p:cBhvr>
                                        <p:cTn id="17" dur="500"/>
                                        <p:tgtEl>
                                          <p:spTgt spid="21"/>
                                        </p:tgtEl>
                                      </p:cBhvr>
                                    </p:animEffect>
                                    <p:set>
                                      <p:cBhvr>
                                        <p:cTn id="18" dur="1" fill="hold">
                                          <p:stCondLst>
                                            <p:cond delay="499"/>
                                          </p:stCondLst>
                                        </p:cTn>
                                        <p:tgtEl>
                                          <p:spTgt spid="21"/>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6">
                                            <p:graphicEl>
                                              <a:chart seriesIdx="2" categoryIdx="-4" bldStep="series"/>
                                            </p:graphicEl>
                                          </p:spTgt>
                                        </p:tgtEl>
                                        <p:attrNameLst>
                                          <p:attrName>style.visibility</p:attrName>
                                        </p:attrNameLst>
                                      </p:cBhvr>
                                      <p:to>
                                        <p:strVal val="visible"/>
                                      </p:to>
                                    </p:set>
                                    <p:animEffect transition="in" filter="fade">
                                      <p:cBhvr>
                                        <p:cTn id="23" dur="500"/>
                                        <p:tgtEl>
                                          <p:spTgt spid="6">
                                            <p:graphicEl>
                                              <a:chart seriesIdx="2" categoryIdx="-4" bldStep="series"/>
                                            </p:graphicEl>
                                          </p:spTgt>
                                        </p:tgtEl>
                                      </p:cBhvr>
                                    </p:animEffect>
                                  </p:childTnLst>
                                </p:cTn>
                              </p:par>
                              <p:par>
                                <p:cTn id="24" presetID="10" presetClass="exit" presetSubtype="0" fill="hold" grpId="0" nodeType="withEffect">
                                  <p:stCondLst>
                                    <p:cond delay="0"/>
                                  </p:stCondLst>
                                  <p:childTnLst>
                                    <p:animEffect transition="out" filter="fade">
                                      <p:cBhvr>
                                        <p:cTn id="25" dur="500"/>
                                        <p:tgtEl>
                                          <p:spTgt spid="22"/>
                                        </p:tgtEl>
                                      </p:cBhvr>
                                    </p:animEffect>
                                    <p:set>
                                      <p:cBhvr>
                                        <p:cTn id="26" dur="1" fill="hold">
                                          <p:stCondLst>
                                            <p:cond delay="499"/>
                                          </p:stCondLst>
                                        </p:cTn>
                                        <p:tgtEl>
                                          <p:spTgt spid="2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6">
                                            <p:graphicEl>
                                              <a:chart seriesIdx="3" categoryIdx="-4" bldStep="series"/>
                                            </p:graphicEl>
                                          </p:spTgt>
                                        </p:tgtEl>
                                        <p:attrNameLst>
                                          <p:attrName>style.visibility</p:attrName>
                                        </p:attrNameLst>
                                      </p:cBhvr>
                                      <p:to>
                                        <p:strVal val="visible"/>
                                      </p:to>
                                    </p:set>
                                    <p:animEffect transition="in" filter="fade">
                                      <p:cBhvr>
                                        <p:cTn id="31" dur="500"/>
                                        <p:tgtEl>
                                          <p:spTgt spid="6">
                                            <p:graphicEl>
                                              <a:chart seriesIdx="3" categoryIdx="-4" bldStep="series"/>
                                            </p:graphicEl>
                                          </p:spTgt>
                                        </p:tgtEl>
                                      </p:cBhvr>
                                    </p:animEffect>
                                  </p:childTnLst>
                                </p:cTn>
                              </p:par>
                              <p:par>
                                <p:cTn id="32" presetID="10" presetClass="exit" presetSubtype="0" fill="hold" grpId="0" nodeType="withEffect">
                                  <p:stCondLst>
                                    <p:cond delay="0"/>
                                  </p:stCondLst>
                                  <p:childTnLst>
                                    <p:animEffect transition="out" filter="fade">
                                      <p:cBhvr>
                                        <p:cTn id="33" dur="500"/>
                                        <p:tgtEl>
                                          <p:spTgt spid="23"/>
                                        </p:tgtEl>
                                      </p:cBhvr>
                                    </p:animEffect>
                                    <p:set>
                                      <p:cBhvr>
                                        <p:cTn id="34" dur="1" fill="hold">
                                          <p:stCondLst>
                                            <p:cond delay="499"/>
                                          </p:stCondLst>
                                        </p:cTn>
                                        <p:tgtEl>
                                          <p:spTgt spid="23"/>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500"/>
                                        <p:tgtEl>
                                          <p:spTgt spid="12"/>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500"/>
                                        <p:tgtEl>
                                          <p:spTgt spid="13"/>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fade">
                                      <p:cBhvr>
                                        <p:cTn id="45" dur="500"/>
                                        <p:tgtEl>
                                          <p:spTgt spid="17"/>
                                        </p:tgtEl>
                                      </p:cBhvr>
                                    </p:animEffect>
                                  </p:childTnLst>
                                </p:cTn>
                              </p:par>
                              <p:par>
                                <p:cTn id="46" presetID="10" presetClass="entr" presetSubtype="0" fill="hold" nodeType="withEffect">
                                  <p:stCondLst>
                                    <p:cond delay="0"/>
                                  </p:stCondLst>
                                  <p:childTnLst>
                                    <p:set>
                                      <p:cBhvr>
                                        <p:cTn id="47" dur="1" fill="hold">
                                          <p:stCondLst>
                                            <p:cond delay="0"/>
                                          </p:stCondLst>
                                        </p:cTn>
                                        <p:tgtEl>
                                          <p:spTgt spid="25"/>
                                        </p:tgtEl>
                                        <p:attrNameLst>
                                          <p:attrName>style.visibility</p:attrName>
                                        </p:attrNameLst>
                                      </p:cBhvr>
                                      <p:to>
                                        <p:strVal val="visible"/>
                                      </p:to>
                                    </p:set>
                                    <p:animEffect transition="in" filter="fade">
                                      <p:cBhvr>
                                        <p:cTn id="4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7" grpId="0" animBg="1"/>
      <p:bldGraphic spid="6" grpId="0" uiExpand="1">
        <p:bldSub>
          <a:bldChart bld="series"/>
        </p:bldSub>
      </p:bldGraphic>
      <p:bldP spid="21" grpId="0" animBg="1"/>
      <p:bldP spid="22" grpId="0" animBg="1"/>
      <p:bldP spid="23"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ZoneTexte 1">
            <a:extLst>
              <a:ext uri="{FF2B5EF4-FFF2-40B4-BE49-F238E27FC236}">
                <a16:creationId xmlns:a16="http://schemas.microsoft.com/office/drawing/2014/main" id="{6C2AE9D0-6AB3-401E-81A6-1E9890BF9ABC}"/>
              </a:ext>
            </a:extLst>
          </p:cNvPr>
          <p:cNvSpPr txBox="1"/>
          <p:nvPr/>
        </p:nvSpPr>
        <p:spPr>
          <a:xfrm>
            <a:off x="9947784" y="526996"/>
            <a:ext cx="1646808" cy="502495"/>
          </a:xfrm>
          <a:prstGeom prst="rect">
            <a:avLst/>
          </a:prstGeom>
        </p:spPr>
        <p:txBody>
          <a:bodyPr vert="horz" wrap="square" lIns="0" tIns="0" rIns="0" bIns="0" rtlCol="0" anchor="t">
            <a:noAutofit/>
          </a:bodyPr>
          <a:lstStyle/>
          <a:p>
            <a:pPr algn="r">
              <a:spcBef>
                <a:spcPts val="683"/>
              </a:spcBef>
            </a:pPr>
            <a:r>
              <a:rPr lang="fr-BE" sz="2214" dirty="0">
                <a:solidFill>
                  <a:schemeClr val="bg1"/>
                </a:solidFill>
                <a:latin typeface="Encode Sans" panose="020B0604020202020204" charset="0"/>
                <a:cs typeface="Arial"/>
              </a:rPr>
              <a:t>15 minutes</a:t>
            </a:r>
          </a:p>
        </p:txBody>
      </p:sp>
      <p:pic>
        <p:nvPicPr>
          <p:cNvPr id="17" name="Graphique 3" descr="Chronomètre 75%">
            <a:extLst>
              <a:ext uri="{FF2B5EF4-FFF2-40B4-BE49-F238E27FC236}">
                <a16:creationId xmlns:a16="http://schemas.microsoft.com/office/drawing/2014/main" id="{9D5DF1A7-D5DB-47A3-8F07-78FEC81461A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172159" y="329250"/>
            <a:ext cx="700241" cy="700241"/>
          </a:xfrm>
          <a:prstGeom prst="rect">
            <a:avLst/>
          </a:prstGeom>
        </p:spPr>
      </p:pic>
      <p:sp>
        <p:nvSpPr>
          <p:cNvPr id="3" name="Text Placeholder 2">
            <a:extLst>
              <a:ext uri="{FF2B5EF4-FFF2-40B4-BE49-F238E27FC236}">
                <a16:creationId xmlns:a16="http://schemas.microsoft.com/office/drawing/2014/main" id="{6581E9C1-BB18-4EEF-818E-8706C7F1734C}"/>
              </a:ext>
            </a:extLst>
          </p:cNvPr>
          <p:cNvSpPr>
            <a:spLocks noGrp="1"/>
          </p:cNvSpPr>
          <p:nvPr>
            <p:ph type="body" idx="1"/>
          </p:nvPr>
        </p:nvSpPr>
        <p:spPr/>
        <p:txBody>
          <a:bodyPr/>
          <a:lstStyle/>
          <a:p>
            <a:r>
              <a:rPr lang="fr-FR" altLang="fr-FR" sz="1600" dirty="0">
                <a:solidFill>
                  <a:schemeClr val="bg1"/>
                </a:solidFill>
                <a:cs typeface="Arial"/>
              </a:rPr>
              <a:t>case </a:t>
            </a:r>
            <a:r>
              <a:rPr lang="fr-FR" altLang="fr-FR" sz="1600" dirty="0" err="1">
                <a:solidFill>
                  <a:schemeClr val="bg1"/>
                </a:solidFill>
                <a:cs typeface="Arial"/>
              </a:rPr>
              <a:t>study</a:t>
            </a:r>
            <a:r>
              <a:rPr lang="fr-FR" altLang="fr-FR" sz="1600" dirty="0">
                <a:solidFill>
                  <a:schemeClr val="bg1"/>
                </a:solidFill>
                <a:cs typeface="Arial"/>
              </a:rPr>
              <a:t> #2</a:t>
            </a:r>
          </a:p>
        </p:txBody>
      </p:sp>
      <p:sp>
        <p:nvSpPr>
          <p:cNvPr id="4" name="Text Placeholder 3">
            <a:extLst>
              <a:ext uri="{FF2B5EF4-FFF2-40B4-BE49-F238E27FC236}">
                <a16:creationId xmlns:a16="http://schemas.microsoft.com/office/drawing/2014/main" id="{8281AB96-A3B9-34D5-C3BD-D419166B7B92}"/>
              </a:ext>
            </a:extLst>
          </p:cNvPr>
          <p:cNvSpPr>
            <a:spLocks noGrp="1"/>
          </p:cNvSpPr>
          <p:nvPr>
            <p:ph type="body" sz="quarter" idx="19"/>
          </p:nvPr>
        </p:nvSpPr>
        <p:spPr/>
        <p:txBody>
          <a:bodyPr/>
          <a:lstStyle/>
          <a:p>
            <a:r>
              <a:rPr lang="fr-BE"/>
              <a:t>04</a:t>
            </a:r>
            <a:endParaRPr lang="en-US"/>
          </a:p>
        </p:txBody>
      </p:sp>
      <p:sp>
        <p:nvSpPr>
          <p:cNvPr id="2" name="Title 1">
            <a:extLst>
              <a:ext uri="{FF2B5EF4-FFF2-40B4-BE49-F238E27FC236}">
                <a16:creationId xmlns:a16="http://schemas.microsoft.com/office/drawing/2014/main" id="{19663067-8695-3BDF-4DDE-046D419058F7}"/>
              </a:ext>
            </a:extLst>
          </p:cNvPr>
          <p:cNvSpPr>
            <a:spLocks noGrp="1"/>
          </p:cNvSpPr>
          <p:nvPr>
            <p:ph type="title"/>
          </p:nvPr>
        </p:nvSpPr>
        <p:spPr>
          <a:xfrm>
            <a:off x="1003302" y="679438"/>
            <a:ext cx="10800000" cy="335964"/>
          </a:xfrm>
        </p:spPr>
        <p:txBody>
          <a:bodyPr/>
          <a:lstStyle/>
          <a:p>
            <a:r>
              <a:rPr lang="en-US" dirty="0"/>
              <a:t>Preparing and presenting your case</a:t>
            </a:r>
          </a:p>
        </p:txBody>
      </p:sp>
      <p:pic>
        <p:nvPicPr>
          <p:cNvPr id="23" name="Picture 2" descr="Solde De Licône Vecteurs libres de droits et plus d&amp;#39;images vectorielles de  Balance - iStock">
            <a:extLst>
              <a:ext uri="{FF2B5EF4-FFF2-40B4-BE49-F238E27FC236}">
                <a16:creationId xmlns:a16="http://schemas.microsoft.com/office/drawing/2014/main" id="{4731A909-47B4-3C84-70A0-EA0DC362ED1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33477" b="34330"/>
          <a:stretch/>
        </p:blipFill>
        <p:spPr bwMode="auto">
          <a:xfrm>
            <a:off x="6439906" y="4916719"/>
            <a:ext cx="5154686" cy="702257"/>
          </a:xfrm>
          <a:prstGeom prst="rect">
            <a:avLst/>
          </a:prstGeom>
          <a:solidFill>
            <a:srgbClr val="FFFFFF"/>
          </a:solidFill>
        </p:spPr>
      </p:pic>
      <p:sp>
        <p:nvSpPr>
          <p:cNvPr id="27" name="TextBox 8">
            <a:extLst>
              <a:ext uri="{FF2B5EF4-FFF2-40B4-BE49-F238E27FC236}">
                <a16:creationId xmlns:a16="http://schemas.microsoft.com/office/drawing/2014/main" id="{5BDA8013-048D-B492-000D-2396AF21B4F3}"/>
              </a:ext>
            </a:extLst>
          </p:cNvPr>
          <p:cNvSpPr txBox="1"/>
          <p:nvPr/>
        </p:nvSpPr>
        <p:spPr>
          <a:xfrm>
            <a:off x="9743858" y="1860593"/>
            <a:ext cx="1803977" cy="430887"/>
          </a:xfrm>
          <a:prstGeom prst="rect">
            <a:avLst/>
          </a:prstGeom>
          <a:noFill/>
        </p:spPr>
        <p:txBody>
          <a:bodyPr wrap="square">
            <a:spAutoFit/>
          </a:bodyPr>
          <a:lstStyle/>
          <a:p>
            <a:pPr algn="ctr"/>
            <a:r>
              <a:rPr lang="en-US" sz="1100" b="1" dirty="0">
                <a:latin typeface="Encode Sans" panose="020B0604020202020204" charset="0"/>
                <a:ea typeface="+mn-ea"/>
              </a:rPr>
              <a:t>C5 </a:t>
            </a:r>
            <a:r>
              <a:rPr lang="en-US" sz="1100" b="1" dirty="0" err="1">
                <a:latin typeface="Encode Sans" panose="020B0604020202020204" charset="0"/>
                <a:ea typeface="+mn-ea"/>
              </a:rPr>
              <a:t>Aircross</a:t>
            </a:r>
            <a:r>
              <a:rPr lang="en-US" sz="1100" b="1" dirty="0">
                <a:latin typeface="Encode Sans" panose="020B0604020202020204" charset="0"/>
                <a:ea typeface="+mn-ea"/>
              </a:rPr>
              <a:t> </a:t>
            </a:r>
            <a:r>
              <a:rPr lang="en-US" sz="1100" b="1" dirty="0" err="1">
                <a:latin typeface="Encode Sans" panose="020B0604020202020204" charset="0"/>
                <a:ea typeface="+mn-ea"/>
              </a:rPr>
              <a:t>BlueHDi</a:t>
            </a:r>
            <a:r>
              <a:rPr lang="en-US" sz="1100" b="1" dirty="0">
                <a:latin typeface="Encode Sans" panose="020B0604020202020204" charset="0"/>
                <a:ea typeface="+mn-ea"/>
              </a:rPr>
              <a:t> 130 S&amp;S EAT8 Shine</a:t>
            </a:r>
          </a:p>
        </p:txBody>
      </p:sp>
      <p:graphicFrame>
        <p:nvGraphicFramePr>
          <p:cNvPr id="8" name="Table 8">
            <a:extLst>
              <a:ext uri="{FF2B5EF4-FFF2-40B4-BE49-F238E27FC236}">
                <a16:creationId xmlns:a16="http://schemas.microsoft.com/office/drawing/2014/main" id="{9096A9AB-61BA-6159-5EBE-DA6B2A933459}"/>
              </a:ext>
            </a:extLst>
          </p:cNvPr>
          <p:cNvGraphicFramePr>
            <a:graphicFrameLocks noGrp="1"/>
          </p:cNvGraphicFramePr>
          <p:nvPr>
            <p:extLst>
              <p:ext uri="{D42A27DB-BD31-4B8C-83A1-F6EECF244321}">
                <p14:modId xmlns:p14="http://schemas.microsoft.com/office/powerpoint/2010/main" val="842255990"/>
              </p:ext>
            </p:extLst>
          </p:nvPr>
        </p:nvGraphicFramePr>
        <p:xfrm>
          <a:off x="2219918" y="2460686"/>
          <a:ext cx="9605498" cy="1813560"/>
        </p:xfrm>
        <a:graphic>
          <a:graphicData uri="http://schemas.openxmlformats.org/drawingml/2006/table">
            <a:tbl>
              <a:tblPr firstCol="1" bandRow="1">
                <a:tableStyleId>{5C22544A-7EE6-4342-B048-85BDC9FD1C3A}</a:tableStyleId>
              </a:tblPr>
              <a:tblGrid>
                <a:gridCol w="3850680">
                  <a:extLst>
                    <a:ext uri="{9D8B030D-6E8A-4147-A177-3AD203B41FA5}">
                      <a16:colId xmlns:a16="http://schemas.microsoft.com/office/drawing/2014/main" val="4123828796"/>
                    </a:ext>
                  </a:extLst>
                </a:gridCol>
                <a:gridCol w="2694245">
                  <a:extLst>
                    <a:ext uri="{9D8B030D-6E8A-4147-A177-3AD203B41FA5}">
                      <a16:colId xmlns:a16="http://schemas.microsoft.com/office/drawing/2014/main" val="4268537843"/>
                    </a:ext>
                  </a:extLst>
                </a:gridCol>
                <a:gridCol w="479797">
                  <a:extLst>
                    <a:ext uri="{9D8B030D-6E8A-4147-A177-3AD203B41FA5}">
                      <a16:colId xmlns:a16="http://schemas.microsoft.com/office/drawing/2014/main" val="688075398"/>
                    </a:ext>
                  </a:extLst>
                </a:gridCol>
                <a:gridCol w="2580776">
                  <a:extLst>
                    <a:ext uri="{9D8B030D-6E8A-4147-A177-3AD203B41FA5}">
                      <a16:colId xmlns:a16="http://schemas.microsoft.com/office/drawing/2014/main" val="3626706664"/>
                    </a:ext>
                  </a:extLst>
                </a:gridCol>
              </a:tblGrid>
              <a:tr h="224548">
                <a:tc>
                  <a:txBody>
                    <a:bodyPr/>
                    <a:lstStyle/>
                    <a:p>
                      <a:r>
                        <a:rPr lang="fr-BE" sz="1100" dirty="0">
                          <a:latin typeface="Encode Sans" panose="020B0604020202020204" charset="0"/>
                        </a:rPr>
                        <a:t>List </a:t>
                      </a:r>
                      <a:r>
                        <a:rPr lang="fr-BE" sz="1100" dirty="0" err="1">
                          <a:latin typeface="Encode Sans" panose="020B0604020202020204" charset="0"/>
                        </a:rPr>
                        <a:t>price</a:t>
                      </a:r>
                      <a:endParaRPr lang="fr-BE" sz="1100" dirty="0">
                        <a:latin typeface="Encode Sans" panose="020B0604020202020204" charset="0"/>
                      </a:endParaRPr>
                    </a:p>
                  </a:txBody>
                  <a:tcPr/>
                </a:tc>
                <a:tc>
                  <a:txBody>
                    <a:bodyPr/>
                    <a:lstStyle/>
                    <a:p>
                      <a:pPr algn="ctr"/>
                      <a:r>
                        <a:rPr lang="fr-BE" sz="1100" dirty="0">
                          <a:latin typeface="Encode Sans" panose="020B0604020202020204" charset="0"/>
                        </a:rPr>
                        <a:t>36,950 €</a:t>
                      </a:r>
                      <a:endParaRPr lang="en-US" sz="1100" dirty="0">
                        <a:latin typeface="Encode Sans" panose="020B0604020202020204" charset="0"/>
                      </a:endParaRPr>
                    </a:p>
                  </a:txBody>
                  <a:tcPr/>
                </a:tc>
                <a:tc>
                  <a:txBody>
                    <a:bodyPr/>
                    <a:lstStyle/>
                    <a:p>
                      <a:pPr algn="ctr"/>
                      <a:endParaRPr lang="en-US" sz="1100" dirty="0">
                        <a:latin typeface="Encode Sans" panose="020B0604020202020204" charset="0"/>
                      </a:endParaRPr>
                    </a:p>
                  </a:txBody>
                  <a:tcPr>
                    <a:noFill/>
                  </a:tcPr>
                </a:tc>
                <a:tc>
                  <a:txBody>
                    <a:bodyPr/>
                    <a:lstStyle/>
                    <a:p>
                      <a:pPr algn="ctr"/>
                      <a:r>
                        <a:rPr lang="fr-BE" sz="1100" dirty="0">
                          <a:latin typeface="Encode Sans" panose="020B0604020202020204" charset="0"/>
                        </a:rPr>
                        <a:t>38,750 €</a:t>
                      </a:r>
                      <a:endParaRPr lang="en-US" sz="1100" dirty="0">
                        <a:latin typeface="Encode Sans" panose="020B0604020202020204" charset="0"/>
                      </a:endParaRPr>
                    </a:p>
                  </a:txBody>
                  <a:tcPr/>
                </a:tc>
                <a:extLst>
                  <a:ext uri="{0D108BD9-81ED-4DB2-BD59-A6C34878D82A}">
                    <a16:rowId xmlns:a16="http://schemas.microsoft.com/office/drawing/2014/main" val="3263383128"/>
                  </a:ext>
                </a:extLst>
              </a:tr>
              <a:tr h="224548">
                <a:tc>
                  <a:txBody>
                    <a:bodyPr/>
                    <a:lstStyle/>
                    <a:p>
                      <a:r>
                        <a:rPr lang="fr-BE" sz="1100" dirty="0">
                          <a:latin typeface="Encode Sans" panose="020B0604020202020204" charset="0"/>
                        </a:rPr>
                        <a:t>CO</a:t>
                      </a:r>
                      <a:r>
                        <a:rPr lang="fr-BE" sz="1100" baseline="-25000" dirty="0">
                          <a:latin typeface="Encode Sans" panose="020B0604020202020204" charset="0"/>
                        </a:rPr>
                        <a:t>2</a:t>
                      </a:r>
                      <a:r>
                        <a:rPr lang="fr-BE" sz="1100" dirty="0">
                          <a:latin typeface="Encode Sans" panose="020B0604020202020204" charset="0"/>
                        </a:rPr>
                        <a:t> </a:t>
                      </a:r>
                      <a:r>
                        <a:rPr lang="fr-BE" sz="1100" dirty="0" err="1">
                          <a:latin typeface="Encode Sans" panose="020B0604020202020204" charset="0"/>
                        </a:rPr>
                        <a:t>emissions</a:t>
                      </a:r>
                      <a:r>
                        <a:rPr lang="fr-BE" sz="1100" dirty="0"/>
                        <a:t> g/km</a:t>
                      </a:r>
                      <a:endParaRPr lang="en-US" sz="1100" dirty="0"/>
                    </a:p>
                  </a:txBody>
                  <a:tcPr/>
                </a:tc>
                <a:tc>
                  <a:txBody>
                    <a:bodyPr/>
                    <a:lstStyle/>
                    <a:p>
                      <a:pPr algn="ctr"/>
                      <a:r>
                        <a:rPr lang="fr-BE" sz="1100" dirty="0">
                          <a:latin typeface="Encode Sans" panose="020B0604020202020204" charset="0"/>
                        </a:rPr>
                        <a:t>148</a:t>
                      </a:r>
                      <a:endParaRPr lang="en-US" sz="1100" dirty="0">
                        <a:latin typeface="Encode Sans" panose="020B0604020202020204" charset="0"/>
                      </a:endParaRPr>
                    </a:p>
                  </a:txBody>
                  <a:tcPr/>
                </a:tc>
                <a:tc>
                  <a:txBody>
                    <a:bodyPr/>
                    <a:lstStyle/>
                    <a:p>
                      <a:pPr algn="ctr"/>
                      <a:endParaRPr lang="en-US" sz="1100" dirty="0">
                        <a:latin typeface="Encode Sans" panose="020B0604020202020204" charset="0"/>
                      </a:endParaRPr>
                    </a:p>
                  </a:txBody>
                  <a:tcPr>
                    <a:noFill/>
                  </a:tcPr>
                </a:tc>
                <a:tc>
                  <a:txBody>
                    <a:bodyPr/>
                    <a:lstStyle/>
                    <a:p>
                      <a:pPr algn="ctr"/>
                      <a:r>
                        <a:rPr lang="fr-BE" sz="1100" dirty="0">
                          <a:latin typeface="Encode Sans" panose="020B0604020202020204" charset="0"/>
                        </a:rPr>
                        <a:t>136</a:t>
                      </a:r>
                      <a:endParaRPr lang="en-US" sz="1100" dirty="0">
                        <a:latin typeface="Encode Sans" panose="020B0604020202020204" charset="0"/>
                      </a:endParaRPr>
                    </a:p>
                  </a:txBody>
                  <a:tcPr/>
                </a:tc>
                <a:extLst>
                  <a:ext uri="{0D108BD9-81ED-4DB2-BD59-A6C34878D82A}">
                    <a16:rowId xmlns:a16="http://schemas.microsoft.com/office/drawing/2014/main" val="2480420473"/>
                  </a:ext>
                </a:extLst>
              </a:tr>
              <a:tr h="224548">
                <a:tc>
                  <a:txBody>
                    <a:bodyPr/>
                    <a:lstStyle/>
                    <a:p>
                      <a:r>
                        <a:rPr lang="fr-BE" sz="1100" dirty="0" err="1">
                          <a:latin typeface="Encode Sans" panose="020B0604020202020204" charset="0"/>
                        </a:rPr>
                        <a:t>Normalised</a:t>
                      </a:r>
                      <a:r>
                        <a:rPr lang="fr-BE" sz="1100" dirty="0">
                          <a:latin typeface="Encode Sans" panose="020B0604020202020204" charset="0"/>
                        </a:rPr>
                        <a:t> fuel </a:t>
                      </a:r>
                      <a:r>
                        <a:rPr lang="fr-BE" sz="1100" dirty="0" err="1">
                          <a:latin typeface="Encode Sans" panose="020B0604020202020204" charset="0"/>
                        </a:rPr>
                        <a:t>consumption</a:t>
                      </a:r>
                      <a:r>
                        <a:rPr lang="fr-BE" sz="1100" dirty="0">
                          <a:latin typeface="Encode Sans" panose="020B0604020202020204" charset="0"/>
                        </a:rPr>
                        <a:t> (WLTP)</a:t>
                      </a:r>
                      <a:endParaRPr lang="en-US" sz="1100" dirty="0"/>
                    </a:p>
                  </a:txBody>
                  <a:tcPr/>
                </a:tc>
                <a:tc>
                  <a:txBody>
                    <a:bodyPr/>
                    <a:lstStyle/>
                    <a:p>
                      <a:pPr algn="ctr"/>
                      <a:r>
                        <a:rPr lang="fr-BE" sz="1100" dirty="0">
                          <a:latin typeface="Encode Sans" panose="020B0604020202020204" charset="0"/>
                        </a:rPr>
                        <a:t>6.5 l/100 km</a:t>
                      </a:r>
                      <a:endParaRPr lang="en-US" sz="1100" dirty="0">
                        <a:latin typeface="Encode Sans" panose="020B0604020202020204" charset="0"/>
                      </a:endParaRPr>
                    </a:p>
                  </a:txBody>
                  <a:tcPr/>
                </a:tc>
                <a:tc>
                  <a:txBody>
                    <a:bodyPr/>
                    <a:lstStyle/>
                    <a:p>
                      <a:pPr algn="ctr"/>
                      <a:endParaRPr lang="en-US" sz="1100" dirty="0">
                        <a:latin typeface="Encode Sans" panose="020B0604020202020204" charset="0"/>
                      </a:endParaRPr>
                    </a:p>
                  </a:txBody>
                  <a:tcPr>
                    <a:noFill/>
                  </a:tcPr>
                </a:tc>
                <a:tc>
                  <a:txBody>
                    <a:bodyPr/>
                    <a:lstStyle/>
                    <a:p>
                      <a:pPr algn="ctr"/>
                      <a:r>
                        <a:rPr lang="fr-BE" sz="1100" dirty="0">
                          <a:latin typeface="Encode Sans" panose="020B0604020202020204" charset="0"/>
                        </a:rPr>
                        <a:t>5.2 l/100 km</a:t>
                      </a:r>
                      <a:endParaRPr lang="en-US" sz="1100" dirty="0">
                        <a:latin typeface="Encode Sans" panose="020B0604020202020204" charset="0"/>
                      </a:endParaRPr>
                    </a:p>
                  </a:txBody>
                  <a:tcPr/>
                </a:tc>
                <a:extLst>
                  <a:ext uri="{0D108BD9-81ED-4DB2-BD59-A6C34878D82A}">
                    <a16:rowId xmlns:a16="http://schemas.microsoft.com/office/drawing/2014/main" val="2541229024"/>
                  </a:ext>
                </a:extLst>
              </a:tr>
              <a:tr h="224548">
                <a:tc>
                  <a:txBody>
                    <a:bodyPr/>
                    <a:lstStyle/>
                    <a:p>
                      <a:r>
                        <a:rPr lang="fr-BE" sz="1100" dirty="0" err="1">
                          <a:latin typeface="Encode Sans" panose="020B0604020202020204" charset="0"/>
                        </a:rPr>
                        <a:t>Adjusted</a:t>
                      </a:r>
                      <a:r>
                        <a:rPr lang="fr-BE" sz="1100" dirty="0">
                          <a:latin typeface="Encode Sans" panose="020B0604020202020204" charset="0"/>
                        </a:rPr>
                        <a:t> </a:t>
                      </a:r>
                      <a:r>
                        <a:rPr lang="fr-BE" sz="1100" dirty="0" err="1">
                          <a:latin typeface="Encode Sans" panose="020B0604020202020204" charset="0"/>
                        </a:rPr>
                        <a:t>consumption</a:t>
                      </a:r>
                      <a:r>
                        <a:rPr lang="fr-BE" sz="1100" dirty="0">
                          <a:latin typeface="Encode Sans" panose="020B0604020202020204" charset="0"/>
                        </a:rPr>
                        <a:t> (sport)</a:t>
                      </a:r>
                      <a:endParaRPr lang="en-US" sz="1100" dirty="0"/>
                    </a:p>
                  </a:txBody>
                  <a:tcPr/>
                </a:tc>
                <a:tc>
                  <a:txBody>
                    <a:bodyPr/>
                    <a:lstStyle/>
                    <a:p>
                      <a:pPr algn="ctr"/>
                      <a:r>
                        <a:rPr lang="fr-BE" sz="1100" dirty="0">
                          <a:latin typeface="Encode Sans" panose="020B0604020202020204" charset="0"/>
                        </a:rPr>
                        <a:t>8.0 l/100 km (+ 25%)</a:t>
                      </a:r>
                      <a:endParaRPr lang="en-US" sz="1100" dirty="0">
                        <a:latin typeface="Encode Sans" panose="020B0604020202020204" charset="0"/>
                      </a:endParaRPr>
                    </a:p>
                  </a:txBody>
                  <a:tcPr/>
                </a:tc>
                <a:tc>
                  <a:txBody>
                    <a:bodyPr/>
                    <a:lstStyle/>
                    <a:p>
                      <a:pPr algn="ctr"/>
                      <a:endParaRPr lang="en-US" sz="1100" dirty="0">
                        <a:latin typeface="Encode Sans" panose="020B0604020202020204" charset="0"/>
                      </a:endParaRPr>
                    </a:p>
                  </a:txBody>
                  <a:tcPr>
                    <a:noFill/>
                  </a:tcPr>
                </a:tc>
                <a:tc>
                  <a:txBody>
                    <a:bodyPr/>
                    <a:lstStyle/>
                    <a:p>
                      <a:pPr algn="ctr"/>
                      <a:r>
                        <a:rPr lang="fr-BE" sz="1100" dirty="0">
                          <a:latin typeface="Encode Sans" panose="020B0604020202020204" charset="0"/>
                        </a:rPr>
                        <a:t>6.5 l/100 km (+ 25%)</a:t>
                      </a:r>
                      <a:endParaRPr lang="en-US" sz="1100" dirty="0">
                        <a:latin typeface="Encode Sans" panose="020B0604020202020204" charset="0"/>
                      </a:endParaRPr>
                    </a:p>
                  </a:txBody>
                  <a:tcPr/>
                </a:tc>
                <a:extLst>
                  <a:ext uri="{0D108BD9-81ED-4DB2-BD59-A6C34878D82A}">
                    <a16:rowId xmlns:a16="http://schemas.microsoft.com/office/drawing/2014/main" val="897415927"/>
                  </a:ext>
                </a:extLst>
              </a:tr>
              <a:tr h="224548">
                <a:tc>
                  <a:txBody>
                    <a:bodyPr/>
                    <a:lstStyle/>
                    <a:p>
                      <a:r>
                        <a:rPr lang="fr-BE" sz="1100" dirty="0" err="1">
                          <a:latin typeface="Encode Sans" panose="020B0604020202020204" charset="0"/>
                        </a:rPr>
                        <a:t>Certificate</a:t>
                      </a:r>
                      <a:r>
                        <a:rPr lang="fr-BE" sz="1100" dirty="0">
                          <a:latin typeface="Encode Sans" panose="020B0604020202020204" charset="0"/>
                        </a:rPr>
                        <a:t> of registration</a:t>
                      </a:r>
                      <a:endParaRPr lang="en-US" sz="1100" dirty="0">
                        <a:latin typeface="Encode Sans" panose="020B0604020202020204" charset="0"/>
                      </a:endParaRPr>
                    </a:p>
                  </a:txBody>
                  <a:tcPr/>
                </a:tc>
                <a:tc>
                  <a:txBody>
                    <a:bodyPr/>
                    <a:lstStyle/>
                    <a:p>
                      <a:pPr algn="ctr"/>
                      <a:r>
                        <a:rPr lang="fr-BE" sz="1100" dirty="0">
                          <a:latin typeface="Encode Sans" panose="020B0604020202020204" charset="0"/>
                        </a:rPr>
                        <a:t>32.08 €/</a:t>
                      </a:r>
                      <a:r>
                        <a:rPr lang="fr-BE" sz="1100" dirty="0" err="1">
                          <a:latin typeface="Encode Sans" panose="020B0604020202020204" charset="0"/>
                        </a:rPr>
                        <a:t>month</a:t>
                      </a:r>
                      <a:endParaRPr lang="en-US" sz="1100" dirty="0">
                        <a:latin typeface="Encode Sans" panose="020B0604020202020204" charset="0"/>
                      </a:endParaRPr>
                    </a:p>
                  </a:txBody>
                  <a:tcPr/>
                </a:tc>
                <a:tc>
                  <a:txBody>
                    <a:bodyPr/>
                    <a:lstStyle/>
                    <a:p>
                      <a:pPr algn="ctr"/>
                      <a:endParaRPr lang="en-US" sz="1100" dirty="0">
                        <a:latin typeface="Encode Sans" panose="020B0604020202020204" charset="0"/>
                      </a:endParaRPr>
                    </a:p>
                  </a:txBody>
                  <a:tcPr>
                    <a:noFill/>
                  </a:tcPr>
                </a:tc>
                <a:tc>
                  <a:txBody>
                    <a:bodyPr/>
                    <a:lstStyle/>
                    <a:p>
                      <a:pPr algn="ctr"/>
                      <a:r>
                        <a:rPr lang="fr-BE" sz="1100" dirty="0">
                          <a:latin typeface="Encode Sans" panose="020B0604020202020204" charset="0"/>
                        </a:rPr>
                        <a:t>15.74 €/</a:t>
                      </a:r>
                      <a:r>
                        <a:rPr lang="fr-BE" sz="1100" dirty="0" err="1">
                          <a:latin typeface="Encode Sans" panose="020B0604020202020204" charset="0"/>
                        </a:rPr>
                        <a:t>month</a:t>
                      </a:r>
                      <a:endParaRPr lang="en-US" sz="1100" dirty="0">
                        <a:latin typeface="Encode Sans" panose="020B0604020202020204" charset="0"/>
                      </a:endParaRPr>
                    </a:p>
                  </a:txBody>
                  <a:tcPr/>
                </a:tc>
                <a:extLst>
                  <a:ext uri="{0D108BD9-81ED-4DB2-BD59-A6C34878D82A}">
                    <a16:rowId xmlns:a16="http://schemas.microsoft.com/office/drawing/2014/main" val="2802772985"/>
                  </a:ext>
                </a:extLst>
              </a:tr>
              <a:tr h="224548">
                <a:tc>
                  <a:txBody>
                    <a:bodyPr/>
                    <a:lstStyle/>
                    <a:p>
                      <a:r>
                        <a:rPr lang="fr-BE" sz="1100" dirty="0">
                          <a:latin typeface="Encode Sans" panose="020B0604020202020204" charset="0"/>
                        </a:rPr>
                        <a:t>Former CCT</a:t>
                      </a:r>
                      <a:endParaRPr lang="en-US" sz="1100" dirty="0">
                        <a:latin typeface="Encode Sans" panose="020B0604020202020204" charset="0"/>
                      </a:endParaRPr>
                    </a:p>
                  </a:txBody>
                  <a:tcPr/>
                </a:tc>
                <a:tc>
                  <a:txBody>
                    <a:bodyPr/>
                    <a:lstStyle/>
                    <a:p>
                      <a:pPr algn="ctr"/>
                      <a:r>
                        <a:rPr lang="fr-BE" sz="1100" dirty="0">
                          <a:latin typeface="Encode Sans" panose="020B0604020202020204" charset="0"/>
                        </a:rPr>
                        <a:t>538 € / 12 = 44.83 €/</a:t>
                      </a:r>
                      <a:r>
                        <a:rPr lang="fr-BE" sz="1100" dirty="0" err="1">
                          <a:latin typeface="Encode Sans" panose="020B0604020202020204" charset="0"/>
                        </a:rPr>
                        <a:t>month</a:t>
                      </a:r>
                      <a:endParaRPr lang="en-US" sz="1100" dirty="0">
                        <a:latin typeface="Encode Sans" panose="020B0604020202020204" charset="0"/>
                      </a:endParaRPr>
                    </a:p>
                  </a:txBody>
                  <a:tcPr/>
                </a:tc>
                <a:tc>
                  <a:txBody>
                    <a:bodyPr/>
                    <a:lstStyle/>
                    <a:p>
                      <a:pPr algn="ctr"/>
                      <a:endParaRPr lang="en-US" sz="1100" dirty="0">
                        <a:latin typeface="Encode Sans" panose="020B0604020202020204" charset="0"/>
                      </a:endParaRPr>
                    </a:p>
                  </a:txBody>
                  <a:tcPr>
                    <a:noFill/>
                  </a:tcPr>
                </a:tc>
                <a:tc>
                  <a:txBody>
                    <a:bodyPr/>
                    <a:lstStyle/>
                    <a:p>
                      <a:pPr algn="ctr"/>
                      <a:r>
                        <a:rPr lang="fr-BE" sz="1100" dirty="0">
                          <a:latin typeface="Encode Sans" panose="020B0604020202020204" charset="0"/>
                        </a:rPr>
                        <a:t>366 €/ 12 = 30.50 €/</a:t>
                      </a:r>
                      <a:r>
                        <a:rPr lang="fr-BE" sz="1100" dirty="0" err="1">
                          <a:latin typeface="Encode Sans" panose="020B0604020202020204" charset="0"/>
                        </a:rPr>
                        <a:t>month</a:t>
                      </a:r>
                      <a:endParaRPr lang="en-US" sz="1100" dirty="0">
                        <a:latin typeface="Encode Sans" panose="020B0604020202020204" charset="0"/>
                      </a:endParaRPr>
                    </a:p>
                  </a:txBody>
                  <a:tcPr/>
                </a:tc>
                <a:extLst>
                  <a:ext uri="{0D108BD9-81ED-4DB2-BD59-A6C34878D82A}">
                    <a16:rowId xmlns:a16="http://schemas.microsoft.com/office/drawing/2014/main" val="303552456"/>
                  </a:ext>
                </a:extLst>
              </a:tr>
              <a:tr h="224548">
                <a:tc>
                  <a:txBody>
                    <a:bodyPr/>
                    <a:lstStyle/>
                    <a:p>
                      <a:r>
                        <a:rPr lang="fr-BE" sz="1100" dirty="0" err="1">
                          <a:latin typeface="Encode Sans" panose="020B0604020202020204" charset="0"/>
                        </a:rPr>
                        <a:t>Operational</a:t>
                      </a:r>
                      <a:r>
                        <a:rPr lang="fr-BE" sz="1100" dirty="0">
                          <a:latin typeface="Encode Sans" panose="020B0604020202020204" charset="0"/>
                        </a:rPr>
                        <a:t> Leasing* </a:t>
                      </a:r>
                      <a:r>
                        <a:rPr lang="fr-BE" sz="1100" dirty="0" err="1">
                          <a:latin typeface="Encode Sans" panose="020B0604020202020204" charset="0"/>
                        </a:rPr>
                        <a:t>rent</a:t>
                      </a:r>
                      <a:endParaRPr lang="en-US" sz="1100" dirty="0">
                        <a:latin typeface="Encode Sans" panose="020B0604020202020204" charset="0"/>
                      </a:endParaRPr>
                    </a:p>
                  </a:txBody>
                  <a:tcPr/>
                </a:tc>
                <a:tc>
                  <a:txBody>
                    <a:bodyPr/>
                    <a:lstStyle/>
                    <a:p>
                      <a:pPr algn="ctr"/>
                      <a:r>
                        <a:rPr lang="fr-BE" sz="1100" dirty="0">
                          <a:latin typeface="Encode Sans" panose="020B0604020202020204" charset="0"/>
                        </a:rPr>
                        <a:t>975 €/</a:t>
                      </a:r>
                      <a:r>
                        <a:rPr lang="fr-BE" sz="1100" dirty="0" err="1">
                          <a:latin typeface="Encode Sans" panose="020B0604020202020204" charset="0"/>
                        </a:rPr>
                        <a:t>month</a:t>
                      </a:r>
                      <a:endParaRPr lang="en-US" sz="1100" dirty="0">
                        <a:latin typeface="Encode Sans" panose="020B0604020202020204" charset="0"/>
                      </a:endParaRPr>
                    </a:p>
                  </a:txBody>
                  <a:tcPr/>
                </a:tc>
                <a:tc>
                  <a:txBody>
                    <a:bodyPr/>
                    <a:lstStyle/>
                    <a:p>
                      <a:pPr algn="ctr"/>
                      <a:endParaRPr lang="en-US" sz="1100" dirty="0">
                        <a:latin typeface="Encode Sans" panose="020B0604020202020204" charset="0"/>
                      </a:endParaRPr>
                    </a:p>
                  </a:txBody>
                  <a:tcPr>
                    <a:noFill/>
                  </a:tcPr>
                </a:tc>
                <a:tc>
                  <a:txBody>
                    <a:bodyPr/>
                    <a:lstStyle/>
                    <a:p>
                      <a:pPr algn="ctr"/>
                      <a:r>
                        <a:rPr lang="fr-BE" sz="1100" dirty="0">
                          <a:latin typeface="Encode Sans" panose="020B0604020202020204" charset="0"/>
                        </a:rPr>
                        <a:t>1,028 €/</a:t>
                      </a:r>
                      <a:r>
                        <a:rPr lang="fr-BE" sz="1100" dirty="0" err="1">
                          <a:latin typeface="Encode Sans" panose="020B0604020202020204" charset="0"/>
                        </a:rPr>
                        <a:t>month</a:t>
                      </a:r>
                      <a:endParaRPr lang="en-US" sz="1100" dirty="0">
                        <a:latin typeface="Encode Sans" panose="020B0604020202020204" charset="0"/>
                      </a:endParaRPr>
                    </a:p>
                  </a:txBody>
                  <a:tcPr/>
                </a:tc>
                <a:extLst>
                  <a:ext uri="{0D108BD9-81ED-4DB2-BD59-A6C34878D82A}">
                    <a16:rowId xmlns:a16="http://schemas.microsoft.com/office/drawing/2014/main" val="3409163848"/>
                  </a:ext>
                </a:extLst>
              </a:tr>
            </a:tbl>
          </a:graphicData>
        </a:graphic>
      </p:graphicFrame>
      <p:sp>
        <p:nvSpPr>
          <p:cNvPr id="9" name="Rectangle 8">
            <a:extLst>
              <a:ext uri="{FF2B5EF4-FFF2-40B4-BE49-F238E27FC236}">
                <a16:creationId xmlns:a16="http://schemas.microsoft.com/office/drawing/2014/main" id="{76AF2BA1-DB5D-B0A8-B139-7FC7C759261F}"/>
              </a:ext>
            </a:extLst>
          </p:cNvPr>
          <p:cNvSpPr/>
          <p:nvPr/>
        </p:nvSpPr>
        <p:spPr>
          <a:xfrm>
            <a:off x="2219918" y="5689718"/>
            <a:ext cx="9605498" cy="1084346"/>
          </a:xfrm>
          <a:prstGeom prst="rect">
            <a:avLst/>
          </a:prstGeom>
          <a:solidFill>
            <a:srgbClr val="E94E2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Font typeface="Symbol" panose="05050102010706020507" pitchFamily="18" charset="2"/>
              <a:buChar char="D"/>
            </a:pPr>
            <a:r>
              <a:rPr lang="fr-BE" sz="2800" dirty="0">
                <a:latin typeface="Encode Sans" panose="020B0604020202020204" charset="0"/>
              </a:rPr>
              <a:t>Rent = 53 €/</a:t>
            </a:r>
            <a:r>
              <a:rPr lang="fr-BE" sz="2800" dirty="0" err="1">
                <a:latin typeface="Encode Sans" panose="020B0604020202020204" charset="0"/>
              </a:rPr>
              <a:t>month</a:t>
            </a:r>
            <a:endParaRPr lang="fr-BE" sz="2800" dirty="0">
              <a:latin typeface="Encode Sans" panose="020B0604020202020204" charset="0"/>
            </a:endParaRPr>
          </a:p>
          <a:p>
            <a:pPr algn="ctr"/>
            <a:r>
              <a:rPr lang="fr-BE" sz="2800" dirty="0" err="1">
                <a:latin typeface="Encode Sans" panose="020B0604020202020204" charset="0"/>
              </a:rPr>
              <a:t>It's</a:t>
            </a:r>
            <a:r>
              <a:rPr lang="fr-BE" sz="2800" dirty="0">
                <a:latin typeface="Encode Sans" panose="020B0604020202020204" charset="0"/>
              </a:rPr>
              <a:t> up to </a:t>
            </a:r>
            <a:r>
              <a:rPr lang="fr-BE" sz="2800" dirty="0" err="1">
                <a:latin typeface="Encode Sans" panose="020B0604020202020204" charset="0"/>
              </a:rPr>
              <a:t>you</a:t>
            </a:r>
            <a:r>
              <a:rPr lang="fr-BE" sz="2800" dirty="0">
                <a:latin typeface="Encode Sans" panose="020B0604020202020204" charset="0"/>
              </a:rPr>
              <a:t>!</a:t>
            </a:r>
          </a:p>
        </p:txBody>
      </p:sp>
      <p:sp>
        <p:nvSpPr>
          <p:cNvPr id="10" name="TextBox 9">
            <a:extLst>
              <a:ext uri="{FF2B5EF4-FFF2-40B4-BE49-F238E27FC236}">
                <a16:creationId xmlns:a16="http://schemas.microsoft.com/office/drawing/2014/main" id="{F4BC69E7-5DA5-C017-1C30-F3536C524AB9}"/>
              </a:ext>
            </a:extLst>
          </p:cNvPr>
          <p:cNvSpPr txBox="1"/>
          <p:nvPr/>
        </p:nvSpPr>
        <p:spPr>
          <a:xfrm>
            <a:off x="2304121" y="1954629"/>
            <a:ext cx="3791879" cy="369332"/>
          </a:xfrm>
          <a:prstGeom prst="rect">
            <a:avLst/>
          </a:prstGeom>
          <a:noFill/>
        </p:spPr>
        <p:txBody>
          <a:bodyPr wrap="square" rtlCol="0">
            <a:spAutoFit/>
          </a:bodyPr>
          <a:lstStyle/>
          <a:p>
            <a:r>
              <a:rPr lang="en-US" dirty="0">
                <a:latin typeface="Encode Sans" panose="020B0604020202020204" charset="0"/>
              </a:rPr>
              <a:t>Base 36 months – 120,000 km</a:t>
            </a:r>
          </a:p>
        </p:txBody>
      </p:sp>
      <p:sp>
        <p:nvSpPr>
          <p:cNvPr id="20" name="Rectangle 19">
            <a:extLst>
              <a:ext uri="{FF2B5EF4-FFF2-40B4-BE49-F238E27FC236}">
                <a16:creationId xmlns:a16="http://schemas.microsoft.com/office/drawing/2014/main" id="{5BE98016-30DF-712F-EBC3-A4407C59A461}"/>
              </a:ext>
            </a:extLst>
          </p:cNvPr>
          <p:cNvSpPr/>
          <p:nvPr/>
        </p:nvSpPr>
        <p:spPr>
          <a:xfrm>
            <a:off x="0" y="434558"/>
            <a:ext cx="5166911" cy="356591"/>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a:latin typeface="Encode Sans" panose="020B0604020202020204" charset="0"/>
              </a:rPr>
              <a:t>Example France - Country adaptation</a:t>
            </a:r>
          </a:p>
        </p:txBody>
      </p:sp>
      <p:sp>
        <p:nvSpPr>
          <p:cNvPr id="21" name="TextBox 8">
            <a:extLst>
              <a:ext uri="{FF2B5EF4-FFF2-40B4-BE49-F238E27FC236}">
                <a16:creationId xmlns:a16="http://schemas.microsoft.com/office/drawing/2014/main" id="{99699BDF-5E07-10FE-CB30-61814D5D3445}"/>
              </a:ext>
            </a:extLst>
          </p:cNvPr>
          <p:cNvSpPr txBox="1"/>
          <p:nvPr/>
        </p:nvSpPr>
        <p:spPr>
          <a:xfrm>
            <a:off x="5883927" y="1843507"/>
            <a:ext cx="3460612" cy="430887"/>
          </a:xfrm>
          <a:prstGeom prst="rect">
            <a:avLst/>
          </a:prstGeom>
          <a:noFill/>
        </p:spPr>
        <p:txBody>
          <a:bodyPr wrap="square">
            <a:spAutoFit/>
          </a:bodyPr>
          <a:lstStyle/>
          <a:p>
            <a:pPr algn="ctr"/>
            <a:r>
              <a:rPr lang="en-US" sz="1100" b="1" dirty="0">
                <a:latin typeface="Encode Sans" panose="020B0604020202020204" charset="0"/>
                <a:ea typeface="+mn-ea"/>
              </a:rPr>
              <a:t>C5 </a:t>
            </a:r>
            <a:r>
              <a:rPr lang="en-US" sz="1100" b="1" dirty="0" err="1">
                <a:latin typeface="Encode Sans" panose="020B0604020202020204" charset="0"/>
                <a:ea typeface="+mn-ea"/>
              </a:rPr>
              <a:t>Aircross</a:t>
            </a:r>
            <a:r>
              <a:rPr lang="en-US" sz="1100" b="1" dirty="0">
                <a:latin typeface="Encode Sans" panose="020B0604020202020204" charset="0"/>
                <a:ea typeface="+mn-ea"/>
              </a:rPr>
              <a:t> </a:t>
            </a:r>
            <a:r>
              <a:rPr lang="en-US" sz="1100" b="1" dirty="0" err="1">
                <a:latin typeface="Encode Sans" panose="020B0604020202020204" charset="0"/>
                <a:ea typeface="+mn-ea"/>
              </a:rPr>
              <a:t>PureTech</a:t>
            </a:r>
            <a:r>
              <a:rPr lang="en-US" sz="1100" b="1" dirty="0">
                <a:latin typeface="Encode Sans" panose="020B0604020202020204" charset="0"/>
                <a:ea typeface="+mn-ea"/>
              </a:rPr>
              <a:t> </a:t>
            </a:r>
          </a:p>
          <a:p>
            <a:pPr algn="ctr"/>
            <a:r>
              <a:rPr lang="en-US" sz="1100" b="1" dirty="0">
                <a:latin typeface="Encode Sans" panose="020B0604020202020204" charset="0"/>
                <a:ea typeface="+mn-ea"/>
              </a:rPr>
              <a:t>130 S&amp;S EAT8 Shine</a:t>
            </a:r>
          </a:p>
        </p:txBody>
      </p:sp>
      <p:sp>
        <p:nvSpPr>
          <p:cNvPr id="24" name="TextBox 23">
            <a:extLst>
              <a:ext uri="{FF2B5EF4-FFF2-40B4-BE49-F238E27FC236}">
                <a16:creationId xmlns:a16="http://schemas.microsoft.com/office/drawing/2014/main" id="{81E7D230-A068-4A62-BA70-7E2700C952B7}"/>
              </a:ext>
            </a:extLst>
          </p:cNvPr>
          <p:cNvSpPr txBox="1"/>
          <p:nvPr/>
        </p:nvSpPr>
        <p:spPr>
          <a:xfrm>
            <a:off x="2219918" y="4403684"/>
            <a:ext cx="4960279" cy="230832"/>
          </a:xfrm>
          <a:prstGeom prst="rect">
            <a:avLst/>
          </a:prstGeom>
          <a:noFill/>
        </p:spPr>
        <p:txBody>
          <a:bodyPr wrap="square" rtlCol="0">
            <a:spAutoFit/>
          </a:bodyPr>
          <a:lstStyle/>
          <a:p>
            <a:r>
              <a:rPr lang="en-US" sz="900" dirty="0">
                <a:latin typeface="Encode Sans" panose="020B0604020202020204" charset="0"/>
              </a:rPr>
              <a:t>* Excluding vehicle registration and car insurance</a:t>
            </a:r>
          </a:p>
        </p:txBody>
      </p:sp>
      <p:pic>
        <p:nvPicPr>
          <p:cNvPr id="25" name="Picture 24" descr="A person holding a tablet&#10;&#10;Description automatically generated with low confidence">
            <a:extLst>
              <a:ext uri="{FF2B5EF4-FFF2-40B4-BE49-F238E27FC236}">
                <a16:creationId xmlns:a16="http://schemas.microsoft.com/office/drawing/2014/main" id="{6F860462-A7A8-1DD9-3C75-BF8CE74CA29C}"/>
              </a:ext>
            </a:extLst>
          </p:cNvPr>
          <p:cNvPicPr>
            <a:picLocks noChangeAspect="1"/>
          </p:cNvPicPr>
          <p:nvPr/>
        </p:nvPicPr>
        <p:blipFill rotWithShape="1">
          <a:blip r:embed="rId6"/>
          <a:srcRect l="8560" t="11464" r="38520" b="8267"/>
          <a:stretch/>
        </p:blipFill>
        <p:spPr>
          <a:xfrm>
            <a:off x="495159" y="847508"/>
            <a:ext cx="1235392" cy="1249200"/>
          </a:xfrm>
          <a:prstGeom prst="flowChartConnector">
            <a:avLst/>
          </a:prstGeom>
        </p:spPr>
      </p:pic>
      <p:sp>
        <p:nvSpPr>
          <p:cNvPr id="26" name="ZoneTexte 4">
            <a:extLst>
              <a:ext uri="{FF2B5EF4-FFF2-40B4-BE49-F238E27FC236}">
                <a16:creationId xmlns:a16="http://schemas.microsoft.com/office/drawing/2014/main" id="{2EF641DD-36B6-14AC-DEB9-B0EC115BA88B}"/>
              </a:ext>
            </a:extLst>
          </p:cNvPr>
          <p:cNvSpPr txBox="1"/>
          <p:nvPr/>
        </p:nvSpPr>
        <p:spPr>
          <a:xfrm>
            <a:off x="1840733" y="1138957"/>
            <a:ext cx="2618543" cy="646331"/>
          </a:xfrm>
          <a:prstGeom prst="rect">
            <a:avLst/>
          </a:prstGeom>
          <a:noFill/>
        </p:spPr>
        <p:txBody>
          <a:bodyPr wrap="square" rtlCol="0">
            <a:spAutoFit/>
          </a:bodyPr>
          <a:lstStyle/>
          <a:p>
            <a:r>
              <a:rPr lang="fr-BE" dirty="0">
                <a:latin typeface="Encode Sans" panose="020B0604020202020204" charset="0"/>
              </a:rPr>
              <a:t>Driver #3</a:t>
            </a:r>
          </a:p>
          <a:p>
            <a:r>
              <a:rPr lang="fr-BE" dirty="0">
                <a:latin typeface="Encode Sans" panose="020B0604020202020204" charset="0"/>
              </a:rPr>
              <a:t>Lucien Goyet</a:t>
            </a:r>
          </a:p>
        </p:txBody>
      </p:sp>
      <p:pic>
        <p:nvPicPr>
          <p:cNvPr id="28" name="Picture 27" descr="A blue sports car&#10;&#10;Description automatically generated with medium confidence">
            <a:extLst>
              <a:ext uri="{FF2B5EF4-FFF2-40B4-BE49-F238E27FC236}">
                <a16:creationId xmlns:a16="http://schemas.microsoft.com/office/drawing/2014/main" id="{C72F9D3D-1B15-0A90-65C3-189CC05E8BFA}"/>
              </a:ext>
            </a:extLst>
          </p:cNvPr>
          <p:cNvPicPr>
            <a:picLocks noChangeAspect="1"/>
          </p:cNvPicPr>
          <p:nvPr/>
        </p:nvPicPr>
        <p:blipFill>
          <a:blip r:embed="rId7"/>
          <a:stretch>
            <a:fillRect/>
          </a:stretch>
        </p:blipFill>
        <p:spPr>
          <a:xfrm>
            <a:off x="6850448" y="792420"/>
            <a:ext cx="1527569" cy="1146339"/>
          </a:xfrm>
          <a:prstGeom prst="rect">
            <a:avLst/>
          </a:prstGeom>
        </p:spPr>
      </p:pic>
      <p:pic>
        <p:nvPicPr>
          <p:cNvPr id="2050" name="Picture 2" descr="Nouveau Citroën C5 Aircross : les prix et la gamme">
            <a:extLst>
              <a:ext uri="{FF2B5EF4-FFF2-40B4-BE49-F238E27FC236}">
                <a16:creationId xmlns:a16="http://schemas.microsoft.com/office/drawing/2014/main" id="{6AFFF7F3-D410-8B65-8308-58CE534CA65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798269" y="960900"/>
            <a:ext cx="1695153" cy="89969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Stellantis dévoile un florilège de slogans pour ses marques">
            <a:extLst>
              <a:ext uri="{FF2B5EF4-FFF2-40B4-BE49-F238E27FC236}">
                <a16:creationId xmlns:a16="http://schemas.microsoft.com/office/drawing/2014/main" id="{4213D997-9540-9F97-45A5-7525EF68AFE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8869" y="6267198"/>
            <a:ext cx="396573" cy="264382"/>
          </a:xfrm>
          <a:prstGeom prst="flowChartConnector">
            <a:avLst/>
          </a:prstGeom>
          <a:noFill/>
          <a:extLst>
            <a:ext uri="{909E8E84-426E-40DD-AFC4-6F175D3DCCD1}">
              <a14:hiddenFill xmlns:a14="http://schemas.microsoft.com/office/drawing/2010/main">
                <a:solidFill>
                  <a:srgbClr val="FFFFFF"/>
                </a:solidFill>
              </a14:hiddenFill>
            </a:ext>
          </a:extLst>
        </p:spPr>
      </p:pic>
      <p:pic>
        <p:nvPicPr>
          <p:cNvPr id="22" name="Picture 2" descr="Drapeaux Monde Banque d'images et photos libres de droit - iStock">
            <a:extLst>
              <a:ext uri="{FF2B5EF4-FFF2-40B4-BE49-F238E27FC236}">
                <a16:creationId xmlns:a16="http://schemas.microsoft.com/office/drawing/2014/main" id="{F59CF841-9150-D30E-680F-DFAE59694BF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63210" y="6179115"/>
            <a:ext cx="437609" cy="437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726995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2" descr="Solde De Licône Vecteurs libres de droits et plus d&amp;#39;images vectorielles de  Balance - iStock">
            <a:extLst>
              <a:ext uri="{FF2B5EF4-FFF2-40B4-BE49-F238E27FC236}">
                <a16:creationId xmlns:a16="http://schemas.microsoft.com/office/drawing/2014/main" id="{BC8C9254-2F80-4BA0-B848-322027B65BDC}"/>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33477" b="34330"/>
          <a:stretch/>
        </p:blipFill>
        <p:spPr bwMode="auto">
          <a:xfrm>
            <a:off x="3499995" y="6236542"/>
            <a:ext cx="4892209" cy="525291"/>
          </a:xfrm>
          <a:prstGeom prst="rect">
            <a:avLst/>
          </a:prstGeom>
          <a:solidFill>
            <a:srgbClr val="FFFFFF"/>
          </a:solidFill>
        </p:spPr>
      </p:pic>
      <p:sp>
        <p:nvSpPr>
          <p:cNvPr id="9" name="Espace réservé du texte 8">
            <a:extLst>
              <a:ext uri="{FF2B5EF4-FFF2-40B4-BE49-F238E27FC236}">
                <a16:creationId xmlns:a16="http://schemas.microsoft.com/office/drawing/2014/main" id="{B55175DA-0A80-4934-8DE7-C852B922A047}"/>
              </a:ext>
            </a:extLst>
          </p:cNvPr>
          <p:cNvSpPr>
            <a:spLocks noGrp="1"/>
          </p:cNvSpPr>
          <p:nvPr>
            <p:ph type="body" idx="1"/>
          </p:nvPr>
        </p:nvSpPr>
        <p:spPr/>
        <p:txBody>
          <a:bodyPr/>
          <a:lstStyle/>
          <a:p>
            <a:r>
              <a:rPr lang="fr-FR" altLang="fr-FR" sz="1600" dirty="0">
                <a:solidFill>
                  <a:schemeClr val="bg1"/>
                </a:solidFill>
                <a:cs typeface="Arial"/>
              </a:rPr>
              <a:t>case </a:t>
            </a:r>
            <a:r>
              <a:rPr lang="fr-FR" altLang="fr-FR" sz="1600" dirty="0" err="1">
                <a:solidFill>
                  <a:schemeClr val="bg1"/>
                </a:solidFill>
                <a:cs typeface="Arial"/>
              </a:rPr>
              <a:t>study</a:t>
            </a:r>
            <a:r>
              <a:rPr lang="fr-FR" altLang="fr-FR" sz="1600" dirty="0">
                <a:solidFill>
                  <a:schemeClr val="bg1"/>
                </a:solidFill>
                <a:cs typeface="Arial"/>
              </a:rPr>
              <a:t> #2</a:t>
            </a:r>
          </a:p>
        </p:txBody>
      </p:sp>
      <p:sp>
        <p:nvSpPr>
          <p:cNvPr id="5" name="Text Placeholder 4">
            <a:extLst>
              <a:ext uri="{FF2B5EF4-FFF2-40B4-BE49-F238E27FC236}">
                <a16:creationId xmlns:a16="http://schemas.microsoft.com/office/drawing/2014/main" id="{18EA97AC-080A-5ED8-3108-FF53041A2AEE}"/>
              </a:ext>
            </a:extLst>
          </p:cNvPr>
          <p:cNvSpPr>
            <a:spLocks noGrp="1"/>
          </p:cNvSpPr>
          <p:nvPr>
            <p:ph type="body" sz="quarter" idx="19"/>
          </p:nvPr>
        </p:nvSpPr>
        <p:spPr/>
        <p:txBody>
          <a:bodyPr/>
          <a:lstStyle/>
          <a:p>
            <a:r>
              <a:rPr lang="fr-BE"/>
              <a:t>04</a:t>
            </a:r>
            <a:endParaRPr lang="en-US"/>
          </a:p>
        </p:txBody>
      </p:sp>
      <p:sp>
        <p:nvSpPr>
          <p:cNvPr id="2" name="Titel 1">
            <a:extLst>
              <a:ext uri="{FF2B5EF4-FFF2-40B4-BE49-F238E27FC236}">
                <a16:creationId xmlns:a16="http://schemas.microsoft.com/office/drawing/2014/main" id="{34FC97BF-73D5-9444-85F8-23A8705FE0ED}"/>
              </a:ext>
            </a:extLst>
          </p:cNvPr>
          <p:cNvSpPr>
            <a:spLocks noGrp="1"/>
          </p:cNvSpPr>
          <p:nvPr>
            <p:ph type="title"/>
          </p:nvPr>
        </p:nvSpPr>
        <p:spPr/>
        <p:txBody>
          <a:bodyPr/>
          <a:lstStyle/>
          <a:p>
            <a:pPr algn="l"/>
            <a:r>
              <a:rPr lang="fr-FR" dirty="0"/>
              <a:t>Comparative </a:t>
            </a:r>
            <a:r>
              <a:rPr lang="fr-FR" dirty="0" err="1"/>
              <a:t>tco</a:t>
            </a:r>
            <a:endParaRPr lang="nl-NL" dirty="0"/>
          </a:p>
        </p:txBody>
      </p:sp>
      <p:graphicFrame>
        <p:nvGraphicFramePr>
          <p:cNvPr id="25" name="Tableau 21">
            <a:extLst>
              <a:ext uri="{FF2B5EF4-FFF2-40B4-BE49-F238E27FC236}">
                <a16:creationId xmlns:a16="http://schemas.microsoft.com/office/drawing/2014/main" id="{0F1EC660-E1D8-44B3-929B-4C660F0D0C5F}"/>
              </a:ext>
            </a:extLst>
          </p:cNvPr>
          <p:cNvGraphicFramePr>
            <a:graphicFrameLocks/>
          </p:cNvGraphicFramePr>
          <p:nvPr>
            <p:extLst>
              <p:ext uri="{D42A27DB-BD31-4B8C-83A1-F6EECF244321}">
                <p14:modId xmlns:p14="http://schemas.microsoft.com/office/powerpoint/2010/main" val="2359555043"/>
              </p:ext>
            </p:extLst>
          </p:nvPr>
        </p:nvGraphicFramePr>
        <p:xfrm>
          <a:off x="463918" y="1797321"/>
          <a:ext cx="8306661" cy="4276950"/>
        </p:xfrm>
        <a:graphic>
          <a:graphicData uri="http://schemas.openxmlformats.org/drawingml/2006/table">
            <a:tbl>
              <a:tblPr firstRow="1" bandRow="1">
                <a:tableStyleId>{5940675A-B579-460E-94D1-54222C63F5DA}</a:tableStyleId>
              </a:tblPr>
              <a:tblGrid>
                <a:gridCol w="2574557">
                  <a:extLst>
                    <a:ext uri="{9D8B030D-6E8A-4147-A177-3AD203B41FA5}">
                      <a16:colId xmlns:a16="http://schemas.microsoft.com/office/drawing/2014/main" val="518735030"/>
                    </a:ext>
                  </a:extLst>
                </a:gridCol>
                <a:gridCol w="2648283">
                  <a:extLst>
                    <a:ext uri="{9D8B030D-6E8A-4147-A177-3AD203B41FA5}">
                      <a16:colId xmlns:a16="http://schemas.microsoft.com/office/drawing/2014/main" val="1391006611"/>
                    </a:ext>
                  </a:extLst>
                </a:gridCol>
                <a:gridCol w="291451">
                  <a:extLst>
                    <a:ext uri="{9D8B030D-6E8A-4147-A177-3AD203B41FA5}">
                      <a16:colId xmlns:a16="http://schemas.microsoft.com/office/drawing/2014/main" val="2257945882"/>
                    </a:ext>
                  </a:extLst>
                </a:gridCol>
                <a:gridCol w="2792370">
                  <a:extLst>
                    <a:ext uri="{9D8B030D-6E8A-4147-A177-3AD203B41FA5}">
                      <a16:colId xmlns:a16="http://schemas.microsoft.com/office/drawing/2014/main" val="3244949217"/>
                    </a:ext>
                  </a:extLst>
                </a:gridCol>
              </a:tblGrid>
              <a:tr h="339303">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latin typeface="Encode Sans" panose="020B0604020202020204" charset="0"/>
                          <a:ea typeface="+mn-ea"/>
                          <a:cs typeface="Audi Type Wide Normal" panose="000B0504040202020203" pitchFamily="34" charset="0"/>
                        </a:rPr>
                        <a:t>Net investment value incl. VAT</a:t>
                      </a:r>
                    </a:p>
                  </a:txBody>
                  <a:tcPr marL="76200" marR="76200" marT="38100" marB="381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fr-BE" sz="1400" dirty="0">
                          <a:solidFill>
                            <a:schemeClr val="tx1">
                              <a:lumMod val="65000"/>
                              <a:lumOff val="35000"/>
                            </a:schemeClr>
                          </a:solidFill>
                          <a:latin typeface="Encode Sans" panose="020B0604020202020204" charset="0"/>
                        </a:rPr>
                        <a:t>38,750 €</a:t>
                      </a: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fr-BE" sz="1400" dirty="0">
                        <a:solidFill>
                          <a:schemeClr val="tx1">
                            <a:lumMod val="65000"/>
                            <a:lumOff val="35000"/>
                          </a:schemeClr>
                        </a:solidFill>
                        <a:latin typeface="Encode Sans" panose="020B0604020202020204" charset="0"/>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fr-BE" sz="1400" dirty="0">
                          <a:solidFill>
                            <a:schemeClr val="tx1">
                              <a:lumMod val="65000"/>
                              <a:lumOff val="35000"/>
                            </a:schemeClr>
                          </a:solidFill>
                          <a:latin typeface="Encode Sans" panose="020B0604020202020204" charset="0"/>
                        </a:rPr>
                        <a:t>3,950 €</a:t>
                      </a: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837856330"/>
                  </a:ext>
                </a:extLst>
              </a:tr>
              <a:tr h="339303">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BE" sz="1200" b="0" kern="1200" dirty="0">
                          <a:solidFill>
                            <a:schemeClr val="tx1"/>
                          </a:solidFill>
                          <a:latin typeface="Encode Sans" panose="020B0604020202020204" charset="0"/>
                          <a:ea typeface="+mn-ea"/>
                          <a:cs typeface="Audi Type Wide Normal" panose="000B0504040202020203" pitchFamily="34" charset="0"/>
                        </a:rPr>
                        <a:t>Budget (OL </a:t>
                      </a:r>
                      <a:r>
                        <a:rPr lang="fr-BE" sz="1200" b="0" kern="1200" dirty="0" err="1">
                          <a:solidFill>
                            <a:schemeClr val="tx1"/>
                          </a:solidFill>
                          <a:latin typeface="Encode Sans" panose="020B0604020202020204" charset="0"/>
                          <a:ea typeface="+mn-ea"/>
                          <a:cs typeface="Audi Type Wide Normal" panose="000B0504040202020203" pitchFamily="34" charset="0"/>
                        </a:rPr>
                        <a:t>rent</a:t>
                      </a:r>
                      <a:r>
                        <a:rPr lang="fr-BE" sz="1200" b="0" kern="1200" dirty="0">
                          <a:solidFill>
                            <a:schemeClr val="tx1"/>
                          </a:solidFill>
                          <a:latin typeface="Encode Sans" panose="020B0604020202020204" charset="0"/>
                          <a:ea typeface="+mn-ea"/>
                          <a:cs typeface="Audi Type Wide Normal" panose="000B0504040202020203" pitchFamily="34" charset="0"/>
                        </a:rPr>
                        <a:t>)</a:t>
                      </a:r>
                      <a:endParaRPr lang="en-US" sz="1200" b="0" kern="1200" dirty="0">
                        <a:solidFill>
                          <a:schemeClr val="tx1"/>
                        </a:solidFill>
                        <a:latin typeface="Encode Sans" panose="020B0604020202020204" charset="0"/>
                        <a:ea typeface="+mn-ea"/>
                        <a:cs typeface="Audi Type Wide Normal" panose="000B0504040202020203" pitchFamily="34" charset="0"/>
                      </a:endParaRPr>
                    </a:p>
                  </a:txBody>
                  <a:tcPr marL="76200" marR="76200" marT="38100" marB="381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fr-BE" sz="1400" kern="1200" dirty="0">
                          <a:solidFill>
                            <a:schemeClr val="tx1">
                              <a:lumMod val="65000"/>
                              <a:lumOff val="35000"/>
                            </a:schemeClr>
                          </a:solidFill>
                          <a:latin typeface="Encode Sans" panose="020B0604020202020204" charset="0"/>
                          <a:ea typeface="+mn-ea"/>
                          <a:cs typeface="+mn-cs"/>
                        </a:rPr>
                        <a:t>1,028 €</a:t>
                      </a: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fr-BE" sz="1400" kern="1200" dirty="0">
                        <a:solidFill>
                          <a:schemeClr val="tx1">
                            <a:lumMod val="65000"/>
                            <a:lumOff val="35000"/>
                          </a:schemeClr>
                        </a:solidFill>
                        <a:latin typeface="Encode Sans" panose="020B0604020202020204" charset="0"/>
                        <a:ea typeface="+mn-ea"/>
                        <a:cs typeface="+mn-cs"/>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fr-BE" sz="1400" kern="1200" dirty="0">
                          <a:solidFill>
                            <a:schemeClr val="tx1">
                              <a:lumMod val="65000"/>
                              <a:lumOff val="35000"/>
                            </a:schemeClr>
                          </a:solidFill>
                          <a:latin typeface="Encode Sans" panose="020B0604020202020204" charset="0"/>
                          <a:ea typeface="+mn-ea"/>
                          <a:cs typeface="+mn-cs"/>
                        </a:rPr>
                        <a:t>975 €</a:t>
                      </a: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2869091"/>
                  </a:ext>
                </a:extLst>
              </a:tr>
              <a:tr h="339303">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BE" sz="1200" b="0" kern="1200" dirty="0" err="1">
                          <a:solidFill>
                            <a:schemeClr val="tx1"/>
                          </a:solidFill>
                          <a:latin typeface="Encode Sans" panose="020B0604020202020204" charset="0"/>
                          <a:ea typeface="+mn-ea"/>
                          <a:cs typeface="Audi Type Wide Normal" panose="000B0504040202020203" pitchFamily="34" charset="0"/>
                        </a:rPr>
                        <a:t>Adjusted</a:t>
                      </a:r>
                      <a:r>
                        <a:rPr lang="fr-BE" sz="1200" b="0" kern="1200" dirty="0">
                          <a:solidFill>
                            <a:schemeClr val="tx1"/>
                          </a:solidFill>
                          <a:latin typeface="Encode Sans" panose="020B0604020202020204" charset="0"/>
                          <a:ea typeface="+mn-ea"/>
                          <a:cs typeface="Audi Type Wide Normal" panose="000B0504040202020203" pitchFamily="34" charset="0"/>
                        </a:rPr>
                        <a:t> </a:t>
                      </a:r>
                      <a:r>
                        <a:rPr lang="fr-BE" sz="1200" b="0" kern="1200" dirty="0" err="1">
                          <a:solidFill>
                            <a:schemeClr val="tx1"/>
                          </a:solidFill>
                          <a:latin typeface="Encode Sans" panose="020B0604020202020204" charset="0"/>
                          <a:ea typeface="+mn-ea"/>
                          <a:cs typeface="Audi Type Wide Normal" panose="000B0504040202020203" pitchFamily="34" charset="0"/>
                        </a:rPr>
                        <a:t>consumption</a:t>
                      </a:r>
                      <a:r>
                        <a:rPr lang="fr-BE" sz="1200" b="0" kern="1200" dirty="0">
                          <a:solidFill>
                            <a:schemeClr val="tx1"/>
                          </a:solidFill>
                          <a:latin typeface="Encode Sans" panose="020B0604020202020204" charset="0"/>
                          <a:ea typeface="+mn-ea"/>
                          <a:cs typeface="Audi Type Wide Normal" panose="000B0504040202020203" pitchFamily="34" charset="0"/>
                        </a:rPr>
                        <a:t> budget</a:t>
                      </a:r>
                      <a:endParaRPr lang="en-US" sz="1200" b="0" kern="1200" dirty="0">
                        <a:solidFill>
                          <a:schemeClr val="tx1"/>
                        </a:solidFill>
                        <a:latin typeface="Encode Sans" panose="020B0604020202020204" charset="0"/>
                        <a:ea typeface="+mn-ea"/>
                        <a:cs typeface="Audi Type Wide Normal" panose="000B0504040202020203" pitchFamily="34" charset="0"/>
                      </a:endParaRPr>
                    </a:p>
                  </a:txBody>
                  <a:tcPr marL="76200" marR="76200" marT="38100" marB="381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fr-BE" sz="1400" kern="1200" dirty="0">
                        <a:solidFill>
                          <a:schemeClr val="tx1">
                            <a:lumMod val="65000"/>
                            <a:lumOff val="35000"/>
                          </a:schemeClr>
                        </a:solidFill>
                        <a:latin typeface="Encode Sans" panose="020B0604020202020204" charset="0"/>
                        <a:ea typeface="+mn-ea"/>
                        <a:cs typeface="+mn-cs"/>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fr-BE" sz="1400" kern="1200" dirty="0">
                        <a:solidFill>
                          <a:schemeClr val="tx1">
                            <a:lumMod val="65000"/>
                            <a:lumOff val="35000"/>
                          </a:schemeClr>
                        </a:solidFill>
                        <a:latin typeface="Encode Sans" panose="020B0604020202020204" charset="0"/>
                        <a:ea typeface="+mn-ea"/>
                        <a:cs typeface="+mn-cs"/>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fr-BE" sz="1400" kern="1200" dirty="0">
                        <a:solidFill>
                          <a:schemeClr val="tx1">
                            <a:lumMod val="65000"/>
                            <a:lumOff val="35000"/>
                          </a:schemeClr>
                        </a:solidFill>
                        <a:latin typeface="Encode Sans" panose="020B0604020202020204" charset="0"/>
                        <a:ea typeface="+mn-ea"/>
                        <a:cs typeface="+mn-cs"/>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773975037"/>
                  </a:ext>
                </a:extLst>
              </a:tr>
              <a:tr h="339303">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BE" sz="1200" b="0" kern="1200" dirty="0" err="1">
                          <a:solidFill>
                            <a:schemeClr val="tx1"/>
                          </a:solidFill>
                          <a:latin typeface="Encode Sans" panose="020B0604020202020204" charset="0"/>
                          <a:ea typeface="+mn-ea"/>
                          <a:cs typeface="Audi Type Wide Normal" panose="000B0504040202020203" pitchFamily="34" charset="0"/>
                        </a:rPr>
                        <a:t>Regional</a:t>
                      </a:r>
                      <a:r>
                        <a:rPr lang="fr-BE" sz="1200" b="0" kern="1200" dirty="0">
                          <a:solidFill>
                            <a:schemeClr val="tx1"/>
                          </a:solidFill>
                          <a:latin typeface="Encode Sans" panose="020B0604020202020204" charset="0"/>
                          <a:ea typeface="+mn-ea"/>
                          <a:cs typeface="Audi Type Wide Normal" panose="000B0504040202020203" pitchFamily="34" charset="0"/>
                        </a:rPr>
                        <a:t> </a:t>
                      </a:r>
                      <a:r>
                        <a:rPr lang="fr-BE" sz="1200" b="0" kern="1200" dirty="0" err="1">
                          <a:solidFill>
                            <a:schemeClr val="tx1"/>
                          </a:solidFill>
                          <a:latin typeface="Encode Sans" panose="020B0604020202020204" charset="0"/>
                          <a:ea typeface="+mn-ea"/>
                          <a:cs typeface="Audi Type Wide Normal" panose="000B0504040202020203" pitchFamily="34" charset="0"/>
                        </a:rPr>
                        <a:t>tax</a:t>
                      </a:r>
                      <a:endParaRPr lang="fr-BE" sz="1200" b="0" kern="1200" dirty="0">
                        <a:solidFill>
                          <a:schemeClr val="tx1"/>
                        </a:solidFill>
                        <a:latin typeface="Encode Sans" panose="020B0604020202020204" charset="0"/>
                        <a:ea typeface="+mn-ea"/>
                        <a:cs typeface="Audi Type Wide Normal" panose="000B0504040202020203" pitchFamily="34" charset="0"/>
                      </a:endParaRPr>
                    </a:p>
                  </a:txBody>
                  <a:tcPr marL="76200" marR="76200" marT="38100" marB="381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fr-BE" sz="1400" kern="1200" dirty="0">
                          <a:solidFill>
                            <a:schemeClr val="tx1">
                              <a:lumMod val="65000"/>
                              <a:lumOff val="35000"/>
                            </a:schemeClr>
                          </a:solidFill>
                          <a:latin typeface="Encode Sans" panose="020B0604020202020204" charset="0"/>
                          <a:ea typeface="+mn-ea"/>
                          <a:cs typeface="+mn-cs"/>
                        </a:rPr>
                        <a:t>9 €</a:t>
                      </a: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fr-BE" sz="1400" kern="1200" dirty="0">
                        <a:solidFill>
                          <a:schemeClr val="tx1">
                            <a:lumMod val="65000"/>
                            <a:lumOff val="35000"/>
                          </a:schemeClr>
                        </a:solidFill>
                        <a:latin typeface="Encode Sans" panose="020B0604020202020204" charset="0"/>
                        <a:ea typeface="+mn-ea"/>
                        <a:cs typeface="+mn-cs"/>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fr-BE" sz="1400" kern="1200" dirty="0">
                          <a:solidFill>
                            <a:schemeClr val="tx1">
                              <a:lumMod val="65000"/>
                              <a:lumOff val="35000"/>
                            </a:schemeClr>
                          </a:solidFill>
                          <a:latin typeface="Encode Sans" panose="020B0604020202020204" charset="0"/>
                          <a:ea typeface="+mn-ea"/>
                          <a:cs typeface="+mn-cs"/>
                        </a:rPr>
                        <a:t>9 €</a:t>
                      </a: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44921007"/>
                  </a:ext>
                </a:extLst>
              </a:tr>
              <a:tr h="339303">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BE" sz="1200" b="0" kern="1200" dirty="0">
                          <a:solidFill>
                            <a:schemeClr val="tx1"/>
                          </a:solidFill>
                          <a:latin typeface="Encode Sans" panose="020B0604020202020204" charset="0"/>
                          <a:ea typeface="+mn-ea"/>
                          <a:cs typeface="Audi Type Wide Normal" panose="000B0504040202020203" pitchFamily="34" charset="0"/>
                        </a:rPr>
                        <a:t>CO</a:t>
                      </a:r>
                      <a:r>
                        <a:rPr lang="fr-BE" sz="1200" b="0" kern="1200" baseline="-25000" dirty="0">
                          <a:solidFill>
                            <a:schemeClr val="tx1"/>
                          </a:solidFill>
                          <a:latin typeface="Encode Sans" panose="020B0604020202020204" charset="0"/>
                          <a:ea typeface="+mn-ea"/>
                          <a:cs typeface="Audi Type Wide Normal" panose="000B0504040202020203" pitchFamily="34" charset="0"/>
                        </a:rPr>
                        <a:t>2 </a:t>
                      </a:r>
                      <a:r>
                        <a:rPr lang="fr-BE" sz="1200" b="0" kern="1200" dirty="0">
                          <a:solidFill>
                            <a:schemeClr val="tx1"/>
                          </a:solidFill>
                          <a:latin typeface="Encode Sans" panose="020B0604020202020204" charset="0"/>
                          <a:ea typeface="+mn-ea"/>
                          <a:cs typeface="Audi Type Wide Normal" panose="000B0504040202020203" pitchFamily="34" charset="0"/>
                        </a:rPr>
                        <a:t>malus</a:t>
                      </a:r>
                      <a:endParaRPr lang="en-US" sz="1200" b="0" kern="1200" dirty="0">
                        <a:solidFill>
                          <a:schemeClr val="tx1"/>
                        </a:solidFill>
                        <a:latin typeface="Encode Sans" panose="020B0604020202020204" charset="0"/>
                        <a:ea typeface="+mn-ea"/>
                        <a:cs typeface="Audi Type Wide Normal" panose="000B0504040202020203" pitchFamily="34" charset="0"/>
                      </a:endParaRPr>
                    </a:p>
                  </a:txBody>
                  <a:tcPr marL="76200" marR="76200" marT="38100" marB="381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fr-BE" sz="1400" kern="1200" dirty="0">
                          <a:solidFill>
                            <a:schemeClr val="tx1">
                              <a:lumMod val="65000"/>
                              <a:lumOff val="35000"/>
                            </a:schemeClr>
                          </a:solidFill>
                          <a:latin typeface="Encode Sans" panose="020B0604020202020204" charset="0"/>
                          <a:ea typeface="+mn-ea"/>
                          <a:cs typeface="+mn-cs"/>
                        </a:rPr>
                        <a:t>6.39 € (136g/km CO</a:t>
                      </a:r>
                      <a:r>
                        <a:rPr lang="fr-BE" sz="1400" kern="1200" baseline="-25000" dirty="0">
                          <a:solidFill>
                            <a:schemeClr val="tx1">
                              <a:lumMod val="65000"/>
                              <a:lumOff val="35000"/>
                            </a:schemeClr>
                          </a:solidFill>
                          <a:latin typeface="Encode Sans" panose="020B0604020202020204" charset="0"/>
                          <a:ea typeface="+mn-ea"/>
                          <a:cs typeface="+mn-cs"/>
                        </a:rPr>
                        <a:t>2</a:t>
                      </a:r>
                      <a:r>
                        <a:rPr lang="fr-BE" sz="1400" kern="1200" dirty="0">
                          <a:solidFill>
                            <a:schemeClr val="tx1">
                              <a:lumMod val="65000"/>
                              <a:lumOff val="35000"/>
                            </a:schemeClr>
                          </a:solidFill>
                          <a:latin typeface="Encode Sans" panose="020B0604020202020204" charset="0"/>
                          <a:ea typeface="+mn-ea"/>
                          <a:cs typeface="+mn-cs"/>
                        </a:rPr>
                        <a:t>)</a:t>
                      </a: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endParaRPr lang="fr-BE" sz="1400" kern="1200" dirty="0">
                        <a:solidFill>
                          <a:schemeClr val="tx1">
                            <a:lumMod val="65000"/>
                            <a:lumOff val="35000"/>
                          </a:schemeClr>
                        </a:solidFill>
                        <a:latin typeface="Encode Sans" panose="020B0604020202020204" charset="0"/>
                        <a:ea typeface="+mn-ea"/>
                        <a:cs typeface="+mn-cs"/>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fr-BE" sz="1400" kern="1200" dirty="0">
                          <a:solidFill>
                            <a:schemeClr val="tx1">
                              <a:lumMod val="65000"/>
                              <a:lumOff val="35000"/>
                            </a:schemeClr>
                          </a:solidFill>
                          <a:latin typeface="Encode Sans" panose="020B0604020202020204" charset="0"/>
                          <a:ea typeface="+mn-ea"/>
                          <a:cs typeface="+mn-cs"/>
                        </a:rPr>
                        <a:t>22.72 € (148 g/km CO</a:t>
                      </a:r>
                      <a:r>
                        <a:rPr lang="fr-BE" sz="1400" kern="1200" baseline="-25000" dirty="0">
                          <a:solidFill>
                            <a:schemeClr val="tx1">
                              <a:lumMod val="65000"/>
                              <a:lumOff val="35000"/>
                            </a:schemeClr>
                          </a:solidFill>
                          <a:latin typeface="Encode Sans" panose="020B0604020202020204" charset="0"/>
                          <a:ea typeface="+mn-ea"/>
                          <a:cs typeface="+mn-cs"/>
                        </a:rPr>
                        <a:t>2</a:t>
                      </a:r>
                      <a:r>
                        <a:rPr lang="fr-BE" sz="1400" kern="1200" dirty="0">
                          <a:solidFill>
                            <a:schemeClr val="tx1">
                              <a:lumMod val="65000"/>
                              <a:lumOff val="35000"/>
                            </a:schemeClr>
                          </a:solidFill>
                          <a:latin typeface="Encode Sans" panose="020B0604020202020204" charset="0"/>
                          <a:ea typeface="+mn-ea"/>
                          <a:cs typeface="+mn-cs"/>
                        </a:rPr>
                        <a:t>)</a:t>
                      </a: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3122842406"/>
                  </a:ext>
                </a:extLst>
              </a:tr>
              <a:tr h="339303">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BE" sz="1200" b="0" kern="1200" dirty="0" err="1">
                          <a:solidFill>
                            <a:schemeClr val="tx1"/>
                          </a:solidFill>
                          <a:latin typeface="Encode Sans" panose="020B0604020202020204" charset="0"/>
                          <a:ea typeface="+mn-ea"/>
                          <a:cs typeface="Audi Type Wide Normal" panose="000B0504040202020203" pitchFamily="34" charset="0"/>
                        </a:rPr>
                        <a:t>Weight</a:t>
                      </a:r>
                      <a:r>
                        <a:rPr lang="fr-BE" sz="1200" b="0" kern="1200" dirty="0">
                          <a:solidFill>
                            <a:schemeClr val="tx1"/>
                          </a:solidFill>
                          <a:latin typeface="Encode Sans" panose="020B0604020202020204" charset="0"/>
                          <a:ea typeface="+mn-ea"/>
                          <a:cs typeface="Audi Type Wide Normal" panose="000B0504040202020203" pitchFamily="34" charset="0"/>
                        </a:rPr>
                        <a:t> malus</a:t>
                      </a:r>
                    </a:p>
                  </a:txBody>
                  <a:tcPr marL="76200" marR="76200" marT="38100" marB="381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fr-BE" sz="1400" kern="1200" dirty="0">
                          <a:solidFill>
                            <a:schemeClr val="tx1">
                              <a:lumMod val="65000"/>
                              <a:lumOff val="35000"/>
                            </a:schemeClr>
                          </a:solidFill>
                          <a:latin typeface="Encode Sans" panose="020B0604020202020204" charset="0"/>
                          <a:ea typeface="+mn-ea"/>
                          <a:cs typeface="+mn-cs"/>
                        </a:rPr>
                        <a:t>0 €</a:t>
                      </a: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fr-BE" sz="1400" kern="1200" dirty="0">
                        <a:solidFill>
                          <a:schemeClr val="tx1">
                            <a:lumMod val="65000"/>
                            <a:lumOff val="35000"/>
                          </a:schemeClr>
                        </a:solidFill>
                        <a:latin typeface="Encode Sans" panose="020B0604020202020204" charset="0"/>
                        <a:ea typeface="+mn-ea"/>
                        <a:cs typeface="+mn-cs"/>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fr-BE" sz="1400" kern="1200" dirty="0">
                          <a:solidFill>
                            <a:schemeClr val="tx1">
                              <a:lumMod val="65000"/>
                              <a:lumOff val="35000"/>
                            </a:schemeClr>
                          </a:solidFill>
                          <a:latin typeface="Encode Sans" panose="020B0604020202020204" charset="0"/>
                          <a:ea typeface="+mn-ea"/>
                          <a:cs typeface="+mn-cs"/>
                        </a:rPr>
                        <a:t>0 €</a:t>
                      </a: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98341841"/>
                  </a:ext>
                </a:extLst>
              </a:tr>
              <a:tr h="339303">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BE" sz="1200" b="0" kern="1200" dirty="0">
                          <a:solidFill>
                            <a:schemeClr val="tx1"/>
                          </a:solidFill>
                          <a:latin typeface="Encode Sans" panose="020B0604020202020204" charset="0"/>
                          <a:ea typeface="+mn-ea"/>
                          <a:cs typeface="Audi Type Wide Normal" panose="000B0504040202020203" pitchFamily="34" charset="0"/>
                        </a:rPr>
                        <a:t>Use </a:t>
                      </a:r>
                      <a:r>
                        <a:rPr lang="fr-BE" sz="1200" b="0" kern="1200" dirty="0" err="1">
                          <a:solidFill>
                            <a:schemeClr val="tx1"/>
                          </a:solidFill>
                          <a:latin typeface="Encode Sans" panose="020B0604020202020204" charset="0"/>
                          <a:ea typeface="+mn-ea"/>
                          <a:cs typeface="Audi Type Wide Normal" panose="000B0504040202020203" pitchFamily="34" charset="0"/>
                        </a:rPr>
                        <a:t>tax</a:t>
                      </a:r>
                      <a:r>
                        <a:rPr lang="fr-BE" sz="1200" b="0" kern="1200" dirty="0">
                          <a:solidFill>
                            <a:schemeClr val="tx1"/>
                          </a:solidFill>
                          <a:latin typeface="Encode Sans" panose="020B0604020202020204" charset="0"/>
                          <a:ea typeface="+mn-ea"/>
                          <a:cs typeface="Audi Type Wide Normal" panose="000B0504040202020203" pitchFamily="34" charset="0"/>
                        </a:rPr>
                        <a:t> (former CCT)</a:t>
                      </a:r>
                    </a:p>
                  </a:txBody>
                  <a:tcPr marL="76200" marR="76200" marT="38100" marB="381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fr-BE" sz="1400" kern="1200" dirty="0">
                          <a:solidFill>
                            <a:schemeClr val="tx1">
                              <a:lumMod val="65000"/>
                              <a:lumOff val="35000"/>
                            </a:schemeClr>
                          </a:solidFill>
                          <a:latin typeface="Encode Sans" panose="020B0604020202020204" charset="0"/>
                          <a:ea typeface="+mn-ea"/>
                          <a:cs typeface="+mn-cs"/>
                        </a:rPr>
                        <a:t>30.50 €</a:t>
                      </a: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fr-BE" sz="1400" kern="1200" dirty="0">
                        <a:solidFill>
                          <a:schemeClr val="tx1">
                            <a:lumMod val="65000"/>
                            <a:lumOff val="35000"/>
                          </a:schemeClr>
                        </a:solidFill>
                        <a:latin typeface="Encode Sans" panose="020B0604020202020204" charset="0"/>
                        <a:ea typeface="+mn-ea"/>
                        <a:cs typeface="+mn-cs"/>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fr-BE" sz="1400" kern="1200" dirty="0">
                          <a:solidFill>
                            <a:schemeClr val="tx1">
                              <a:lumMod val="65000"/>
                              <a:lumOff val="35000"/>
                            </a:schemeClr>
                          </a:solidFill>
                          <a:latin typeface="Encode Sans" panose="020B0604020202020204" charset="0"/>
                          <a:ea typeface="+mn-ea"/>
                          <a:cs typeface="+mn-cs"/>
                        </a:rPr>
                        <a:t>44.83 €</a:t>
                      </a: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4096524092"/>
                  </a:ext>
                </a:extLst>
              </a:tr>
              <a:tr h="339303">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BE" sz="1200" b="0" kern="1200" dirty="0">
                          <a:solidFill>
                            <a:schemeClr val="tx1"/>
                          </a:solidFill>
                          <a:latin typeface="Encode Sans" panose="020B0604020202020204" charset="0"/>
                          <a:ea typeface="+mn-ea"/>
                          <a:cs typeface="Audi Type Wide Normal" panose="000B0504040202020203" pitchFamily="34" charset="0"/>
                        </a:rPr>
                        <a:t>National bonus</a:t>
                      </a:r>
                    </a:p>
                  </a:txBody>
                  <a:tcPr marL="76200" marR="76200" marT="38100" marB="381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fr-BE" sz="1400" kern="1200" dirty="0">
                          <a:solidFill>
                            <a:schemeClr val="tx1">
                              <a:lumMod val="65000"/>
                              <a:lumOff val="35000"/>
                            </a:schemeClr>
                          </a:solidFill>
                          <a:latin typeface="Encode Sans" panose="020B0604020202020204" charset="0"/>
                          <a:ea typeface="+mn-ea"/>
                          <a:cs typeface="+mn-cs"/>
                        </a:rPr>
                        <a:t>-</a:t>
                      </a: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fr-BE" sz="1400" kern="1200" dirty="0">
                        <a:solidFill>
                          <a:schemeClr val="tx1">
                            <a:lumMod val="65000"/>
                            <a:lumOff val="35000"/>
                          </a:schemeClr>
                        </a:solidFill>
                        <a:latin typeface="Encode Sans" panose="020B0604020202020204" charset="0"/>
                        <a:ea typeface="+mn-ea"/>
                        <a:cs typeface="+mn-cs"/>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fr-BE" sz="1400" kern="1200" dirty="0">
                          <a:solidFill>
                            <a:schemeClr val="tx1">
                              <a:lumMod val="65000"/>
                              <a:lumOff val="35000"/>
                            </a:schemeClr>
                          </a:solidFill>
                          <a:latin typeface="Encode Sans" panose="020B0604020202020204" charset="0"/>
                          <a:ea typeface="+mn-ea"/>
                          <a:cs typeface="+mn-cs"/>
                        </a:rPr>
                        <a:t>-</a:t>
                      </a: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16723052"/>
                  </a:ext>
                </a:extLst>
              </a:tr>
              <a:tr h="339303">
                <a:tc>
                  <a:txBody>
                    <a:bodyPr/>
                    <a:lstStyle/>
                    <a:p>
                      <a:r>
                        <a:rPr lang="fr-BE" sz="1200" b="0" kern="1200" dirty="0">
                          <a:solidFill>
                            <a:schemeClr val="bg1"/>
                          </a:solidFill>
                          <a:latin typeface="Encode Sans" panose="020B0604020202020204" charset="0"/>
                          <a:ea typeface="+mn-ea"/>
                          <a:cs typeface="Audi Type Wide Normal" panose="000B0504040202020203" pitchFamily="34" charset="0"/>
                        </a:rPr>
                        <a:t>TCO1</a:t>
                      </a:r>
                      <a:endParaRPr lang="en-US" sz="1200" b="0" kern="1200" dirty="0">
                        <a:solidFill>
                          <a:schemeClr val="bg1"/>
                        </a:solidFill>
                        <a:latin typeface="Encode Sans" panose="020B0604020202020204" charset="0"/>
                        <a:ea typeface="+mn-ea"/>
                        <a:cs typeface="Audi Type Wide Normal" panose="000B0504040202020203" pitchFamily="34" charset="0"/>
                      </a:endParaRPr>
                    </a:p>
                  </a:txBody>
                  <a:tcPr marL="76200" marR="76200" marT="38100" marB="381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243782"/>
                    </a:solidFill>
                  </a:tcPr>
                </a:tc>
                <a:tc>
                  <a:txBody>
                    <a:bodyPr/>
                    <a:lstStyle/>
                    <a:p>
                      <a:pPr marL="0" indent="0" algn="ctr">
                        <a:buFontTx/>
                        <a:buNone/>
                      </a:pPr>
                      <a:endParaRPr lang="fr-BE" sz="2100" dirty="0">
                        <a:solidFill>
                          <a:schemeClr val="bg1"/>
                        </a:solidFill>
                        <a:latin typeface="Encode Sans" panose="020B0604020202020204" charset="0"/>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243782"/>
                    </a:solidFill>
                  </a:tcPr>
                </a:tc>
                <a:tc>
                  <a:txBody>
                    <a:bodyPr/>
                    <a:lstStyle/>
                    <a:p>
                      <a:pPr algn="ctr"/>
                      <a:endParaRPr lang="fr-BE" sz="2100" dirty="0">
                        <a:solidFill>
                          <a:schemeClr val="bg1"/>
                        </a:solidFill>
                        <a:latin typeface="Encode Sans" panose="020B0604020202020204" charset="0"/>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243782"/>
                    </a:solidFill>
                  </a:tcPr>
                </a:tc>
                <a:tc>
                  <a:txBody>
                    <a:bodyPr/>
                    <a:lstStyle/>
                    <a:p>
                      <a:pPr algn="ctr"/>
                      <a:endParaRPr lang="fr-BE" sz="2100" dirty="0">
                        <a:solidFill>
                          <a:schemeClr val="bg1"/>
                        </a:solidFill>
                        <a:latin typeface="Encode Sans" panose="020B0604020202020204" charset="0"/>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243782"/>
                    </a:solidFill>
                  </a:tcPr>
                </a:tc>
                <a:extLst>
                  <a:ext uri="{0D108BD9-81ED-4DB2-BD59-A6C34878D82A}">
                    <a16:rowId xmlns:a16="http://schemas.microsoft.com/office/drawing/2014/main" val="2546987339"/>
                  </a:ext>
                </a:extLst>
              </a:tr>
              <a:tr h="339303">
                <a:tc>
                  <a:txBody>
                    <a:bodyPr/>
                    <a:lstStyle/>
                    <a:p>
                      <a:pPr marL="0" algn="l" defTabSz="457200" rtl="0" eaLnBrk="1" latinLnBrk="0" hangingPunct="1"/>
                      <a:r>
                        <a:rPr lang="en-US" sz="1200" b="0" kern="1200" dirty="0">
                          <a:solidFill>
                            <a:schemeClr val="tx1"/>
                          </a:solidFill>
                          <a:latin typeface="Encode Sans" panose="020B0604020202020204" charset="0"/>
                          <a:ea typeface="+mn-ea"/>
                          <a:cs typeface="Audi Type Wide Normal" panose="000B0504040202020203" pitchFamily="34" charset="0"/>
                        </a:rPr>
                        <a:t>Additional cost of CIT on TR</a:t>
                      </a:r>
                    </a:p>
                  </a:txBody>
                  <a:tcPr marL="76200" marR="76200" marT="38100" marB="381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lgn="ctr">
                        <a:buFontTx/>
                        <a:buNone/>
                      </a:pPr>
                      <a:endParaRPr lang="fr-BE" sz="1400" kern="1200" dirty="0">
                        <a:solidFill>
                          <a:schemeClr val="tx1">
                            <a:lumMod val="65000"/>
                            <a:lumOff val="35000"/>
                          </a:schemeClr>
                        </a:solidFill>
                        <a:latin typeface="Encode Sans" panose="020B0604020202020204" charset="0"/>
                        <a:ea typeface="+mn-ea"/>
                        <a:cs typeface="+mn-cs"/>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fr-BE" sz="1400" kern="1200" dirty="0">
                        <a:solidFill>
                          <a:schemeClr val="tx1">
                            <a:lumMod val="65000"/>
                            <a:lumOff val="35000"/>
                          </a:schemeClr>
                        </a:solidFill>
                        <a:latin typeface="Encode Sans" panose="020B0604020202020204" charset="0"/>
                        <a:ea typeface="+mn-ea"/>
                        <a:cs typeface="+mn-cs"/>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fr-BE" sz="1400" kern="1200" dirty="0">
                        <a:solidFill>
                          <a:schemeClr val="tx1">
                            <a:lumMod val="65000"/>
                            <a:lumOff val="35000"/>
                          </a:schemeClr>
                        </a:solidFill>
                        <a:latin typeface="Encode Sans" panose="020B0604020202020204" charset="0"/>
                        <a:ea typeface="+mn-ea"/>
                        <a:cs typeface="+mn-cs"/>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81985996"/>
                  </a:ext>
                </a:extLst>
              </a:tr>
              <a:tr h="339303">
                <a:tc>
                  <a:txBody>
                    <a:bodyPr/>
                    <a:lstStyle/>
                    <a:p>
                      <a:pPr marL="0" algn="l" defTabSz="457200" rtl="0" eaLnBrk="1" latinLnBrk="0" hangingPunct="1"/>
                      <a:r>
                        <a:rPr lang="en-US" sz="1200" b="0" kern="1200" dirty="0">
                          <a:solidFill>
                            <a:schemeClr val="tx1"/>
                          </a:solidFill>
                          <a:latin typeface="Encode Sans" panose="020B0604020202020204" charset="0"/>
                          <a:ea typeface="+mn-ea"/>
                          <a:cs typeface="Audi Type Wide Normal" panose="000B0504040202020203" pitchFamily="34" charset="0"/>
                        </a:rPr>
                        <a:t>CIT surcharge for former CCT </a:t>
                      </a:r>
                    </a:p>
                  </a:txBody>
                  <a:tcPr marL="76200" marR="76200" marT="38100" marB="381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indent="0" algn="ctr">
                        <a:buFontTx/>
                        <a:buNone/>
                      </a:pPr>
                      <a:endParaRPr lang="fr-BE" sz="1400" kern="1200" dirty="0">
                        <a:solidFill>
                          <a:schemeClr val="tx1">
                            <a:lumMod val="65000"/>
                            <a:lumOff val="35000"/>
                          </a:schemeClr>
                        </a:solidFill>
                        <a:latin typeface="Encode Sans" panose="020B0604020202020204" charset="0"/>
                        <a:ea typeface="+mn-ea"/>
                        <a:cs typeface="+mn-cs"/>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fr-BE" sz="1400" kern="1200" dirty="0">
                        <a:solidFill>
                          <a:schemeClr val="tx1">
                            <a:lumMod val="65000"/>
                            <a:lumOff val="35000"/>
                          </a:schemeClr>
                        </a:solidFill>
                        <a:latin typeface="Encode Sans" panose="020B0604020202020204" charset="0"/>
                        <a:ea typeface="+mn-ea"/>
                        <a:cs typeface="+mn-cs"/>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fr-BE" sz="1400" kern="1200" dirty="0">
                        <a:solidFill>
                          <a:schemeClr val="tx1">
                            <a:lumMod val="65000"/>
                            <a:lumOff val="35000"/>
                          </a:schemeClr>
                        </a:solidFill>
                        <a:latin typeface="Encode Sans" panose="020B0604020202020204" charset="0"/>
                        <a:ea typeface="+mn-ea"/>
                        <a:cs typeface="+mn-cs"/>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75684497"/>
                  </a:ext>
                </a:extLst>
              </a:tr>
              <a:tr h="339303">
                <a:tc>
                  <a:txBody>
                    <a:bodyPr/>
                    <a:lstStyle/>
                    <a:p>
                      <a:r>
                        <a:rPr lang="fr-BE" sz="1200" b="0" kern="1200" dirty="0">
                          <a:solidFill>
                            <a:schemeClr val="bg1"/>
                          </a:solidFill>
                          <a:latin typeface="Encode Sans" panose="020B0604020202020204" charset="0"/>
                          <a:ea typeface="+mn-ea"/>
                          <a:cs typeface="Audi Type Wide Normal" panose="000B0504040202020203" pitchFamily="34" charset="0"/>
                        </a:rPr>
                        <a:t>TCO2</a:t>
                      </a:r>
                      <a:endParaRPr lang="en-US" sz="1200" b="0" kern="1200" dirty="0">
                        <a:solidFill>
                          <a:schemeClr val="bg1"/>
                        </a:solidFill>
                        <a:latin typeface="Encode Sans" panose="020B0604020202020204" charset="0"/>
                        <a:ea typeface="+mn-ea"/>
                        <a:cs typeface="Audi Type Wide Normal" panose="000B0504040202020203" pitchFamily="34" charset="0"/>
                      </a:endParaRPr>
                    </a:p>
                  </a:txBody>
                  <a:tcPr marL="76200" marR="76200" marT="38100" marB="381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243782"/>
                    </a:solidFill>
                  </a:tcPr>
                </a:tc>
                <a:tc>
                  <a:txBody>
                    <a:bodyPr/>
                    <a:lstStyle/>
                    <a:p>
                      <a:pPr marL="0" indent="0" algn="ctr">
                        <a:buFontTx/>
                        <a:buNone/>
                      </a:pPr>
                      <a:endParaRPr lang="fr-BE" sz="2100" dirty="0">
                        <a:solidFill>
                          <a:schemeClr val="bg1"/>
                        </a:solidFill>
                        <a:latin typeface="Encode Sans" panose="020B0604020202020204" charset="0"/>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243782"/>
                    </a:solidFill>
                  </a:tcPr>
                </a:tc>
                <a:tc>
                  <a:txBody>
                    <a:bodyPr/>
                    <a:lstStyle/>
                    <a:p>
                      <a:pPr algn="ctr"/>
                      <a:endParaRPr lang="fr-BE" sz="2100" dirty="0">
                        <a:solidFill>
                          <a:schemeClr val="bg1"/>
                        </a:solidFill>
                        <a:latin typeface="Encode Sans" panose="020B0604020202020204" charset="0"/>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243782"/>
                    </a:solidFill>
                  </a:tcPr>
                </a:tc>
                <a:tc>
                  <a:txBody>
                    <a:bodyPr/>
                    <a:lstStyle/>
                    <a:p>
                      <a:pPr algn="ctr"/>
                      <a:endParaRPr lang="fr-BE" sz="2100" dirty="0">
                        <a:solidFill>
                          <a:schemeClr val="bg1"/>
                        </a:solidFill>
                        <a:latin typeface="Encode Sans" panose="020B0604020202020204" charset="0"/>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243782"/>
                    </a:solidFill>
                  </a:tcPr>
                </a:tc>
                <a:extLst>
                  <a:ext uri="{0D108BD9-81ED-4DB2-BD59-A6C34878D82A}">
                    <a16:rowId xmlns:a16="http://schemas.microsoft.com/office/drawing/2014/main" val="1122625165"/>
                  </a:ext>
                </a:extLst>
              </a:tr>
            </a:tbl>
          </a:graphicData>
        </a:graphic>
      </p:graphicFrame>
      <p:pic>
        <p:nvPicPr>
          <p:cNvPr id="6" name="Graphique 5" descr="Badge à suivre avec un remplissage uni">
            <a:extLst>
              <a:ext uri="{FF2B5EF4-FFF2-40B4-BE49-F238E27FC236}">
                <a16:creationId xmlns:a16="http://schemas.microsoft.com/office/drawing/2014/main" id="{38F368E5-23B0-4FA9-87C2-356A5E56570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862796" y="2112835"/>
            <a:ext cx="427000" cy="427000"/>
          </a:xfrm>
          <a:prstGeom prst="rect">
            <a:avLst/>
          </a:prstGeom>
        </p:spPr>
      </p:pic>
      <p:sp>
        <p:nvSpPr>
          <p:cNvPr id="10" name="ZoneTexte 9">
            <a:extLst>
              <a:ext uri="{FF2B5EF4-FFF2-40B4-BE49-F238E27FC236}">
                <a16:creationId xmlns:a16="http://schemas.microsoft.com/office/drawing/2014/main" id="{12D5A4C8-F7B2-4AB6-B5A7-9B5F701D0D14}"/>
              </a:ext>
            </a:extLst>
          </p:cNvPr>
          <p:cNvSpPr txBox="1"/>
          <p:nvPr/>
        </p:nvSpPr>
        <p:spPr>
          <a:xfrm>
            <a:off x="9354604" y="2187836"/>
            <a:ext cx="918220" cy="276999"/>
          </a:xfrm>
          <a:prstGeom prst="rect">
            <a:avLst/>
          </a:prstGeom>
          <a:noFill/>
        </p:spPr>
        <p:txBody>
          <a:bodyPr wrap="square" rtlCol="0">
            <a:spAutoFit/>
          </a:bodyPr>
          <a:lstStyle/>
          <a:p>
            <a:pPr eaLnBrk="1" fontAlgn="auto" hangingPunct="1">
              <a:spcBef>
                <a:spcPts val="0"/>
              </a:spcBef>
              <a:spcAft>
                <a:spcPts val="0"/>
              </a:spcAft>
              <a:defRPr/>
            </a:pPr>
            <a:r>
              <a:rPr lang="fr-BE" sz="1200" dirty="0">
                <a:latin typeface="Encode Sans" panose="020B0604020202020204" charset="0"/>
                <a:ea typeface="+mn-ea"/>
                <a:cs typeface="Audi Type Wide Normal" panose="000B0504040202020203" pitchFamily="34" charset="0"/>
              </a:rPr>
              <a:t>53 €</a:t>
            </a:r>
          </a:p>
        </p:txBody>
      </p:sp>
      <p:sp>
        <p:nvSpPr>
          <p:cNvPr id="40" name="ZoneTexte 39">
            <a:extLst>
              <a:ext uri="{FF2B5EF4-FFF2-40B4-BE49-F238E27FC236}">
                <a16:creationId xmlns:a16="http://schemas.microsoft.com/office/drawing/2014/main" id="{1DA019F3-3518-496F-A1AA-5D6848B5AAAB}"/>
              </a:ext>
            </a:extLst>
          </p:cNvPr>
          <p:cNvSpPr txBox="1"/>
          <p:nvPr/>
        </p:nvSpPr>
        <p:spPr>
          <a:xfrm>
            <a:off x="8844096" y="1714498"/>
            <a:ext cx="1291238" cy="276999"/>
          </a:xfrm>
          <a:prstGeom prst="rect">
            <a:avLst/>
          </a:prstGeom>
          <a:noFill/>
        </p:spPr>
        <p:txBody>
          <a:bodyPr wrap="square" rtlCol="0">
            <a:spAutoFit/>
          </a:bodyPr>
          <a:lstStyle/>
          <a:p>
            <a:pPr algn="ctr" eaLnBrk="1" fontAlgn="auto" hangingPunct="1">
              <a:spcBef>
                <a:spcPts val="0"/>
              </a:spcBef>
              <a:spcAft>
                <a:spcPts val="0"/>
              </a:spcAft>
              <a:defRPr/>
            </a:pPr>
            <a:r>
              <a:rPr lang="fr-BE" sz="1200" b="1" u="sng" dirty="0" err="1">
                <a:latin typeface="Encode Sans" panose="020B0604020202020204" charset="0"/>
                <a:ea typeface="+mn-ea"/>
                <a:cs typeface="Audi Type Wide Normal" panose="000B0504040202020203" pitchFamily="34" charset="0"/>
              </a:rPr>
              <a:t>Differences</a:t>
            </a:r>
            <a:endParaRPr lang="fr-BE" sz="1200" b="1" u="sng" dirty="0">
              <a:latin typeface="Encode Sans" panose="020B0604020202020204" charset="0"/>
              <a:ea typeface="+mn-ea"/>
              <a:cs typeface="Audi Type Wide Normal" panose="000B0504040202020203" pitchFamily="34" charset="0"/>
            </a:endParaRPr>
          </a:p>
        </p:txBody>
      </p:sp>
      <p:sp>
        <p:nvSpPr>
          <p:cNvPr id="14" name="Rectangle 13">
            <a:extLst>
              <a:ext uri="{FF2B5EF4-FFF2-40B4-BE49-F238E27FC236}">
                <a16:creationId xmlns:a16="http://schemas.microsoft.com/office/drawing/2014/main" id="{CCF95D79-FB2B-FFF3-DC83-4B2645554065}"/>
              </a:ext>
            </a:extLst>
          </p:cNvPr>
          <p:cNvSpPr/>
          <p:nvPr/>
        </p:nvSpPr>
        <p:spPr>
          <a:xfrm>
            <a:off x="0" y="434558"/>
            <a:ext cx="5166911" cy="356591"/>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a:latin typeface="Encode Sans" panose="020B0604020202020204" charset="0"/>
              </a:rPr>
              <a:t>Example France - Country adaptation</a:t>
            </a:r>
            <a:endParaRPr lang="en-US" dirty="0">
              <a:latin typeface="Encode Sans" panose="020B0604020202020204" charset="0"/>
            </a:endParaRPr>
          </a:p>
        </p:txBody>
      </p:sp>
      <p:pic>
        <p:nvPicPr>
          <p:cNvPr id="17" name="Graphique 16" descr="Badge à ne plus suivre avec un remplissage uni">
            <a:extLst>
              <a:ext uri="{FF2B5EF4-FFF2-40B4-BE49-F238E27FC236}">
                <a16:creationId xmlns:a16="http://schemas.microsoft.com/office/drawing/2014/main" id="{ABE961C5-1AF3-A700-9374-02F6E42B7EF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863876" y="3403620"/>
            <a:ext cx="427000" cy="427000"/>
          </a:xfrm>
          <a:prstGeom prst="rect">
            <a:avLst/>
          </a:prstGeom>
        </p:spPr>
      </p:pic>
      <p:sp>
        <p:nvSpPr>
          <p:cNvPr id="18" name="Right Brace 17">
            <a:extLst>
              <a:ext uri="{FF2B5EF4-FFF2-40B4-BE49-F238E27FC236}">
                <a16:creationId xmlns:a16="http://schemas.microsoft.com/office/drawing/2014/main" id="{529B6DDD-5A30-945A-7DF1-4CED0A377037}"/>
              </a:ext>
            </a:extLst>
          </p:cNvPr>
          <p:cNvSpPr/>
          <p:nvPr/>
        </p:nvSpPr>
        <p:spPr>
          <a:xfrm>
            <a:off x="8568250" y="2859673"/>
            <a:ext cx="240037" cy="1650994"/>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Encode Sans" panose="020B0604020202020204" charset="0"/>
            </a:endParaRPr>
          </a:p>
        </p:txBody>
      </p:sp>
      <p:sp>
        <p:nvSpPr>
          <p:cNvPr id="19" name="ZoneTexte 9">
            <a:extLst>
              <a:ext uri="{FF2B5EF4-FFF2-40B4-BE49-F238E27FC236}">
                <a16:creationId xmlns:a16="http://schemas.microsoft.com/office/drawing/2014/main" id="{41AFD1DB-6FB5-B1F9-3BA0-F851BC7B1DF1}"/>
              </a:ext>
            </a:extLst>
          </p:cNvPr>
          <p:cNvSpPr txBox="1"/>
          <p:nvPr/>
        </p:nvSpPr>
        <p:spPr>
          <a:xfrm>
            <a:off x="9389329" y="3446689"/>
            <a:ext cx="918220" cy="276999"/>
          </a:xfrm>
          <a:prstGeom prst="rect">
            <a:avLst/>
          </a:prstGeom>
          <a:noFill/>
        </p:spPr>
        <p:txBody>
          <a:bodyPr wrap="square" rtlCol="0">
            <a:spAutoFit/>
          </a:bodyPr>
          <a:lstStyle/>
          <a:p>
            <a:pPr eaLnBrk="1" fontAlgn="auto" hangingPunct="1">
              <a:spcBef>
                <a:spcPts val="0"/>
              </a:spcBef>
              <a:spcAft>
                <a:spcPts val="0"/>
              </a:spcAft>
              <a:defRPr/>
            </a:pPr>
            <a:r>
              <a:rPr lang="fr-BE" sz="1200" dirty="0">
                <a:latin typeface="Encode Sans" panose="020B0604020202020204" charset="0"/>
                <a:ea typeface="+mn-ea"/>
                <a:cs typeface="Audi Type Wide Normal" panose="000B0504040202020203" pitchFamily="34" charset="0"/>
              </a:rPr>
              <a:t>31 €</a:t>
            </a:r>
          </a:p>
        </p:txBody>
      </p:sp>
      <p:sp>
        <p:nvSpPr>
          <p:cNvPr id="20" name="TextBox 8">
            <a:extLst>
              <a:ext uri="{FF2B5EF4-FFF2-40B4-BE49-F238E27FC236}">
                <a16:creationId xmlns:a16="http://schemas.microsoft.com/office/drawing/2014/main" id="{4FE64F24-2F9C-5CC5-0A47-2C9CAA9EBC51}"/>
              </a:ext>
            </a:extLst>
          </p:cNvPr>
          <p:cNvSpPr txBox="1"/>
          <p:nvPr/>
        </p:nvSpPr>
        <p:spPr>
          <a:xfrm>
            <a:off x="4623979" y="1187903"/>
            <a:ext cx="1803977" cy="430887"/>
          </a:xfrm>
          <a:prstGeom prst="rect">
            <a:avLst/>
          </a:prstGeom>
          <a:noFill/>
        </p:spPr>
        <p:txBody>
          <a:bodyPr wrap="square">
            <a:spAutoFit/>
          </a:bodyPr>
          <a:lstStyle/>
          <a:p>
            <a:pPr algn="ctr"/>
            <a:r>
              <a:rPr lang="en-US" sz="1100" b="1" dirty="0">
                <a:latin typeface="Encode Sans" panose="020B0604020202020204" charset="0"/>
                <a:ea typeface="+mn-ea"/>
              </a:rPr>
              <a:t>C5 </a:t>
            </a:r>
            <a:r>
              <a:rPr lang="en-US" sz="1100" b="1" dirty="0" err="1">
                <a:latin typeface="Encode Sans" panose="020B0604020202020204" charset="0"/>
                <a:ea typeface="+mn-ea"/>
              </a:rPr>
              <a:t>Aircross</a:t>
            </a:r>
            <a:r>
              <a:rPr lang="en-US" sz="1100" b="1" dirty="0">
                <a:latin typeface="Encode Sans" panose="020B0604020202020204" charset="0"/>
                <a:ea typeface="+mn-ea"/>
              </a:rPr>
              <a:t> </a:t>
            </a:r>
            <a:r>
              <a:rPr lang="en-US" sz="1100" b="1" dirty="0" err="1">
                <a:latin typeface="Encode Sans" panose="020B0604020202020204" charset="0"/>
                <a:ea typeface="+mn-ea"/>
              </a:rPr>
              <a:t>BlueHDi</a:t>
            </a:r>
            <a:r>
              <a:rPr lang="en-US" sz="1100" b="1" dirty="0">
                <a:latin typeface="Encode Sans" panose="020B0604020202020204" charset="0"/>
                <a:ea typeface="+mn-ea"/>
              </a:rPr>
              <a:t> 130 S&amp;S EAT8 Shine</a:t>
            </a:r>
          </a:p>
        </p:txBody>
      </p:sp>
      <p:sp>
        <p:nvSpPr>
          <p:cNvPr id="21" name="TextBox 8">
            <a:extLst>
              <a:ext uri="{FF2B5EF4-FFF2-40B4-BE49-F238E27FC236}">
                <a16:creationId xmlns:a16="http://schemas.microsoft.com/office/drawing/2014/main" id="{5C5523B9-9538-6CC7-7D9E-83D5192A9C30}"/>
              </a:ext>
            </a:extLst>
          </p:cNvPr>
          <p:cNvSpPr txBox="1"/>
          <p:nvPr/>
        </p:nvSpPr>
        <p:spPr>
          <a:xfrm>
            <a:off x="6524426" y="1176623"/>
            <a:ext cx="3460612" cy="430887"/>
          </a:xfrm>
          <a:prstGeom prst="rect">
            <a:avLst/>
          </a:prstGeom>
          <a:noFill/>
        </p:spPr>
        <p:txBody>
          <a:bodyPr wrap="square">
            <a:spAutoFit/>
          </a:bodyPr>
          <a:lstStyle/>
          <a:p>
            <a:pPr algn="ctr"/>
            <a:r>
              <a:rPr lang="en-US" sz="1100" b="1" dirty="0">
                <a:latin typeface="Encode Sans" panose="020B0604020202020204" charset="0"/>
                <a:ea typeface="+mn-ea"/>
              </a:rPr>
              <a:t>C5 </a:t>
            </a:r>
            <a:r>
              <a:rPr lang="en-US" sz="1100" b="1" dirty="0" err="1">
                <a:latin typeface="Encode Sans" panose="020B0604020202020204" charset="0"/>
                <a:ea typeface="+mn-ea"/>
              </a:rPr>
              <a:t>Aircross</a:t>
            </a:r>
            <a:r>
              <a:rPr lang="en-US" sz="1100" b="1" dirty="0">
                <a:latin typeface="Encode Sans" panose="020B0604020202020204" charset="0"/>
                <a:ea typeface="+mn-ea"/>
              </a:rPr>
              <a:t> </a:t>
            </a:r>
            <a:r>
              <a:rPr lang="en-US" sz="1100" b="1" dirty="0" err="1">
                <a:latin typeface="Encode Sans" panose="020B0604020202020204" charset="0"/>
                <a:ea typeface="+mn-ea"/>
              </a:rPr>
              <a:t>PureTech</a:t>
            </a:r>
            <a:r>
              <a:rPr lang="en-US" sz="1100" b="1" dirty="0">
                <a:latin typeface="Encode Sans" panose="020B0604020202020204" charset="0"/>
                <a:ea typeface="+mn-ea"/>
              </a:rPr>
              <a:t> </a:t>
            </a:r>
          </a:p>
          <a:p>
            <a:pPr algn="ctr"/>
            <a:r>
              <a:rPr lang="en-US" sz="1100" b="1" dirty="0">
                <a:latin typeface="Encode Sans" panose="020B0604020202020204" charset="0"/>
                <a:ea typeface="+mn-ea"/>
              </a:rPr>
              <a:t>130 S&amp;S EAT8 Shine</a:t>
            </a:r>
          </a:p>
        </p:txBody>
      </p:sp>
      <p:pic>
        <p:nvPicPr>
          <p:cNvPr id="22" name="Picture 21" descr="A blue sports car&#10;&#10;Description automatically generated with medium confidence">
            <a:extLst>
              <a:ext uri="{FF2B5EF4-FFF2-40B4-BE49-F238E27FC236}">
                <a16:creationId xmlns:a16="http://schemas.microsoft.com/office/drawing/2014/main" id="{C6C13BF9-D988-6E50-8159-2D229C2C2FD3}"/>
              </a:ext>
            </a:extLst>
          </p:cNvPr>
          <p:cNvPicPr>
            <a:picLocks noChangeAspect="1"/>
          </p:cNvPicPr>
          <p:nvPr/>
        </p:nvPicPr>
        <p:blipFill>
          <a:blip r:embed="rId8"/>
          <a:stretch>
            <a:fillRect/>
          </a:stretch>
        </p:blipFill>
        <p:spPr>
          <a:xfrm>
            <a:off x="6189641" y="696431"/>
            <a:ext cx="1527569" cy="1146339"/>
          </a:xfrm>
          <a:prstGeom prst="rect">
            <a:avLst/>
          </a:prstGeom>
        </p:spPr>
      </p:pic>
      <p:pic>
        <p:nvPicPr>
          <p:cNvPr id="23" name="Picture 2" descr="Nouveau Citroën C5 Aircross : les prix et la gamme">
            <a:extLst>
              <a:ext uri="{FF2B5EF4-FFF2-40B4-BE49-F238E27FC236}">
                <a16:creationId xmlns:a16="http://schemas.microsoft.com/office/drawing/2014/main" id="{3397236B-2FCC-243B-E87B-E8812144A2D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133426" y="898859"/>
            <a:ext cx="1695153" cy="89969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Stellantis dévoile un florilège de slogans pour ses marques">
            <a:extLst>
              <a:ext uri="{FF2B5EF4-FFF2-40B4-BE49-F238E27FC236}">
                <a16:creationId xmlns:a16="http://schemas.microsoft.com/office/drawing/2014/main" id="{08F943ED-1502-AA00-568C-52354775346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8869" y="6267198"/>
            <a:ext cx="396573" cy="264382"/>
          </a:xfrm>
          <a:prstGeom prst="flowChartConnector">
            <a:avLst/>
          </a:prstGeom>
          <a:noFill/>
          <a:extLst>
            <a:ext uri="{909E8E84-426E-40DD-AFC4-6F175D3DCCD1}">
              <a14:hiddenFill xmlns:a14="http://schemas.microsoft.com/office/drawing/2010/main">
                <a:solidFill>
                  <a:srgbClr val="FFFFFF"/>
                </a:solidFill>
              </a14:hiddenFill>
            </a:ext>
          </a:extLst>
        </p:spPr>
      </p:pic>
      <p:pic>
        <p:nvPicPr>
          <p:cNvPr id="26" name="Picture 2" descr="Drapeaux Monde Banque d'images et photos libres de droit - iStock">
            <a:extLst>
              <a:ext uri="{FF2B5EF4-FFF2-40B4-BE49-F238E27FC236}">
                <a16:creationId xmlns:a16="http://schemas.microsoft.com/office/drawing/2014/main" id="{DCBE93B4-A67C-A5A4-801D-07184031D0B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63210" y="6179115"/>
            <a:ext cx="437609" cy="437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207716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2" descr="Solde De Licône Vecteurs libres de droits et plus d&amp;#39;images vectorielles de  Balance - iStock">
            <a:extLst>
              <a:ext uri="{FF2B5EF4-FFF2-40B4-BE49-F238E27FC236}">
                <a16:creationId xmlns:a16="http://schemas.microsoft.com/office/drawing/2014/main" id="{BC8C9254-2F80-4BA0-B848-322027B65BDC}"/>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33477" b="34330"/>
          <a:stretch/>
        </p:blipFill>
        <p:spPr bwMode="auto">
          <a:xfrm>
            <a:off x="3499995" y="6236542"/>
            <a:ext cx="4892209" cy="525291"/>
          </a:xfrm>
          <a:prstGeom prst="rect">
            <a:avLst/>
          </a:prstGeom>
          <a:solidFill>
            <a:srgbClr val="FFFFFF"/>
          </a:solidFill>
        </p:spPr>
      </p:pic>
      <p:sp>
        <p:nvSpPr>
          <p:cNvPr id="9" name="Espace réservé du texte 8">
            <a:extLst>
              <a:ext uri="{FF2B5EF4-FFF2-40B4-BE49-F238E27FC236}">
                <a16:creationId xmlns:a16="http://schemas.microsoft.com/office/drawing/2014/main" id="{B55175DA-0A80-4934-8DE7-C852B922A047}"/>
              </a:ext>
            </a:extLst>
          </p:cNvPr>
          <p:cNvSpPr>
            <a:spLocks noGrp="1"/>
          </p:cNvSpPr>
          <p:nvPr>
            <p:ph type="body" idx="1"/>
          </p:nvPr>
        </p:nvSpPr>
        <p:spPr/>
        <p:txBody>
          <a:bodyPr/>
          <a:lstStyle/>
          <a:p>
            <a:r>
              <a:rPr lang="fr-FR" altLang="fr-FR" sz="1600" dirty="0">
                <a:solidFill>
                  <a:schemeClr val="bg1"/>
                </a:solidFill>
                <a:cs typeface="Arial"/>
              </a:rPr>
              <a:t>case </a:t>
            </a:r>
            <a:r>
              <a:rPr lang="fr-FR" altLang="fr-FR" sz="1600" dirty="0" err="1">
                <a:solidFill>
                  <a:schemeClr val="bg1"/>
                </a:solidFill>
                <a:cs typeface="Arial"/>
              </a:rPr>
              <a:t>study</a:t>
            </a:r>
            <a:r>
              <a:rPr lang="fr-FR" altLang="fr-FR" sz="1600" dirty="0">
                <a:solidFill>
                  <a:schemeClr val="bg1"/>
                </a:solidFill>
                <a:cs typeface="Arial"/>
              </a:rPr>
              <a:t> #2</a:t>
            </a:r>
          </a:p>
        </p:txBody>
      </p:sp>
      <p:sp>
        <p:nvSpPr>
          <p:cNvPr id="5" name="Text Placeholder 4">
            <a:extLst>
              <a:ext uri="{FF2B5EF4-FFF2-40B4-BE49-F238E27FC236}">
                <a16:creationId xmlns:a16="http://schemas.microsoft.com/office/drawing/2014/main" id="{18EA97AC-080A-5ED8-3108-FF53041A2AEE}"/>
              </a:ext>
            </a:extLst>
          </p:cNvPr>
          <p:cNvSpPr>
            <a:spLocks noGrp="1"/>
          </p:cNvSpPr>
          <p:nvPr>
            <p:ph type="body" sz="quarter" idx="19"/>
          </p:nvPr>
        </p:nvSpPr>
        <p:spPr/>
        <p:txBody>
          <a:bodyPr/>
          <a:lstStyle/>
          <a:p>
            <a:r>
              <a:rPr lang="fr-BE"/>
              <a:t>04</a:t>
            </a:r>
            <a:endParaRPr lang="en-US"/>
          </a:p>
        </p:txBody>
      </p:sp>
      <p:sp>
        <p:nvSpPr>
          <p:cNvPr id="2" name="Titel 1">
            <a:extLst>
              <a:ext uri="{FF2B5EF4-FFF2-40B4-BE49-F238E27FC236}">
                <a16:creationId xmlns:a16="http://schemas.microsoft.com/office/drawing/2014/main" id="{34FC97BF-73D5-9444-85F8-23A8705FE0ED}"/>
              </a:ext>
            </a:extLst>
          </p:cNvPr>
          <p:cNvSpPr>
            <a:spLocks noGrp="1"/>
          </p:cNvSpPr>
          <p:nvPr>
            <p:ph type="title"/>
          </p:nvPr>
        </p:nvSpPr>
        <p:spPr/>
        <p:txBody>
          <a:bodyPr/>
          <a:lstStyle/>
          <a:p>
            <a:pPr algn="l"/>
            <a:r>
              <a:rPr lang="fr-FR" dirty="0"/>
              <a:t>Comparative </a:t>
            </a:r>
            <a:r>
              <a:rPr lang="fr-FR" dirty="0" err="1"/>
              <a:t>tco</a:t>
            </a:r>
            <a:endParaRPr lang="nl-NL" dirty="0"/>
          </a:p>
        </p:txBody>
      </p:sp>
      <p:graphicFrame>
        <p:nvGraphicFramePr>
          <p:cNvPr id="25" name="Tableau 21">
            <a:extLst>
              <a:ext uri="{FF2B5EF4-FFF2-40B4-BE49-F238E27FC236}">
                <a16:creationId xmlns:a16="http://schemas.microsoft.com/office/drawing/2014/main" id="{0F1EC660-E1D8-44B3-929B-4C660F0D0C5F}"/>
              </a:ext>
            </a:extLst>
          </p:cNvPr>
          <p:cNvGraphicFramePr>
            <a:graphicFrameLocks/>
          </p:cNvGraphicFramePr>
          <p:nvPr>
            <p:extLst>
              <p:ext uri="{D42A27DB-BD31-4B8C-83A1-F6EECF244321}">
                <p14:modId xmlns:p14="http://schemas.microsoft.com/office/powerpoint/2010/main" val="142090539"/>
              </p:ext>
            </p:extLst>
          </p:nvPr>
        </p:nvGraphicFramePr>
        <p:xfrm>
          <a:off x="463918" y="1797321"/>
          <a:ext cx="8306661" cy="4276950"/>
        </p:xfrm>
        <a:graphic>
          <a:graphicData uri="http://schemas.openxmlformats.org/drawingml/2006/table">
            <a:tbl>
              <a:tblPr firstRow="1" bandRow="1">
                <a:tableStyleId>{5940675A-B579-460E-94D1-54222C63F5DA}</a:tableStyleId>
              </a:tblPr>
              <a:tblGrid>
                <a:gridCol w="2526932">
                  <a:extLst>
                    <a:ext uri="{9D8B030D-6E8A-4147-A177-3AD203B41FA5}">
                      <a16:colId xmlns:a16="http://schemas.microsoft.com/office/drawing/2014/main" val="518735030"/>
                    </a:ext>
                  </a:extLst>
                </a:gridCol>
                <a:gridCol w="2695908">
                  <a:extLst>
                    <a:ext uri="{9D8B030D-6E8A-4147-A177-3AD203B41FA5}">
                      <a16:colId xmlns:a16="http://schemas.microsoft.com/office/drawing/2014/main" val="1391006611"/>
                    </a:ext>
                  </a:extLst>
                </a:gridCol>
                <a:gridCol w="291451">
                  <a:extLst>
                    <a:ext uri="{9D8B030D-6E8A-4147-A177-3AD203B41FA5}">
                      <a16:colId xmlns:a16="http://schemas.microsoft.com/office/drawing/2014/main" val="2257945882"/>
                    </a:ext>
                  </a:extLst>
                </a:gridCol>
                <a:gridCol w="2792370">
                  <a:extLst>
                    <a:ext uri="{9D8B030D-6E8A-4147-A177-3AD203B41FA5}">
                      <a16:colId xmlns:a16="http://schemas.microsoft.com/office/drawing/2014/main" val="3244949217"/>
                    </a:ext>
                  </a:extLst>
                </a:gridCol>
              </a:tblGrid>
              <a:tr h="339303">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latin typeface="Encode Sans" panose="020B0604020202020204" charset="0"/>
                          <a:ea typeface="+mn-ea"/>
                          <a:cs typeface="Audi Type Wide Normal" panose="000B0504040202020203" pitchFamily="34" charset="0"/>
                        </a:rPr>
                        <a:t>Net investment value incl. VAT</a:t>
                      </a:r>
                    </a:p>
                  </a:txBody>
                  <a:tcPr marL="76200" marR="76200" marT="38100" marB="381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fr-BE" sz="1400" dirty="0">
                          <a:solidFill>
                            <a:schemeClr val="tx1">
                              <a:lumMod val="65000"/>
                              <a:lumOff val="35000"/>
                            </a:schemeClr>
                          </a:solidFill>
                          <a:latin typeface="Encode Sans" panose="020B0604020202020204" charset="0"/>
                        </a:rPr>
                        <a:t>38,750 €</a:t>
                      </a: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fr-BE" sz="1400" dirty="0">
                        <a:solidFill>
                          <a:schemeClr val="tx1">
                            <a:lumMod val="65000"/>
                            <a:lumOff val="35000"/>
                          </a:schemeClr>
                        </a:solidFill>
                        <a:latin typeface="Encode Sans" panose="020B0604020202020204" charset="0"/>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fr-BE" sz="1400" dirty="0">
                          <a:solidFill>
                            <a:schemeClr val="tx1">
                              <a:lumMod val="65000"/>
                              <a:lumOff val="35000"/>
                            </a:schemeClr>
                          </a:solidFill>
                          <a:latin typeface="Encode Sans" panose="020B0604020202020204" charset="0"/>
                        </a:rPr>
                        <a:t>36,950 €</a:t>
                      </a: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837856330"/>
                  </a:ext>
                </a:extLst>
              </a:tr>
              <a:tr h="339303">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BE" sz="1200" b="0" kern="1200" dirty="0">
                          <a:solidFill>
                            <a:schemeClr val="tx1"/>
                          </a:solidFill>
                          <a:latin typeface="Encode Sans" panose="020B0604020202020204" charset="0"/>
                          <a:ea typeface="+mn-ea"/>
                          <a:cs typeface="Audi Type Wide Normal" panose="000B0504040202020203" pitchFamily="34" charset="0"/>
                        </a:rPr>
                        <a:t>Budget (OL </a:t>
                      </a:r>
                      <a:r>
                        <a:rPr lang="fr-BE" sz="1200" b="0" kern="1200" dirty="0" err="1">
                          <a:solidFill>
                            <a:schemeClr val="tx1"/>
                          </a:solidFill>
                          <a:latin typeface="Encode Sans" panose="020B0604020202020204" charset="0"/>
                          <a:ea typeface="+mn-ea"/>
                          <a:cs typeface="Audi Type Wide Normal" panose="000B0504040202020203" pitchFamily="34" charset="0"/>
                        </a:rPr>
                        <a:t>rent</a:t>
                      </a:r>
                      <a:r>
                        <a:rPr lang="fr-BE" sz="1200" b="0" kern="1200" dirty="0">
                          <a:solidFill>
                            <a:schemeClr val="tx1"/>
                          </a:solidFill>
                          <a:latin typeface="Encode Sans" panose="020B0604020202020204" charset="0"/>
                          <a:ea typeface="+mn-ea"/>
                          <a:cs typeface="Audi Type Wide Normal" panose="000B0504040202020203" pitchFamily="34" charset="0"/>
                        </a:rPr>
                        <a:t>)</a:t>
                      </a:r>
                      <a:endParaRPr lang="en-US" sz="1200" b="0" kern="1200" dirty="0">
                        <a:solidFill>
                          <a:schemeClr val="tx1"/>
                        </a:solidFill>
                        <a:latin typeface="Encode Sans" panose="020B0604020202020204" charset="0"/>
                        <a:ea typeface="+mn-ea"/>
                        <a:cs typeface="Audi Type Wide Normal" panose="000B0504040202020203" pitchFamily="34" charset="0"/>
                      </a:endParaRPr>
                    </a:p>
                  </a:txBody>
                  <a:tcPr marL="76200" marR="76200" marT="38100" marB="381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fr-BE" sz="1400" kern="1200" dirty="0">
                          <a:solidFill>
                            <a:schemeClr val="tx1">
                              <a:lumMod val="65000"/>
                              <a:lumOff val="35000"/>
                            </a:schemeClr>
                          </a:solidFill>
                          <a:latin typeface="Encode Sans" panose="020B0604020202020204" charset="0"/>
                          <a:ea typeface="+mn-ea"/>
                          <a:cs typeface="+mn-cs"/>
                        </a:rPr>
                        <a:t>1,028 €</a:t>
                      </a: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fr-BE" sz="1400" kern="1200" dirty="0">
                        <a:solidFill>
                          <a:schemeClr val="tx1">
                            <a:lumMod val="65000"/>
                            <a:lumOff val="35000"/>
                          </a:schemeClr>
                        </a:solidFill>
                        <a:latin typeface="Encode Sans" panose="020B0604020202020204" charset="0"/>
                        <a:ea typeface="+mn-ea"/>
                        <a:cs typeface="+mn-cs"/>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fr-BE" sz="1400" kern="1200" dirty="0">
                          <a:solidFill>
                            <a:schemeClr val="tx1">
                              <a:lumMod val="65000"/>
                              <a:lumOff val="35000"/>
                            </a:schemeClr>
                          </a:solidFill>
                          <a:latin typeface="Encode Sans" panose="020B0604020202020204" charset="0"/>
                          <a:ea typeface="+mn-ea"/>
                          <a:cs typeface="+mn-cs"/>
                        </a:rPr>
                        <a:t>975 €</a:t>
                      </a: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2869091"/>
                  </a:ext>
                </a:extLst>
              </a:tr>
              <a:tr h="339303">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BE" sz="1200" b="0" kern="1200" dirty="0" err="1">
                          <a:solidFill>
                            <a:schemeClr val="tx1"/>
                          </a:solidFill>
                          <a:latin typeface="Encode Sans" panose="020B0604020202020204" charset="0"/>
                          <a:ea typeface="+mn-ea"/>
                          <a:cs typeface="Audi Type Wide Normal" panose="000B0504040202020203" pitchFamily="34" charset="0"/>
                        </a:rPr>
                        <a:t>Adjusted</a:t>
                      </a:r>
                      <a:r>
                        <a:rPr lang="fr-BE" sz="1200" b="0" kern="1200" dirty="0">
                          <a:solidFill>
                            <a:schemeClr val="tx1"/>
                          </a:solidFill>
                          <a:latin typeface="Encode Sans" panose="020B0604020202020204" charset="0"/>
                          <a:ea typeface="+mn-ea"/>
                          <a:cs typeface="Audi Type Wide Normal" panose="000B0504040202020203" pitchFamily="34" charset="0"/>
                        </a:rPr>
                        <a:t> </a:t>
                      </a:r>
                      <a:r>
                        <a:rPr lang="fr-BE" sz="1200" b="0" kern="1200" dirty="0" err="1">
                          <a:solidFill>
                            <a:schemeClr val="tx1"/>
                          </a:solidFill>
                          <a:latin typeface="Encode Sans" panose="020B0604020202020204" charset="0"/>
                          <a:ea typeface="+mn-ea"/>
                          <a:cs typeface="Audi Type Wide Normal" panose="000B0504040202020203" pitchFamily="34" charset="0"/>
                        </a:rPr>
                        <a:t>consumption</a:t>
                      </a:r>
                      <a:r>
                        <a:rPr lang="fr-BE" sz="1200" b="0" kern="1200" dirty="0">
                          <a:solidFill>
                            <a:schemeClr val="tx1"/>
                          </a:solidFill>
                          <a:latin typeface="Encode Sans" panose="020B0604020202020204" charset="0"/>
                          <a:ea typeface="+mn-ea"/>
                          <a:cs typeface="Audi Type Wide Normal" panose="000B0504040202020203" pitchFamily="34" charset="0"/>
                        </a:rPr>
                        <a:t> budget</a:t>
                      </a:r>
                      <a:endParaRPr lang="en-US" sz="1200" b="0" kern="1200" dirty="0">
                        <a:solidFill>
                          <a:schemeClr val="tx1"/>
                        </a:solidFill>
                        <a:latin typeface="Encode Sans" panose="020B0604020202020204" charset="0"/>
                        <a:ea typeface="+mn-ea"/>
                        <a:cs typeface="Audi Type Wide Normal" panose="000B0504040202020203" pitchFamily="34" charset="0"/>
                      </a:endParaRPr>
                    </a:p>
                  </a:txBody>
                  <a:tcPr marL="76200" marR="76200" marT="38100" marB="381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fr-BE" sz="1400" kern="1200" dirty="0">
                          <a:solidFill>
                            <a:schemeClr val="tx1">
                              <a:lumMod val="65000"/>
                              <a:lumOff val="35000"/>
                            </a:schemeClr>
                          </a:solidFill>
                          <a:latin typeface="Encode Sans" panose="020B0604020202020204" charset="0"/>
                          <a:ea typeface="+mn-ea"/>
                          <a:cs typeface="+mn-cs"/>
                        </a:rPr>
                        <a:t>402 €</a:t>
                      </a: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fr-BE" sz="1400" kern="1200" dirty="0">
                        <a:solidFill>
                          <a:schemeClr val="tx1">
                            <a:lumMod val="65000"/>
                            <a:lumOff val="35000"/>
                          </a:schemeClr>
                        </a:solidFill>
                        <a:latin typeface="Encode Sans" panose="020B0604020202020204" charset="0"/>
                        <a:ea typeface="+mn-ea"/>
                        <a:cs typeface="+mn-cs"/>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fr-BE" sz="1400" kern="1200" dirty="0">
                          <a:solidFill>
                            <a:schemeClr val="tx1">
                              <a:lumMod val="65000"/>
                              <a:lumOff val="35000"/>
                            </a:schemeClr>
                          </a:solidFill>
                          <a:latin typeface="Encode Sans" panose="020B0604020202020204" charset="0"/>
                          <a:ea typeface="+mn-ea"/>
                          <a:cs typeface="+mn-cs"/>
                        </a:rPr>
                        <a:t>471 €</a:t>
                      </a: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773975037"/>
                  </a:ext>
                </a:extLst>
              </a:tr>
              <a:tr h="339303">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BE" sz="1200" b="0" kern="1200" dirty="0" err="1">
                          <a:solidFill>
                            <a:schemeClr val="tx1"/>
                          </a:solidFill>
                          <a:latin typeface="Encode Sans" panose="020B0604020202020204" charset="0"/>
                          <a:ea typeface="+mn-ea"/>
                          <a:cs typeface="Audi Type Wide Normal" panose="000B0504040202020203" pitchFamily="34" charset="0"/>
                        </a:rPr>
                        <a:t>Regional</a:t>
                      </a:r>
                      <a:r>
                        <a:rPr lang="fr-BE" sz="1200" b="0" kern="1200" dirty="0">
                          <a:solidFill>
                            <a:schemeClr val="tx1"/>
                          </a:solidFill>
                          <a:latin typeface="Encode Sans" panose="020B0604020202020204" charset="0"/>
                          <a:ea typeface="+mn-ea"/>
                          <a:cs typeface="Audi Type Wide Normal" panose="000B0504040202020203" pitchFamily="34" charset="0"/>
                        </a:rPr>
                        <a:t> </a:t>
                      </a:r>
                      <a:r>
                        <a:rPr lang="fr-BE" sz="1200" b="0" kern="1200" dirty="0" err="1">
                          <a:solidFill>
                            <a:schemeClr val="tx1"/>
                          </a:solidFill>
                          <a:latin typeface="Encode Sans" panose="020B0604020202020204" charset="0"/>
                          <a:ea typeface="+mn-ea"/>
                          <a:cs typeface="Audi Type Wide Normal" panose="000B0504040202020203" pitchFamily="34" charset="0"/>
                        </a:rPr>
                        <a:t>tax</a:t>
                      </a:r>
                      <a:endParaRPr lang="fr-BE" sz="1200" b="0" kern="1200" dirty="0">
                        <a:solidFill>
                          <a:schemeClr val="tx1"/>
                        </a:solidFill>
                        <a:latin typeface="Encode Sans" panose="020B0604020202020204" charset="0"/>
                        <a:ea typeface="+mn-ea"/>
                        <a:cs typeface="Audi Type Wide Normal" panose="000B0504040202020203" pitchFamily="34" charset="0"/>
                      </a:endParaRPr>
                    </a:p>
                  </a:txBody>
                  <a:tcPr marL="76200" marR="76200" marT="38100" marB="381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fr-BE" sz="1400" kern="1200" dirty="0">
                          <a:solidFill>
                            <a:schemeClr val="tx1">
                              <a:lumMod val="65000"/>
                              <a:lumOff val="35000"/>
                            </a:schemeClr>
                          </a:solidFill>
                          <a:latin typeface="Encode Sans" panose="020B0604020202020204" charset="0"/>
                          <a:ea typeface="+mn-ea"/>
                          <a:cs typeface="+mn-cs"/>
                        </a:rPr>
                        <a:t>9 €</a:t>
                      </a: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fr-BE" sz="1400" kern="1200" dirty="0">
                        <a:solidFill>
                          <a:schemeClr val="tx1">
                            <a:lumMod val="65000"/>
                            <a:lumOff val="35000"/>
                          </a:schemeClr>
                        </a:solidFill>
                        <a:latin typeface="Encode Sans" panose="020B0604020202020204" charset="0"/>
                        <a:ea typeface="+mn-ea"/>
                        <a:cs typeface="+mn-cs"/>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fr-BE" sz="1400" kern="1200" dirty="0">
                          <a:solidFill>
                            <a:schemeClr val="tx1">
                              <a:lumMod val="65000"/>
                              <a:lumOff val="35000"/>
                            </a:schemeClr>
                          </a:solidFill>
                          <a:latin typeface="Encode Sans" panose="020B0604020202020204" charset="0"/>
                          <a:ea typeface="+mn-ea"/>
                          <a:cs typeface="+mn-cs"/>
                        </a:rPr>
                        <a:t>9 €</a:t>
                      </a: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44921007"/>
                  </a:ext>
                </a:extLst>
              </a:tr>
              <a:tr h="339303">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BE" sz="1200" b="0" kern="1200" dirty="0">
                          <a:solidFill>
                            <a:schemeClr val="tx1"/>
                          </a:solidFill>
                          <a:latin typeface="Encode Sans" panose="020B0604020202020204" charset="0"/>
                          <a:ea typeface="+mn-ea"/>
                          <a:cs typeface="Audi Type Wide Normal" panose="000B0504040202020203" pitchFamily="34" charset="0"/>
                        </a:rPr>
                        <a:t>CO</a:t>
                      </a:r>
                      <a:r>
                        <a:rPr lang="fr-BE" sz="1200" b="0" kern="1200" baseline="-25000" dirty="0">
                          <a:solidFill>
                            <a:schemeClr val="tx1"/>
                          </a:solidFill>
                          <a:latin typeface="Encode Sans" panose="020B0604020202020204" charset="0"/>
                          <a:ea typeface="+mn-ea"/>
                          <a:cs typeface="Audi Type Wide Normal" panose="000B0504040202020203" pitchFamily="34" charset="0"/>
                        </a:rPr>
                        <a:t>2</a:t>
                      </a:r>
                      <a:r>
                        <a:rPr lang="fr-BE" sz="1200" b="0" kern="1200" dirty="0">
                          <a:solidFill>
                            <a:schemeClr val="tx1"/>
                          </a:solidFill>
                          <a:latin typeface="Encode Sans" panose="020B0604020202020204" charset="0"/>
                          <a:ea typeface="+mn-ea"/>
                          <a:cs typeface="Audi Type Wide Normal" panose="000B0504040202020203" pitchFamily="34" charset="0"/>
                        </a:rPr>
                        <a:t> Malus</a:t>
                      </a:r>
                      <a:endParaRPr lang="en-US" sz="1200" b="0" kern="1200" dirty="0">
                        <a:solidFill>
                          <a:schemeClr val="tx1"/>
                        </a:solidFill>
                        <a:latin typeface="Encode Sans" panose="020B0604020202020204" charset="0"/>
                        <a:ea typeface="+mn-ea"/>
                        <a:cs typeface="Audi Type Wide Normal" panose="000B0504040202020203" pitchFamily="34" charset="0"/>
                      </a:endParaRPr>
                    </a:p>
                  </a:txBody>
                  <a:tcPr marL="76200" marR="76200" marT="38100" marB="381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fr-BE" sz="1400" kern="1200" dirty="0">
                          <a:solidFill>
                            <a:schemeClr val="tx1">
                              <a:lumMod val="65000"/>
                              <a:lumOff val="35000"/>
                            </a:schemeClr>
                          </a:solidFill>
                          <a:latin typeface="Encode Sans" panose="020B0604020202020204" charset="0"/>
                          <a:ea typeface="+mn-ea"/>
                          <a:cs typeface="+mn-cs"/>
                        </a:rPr>
                        <a:t>6.39 € (136g/km CO</a:t>
                      </a:r>
                      <a:r>
                        <a:rPr lang="fr-BE" sz="1400" kern="1200" baseline="-25000" dirty="0">
                          <a:solidFill>
                            <a:schemeClr val="tx1">
                              <a:lumMod val="65000"/>
                              <a:lumOff val="35000"/>
                            </a:schemeClr>
                          </a:solidFill>
                          <a:latin typeface="Encode Sans" panose="020B0604020202020204" charset="0"/>
                          <a:ea typeface="+mn-ea"/>
                          <a:cs typeface="+mn-cs"/>
                        </a:rPr>
                        <a:t>2</a:t>
                      </a:r>
                      <a:r>
                        <a:rPr lang="fr-BE" sz="1400" kern="1200" dirty="0">
                          <a:solidFill>
                            <a:schemeClr val="tx1">
                              <a:lumMod val="65000"/>
                              <a:lumOff val="35000"/>
                            </a:schemeClr>
                          </a:solidFill>
                          <a:latin typeface="Encode Sans" panose="020B0604020202020204" charset="0"/>
                          <a:ea typeface="+mn-ea"/>
                          <a:cs typeface="+mn-cs"/>
                        </a:rPr>
                        <a:t>)</a:t>
                      </a: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endParaRPr lang="fr-BE" sz="1400" kern="1200" dirty="0">
                        <a:solidFill>
                          <a:schemeClr val="tx1">
                            <a:lumMod val="65000"/>
                            <a:lumOff val="35000"/>
                          </a:schemeClr>
                        </a:solidFill>
                        <a:latin typeface="Encode Sans" panose="020B0604020202020204" charset="0"/>
                        <a:ea typeface="+mn-ea"/>
                        <a:cs typeface="+mn-cs"/>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fr-BE" sz="1400" kern="1200" dirty="0">
                          <a:solidFill>
                            <a:schemeClr val="tx1">
                              <a:lumMod val="65000"/>
                              <a:lumOff val="35000"/>
                            </a:schemeClr>
                          </a:solidFill>
                          <a:latin typeface="Encode Sans" panose="020B0604020202020204" charset="0"/>
                          <a:ea typeface="+mn-ea"/>
                          <a:cs typeface="+mn-cs"/>
                        </a:rPr>
                        <a:t>22.72 € (148 g/km CO</a:t>
                      </a:r>
                      <a:r>
                        <a:rPr lang="fr-BE" sz="1400" kern="1200" baseline="-25000" dirty="0">
                          <a:solidFill>
                            <a:schemeClr val="tx1">
                              <a:lumMod val="65000"/>
                              <a:lumOff val="35000"/>
                            </a:schemeClr>
                          </a:solidFill>
                          <a:latin typeface="Encode Sans" panose="020B0604020202020204" charset="0"/>
                          <a:ea typeface="+mn-ea"/>
                          <a:cs typeface="+mn-cs"/>
                        </a:rPr>
                        <a:t>2</a:t>
                      </a:r>
                      <a:r>
                        <a:rPr lang="fr-BE" sz="1400" kern="1200" dirty="0">
                          <a:solidFill>
                            <a:schemeClr val="tx1">
                              <a:lumMod val="65000"/>
                              <a:lumOff val="35000"/>
                            </a:schemeClr>
                          </a:solidFill>
                          <a:latin typeface="Encode Sans" panose="020B0604020202020204" charset="0"/>
                          <a:ea typeface="+mn-ea"/>
                          <a:cs typeface="+mn-cs"/>
                        </a:rPr>
                        <a:t>)</a:t>
                      </a: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3122842406"/>
                  </a:ext>
                </a:extLst>
              </a:tr>
              <a:tr h="339303">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BE" sz="1200" b="0" kern="1200" dirty="0" err="1">
                          <a:solidFill>
                            <a:schemeClr val="tx1"/>
                          </a:solidFill>
                          <a:latin typeface="Encode Sans" panose="020B0604020202020204" charset="0"/>
                          <a:ea typeface="+mn-ea"/>
                          <a:cs typeface="Audi Type Wide Normal" panose="000B0504040202020203" pitchFamily="34" charset="0"/>
                        </a:rPr>
                        <a:t>Weight</a:t>
                      </a:r>
                      <a:r>
                        <a:rPr lang="fr-BE" sz="1200" b="0" kern="1200" dirty="0">
                          <a:solidFill>
                            <a:schemeClr val="tx1"/>
                          </a:solidFill>
                          <a:latin typeface="Encode Sans" panose="020B0604020202020204" charset="0"/>
                          <a:ea typeface="+mn-ea"/>
                          <a:cs typeface="Audi Type Wide Normal" panose="000B0504040202020203" pitchFamily="34" charset="0"/>
                        </a:rPr>
                        <a:t> malus</a:t>
                      </a:r>
                    </a:p>
                  </a:txBody>
                  <a:tcPr marL="76200" marR="76200" marT="38100" marB="381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fr-BE" sz="1400" kern="1200" dirty="0">
                          <a:solidFill>
                            <a:schemeClr val="tx1">
                              <a:lumMod val="65000"/>
                              <a:lumOff val="35000"/>
                            </a:schemeClr>
                          </a:solidFill>
                          <a:latin typeface="Encode Sans" panose="020B0604020202020204" charset="0"/>
                          <a:ea typeface="+mn-ea"/>
                          <a:cs typeface="+mn-cs"/>
                        </a:rPr>
                        <a:t>0 €</a:t>
                      </a: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fr-BE" sz="1400" kern="1200" dirty="0">
                        <a:solidFill>
                          <a:schemeClr val="tx1">
                            <a:lumMod val="65000"/>
                            <a:lumOff val="35000"/>
                          </a:schemeClr>
                        </a:solidFill>
                        <a:latin typeface="Encode Sans" panose="020B0604020202020204" charset="0"/>
                        <a:ea typeface="+mn-ea"/>
                        <a:cs typeface="+mn-cs"/>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fr-BE" sz="1400" kern="1200" dirty="0">
                          <a:solidFill>
                            <a:schemeClr val="tx1">
                              <a:lumMod val="65000"/>
                              <a:lumOff val="35000"/>
                            </a:schemeClr>
                          </a:solidFill>
                          <a:latin typeface="Encode Sans" panose="020B0604020202020204" charset="0"/>
                          <a:ea typeface="+mn-ea"/>
                          <a:cs typeface="+mn-cs"/>
                        </a:rPr>
                        <a:t>0 €</a:t>
                      </a: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98341841"/>
                  </a:ext>
                </a:extLst>
              </a:tr>
              <a:tr h="339303">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BE" sz="1200" b="0" kern="1200" dirty="0">
                          <a:solidFill>
                            <a:schemeClr val="tx1"/>
                          </a:solidFill>
                          <a:latin typeface="Encode Sans" panose="020B0604020202020204" charset="0"/>
                          <a:ea typeface="+mn-ea"/>
                          <a:cs typeface="Audi Type Wide Normal" panose="000B0504040202020203" pitchFamily="34" charset="0"/>
                        </a:rPr>
                        <a:t>Use </a:t>
                      </a:r>
                      <a:r>
                        <a:rPr lang="fr-BE" sz="1200" b="0" kern="1200" dirty="0" err="1">
                          <a:solidFill>
                            <a:schemeClr val="tx1"/>
                          </a:solidFill>
                          <a:latin typeface="Encode Sans" panose="020B0604020202020204" charset="0"/>
                          <a:ea typeface="+mn-ea"/>
                          <a:cs typeface="Audi Type Wide Normal" panose="000B0504040202020203" pitchFamily="34" charset="0"/>
                        </a:rPr>
                        <a:t>tax</a:t>
                      </a:r>
                      <a:r>
                        <a:rPr lang="fr-BE" sz="1200" b="0" kern="1200" dirty="0">
                          <a:solidFill>
                            <a:schemeClr val="tx1"/>
                          </a:solidFill>
                          <a:latin typeface="Encode Sans" panose="020B0604020202020204" charset="0"/>
                          <a:ea typeface="+mn-ea"/>
                          <a:cs typeface="Audi Type Wide Normal" panose="000B0504040202020203" pitchFamily="34" charset="0"/>
                        </a:rPr>
                        <a:t> (former CCT)</a:t>
                      </a:r>
                    </a:p>
                  </a:txBody>
                  <a:tcPr marL="76200" marR="76200" marT="38100" marB="381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fr-BE" sz="1400" kern="1200" dirty="0">
                          <a:solidFill>
                            <a:schemeClr val="tx1">
                              <a:lumMod val="65000"/>
                              <a:lumOff val="35000"/>
                            </a:schemeClr>
                          </a:solidFill>
                          <a:latin typeface="Encode Sans" panose="020B0604020202020204" charset="0"/>
                          <a:ea typeface="+mn-ea"/>
                          <a:cs typeface="+mn-cs"/>
                        </a:rPr>
                        <a:t>30.50 €</a:t>
                      </a: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fr-BE" sz="1400" kern="1200" dirty="0">
                        <a:solidFill>
                          <a:schemeClr val="tx1">
                            <a:lumMod val="65000"/>
                            <a:lumOff val="35000"/>
                          </a:schemeClr>
                        </a:solidFill>
                        <a:latin typeface="Encode Sans" panose="020B0604020202020204" charset="0"/>
                        <a:ea typeface="+mn-ea"/>
                        <a:cs typeface="+mn-cs"/>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fr-BE" sz="1400" kern="1200" dirty="0">
                          <a:solidFill>
                            <a:schemeClr val="tx1">
                              <a:lumMod val="65000"/>
                              <a:lumOff val="35000"/>
                            </a:schemeClr>
                          </a:solidFill>
                          <a:latin typeface="Encode Sans" panose="020B0604020202020204" charset="0"/>
                          <a:ea typeface="+mn-ea"/>
                          <a:cs typeface="+mn-cs"/>
                        </a:rPr>
                        <a:t>44.83 €</a:t>
                      </a: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4096524092"/>
                  </a:ext>
                </a:extLst>
              </a:tr>
              <a:tr h="339303">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BE" sz="1200" b="0" kern="1200" dirty="0">
                          <a:solidFill>
                            <a:schemeClr val="tx1"/>
                          </a:solidFill>
                          <a:latin typeface="Encode Sans" panose="020B0604020202020204" charset="0"/>
                          <a:ea typeface="+mn-ea"/>
                          <a:cs typeface="Audi Type Wide Normal" panose="000B0504040202020203" pitchFamily="34" charset="0"/>
                        </a:rPr>
                        <a:t>National bonus</a:t>
                      </a:r>
                    </a:p>
                  </a:txBody>
                  <a:tcPr marL="76200" marR="76200" marT="38100" marB="381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fr-BE" sz="1400" kern="1200" dirty="0">
                          <a:solidFill>
                            <a:schemeClr val="tx1">
                              <a:lumMod val="65000"/>
                              <a:lumOff val="35000"/>
                            </a:schemeClr>
                          </a:solidFill>
                          <a:latin typeface="Encode Sans" panose="020B0604020202020204" charset="0"/>
                          <a:ea typeface="+mn-ea"/>
                          <a:cs typeface="+mn-cs"/>
                        </a:rPr>
                        <a:t>-</a:t>
                      </a: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fr-BE" sz="1400" kern="1200" dirty="0">
                        <a:solidFill>
                          <a:schemeClr val="tx1">
                            <a:lumMod val="65000"/>
                            <a:lumOff val="35000"/>
                          </a:schemeClr>
                        </a:solidFill>
                        <a:latin typeface="Encode Sans" panose="020B0604020202020204" charset="0"/>
                        <a:ea typeface="+mn-ea"/>
                        <a:cs typeface="+mn-cs"/>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fr-BE" sz="1400" kern="1200" dirty="0">
                          <a:solidFill>
                            <a:schemeClr val="tx1">
                              <a:lumMod val="65000"/>
                              <a:lumOff val="35000"/>
                            </a:schemeClr>
                          </a:solidFill>
                          <a:latin typeface="Encode Sans" panose="020B0604020202020204" charset="0"/>
                          <a:ea typeface="+mn-ea"/>
                          <a:cs typeface="+mn-cs"/>
                        </a:rPr>
                        <a:t>-</a:t>
                      </a: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16723052"/>
                  </a:ext>
                </a:extLst>
              </a:tr>
              <a:tr h="339303">
                <a:tc>
                  <a:txBody>
                    <a:bodyPr/>
                    <a:lstStyle/>
                    <a:p>
                      <a:r>
                        <a:rPr lang="fr-BE" sz="1200" b="0" kern="1200" dirty="0">
                          <a:solidFill>
                            <a:schemeClr val="bg1"/>
                          </a:solidFill>
                          <a:latin typeface="Encode Sans" panose="020B0604020202020204" charset="0"/>
                          <a:ea typeface="+mn-ea"/>
                          <a:cs typeface="Audi Type Wide Normal" panose="000B0504040202020203" pitchFamily="34" charset="0"/>
                        </a:rPr>
                        <a:t>TCO1</a:t>
                      </a:r>
                      <a:endParaRPr lang="en-US" sz="1200" b="0" kern="1200" dirty="0">
                        <a:solidFill>
                          <a:schemeClr val="bg1"/>
                        </a:solidFill>
                        <a:latin typeface="Encode Sans" panose="020B0604020202020204" charset="0"/>
                        <a:ea typeface="+mn-ea"/>
                        <a:cs typeface="Audi Type Wide Normal" panose="000B0504040202020203" pitchFamily="34" charset="0"/>
                      </a:endParaRPr>
                    </a:p>
                  </a:txBody>
                  <a:tcPr marL="76200" marR="76200" marT="38100" marB="381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243782"/>
                    </a:solidFill>
                  </a:tcPr>
                </a:tc>
                <a:tc>
                  <a:txBody>
                    <a:bodyPr/>
                    <a:lstStyle/>
                    <a:p>
                      <a:pPr marL="0" indent="0" algn="ctr">
                        <a:buFontTx/>
                        <a:buNone/>
                      </a:pPr>
                      <a:r>
                        <a:rPr lang="fr-BE" sz="2100" dirty="0">
                          <a:solidFill>
                            <a:schemeClr val="bg1"/>
                          </a:solidFill>
                          <a:latin typeface="Encode Sans" panose="020B0604020202020204" charset="0"/>
                        </a:rPr>
                        <a:t>1,476 €</a:t>
                      </a: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243782"/>
                    </a:solidFill>
                  </a:tcPr>
                </a:tc>
                <a:tc>
                  <a:txBody>
                    <a:bodyPr/>
                    <a:lstStyle/>
                    <a:p>
                      <a:pPr algn="ctr"/>
                      <a:endParaRPr lang="fr-BE" sz="2100" dirty="0">
                        <a:solidFill>
                          <a:schemeClr val="bg1"/>
                        </a:solidFill>
                        <a:latin typeface="Encode Sans" panose="020B0604020202020204" charset="0"/>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243782"/>
                    </a:solidFill>
                  </a:tcPr>
                </a:tc>
                <a:tc>
                  <a:txBody>
                    <a:bodyPr/>
                    <a:lstStyle/>
                    <a:p>
                      <a:pPr algn="ctr"/>
                      <a:r>
                        <a:rPr lang="fr-BE" sz="2100" dirty="0">
                          <a:solidFill>
                            <a:schemeClr val="bg1"/>
                          </a:solidFill>
                          <a:latin typeface="Encode Sans" panose="020B0604020202020204" charset="0"/>
                        </a:rPr>
                        <a:t>1,523 €</a:t>
                      </a: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243782"/>
                    </a:solidFill>
                  </a:tcPr>
                </a:tc>
                <a:extLst>
                  <a:ext uri="{0D108BD9-81ED-4DB2-BD59-A6C34878D82A}">
                    <a16:rowId xmlns:a16="http://schemas.microsoft.com/office/drawing/2014/main" val="2546987339"/>
                  </a:ext>
                </a:extLst>
              </a:tr>
              <a:tr h="339303">
                <a:tc>
                  <a:txBody>
                    <a:bodyPr/>
                    <a:lstStyle/>
                    <a:p>
                      <a:pPr marL="0" algn="l" defTabSz="457200" rtl="0" eaLnBrk="1" latinLnBrk="0" hangingPunct="1"/>
                      <a:r>
                        <a:rPr lang="en-US" sz="1200" b="0" kern="1200" dirty="0">
                          <a:solidFill>
                            <a:schemeClr val="tx1"/>
                          </a:solidFill>
                          <a:latin typeface="Encode Sans" panose="020B0604020202020204" charset="0"/>
                          <a:ea typeface="+mn-ea"/>
                          <a:cs typeface="Audi Type Wide Normal" panose="000B0504040202020203" pitchFamily="34" charset="0"/>
                        </a:rPr>
                        <a:t>Additional cost of CIT on TR</a:t>
                      </a:r>
                    </a:p>
                  </a:txBody>
                  <a:tcPr marL="76200" marR="76200" marT="38100" marB="381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lgn="ctr">
                        <a:buFontTx/>
                        <a:buNone/>
                      </a:pPr>
                      <a:r>
                        <a:rPr lang="fr-BE" sz="1400" kern="1200" dirty="0">
                          <a:solidFill>
                            <a:schemeClr val="tx1">
                              <a:lumMod val="65000"/>
                              <a:lumOff val="35000"/>
                            </a:schemeClr>
                          </a:solidFill>
                          <a:latin typeface="Encode Sans" panose="020B0604020202020204" charset="0"/>
                          <a:ea typeface="+mn-ea"/>
                          <a:cs typeface="+mn-cs"/>
                        </a:rPr>
                        <a:t>106.51 €</a:t>
                      </a: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fr-BE" sz="1400" kern="1200" dirty="0">
                        <a:solidFill>
                          <a:schemeClr val="tx1">
                            <a:lumMod val="65000"/>
                            <a:lumOff val="35000"/>
                          </a:schemeClr>
                        </a:solidFill>
                        <a:latin typeface="Encode Sans" panose="020B0604020202020204" charset="0"/>
                        <a:ea typeface="+mn-ea"/>
                        <a:cs typeface="+mn-cs"/>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fr-BE" sz="1400" kern="1200" dirty="0">
                          <a:solidFill>
                            <a:schemeClr val="tx1">
                              <a:lumMod val="65000"/>
                              <a:lumOff val="35000"/>
                            </a:schemeClr>
                          </a:solidFill>
                          <a:latin typeface="Encode Sans" panose="020B0604020202020204" charset="0"/>
                          <a:ea typeface="+mn-ea"/>
                          <a:cs typeface="+mn-cs"/>
                        </a:rPr>
                        <a:t>97.14 €</a:t>
                      </a: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81985996"/>
                  </a:ext>
                </a:extLst>
              </a:tr>
              <a:tr h="339303">
                <a:tc>
                  <a:txBody>
                    <a:bodyPr/>
                    <a:lstStyle/>
                    <a:p>
                      <a:pPr marL="0" algn="l" defTabSz="457200" rtl="0" eaLnBrk="1" latinLnBrk="0" hangingPunct="1"/>
                      <a:r>
                        <a:rPr lang="en-US" sz="1200" b="0" kern="1200" dirty="0">
                          <a:solidFill>
                            <a:schemeClr val="tx1"/>
                          </a:solidFill>
                          <a:latin typeface="Encode Sans" panose="020B0604020202020204" charset="0"/>
                          <a:ea typeface="+mn-ea"/>
                          <a:cs typeface="Audi Type Wide Normal" panose="000B0504040202020203" pitchFamily="34" charset="0"/>
                        </a:rPr>
                        <a:t>CIT surcharge for former CCT </a:t>
                      </a:r>
                    </a:p>
                  </a:txBody>
                  <a:tcPr marL="76200" marR="76200" marT="38100" marB="381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indent="0" algn="ctr">
                        <a:buFontTx/>
                        <a:buNone/>
                      </a:pPr>
                      <a:r>
                        <a:rPr lang="fr-BE" sz="1400" kern="1200" dirty="0">
                          <a:solidFill>
                            <a:schemeClr val="tx1">
                              <a:lumMod val="65000"/>
                              <a:lumOff val="35000"/>
                            </a:schemeClr>
                          </a:solidFill>
                          <a:latin typeface="Encode Sans" panose="020B0604020202020204" charset="0"/>
                          <a:ea typeface="+mn-ea"/>
                          <a:cs typeface="+mn-cs"/>
                        </a:rPr>
                        <a:t>7.63 €</a:t>
                      </a: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fr-BE" sz="1400" kern="1200" dirty="0">
                        <a:solidFill>
                          <a:schemeClr val="tx1">
                            <a:lumMod val="65000"/>
                            <a:lumOff val="35000"/>
                          </a:schemeClr>
                        </a:solidFill>
                        <a:latin typeface="Encode Sans" panose="020B0604020202020204" charset="0"/>
                        <a:ea typeface="+mn-ea"/>
                        <a:cs typeface="+mn-cs"/>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fr-BE" sz="1400" kern="1200" dirty="0">
                          <a:solidFill>
                            <a:schemeClr val="tx1">
                              <a:lumMod val="65000"/>
                              <a:lumOff val="35000"/>
                            </a:schemeClr>
                          </a:solidFill>
                          <a:latin typeface="Encode Sans" panose="020B0604020202020204" charset="0"/>
                          <a:ea typeface="+mn-ea"/>
                          <a:cs typeface="+mn-cs"/>
                        </a:rPr>
                        <a:t>11.21 €</a:t>
                      </a: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75684497"/>
                  </a:ext>
                </a:extLst>
              </a:tr>
              <a:tr h="339303">
                <a:tc>
                  <a:txBody>
                    <a:bodyPr/>
                    <a:lstStyle/>
                    <a:p>
                      <a:r>
                        <a:rPr lang="fr-BE" sz="1200" b="0" kern="1200" dirty="0">
                          <a:solidFill>
                            <a:schemeClr val="bg1"/>
                          </a:solidFill>
                          <a:latin typeface="Encode Sans" panose="020B0604020202020204" charset="0"/>
                          <a:ea typeface="+mn-ea"/>
                          <a:cs typeface="Audi Type Wide Normal" panose="000B0504040202020203" pitchFamily="34" charset="0"/>
                        </a:rPr>
                        <a:t>T</a:t>
                      </a:r>
                      <a:r>
                        <a:rPr lang="fr-BE" sz="1200" b="0" kern="1200" baseline="0" dirty="0">
                          <a:solidFill>
                            <a:schemeClr val="bg1"/>
                          </a:solidFill>
                          <a:latin typeface="Encode Sans" panose="020B0604020202020204" charset="0"/>
                          <a:ea typeface="+mn-ea"/>
                          <a:cs typeface="Audi Type Wide Normal" panose="000B0504040202020203" pitchFamily="34" charset="0"/>
                        </a:rPr>
                        <a:t>CO2</a:t>
                      </a:r>
                      <a:endParaRPr lang="en-US" sz="1200" b="0" kern="1200" baseline="0" dirty="0">
                        <a:solidFill>
                          <a:schemeClr val="bg1"/>
                        </a:solidFill>
                        <a:latin typeface="Encode Sans" panose="020B0604020202020204" charset="0"/>
                        <a:ea typeface="+mn-ea"/>
                        <a:cs typeface="Audi Type Wide Normal" panose="000B0504040202020203" pitchFamily="34" charset="0"/>
                      </a:endParaRPr>
                    </a:p>
                  </a:txBody>
                  <a:tcPr marL="76200" marR="76200" marT="38100" marB="381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243782"/>
                    </a:solidFill>
                  </a:tcPr>
                </a:tc>
                <a:tc>
                  <a:txBody>
                    <a:bodyPr/>
                    <a:lstStyle/>
                    <a:p>
                      <a:pPr marL="0" indent="0" algn="ctr">
                        <a:buFontTx/>
                        <a:buNone/>
                      </a:pPr>
                      <a:r>
                        <a:rPr lang="fr-BE" sz="2100" dirty="0">
                          <a:solidFill>
                            <a:schemeClr val="bg1"/>
                          </a:solidFill>
                          <a:latin typeface="Encode Sans" panose="020B0604020202020204" charset="0"/>
                        </a:rPr>
                        <a:t>1,590 €</a:t>
                      </a: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243782"/>
                    </a:solidFill>
                  </a:tcPr>
                </a:tc>
                <a:tc>
                  <a:txBody>
                    <a:bodyPr/>
                    <a:lstStyle/>
                    <a:p>
                      <a:pPr algn="ctr"/>
                      <a:endParaRPr lang="fr-BE" sz="2100" dirty="0">
                        <a:solidFill>
                          <a:schemeClr val="bg1"/>
                        </a:solidFill>
                        <a:latin typeface="Encode Sans" panose="020B0604020202020204" charset="0"/>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243782"/>
                    </a:solidFill>
                  </a:tcPr>
                </a:tc>
                <a:tc>
                  <a:txBody>
                    <a:bodyPr/>
                    <a:lstStyle/>
                    <a:p>
                      <a:pPr algn="ctr"/>
                      <a:r>
                        <a:rPr lang="fr-BE" sz="2100" dirty="0">
                          <a:solidFill>
                            <a:schemeClr val="bg1"/>
                          </a:solidFill>
                          <a:latin typeface="Encode Sans" panose="020B0604020202020204" charset="0"/>
                        </a:rPr>
                        <a:t>1,631 €</a:t>
                      </a: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243782"/>
                    </a:solidFill>
                  </a:tcPr>
                </a:tc>
                <a:extLst>
                  <a:ext uri="{0D108BD9-81ED-4DB2-BD59-A6C34878D82A}">
                    <a16:rowId xmlns:a16="http://schemas.microsoft.com/office/drawing/2014/main" val="1122625165"/>
                  </a:ext>
                </a:extLst>
              </a:tr>
            </a:tbl>
          </a:graphicData>
        </a:graphic>
      </p:graphicFrame>
      <p:pic>
        <p:nvPicPr>
          <p:cNvPr id="6" name="Graphique 5" descr="Badge à suivre avec un remplissage uni">
            <a:extLst>
              <a:ext uri="{FF2B5EF4-FFF2-40B4-BE49-F238E27FC236}">
                <a16:creationId xmlns:a16="http://schemas.microsoft.com/office/drawing/2014/main" id="{38F368E5-23B0-4FA9-87C2-356A5E56570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862796" y="2112835"/>
            <a:ext cx="427000" cy="427000"/>
          </a:xfrm>
          <a:prstGeom prst="rect">
            <a:avLst/>
          </a:prstGeom>
        </p:spPr>
      </p:pic>
      <p:sp>
        <p:nvSpPr>
          <p:cNvPr id="10" name="ZoneTexte 9">
            <a:extLst>
              <a:ext uri="{FF2B5EF4-FFF2-40B4-BE49-F238E27FC236}">
                <a16:creationId xmlns:a16="http://schemas.microsoft.com/office/drawing/2014/main" id="{12D5A4C8-F7B2-4AB6-B5A7-9B5F701D0D14}"/>
              </a:ext>
            </a:extLst>
          </p:cNvPr>
          <p:cNvSpPr txBox="1"/>
          <p:nvPr/>
        </p:nvSpPr>
        <p:spPr>
          <a:xfrm>
            <a:off x="9354604" y="2187836"/>
            <a:ext cx="918220" cy="276999"/>
          </a:xfrm>
          <a:prstGeom prst="rect">
            <a:avLst/>
          </a:prstGeom>
          <a:noFill/>
        </p:spPr>
        <p:txBody>
          <a:bodyPr wrap="square" rtlCol="0">
            <a:spAutoFit/>
          </a:bodyPr>
          <a:lstStyle/>
          <a:p>
            <a:pPr eaLnBrk="1" fontAlgn="auto" hangingPunct="1">
              <a:spcBef>
                <a:spcPts val="0"/>
              </a:spcBef>
              <a:spcAft>
                <a:spcPts val="0"/>
              </a:spcAft>
              <a:defRPr/>
            </a:pPr>
            <a:r>
              <a:rPr lang="fr-BE" sz="1200" dirty="0">
                <a:latin typeface="Encode Sans" panose="020B0604020202020204" charset="0"/>
                <a:ea typeface="+mn-ea"/>
                <a:cs typeface="Audi Type Wide Normal" panose="000B0504040202020203" pitchFamily="34" charset="0"/>
              </a:rPr>
              <a:t>53 €</a:t>
            </a:r>
          </a:p>
        </p:txBody>
      </p:sp>
      <p:sp>
        <p:nvSpPr>
          <p:cNvPr id="40" name="ZoneTexte 39">
            <a:extLst>
              <a:ext uri="{FF2B5EF4-FFF2-40B4-BE49-F238E27FC236}">
                <a16:creationId xmlns:a16="http://schemas.microsoft.com/office/drawing/2014/main" id="{1DA019F3-3518-496F-A1AA-5D6848B5AAAB}"/>
              </a:ext>
            </a:extLst>
          </p:cNvPr>
          <p:cNvSpPr txBox="1"/>
          <p:nvPr/>
        </p:nvSpPr>
        <p:spPr>
          <a:xfrm>
            <a:off x="8844096" y="1714498"/>
            <a:ext cx="1291238" cy="276999"/>
          </a:xfrm>
          <a:prstGeom prst="rect">
            <a:avLst/>
          </a:prstGeom>
          <a:noFill/>
        </p:spPr>
        <p:txBody>
          <a:bodyPr wrap="square" rtlCol="0">
            <a:spAutoFit/>
          </a:bodyPr>
          <a:lstStyle/>
          <a:p>
            <a:pPr algn="ctr" eaLnBrk="1" fontAlgn="auto" hangingPunct="1">
              <a:spcBef>
                <a:spcPts val="0"/>
              </a:spcBef>
              <a:spcAft>
                <a:spcPts val="0"/>
              </a:spcAft>
              <a:defRPr/>
            </a:pPr>
            <a:r>
              <a:rPr lang="fr-BE" sz="1200" b="1" u="sng" dirty="0" err="1">
                <a:latin typeface="Encode Sans" panose="020B0604020202020204" charset="0"/>
                <a:ea typeface="+mn-ea"/>
                <a:cs typeface="Audi Type Wide Normal" panose="000B0504040202020203" pitchFamily="34" charset="0"/>
              </a:rPr>
              <a:t>Differences</a:t>
            </a:r>
            <a:endParaRPr lang="fr-BE" sz="1200" b="1" u="sng" dirty="0">
              <a:latin typeface="Encode Sans" panose="020B0604020202020204" charset="0"/>
              <a:ea typeface="+mn-ea"/>
              <a:cs typeface="Audi Type Wide Normal" panose="000B0504040202020203" pitchFamily="34" charset="0"/>
            </a:endParaRPr>
          </a:p>
        </p:txBody>
      </p:sp>
      <p:sp>
        <p:nvSpPr>
          <p:cNvPr id="14" name="Rectangle 13">
            <a:extLst>
              <a:ext uri="{FF2B5EF4-FFF2-40B4-BE49-F238E27FC236}">
                <a16:creationId xmlns:a16="http://schemas.microsoft.com/office/drawing/2014/main" id="{CCF95D79-FB2B-FFF3-DC83-4B2645554065}"/>
              </a:ext>
            </a:extLst>
          </p:cNvPr>
          <p:cNvSpPr/>
          <p:nvPr/>
        </p:nvSpPr>
        <p:spPr>
          <a:xfrm>
            <a:off x="0" y="434558"/>
            <a:ext cx="5166911" cy="356591"/>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a:latin typeface="Encode Sans" panose="020B0604020202020204" charset="0"/>
              </a:rPr>
              <a:t>Example France - Country adaptation</a:t>
            </a:r>
          </a:p>
        </p:txBody>
      </p:sp>
      <p:pic>
        <p:nvPicPr>
          <p:cNvPr id="17" name="Graphique 16" descr="Badge à ne plus suivre avec un remplissage uni">
            <a:extLst>
              <a:ext uri="{FF2B5EF4-FFF2-40B4-BE49-F238E27FC236}">
                <a16:creationId xmlns:a16="http://schemas.microsoft.com/office/drawing/2014/main" id="{ABE961C5-1AF3-A700-9374-02F6E42B7EF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863876" y="3456960"/>
            <a:ext cx="427000" cy="427000"/>
          </a:xfrm>
          <a:prstGeom prst="rect">
            <a:avLst/>
          </a:prstGeom>
        </p:spPr>
      </p:pic>
      <p:sp>
        <p:nvSpPr>
          <p:cNvPr id="18" name="Right Brace 17">
            <a:extLst>
              <a:ext uri="{FF2B5EF4-FFF2-40B4-BE49-F238E27FC236}">
                <a16:creationId xmlns:a16="http://schemas.microsoft.com/office/drawing/2014/main" id="{529B6DDD-5A30-945A-7DF1-4CED0A377037}"/>
              </a:ext>
            </a:extLst>
          </p:cNvPr>
          <p:cNvSpPr/>
          <p:nvPr/>
        </p:nvSpPr>
        <p:spPr>
          <a:xfrm>
            <a:off x="8568250" y="2859673"/>
            <a:ext cx="240037" cy="1650994"/>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Encode Sans" panose="020B0604020202020204" charset="0"/>
            </a:endParaRPr>
          </a:p>
        </p:txBody>
      </p:sp>
      <p:sp>
        <p:nvSpPr>
          <p:cNvPr id="19" name="ZoneTexte 9">
            <a:extLst>
              <a:ext uri="{FF2B5EF4-FFF2-40B4-BE49-F238E27FC236}">
                <a16:creationId xmlns:a16="http://schemas.microsoft.com/office/drawing/2014/main" id="{41AFD1DB-6FB5-B1F9-3BA0-F851BC7B1DF1}"/>
              </a:ext>
            </a:extLst>
          </p:cNvPr>
          <p:cNvSpPr txBox="1"/>
          <p:nvPr/>
        </p:nvSpPr>
        <p:spPr>
          <a:xfrm>
            <a:off x="9389329" y="3500029"/>
            <a:ext cx="918220" cy="276999"/>
          </a:xfrm>
          <a:prstGeom prst="rect">
            <a:avLst/>
          </a:prstGeom>
          <a:noFill/>
        </p:spPr>
        <p:txBody>
          <a:bodyPr wrap="square" rtlCol="0">
            <a:spAutoFit/>
          </a:bodyPr>
          <a:lstStyle/>
          <a:p>
            <a:pPr eaLnBrk="1" fontAlgn="auto" hangingPunct="1">
              <a:spcBef>
                <a:spcPts val="0"/>
              </a:spcBef>
              <a:spcAft>
                <a:spcPts val="0"/>
              </a:spcAft>
              <a:defRPr/>
            </a:pPr>
            <a:r>
              <a:rPr lang="fr-BE" sz="1200" dirty="0">
                <a:latin typeface="Encode Sans" panose="020B0604020202020204" charset="0"/>
                <a:ea typeface="+mn-ea"/>
                <a:cs typeface="Audi Type Wide Normal" panose="000B0504040202020203" pitchFamily="34" charset="0"/>
              </a:rPr>
              <a:t>31 €</a:t>
            </a:r>
          </a:p>
        </p:txBody>
      </p:sp>
      <p:sp>
        <p:nvSpPr>
          <p:cNvPr id="20" name="TextBox 8">
            <a:extLst>
              <a:ext uri="{FF2B5EF4-FFF2-40B4-BE49-F238E27FC236}">
                <a16:creationId xmlns:a16="http://schemas.microsoft.com/office/drawing/2014/main" id="{4FE64F24-2F9C-5CC5-0A47-2C9CAA9EBC51}"/>
              </a:ext>
            </a:extLst>
          </p:cNvPr>
          <p:cNvSpPr txBox="1"/>
          <p:nvPr/>
        </p:nvSpPr>
        <p:spPr>
          <a:xfrm>
            <a:off x="4623979" y="1187903"/>
            <a:ext cx="1803977" cy="430887"/>
          </a:xfrm>
          <a:prstGeom prst="rect">
            <a:avLst/>
          </a:prstGeom>
          <a:noFill/>
        </p:spPr>
        <p:txBody>
          <a:bodyPr wrap="square">
            <a:spAutoFit/>
          </a:bodyPr>
          <a:lstStyle/>
          <a:p>
            <a:pPr algn="ctr"/>
            <a:r>
              <a:rPr lang="en-US" sz="1100" b="1" dirty="0">
                <a:latin typeface="Encode Sans" panose="020B0604020202020204" charset="0"/>
                <a:ea typeface="+mn-ea"/>
              </a:rPr>
              <a:t>C5 </a:t>
            </a:r>
            <a:r>
              <a:rPr lang="en-US" sz="1100" b="1" dirty="0" err="1">
                <a:latin typeface="Encode Sans" panose="020B0604020202020204" charset="0"/>
                <a:ea typeface="+mn-ea"/>
              </a:rPr>
              <a:t>Aircross</a:t>
            </a:r>
            <a:r>
              <a:rPr lang="en-US" sz="1100" b="1" dirty="0">
                <a:latin typeface="Encode Sans" panose="020B0604020202020204" charset="0"/>
                <a:ea typeface="+mn-ea"/>
              </a:rPr>
              <a:t> </a:t>
            </a:r>
            <a:r>
              <a:rPr lang="en-US" sz="1100" b="1" dirty="0" err="1">
                <a:latin typeface="Encode Sans" panose="020B0604020202020204" charset="0"/>
                <a:ea typeface="+mn-ea"/>
              </a:rPr>
              <a:t>BlueHDi</a:t>
            </a:r>
            <a:r>
              <a:rPr lang="en-US" sz="1100" b="1" dirty="0">
                <a:latin typeface="Encode Sans" panose="020B0604020202020204" charset="0"/>
                <a:ea typeface="+mn-ea"/>
              </a:rPr>
              <a:t> 130 S&amp;S EAT8 Shine</a:t>
            </a:r>
          </a:p>
        </p:txBody>
      </p:sp>
      <p:sp>
        <p:nvSpPr>
          <p:cNvPr id="21" name="TextBox 8">
            <a:extLst>
              <a:ext uri="{FF2B5EF4-FFF2-40B4-BE49-F238E27FC236}">
                <a16:creationId xmlns:a16="http://schemas.microsoft.com/office/drawing/2014/main" id="{5C5523B9-9538-6CC7-7D9E-83D5192A9C30}"/>
              </a:ext>
            </a:extLst>
          </p:cNvPr>
          <p:cNvSpPr txBox="1"/>
          <p:nvPr/>
        </p:nvSpPr>
        <p:spPr>
          <a:xfrm>
            <a:off x="6524426" y="1176623"/>
            <a:ext cx="3460612" cy="430887"/>
          </a:xfrm>
          <a:prstGeom prst="rect">
            <a:avLst/>
          </a:prstGeom>
          <a:noFill/>
        </p:spPr>
        <p:txBody>
          <a:bodyPr wrap="square">
            <a:spAutoFit/>
          </a:bodyPr>
          <a:lstStyle/>
          <a:p>
            <a:pPr algn="ctr"/>
            <a:r>
              <a:rPr lang="en-US" sz="1100" b="1" dirty="0">
                <a:latin typeface="Encode Sans" panose="020B0604020202020204" charset="0"/>
                <a:ea typeface="+mn-ea"/>
              </a:rPr>
              <a:t>C5 </a:t>
            </a:r>
            <a:r>
              <a:rPr lang="en-US" sz="1100" b="1" dirty="0" err="1">
                <a:latin typeface="Encode Sans" panose="020B0604020202020204" charset="0"/>
                <a:ea typeface="+mn-ea"/>
              </a:rPr>
              <a:t>Aircross</a:t>
            </a:r>
            <a:r>
              <a:rPr lang="en-US" sz="1100" b="1" dirty="0">
                <a:latin typeface="Encode Sans" panose="020B0604020202020204" charset="0"/>
                <a:ea typeface="+mn-ea"/>
              </a:rPr>
              <a:t> </a:t>
            </a:r>
            <a:r>
              <a:rPr lang="en-US" sz="1100" b="1" dirty="0" err="1">
                <a:latin typeface="Encode Sans" panose="020B0604020202020204" charset="0"/>
                <a:ea typeface="+mn-ea"/>
              </a:rPr>
              <a:t>PureTech</a:t>
            </a:r>
            <a:r>
              <a:rPr lang="en-US" sz="1100" b="1" dirty="0">
                <a:latin typeface="Encode Sans" panose="020B0604020202020204" charset="0"/>
                <a:ea typeface="+mn-ea"/>
              </a:rPr>
              <a:t> </a:t>
            </a:r>
          </a:p>
          <a:p>
            <a:pPr algn="ctr"/>
            <a:r>
              <a:rPr lang="en-US" sz="1100" b="1" dirty="0">
                <a:latin typeface="Encode Sans" panose="020B0604020202020204" charset="0"/>
                <a:ea typeface="+mn-ea"/>
              </a:rPr>
              <a:t>130 S&amp;S EAT8 Shine</a:t>
            </a:r>
          </a:p>
        </p:txBody>
      </p:sp>
      <p:pic>
        <p:nvPicPr>
          <p:cNvPr id="22" name="Picture 21" descr="A blue sports car&#10;&#10;Description automatically generated with medium confidence">
            <a:extLst>
              <a:ext uri="{FF2B5EF4-FFF2-40B4-BE49-F238E27FC236}">
                <a16:creationId xmlns:a16="http://schemas.microsoft.com/office/drawing/2014/main" id="{C6C13BF9-D988-6E50-8159-2D229C2C2FD3}"/>
              </a:ext>
            </a:extLst>
          </p:cNvPr>
          <p:cNvPicPr>
            <a:picLocks noChangeAspect="1"/>
          </p:cNvPicPr>
          <p:nvPr/>
        </p:nvPicPr>
        <p:blipFill>
          <a:blip r:embed="rId8"/>
          <a:stretch>
            <a:fillRect/>
          </a:stretch>
        </p:blipFill>
        <p:spPr>
          <a:xfrm>
            <a:off x="6189641" y="696431"/>
            <a:ext cx="1527569" cy="1146339"/>
          </a:xfrm>
          <a:prstGeom prst="rect">
            <a:avLst/>
          </a:prstGeom>
        </p:spPr>
      </p:pic>
      <p:pic>
        <p:nvPicPr>
          <p:cNvPr id="23" name="Picture 2" descr="Nouveau Citroën C5 Aircross : les prix et la gamme">
            <a:extLst>
              <a:ext uri="{FF2B5EF4-FFF2-40B4-BE49-F238E27FC236}">
                <a16:creationId xmlns:a16="http://schemas.microsoft.com/office/drawing/2014/main" id="{3397236B-2FCC-243B-E87B-E8812144A2D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133426" y="898859"/>
            <a:ext cx="1695153" cy="899693"/>
          </a:xfrm>
          <a:prstGeom prst="rect">
            <a:avLst/>
          </a:prstGeom>
          <a:noFill/>
          <a:extLst>
            <a:ext uri="{909E8E84-426E-40DD-AFC4-6F175D3DCCD1}">
              <a14:hiddenFill xmlns:a14="http://schemas.microsoft.com/office/drawing/2010/main">
                <a:solidFill>
                  <a:srgbClr val="FFFFFF"/>
                </a:solidFill>
              </a14:hiddenFill>
            </a:ext>
          </a:extLst>
        </p:spPr>
      </p:pic>
      <p:pic>
        <p:nvPicPr>
          <p:cNvPr id="24" name="Graphique 16" descr="Badge à ne plus suivre avec un remplissage uni">
            <a:extLst>
              <a:ext uri="{FF2B5EF4-FFF2-40B4-BE49-F238E27FC236}">
                <a16:creationId xmlns:a16="http://schemas.microsoft.com/office/drawing/2014/main" id="{B8751147-5890-8E92-3955-6F525851596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854551" y="2466904"/>
            <a:ext cx="427000" cy="427000"/>
          </a:xfrm>
          <a:prstGeom prst="rect">
            <a:avLst/>
          </a:prstGeom>
        </p:spPr>
      </p:pic>
      <p:sp>
        <p:nvSpPr>
          <p:cNvPr id="26" name="ZoneTexte 9">
            <a:extLst>
              <a:ext uri="{FF2B5EF4-FFF2-40B4-BE49-F238E27FC236}">
                <a16:creationId xmlns:a16="http://schemas.microsoft.com/office/drawing/2014/main" id="{D79526F7-0F03-9C59-4D4C-36076B0952B6}"/>
              </a:ext>
            </a:extLst>
          </p:cNvPr>
          <p:cNvSpPr txBox="1"/>
          <p:nvPr/>
        </p:nvSpPr>
        <p:spPr>
          <a:xfrm>
            <a:off x="9380004" y="2509973"/>
            <a:ext cx="918220" cy="276999"/>
          </a:xfrm>
          <a:prstGeom prst="rect">
            <a:avLst/>
          </a:prstGeom>
          <a:noFill/>
        </p:spPr>
        <p:txBody>
          <a:bodyPr wrap="square" rtlCol="0">
            <a:spAutoFit/>
          </a:bodyPr>
          <a:lstStyle/>
          <a:p>
            <a:pPr eaLnBrk="1" fontAlgn="auto" hangingPunct="1">
              <a:spcBef>
                <a:spcPts val="0"/>
              </a:spcBef>
              <a:spcAft>
                <a:spcPts val="0"/>
              </a:spcAft>
              <a:defRPr/>
            </a:pPr>
            <a:r>
              <a:rPr lang="fr-BE" sz="1200" dirty="0">
                <a:latin typeface="Encode Sans" panose="020B0604020202020204" charset="0"/>
                <a:cs typeface="Audi Type Wide Normal" panose="000B0504040202020203" pitchFamily="34" charset="0"/>
              </a:rPr>
              <a:t>69</a:t>
            </a:r>
            <a:r>
              <a:rPr lang="fr-BE" sz="1200" dirty="0">
                <a:latin typeface="Encode Sans" panose="020B0604020202020204" charset="0"/>
                <a:ea typeface="+mn-ea"/>
                <a:cs typeface="Audi Type Wide Normal" panose="000B0504040202020203" pitchFamily="34" charset="0"/>
              </a:rPr>
              <a:t> €</a:t>
            </a:r>
          </a:p>
        </p:txBody>
      </p:sp>
      <p:pic>
        <p:nvPicPr>
          <p:cNvPr id="27" name="Graphique 16" descr="Badge à ne plus suivre avec un remplissage uni">
            <a:extLst>
              <a:ext uri="{FF2B5EF4-FFF2-40B4-BE49-F238E27FC236}">
                <a16:creationId xmlns:a16="http://schemas.microsoft.com/office/drawing/2014/main" id="{829D2E28-0C68-076A-A356-DDE1C3F1801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853075" y="4510667"/>
            <a:ext cx="427000" cy="427000"/>
          </a:xfrm>
          <a:prstGeom prst="rect">
            <a:avLst/>
          </a:prstGeom>
        </p:spPr>
      </p:pic>
      <p:sp>
        <p:nvSpPr>
          <p:cNvPr id="28" name="ZoneTexte 9">
            <a:extLst>
              <a:ext uri="{FF2B5EF4-FFF2-40B4-BE49-F238E27FC236}">
                <a16:creationId xmlns:a16="http://schemas.microsoft.com/office/drawing/2014/main" id="{D20CB625-0B05-E15C-1084-A8CFFEC2CF4B}"/>
              </a:ext>
            </a:extLst>
          </p:cNvPr>
          <p:cNvSpPr txBox="1"/>
          <p:nvPr/>
        </p:nvSpPr>
        <p:spPr>
          <a:xfrm>
            <a:off x="9378528" y="4553736"/>
            <a:ext cx="918220" cy="276999"/>
          </a:xfrm>
          <a:prstGeom prst="rect">
            <a:avLst/>
          </a:prstGeom>
          <a:noFill/>
        </p:spPr>
        <p:txBody>
          <a:bodyPr wrap="square" rtlCol="0">
            <a:spAutoFit/>
          </a:bodyPr>
          <a:lstStyle/>
          <a:p>
            <a:pPr eaLnBrk="1" fontAlgn="auto" hangingPunct="1">
              <a:spcBef>
                <a:spcPts val="0"/>
              </a:spcBef>
              <a:spcAft>
                <a:spcPts val="0"/>
              </a:spcAft>
              <a:defRPr/>
            </a:pPr>
            <a:r>
              <a:rPr lang="fr-BE" sz="1200" dirty="0">
                <a:latin typeface="Encode Sans" panose="020B0604020202020204" charset="0"/>
                <a:cs typeface="Audi Type Wide Normal" panose="000B0504040202020203" pitchFamily="34" charset="0"/>
              </a:rPr>
              <a:t>47</a:t>
            </a:r>
            <a:r>
              <a:rPr lang="fr-BE" sz="1200" dirty="0">
                <a:latin typeface="Encode Sans" panose="020B0604020202020204" charset="0"/>
                <a:ea typeface="+mn-ea"/>
                <a:cs typeface="Audi Type Wide Normal" panose="000B0504040202020203" pitchFamily="34" charset="0"/>
              </a:rPr>
              <a:t> €</a:t>
            </a:r>
          </a:p>
        </p:txBody>
      </p:sp>
      <p:sp>
        <p:nvSpPr>
          <p:cNvPr id="30" name="ZoneTexte 9">
            <a:extLst>
              <a:ext uri="{FF2B5EF4-FFF2-40B4-BE49-F238E27FC236}">
                <a16:creationId xmlns:a16="http://schemas.microsoft.com/office/drawing/2014/main" id="{78EA979C-553F-1762-7A2D-8D246964DFFC}"/>
              </a:ext>
            </a:extLst>
          </p:cNvPr>
          <p:cNvSpPr txBox="1"/>
          <p:nvPr/>
        </p:nvSpPr>
        <p:spPr>
          <a:xfrm>
            <a:off x="9389329" y="5136075"/>
            <a:ext cx="918220" cy="276999"/>
          </a:xfrm>
          <a:prstGeom prst="rect">
            <a:avLst/>
          </a:prstGeom>
          <a:noFill/>
        </p:spPr>
        <p:txBody>
          <a:bodyPr wrap="square" rtlCol="0">
            <a:spAutoFit/>
          </a:bodyPr>
          <a:lstStyle/>
          <a:p>
            <a:pPr eaLnBrk="1" fontAlgn="auto" hangingPunct="1">
              <a:spcBef>
                <a:spcPts val="0"/>
              </a:spcBef>
              <a:spcAft>
                <a:spcPts val="0"/>
              </a:spcAft>
              <a:defRPr/>
            </a:pPr>
            <a:r>
              <a:rPr lang="fr-BE" sz="1200" dirty="0">
                <a:latin typeface="Encode Sans" panose="020B0604020202020204" charset="0"/>
                <a:ea typeface="+mn-ea"/>
                <a:cs typeface="Audi Type Wide Normal" panose="000B0504040202020203" pitchFamily="34" charset="0"/>
              </a:rPr>
              <a:t>6 €</a:t>
            </a:r>
          </a:p>
        </p:txBody>
      </p:sp>
      <p:sp>
        <p:nvSpPr>
          <p:cNvPr id="31" name="Right Brace 30">
            <a:extLst>
              <a:ext uri="{FF2B5EF4-FFF2-40B4-BE49-F238E27FC236}">
                <a16:creationId xmlns:a16="http://schemas.microsoft.com/office/drawing/2014/main" id="{B3D4BCF6-75CC-1D48-40EE-73C65E8C7258}"/>
              </a:ext>
            </a:extLst>
          </p:cNvPr>
          <p:cNvSpPr/>
          <p:nvPr/>
        </p:nvSpPr>
        <p:spPr>
          <a:xfrm>
            <a:off x="8648219" y="4974561"/>
            <a:ext cx="121359" cy="650736"/>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Encode Sans" panose="020B0604020202020204" charset="0"/>
            </a:endParaRPr>
          </a:p>
        </p:txBody>
      </p:sp>
      <p:pic>
        <p:nvPicPr>
          <p:cNvPr id="32" name="Graphique 16" descr="Badge à ne plus suivre avec un remplissage uni">
            <a:extLst>
              <a:ext uri="{FF2B5EF4-FFF2-40B4-BE49-F238E27FC236}">
                <a16:creationId xmlns:a16="http://schemas.microsoft.com/office/drawing/2014/main" id="{B7AF2A49-0596-3BF0-6C56-EC412683C95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863876" y="5599453"/>
            <a:ext cx="427000" cy="427000"/>
          </a:xfrm>
          <a:prstGeom prst="rect">
            <a:avLst/>
          </a:prstGeom>
        </p:spPr>
      </p:pic>
      <p:sp>
        <p:nvSpPr>
          <p:cNvPr id="33" name="ZoneTexte 9">
            <a:extLst>
              <a:ext uri="{FF2B5EF4-FFF2-40B4-BE49-F238E27FC236}">
                <a16:creationId xmlns:a16="http://schemas.microsoft.com/office/drawing/2014/main" id="{7F4E15CA-495C-1E12-AB78-CB1580225233}"/>
              </a:ext>
            </a:extLst>
          </p:cNvPr>
          <p:cNvSpPr txBox="1"/>
          <p:nvPr/>
        </p:nvSpPr>
        <p:spPr>
          <a:xfrm>
            <a:off x="9389329" y="5693322"/>
            <a:ext cx="918220" cy="276999"/>
          </a:xfrm>
          <a:prstGeom prst="rect">
            <a:avLst/>
          </a:prstGeom>
          <a:noFill/>
        </p:spPr>
        <p:txBody>
          <a:bodyPr wrap="square" rtlCol="0">
            <a:spAutoFit/>
          </a:bodyPr>
          <a:lstStyle/>
          <a:p>
            <a:pPr eaLnBrk="1" fontAlgn="auto" hangingPunct="1">
              <a:spcBef>
                <a:spcPts val="0"/>
              </a:spcBef>
              <a:spcAft>
                <a:spcPts val="0"/>
              </a:spcAft>
              <a:defRPr/>
            </a:pPr>
            <a:r>
              <a:rPr lang="fr-BE" sz="1200" dirty="0">
                <a:latin typeface="Encode Sans" panose="020B0604020202020204" charset="0"/>
                <a:ea typeface="+mn-ea"/>
                <a:cs typeface="Audi Type Wide Normal" panose="000B0504040202020203" pitchFamily="34" charset="0"/>
              </a:rPr>
              <a:t> 41 €</a:t>
            </a:r>
          </a:p>
        </p:txBody>
      </p:sp>
      <p:pic>
        <p:nvPicPr>
          <p:cNvPr id="34" name="Graphique 5" descr="Badge à suivre avec un remplissage uni">
            <a:extLst>
              <a:ext uri="{FF2B5EF4-FFF2-40B4-BE49-F238E27FC236}">
                <a16:creationId xmlns:a16="http://schemas.microsoft.com/office/drawing/2014/main" id="{808DDA71-D438-F087-AD5B-184746411BF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853075" y="5086429"/>
            <a:ext cx="427000" cy="427000"/>
          </a:xfrm>
          <a:prstGeom prst="rect">
            <a:avLst/>
          </a:prstGeom>
        </p:spPr>
      </p:pic>
      <p:pic>
        <p:nvPicPr>
          <p:cNvPr id="29" name="Picture 2" descr="Stellantis dévoile un florilège de slogans pour ses marques">
            <a:extLst>
              <a:ext uri="{FF2B5EF4-FFF2-40B4-BE49-F238E27FC236}">
                <a16:creationId xmlns:a16="http://schemas.microsoft.com/office/drawing/2014/main" id="{769C3A72-0B6D-5334-6436-12B9248EE4D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8869" y="6267198"/>
            <a:ext cx="396573" cy="264382"/>
          </a:xfrm>
          <a:prstGeom prst="flowChartConnector">
            <a:avLst/>
          </a:prstGeom>
          <a:noFill/>
          <a:extLst>
            <a:ext uri="{909E8E84-426E-40DD-AFC4-6F175D3DCCD1}">
              <a14:hiddenFill xmlns:a14="http://schemas.microsoft.com/office/drawing/2010/main">
                <a:solidFill>
                  <a:srgbClr val="FFFFFF"/>
                </a:solidFill>
              </a14:hiddenFill>
            </a:ext>
          </a:extLst>
        </p:spPr>
      </p:pic>
      <p:pic>
        <p:nvPicPr>
          <p:cNvPr id="35" name="Picture 2" descr="Drapeaux Monde Banque d'images et photos libres de droit - iStock">
            <a:extLst>
              <a:ext uri="{FF2B5EF4-FFF2-40B4-BE49-F238E27FC236}">
                <a16:creationId xmlns:a16="http://schemas.microsoft.com/office/drawing/2014/main" id="{8BCDA2C3-0159-D318-8332-764E18ECABE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63210" y="6179115"/>
            <a:ext cx="437609" cy="437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194879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4A28035-A700-1AAD-0360-F3D4526F2770}"/>
              </a:ext>
            </a:extLst>
          </p:cNvPr>
          <p:cNvSpPr>
            <a:spLocks noGrp="1"/>
          </p:cNvSpPr>
          <p:nvPr>
            <p:ph type="body" idx="1"/>
          </p:nvPr>
        </p:nvSpPr>
        <p:spPr/>
        <p:txBody>
          <a:bodyPr/>
          <a:lstStyle/>
          <a:p>
            <a:r>
              <a:rPr lang="fr-FR" altLang="fr-FR" sz="1400" dirty="0">
                <a:cs typeface="Arial"/>
              </a:rPr>
              <a:t>case </a:t>
            </a:r>
            <a:r>
              <a:rPr lang="fr-FR" altLang="fr-FR" sz="1400" dirty="0" err="1">
                <a:cs typeface="Arial"/>
              </a:rPr>
              <a:t>study</a:t>
            </a:r>
            <a:r>
              <a:rPr lang="fr-FR" altLang="fr-FR" sz="1400" dirty="0">
                <a:cs typeface="Arial"/>
              </a:rPr>
              <a:t> #2</a:t>
            </a:r>
          </a:p>
        </p:txBody>
      </p:sp>
      <p:sp>
        <p:nvSpPr>
          <p:cNvPr id="7" name="Text Placeholder 6">
            <a:extLst>
              <a:ext uri="{FF2B5EF4-FFF2-40B4-BE49-F238E27FC236}">
                <a16:creationId xmlns:a16="http://schemas.microsoft.com/office/drawing/2014/main" id="{BC5B61EF-245D-D206-AE4D-484701CF485C}"/>
              </a:ext>
            </a:extLst>
          </p:cNvPr>
          <p:cNvSpPr>
            <a:spLocks noGrp="1"/>
          </p:cNvSpPr>
          <p:nvPr>
            <p:ph type="body" sz="quarter" idx="19"/>
          </p:nvPr>
        </p:nvSpPr>
        <p:spPr/>
        <p:txBody>
          <a:bodyPr/>
          <a:lstStyle/>
          <a:p>
            <a:r>
              <a:rPr lang="fr-BE"/>
              <a:t>04</a:t>
            </a:r>
            <a:endParaRPr lang="en-US"/>
          </a:p>
        </p:txBody>
      </p:sp>
      <p:sp>
        <p:nvSpPr>
          <p:cNvPr id="4" name="Title 3">
            <a:extLst>
              <a:ext uri="{FF2B5EF4-FFF2-40B4-BE49-F238E27FC236}">
                <a16:creationId xmlns:a16="http://schemas.microsoft.com/office/drawing/2014/main" id="{71CBE49C-6292-5D9C-A18A-497A6C38DFF1}"/>
              </a:ext>
            </a:extLst>
          </p:cNvPr>
          <p:cNvSpPr>
            <a:spLocks noGrp="1"/>
          </p:cNvSpPr>
          <p:nvPr>
            <p:ph type="title"/>
          </p:nvPr>
        </p:nvSpPr>
        <p:spPr/>
        <p:txBody>
          <a:bodyPr/>
          <a:lstStyle/>
          <a:p>
            <a:r>
              <a:rPr lang="en-US" dirty="0"/>
              <a:t>Summary of the TCO comparison</a:t>
            </a:r>
          </a:p>
        </p:txBody>
      </p:sp>
      <p:sp>
        <p:nvSpPr>
          <p:cNvPr id="19" name="TextBox 18">
            <a:extLst>
              <a:ext uri="{FF2B5EF4-FFF2-40B4-BE49-F238E27FC236}">
                <a16:creationId xmlns:a16="http://schemas.microsoft.com/office/drawing/2014/main" id="{02833D43-7BCB-D876-7E4A-3E76B3BB1C68}"/>
              </a:ext>
            </a:extLst>
          </p:cNvPr>
          <p:cNvSpPr txBox="1"/>
          <p:nvPr/>
        </p:nvSpPr>
        <p:spPr>
          <a:xfrm>
            <a:off x="11406187" y="1739309"/>
            <a:ext cx="785813" cy="369332"/>
          </a:xfrm>
          <a:prstGeom prst="rect">
            <a:avLst/>
          </a:prstGeom>
          <a:solidFill>
            <a:srgbClr val="243782"/>
          </a:solidFill>
        </p:spPr>
        <p:txBody>
          <a:bodyPr wrap="square" rtlCol="0">
            <a:spAutoFit/>
          </a:bodyPr>
          <a:lstStyle/>
          <a:p>
            <a:pPr algn="r"/>
            <a:r>
              <a:rPr lang="fr-BE" dirty="0">
                <a:solidFill>
                  <a:schemeClr val="bg1"/>
                </a:solidFill>
                <a:latin typeface="Encode Sans" panose="020B0604020202020204" charset="0"/>
              </a:rPr>
              <a:t>TCO</a:t>
            </a:r>
            <a:endParaRPr lang="en-US" dirty="0">
              <a:solidFill>
                <a:schemeClr val="bg1"/>
              </a:solidFill>
              <a:latin typeface="Encode Sans" panose="020B0604020202020204" charset="0"/>
            </a:endParaRPr>
          </a:p>
        </p:txBody>
      </p:sp>
      <p:sp>
        <p:nvSpPr>
          <p:cNvPr id="23" name="TextBox 22">
            <a:extLst>
              <a:ext uri="{FF2B5EF4-FFF2-40B4-BE49-F238E27FC236}">
                <a16:creationId xmlns:a16="http://schemas.microsoft.com/office/drawing/2014/main" id="{4390BB8F-5A13-E0E2-7F33-05ABED8FA005}"/>
              </a:ext>
            </a:extLst>
          </p:cNvPr>
          <p:cNvSpPr txBox="1"/>
          <p:nvPr/>
        </p:nvSpPr>
        <p:spPr>
          <a:xfrm>
            <a:off x="11346100" y="2615763"/>
            <a:ext cx="838756" cy="738664"/>
          </a:xfrm>
          <a:prstGeom prst="rect">
            <a:avLst/>
          </a:prstGeom>
          <a:solidFill>
            <a:srgbClr val="243782"/>
          </a:solidFill>
        </p:spPr>
        <p:txBody>
          <a:bodyPr wrap="square" rtlCol="0">
            <a:spAutoFit/>
          </a:bodyPr>
          <a:lstStyle/>
          <a:p>
            <a:pPr algn="r"/>
            <a:r>
              <a:rPr lang="fr-BE" sz="1400" dirty="0">
                <a:solidFill>
                  <a:schemeClr val="bg1"/>
                </a:solidFill>
                <a:latin typeface="Encode Sans" panose="020B0604020202020204" charset="0"/>
              </a:rPr>
              <a:t>1,631 € /</a:t>
            </a:r>
            <a:r>
              <a:rPr lang="fr-BE" sz="1400" dirty="0" err="1">
                <a:solidFill>
                  <a:schemeClr val="bg1"/>
                </a:solidFill>
                <a:latin typeface="Encode Sans" panose="020B0604020202020204" charset="0"/>
              </a:rPr>
              <a:t>month</a:t>
            </a:r>
            <a:endParaRPr lang="fr-BE" sz="1400" dirty="0">
              <a:solidFill>
                <a:schemeClr val="bg1"/>
              </a:solidFill>
              <a:latin typeface="Encode Sans" panose="020B0604020202020204" charset="0"/>
            </a:endParaRPr>
          </a:p>
          <a:p>
            <a:pPr algn="r"/>
            <a:endParaRPr lang="en-US" sz="1400" dirty="0">
              <a:solidFill>
                <a:schemeClr val="bg1"/>
              </a:solidFill>
              <a:latin typeface="Encode Sans" panose="020B0604020202020204" charset="0"/>
            </a:endParaRPr>
          </a:p>
        </p:txBody>
      </p:sp>
      <p:sp>
        <p:nvSpPr>
          <p:cNvPr id="24" name="TextBox 23">
            <a:extLst>
              <a:ext uri="{FF2B5EF4-FFF2-40B4-BE49-F238E27FC236}">
                <a16:creationId xmlns:a16="http://schemas.microsoft.com/office/drawing/2014/main" id="{F5BB6A13-CC52-E7CF-EC49-44E590246316}"/>
              </a:ext>
            </a:extLst>
          </p:cNvPr>
          <p:cNvSpPr txBox="1"/>
          <p:nvPr/>
        </p:nvSpPr>
        <p:spPr>
          <a:xfrm>
            <a:off x="11366652" y="4403793"/>
            <a:ext cx="838756" cy="738664"/>
          </a:xfrm>
          <a:prstGeom prst="rect">
            <a:avLst/>
          </a:prstGeom>
          <a:solidFill>
            <a:srgbClr val="243782"/>
          </a:solidFill>
        </p:spPr>
        <p:txBody>
          <a:bodyPr wrap="square" rtlCol="0">
            <a:spAutoFit/>
          </a:bodyPr>
          <a:lstStyle/>
          <a:p>
            <a:pPr algn="r"/>
            <a:r>
              <a:rPr lang="fr-BE" sz="1400" dirty="0">
                <a:solidFill>
                  <a:schemeClr val="bg1"/>
                </a:solidFill>
                <a:latin typeface="Encode Sans" panose="020B0604020202020204" charset="0"/>
              </a:rPr>
              <a:t>1,590 € /</a:t>
            </a:r>
            <a:r>
              <a:rPr lang="fr-BE" sz="1400" dirty="0" err="1">
                <a:solidFill>
                  <a:schemeClr val="bg1"/>
                </a:solidFill>
                <a:latin typeface="Encode Sans" panose="020B0604020202020204" charset="0"/>
              </a:rPr>
              <a:t>month</a:t>
            </a:r>
            <a:endParaRPr lang="fr-BE" sz="1400" dirty="0">
              <a:solidFill>
                <a:schemeClr val="bg1"/>
              </a:solidFill>
              <a:latin typeface="Encode Sans" panose="020B0604020202020204" charset="0"/>
            </a:endParaRPr>
          </a:p>
          <a:p>
            <a:pPr algn="r"/>
            <a:endParaRPr lang="en-US" sz="1400" dirty="0">
              <a:solidFill>
                <a:schemeClr val="bg1"/>
              </a:solidFill>
              <a:latin typeface="Encode Sans" panose="020B0604020202020204" charset="0"/>
            </a:endParaRPr>
          </a:p>
        </p:txBody>
      </p:sp>
      <p:pic>
        <p:nvPicPr>
          <p:cNvPr id="25" name="Picture 24" descr="A person holding a tablet&#10;&#10;Description automatically generated with low confidence">
            <a:extLst>
              <a:ext uri="{FF2B5EF4-FFF2-40B4-BE49-F238E27FC236}">
                <a16:creationId xmlns:a16="http://schemas.microsoft.com/office/drawing/2014/main" id="{2227B673-2CC2-9C3E-1C24-C75A749FC980}"/>
              </a:ext>
            </a:extLst>
          </p:cNvPr>
          <p:cNvPicPr>
            <a:picLocks noChangeAspect="1"/>
          </p:cNvPicPr>
          <p:nvPr/>
        </p:nvPicPr>
        <p:blipFill rotWithShape="1">
          <a:blip r:embed="rId3"/>
          <a:srcRect l="8560" t="11464" r="38520" b="8267"/>
          <a:stretch/>
        </p:blipFill>
        <p:spPr>
          <a:xfrm>
            <a:off x="495159" y="671236"/>
            <a:ext cx="1235392" cy="1249200"/>
          </a:xfrm>
          <a:prstGeom prst="flowChartConnector">
            <a:avLst/>
          </a:prstGeom>
        </p:spPr>
      </p:pic>
      <p:sp>
        <p:nvSpPr>
          <p:cNvPr id="26" name="ZoneTexte 4">
            <a:extLst>
              <a:ext uri="{FF2B5EF4-FFF2-40B4-BE49-F238E27FC236}">
                <a16:creationId xmlns:a16="http://schemas.microsoft.com/office/drawing/2014/main" id="{A4B6137A-1FFE-452F-B3C0-222506C19031}"/>
              </a:ext>
            </a:extLst>
          </p:cNvPr>
          <p:cNvSpPr txBox="1"/>
          <p:nvPr/>
        </p:nvSpPr>
        <p:spPr>
          <a:xfrm>
            <a:off x="1840733" y="962685"/>
            <a:ext cx="2618543" cy="646331"/>
          </a:xfrm>
          <a:prstGeom prst="rect">
            <a:avLst/>
          </a:prstGeom>
          <a:noFill/>
        </p:spPr>
        <p:txBody>
          <a:bodyPr wrap="square" rtlCol="0">
            <a:spAutoFit/>
          </a:bodyPr>
          <a:lstStyle/>
          <a:p>
            <a:r>
              <a:rPr lang="fr-BE" dirty="0">
                <a:latin typeface="Encode Sans" panose="020B0604020202020204" charset="0"/>
              </a:rPr>
              <a:t>Driver #3</a:t>
            </a:r>
          </a:p>
          <a:p>
            <a:r>
              <a:rPr lang="fr-BE" dirty="0">
                <a:latin typeface="Encode Sans" panose="020B0604020202020204" charset="0"/>
              </a:rPr>
              <a:t>Lucien Goyet</a:t>
            </a:r>
          </a:p>
        </p:txBody>
      </p:sp>
      <p:pic>
        <p:nvPicPr>
          <p:cNvPr id="11" name="Picture 2" descr="Stellantis dévoile un florilège de slogans pour ses marques">
            <a:extLst>
              <a:ext uri="{FF2B5EF4-FFF2-40B4-BE49-F238E27FC236}">
                <a16:creationId xmlns:a16="http://schemas.microsoft.com/office/drawing/2014/main" id="{C575E312-1FB2-511D-4BB6-2ECCBA8612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869" y="6267198"/>
            <a:ext cx="396573" cy="264382"/>
          </a:xfrm>
          <a:prstGeom prst="flowChartConnector">
            <a:avLst/>
          </a:prstGeom>
          <a:noFill/>
          <a:extLst>
            <a:ext uri="{909E8E84-426E-40DD-AFC4-6F175D3DCCD1}">
              <a14:hiddenFill xmlns:a14="http://schemas.microsoft.com/office/drawing/2010/main">
                <a:solidFill>
                  <a:srgbClr val="FFFFFF"/>
                </a:solidFill>
              </a14:hiddenFill>
            </a:ext>
          </a:extLst>
        </p:spPr>
      </p:pic>
      <p:pic>
        <p:nvPicPr>
          <p:cNvPr id="12" name="Picture 2" descr="Drapeaux Monde Banque d'images et photos libres de droit - iStock">
            <a:extLst>
              <a:ext uri="{FF2B5EF4-FFF2-40B4-BE49-F238E27FC236}">
                <a16:creationId xmlns:a16="http://schemas.microsoft.com/office/drawing/2014/main" id="{0F83C369-E207-D103-1544-FD13A5D441F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3210" y="6179115"/>
            <a:ext cx="437609" cy="43760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1EAB1FAA-DE4A-1917-0B52-C1F79CF5C808}"/>
              </a:ext>
            </a:extLst>
          </p:cNvPr>
          <p:cNvSpPr/>
          <p:nvPr/>
        </p:nvSpPr>
        <p:spPr>
          <a:xfrm>
            <a:off x="0" y="2072640"/>
            <a:ext cx="1210277" cy="35112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Encode Sans" panose="020B0604020202020204" charset="0"/>
            </a:endParaRPr>
          </a:p>
        </p:txBody>
      </p:sp>
      <p:sp>
        <p:nvSpPr>
          <p:cNvPr id="17" name="TextBox 8">
            <a:extLst>
              <a:ext uri="{FF2B5EF4-FFF2-40B4-BE49-F238E27FC236}">
                <a16:creationId xmlns:a16="http://schemas.microsoft.com/office/drawing/2014/main" id="{C6B54C46-077D-6F02-6646-E6A5E3750432}"/>
              </a:ext>
            </a:extLst>
          </p:cNvPr>
          <p:cNvSpPr txBox="1"/>
          <p:nvPr/>
        </p:nvSpPr>
        <p:spPr>
          <a:xfrm>
            <a:off x="-406830" y="4995757"/>
            <a:ext cx="1803977" cy="261610"/>
          </a:xfrm>
          <a:prstGeom prst="rect">
            <a:avLst/>
          </a:prstGeom>
          <a:noFill/>
        </p:spPr>
        <p:txBody>
          <a:bodyPr wrap="square">
            <a:spAutoFit/>
          </a:bodyPr>
          <a:lstStyle/>
          <a:p>
            <a:pPr algn="ctr"/>
            <a:r>
              <a:rPr lang="en-US" sz="1100" b="1" dirty="0" err="1">
                <a:latin typeface="Encode Sans" panose="020B0604020202020204" charset="0"/>
                <a:ea typeface="+mn-ea"/>
              </a:rPr>
              <a:t>BlueHDi</a:t>
            </a:r>
            <a:endParaRPr lang="en-US" sz="1100" b="1" dirty="0">
              <a:latin typeface="Encode Sans" panose="020B0604020202020204" charset="0"/>
              <a:ea typeface="+mn-ea"/>
            </a:endParaRPr>
          </a:p>
        </p:txBody>
      </p:sp>
      <p:sp>
        <p:nvSpPr>
          <p:cNvPr id="18" name="TextBox 8">
            <a:extLst>
              <a:ext uri="{FF2B5EF4-FFF2-40B4-BE49-F238E27FC236}">
                <a16:creationId xmlns:a16="http://schemas.microsoft.com/office/drawing/2014/main" id="{526F2C47-7658-8884-AD66-A74E2BF4BCA5}"/>
              </a:ext>
            </a:extLst>
          </p:cNvPr>
          <p:cNvSpPr txBox="1"/>
          <p:nvPr/>
        </p:nvSpPr>
        <p:spPr>
          <a:xfrm>
            <a:off x="-97423" y="3222801"/>
            <a:ext cx="1210278" cy="263252"/>
          </a:xfrm>
          <a:prstGeom prst="rect">
            <a:avLst/>
          </a:prstGeom>
          <a:noFill/>
        </p:spPr>
        <p:txBody>
          <a:bodyPr wrap="square">
            <a:spAutoFit/>
          </a:bodyPr>
          <a:lstStyle/>
          <a:p>
            <a:pPr algn="ctr"/>
            <a:r>
              <a:rPr lang="en-US" sz="1100" b="1" dirty="0" err="1">
                <a:latin typeface="Encode Sans" panose="020B0604020202020204" charset="0"/>
                <a:ea typeface="+mn-ea"/>
              </a:rPr>
              <a:t>PureTech</a:t>
            </a:r>
            <a:r>
              <a:rPr lang="en-US" sz="1100" b="1" dirty="0">
                <a:latin typeface="Encode Sans" panose="020B0604020202020204" charset="0"/>
                <a:ea typeface="+mn-ea"/>
              </a:rPr>
              <a:t> </a:t>
            </a:r>
          </a:p>
        </p:txBody>
      </p:sp>
      <p:pic>
        <p:nvPicPr>
          <p:cNvPr id="20" name="Picture 19" descr="A blue sports car&#10;&#10;Description automatically generated with medium confidence">
            <a:extLst>
              <a:ext uri="{FF2B5EF4-FFF2-40B4-BE49-F238E27FC236}">
                <a16:creationId xmlns:a16="http://schemas.microsoft.com/office/drawing/2014/main" id="{B6D83431-660D-409D-66D6-905716D44860}"/>
              </a:ext>
            </a:extLst>
          </p:cNvPr>
          <p:cNvPicPr>
            <a:picLocks noChangeAspect="1"/>
          </p:cNvPicPr>
          <p:nvPr/>
        </p:nvPicPr>
        <p:blipFill>
          <a:blip r:embed="rId6"/>
          <a:stretch>
            <a:fillRect/>
          </a:stretch>
        </p:blipFill>
        <p:spPr>
          <a:xfrm>
            <a:off x="76783" y="2498033"/>
            <a:ext cx="920043" cy="690431"/>
          </a:xfrm>
          <a:prstGeom prst="rect">
            <a:avLst/>
          </a:prstGeom>
        </p:spPr>
      </p:pic>
      <p:pic>
        <p:nvPicPr>
          <p:cNvPr id="21" name="Picture 2" descr="Nouveau Citroën C5 Aircross : les prix et la gamme">
            <a:extLst>
              <a:ext uri="{FF2B5EF4-FFF2-40B4-BE49-F238E27FC236}">
                <a16:creationId xmlns:a16="http://schemas.microsoft.com/office/drawing/2014/main" id="{799EB8FD-7F17-E73F-1F75-623371A322E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4394692"/>
            <a:ext cx="1020977" cy="541878"/>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descr="A trophy on a stand&#10;&#10;Description automatically generated with low confidence">
            <a:extLst>
              <a:ext uri="{FF2B5EF4-FFF2-40B4-BE49-F238E27FC236}">
                <a16:creationId xmlns:a16="http://schemas.microsoft.com/office/drawing/2014/main" id="{40CFE2AC-FFFC-336B-23F0-4DA123BB5368}"/>
              </a:ext>
            </a:extLst>
          </p:cNvPr>
          <p:cNvPicPr>
            <a:picLocks noChangeAspect="1"/>
          </p:cNvPicPr>
          <p:nvPr/>
        </p:nvPicPr>
        <p:blipFill>
          <a:blip r:embed="rId8"/>
          <a:stretch>
            <a:fillRect/>
          </a:stretch>
        </p:blipFill>
        <p:spPr>
          <a:xfrm>
            <a:off x="801842" y="4086803"/>
            <a:ext cx="513375" cy="633981"/>
          </a:xfrm>
          <a:prstGeom prst="rect">
            <a:avLst/>
          </a:prstGeom>
        </p:spPr>
      </p:pic>
      <p:graphicFrame>
        <p:nvGraphicFramePr>
          <p:cNvPr id="6" name="Chart 4">
            <a:extLst>
              <a:ext uri="{FF2B5EF4-FFF2-40B4-BE49-F238E27FC236}">
                <a16:creationId xmlns:a16="http://schemas.microsoft.com/office/drawing/2014/main" id="{28BB6E40-A977-255C-1ED8-ED9F8DCF6948}"/>
              </a:ext>
            </a:extLst>
          </p:cNvPr>
          <p:cNvGraphicFramePr>
            <a:graphicFrameLocks/>
          </p:cNvGraphicFramePr>
          <p:nvPr>
            <p:extLst>
              <p:ext uri="{D42A27DB-BD31-4B8C-83A1-F6EECF244321}">
                <p14:modId xmlns:p14="http://schemas.microsoft.com/office/powerpoint/2010/main" val="3436502541"/>
              </p:ext>
            </p:extLst>
          </p:nvPr>
        </p:nvGraphicFramePr>
        <p:xfrm>
          <a:off x="1463472" y="1912127"/>
          <a:ext cx="9319632" cy="4351177"/>
        </p:xfrm>
        <a:graphic>
          <a:graphicData uri="http://schemas.openxmlformats.org/drawingml/2006/chart">
            <c:chart xmlns:c="http://schemas.openxmlformats.org/drawingml/2006/chart" xmlns:r="http://schemas.openxmlformats.org/officeDocument/2006/relationships" r:id="rId9"/>
          </a:graphicData>
        </a:graphic>
      </p:graphicFrame>
      <p:sp>
        <p:nvSpPr>
          <p:cNvPr id="13" name="Rectangle 12">
            <a:extLst>
              <a:ext uri="{FF2B5EF4-FFF2-40B4-BE49-F238E27FC236}">
                <a16:creationId xmlns:a16="http://schemas.microsoft.com/office/drawing/2014/main" id="{5C7E5073-1A58-E46F-D684-A622C6F85E51}"/>
              </a:ext>
            </a:extLst>
          </p:cNvPr>
          <p:cNvSpPr/>
          <p:nvPr/>
        </p:nvSpPr>
        <p:spPr>
          <a:xfrm>
            <a:off x="5284280" y="6001703"/>
            <a:ext cx="681037" cy="1788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Encode Sans" panose="020B0604020202020204" charset="0"/>
            </a:endParaRPr>
          </a:p>
        </p:txBody>
      </p:sp>
      <p:sp>
        <p:nvSpPr>
          <p:cNvPr id="14" name="Rectangle 13">
            <a:extLst>
              <a:ext uri="{FF2B5EF4-FFF2-40B4-BE49-F238E27FC236}">
                <a16:creationId xmlns:a16="http://schemas.microsoft.com/office/drawing/2014/main" id="{DE106D02-B022-6715-6EA1-E88E1CF88B24}"/>
              </a:ext>
            </a:extLst>
          </p:cNvPr>
          <p:cNvSpPr/>
          <p:nvPr/>
        </p:nvSpPr>
        <p:spPr>
          <a:xfrm>
            <a:off x="5966650" y="5992178"/>
            <a:ext cx="491300" cy="1774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Encode Sans" panose="020B0604020202020204" charset="0"/>
            </a:endParaRPr>
          </a:p>
        </p:txBody>
      </p:sp>
      <p:sp>
        <p:nvSpPr>
          <p:cNvPr id="15" name="Rectangle 14">
            <a:extLst>
              <a:ext uri="{FF2B5EF4-FFF2-40B4-BE49-F238E27FC236}">
                <a16:creationId xmlns:a16="http://schemas.microsoft.com/office/drawing/2014/main" id="{3D835AE6-5EED-CE2B-4E37-6442207CCE17}"/>
              </a:ext>
            </a:extLst>
          </p:cNvPr>
          <p:cNvSpPr/>
          <p:nvPr/>
        </p:nvSpPr>
        <p:spPr>
          <a:xfrm>
            <a:off x="6491905" y="6001703"/>
            <a:ext cx="1066866" cy="1788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Encode Sans" panose="020B0604020202020204" charset="0"/>
            </a:endParaRPr>
          </a:p>
        </p:txBody>
      </p:sp>
    </p:spTree>
    <p:extLst>
      <p:ext uri="{BB962C8B-B14F-4D97-AF65-F5344CB8AC3E}">
        <p14:creationId xmlns:p14="http://schemas.microsoft.com/office/powerpoint/2010/main" val="2421711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graphicEl>
                                              <a:chart seriesIdx="-3" categoryIdx="-3" bldStep="gridLegend"/>
                                            </p:graphicEl>
                                          </p:spTgt>
                                        </p:tgtEl>
                                        <p:attrNameLst>
                                          <p:attrName>style.visibility</p:attrName>
                                        </p:attrNameLst>
                                      </p:cBhvr>
                                      <p:to>
                                        <p:strVal val="visible"/>
                                      </p:to>
                                    </p:set>
                                    <p:animEffect transition="in" filter="fade">
                                      <p:cBhvr>
                                        <p:cTn id="7" dur="500"/>
                                        <p:tgtEl>
                                          <p:spTgt spid="6">
                                            <p:graphicEl>
                                              <a:chart seriesIdx="-3" categoryIdx="-3" bldStep="gridLegend"/>
                                            </p:graphic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graphicEl>
                                              <a:chart seriesIdx="0" categoryIdx="-4" bldStep="series"/>
                                            </p:graphicEl>
                                          </p:spTgt>
                                        </p:tgtEl>
                                        <p:attrNameLst>
                                          <p:attrName>style.visibility</p:attrName>
                                        </p:attrNameLst>
                                      </p:cBhvr>
                                      <p:to>
                                        <p:strVal val="visible"/>
                                      </p:to>
                                    </p:set>
                                    <p:animEffect transition="in" filter="fade">
                                      <p:cBhvr>
                                        <p:cTn id="10" dur="500"/>
                                        <p:tgtEl>
                                          <p:spTgt spid="6">
                                            <p:graphicEl>
                                              <a:chart seriesIdx="0" categoryIdx="-4" bldStep="series"/>
                                            </p:graphic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graphicEl>
                                              <a:chart seriesIdx="1" categoryIdx="-4" bldStep="series"/>
                                            </p:graphicEl>
                                          </p:spTgt>
                                        </p:tgtEl>
                                        <p:attrNameLst>
                                          <p:attrName>style.visibility</p:attrName>
                                        </p:attrNameLst>
                                      </p:cBhvr>
                                      <p:to>
                                        <p:strVal val="visible"/>
                                      </p:to>
                                    </p:set>
                                    <p:animEffect transition="in" filter="fade">
                                      <p:cBhvr>
                                        <p:cTn id="15" dur="500"/>
                                        <p:tgtEl>
                                          <p:spTgt spid="6">
                                            <p:graphicEl>
                                              <a:chart seriesIdx="1" categoryIdx="-4" bldStep="series"/>
                                            </p:graphicEl>
                                          </p:spTgt>
                                        </p:tgtEl>
                                      </p:cBhvr>
                                    </p:animEffect>
                                  </p:childTnLst>
                                </p:cTn>
                              </p:par>
                              <p:par>
                                <p:cTn id="16" presetID="10" presetClass="exit" presetSubtype="0" fill="hold" grpId="0" nodeType="withEffect">
                                  <p:stCondLst>
                                    <p:cond delay="0"/>
                                  </p:stCondLst>
                                  <p:childTnLst>
                                    <p:animEffect transition="out" filter="fade">
                                      <p:cBhvr>
                                        <p:cTn id="17" dur="500"/>
                                        <p:tgtEl>
                                          <p:spTgt spid="13"/>
                                        </p:tgtEl>
                                      </p:cBhvr>
                                    </p:animEffect>
                                    <p:set>
                                      <p:cBhvr>
                                        <p:cTn id="18" dur="1" fill="hold">
                                          <p:stCondLst>
                                            <p:cond delay="499"/>
                                          </p:stCondLst>
                                        </p:cTn>
                                        <p:tgtEl>
                                          <p:spTgt spid="13"/>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6">
                                            <p:graphicEl>
                                              <a:chart seriesIdx="2" categoryIdx="-4" bldStep="series"/>
                                            </p:graphicEl>
                                          </p:spTgt>
                                        </p:tgtEl>
                                        <p:attrNameLst>
                                          <p:attrName>style.visibility</p:attrName>
                                        </p:attrNameLst>
                                      </p:cBhvr>
                                      <p:to>
                                        <p:strVal val="visible"/>
                                      </p:to>
                                    </p:set>
                                    <p:animEffect transition="in" filter="fade">
                                      <p:cBhvr>
                                        <p:cTn id="23" dur="500"/>
                                        <p:tgtEl>
                                          <p:spTgt spid="6">
                                            <p:graphicEl>
                                              <a:chart seriesIdx="2" categoryIdx="-4" bldStep="series"/>
                                            </p:graphicEl>
                                          </p:spTgt>
                                        </p:tgtEl>
                                      </p:cBhvr>
                                    </p:animEffect>
                                  </p:childTnLst>
                                </p:cTn>
                              </p:par>
                              <p:par>
                                <p:cTn id="24" presetID="10" presetClass="exit" presetSubtype="0" fill="hold" grpId="0" nodeType="withEffect">
                                  <p:stCondLst>
                                    <p:cond delay="0"/>
                                  </p:stCondLst>
                                  <p:childTnLst>
                                    <p:animEffect transition="out" filter="fade">
                                      <p:cBhvr>
                                        <p:cTn id="25" dur="500"/>
                                        <p:tgtEl>
                                          <p:spTgt spid="14"/>
                                        </p:tgtEl>
                                      </p:cBhvr>
                                    </p:animEffect>
                                    <p:set>
                                      <p:cBhvr>
                                        <p:cTn id="26" dur="1" fill="hold">
                                          <p:stCondLst>
                                            <p:cond delay="499"/>
                                          </p:stCondLst>
                                        </p:cTn>
                                        <p:tgtEl>
                                          <p:spTgt spid="14"/>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6">
                                            <p:graphicEl>
                                              <a:chart seriesIdx="3" categoryIdx="-4" bldStep="series"/>
                                            </p:graphicEl>
                                          </p:spTgt>
                                        </p:tgtEl>
                                        <p:attrNameLst>
                                          <p:attrName>style.visibility</p:attrName>
                                        </p:attrNameLst>
                                      </p:cBhvr>
                                      <p:to>
                                        <p:strVal val="visible"/>
                                      </p:to>
                                    </p:set>
                                    <p:animEffect transition="in" filter="fade">
                                      <p:cBhvr>
                                        <p:cTn id="31" dur="500"/>
                                        <p:tgtEl>
                                          <p:spTgt spid="6">
                                            <p:graphicEl>
                                              <a:chart seriesIdx="3" categoryIdx="-4" bldStep="series"/>
                                            </p:graphicEl>
                                          </p:spTgt>
                                        </p:tgtEl>
                                      </p:cBhvr>
                                    </p:animEffect>
                                  </p:childTnLst>
                                </p:cTn>
                              </p:par>
                              <p:par>
                                <p:cTn id="32" presetID="10" presetClass="exit" presetSubtype="0" fill="hold" grpId="0" nodeType="withEffect">
                                  <p:stCondLst>
                                    <p:cond delay="0"/>
                                  </p:stCondLst>
                                  <p:childTnLst>
                                    <p:animEffect transition="out" filter="fade">
                                      <p:cBhvr>
                                        <p:cTn id="33" dur="500"/>
                                        <p:tgtEl>
                                          <p:spTgt spid="15"/>
                                        </p:tgtEl>
                                      </p:cBhvr>
                                    </p:animEffect>
                                    <p:set>
                                      <p:cBhvr>
                                        <p:cTn id="34" dur="1" fill="hold">
                                          <p:stCondLst>
                                            <p:cond delay="499"/>
                                          </p:stCondLst>
                                        </p:cTn>
                                        <p:tgtEl>
                                          <p:spTgt spid="15"/>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fade">
                                      <p:cBhvr>
                                        <p:cTn id="39" dur="500"/>
                                        <p:tgtEl>
                                          <p:spTgt spid="19"/>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fade">
                                      <p:cBhvr>
                                        <p:cTn id="42" dur="500"/>
                                        <p:tgtEl>
                                          <p:spTgt spid="23"/>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4"/>
                                        </p:tgtEl>
                                        <p:attrNameLst>
                                          <p:attrName>style.visibility</p:attrName>
                                        </p:attrNameLst>
                                      </p:cBhvr>
                                      <p:to>
                                        <p:strVal val="visible"/>
                                      </p:to>
                                    </p:set>
                                    <p:animEffect transition="in" filter="fade">
                                      <p:cBhvr>
                                        <p:cTn id="45" dur="500"/>
                                        <p:tgtEl>
                                          <p:spTgt spid="24"/>
                                        </p:tgtEl>
                                      </p:cBhvr>
                                    </p:animEffect>
                                  </p:childTnLst>
                                </p:cTn>
                              </p:par>
                              <p:par>
                                <p:cTn id="46" presetID="10" presetClass="entr" presetSubtype="0" fill="hold" nodeType="with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fade">
                                      <p:cBhvr>
                                        <p:cTn id="48"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3" grpId="0" animBg="1"/>
      <p:bldP spid="24" grpId="0" animBg="1"/>
      <p:bldGraphic spid="6" grpId="0" uiExpand="1">
        <p:bldSub>
          <a:bldChart bld="series"/>
        </p:bldSub>
      </p:bldGraphic>
      <p:bldP spid="13" grpId="0" animBg="1"/>
      <p:bldP spid="14" grpId="0" animBg="1"/>
      <p:bldP spid="15"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AB4630E-AC0E-0B8A-210B-703614965535}"/>
              </a:ext>
            </a:extLst>
          </p:cNvPr>
          <p:cNvSpPr>
            <a:spLocks noGrp="1"/>
          </p:cNvSpPr>
          <p:nvPr>
            <p:ph type="body" idx="1"/>
          </p:nvPr>
        </p:nvSpPr>
        <p:spPr/>
        <p:txBody>
          <a:bodyPr/>
          <a:lstStyle/>
          <a:p>
            <a:r>
              <a:rPr lang="fr-FR" altLang="fr-FR" sz="1600" dirty="0">
                <a:cs typeface="Arial"/>
              </a:rPr>
              <a:t>case </a:t>
            </a:r>
            <a:r>
              <a:rPr lang="fr-FR" altLang="fr-FR" sz="1600" dirty="0" err="1">
                <a:cs typeface="Arial"/>
              </a:rPr>
              <a:t>study</a:t>
            </a:r>
            <a:r>
              <a:rPr lang="fr-FR" altLang="fr-FR" sz="1600" dirty="0">
                <a:cs typeface="Arial"/>
              </a:rPr>
              <a:t> #2</a:t>
            </a:r>
          </a:p>
        </p:txBody>
      </p:sp>
      <p:sp>
        <p:nvSpPr>
          <p:cNvPr id="3" name="Text Placeholder 2">
            <a:extLst>
              <a:ext uri="{FF2B5EF4-FFF2-40B4-BE49-F238E27FC236}">
                <a16:creationId xmlns:a16="http://schemas.microsoft.com/office/drawing/2014/main" id="{485057C1-C13B-2254-29AE-E4404B18183C}"/>
              </a:ext>
            </a:extLst>
          </p:cNvPr>
          <p:cNvSpPr>
            <a:spLocks noGrp="1"/>
          </p:cNvSpPr>
          <p:nvPr>
            <p:ph type="body" sz="quarter" idx="19"/>
          </p:nvPr>
        </p:nvSpPr>
        <p:spPr/>
        <p:txBody>
          <a:bodyPr/>
          <a:lstStyle/>
          <a:p>
            <a:r>
              <a:rPr lang="fr-BE"/>
              <a:t>04</a:t>
            </a:r>
            <a:endParaRPr lang="en-US"/>
          </a:p>
        </p:txBody>
      </p:sp>
      <p:sp>
        <p:nvSpPr>
          <p:cNvPr id="5" name="Title 4">
            <a:extLst>
              <a:ext uri="{FF2B5EF4-FFF2-40B4-BE49-F238E27FC236}">
                <a16:creationId xmlns:a16="http://schemas.microsoft.com/office/drawing/2014/main" id="{7D7CF8D3-ECB1-A462-4872-57BC5AF6AFDD}"/>
              </a:ext>
            </a:extLst>
          </p:cNvPr>
          <p:cNvSpPr>
            <a:spLocks noGrp="1"/>
          </p:cNvSpPr>
          <p:nvPr>
            <p:ph type="title"/>
          </p:nvPr>
        </p:nvSpPr>
        <p:spPr>
          <a:xfrm>
            <a:off x="1237558" y="807640"/>
            <a:ext cx="10800000" cy="335964"/>
          </a:xfrm>
        </p:spPr>
        <p:txBody>
          <a:bodyPr/>
          <a:lstStyle/>
          <a:p>
            <a:r>
              <a:rPr lang="en-US" dirty="0"/>
              <a:t>Summary of the case study</a:t>
            </a:r>
          </a:p>
        </p:txBody>
      </p:sp>
      <p:pic>
        <p:nvPicPr>
          <p:cNvPr id="13" name="Picture 12">
            <a:extLst>
              <a:ext uri="{FF2B5EF4-FFF2-40B4-BE49-F238E27FC236}">
                <a16:creationId xmlns:a16="http://schemas.microsoft.com/office/drawing/2014/main" id="{7D994C01-EC63-4CF0-8630-0D2B86C6E56F}"/>
              </a:ext>
            </a:extLst>
          </p:cNvPr>
          <p:cNvPicPr>
            <a:picLocks noChangeAspect="1"/>
          </p:cNvPicPr>
          <p:nvPr/>
        </p:nvPicPr>
        <p:blipFill>
          <a:blip r:embed="rId3"/>
          <a:stretch>
            <a:fillRect/>
          </a:stretch>
        </p:blipFill>
        <p:spPr>
          <a:xfrm flipH="1">
            <a:off x="855600" y="3394343"/>
            <a:ext cx="2417534" cy="1230458"/>
          </a:xfrm>
          <a:prstGeom prst="rect">
            <a:avLst/>
          </a:prstGeom>
        </p:spPr>
      </p:pic>
      <p:pic>
        <p:nvPicPr>
          <p:cNvPr id="14" name="Picture 13">
            <a:extLst>
              <a:ext uri="{FF2B5EF4-FFF2-40B4-BE49-F238E27FC236}">
                <a16:creationId xmlns:a16="http://schemas.microsoft.com/office/drawing/2014/main" id="{29ABC157-BAC3-6C63-CD4A-B405C42D8547}"/>
              </a:ext>
            </a:extLst>
          </p:cNvPr>
          <p:cNvPicPr>
            <a:picLocks noChangeAspect="1"/>
          </p:cNvPicPr>
          <p:nvPr/>
        </p:nvPicPr>
        <p:blipFill>
          <a:blip r:embed="rId3"/>
          <a:stretch>
            <a:fillRect/>
          </a:stretch>
        </p:blipFill>
        <p:spPr>
          <a:xfrm flipH="1">
            <a:off x="4962590" y="3394343"/>
            <a:ext cx="2417534" cy="1230458"/>
          </a:xfrm>
          <a:prstGeom prst="rect">
            <a:avLst/>
          </a:prstGeom>
        </p:spPr>
      </p:pic>
      <p:pic>
        <p:nvPicPr>
          <p:cNvPr id="15" name="Picture 14">
            <a:extLst>
              <a:ext uri="{FF2B5EF4-FFF2-40B4-BE49-F238E27FC236}">
                <a16:creationId xmlns:a16="http://schemas.microsoft.com/office/drawing/2014/main" id="{C1BC5B36-65F3-6ED0-9A66-178202735B1E}"/>
              </a:ext>
            </a:extLst>
          </p:cNvPr>
          <p:cNvPicPr>
            <a:picLocks noChangeAspect="1"/>
          </p:cNvPicPr>
          <p:nvPr/>
        </p:nvPicPr>
        <p:blipFill>
          <a:blip r:embed="rId3"/>
          <a:stretch>
            <a:fillRect/>
          </a:stretch>
        </p:blipFill>
        <p:spPr>
          <a:xfrm flipH="1">
            <a:off x="9069580" y="3394343"/>
            <a:ext cx="2417534" cy="1230458"/>
          </a:xfrm>
          <a:prstGeom prst="rect">
            <a:avLst/>
          </a:prstGeom>
        </p:spPr>
      </p:pic>
      <p:pic>
        <p:nvPicPr>
          <p:cNvPr id="16" name="Picture 15" descr="A person holding a tablet&#10;&#10;Description automatically generated with low confidence">
            <a:extLst>
              <a:ext uri="{FF2B5EF4-FFF2-40B4-BE49-F238E27FC236}">
                <a16:creationId xmlns:a16="http://schemas.microsoft.com/office/drawing/2014/main" id="{A88E908D-5349-8051-B6AC-AF510994EAA8}"/>
              </a:ext>
            </a:extLst>
          </p:cNvPr>
          <p:cNvPicPr>
            <a:picLocks noChangeAspect="1"/>
          </p:cNvPicPr>
          <p:nvPr/>
        </p:nvPicPr>
        <p:blipFill rotWithShape="1">
          <a:blip r:embed="rId4"/>
          <a:srcRect l="8560" t="11464" r="38520" b="8267"/>
          <a:stretch/>
        </p:blipFill>
        <p:spPr>
          <a:xfrm>
            <a:off x="9502694" y="1587677"/>
            <a:ext cx="642751" cy="649935"/>
          </a:xfrm>
          <a:prstGeom prst="flowChartConnector">
            <a:avLst/>
          </a:prstGeom>
        </p:spPr>
      </p:pic>
      <p:sp>
        <p:nvSpPr>
          <p:cNvPr id="17" name="ZoneTexte 4">
            <a:extLst>
              <a:ext uri="{FF2B5EF4-FFF2-40B4-BE49-F238E27FC236}">
                <a16:creationId xmlns:a16="http://schemas.microsoft.com/office/drawing/2014/main" id="{AE4E1B02-EFED-CEB8-C8F2-60C0118FA5BE}"/>
              </a:ext>
            </a:extLst>
          </p:cNvPr>
          <p:cNvSpPr txBox="1"/>
          <p:nvPr/>
        </p:nvSpPr>
        <p:spPr>
          <a:xfrm>
            <a:off x="10278347" y="1589479"/>
            <a:ext cx="2618543" cy="646331"/>
          </a:xfrm>
          <a:prstGeom prst="rect">
            <a:avLst/>
          </a:prstGeom>
          <a:noFill/>
        </p:spPr>
        <p:txBody>
          <a:bodyPr wrap="square" rtlCol="0">
            <a:spAutoFit/>
          </a:bodyPr>
          <a:lstStyle/>
          <a:p>
            <a:r>
              <a:rPr lang="fr-BE" dirty="0">
                <a:latin typeface="Encode Sans" panose="020B0604020202020204" charset="0"/>
              </a:rPr>
              <a:t>Driver #3</a:t>
            </a:r>
          </a:p>
          <a:p>
            <a:r>
              <a:rPr lang="fr-BE" dirty="0">
                <a:latin typeface="Encode Sans" panose="020B0604020202020204" charset="0"/>
              </a:rPr>
              <a:t>Lucien Goyet</a:t>
            </a:r>
          </a:p>
        </p:txBody>
      </p:sp>
      <p:sp>
        <p:nvSpPr>
          <p:cNvPr id="18" name="ZoneTexte 4">
            <a:extLst>
              <a:ext uri="{FF2B5EF4-FFF2-40B4-BE49-F238E27FC236}">
                <a16:creationId xmlns:a16="http://schemas.microsoft.com/office/drawing/2014/main" id="{0ECCF78E-DC67-61B7-A4A5-A0EE0464ABC1}"/>
              </a:ext>
            </a:extLst>
          </p:cNvPr>
          <p:cNvSpPr txBox="1"/>
          <p:nvPr/>
        </p:nvSpPr>
        <p:spPr>
          <a:xfrm>
            <a:off x="5946100" y="1589479"/>
            <a:ext cx="2618543" cy="646331"/>
          </a:xfrm>
          <a:prstGeom prst="rect">
            <a:avLst/>
          </a:prstGeom>
          <a:noFill/>
        </p:spPr>
        <p:txBody>
          <a:bodyPr wrap="square" rtlCol="0">
            <a:spAutoFit/>
          </a:bodyPr>
          <a:lstStyle/>
          <a:p>
            <a:r>
              <a:rPr lang="fr-BE" dirty="0">
                <a:latin typeface="Encode Sans" panose="020B0604020202020204" charset="0"/>
              </a:rPr>
              <a:t>Driver #2</a:t>
            </a:r>
          </a:p>
          <a:p>
            <a:r>
              <a:rPr lang="fr-BE" dirty="0">
                <a:latin typeface="Encode Sans" panose="020B0604020202020204" charset="0"/>
              </a:rPr>
              <a:t>Jean de Latour</a:t>
            </a:r>
          </a:p>
        </p:txBody>
      </p:sp>
      <p:pic>
        <p:nvPicPr>
          <p:cNvPr id="19" name="Picture 18" descr="A person using a computer&#10;&#10;Description automatically generated with medium confidence">
            <a:extLst>
              <a:ext uri="{FF2B5EF4-FFF2-40B4-BE49-F238E27FC236}">
                <a16:creationId xmlns:a16="http://schemas.microsoft.com/office/drawing/2014/main" id="{A560C598-412A-F64A-1B0E-0348EE687462}"/>
              </a:ext>
            </a:extLst>
          </p:cNvPr>
          <p:cNvPicPr>
            <a:picLocks noChangeAspect="1"/>
          </p:cNvPicPr>
          <p:nvPr/>
        </p:nvPicPr>
        <p:blipFill rotWithShape="1">
          <a:blip r:embed="rId5"/>
          <a:srcRect l="37576" b="2221"/>
          <a:stretch/>
        </p:blipFill>
        <p:spPr>
          <a:xfrm>
            <a:off x="5095135" y="1587677"/>
            <a:ext cx="642750" cy="649935"/>
          </a:xfrm>
          <a:prstGeom prst="flowChartConnector">
            <a:avLst/>
          </a:prstGeom>
        </p:spPr>
      </p:pic>
      <p:sp>
        <p:nvSpPr>
          <p:cNvPr id="20" name="ZoneTexte 4">
            <a:extLst>
              <a:ext uri="{FF2B5EF4-FFF2-40B4-BE49-F238E27FC236}">
                <a16:creationId xmlns:a16="http://schemas.microsoft.com/office/drawing/2014/main" id="{541BFEDA-A638-7CBF-9C46-7A9A2B18FB10}"/>
              </a:ext>
            </a:extLst>
          </p:cNvPr>
          <p:cNvSpPr txBox="1"/>
          <p:nvPr/>
        </p:nvSpPr>
        <p:spPr>
          <a:xfrm>
            <a:off x="1628419" y="1589479"/>
            <a:ext cx="2618543" cy="646331"/>
          </a:xfrm>
          <a:prstGeom prst="rect">
            <a:avLst/>
          </a:prstGeom>
          <a:noFill/>
        </p:spPr>
        <p:txBody>
          <a:bodyPr wrap="square" rtlCol="0">
            <a:spAutoFit/>
          </a:bodyPr>
          <a:lstStyle/>
          <a:p>
            <a:r>
              <a:rPr lang="fr-BE" dirty="0">
                <a:latin typeface="Encode Sans" panose="020B0604020202020204" charset="0"/>
              </a:rPr>
              <a:t>Driver #1</a:t>
            </a:r>
          </a:p>
          <a:p>
            <a:r>
              <a:rPr lang="fr-BE" dirty="0">
                <a:latin typeface="Encode Sans" panose="020B0604020202020204" charset="0"/>
              </a:rPr>
              <a:t>Marie </a:t>
            </a:r>
            <a:r>
              <a:rPr lang="fr-BE" dirty="0" err="1">
                <a:latin typeface="Encode Sans" panose="020B0604020202020204" charset="0"/>
              </a:rPr>
              <a:t>Dutrieux</a:t>
            </a:r>
            <a:endParaRPr lang="fr-BE" dirty="0">
              <a:latin typeface="Encode Sans" panose="020B0604020202020204" charset="0"/>
            </a:endParaRPr>
          </a:p>
        </p:txBody>
      </p:sp>
      <p:pic>
        <p:nvPicPr>
          <p:cNvPr id="21" name="Picture 20" descr="A person wearing glasses&#10;&#10;Description automatically generated with low confidence">
            <a:extLst>
              <a:ext uri="{FF2B5EF4-FFF2-40B4-BE49-F238E27FC236}">
                <a16:creationId xmlns:a16="http://schemas.microsoft.com/office/drawing/2014/main" id="{23701EF1-6FA0-1D6E-E68C-C1E0F4C197DD}"/>
              </a:ext>
            </a:extLst>
          </p:cNvPr>
          <p:cNvPicPr>
            <a:picLocks noChangeAspect="1"/>
          </p:cNvPicPr>
          <p:nvPr/>
        </p:nvPicPr>
        <p:blipFill rotWithShape="1">
          <a:blip r:embed="rId6"/>
          <a:srcRect l="26084" t="7312" r="23276" b="18218"/>
          <a:stretch/>
        </p:blipFill>
        <p:spPr>
          <a:xfrm>
            <a:off x="881375" y="1587823"/>
            <a:ext cx="662636" cy="649643"/>
          </a:xfrm>
          <a:prstGeom prst="ellipse">
            <a:avLst/>
          </a:prstGeom>
        </p:spPr>
      </p:pic>
      <p:sp>
        <p:nvSpPr>
          <p:cNvPr id="29" name="TextBox 28">
            <a:extLst>
              <a:ext uri="{FF2B5EF4-FFF2-40B4-BE49-F238E27FC236}">
                <a16:creationId xmlns:a16="http://schemas.microsoft.com/office/drawing/2014/main" id="{8348C6B0-819A-F797-36B5-1F9BA4FDD4A6}"/>
              </a:ext>
            </a:extLst>
          </p:cNvPr>
          <p:cNvSpPr txBox="1"/>
          <p:nvPr/>
        </p:nvSpPr>
        <p:spPr>
          <a:xfrm>
            <a:off x="978654" y="4703138"/>
            <a:ext cx="2215189" cy="646331"/>
          </a:xfrm>
          <a:prstGeom prst="rect">
            <a:avLst/>
          </a:prstGeom>
          <a:noFill/>
        </p:spPr>
        <p:txBody>
          <a:bodyPr wrap="square" rtlCol="0">
            <a:spAutoFit/>
          </a:bodyPr>
          <a:lstStyle/>
          <a:p>
            <a:pPr algn="ctr"/>
            <a:r>
              <a:rPr lang="fr-BE" dirty="0">
                <a:latin typeface="Encode Sans" panose="020B0604020202020204" charset="0"/>
              </a:rPr>
              <a:t>48 </a:t>
            </a:r>
            <a:r>
              <a:rPr lang="fr-BE" dirty="0" err="1">
                <a:latin typeface="Encode Sans" panose="020B0604020202020204" charset="0"/>
              </a:rPr>
              <a:t>months</a:t>
            </a:r>
            <a:endParaRPr lang="fr-BE" dirty="0">
              <a:latin typeface="Encode Sans" panose="020B0604020202020204" charset="0"/>
            </a:endParaRPr>
          </a:p>
          <a:p>
            <a:pPr algn="ctr"/>
            <a:r>
              <a:rPr lang="fr-BE" dirty="0">
                <a:latin typeface="Encode Sans" panose="020B0604020202020204" charset="0"/>
              </a:rPr>
              <a:t>15,000 km /y</a:t>
            </a:r>
            <a:endParaRPr lang="en-US" dirty="0">
              <a:latin typeface="Encode Sans" panose="020B0604020202020204" charset="0"/>
            </a:endParaRPr>
          </a:p>
        </p:txBody>
      </p:sp>
      <p:sp>
        <p:nvSpPr>
          <p:cNvPr id="30" name="TextBox 29">
            <a:extLst>
              <a:ext uri="{FF2B5EF4-FFF2-40B4-BE49-F238E27FC236}">
                <a16:creationId xmlns:a16="http://schemas.microsoft.com/office/drawing/2014/main" id="{DC9FA881-E620-5086-66F1-ED6AB49C509F}"/>
              </a:ext>
            </a:extLst>
          </p:cNvPr>
          <p:cNvSpPr txBox="1"/>
          <p:nvPr/>
        </p:nvSpPr>
        <p:spPr>
          <a:xfrm>
            <a:off x="5164935" y="4703138"/>
            <a:ext cx="2215189" cy="646331"/>
          </a:xfrm>
          <a:prstGeom prst="rect">
            <a:avLst/>
          </a:prstGeom>
          <a:noFill/>
        </p:spPr>
        <p:txBody>
          <a:bodyPr wrap="square" rtlCol="0">
            <a:spAutoFit/>
          </a:bodyPr>
          <a:lstStyle/>
          <a:p>
            <a:pPr algn="ctr"/>
            <a:r>
              <a:rPr lang="fr-BE" dirty="0">
                <a:latin typeface="Encode Sans" panose="020B0604020202020204" charset="0"/>
              </a:rPr>
              <a:t>36 </a:t>
            </a:r>
            <a:r>
              <a:rPr lang="fr-BE" dirty="0" err="1">
                <a:latin typeface="Encode Sans" panose="020B0604020202020204" charset="0"/>
              </a:rPr>
              <a:t>months</a:t>
            </a:r>
            <a:endParaRPr lang="fr-BE" dirty="0">
              <a:latin typeface="Encode Sans" panose="020B0604020202020204" charset="0"/>
            </a:endParaRPr>
          </a:p>
          <a:p>
            <a:pPr algn="ctr"/>
            <a:r>
              <a:rPr lang="fr-BE" dirty="0">
                <a:latin typeface="Encode Sans" panose="020B0604020202020204" charset="0"/>
              </a:rPr>
              <a:t>30,000 km /y</a:t>
            </a:r>
            <a:endParaRPr lang="en-US" dirty="0">
              <a:latin typeface="Encode Sans" panose="020B0604020202020204" charset="0"/>
            </a:endParaRPr>
          </a:p>
        </p:txBody>
      </p:sp>
      <p:sp>
        <p:nvSpPr>
          <p:cNvPr id="31" name="TextBox 30">
            <a:extLst>
              <a:ext uri="{FF2B5EF4-FFF2-40B4-BE49-F238E27FC236}">
                <a16:creationId xmlns:a16="http://schemas.microsoft.com/office/drawing/2014/main" id="{494FBB58-F9AC-FD11-8514-C09C2FC69003}"/>
              </a:ext>
            </a:extLst>
          </p:cNvPr>
          <p:cNvSpPr txBox="1"/>
          <p:nvPr/>
        </p:nvSpPr>
        <p:spPr>
          <a:xfrm>
            <a:off x="9103290" y="4707851"/>
            <a:ext cx="2215189" cy="646331"/>
          </a:xfrm>
          <a:prstGeom prst="rect">
            <a:avLst/>
          </a:prstGeom>
          <a:noFill/>
        </p:spPr>
        <p:txBody>
          <a:bodyPr wrap="square" rtlCol="0">
            <a:spAutoFit/>
          </a:bodyPr>
          <a:lstStyle/>
          <a:p>
            <a:pPr algn="ctr"/>
            <a:r>
              <a:rPr lang="fr-BE" dirty="0">
                <a:latin typeface="Encode Sans" panose="020B0604020202020204" charset="0"/>
              </a:rPr>
              <a:t>36 </a:t>
            </a:r>
            <a:r>
              <a:rPr lang="fr-BE" dirty="0" err="1">
                <a:latin typeface="Encode Sans" panose="020B0604020202020204" charset="0"/>
              </a:rPr>
              <a:t>months</a:t>
            </a:r>
            <a:endParaRPr lang="fr-BE" dirty="0">
              <a:latin typeface="Encode Sans" panose="020B0604020202020204" charset="0"/>
            </a:endParaRPr>
          </a:p>
          <a:p>
            <a:pPr algn="ctr"/>
            <a:r>
              <a:rPr lang="fr-BE" dirty="0">
                <a:latin typeface="Encode Sans" panose="020B0604020202020204" charset="0"/>
              </a:rPr>
              <a:t>40,000 km /y</a:t>
            </a:r>
            <a:endParaRPr lang="en-US" dirty="0">
              <a:latin typeface="Encode Sans" panose="020B0604020202020204" charset="0"/>
            </a:endParaRPr>
          </a:p>
        </p:txBody>
      </p:sp>
      <p:sp>
        <p:nvSpPr>
          <p:cNvPr id="32" name="TextBox 31">
            <a:extLst>
              <a:ext uri="{FF2B5EF4-FFF2-40B4-BE49-F238E27FC236}">
                <a16:creationId xmlns:a16="http://schemas.microsoft.com/office/drawing/2014/main" id="{870AF28E-4119-51BB-C3D5-7582AE00B062}"/>
              </a:ext>
            </a:extLst>
          </p:cNvPr>
          <p:cNvSpPr txBox="1"/>
          <p:nvPr/>
        </p:nvSpPr>
        <p:spPr>
          <a:xfrm>
            <a:off x="877961" y="3409339"/>
            <a:ext cx="1107595" cy="369332"/>
          </a:xfrm>
          <a:prstGeom prst="rect">
            <a:avLst/>
          </a:prstGeom>
          <a:noFill/>
        </p:spPr>
        <p:txBody>
          <a:bodyPr wrap="square" rtlCol="0">
            <a:spAutoFit/>
          </a:bodyPr>
          <a:lstStyle/>
          <a:p>
            <a:pPr algn="ctr"/>
            <a:r>
              <a:rPr lang="fr-BE" b="1" dirty="0">
                <a:solidFill>
                  <a:schemeClr val="bg1"/>
                </a:solidFill>
                <a:latin typeface="Encode Sans" panose="020B0604020202020204" charset="0"/>
              </a:rPr>
              <a:t>BEV</a:t>
            </a:r>
            <a:endParaRPr lang="en-US" b="1" dirty="0">
              <a:solidFill>
                <a:schemeClr val="bg1"/>
              </a:solidFill>
              <a:latin typeface="Encode Sans" panose="020B0604020202020204" charset="0"/>
            </a:endParaRPr>
          </a:p>
        </p:txBody>
      </p:sp>
      <p:sp>
        <p:nvSpPr>
          <p:cNvPr id="33" name="TextBox 32">
            <a:extLst>
              <a:ext uri="{FF2B5EF4-FFF2-40B4-BE49-F238E27FC236}">
                <a16:creationId xmlns:a16="http://schemas.microsoft.com/office/drawing/2014/main" id="{842E25D3-A1D8-A32F-7864-2DDDD6DFF038}"/>
              </a:ext>
            </a:extLst>
          </p:cNvPr>
          <p:cNvSpPr txBox="1"/>
          <p:nvPr/>
        </p:nvSpPr>
        <p:spPr>
          <a:xfrm>
            <a:off x="2196188" y="3764988"/>
            <a:ext cx="1107595" cy="369332"/>
          </a:xfrm>
          <a:prstGeom prst="rect">
            <a:avLst/>
          </a:prstGeom>
          <a:noFill/>
        </p:spPr>
        <p:txBody>
          <a:bodyPr wrap="square" rtlCol="0">
            <a:spAutoFit/>
          </a:bodyPr>
          <a:lstStyle/>
          <a:p>
            <a:pPr algn="ctr"/>
            <a:r>
              <a:rPr lang="fr-BE" b="1" dirty="0">
                <a:solidFill>
                  <a:schemeClr val="bg1"/>
                </a:solidFill>
                <a:latin typeface="Encode Sans" panose="020B0604020202020204" charset="0"/>
              </a:rPr>
              <a:t>ICE</a:t>
            </a:r>
            <a:endParaRPr lang="en-US" b="1" dirty="0">
              <a:solidFill>
                <a:schemeClr val="bg1"/>
              </a:solidFill>
              <a:latin typeface="Encode Sans" panose="020B0604020202020204" charset="0"/>
            </a:endParaRPr>
          </a:p>
        </p:txBody>
      </p:sp>
      <p:sp>
        <p:nvSpPr>
          <p:cNvPr id="34" name="TextBox 33">
            <a:extLst>
              <a:ext uri="{FF2B5EF4-FFF2-40B4-BE49-F238E27FC236}">
                <a16:creationId xmlns:a16="http://schemas.microsoft.com/office/drawing/2014/main" id="{B415D6DE-8922-6EC7-6F52-C3E8B30FA38B}"/>
              </a:ext>
            </a:extLst>
          </p:cNvPr>
          <p:cNvSpPr txBox="1"/>
          <p:nvPr/>
        </p:nvSpPr>
        <p:spPr>
          <a:xfrm>
            <a:off x="5002464" y="3409339"/>
            <a:ext cx="1107595" cy="369332"/>
          </a:xfrm>
          <a:prstGeom prst="rect">
            <a:avLst/>
          </a:prstGeom>
          <a:noFill/>
        </p:spPr>
        <p:txBody>
          <a:bodyPr wrap="square" rtlCol="0">
            <a:spAutoFit/>
          </a:bodyPr>
          <a:lstStyle/>
          <a:p>
            <a:pPr algn="ctr"/>
            <a:r>
              <a:rPr lang="fr-BE" b="1" dirty="0">
                <a:solidFill>
                  <a:schemeClr val="bg1"/>
                </a:solidFill>
                <a:latin typeface="Encode Sans" panose="020B0604020202020204" charset="0"/>
              </a:rPr>
              <a:t>PHEV</a:t>
            </a:r>
            <a:endParaRPr lang="en-US" b="1" dirty="0">
              <a:solidFill>
                <a:schemeClr val="bg1"/>
              </a:solidFill>
              <a:latin typeface="Encode Sans" panose="020B0604020202020204" charset="0"/>
            </a:endParaRPr>
          </a:p>
        </p:txBody>
      </p:sp>
      <p:sp>
        <p:nvSpPr>
          <p:cNvPr id="35" name="TextBox 34">
            <a:extLst>
              <a:ext uri="{FF2B5EF4-FFF2-40B4-BE49-F238E27FC236}">
                <a16:creationId xmlns:a16="http://schemas.microsoft.com/office/drawing/2014/main" id="{DFB3FACB-677E-9CD5-03AD-D94F6FBF28B6}"/>
              </a:ext>
            </a:extLst>
          </p:cNvPr>
          <p:cNvSpPr txBox="1"/>
          <p:nvPr/>
        </p:nvSpPr>
        <p:spPr>
          <a:xfrm>
            <a:off x="6320691" y="3764988"/>
            <a:ext cx="1107595" cy="369332"/>
          </a:xfrm>
          <a:prstGeom prst="rect">
            <a:avLst/>
          </a:prstGeom>
          <a:noFill/>
        </p:spPr>
        <p:txBody>
          <a:bodyPr wrap="square" rtlCol="0">
            <a:spAutoFit/>
          </a:bodyPr>
          <a:lstStyle/>
          <a:p>
            <a:pPr algn="ctr"/>
            <a:r>
              <a:rPr lang="fr-BE" b="1" dirty="0">
                <a:solidFill>
                  <a:schemeClr val="bg1"/>
                </a:solidFill>
                <a:latin typeface="Encode Sans" panose="020B0604020202020204" charset="0"/>
              </a:rPr>
              <a:t>ICE</a:t>
            </a:r>
            <a:endParaRPr lang="en-US" b="1" dirty="0">
              <a:solidFill>
                <a:schemeClr val="bg1"/>
              </a:solidFill>
              <a:latin typeface="Encode Sans" panose="020B0604020202020204" charset="0"/>
            </a:endParaRPr>
          </a:p>
        </p:txBody>
      </p:sp>
      <p:sp>
        <p:nvSpPr>
          <p:cNvPr id="36" name="TextBox 35">
            <a:extLst>
              <a:ext uri="{FF2B5EF4-FFF2-40B4-BE49-F238E27FC236}">
                <a16:creationId xmlns:a16="http://schemas.microsoft.com/office/drawing/2014/main" id="{8D5B739D-5921-25EA-A662-3838EBEF2044}"/>
              </a:ext>
            </a:extLst>
          </p:cNvPr>
          <p:cNvSpPr txBox="1"/>
          <p:nvPr/>
        </p:nvSpPr>
        <p:spPr>
          <a:xfrm>
            <a:off x="9080474" y="3409339"/>
            <a:ext cx="1107595" cy="369332"/>
          </a:xfrm>
          <a:prstGeom prst="rect">
            <a:avLst/>
          </a:prstGeom>
          <a:noFill/>
        </p:spPr>
        <p:txBody>
          <a:bodyPr wrap="square" rtlCol="0">
            <a:spAutoFit/>
          </a:bodyPr>
          <a:lstStyle/>
          <a:p>
            <a:pPr algn="ctr"/>
            <a:r>
              <a:rPr lang="fr-BE" b="1" dirty="0">
                <a:solidFill>
                  <a:schemeClr val="bg1"/>
                </a:solidFill>
                <a:latin typeface="Encode Sans" panose="020B0604020202020204" charset="0"/>
              </a:rPr>
              <a:t>Diesel</a:t>
            </a:r>
            <a:endParaRPr lang="en-US" b="1" dirty="0">
              <a:solidFill>
                <a:schemeClr val="bg1"/>
              </a:solidFill>
              <a:latin typeface="Encode Sans" panose="020B0604020202020204" charset="0"/>
            </a:endParaRPr>
          </a:p>
        </p:txBody>
      </p:sp>
      <p:sp>
        <p:nvSpPr>
          <p:cNvPr id="37" name="TextBox 36">
            <a:extLst>
              <a:ext uri="{FF2B5EF4-FFF2-40B4-BE49-F238E27FC236}">
                <a16:creationId xmlns:a16="http://schemas.microsoft.com/office/drawing/2014/main" id="{60041264-8D33-45A3-E243-B3476A813EB4}"/>
              </a:ext>
            </a:extLst>
          </p:cNvPr>
          <p:cNvSpPr txBox="1"/>
          <p:nvPr/>
        </p:nvSpPr>
        <p:spPr>
          <a:xfrm>
            <a:off x="10398701" y="3764988"/>
            <a:ext cx="1107595" cy="369332"/>
          </a:xfrm>
          <a:prstGeom prst="rect">
            <a:avLst/>
          </a:prstGeom>
          <a:noFill/>
        </p:spPr>
        <p:txBody>
          <a:bodyPr wrap="square" rtlCol="0">
            <a:spAutoFit/>
          </a:bodyPr>
          <a:lstStyle/>
          <a:p>
            <a:pPr algn="ctr"/>
            <a:r>
              <a:rPr lang="fr-BE" b="1" dirty="0" err="1">
                <a:solidFill>
                  <a:schemeClr val="bg1"/>
                </a:solidFill>
                <a:latin typeface="Encode Sans" panose="020B0604020202020204" charset="0"/>
              </a:rPr>
              <a:t>Petrol</a:t>
            </a:r>
            <a:endParaRPr lang="en-US" b="1" dirty="0">
              <a:solidFill>
                <a:schemeClr val="bg1"/>
              </a:solidFill>
              <a:latin typeface="Encode Sans" panose="020B0604020202020204" charset="0"/>
            </a:endParaRPr>
          </a:p>
        </p:txBody>
      </p:sp>
      <p:sp>
        <p:nvSpPr>
          <p:cNvPr id="38" name="TextBox 37">
            <a:extLst>
              <a:ext uri="{FF2B5EF4-FFF2-40B4-BE49-F238E27FC236}">
                <a16:creationId xmlns:a16="http://schemas.microsoft.com/office/drawing/2014/main" id="{E213FA21-8276-4B85-2CE8-0CB4C00E47CB}"/>
              </a:ext>
            </a:extLst>
          </p:cNvPr>
          <p:cNvSpPr txBox="1"/>
          <p:nvPr/>
        </p:nvSpPr>
        <p:spPr>
          <a:xfrm>
            <a:off x="9227460" y="3825518"/>
            <a:ext cx="844662" cy="461665"/>
          </a:xfrm>
          <a:prstGeom prst="rect">
            <a:avLst/>
          </a:prstGeom>
          <a:solidFill>
            <a:srgbClr val="00ADA0"/>
          </a:solidFill>
          <a:ln>
            <a:noFill/>
          </a:ln>
        </p:spPr>
        <p:txBody>
          <a:bodyPr wrap="square" rtlCol="0">
            <a:spAutoFit/>
          </a:bodyPr>
          <a:lstStyle/>
          <a:p>
            <a:pPr algn="ctr"/>
            <a:r>
              <a:rPr lang="fr-BE" sz="1200" dirty="0">
                <a:solidFill>
                  <a:schemeClr val="bg1"/>
                </a:solidFill>
                <a:latin typeface="Encode Sans" panose="020B0604020202020204" charset="0"/>
              </a:rPr>
              <a:t>1,590 € / </a:t>
            </a:r>
            <a:r>
              <a:rPr lang="fr-BE" sz="1200" dirty="0" err="1">
                <a:solidFill>
                  <a:schemeClr val="bg1"/>
                </a:solidFill>
                <a:latin typeface="Encode Sans" panose="020B0604020202020204" charset="0"/>
              </a:rPr>
              <a:t>month</a:t>
            </a:r>
            <a:endParaRPr lang="en-US" sz="1200" dirty="0">
              <a:solidFill>
                <a:schemeClr val="bg1"/>
              </a:solidFill>
              <a:latin typeface="Encode Sans" panose="020B0604020202020204" charset="0"/>
            </a:endParaRPr>
          </a:p>
        </p:txBody>
      </p:sp>
      <p:sp>
        <p:nvSpPr>
          <p:cNvPr id="39" name="TextBox 38">
            <a:extLst>
              <a:ext uri="{FF2B5EF4-FFF2-40B4-BE49-F238E27FC236}">
                <a16:creationId xmlns:a16="http://schemas.microsoft.com/office/drawing/2014/main" id="{A96120CE-9D99-7DF5-6269-614EC106159D}"/>
              </a:ext>
            </a:extLst>
          </p:cNvPr>
          <p:cNvSpPr txBox="1"/>
          <p:nvPr/>
        </p:nvSpPr>
        <p:spPr>
          <a:xfrm>
            <a:off x="10533120" y="4145732"/>
            <a:ext cx="838756" cy="461665"/>
          </a:xfrm>
          <a:prstGeom prst="rect">
            <a:avLst/>
          </a:prstGeom>
          <a:solidFill>
            <a:srgbClr val="E94E24"/>
          </a:solidFill>
          <a:ln>
            <a:noFill/>
          </a:ln>
        </p:spPr>
        <p:txBody>
          <a:bodyPr wrap="square" rtlCol="0">
            <a:spAutoFit/>
          </a:bodyPr>
          <a:lstStyle/>
          <a:p>
            <a:pPr algn="ctr"/>
            <a:r>
              <a:rPr lang="fr-BE" sz="1200" dirty="0">
                <a:solidFill>
                  <a:schemeClr val="bg1"/>
                </a:solidFill>
                <a:latin typeface="Encode Sans" panose="020B0604020202020204" charset="0"/>
              </a:rPr>
              <a:t>1,631 € / </a:t>
            </a:r>
            <a:r>
              <a:rPr lang="fr-BE" sz="1200" dirty="0" err="1">
                <a:solidFill>
                  <a:schemeClr val="bg1"/>
                </a:solidFill>
                <a:latin typeface="Encode Sans" panose="020B0604020202020204" charset="0"/>
              </a:rPr>
              <a:t>month</a:t>
            </a:r>
            <a:endParaRPr lang="en-US" sz="1200" dirty="0">
              <a:solidFill>
                <a:schemeClr val="bg1"/>
              </a:solidFill>
              <a:latin typeface="Encode Sans" panose="020B0604020202020204" charset="0"/>
            </a:endParaRPr>
          </a:p>
        </p:txBody>
      </p:sp>
      <p:sp>
        <p:nvSpPr>
          <p:cNvPr id="40" name="TextBox 39">
            <a:extLst>
              <a:ext uri="{FF2B5EF4-FFF2-40B4-BE49-F238E27FC236}">
                <a16:creationId xmlns:a16="http://schemas.microsoft.com/office/drawing/2014/main" id="{6C3EC30B-C73A-89E5-C4B5-5D11DBA2492C}"/>
              </a:ext>
            </a:extLst>
          </p:cNvPr>
          <p:cNvSpPr txBox="1"/>
          <p:nvPr/>
        </p:nvSpPr>
        <p:spPr>
          <a:xfrm>
            <a:off x="5143167" y="3825518"/>
            <a:ext cx="844662" cy="461665"/>
          </a:xfrm>
          <a:prstGeom prst="rect">
            <a:avLst/>
          </a:prstGeom>
          <a:solidFill>
            <a:srgbClr val="00ADA0"/>
          </a:solidFill>
          <a:ln>
            <a:noFill/>
          </a:ln>
        </p:spPr>
        <p:txBody>
          <a:bodyPr wrap="square" rtlCol="0">
            <a:spAutoFit/>
          </a:bodyPr>
          <a:lstStyle/>
          <a:p>
            <a:pPr algn="ctr"/>
            <a:r>
              <a:rPr lang="fr-BE" sz="1200" dirty="0">
                <a:solidFill>
                  <a:schemeClr val="bg1"/>
                </a:solidFill>
                <a:latin typeface="Encode Sans" panose="020B0604020202020204" charset="0"/>
              </a:rPr>
              <a:t>852 € / </a:t>
            </a:r>
            <a:r>
              <a:rPr lang="fr-BE" sz="1200" dirty="0" err="1">
                <a:solidFill>
                  <a:schemeClr val="bg1"/>
                </a:solidFill>
                <a:latin typeface="Encode Sans" panose="020B0604020202020204" charset="0"/>
              </a:rPr>
              <a:t>month</a:t>
            </a:r>
            <a:endParaRPr lang="en-US" sz="1200" dirty="0">
              <a:solidFill>
                <a:schemeClr val="bg1"/>
              </a:solidFill>
              <a:latin typeface="Encode Sans" panose="020B0604020202020204" charset="0"/>
            </a:endParaRPr>
          </a:p>
        </p:txBody>
      </p:sp>
      <p:sp>
        <p:nvSpPr>
          <p:cNvPr id="41" name="TextBox 40">
            <a:extLst>
              <a:ext uri="{FF2B5EF4-FFF2-40B4-BE49-F238E27FC236}">
                <a16:creationId xmlns:a16="http://schemas.microsoft.com/office/drawing/2014/main" id="{C40344B4-22D6-8B16-7D62-093D234926EB}"/>
              </a:ext>
            </a:extLst>
          </p:cNvPr>
          <p:cNvSpPr txBox="1"/>
          <p:nvPr/>
        </p:nvSpPr>
        <p:spPr>
          <a:xfrm>
            <a:off x="6448827" y="4145732"/>
            <a:ext cx="838756" cy="461665"/>
          </a:xfrm>
          <a:prstGeom prst="rect">
            <a:avLst/>
          </a:prstGeom>
          <a:solidFill>
            <a:srgbClr val="E94E24"/>
          </a:solidFill>
          <a:ln>
            <a:noFill/>
          </a:ln>
        </p:spPr>
        <p:txBody>
          <a:bodyPr wrap="square" rtlCol="0">
            <a:spAutoFit/>
          </a:bodyPr>
          <a:lstStyle/>
          <a:p>
            <a:pPr algn="ctr"/>
            <a:r>
              <a:rPr lang="fr-BE" sz="1200" dirty="0">
                <a:solidFill>
                  <a:schemeClr val="bg1"/>
                </a:solidFill>
                <a:latin typeface="Encode Sans" panose="020B0604020202020204" charset="0"/>
              </a:rPr>
              <a:t>990€ / </a:t>
            </a:r>
            <a:r>
              <a:rPr lang="fr-BE" sz="1200" dirty="0" err="1">
                <a:solidFill>
                  <a:schemeClr val="bg1"/>
                </a:solidFill>
                <a:latin typeface="Encode Sans" panose="020B0604020202020204" charset="0"/>
              </a:rPr>
              <a:t>month</a:t>
            </a:r>
            <a:endParaRPr lang="en-US" sz="1200" dirty="0">
              <a:solidFill>
                <a:schemeClr val="bg1"/>
              </a:solidFill>
              <a:latin typeface="Encode Sans" panose="020B0604020202020204" charset="0"/>
            </a:endParaRPr>
          </a:p>
        </p:txBody>
      </p:sp>
      <p:sp>
        <p:nvSpPr>
          <p:cNvPr id="42" name="TextBox 41">
            <a:extLst>
              <a:ext uri="{FF2B5EF4-FFF2-40B4-BE49-F238E27FC236}">
                <a16:creationId xmlns:a16="http://schemas.microsoft.com/office/drawing/2014/main" id="{68B3E9FF-B787-DE64-88D0-B9F991BEF992}"/>
              </a:ext>
            </a:extLst>
          </p:cNvPr>
          <p:cNvSpPr txBox="1"/>
          <p:nvPr/>
        </p:nvSpPr>
        <p:spPr>
          <a:xfrm>
            <a:off x="1014196" y="3825518"/>
            <a:ext cx="844662" cy="461665"/>
          </a:xfrm>
          <a:prstGeom prst="rect">
            <a:avLst/>
          </a:prstGeom>
          <a:solidFill>
            <a:srgbClr val="00ADA0"/>
          </a:solidFill>
          <a:ln>
            <a:noFill/>
          </a:ln>
        </p:spPr>
        <p:txBody>
          <a:bodyPr wrap="square" rtlCol="0">
            <a:spAutoFit/>
          </a:bodyPr>
          <a:lstStyle/>
          <a:p>
            <a:pPr algn="ctr"/>
            <a:r>
              <a:rPr lang="fr-BE" sz="1200" dirty="0">
                <a:solidFill>
                  <a:schemeClr val="bg1"/>
                </a:solidFill>
                <a:latin typeface="Encode Sans" panose="020B0604020202020204" charset="0"/>
              </a:rPr>
              <a:t>414 € / </a:t>
            </a:r>
            <a:r>
              <a:rPr lang="fr-BE" sz="1200" dirty="0" err="1">
                <a:solidFill>
                  <a:schemeClr val="bg1"/>
                </a:solidFill>
                <a:latin typeface="Encode Sans" panose="020B0604020202020204" charset="0"/>
              </a:rPr>
              <a:t>month</a:t>
            </a:r>
            <a:endParaRPr lang="en-US" sz="1200" dirty="0">
              <a:solidFill>
                <a:schemeClr val="bg1"/>
              </a:solidFill>
              <a:latin typeface="Encode Sans" panose="020B0604020202020204" charset="0"/>
            </a:endParaRPr>
          </a:p>
        </p:txBody>
      </p:sp>
      <p:sp>
        <p:nvSpPr>
          <p:cNvPr id="43" name="TextBox 42">
            <a:extLst>
              <a:ext uri="{FF2B5EF4-FFF2-40B4-BE49-F238E27FC236}">
                <a16:creationId xmlns:a16="http://schemas.microsoft.com/office/drawing/2014/main" id="{7BE76960-3B7D-387E-5FF2-35611702C74A}"/>
              </a:ext>
            </a:extLst>
          </p:cNvPr>
          <p:cNvSpPr txBox="1"/>
          <p:nvPr/>
        </p:nvSpPr>
        <p:spPr>
          <a:xfrm>
            <a:off x="2319856" y="4145732"/>
            <a:ext cx="838756" cy="461665"/>
          </a:xfrm>
          <a:prstGeom prst="rect">
            <a:avLst/>
          </a:prstGeom>
          <a:solidFill>
            <a:srgbClr val="E94E24"/>
          </a:solidFill>
          <a:ln>
            <a:noFill/>
          </a:ln>
        </p:spPr>
        <p:txBody>
          <a:bodyPr wrap="square" rtlCol="0">
            <a:spAutoFit/>
          </a:bodyPr>
          <a:lstStyle/>
          <a:p>
            <a:pPr algn="ctr"/>
            <a:r>
              <a:rPr lang="fr-BE" sz="1200" dirty="0">
                <a:solidFill>
                  <a:schemeClr val="bg1"/>
                </a:solidFill>
                <a:latin typeface="Encode Sans" panose="020B0604020202020204" charset="0"/>
              </a:rPr>
              <a:t>435€ / </a:t>
            </a:r>
            <a:r>
              <a:rPr lang="fr-BE" sz="1200" dirty="0" err="1">
                <a:solidFill>
                  <a:schemeClr val="bg1"/>
                </a:solidFill>
                <a:latin typeface="Encode Sans" panose="020B0604020202020204" charset="0"/>
              </a:rPr>
              <a:t>month</a:t>
            </a:r>
            <a:endParaRPr lang="en-US" sz="1200" dirty="0">
              <a:solidFill>
                <a:schemeClr val="bg1"/>
              </a:solidFill>
              <a:latin typeface="Encode Sans" panose="020B0604020202020204" charset="0"/>
            </a:endParaRPr>
          </a:p>
        </p:txBody>
      </p:sp>
      <p:pic>
        <p:nvPicPr>
          <p:cNvPr id="44" name="Picture 2" descr="Stellantis dévoile un florilège de slogans pour ses marques">
            <a:extLst>
              <a:ext uri="{FF2B5EF4-FFF2-40B4-BE49-F238E27FC236}">
                <a16:creationId xmlns:a16="http://schemas.microsoft.com/office/drawing/2014/main" id="{C8FDA239-254E-36F7-BEF0-69FA7A2ACA9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8869" y="6267198"/>
            <a:ext cx="396573" cy="264382"/>
          </a:xfrm>
          <a:prstGeom prst="flowChartConnector">
            <a:avLst/>
          </a:prstGeom>
          <a:noFill/>
          <a:extLst>
            <a:ext uri="{909E8E84-426E-40DD-AFC4-6F175D3DCCD1}">
              <a14:hiddenFill xmlns:a14="http://schemas.microsoft.com/office/drawing/2010/main">
                <a:solidFill>
                  <a:srgbClr val="FFFFFF"/>
                </a:solidFill>
              </a14:hiddenFill>
            </a:ext>
          </a:extLst>
        </p:spPr>
      </p:pic>
      <p:pic>
        <p:nvPicPr>
          <p:cNvPr id="46" name="Picture 2" descr="Drapeaux Monde Banque d'images et photos libres de droit - iStock">
            <a:extLst>
              <a:ext uri="{FF2B5EF4-FFF2-40B4-BE49-F238E27FC236}">
                <a16:creationId xmlns:a16="http://schemas.microsoft.com/office/drawing/2014/main" id="{A4B00B7D-39B9-20AE-1261-1165FD6FF23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3210" y="6179115"/>
            <a:ext cx="437609" cy="437609"/>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6" descr="A blue sports car&#10;&#10;Description automatically generated with medium confidence">
            <a:extLst>
              <a:ext uri="{FF2B5EF4-FFF2-40B4-BE49-F238E27FC236}">
                <a16:creationId xmlns:a16="http://schemas.microsoft.com/office/drawing/2014/main" id="{C981FFDB-9FED-54D7-0D7A-20993B86A191}"/>
              </a:ext>
            </a:extLst>
          </p:cNvPr>
          <p:cNvPicPr>
            <a:picLocks noChangeAspect="1"/>
          </p:cNvPicPr>
          <p:nvPr/>
        </p:nvPicPr>
        <p:blipFill>
          <a:blip r:embed="rId9"/>
          <a:stretch>
            <a:fillRect/>
          </a:stretch>
        </p:blipFill>
        <p:spPr>
          <a:xfrm>
            <a:off x="9023454" y="2494828"/>
            <a:ext cx="1187430" cy="891087"/>
          </a:xfrm>
          <a:prstGeom prst="rect">
            <a:avLst/>
          </a:prstGeom>
        </p:spPr>
      </p:pic>
      <p:pic>
        <p:nvPicPr>
          <p:cNvPr id="48" name="Picture 2" descr="Nouveau Citroën C5 Aircross : les prix et la gamme">
            <a:extLst>
              <a:ext uri="{FF2B5EF4-FFF2-40B4-BE49-F238E27FC236}">
                <a16:creationId xmlns:a16="http://schemas.microsoft.com/office/drawing/2014/main" id="{3902848C-B643-BE6F-42FA-D8FD4CD23F5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311684" y="3040449"/>
            <a:ext cx="1317698" cy="69936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Fiat 500C Dolcevita Special Edition | Hybrid Cabrio | Fiat BE">
            <a:extLst>
              <a:ext uri="{FF2B5EF4-FFF2-40B4-BE49-F238E27FC236}">
                <a16:creationId xmlns:a16="http://schemas.microsoft.com/office/drawing/2014/main" id="{8A1248ED-0493-33DD-2B6B-56AC73C23FE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209864" y="3093012"/>
            <a:ext cx="973028" cy="61529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500 LA PRIMA">
            <a:extLst>
              <a:ext uri="{FF2B5EF4-FFF2-40B4-BE49-F238E27FC236}">
                <a16:creationId xmlns:a16="http://schemas.microsoft.com/office/drawing/2014/main" id="{B1853BB4-0A0D-B271-907F-64DD6F674F87}"/>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25668" y="2659753"/>
            <a:ext cx="1171667" cy="74090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Jeep Renegade 2022 | Le Prix du Gros">
            <a:extLst>
              <a:ext uri="{FF2B5EF4-FFF2-40B4-BE49-F238E27FC236}">
                <a16:creationId xmlns:a16="http://schemas.microsoft.com/office/drawing/2014/main" id="{3A8BC45F-E19B-C7A1-BCB6-E376CD3F1CBD}"/>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172259" y="2998568"/>
            <a:ext cx="1313181" cy="73866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Renegade 4xe | Le nouveau SUV Hybride rechargeable | Jeep® Suisse">
            <a:extLst>
              <a:ext uri="{FF2B5EF4-FFF2-40B4-BE49-F238E27FC236}">
                <a16:creationId xmlns:a16="http://schemas.microsoft.com/office/drawing/2014/main" id="{94AFC9D1-BD99-BA30-17D3-7B33198312D0}"/>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922930" y="2687348"/>
            <a:ext cx="1181912" cy="6903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2355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fade">
                                      <p:cBhvr>
                                        <p:cTn id="10" dur="500"/>
                                        <p:tgtEl>
                                          <p:spTgt spid="3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2"/>
                                        </p:tgtEl>
                                        <p:attrNameLst>
                                          <p:attrName>style.visibility</p:attrName>
                                        </p:attrNameLst>
                                      </p:cBhvr>
                                      <p:to>
                                        <p:strVal val="visible"/>
                                      </p:to>
                                    </p:set>
                                    <p:animEffect transition="in" filter="fade">
                                      <p:cBhvr>
                                        <p:cTn id="13" dur="500"/>
                                        <p:tgtEl>
                                          <p:spTgt spid="4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3"/>
                                        </p:tgtEl>
                                        <p:attrNameLst>
                                          <p:attrName>style.visibility</p:attrName>
                                        </p:attrNameLst>
                                      </p:cBhvr>
                                      <p:to>
                                        <p:strVal val="visible"/>
                                      </p:to>
                                    </p:set>
                                    <p:animEffect transition="in" filter="fade">
                                      <p:cBhvr>
                                        <p:cTn id="16" dur="500"/>
                                        <p:tgtEl>
                                          <p:spTgt spid="4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fade">
                                      <p:cBhvr>
                                        <p:cTn id="19" dur="500"/>
                                        <p:tgtEl>
                                          <p:spTgt spid="29"/>
                                        </p:tgtEl>
                                      </p:cBhvr>
                                    </p:animEffect>
                                  </p:childTnLst>
                                </p:cTn>
                              </p:par>
                              <p:par>
                                <p:cTn id="20" presetID="10" presetClass="entr" presetSubtype="0"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par>
                                <p:cTn id="23" presetID="10" presetClass="entr" presetSubtype="0" fill="hold" nodeType="withEffect">
                                  <p:stCondLst>
                                    <p:cond delay="0"/>
                                  </p:stCondLst>
                                  <p:childTnLst>
                                    <p:set>
                                      <p:cBhvr>
                                        <p:cTn id="24" dur="1" fill="hold">
                                          <p:stCondLst>
                                            <p:cond delay="0"/>
                                          </p:stCondLst>
                                        </p:cTn>
                                        <p:tgtEl>
                                          <p:spTgt spid="1026"/>
                                        </p:tgtEl>
                                        <p:attrNameLst>
                                          <p:attrName>style.visibility</p:attrName>
                                        </p:attrNameLst>
                                      </p:cBhvr>
                                      <p:to>
                                        <p:strVal val="visible"/>
                                      </p:to>
                                    </p:set>
                                    <p:animEffect transition="in" filter="fade">
                                      <p:cBhvr>
                                        <p:cTn id="25" dur="500"/>
                                        <p:tgtEl>
                                          <p:spTgt spid="1026"/>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childTnLst>
                                </p:cTn>
                              </p:par>
                              <p:par>
                                <p:cTn id="31" presetID="10" presetClass="entr" presetSubtype="0" fill="hold" nodeType="with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500"/>
                                        <p:tgtEl>
                                          <p:spTgt spid="6"/>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34"/>
                                        </p:tgtEl>
                                        <p:attrNameLst>
                                          <p:attrName>style.visibility</p:attrName>
                                        </p:attrNameLst>
                                      </p:cBhvr>
                                      <p:to>
                                        <p:strVal val="visible"/>
                                      </p:to>
                                    </p:set>
                                    <p:animEffect transition="in" filter="fade">
                                      <p:cBhvr>
                                        <p:cTn id="36" dur="500"/>
                                        <p:tgtEl>
                                          <p:spTgt spid="34"/>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40"/>
                                        </p:tgtEl>
                                        <p:attrNameLst>
                                          <p:attrName>style.visibility</p:attrName>
                                        </p:attrNameLst>
                                      </p:cBhvr>
                                      <p:to>
                                        <p:strVal val="visible"/>
                                      </p:to>
                                    </p:set>
                                    <p:animEffect transition="in" filter="fade">
                                      <p:cBhvr>
                                        <p:cTn id="39" dur="500"/>
                                        <p:tgtEl>
                                          <p:spTgt spid="40"/>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35"/>
                                        </p:tgtEl>
                                        <p:attrNameLst>
                                          <p:attrName>style.visibility</p:attrName>
                                        </p:attrNameLst>
                                      </p:cBhvr>
                                      <p:to>
                                        <p:strVal val="visible"/>
                                      </p:to>
                                    </p:set>
                                    <p:animEffect transition="in" filter="fade">
                                      <p:cBhvr>
                                        <p:cTn id="42" dur="500"/>
                                        <p:tgtEl>
                                          <p:spTgt spid="35"/>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41"/>
                                        </p:tgtEl>
                                        <p:attrNameLst>
                                          <p:attrName>style.visibility</p:attrName>
                                        </p:attrNameLst>
                                      </p:cBhvr>
                                      <p:to>
                                        <p:strVal val="visible"/>
                                      </p:to>
                                    </p:set>
                                    <p:animEffect transition="in" filter="fade">
                                      <p:cBhvr>
                                        <p:cTn id="45" dur="500"/>
                                        <p:tgtEl>
                                          <p:spTgt spid="41"/>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30"/>
                                        </p:tgtEl>
                                        <p:attrNameLst>
                                          <p:attrName>style.visibility</p:attrName>
                                        </p:attrNameLst>
                                      </p:cBhvr>
                                      <p:to>
                                        <p:strVal val="visible"/>
                                      </p:to>
                                    </p:set>
                                    <p:animEffect transition="in" filter="fade">
                                      <p:cBhvr>
                                        <p:cTn id="48" dur="500"/>
                                        <p:tgtEl>
                                          <p:spTgt spid="30"/>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31"/>
                                        </p:tgtEl>
                                        <p:attrNameLst>
                                          <p:attrName>style.visibility</p:attrName>
                                        </p:attrNameLst>
                                      </p:cBhvr>
                                      <p:to>
                                        <p:strVal val="visible"/>
                                      </p:to>
                                    </p:set>
                                    <p:animEffect transition="in" filter="fade">
                                      <p:cBhvr>
                                        <p:cTn id="53" dur="500"/>
                                        <p:tgtEl>
                                          <p:spTgt spid="31"/>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36"/>
                                        </p:tgtEl>
                                        <p:attrNameLst>
                                          <p:attrName>style.visibility</p:attrName>
                                        </p:attrNameLst>
                                      </p:cBhvr>
                                      <p:to>
                                        <p:strVal val="visible"/>
                                      </p:to>
                                    </p:set>
                                    <p:animEffect transition="in" filter="fade">
                                      <p:cBhvr>
                                        <p:cTn id="56" dur="500"/>
                                        <p:tgtEl>
                                          <p:spTgt spid="36"/>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37"/>
                                        </p:tgtEl>
                                        <p:attrNameLst>
                                          <p:attrName>style.visibility</p:attrName>
                                        </p:attrNameLst>
                                      </p:cBhvr>
                                      <p:to>
                                        <p:strVal val="visible"/>
                                      </p:to>
                                    </p:set>
                                    <p:animEffect transition="in" filter="fade">
                                      <p:cBhvr>
                                        <p:cTn id="59" dur="500"/>
                                        <p:tgtEl>
                                          <p:spTgt spid="37"/>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38"/>
                                        </p:tgtEl>
                                        <p:attrNameLst>
                                          <p:attrName>style.visibility</p:attrName>
                                        </p:attrNameLst>
                                      </p:cBhvr>
                                      <p:to>
                                        <p:strVal val="visible"/>
                                      </p:to>
                                    </p:set>
                                    <p:animEffect transition="in" filter="fade">
                                      <p:cBhvr>
                                        <p:cTn id="62" dur="500"/>
                                        <p:tgtEl>
                                          <p:spTgt spid="38"/>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39"/>
                                        </p:tgtEl>
                                        <p:attrNameLst>
                                          <p:attrName>style.visibility</p:attrName>
                                        </p:attrNameLst>
                                      </p:cBhvr>
                                      <p:to>
                                        <p:strVal val="visible"/>
                                      </p:to>
                                    </p:set>
                                    <p:animEffect transition="in" filter="fade">
                                      <p:cBhvr>
                                        <p:cTn id="65" dur="500"/>
                                        <p:tgtEl>
                                          <p:spTgt spid="39"/>
                                        </p:tgtEl>
                                      </p:cBhvr>
                                    </p:animEffect>
                                  </p:childTnLst>
                                </p:cTn>
                              </p:par>
                              <p:par>
                                <p:cTn id="66" presetID="10" presetClass="entr" presetSubtype="0" fill="hold" nodeType="withEffect">
                                  <p:stCondLst>
                                    <p:cond delay="0"/>
                                  </p:stCondLst>
                                  <p:childTnLst>
                                    <p:set>
                                      <p:cBhvr>
                                        <p:cTn id="67" dur="1" fill="hold">
                                          <p:stCondLst>
                                            <p:cond delay="0"/>
                                          </p:stCondLst>
                                        </p:cTn>
                                        <p:tgtEl>
                                          <p:spTgt spid="47"/>
                                        </p:tgtEl>
                                        <p:attrNameLst>
                                          <p:attrName>style.visibility</p:attrName>
                                        </p:attrNameLst>
                                      </p:cBhvr>
                                      <p:to>
                                        <p:strVal val="visible"/>
                                      </p:to>
                                    </p:set>
                                    <p:animEffect transition="in" filter="fade">
                                      <p:cBhvr>
                                        <p:cTn id="68" dur="500"/>
                                        <p:tgtEl>
                                          <p:spTgt spid="47"/>
                                        </p:tgtEl>
                                      </p:cBhvr>
                                    </p:animEffect>
                                  </p:childTnLst>
                                </p:cTn>
                              </p:par>
                              <p:par>
                                <p:cTn id="69" presetID="10" presetClass="entr" presetSubtype="0" fill="hold" nodeType="withEffect">
                                  <p:stCondLst>
                                    <p:cond delay="0"/>
                                  </p:stCondLst>
                                  <p:childTnLst>
                                    <p:set>
                                      <p:cBhvr>
                                        <p:cTn id="70" dur="1" fill="hold">
                                          <p:stCondLst>
                                            <p:cond delay="0"/>
                                          </p:stCondLst>
                                        </p:cTn>
                                        <p:tgtEl>
                                          <p:spTgt spid="48"/>
                                        </p:tgtEl>
                                        <p:attrNameLst>
                                          <p:attrName>style.visibility</p:attrName>
                                        </p:attrNameLst>
                                      </p:cBhvr>
                                      <p:to>
                                        <p:strVal val="visible"/>
                                      </p:to>
                                    </p:set>
                                    <p:animEffect transition="in" filter="fade">
                                      <p:cBhvr>
                                        <p:cTn id="71"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P spid="31" grpId="0"/>
      <p:bldP spid="32" grpId="0"/>
      <p:bldP spid="33" grpId="0"/>
      <p:bldP spid="34" grpId="0"/>
      <p:bldP spid="35" grpId="0"/>
      <p:bldP spid="36" grpId="0"/>
      <p:bldP spid="37" grpId="0"/>
      <p:bldP spid="38" grpId="0" animBg="1"/>
      <p:bldP spid="39" grpId="0" animBg="1"/>
      <p:bldP spid="40" grpId="0" animBg="1"/>
      <p:bldP spid="41" grpId="0" animBg="1"/>
      <p:bldP spid="42" grpId="0" animBg="1"/>
      <p:bldP spid="43"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BE6394-856C-4385-9B8D-2A71137C4C8D}"/>
              </a:ext>
            </a:extLst>
          </p:cNvPr>
          <p:cNvSpPr>
            <a:spLocks noGrp="1"/>
          </p:cNvSpPr>
          <p:nvPr>
            <p:ph type="title"/>
          </p:nvPr>
        </p:nvSpPr>
        <p:spPr/>
        <p:txBody>
          <a:bodyPr/>
          <a:lstStyle/>
          <a:p>
            <a:pPr marL="985838" indent="-985838"/>
            <a:r>
              <a:rPr lang="fr-BE" sz="4800" dirty="0"/>
              <a:t>05 </a:t>
            </a:r>
            <a:r>
              <a:rPr lang="en-US" sz="4800" dirty="0"/>
              <a:t>charging infrastructure and RANGE</a:t>
            </a:r>
          </a:p>
        </p:txBody>
      </p:sp>
      <p:sp>
        <p:nvSpPr>
          <p:cNvPr id="3" name="Text Placeholder 2">
            <a:extLst>
              <a:ext uri="{FF2B5EF4-FFF2-40B4-BE49-F238E27FC236}">
                <a16:creationId xmlns:a16="http://schemas.microsoft.com/office/drawing/2014/main" id="{34B52EF9-1234-420E-8553-1CB5A404C150}"/>
              </a:ext>
            </a:extLst>
          </p:cNvPr>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179714466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ECE5DBF-16BF-4038-B221-A558952D0A6F}"/>
              </a:ext>
            </a:extLst>
          </p:cNvPr>
          <p:cNvSpPr>
            <a:spLocks noGrp="1"/>
          </p:cNvSpPr>
          <p:nvPr>
            <p:ph type="body" idx="1"/>
          </p:nvPr>
        </p:nvSpPr>
        <p:spPr/>
        <p:txBody>
          <a:bodyPr/>
          <a:lstStyle/>
          <a:p>
            <a:r>
              <a:rPr lang="en-US" sz="1600" dirty="0"/>
              <a:t>charging infrastructure and RANGE</a:t>
            </a:r>
            <a:endParaRPr lang="en-BE" sz="1600" dirty="0"/>
          </a:p>
        </p:txBody>
      </p:sp>
      <p:sp>
        <p:nvSpPr>
          <p:cNvPr id="3" name="Text Placeholder 2">
            <a:extLst>
              <a:ext uri="{FF2B5EF4-FFF2-40B4-BE49-F238E27FC236}">
                <a16:creationId xmlns:a16="http://schemas.microsoft.com/office/drawing/2014/main" id="{8192DBF4-C526-4EBA-B42D-28EBA897E30F}"/>
              </a:ext>
            </a:extLst>
          </p:cNvPr>
          <p:cNvSpPr>
            <a:spLocks noGrp="1"/>
          </p:cNvSpPr>
          <p:nvPr>
            <p:ph type="body" sz="quarter" idx="15"/>
          </p:nvPr>
        </p:nvSpPr>
        <p:spPr/>
        <p:txBody>
          <a:bodyPr/>
          <a:lstStyle/>
          <a:p>
            <a:r>
              <a:rPr lang="fr-BE" dirty="0"/>
              <a:t>Vos attentes</a:t>
            </a:r>
            <a:endParaRPr lang="en-US" dirty="0"/>
          </a:p>
        </p:txBody>
      </p:sp>
      <p:sp>
        <p:nvSpPr>
          <p:cNvPr id="5" name="Content Placeholder 4">
            <a:extLst>
              <a:ext uri="{FF2B5EF4-FFF2-40B4-BE49-F238E27FC236}">
                <a16:creationId xmlns:a16="http://schemas.microsoft.com/office/drawing/2014/main" id="{18AA8870-FC12-4073-9EB6-6ACEA12F0D67}"/>
              </a:ext>
            </a:extLst>
          </p:cNvPr>
          <p:cNvSpPr>
            <a:spLocks noGrp="1"/>
          </p:cNvSpPr>
          <p:nvPr>
            <p:ph sz="quarter" idx="18"/>
          </p:nvPr>
        </p:nvSpPr>
        <p:spPr/>
        <p:txBody>
          <a:bodyPr/>
          <a:lstStyle/>
          <a:p>
            <a:endParaRPr lang="en-US"/>
          </a:p>
        </p:txBody>
      </p:sp>
      <p:pic>
        <p:nvPicPr>
          <p:cNvPr id="6" name="Picture 2" descr="Tableau blanc">
            <a:extLst>
              <a:ext uri="{FF2B5EF4-FFF2-40B4-BE49-F238E27FC236}">
                <a16:creationId xmlns:a16="http://schemas.microsoft.com/office/drawing/2014/main" id="{BE87002F-D08A-45EE-A092-96282738917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9791" b="9791"/>
          <a:stretch/>
        </p:blipFill>
        <p:spPr bwMode="auto">
          <a:xfrm>
            <a:off x="578924" y="1418266"/>
            <a:ext cx="10580688" cy="4822825"/>
          </a:xfrm>
          <a:prstGeom prst="rect">
            <a:avLst/>
          </a:prstGeom>
          <a:solidFill>
            <a:srgbClr val="FFFFFF"/>
          </a:solidFill>
        </p:spPr>
      </p:pic>
      <p:sp>
        <p:nvSpPr>
          <p:cNvPr id="7" name="ZoneTexte 1">
            <a:extLst>
              <a:ext uri="{FF2B5EF4-FFF2-40B4-BE49-F238E27FC236}">
                <a16:creationId xmlns:a16="http://schemas.microsoft.com/office/drawing/2014/main" id="{8CCD8D56-7174-4335-9BF4-DEE2BFD5B1B0}"/>
              </a:ext>
            </a:extLst>
          </p:cNvPr>
          <p:cNvSpPr txBox="1"/>
          <p:nvPr/>
        </p:nvSpPr>
        <p:spPr>
          <a:xfrm>
            <a:off x="1032388" y="1759052"/>
            <a:ext cx="7873487" cy="954107"/>
          </a:xfrm>
          <a:prstGeom prst="rect">
            <a:avLst/>
          </a:prstGeom>
          <a:noFill/>
        </p:spPr>
        <p:txBody>
          <a:bodyPr wrap="square" rtlCol="0">
            <a:spAutoFit/>
          </a:bodyPr>
          <a:lstStyle/>
          <a:p>
            <a:r>
              <a:rPr lang="en-US" sz="2800" dirty="0">
                <a:latin typeface="Encode Sans" panose="020B0604020202020204" charset="0"/>
              </a:rPr>
              <a:t>What are the factors that influence the range of LEVs?</a:t>
            </a:r>
          </a:p>
        </p:txBody>
      </p:sp>
    </p:spTree>
    <p:extLst>
      <p:ext uri="{BB962C8B-B14F-4D97-AF65-F5344CB8AC3E}">
        <p14:creationId xmlns:p14="http://schemas.microsoft.com/office/powerpoint/2010/main" val="325478882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7DF398BA-0F00-60C3-BD5B-C01A91AFFE92}"/>
              </a:ext>
            </a:extLst>
          </p:cNvPr>
          <p:cNvSpPr>
            <a:spLocks noGrp="1"/>
          </p:cNvSpPr>
          <p:nvPr>
            <p:ph type="body" idx="1"/>
          </p:nvPr>
        </p:nvSpPr>
        <p:spPr/>
        <p:txBody>
          <a:bodyPr/>
          <a:lstStyle/>
          <a:p>
            <a:r>
              <a:rPr lang="en-US" sz="1400" dirty="0"/>
              <a:t>charging infrastructure and RANGE</a:t>
            </a:r>
            <a:endParaRPr lang="en-BE" sz="1400"/>
          </a:p>
        </p:txBody>
      </p:sp>
      <p:sp>
        <p:nvSpPr>
          <p:cNvPr id="14" name="Text Placeholder 13">
            <a:extLst>
              <a:ext uri="{FF2B5EF4-FFF2-40B4-BE49-F238E27FC236}">
                <a16:creationId xmlns:a16="http://schemas.microsoft.com/office/drawing/2014/main" id="{385DDC65-CEF3-D428-8C6E-0C0241FC11F6}"/>
              </a:ext>
            </a:extLst>
          </p:cNvPr>
          <p:cNvSpPr>
            <a:spLocks noGrp="1"/>
          </p:cNvSpPr>
          <p:nvPr>
            <p:ph type="body" sz="quarter" idx="19"/>
          </p:nvPr>
        </p:nvSpPr>
        <p:spPr/>
        <p:txBody>
          <a:bodyPr/>
          <a:lstStyle/>
          <a:p>
            <a:r>
              <a:rPr lang="fr-BE"/>
              <a:t>05</a:t>
            </a:r>
            <a:endParaRPr lang="en-US"/>
          </a:p>
        </p:txBody>
      </p:sp>
      <p:sp>
        <p:nvSpPr>
          <p:cNvPr id="9" name="object 9"/>
          <p:cNvSpPr txBox="1">
            <a:spLocks noGrp="1"/>
          </p:cNvSpPr>
          <p:nvPr>
            <p:ph type="sldNum" sz="quarter" idx="17"/>
          </p:nvPr>
        </p:nvSpPr>
        <p:spPr/>
        <p:txBody>
          <a:bodyPr/>
          <a:lstStyle/>
          <a:p>
            <a:r>
              <a:rPr lang="fr-BE" dirty="0"/>
              <a:t>20</a:t>
            </a:r>
          </a:p>
        </p:txBody>
      </p:sp>
      <p:sp>
        <p:nvSpPr>
          <p:cNvPr id="2" name="object 2"/>
          <p:cNvSpPr txBox="1">
            <a:spLocks noGrp="1"/>
          </p:cNvSpPr>
          <p:nvPr>
            <p:ph type="title"/>
          </p:nvPr>
        </p:nvSpPr>
        <p:spPr/>
        <p:txBody>
          <a:bodyPr/>
          <a:lstStyle/>
          <a:p>
            <a:r>
              <a:rPr lang="fr-BE" dirty="0" err="1"/>
              <a:t>Factors</a:t>
            </a:r>
            <a:r>
              <a:rPr lang="fr-BE" dirty="0"/>
              <a:t> </a:t>
            </a:r>
            <a:r>
              <a:rPr lang="fr-BE" dirty="0" err="1"/>
              <a:t>influencing</a:t>
            </a:r>
            <a:r>
              <a:rPr lang="fr-BE" dirty="0"/>
              <a:t> range</a:t>
            </a:r>
          </a:p>
        </p:txBody>
      </p:sp>
      <p:pic>
        <p:nvPicPr>
          <p:cNvPr id="16" name="Image 10">
            <a:extLst>
              <a:ext uri="{FF2B5EF4-FFF2-40B4-BE49-F238E27FC236}">
                <a16:creationId xmlns:a16="http://schemas.microsoft.com/office/drawing/2014/main" id="{99896BF5-67F9-9B75-642A-24D0569470D0}"/>
              </a:ext>
            </a:extLst>
          </p:cNvPr>
          <p:cNvPicPr>
            <a:picLocks noChangeAspect="1"/>
          </p:cNvPicPr>
          <p:nvPr/>
        </p:nvPicPr>
        <p:blipFill>
          <a:blip r:embed="rId3">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975108" y="1810116"/>
            <a:ext cx="269025" cy="396548"/>
          </a:xfrm>
          <a:prstGeom prst="rect">
            <a:avLst/>
          </a:prstGeom>
        </p:spPr>
      </p:pic>
      <p:pic>
        <p:nvPicPr>
          <p:cNvPr id="18" name="Image 11">
            <a:extLst>
              <a:ext uri="{FF2B5EF4-FFF2-40B4-BE49-F238E27FC236}">
                <a16:creationId xmlns:a16="http://schemas.microsoft.com/office/drawing/2014/main" id="{021F7894-50FE-8E4B-37FB-3ADC591D1171}"/>
              </a:ext>
            </a:extLst>
          </p:cNvPr>
          <p:cNvPicPr>
            <a:picLocks noChangeAspect="1"/>
          </p:cNvPicPr>
          <p:nvPr/>
        </p:nvPicPr>
        <p:blipFill>
          <a:blip r:embed="rId4">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7305676" y="3705173"/>
            <a:ext cx="415405" cy="395756"/>
          </a:xfrm>
          <a:prstGeom prst="rect">
            <a:avLst/>
          </a:prstGeom>
        </p:spPr>
      </p:pic>
      <p:pic>
        <p:nvPicPr>
          <p:cNvPr id="19" name="Image 13">
            <a:extLst>
              <a:ext uri="{FF2B5EF4-FFF2-40B4-BE49-F238E27FC236}">
                <a16:creationId xmlns:a16="http://schemas.microsoft.com/office/drawing/2014/main" id="{E680996F-1303-ED8B-E497-B2B0A3F2016B}"/>
              </a:ext>
            </a:extLst>
          </p:cNvPr>
          <p:cNvPicPr>
            <a:picLocks noChangeAspect="1"/>
          </p:cNvPicPr>
          <p:nvPr/>
        </p:nvPicPr>
        <p:blipFill rotWithShape="1">
          <a:blip r:embed="rId5">
            <a:duotone>
              <a:schemeClr val="accent5">
                <a:shade val="45000"/>
                <a:satMod val="135000"/>
              </a:schemeClr>
              <a:prstClr val="white"/>
            </a:duotone>
            <a:extLst>
              <a:ext uri="{28A0092B-C50C-407E-A947-70E740481C1C}">
                <a14:useLocalDpi xmlns:a14="http://schemas.microsoft.com/office/drawing/2010/main" val="0"/>
              </a:ext>
            </a:extLst>
          </a:blip>
          <a:srcRect l="7176" r="5323" b="7691"/>
          <a:stretch/>
        </p:blipFill>
        <p:spPr>
          <a:xfrm>
            <a:off x="7305675" y="3199382"/>
            <a:ext cx="415406" cy="325767"/>
          </a:xfrm>
          <a:prstGeom prst="rect">
            <a:avLst/>
          </a:prstGeom>
        </p:spPr>
      </p:pic>
      <p:pic>
        <p:nvPicPr>
          <p:cNvPr id="20" name="Image 17">
            <a:extLst>
              <a:ext uri="{FF2B5EF4-FFF2-40B4-BE49-F238E27FC236}">
                <a16:creationId xmlns:a16="http://schemas.microsoft.com/office/drawing/2014/main" id="{03842E98-1D0D-0C2B-DED3-EF06524CCCD1}"/>
              </a:ext>
            </a:extLst>
          </p:cNvPr>
          <p:cNvPicPr>
            <a:picLocks noChangeAspect="1"/>
          </p:cNvPicPr>
          <p:nvPr/>
        </p:nvPicPr>
        <p:blipFill rotWithShape="1">
          <a:blip r:embed="rId6">
            <a:duotone>
              <a:schemeClr val="accent5">
                <a:shade val="45000"/>
                <a:satMod val="135000"/>
              </a:schemeClr>
              <a:prstClr val="white"/>
            </a:duotone>
            <a:extLst>
              <a:ext uri="{28A0092B-C50C-407E-A947-70E740481C1C}">
                <a14:useLocalDpi xmlns:a14="http://schemas.microsoft.com/office/drawing/2010/main" val="0"/>
              </a:ext>
            </a:extLst>
          </a:blip>
          <a:srcRect l="21922" t="7412" b="9269"/>
          <a:stretch/>
        </p:blipFill>
        <p:spPr>
          <a:xfrm>
            <a:off x="919175" y="4866418"/>
            <a:ext cx="380891" cy="417962"/>
          </a:xfrm>
          <a:prstGeom prst="rect">
            <a:avLst/>
          </a:prstGeom>
        </p:spPr>
      </p:pic>
      <p:pic>
        <p:nvPicPr>
          <p:cNvPr id="21" name="Image 14">
            <a:extLst>
              <a:ext uri="{FF2B5EF4-FFF2-40B4-BE49-F238E27FC236}">
                <a16:creationId xmlns:a16="http://schemas.microsoft.com/office/drawing/2014/main" id="{BF95ED31-5B2E-6D2F-0500-63B5D59873BF}"/>
              </a:ext>
            </a:extLst>
          </p:cNvPr>
          <p:cNvPicPr>
            <a:picLocks noChangeAspect="1"/>
          </p:cNvPicPr>
          <p:nvPr/>
        </p:nvPicPr>
        <p:blipFill rotWithShape="1">
          <a:blip r:embed="rId7">
            <a:biLevel thresh="75000"/>
            <a:extLst>
              <a:ext uri="{28A0092B-C50C-407E-A947-70E740481C1C}">
                <a14:useLocalDpi xmlns:a14="http://schemas.microsoft.com/office/drawing/2010/main" val="0"/>
              </a:ext>
            </a:extLst>
          </a:blip>
          <a:srcRect l="9943" t="2014" r="8248" b="7995"/>
          <a:stretch/>
        </p:blipFill>
        <p:spPr>
          <a:xfrm>
            <a:off x="971566" y="2377947"/>
            <a:ext cx="276109" cy="335965"/>
          </a:xfrm>
          <a:prstGeom prst="rect">
            <a:avLst/>
          </a:prstGeom>
          <a:solidFill>
            <a:srgbClr val="243782"/>
          </a:solidFill>
        </p:spPr>
      </p:pic>
      <p:pic>
        <p:nvPicPr>
          <p:cNvPr id="23" name="Image 15">
            <a:extLst>
              <a:ext uri="{FF2B5EF4-FFF2-40B4-BE49-F238E27FC236}">
                <a16:creationId xmlns:a16="http://schemas.microsoft.com/office/drawing/2014/main" id="{A20CEFA6-2A69-9F85-D600-4841D89F4ECC}"/>
              </a:ext>
            </a:extLst>
          </p:cNvPr>
          <p:cNvPicPr>
            <a:picLocks noChangeAspect="1"/>
          </p:cNvPicPr>
          <p:nvPr/>
        </p:nvPicPr>
        <p:blipFill rotWithShape="1">
          <a:blip r:embed="rId8">
            <a:duotone>
              <a:schemeClr val="accent5">
                <a:shade val="45000"/>
                <a:satMod val="135000"/>
              </a:schemeClr>
              <a:prstClr val="white"/>
            </a:duotone>
            <a:extLst>
              <a:ext uri="{28A0092B-C50C-407E-A947-70E740481C1C}">
                <a14:useLocalDpi xmlns:a14="http://schemas.microsoft.com/office/drawing/2010/main" val="0"/>
              </a:ext>
            </a:extLst>
          </a:blip>
          <a:srcRect l="3277" r="8838" b="8841"/>
          <a:stretch/>
        </p:blipFill>
        <p:spPr>
          <a:xfrm>
            <a:off x="892014" y="5414265"/>
            <a:ext cx="435213" cy="426834"/>
          </a:xfrm>
          <a:prstGeom prst="rect">
            <a:avLst/>
          </a:prstGeom>
        </p:spPr>
      </p:pic>
      <p:pic>
        <p:nvPicPr>
          <p:cNvPr id="26" name="Image 16">
            <a:extLst>
              <a:ext uri="{FF2B5EF4-FFF2-40B4-BE49-F238E27FC236}">
                <a16:creationId xmlns:a16="http://schemas.microsoft.com/office/drawing/2014/main" id="{A1980147-09F4-ECF5-B5B5-69BD11555573}"/>
              </a:ext>
            </a:extLst>
          </p:cNvPr>
          <p:cNvPicPr>
            <a:picLocks noChangeAspect="1"/>
          </p:cNvPicPr>
          <p:nvPr/>
        </p:nvPicPr>
        <p:blipFill rotWithShape="1">
          <a:blip r:embed="rId9">
            <a:biLevel thresh="75000"/>
            <a:extLst>
              <a:ext uri="{28A0092B-C50C-407E-A947-70E740481C1C}">
                <a14:useLocalDpi xmlns:a14="http://schemas.microsoft.com/office/drawing/2010/main" val="0"/>
              </a:ext>
            </a:extLst>
          </a:blip>
          <a:srcRect l="5103" t="6260" r="2881" b="16901"/>
          <a:stretch/>
        </p:blipFill>
        <p:spPr>
          <a:xfrm>
            <a:off x="941638" y="4434762"/>
            <a:ext cx="335965" cy="261231"/>
          </a:xfrm>
          <a:prstGeom prst="rect">
            <a:avLst/>
          </a:prstGeom>
        </p:spPr>
      </p:pic>
      <p:pic>
        <p:nvPicPr>
          <p:cNvPr id="28" name="Graphique 8" descr="Batterie en charge avec un remplissage uni">
            <a:extLst>
              <a:ext uri="{FF2B5EF4-FFF2-40B4-BE49-F238E27FC236}">
                <a16:creationId xmlns:a16="http://schemas.microsoft.com/office/drawing/2014/main" id="{63B01F8A-708B-A00C-ECD8-A06EF363779C}"/>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41638" y="3851889"/>
            <a:ext cx="335964" cy="335964"/>
          </a:xfrm>
          <a:prstGeom prst="rect">
            <a:avLst/>
          </a:prstGeom>
        </p:spPr>
      </p:pic>
      <p:sp>
        <p:nvSpPr>
          <p:cNvPr id="29" name="TextBox 28">
            <a:extLst>
              <a:ext uri="{FF2B5EF4-FFF2-40B4-BE49-F238E27FC236}">
                <a16:creationId xmlns:a16="http://schemas.microsoft.com/office/drawing/2014/main" id="{2D92D7C8-9427-1BAD-D2D3-A59979D65ECB}"/>
              </a:ext>
            </a:extLst>
          </p:cNvPr>
          <p:cNvSpPr txBox="1"/>
          <p:nvPr/>
        </p:nvSpPr>
        <p:spPr>
          <a:xfrm>
            <a:off x="929967" y="1239970"/>
            <a:ext cx="4028352" cy="1477328"/>
          </a:xfrm>
          <a:prstGeom prst="rect">
            <a:avLst/>
          </a:prstGeom>
          <a:noFill/>
        </p:spPr>
        <p:txBody>
          <a:bodyPr wrap="square">
            <a:spAutoFit/>
          </a:bodyPr>
          <a:lstStyle/>
          <a:p>
            <a:r>
              <a:rPr lang="fr-BE" b="1" dirty="0" err="1">
                <a:solidFill>
                  <a:srgbClr val="243782"/>
                </a:solidFill>
                <a:latin typeface="Encode Sans" panose="020B0604020202020204" charset="0"/>
              </a:rPr>
              <a:t>Outdoor</a:t>
            </a:r>
            <a:r>
              <a:rPr lang="fr-BE" b="1" dirty="0">
                <a:solidFill>
                  <a:srgbClr val="243782"/>
                </a:solidFill>
                <a:latin typeface="Encode Sans" panose="020B0604020202020204" charset="0"/>
              </a:rPr>
              <a:t> conditions</a:t>
            </a:r>
          </a:p>
          <a:p>
            <a:endParaRPr lang="fr-BE" dirty="0">
              <a:latin typeface="Encode Sans" panose="020B0604020202020204" charset="0"/>
            </a:endParaRPr>
          </a:p>
          <a:p>
            <a:pPr lvl="1"/>
            <a:r>
              <a:rPr lang="fr-BE" b="1" dirty="0" err="1">
                <a:latin typeface="Encode Sans" panose="020B0604020202020204" charset="0"/>
              </a:rPr>
              <a:t>Temperature</a:t>
            </a:r>
            <a:r>
              <a:rPr lang="fr-BE" dirty="0">
                <a:latin typeface="Encode Sans" panose="020B0604020202020204" charset="0"/>
              </a:rPr>
              <a:t>	</a:t>
            </a:r>
          </a:p>
          <a:p>
            <a:pPr lvl="1"/>
            <a:endParaRPr lang="fr-BE" dirty="0">
              <a:latin typeface="Encode Sans" panose="020B0604020202020204" charset="0"/>
            </a:endParaRPr>
          </a:p>
          <a:p>
            <a:pPr lvl="1"/>
            <a:r>
              <a:rPr lang="fr-BE" dirty="0" err="1">
                <a:latin typeface="Encode Sans" panose="020B0604020202020204" charset="0"/>
              </a:rPr>
              <a:t>Topography</a:t>
            </a:r>
            <a:r>
              <a:rPr lang="fr-BE" dirty="0">
                <a:latin typeface="Encode Sans" panose="020B0604020202020204" charset="0"/>
              </a:rPr>
              <a:t> of </a:t>
            </a:r>
            <a:r>
              <a:rPr lang="fr-BE" dirty="0" err="1">
                <a:latin typeface="Encode Sans" panose="020B0604020202020204" charset="0"/>
              </a:rPr>
              <a:t>journeys</a:t>
            </a:r>
            <a:endParaRPr lang="fr-BE" dirty="0">
              <a:latin typeface="Encode Sans" panose="020B0604020202020204" charset="0"/>
            </a:endParaRPr>
          </a:p>
        </p:txBody>
      </p:sp>
      <p:sp>
        <p:nvSpPr>
          <p:cNvPr id="30" name="TextBox 29">
            <a:extLst>
              <a:ext uri="{FF2B5EF4-FFF2-40B4-BE49-F238E27FC236}">
                <a16:creationId xmlns:a16="http://schemas.microsoft.com/office/drawing/2014/main" id="{02C9E1AD-8B44-11B7-A00C-AC3131A2C5CD}"/>
              </a:ext>
            </a:extLst>
          </p:cNvPr>
          <p:cNvSpPr txBox="1"/>
          <p:nvPr/>
        </p:nvSpPr>
        <p:spPr>
          <a:xfrm>
            <a:off x="927435" y="3287444"/>
            <a:ext cx="6096000" cy="2585323"/>
          </a:xfrm>
          <a:prstGeom prst="rect">
            <a:avLst/>
          </a:prstGeom>
          <a:noFill/>
        </p:spPr>
        <p:txBody>
          <a:bodyPr wrap="square">
            <a:spAutoFit/>
          </a:bodyPr>
          <a:lstStyle/>
          <a:p>
            <a:r>
              <a:rPr lang="fr-FR" b="1" dirty="0">
                <a:solidFill>
                  <a:srgbClr val="243782"/>
                </a:solidFill>
                <a:latin typeface="Encode Sans" panose="020B0604020202020204" charset="0"/>
              </a:rPr>
              <a:t>The </a:t>
            </a:r>
            <a:r>
              <a:rPr lang="fr-FR" b="1" dirty="0" err="1">
                <a:solidFill>
                  <a:srgbClr val="243782"/>
                </a:solidFill>
                <a:latin typeface="Encode Sans" panose="020B0604020202020204" charset="0"/>
              </a:rPr>
              <a:t>vehicle</a:t>
            </a:r>
            <a:endParaRPr lang="fr-FR" b="1" dirty="0">
              <a:solidFill>
                <a:srgbClr val="243782"/>
              </a:solidFill>
              <a:latin typeface="Encode Sans" panose="020B0604020202020204" charset="0"/>
            </a:endParaRPr>
          </a:p>
          <a:p>
            <a:pPr lvl="1"/>
            <a:endParaRPr lang="fr-FR" dirty="0">
              <a:latin typeface="Encode Sans" panose="020B0604020202020204" charset="0"/>
            </a:endParaRPr>
          </a:p>
          <a:p>
            <a:pPr lvl="1"/>
            <a:r>
              <a:rPr lang="fr-FR" dirty="0">
                <a:latin typeface="Encode Sans" panose="020B0604020202020204" charset="0"/>
              </a:rPr>
              <a:t>Battery </a:t>
            </a:r>
            <a:r>
              <a:rPr lang="fr-FR" dirty="0" err="1">
                <a:latin typeface="Encode Sans" panose="020B0604020202020204" charset="0"/>
              </a:rPr>
              <a:t>capacity</a:t>
            </a:r>
            <a:endParaRPr lang="fr-FR" dirty="0">
              <a:latin typeface="Encode Sans" panose="020B0604020202020204" charset="0"/>
            </a:endParaRPr>
          </a:p>
          <a:p>
            <a:pPr lvl="1"/>
            <a:endParaRPr lang="fr-FR" dirty="0">
              <a:latin typeface="Encode Sans" panose="020B0604020202020204" charset="0"/>
            </a:endParaRPr>
          </a:p>
          <a:p>
            <a:pPr lvl="1"/>
            <a:r>
              <a:rPr lang="fr-FR" dirty="0">
                <a:latin typeface="Encode Sans" panose="020B0604020202020204" charset="0"/>
              </a:rPr>
              <a:t>Use of </a:t>
            </a:r>
            <a:r>
              <a:rPr lang="fr-FR" dirty="0" err="1">
                <a:latin typeface="Encode Sans" panose="020B0604020202020204" charset="0"/>
              </a:rPr>
              <a:t>auxiliary</a:t>
            </a:r>
            <a:r>
              <a:rPr lang="fr-FR" dirty="0">
                <a:latin typeface="Encode Sans" panose="020B0604020202020204" charset="0"/>
              </a:rPr>
              <a:t> </a:t>
            </a:r>
            <a:r>
              <a:rPr lang="fr-FR" dirty="0" err="1">
                <a:latin typeface="Encode Sans" panose="020B0604020202020204" charset="0"/>
              </a:rPr>
              <a:t>systems</a:t>
            </a:r>
            <a:endParaRPr lang="fr-FR" dirty="0">
              <a:latin typeface="Encode Sans" panose="020B0604020202020204" charset="0"/>
            </a:endParaRPr>
          </a:p>
          <a:p>
            <a:pPr lvl="1"/>
            <a:endParaRPr lang="fr-FR" dirty="0">
              <a:latin typeface="Encode Sans" panose="020B0604020202020204" charset="0"/>
            </a:endParaRPr>
          </a:p>
          <a:p>
            <a:pPr lvl="1"/>
            <a:r>
              <a:rPr lang="fr-FR" dirty="0" err="1">
                <a:latin typeface="Encode Sans" panose="020B0604020202020204" charset="0"/>
              </a:rPr>
              <a:t>Transported</a:t>
            </a:r>
            <a:r>
              <a:rPr lang="fr-FR" dirty="0">
                <a:latin typeface="Encode Sans" panose="020B0604020202020204" charset="0"/>
              </a:rPr>
              <a:t> </a:t>
            </a:r>
            <a:r>
              <a:rPr lang="fr-FR" dirty="0" err="1">
                <a:latin typeface="Encode Sans" panose="020B0604020202020204" charset="0"/>
              </a:rPr>
              <a:t>load</a:t>
            </a:r>
            <a:endParaRPr lang="fr-FR" dirty="0">
              <a:latin typeface="Encode Sans" panose="020B0604020202020204" charset="0"/>
            </a:endParaRPr>
          </a:p>
          <a:p>
            <a:pPr lvl="1"/>
            <a:endParaRPr lang="fr-FR" dirty="0">
              <a:latin typeface="Encode Sans" panose="020B0604020202020204" charset="0"/>
            </a:endParaRPr>
          </a:p>
          <a:p>
            <a:pPr lvl="1"/>
            <a:r>
              <a:rPr lang="fr-FR" dirty="0" err="1">
                <a:latin typeface="Encode Sans" panose="020B0604020202020204" charset="0"/>
              </a:rPr>
              <a:t>Tyre</a:t>
            </a:r>
            <a:r>
              <a:rPr lang="fr-FR" dirty="0">
                <a:latin typeface="Encode Sans" panose="020B0604020202020204" charset="0"/>
              </a:rPr>
              <a:t> pressure</a:t>
            </a:r>
          </a:p>
        </p:txBody>
      </p:sp>
      <p:sp>
        <p:nvSpPr>
          <p:cNvPr id="32" name="TextBox 31">
            <a:extLst>
              <a:ext uri="{FF2B5EF4-FFF2-40B4-BE49-F238E27FC236}">
                <a16:creationId xmlns:a16="http://schemas.microsoft.com/office/drawing/2014/main" id="{C3586128-7278-09E4-58DD-999666FD10CC}"/>
              </a:ext>
            </a:extLst>
          </p:cNvPr>
          <p:cNvSpPr txBox="1"/>
          <p:nvPr/>
        </p:nvSpPr>
        <p:spPr>
          <a:xfrm>
            <a:off x="7392093" y="2623602"/>
            <a:ext cx="6200774" cy="1477328"/>
          </a:xfrm>
          <a:prstGeom prst="rect">
            <a:avLst/>
          </a:prstGeom>
          <a:noFill/>
        </p:spPr>
        <p:txBody>
          <a:bodyPr wrap="square">
            <a:spAutoFit/>
          </a:bodyPr>
          <a:lstStyle/>
          <a:p>
            <a:r>
              <a:rPr lang="fr-FR" b="1" dirty="0">
                <a:solidFill>
                  <a:srgbClr val="243782"/>
                </a:solidFill>
                <a:latin typeface="Encode Sans" panose="020B0604020202020204" charset="0"/>
              </a:rPr>
              <a:t>Driver </a:t>
            </a:r>
            <a:r>
              <a:rPr lang="fr-FR" b="1" dirty="0" err="1">
                <a:solidFill>
                  <a:srgbClr val="243782"/>
                </a:solidFill>
                <a:latin typeface="Encode Sans" panose="020B0604020202020204" charset="0"/>
              </a:rPr>
              <a:t>behaviour</a:t>
            </a:r>
            <a:endParaRPr lang="fr-FR" b="1" dirty="0">
              <a:solidFill>
                <a:srgbClr val="243782"/>
              </a:solidFill>
              <a:latin typeface="Encode Sans" panose="020B0604020202020204" charset="0"/>
            </a:endParaRPr>
          </a:p>
          <a:p>
            <a:pPr lvl="1"/>
            <a:endParaRPr lang="fr-FR" dirty="0">
              <a:latin typeface="Encode Sans" panose="020B0604020202020204" charset="0"/>
            </a:endParaRPr>
          </a:p>
          <a:p>
            <a:pPr lvl="1"/>
            <a:r>
              <a:rPr lang="fr-FR" dirty="0">
                <a:latin typeface="Encode Sans" panose="020B0604020202020204" charset="0"/>
              </a:rPr>
              <a:t>Driving style</a:t>
            </a:r>
          </a:p>
          <a:p>
            <a:pPr lvl="1"/>
            <a:endParaRPr lang="fr-FR" dirty="0">
              <a:latin typeface="Encode Sans" panose="020B0604020202020204" charset="0"/>
            </a:endParaRPr>
          </a:p>
          <a:p>
            <a:pPr lvl="1"/>
            <a:r>
              <a:rPr lang="fr-FR" b="1" dirty="0">
                <a:latin typeface="Encode Sans" panose="020B0604020202020204" charset="0"/>
              </a:rPr>
              <a:t>Speed</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10" presetClass="entr" presetSubtype="0" fill="hold"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fade">
                                      <p:cBhvr>
                                        <p:cTn id="13" dur="500"/>
                                        <p:tgtEl>
                                          <p:spTgt spid="26"/>
                                        </p:tgtEl>
                                      </p:cBhvr>
                                    </p:animEffect>
                                  </p:childTnLst>
                                </p:cTn>
                              </p:par>
                              <p:par>
                                <p:cTn id="14" presetID="10" presetClass="entr" presetSubtype="0" fill="hold" nodeType="with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fade">
                                      <p:cBhvr>
                                        <p:cTn id="16" dur="500"/>
                                        <p:tgtEl>
                                          <p:spTgt spid="2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fade">
                                      <p:cBhvr>
                                        <p:cTn id="19" dur="500"/>
                                        <p:tgtEl>
                                          <p:spTgt spid="30"/>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500"/>
                                        <p:tgtEl>
                                          <p:spTgt spid="18"/>
                                        </p:tgtEl>
                                      </p:cBhvr>
                                    </p:animEffect>
                                  </p:childTnLst>
                                </p:cTn>
                              </p:par>
                              <p:par>
                                <p:cTn id="25" presetID="10" presetClass="entr" presetSubtype="0"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2"/>
                                        </p:tgtEl>
                                        <p:attrNameLst>
                                          <p:attrName>style.visibility</p:attrName>
                                        </p:attrNameLst>
                                      </p:cBhvr>
                                      <p:to>
                                        <p:strVal val="visible"/>
                                      </p:to>
                                    </p:set>
                                    <p:animEffect transition="in" filter="fade">
                                      <p:cBhvr>
                                        <p:cTn id="30"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ECE5DBF-16BF-4038-B221-A558952D0A6F}"/>
              </a:ext>
            </a:extLst>
          </p:cNvPr>
          <p:cNvSpPr>
            <a:spLocks noGrp="1"/>
          </p:cNvSpPr>
          <p:nvPr>
            <p:ph type="body" idx="1"/>
          </p:nvPr>
        </p:nvSpPr>
        <p:spPr/>
        <p:txBody>
          <a:bodyPr/>
          <a:lstStyle/>
          <a:p>
            <a:r>
              <a:rPr lang="fr-BE" dirty="0"/>
              <a:t>introduction</a:t>
            </a:r>
            <a:endParaRPr lang="en-US" dirty="0"/>
          </a:p>
        </p:txBody>
      </p:sp>
      <p:sp>
        <p:nvSpPr>
          <p:cNvPr id="3" name="Text Placeholder 2">
            <a:extLst>
              <a:ext uri="{FF2B5EF4-FFF2-40B4-BE49-F238E27FC236}">
                <a16:creationId xmlns:a16="http://schemas.microsoft.com/office/drawing/2014/main" id="{8192DBF4-C526-4EBA-B42D-28EBA897E30F}"/>
              </a:ext>
            </a:extLst>
          </p:cNvPr>
          <p:cNvSpPr>
            <a:spLocks noGrp="1"/>
          </p:cNvSpPr>
          <p:nvPr>
            <p:ph type="body" sz="quarter" idx="15"/>
          </p:nvPr>
        </p:nvSpPr>
        <p:spPr/>
        <p:txBody>
          <a:bodyPr/>
          <a:lstStyle/>
          <a:p>
            <a:r>
              <a:rPr lang="fr-BE" dirty="0" err="1"/>
              <a:t>Your</a:t>
            </a:r>
            <a:r>
              <a:rPr lang="fr-BE" dirty="0"/>
              <a:t> expectations</a:t>
            </a:r>
          </a:p>
        </p:txBody>
      </p:sp>
      <p:sp>
        <p:nvSpPr>
          <p:cNvPr id="5" name="Content Placeholder 4">
            <a:extLst>
              <a:ext uri="{FF2B5EF4-FFF2-40B4-BE49-F238E27FC236}">
                <a16:creationId xmlns:a16="http://schemas.microsoft.com/office/drawing/2014/main" id="{18AA8870-FC12-4073-9EB6-6ACEA12F0D67}"/>
              </a:ext>
            </a:extLst>
          </p:cNvPr>
          <p:cNvSpPr>
            <a:spLocks noGrp="1"/>
          </p:cNvSpPr>
          <p:nvPr>
            <p:ph sz="quarter" idx="18"/>
          </p:nvPr>
        </p:nvSpPr>
        <p:spPr/>
        <p:txBody>
          <a:bodyPr/>
          <a:lstStyle/>
          <a:p>
            <a:endParaRPr lang="en-US"/>
          </a:p>
        </p:txBody>
      </p:sp>
      <p:pic>
        <p:nvPicPr>
          <p:cNvPr id="6" name="Picture 2" descr="Tableau blanc">
            <a:extLst>
              <a:ext uri="{FF2B5EF4-FFF2-40B4-BE49-F238E27FC236}">
                <a16:creationId xmlns:a16="http://schemas.microsoft.com/office/drawing/2014/main" id="{BE87002F-D08A-45EE-A092-96282738917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9791" b="9791"/>
          <a:stretch/>
        </p:blipFill>
        <p:spPr bwMode="auto">
          <a:xfrm>
            <a:off x="578924" y="1418266"/>
            <a:ext cx="10580688" cy="4822825"/>
          </a:xfrm>
          <a:prstGeom prst="rect">
            <a:avLst/>
          </a:prstGeom>
          <a:solidFill>
            <a:srgbClr val="FFFFFF"/>
          </a:solidFill>
        </p:spPr>
      </p:pic>
      <p:sp>
        <p:nvSpPr>
          <p:cNvPr id="7" name="ZoneTexte 1">
            <a:extLst>
              <a:ext uri="{FF2B5EF4-FFF2-40B4-BE49-F238E27FC236}">
                <a16:creationId xmlns:a16="http://schemas.microsoft.com/office/drawing/2014/main" id="{8CCD8D56-7174-4335-9BF4-DEE2BFD5B1B0}"/>
              </a:ext>
            </a:extLst>
          </p:cNvPr>
          <p:cNvSpPr txBox="1"/>
          <p:nvPr/>
        </p:nvSpPr>
        <p:spPr>
          <a:xfrm>
            <a:off x="1032388" y="2035277"/>
            <a:ext cx="8890282" cy="1077218"/>
          </a:xfrm>
          <a:prstGeom prst="rect">
            <a:avLst/>
          </a:prstGeom>
          <a:noFill/>
        </p:spPr>
        <p:txBody>
          <a:bodyPr wrap="square" rtlCol="0">
            <a:spAutoFit/>
          </a:bodyPr>
          <a:lstStyle/>
          <a:p>
            <a:r>
              <a:rPr lang="en-US" sz="3200" dirty="0">
                <a:latin typeface="Encode Sans" panose="020B0604020202020204" charset="0"/>
              </a:rPr>
              <a:t>How many LEVs have you sold in the last 3 months?</a:t>
            </a:r>
            <a:endParaRPr lang="fr-FR" sz="3200" dirty="0">
              <a:latin typeface="Encode Sans" panose="020B0604020202020204" charset="0"/>
            </a:endParaRPr>
          </a:p>
        </p:txBody>
      </p:sp>
    </p:spTree>
    <p:extLst>
      <p:ext uri="{BB962C8B-B14F-4D97-AF65-F5344CB8AC3E}">
        <p14:creationId xmlns:p14="http://schemas.microsoft.com/office/powerpoint/2010/main" val="426065616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ECE5DBF-16BF-4038-B221-A558952D0A6F}"/>
              </a:ext>
            </a:extLst>
          </p:cNvPr>
          <p:cNvSpPr>
            <a:spLocks noGrp="1"/>
          </p:cNvSpPr>
          <p:nvPr>
            <p:ph type="body" idx="1"/>
          </p:nvPr>
        </p:nvSpPr>
        <p:spPr/>
        <p:txBody>
          <a:bodyPr/>
          <a:lstStyle/>
          <a:p>
            <a:r>
              <a:rPr lang="en-US" sz="1600" dirty="0"/>
              <a:t>charging infrastructure and RANGE</a:t>
            </a:r>
            <a:endParaRPr lang="en-BE" sz="1600"/>
          </a:p>
        </p:txBody>
      </p:sp>
      <p:sp>
        <p:nvSpPr>
          <p:cNvPr id="3" name="Text Placeholder 2">
            <a:extLst>
              <a:ext uri="{FF2B5EF4-FFF2-40B4-BE49-F238E27FC236}">
                <a16:creationId xmlns:a16="http://schemas.microsoft.com/office/drawing/2014/main" id="{8192DBF4-C526-4EBA-B42D-28EBA897E30F}"/>
              </a:ext>
            </a:extLst>
          </p:cNvPr>
          <p:cNvSpPr>
            <a:spLocks noGrp="1"/>
          </p:cNvSpPr>
          <p:nvPr>
            <p:ph type="body" sz="quarter" idx="15"/>
          </p:nvPr>
        </p:nvSpPr>
        <p:spPr/>
        <p:txBody>
          <a:bodyPr/>
          <a:lstStyle/>
          <a:p>
            <a:r>
              <a:rPr lang="fr-BE"/>
              <a:t>Vos attentes</a:t>
            </a:r>
            <a:endParaRPr lang="en-US"/>
          </a:p>
        </p:txBody>
      </p:sp>
      <p:sp>
        <p:nvSpPr>
          <p:cNvPr id="5" name="Content Placeholder 4">
            <a:extLst>
              <a:ext uri="{FF2B5EF4-FFF2-40B4-BE49-F238E27FC236}">
                <a16:creationId xmlns:a16="http://schemas.microsoft.com/office/drawing/2014/main" id="{18AA8870-FC12-4073-9EB6-6ACEA12F0D67}"/>
              </a:ext>
            </a:extLst>
          </p:cNvPr>
          <p:cNvSpPr>
            <a:spLocks noGrp="1"/>
          </p:cNvSpPr>
          <p:nvPr>
            <p:ph sz="quarter" idx="18"/>
          </p:nvPr>
        </p:nvSpPr>
        <p:spPr/>
        <p:txBody>
          <a:bodyPr/>
          <a:lstStyle/>
          <a:p>
            <a:endParaRPr lang="en-US"/>
          </a:p>
        </p:txBody>
      </p:sp>
      <p:pic>
        <p:nvPicPr>
          <p:cNvPr id="6" name="Picture 2" descr="Tableau blanc">
            <a:extLst>
              <a:ext uri="{FF2B5EF4-FFF2-40B4-BE49-F238E27FC236}">
                <a16:creationId xmlns:a16="http://schemas.microsoft.com/office/drawing/2014/main" id="{BE87002F-D08A-45EE-A092-96282738917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9791" b="9791"/>
          <a:stretch/>
        </p:blipFill>
        <p:spPr bwMode="auto">
          <a:xfrm>
            <a:off x="578924" y="1418266"/>
            <a:ext cx="10580688" cy="4822825"/>
          </a:xfrm>
          <a:prstGeom prst="rect">
            <a:avLst/>
          </a:prstGeom>
          <a:solidFill>
            <a:srgbClr val="FFFFFF"/>
          </a:solidFill>
        </p:spPr>
      </p:pic>
      <p:sp>
        <p:nvSpPr>
          <p:cNvPr id="7" name="ZoneTexte 1">
            <a:extLst>
              <a:ext uri="{FF2B5EF4-FFF2-40B4-BE49-F238E27FC236}">
                <a16:creationId xmlns:a16="http://schemas.microsoft.com/office/drawing/2014/main" id="{8CCD8D56-7174-4335-9BF4-DEE2BFD5B1B0}"/>
              </a:ext>
            </a:extLst>
          </p:cNvPr>
          <p:cNvSpPr txBox="1"/>
          <p:nvPr/>
        </p:nvSpPr>
        <p:spPr>
          <a:xfrm>
            <a:off x="1032388" y="1759052"/>
            <a:ext cx="7873487" cy="954107"/>
          </a:xfrm>
          <a:prstGeom prst="rect">
            <a:avLst/>
          </a:prstGeom>
          <a:noFill/>
        </p:spPr>
        <p:txBody>
          <a:bodyPr wrap="square" rtlCol="0">
            <a:spAutoFit/>
          </a:bodyPr>
          <a:lstStyle/>
          <a:p>
            <a:r>
              <a:rPr lang="en-US" sz="2800" dirty="0">
                <a:latin typeface="Encode Sans" panose="020B0604020202020204" charset="0"/>
              </a:rPr>
              <a:t>What are the factors that influence the charging time of LEVs?</a:t>
            </a:r>
            <a:endParaRPr lang="fr-FR" sz="2800" dirty="0">
              <a:latin typeface="Encode Sans" panose="020B0604020202020204" charset="0"/>
            </a:endParaRPr>
          </a:p>
        </p:txBody>
      </p:sp>
    </p:spTree>
    <p:extLst>
      <p:ext uri="{BB962C8B-B14F-4D97-AF65-F5344CB8AC3E}">
        <p14:creationId xmlns:p14="http://schemas.microsoft.com/office/powerpoint/2010/main" val="360701544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idx="1"/>
          </p:nvPr>
        </p:nvSpPr>
        <p:spPr>
          <a:solidFill>
            <a:schemeClr val="tx2"/>
          </a:solidFill>
          <a:ln w="3175">
            <a:noFill/>
          </a:ln>
        </p:spPr>
        <p:txBody>
          <a:bodyPr vert="horz" wrap="square" lIns="630000" tIns="0" rIns="360000" bIns="0" rtlCol="0" anchor="ctr">
            <a:noAutofit/>
          </a:bodyPr>
          <a:lstStyle/>
          <a:p>
            <a:r>
              <a:rPr lang="en-US" sz="1600" dirty="0"/>
              <a:t>charging infrastructure and RANGE</a:t>
            </a:r>
            <a:endParaRPr lang="en-BE" sz="1600"/>
          </a:p>
        </p:txBody>
      </p:sp>
      <p:sp>
        <p:nvSpPr>
          <p:cNvPr id="14" name="Text Placeholder 13">
            <a:extLst>
              <a:ext uri="{FF2B5EF4-FFF2-40B4-BE49-F238E27FC236}">
                <a16:creationId xmlns:a16="http://schemas.microsoft.com/office/drawing/2014/main" id="{D4056485-F3FA-5740-5F3B-7FCA68D3DA2A}"/>
              </a:ext>
            </a:extLst>
          </p:cNvPr>
          <p:cNvSpPr>
            <a:spLocks noGrp="1"/>
          </p:cNvSpPr>
          <p:nvPr>
            <p:ph type="body" sz="quarter" idx="19"/>
          </p:nvPr>
        </p:nvSpPr>
        <p:spPr/>
        <p:txBody>
          <a:bodyPr/>
          <a:lstStyle/>
          <a:p>
            <a:r>
              <a:rPr lang="fr-BE"/>
              <a:t>05</a:t>
            </a:r>
            <a:endParaRPr lang="en-US"/>
          </a:p>
        </p:txBody>
      </p:sp>
      <p:sp>
        <p:nvSpPr>
          <p:cNvPr id="12" name="Title 11">
            <a:extLst>
              <a:ext uri="{FF2B5EF4-FFF2-40B4-BE49-F238E27FC236}">
                <a16:creationId xmlns:a16="http://schemas.microsoft.com/office/drawing/2014/main" id="{B2355E2E-5A60-F8BB-C804-D1845E4A7DCA}"/>
              </a:ext>
            </a:extLst>
          </p:cNvPr>
          <p:cNvSpPr>
            <a:spLocks noGrp="1"/>
          </p:cNvSpPr>
          <p:nvPr>
            <p:ph type="title"/>
          </p:nvPr>
        </p:nvSpPr>
        <p:spPr/>
        <p:txBody>
          <a:bodyPr/>
          <a:lstStyle/>
          <a:p>
            <a:r>
              <a:rPr lang="en-US" dirty="0"/>
              <a:t>How does the recharge work?</a:t>
            </a:r>
          </a:p>
        </p:txBody>
      </p:sp>
      <p:pic>
        <p:nvPicPr>
          <p:cNvPr id="3" name="Image 2"/>
          <p:cNvPicPr>
            <a:picLocks noChangeAspect="1"/>
          </p:cNvPicPr>
          <p:nvPr/>
        </p:nvPicPr>
        <p:blipFill>
          <a:blip r:embed="rId3"/>
          <a:srcRect/>
          <a:stretch/>
        </p:blipFill>
        <p:spPr>
          <a:xfrm>
            <a:off x="1196686" y="1857095"/>
            <a:ext cx="4793559" cy="3720254"/>
          </a:xfrm>
          <a:prstGeom prst="rect">
            <a:avLst/>
          </a:prstGeom>
        </p:spPr>
      </p:pic>
      <p:sp>
        <p:nvSpPr>
          <p:cNvPr id="4" name="ZoneTexte 3"/>
          <p:cNvSpPr txBox="1"/>
          <p:nvPr/>
        </p:nvSpPr>
        <p:spPr>
          <a:xfrm>
            <a:off x="6900682" y="2372560"/>
            <a:ext cx="5431809" cy="2308324"/>
          </a:xfrm>
          <a:prstGeom prst="rect">
            <a:avLst/>
          </a:prstGeom>
          <a:noFill/>
        </p:spPr>
        <p:txBody>
          <a:bodyPr wrap="square" rtlCol="0">
            <a:spAutoFit/>
          </a:bodyPr>
          <a:lstStyle/>
          <a:p>
            <a:r>
              <a:rPr lang="en-US" dirty="0">
                <a:solidFill>
                  <a:schemeClr val="accent1"/>
                </a:solidFill>
                <a:latin typeface="Encode Sans" panose="020B0604020202020204" charset="0"/>
              </a:rPr>
              <a:t>Capacity of the </a:t>
            </a:r>
            <a:r>
              <a:rPr lang="en-US" b="1" dirty="0">
                <a:solidFill>
                  <a:schemeClr val="accent1"/>
                </a:solidFill>
                <a:latin typeface="Encode Sans" panose="020B0604020202020204" charset="0"/>
              </a:rPr>
              <a:t>on-board charger </a:t>
            </a:r>
            <a:r>
              <a:rPr lang="en-US" dirty="0">
                <a:solidFill>
                  <a:schemeClr val="accent1"/>
                </a:solidFill>
                <a:latin typeface="Encode Sans" panose="020B0604020202020204" charset="0"/>
              </a:rPr>
              <a:t>(OBC)</a:t>
            </a:r>
            <a:endParaRPr lang="fr-FR" dirty="0">
              <a:solidFill>
                <a:schemeClr val="accent1"/>
              </a:solidFill>
              <a:latin typeface="Encode Sans" panose="020B0604020202020204" charset="0"/>
            </a:endParaRPr>
          </a:p>
          <a:p>
            <a:endParaRPr lang="fr-FR" dirty="0">
              <a:solidFill>
                <a:schemeClr val="accent1"/>
              </a:solidFill>
              <a:latin typeface="Encode Sans" panose="020B0604020202020204" charset="0"/>
            </a:endParaRPr>
          </a:p>
          <a:p>
            <a:r>
              <a:rPr lang="fr-FR" dirty="0">
                <a:solidFill>
                  <a:schemeClr val="accent1"/>
                </a:solidFill>
                <a:latin typeface="Encode Sans" panose="020B0604020202020204" charset="0"/>
              </a:rPr>
              <a:t>The </a:t>
            </a:r>
            <a:r>
              <a:rPr lang="fr-FR" dirty="0" err="1">
                <a:solidFill>
                  <a:schemeClr val="accent1"/>
                </a:solidFill>
                <a:latin typeface="Encode Sans" panose="020B0604020202020204" charset="0"/>
              </a:rPr>
              <a:t>charging</a:t>
            </a:r>
            <a:r>
              <a:rPr lang="fr-FR" dirty="0">
                <a:solidFill>
                  <a:schemeClr val="accent1"/>
                </a:solidFill>
                <a:latin typeface="Encode Sans" panose="020B0604020202020204" charset="0"/>
              </a:rPr>
              <a:t> point</a:t>
            </a:r>
          </a:p>
          <a:p>
            <a:pPr marL="285750" indent="-285750">
              <a:buFont typeface="Arial" panose="020B0604020202020204" pitchFamily="34" charset="0"/>
              <a:buChar char="•"/>
            </a:pPr>
            <a:r>
              <a:rPr lang="en-US" dirty="0">
                <a:solidFill>
                  <a:schemeClr val="accent1"/>
                </a:solidFill>
                <a:latin typeface="Encode Sans" panose="020B0604020202020204" charset="0"/>
              </a:rPr>
              <a:t>AC or DC type</a:t>
            </a:r>
          </a:p>
          <a:p>
            <a:pPr marL="285750" indent="-285750">
              <a:buFont typeface="Arial" panose="020B0604020202020204" pitchFamily="34" charset="0"/>
              <a:buChar char="•"/>
            </a:pPr>
            <a:r>
              <a:rPr lang="en-US" dirty="0">
                <a:solidFill>
                  <a:schemeClr val="accent1"/>
                </a:solidFill>
                <a:latin typeface="Encode Sans" panose="020B0604020202020204" charset="0"/>
              </a:rPr>
              <a:t>Power</a:t>
            </a:r>
            <a:r>
              <a:rPr lang="fr-FR" dirty="0">
                <a:solidFill>
                  <a:schemeClr val="accent1"/>
                </a:solidFill>
                <a:latin typeface="Encode Sans" panose="020B0604020202020204" charset="0"/>
              </a:rPr>
              <a:t> </a:t>
            </a:r>
          </a:p>
          <a:p>
            <a:endParaRPr lang="fr-FR" dirty="0">
              <a:solidFill>
                <a:schemeClr val="accent1"/>
              </a:solidFill>
              <a:latin typeface="Encode Sans" panose="020B0604020202020204" charset="0"/>
            </a:endParaRPr>
          </a:p>
          <a:p>
            <a:r>
              <a:rPr lang="en-US" dirty="0">
                <a:solidFill>
                  <a:schemeClr val="accent1"/>
                </a:solidFill>
                <a:latin typeface="Encode Sans" panose="020B0604020202020204" charset="0"/>
              </a:rPr>
              <a:t>Sizing of the charging cable</a:t>
            </a:r>
            <a:endParaRPr lang="fr-FR" dirty="0">
              <a:solidFill>
                <a:schemeClr val="accent1"/>
              </a:solidFill>
              <a:latin typeface="Encode Sans" panose="020B0604020202020204" charset="0"/>
            </a:endParaRPr>
          </a:p>
          <a:p>
            <a:endParaRPr lang="fr-FR" dirty="0">
              <a:solidFill>
                <a:schemeClr val="accent1"/>
              </a:solidFill>
              <a:latin typeface="Encode Sans" panose="020B0604020202020204" charset="0"/>
            </a:endParaRPr>
          </a:p>
        </p:txBody>
      </p:sp>
    </p:spTree>
    <p:extLst>
      <p:ext uri="{BB962C8B-B14F-4D97-AF65-F5344CB8AC3E}">
        <p14:creationId xmlns:p14="http://schemas.microsoft.com/office/powerpoint/2010/main" val="303077382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AF24124-C827-7DED-C4F9-E0FCCA8D427B}"/>
              </a:ext>
            </a:extLst>
          </p:cNvPr>
          <p:cNvSpPr>
            <a:spLocks noGrp="1"/>
          </p:cNvSpPr>
          <p:nvPr>
            <p:ph type="body" idx="1"/>
          </p:nvPr>
        </p:nvSpPr>
        <p:spPr>
          <a:xfrm>
            <a:off x="24681" y="96167"/>
            <a:ext cx="9683261" cy="335964"/>
          </a:xfrm>
        </p:spPr>
        <p:txBody>
          <a:bodyPr/>
          <a:lstStyle/>
          <a:p>
            <a:pPr indent="542925"/>
            <a:r>
              <a:rPr lang="en-US" sz="1600" dirty="0"/>
              <a:t>charging infrastructure and RANGE</a:t>
            </a:r>
          </a:p>
        </p:txBody>
      </p:sp>
      <p:sp>
        <p:nvSpPr>
          <p:cNvPr id="3" name="Text Placeholder 2">
            <a:extLst>
              <a:ext uri="{FF2B5EF4-FFF2-40B4-BE49-F238E27FC236}">
                <a16:creationId xmlns:a16="http://schemas.microsoft.com/office/drawing/2014/main" id="{5A04B5AD-8BF3-46A3-D4BB-CC9A05982231}"/>
              </a:ext>
            </a:extLst>
          </p:cNvPr>
          <p:cNvSpPr>
            <a:spLocks noGrp="1"/>
          </p:cNvSpPr>
          <p:nvPr>
            <p:ph type="body" sz="quarter" idx="19"/>
          </p:nvPr>
        </p:nvSpPr>
        <p:spPr/>
        <p:txBody>
          <a:bodyPr/>
          <a:lstStyle/>
          <a:p>
            <a:r>
              <a:rPr lang="fr-BE"/>
              <a:t>05</a:t>
            </a:r>
            <a:endParaRPr lang="en-US"/>
          </a:p>
        </p:txBody>
      </p:sp>
      <p:sp>
        <p:nvSpPr>
          <p:cNvPr id="5" name="Title 4">
            <a:extLst>
              <a:ext uri="{FF2B5EF4-FFF2-40B4-BE49-F238E27FC236}">
                <a16:creationId xmlns:a16="http://schemas.microsoft.com/office/drawing/2014/main" id="{F3513977-A4BD-4885-0F43-4CE694E3369C}"/>
              </a:ext>
            </a:extLst>
          </p:cNvPr>
          <p:cNvSpPr>
            <a:spLocks noGrp="1"/>
          </p:cNvSpPr>
          <p:nvPr>
            <p:ph type="title"/>
          </p:nvPr>
        </p:nvSpPr>
        <p:spPr/>
        <p:txBody>
          <a:bodyPr/>
          <a:lstStyle/>
          <a:p>
            <a:r>
              <a:rPr lang="en-US" dirty="0"/>
              <a:t>Which charging solution in which situation?</a:t>
            </a:r>
          </a:p>
        </p:txBody>
      </p:sp>
      <p:pic>
        <p:nvPicPr>
          <p:cNvPr id="6" name="Picture 11" descr="Logo Maison - Graph'eo Studio">
            <a:extLst>
              <a:ext uri="{FF2B5EF4-FFF2-40B4-BE49-F238E27FC236}">
                <a16:creationId xmlns:a16="http://schemas.microsoft.com/office/drawing/2014/main" id="{4EB43AAF-573E-6ABF-326C-5DA784CAA0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2473" y="1888422"/>
            <a:ext cx="975678" cy="97567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Icon&#10;&#10;Description automatically generated">
            <a:extLst>
              <a:ext uri="{FF2B5EF4-FFF2-40B4-BE49-F238E27FC236}">
                <a16:creationId xmlns:a16="http://schemas.microsoft.com/office/drawing/2014/main" id="{84E8D98C-A5C1-86FB-3F83-F2412C6F7600}"/>
              </a:ext>
            </a:extLst>
          </p:cNvPr>
          <p:cNvPicPr>
            <a:picLocks noChangeAspect="1"/>
          </p:cNvPicPr>
          <p:nvPr/>
        </p:nvPicPr>
        <p:blipFill>
          <a:blip r:embed="rId4"/>
          <a:stretch>
            <a:fillRect/>
          </a:stretch>
        </p:blipFill>
        <p:spPr>
          <a:xfrm>
            <a:off x="776923" y="1324856"/>
            <a:ext cx="925550" cy="925550"/>
          </a:xfrm>
          <a:prstGeom prst="rect">
            <a:avLst/>
          </a:prstGeom>
        </p:spPr>
      </p:pic>
      <p:sp>
        <p:nvSpPr>
          <p:cNvPr id="8" name="TextBox 7">
            <a:extLst>
              <a:ext uri="{FF2B5EF4-FFF2-40B4-BE49-F238E27FC236}">
                <a16:creationId xmlns:a16="http://schemas.microsoft.com/office/drawing/2014/main" id="{0857030C-AEEF-D29F-217A-AFFE777D39FB}"/>
              </a:ext>
            </a:extLst>
          </p:cNvPr>
          <p:cNvSpPr txBox="1"/>
          <p:nvPr/>
        </p:nvSpPr>
        <p:spPr>
          <a:xfrm>
            <a:off x="407073" y="2814656"/>
            <a:ext cx="2590800" cy="369332"/>
          </a:xfrm>
          <a:prstGeom prst="rect">
            <a:avLst/>
          </a:prstGeom>
          <a:noFill/>
        </p:spPr>
        <p:txBody>
          <a:bodyPr wrap="square" rtlCol="0">
            <a:spAutoFit/>
          </a:bodyPr>
          <a:lstStyle/>
          <a:p>
            <a:r>
              <a:rPr lang="fr-BE" dirty="0">
                <a:latin typeface="Encode Sans" panose="020B0604020202020204" charset="0"/>
              </a:rPr>
              <a:t>Recharge at home</a:t>
            </a:r>
            <a:endParaRPr lang="en-US" dirty="0">
              <a:latin typeface="Encode Sans" panose="020B0604020202020204" charset="0"/>
            </a:endParaRPr>
          </a:p>
        </p:txBody>
      </p:sp>
      <p:sp>
        <p:nvSpPr>
          <p:cNvPr id="11" name="TextBox 10">
            <a:extLst>
              <a:ext uri="{FF2B5EF4-FFF2-40B4-BE49-F238E27FC236}">
                <a16:creationId xmlns:a16="http://schemas.microsoft.com/office/drawing/2014/main" id="{9AB4B5FA-7692-C9DE-E405-223547B11275}"/>
              </a:ext>
            </a:extLst>
          </p:cNvPr>
          <p:cNvSpPr txBox="1"/>
          <p:nvPr/>
        </p:nvSpPr>
        <p:spPr>
          <a:xfrm>
            <a:off x="3442261" y="2812870"/>
            <a:ext cx="2931105" cy="369332"/>
          </a:xfrm>
          <a:prstGeom prst="rect">
            <a:avLst/>
          </a:prstGeom>
          <a:noFill/>
        </p:spPr>
        <p:txBody>
          <a:bodyPr wrap="square" rtlCol="0">
            <a:spAutoFit/>
          </a:bodyPr>
          <a:lstStyle/>
          <a:p>
            <a:pPr algn="ctr"/>
            <a:r>
              <a:rPr lang="fr-BE" dirty="0">
                <a:latin typeface="Encode Sans" panose="020B0604020202020204" charset="0"/>
              </a:rPr>
              <a:t>In-</a:t>
            </a:r>
            <a:r>
              <a:rPr lang="fr-BE" dirty="0" err="1">
                <a:latin typeface="Encode Sans" panose="020B0604020202020204" charset="0"/>
              </a:rPr>
              <a:t>company</a:t>
            </a:r>
            <a:r>
              <a:rPr lang="fr-BE" dirty="0">
                <a:latin typeface="Encode Sans" panose="020B0604020202020204" charset="0"/>
              </a:rPr>
              <a:t> recharge</a:t>
            </a:r>
          </a:p>
        </p:txBody>
      </p:sp>
      <p:pic>
        <p:nvPicPr>
          <p:cNvPr id="12" name="Picture 9" descr="Entreprises | Meilleur taux de change. Convertisseur de devises Euro">
            <a:extLst>
              <a:ext uri="{FF2B5EF4-FFF2-40B4-BE49-F238E27FC236}">
                <a16:creationId xmlns:a16="http://schemas.microsoft.com/office/drawing/2014/main" id="{92048D34-F348-18FD-5C37-73DF4E43EB7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13890" y="1279735"/>
            <a:ext cx="1213802" cy="1213802"/>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6E35CCA9-127D-1A9D-3716-82A569925CAE}"/>
              </a:ext>
            </a:extLst>
          </p:cNvPr>
          <p:cNvSpPr txBox="1"/>
          <p:nvPr/>
        </p:nvSpPr>
        <p:spPr>
          <a:xfrm>
            <a:off x="6220992" y="2798748"/>
            <a:ext cx="3524901" cy="369332"/>
          </a:xfrm>
          <a:prstGeom prst="rect">
            <a:avLst/>
          </a:prstGeom>
          <a:noFill/>
        </p:spPr>
        <p:txBody>
          <a:bodyPr wrap="square" rtlCol="0">
            <a:spAutoFit/>
          </a:bodyPr>
          <a:lstStyle/>
          <a:p>
            <a:pPr algn="ctr"/>
            <a:r>
              <a:rPr lang="fr-BE" dirty="0">
                <a:latin typeface="Encode Sans" panose="020B0604020202020204" charset="0"/>
              </a:rPr>
              <a:t>Public Recharge</a:t>
            </a:r>
          </a:p>
        </p:txBody>
      </p:sp>
      <p:pic>
        <p:nvPicPr>
          <p:cNvPr id="15" name="Picture 4" descr="La ville de Marseille | Hotel écologique Belle-Vue Vieux-Port Marseille">
            <a:extLst>
              <a:ext uri="{FF2B5EF4-FFF2-40B4-BE49-F238E27FC236}">
                <a16:creationId xmlns:a16="http://schemas.microsoft.com/office/drawing/2014/main" id="{1E967467-C05F-A9EF-6340-DDD12DFB500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26587" y="1112443"/>
            <a:ext cx="1564958" cy="1564958"/>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Icône L'autoroute dans Material Design">
            <a:extLst>
              <a:ext uri="{FF2B5EF4-FFF2-40B4-BE49-F238E27FC236}">
                <a16:creationId xmlns:a16="http://schemas.microsoft.com/office/drawing/2014/main" id="{D71E6816-E136-C61C-F670-3595641DD4D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341321" y="1217432"/>
            <a:ext cx="1342794" cy="1342794"/>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DA6B45B5-D007-05E5-5C78-4DB710D04E1A}"/>
              </a:ext>
            </a:extLst>
          </p:cNvPr>
          <p:cNvSpPr txBox="1"/>
          <p:nvPr/>
        </p:nvSpPr>
        <p:spPr>
          <a:xfrm>
            <a:off x="9631491" y="2812870"/>
            <a:ext cx="2499463" cy="369332"/>
          </a:xfrm>
          <a:prstGeom prst="rect">
            <a:avLst/>
          </a:prstGeom>
          <a:noFill/>
        </p:spPr>
        <p:txBody>
          <a:bodyPr wrap="square" rtlCol="0">
            <a:spAutoFit/>
          </a:bodyPr>
          <a:lstStyle/>
          <a:p>
            <a:pPr algn="ctr"/>
            <a:r>
              <a:rPr lang="fr-BE" dirty="0" err="1">
                <a:latin typeface="Encode Sans" panose="020B0604020202020204" charset="0"/>
              </a:rPr>
              <a:t>Motorway</a:t>
            </a:r>
            <a:r>
              <a:rPr lang="fr-BE" dirty="0">
                <a:latin typeface="Encode Sans" panose="020B0604020202020204" charset="0"/>
              </a:rPr>
              <a:t> recharge</a:t>
            </a:r>
            <a:endParaRPr lang="en-US" dirty="0">
              <a:latin typeface="Encode Sans" panose="020B0604020202020204" charset="0"/>
            </a:endParaRPr>
          </a:p>
        </p:txBody>
      </p:sp>
      <p:pic>
        <p:nvPicPr>
          <p:cNvPr id="6148" name="Picture 4" descr="Niko prise avec boîte et broche de terre">
            <a:extLst>
              <a:ext uri="{FF2B5EF4-FFF2-40B4-BE49-F238E27FC236}">
                <a16:creationId xmlns:a16="http://schemas.microsoft.com/office/drawing/2014/main" id="{9FF1E904-9975-BE5D-C718-35FC3385139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978" y="3875873"/>
            <a:ext cx="996697" cy="748660"/>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B4015933-69FA-50DB-60AC-8486AEF91E7C}"/>
              </a:ext>
            </a:extLst>
          </p:cNvPr>
          <p:cNvSpPr txBox="1"/>
          <p:nvPr/>
        </p:nvSpPr>
        <p:spPr>
          <a:xfrm>
            <a:off x="1237401" y="3997535"/>
            <a:ext cx="2669150" cy="430887"/>
          </a:xfrm>
          <a:prstGeom prst="rect">
            <a:avLst/>
          </a:prstGeom>
          <a:noFill/>
        </p:spPr>
        <p:txBody>
          <a:bodyPr wrap="square" rtlCol="0">
            <a:spAutoFit/>
          </a:bodyPr>
          <a:lstStyle/>
          <a:p>
            <a:r>
              <a:rPr lang="en-US" sz="1100" dirty="0">
                <a:latin typeface="Encode Sans" panose="020B0604020202020204" charset="0"/>
              </a:rPr>
              <a:t>Domestic socket 1.8 kW</a:t>
            </a:r>
          </a:p>
          <a:p>
            <a:r>
              <a:rPr lang="en-US" sz="1100" dirty="0">
                <a:latin typeface="Encode Sans" panose="020B0604020202020204" charset="0"/>
              </a:rPr>
              <a:t>Or heavy duty 3.7 kW</a:t>
            </a:r>
          </a:p>
        </p:txBody>
      </p:sp>
      <p:sp>
        <p:nvSpPr>
          <p:cNvPr id="23" name="TextBox 22">
            <a:extLst>
              <a:ext uri="{FF2B5EF4-FFF2-40B4-BE49-F238E27FC236}">
                <a16:creationId xmlns:a16="http://schemas.microsoft.com/office/drawing/2014/main" id="{5CCB1C7D-3128-69C2-03D8-10DE75E13082}"/>
              </a:ext>
            </a:extLst>
          </p:cNvPr>
          <p:cNvSpPr txBox="1"/>
          <p:nvPr/>
        </p:nvSpPr>
        <p:spPr>
          <a:xfrm>
            <a:off x="1237402" y="5045351"/>
            <a:ext cx="1863166" cy="600164"/>
          </a:xfrm>
          <a:prstGeom prst="rect">
            <a:avLst/>
          </a:prstGeom>
          <a:noFill/>
        </p:spPr>
        <p:txBody>
          <a:bodyPr wrap="square" rtlCol="0">
            <a:spAutoFit/>
          </a:bodyPr>
          <a:lstStyle/>
          <a:p>
            <a:r>
              <a:rPr lang="pl-PL" sz="1100" dirty="0" err="1">
                <a:latin typeface="Encode Sans" panose="020B0604020202020204" charset="0"/>
              </a:rPr>
              <a:t>Wallbox</a:t>
            </a:r>
            <a:r>
              <a:rPr lang="pl-PL" sz="1100" dirty="0">
                <a:latin typeface="Encode Sans" panose="020B0604020202020204" charset="0"/>
              </a:rPr>
              <a:t> terminal from 7.4 kW (mono) to 22 kW (</a:t>
            </a:r>
            <a:r>
              <a:rPr lang="pl-PL" sz="1100" dirty="0" err="1">
                <a:latin typeface="Encode Sans" panose="020B0604020202020204" charset="0"/>
              </a:rPr>
              <a:t>three</a:t>
            </a:r>
            <a:r>
              <a:rPr lang="pl-PL" sz="1100" dirty="0">
                <a:latin typeface="Encode Sans" panose="020B0604020202020204" charset="0"/>
              </a:rPr>
              <a:t>)</a:t>
            </a:r>
            <a:endParaRPr lang="en-US" sz="1100" dirty="0">
              <a:latin typeface="Encode Sans" panose="020B0604020202020204" charset="0"/>
            </a:endParaRPr>
          </a:p>
        </p:txBody>
      </p:sp>
      <p:sp>
        <p:nvSpPr>
          <p:cNvPr id="25" name="TextBox 24">
            <a:extLst>
              <a:ext uri="{FF2B5EF4-FFF2-40B4-BE49-F238E27FC236}">
                <a16:creationId xmlns:a16="http://schemas.microsoft.com/office/drawing/2014/main" id="{78092743-67E8-15B8-04F6-83BE98C47433}"/>
              </a:ext>
            </a:extLst>
          </p:cNvPr>
          <p:cNvSpPr txBox="1"/>
          <p:nvPr/>
        </p:nvSpPr>
        <p:spPr>
          <a:xfrm>
            <a:off x="4026217" y="5043685"/>
            <a:ext cx="1980651" cy="430887"/>
          </a:xfrm>
          <a:prstGeom prst="rect">
            <a:avLst/>
          </a:prstGeom>
          <a:noFill/>
        </p:spPr>
        <p:txBody>
          <a:bodyPr wrap="square" rtlCol="0">
            <a:spAutoFit/>
          </a:bodyPr>
          <a:lstStyle/>
          <a:p>
            <a:pPr algn="ctr"/>
            <a:r>
              <a:rPr lang="pl-PL" sz="1100" dirty="0">
                <a:latin typeface="Encode Sans" panose="020B0604020202020204" charset="0"/>
              </a:rPr>
              <a:t>Fast terminal 22 kW (AC)</a:t>
            </a:r>
          </a:p>
          <a:p>
            <a:pPr algn="ctr"/>
            <a:r>
              <a:rPr lang="pl-PL" sz="1100" dirty="0">
                <a:latin typeface="Encode Sans" panose="020B0604020202020204" charset="0"/>
              </a:rPr>
              <a:t>Up to 150 kW (DC)</a:t>
            </a:r>
            <a:endParaRPr lang="en-US" sz="1100" dirty="0">
              <a:latin typeface="Encode Sans" panose="020B0604020202020204" charset="0"/>
            </a:endParaRPr>
          </a:p>
        </p:txBody>
      </p:sp>
      <p:sp>
        <p:nvSpPr>
          <p:cNvPr id="27" name="TextBox 26">
            <a:extLst>
              <a:ext uri="{FF2B5EF4-FFF2-40B4-BE49-F238E27FC236}">
                <a16:creationId xmlns:a16="http://schemas.microsoft.com/office/drawing/2014/main" id="{F0940D92-FF30-CC11-7BC6-3247678BDB09}"/>
              </a:ext>
            </a:extLst>
          </p:cNvPr>
          <p:cNvSpPr txBox="1"/>
          <p:nvPr/>
        </p:nvSpPr>
        <p:spPr>
          <a:xfrm>
            <a:off x="7071336" y="5599189"/>
            <a:ext cx="1980651" cy="261610"/>
          </a:xfrm>
          <a:prstGeom prst="rect">
            <a:avLst/>
          </a:prstGeom>
          <a:noFill/>
        </p:spPr>
        <p:txBody>
          <a:bodyPr wrap="square" rtlCol="0">
            <a:spAutoFit/>
          </a:bodyPr>
          <a:lstStyle/>
          <a:p>
            <a:r>
              <a:rPr lang="fr-BE" sz="1100" dirty="0">
                <a:latin typeface="Encode Sans" panose="020B0604020202020204" charset="0"/>
              </a:rPr>
              <a:t>Fast terminal 22 kW (AC)</a:t>
            </a:r>
            <a:endParaRPr lang="en-US" sz="1100" dirty="0">
              <a:latin typeface="Encode Sans" panose="020B0604020202020204" charset="0"/>
            </a:endParaRPr>
          </a:p>
        </p:txBody>
      </p:sp>
      <p:pic>
        <p:nvPicPr>
          <p:cNvPr id="6158" name="Picture 14" descr="Bornes de recharge DC pour votre voiture électrique">
            <a:extLst>
              <a:ext uri="{FF2B5EF4-FFF2-40B4-BE49-F238E27FC236}">
                <a16:creationId xmlns:a16="http://schemas.microsoft.com/office/drawing/2014/main" id="{4700D62A-0010-F583-564E-CA1B06260D4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288919" y="3605254"/>
            <a:ext cx="1257098" cy="1571373"/>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23EB4AC2-0EDC-EA9C-CE86-D65146E2B655}"/>
              </a:ext>
            </a:extLst>
          </p:cNvPr>
          <p:cNvSpPr txBox="1"/>
          <p:nvPr/>
        </p:nvSpPr>
        <p:spPr>
          <a:xfrm>
            <a:off x="9891736" y="5019338"/>
            <a:ext cx="1980651" cy="430887"/>
          </a:xfrm>
          <a:prstGeom prst="rect">
            <a:avLst/>
          </a:prstGeom>
          <a:noFill/>
        </p:spPr>
        <p:txBody>
          <a:bodyPr wrap="square" rtlCol="0">
            <a:spAutoFit/>
          </a:bodyPr>
          <a:lstStyle/>
          <a:p>
            <a:pPr algn="ctr"/>
            <a:r>
              <a:rPr lang="fr-BE" sz="1100" dirty="0">
                <a:latin typeface="Encode Sans" panose="020B0604020202020204" charset="0"/>
              </a:rPr>
              <a:t>Ultra-fast terminal up to 400 kW (DC)</a:t>
            </a:r>
            <a:endParaRPr lang="en-US" sz="1100" dirty="0">
              <a:latin typeface="Encode Sans" panose="020B0604020202020204" charset="0"/>
            </a:endParaRPr>
          </a:p>
        </p:txBody>
      </p:sp>
      <p:sp>
        <p:nvSpPr>
          <p:cNvPr id="20" name="Rectangle 19">
            <a:extLst>
              <a:ext uri="{FF2B5EF4-FFF2-40B4-BE49-F238E27FC236}">
                <a16:creationId xmlns:a16="http://schemas.microsoft.com/office/drawing/2014/main" id="{515B78F3-6BA7-8B52-0676-497600BAB132}"/>
              </a:ext>
            </a:extLst>
          </p:cNvPr>
          <p:cNvSpPr/>
          <p:nvPr/>
        </p:nvSpPr>
        <p:spPr>
          <a:xfrm>
            <a:off x="106202" y="5954792"/>
            <a:ext cx="3047838"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600" dirty="0">
                <a:latin typeface="Encode Sans" panose="020B0604020202020204" charset="0"/>
              </a:rPr>
              <a:t>Slow/fast charge</a:t>
            </a:r>
            <a:endParaRPr lang="en-US" sz="1600" dirty="0">
              <a:latin typeface="Encode Sans" panose="020B0604020202020204" charset="0"/>
            </a:endParaRPr>
          </a:p>
        </p:txBody>
      </p:sp>
      <p:sp>
        <p:nvSpPr>
          <p:cNvPr id="32" name="Rectangle 31">
            <a:extLst>
              <a:ext uri="{FF2B5EF4-FFF2-40B4-BE49-F238E27FC236}">
                <a16:creationId xmlns:a16="http://schemas.microsoft.com/office/drawing/2014/main" id="{9F397E95-2CA8-F65F-F3B0-B78D5DF27D74}"/>
              </a:ext>
            </a:extLst>
          </p:cNvPr>
          <p:cNvSpPr/>
          <p:nvPr/>
        </p:nvSpPr>
        <p:spPr>
          <a:xfrm>
            <a:off x="3257610" y="5635575"/>
            <a:ext cx="3047838" cy="68854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Encode Sans" panose="020B0604020202020204" charset="0"/>
              </a:rPr>
              <a:t>Accelerated (AC) / Fast (DC) charge</a:t>
            </a:r>
          </a:p>
        </p:txBody>
      </p:sp>
      <p:sp>
        <p:nvSpPr>
          <p:cNvPr id="33" name="Rectangle 32">
            <a:extLst>
              <a:ext uri="{FF2B5EF4-FFF2-40B4-BE49-F238E27FC236}">
                <a16:creationId xmlns:a16="http://schemas.microsoft.com/office/drawing/2014/main" id="{97BE4B43-4612-1265-96AE-8F71590BAF5E}"/>
              </a:ext>
            </a:extLst>
          </p:cNvPr>
          <p:cNvSpPr/>
          <p:nvPr/>
        </p:nvSpPr>
        <p:spPr>
          <a:xfrm>
            <a:off x="6409018" y="5954792"/>
            <a:ext cx="3047838"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600" dirty="0" err="1">
                <a:latin typeface="Encode Sans" panose="020B0604020202020204" charset="0"/>
              </a:rPr>
              <a:t>Accelerated</a:t>
            </a:r>
            <a:r>
              <a:rPr lang="fr-BE" sz="1600" dirty="0">
                <a:latin typeface="Encode Sans" panose="020B0604020202020204" charset="0"/>
              </a:rPr>
              <a:t> charge (AC)</a:t>
            </a:r>
            <a:endParaRPr lang="en-US" sz="1600" dirty="0">
              <a:latin typeface="Encode Sans" panose="020B0604020202020204" charset="0"/>
            </a:endParaRPr>
          </a:p>
        </p:txBody>
      </p:sp>
      <p:sp>
        <p:nvSpPr>
          <p:cNvPr id="34" name="Rectangle 33">
            <a:extLst>
              <a:ext uri="{FF2B5EF4-FFF2-40B4-BE49-F238E27FC236}">
                <a16:creationId xmlns:a16="http://schemas.microsoft.com/office/drawing/2014/main" id="{EE83740A-6064-F46E-6E53-C51143C6509C}"/>
              </a:ext>
            </a:extLst>
          </p:cNvPr>
          <p:cNvSpPr/>
          <p:nvPr/>
        </p:nvSpPr>
        <p:spPr>
          <a:xfrm>
            <a:off x="9560426" y="5635575"/>
            <a:ext cx="2656254" cy="68854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600" dirty="0">
                <a:latin typeface="Encode Sans" panose="020B0604020202020204" charset="0"/>
              </a:rPr>
              <a:t>Fast to ultra-fast charge (DC)</a:t>
            </a:r>
            <a:endParaRPr lang="en-US" sz="1600" dirty="0">
              <a:latin typeface="Encode Sans" panose="020B0604020202020204" charset="0"/>
            </a:endParaRPr>
          </a:p>
        </p:txBody>
      </p:sp>
      <p:pic>
        <p:nvPicPr>
          <p:cNvPr id="24" name="Picture 23">
            <a:extLst>
              <a:ext uri="{FF2B5EF4-FFF2-40B4-BE49-F238E27FC236}">
                <a16:creationId xmlns:a16="http://schemas.microsoft.com/office/drawing/2014/main" id="{6164D290-C699-08BC-E065-5C3AC98F62DB}"/>
              </a:ext>
            </a:extLst>
          </p:cNvPr>
          <p:cNvPicPr>
            <a:picLocks noChangeAspect="1"/>
          </p:cNvPicPr>
          <p:nvPr/>
        </p:nvPicPr>
        <p:blipFill>
          <a:blip r:embed="rId10"/>
          <a:stretch>
            <a:fillRect/>
          </a:stretch>
        </p:blipFill>
        <p:spPr>
          <a:xfrm>
            <a:off x="1487081" y="6428727"/>
            <a:ext cx="332312" cy="335964"/>
          </a:xfrm>
          <a:prstGeom prst="rect">
            <a:avLst/>
          </a:prstGeom>
        </p:spPr>
      </p:pic>
      <p:pic>
        <p:nvPicPr>
          <p:cNvPr id="39" name="Picture 38">
            <a:extLst>
              <a:ext uri="{FF2B5EF4-FFF2-40B4-BE49-F238E27FC236}">
                <a16:creationId xmlns:a16="http://schemas.microsoft.com/office/drawing/2014/main" id="{A6017740-12FF-99B2-3F73-8D11F7E26F02}"/>
              </a:ext>
            </a:extLst>
          </p:cNvPr>
          <p:cNvPicPr>
            <a:picLocks noChangeAspect="1"/>
          </p:cNvPicPr>
          <p:nvPr/>
        </p:nvPicPr>
        <p:blipFill>
          <a:blip r:embed="rId10"/>
          <a:stretch>
            <a:fillRect/>
          </a:stretch>
        </p:blipFill>
        <p:spPr>
          <a:xfrm>
            <a:off x="4509319" y="6428727"/>
            <a:ext cx="332312" cy="335964"/>
          </a:xfrm>
          <a:prstGeom prst="rect">
            <a:avLst/>
          </a:prstGeom>
        </p:spPr>
      </p:pic>
      <p:pic>
        <p:nvPicPr>
          <p:cNvPr id="40" name="Picture 39">
            <a:extLst>
              <a:ext uri="{FF2B5EF4-FFF2-40B4-BE49-F238E27FC236}">
                <a16:creationId xmlns:a16="http://schemas.microsoft.com/office/drawing/2014/main" id="{26680E51-AE42-BB35-8357-488289B06270}"/>
              </a:ext>
            </a:extLst>
          </p:cNvPr>
          <p:cNvPicPr>
            <a:picLocks noChangeAspect="1"/>
          </p:cNvPicPr>
          <p:nvPr/>
        </p:nvPicPr>
        <p:blipFill>
          <a:blip r:embed="rId10"/>
          <a:stretch>
            <a:fillRect/>
          </a:stretch>
        </p:blipFill>
        <p:spPr>
          <a:xfrm>
            <a:off x="4962148" y="6428727"/>
            <a:ext cx="332312" cy="335964"/>
          </a:xfrm>
          <a:prstGeom prst="rect">
            <a:avLst/>
          </a:prstGeom>
        </p:spPr>
      </p:pic>
      <p:pic>
        <p:nvPicPr>
          <p:cNvPr id="41" name="Picture 40">
            <a:extLst>
              <a:ext uri="{FF2B5EF4-FFF2-40B4-BE49-F238E27FC236}">
                <a16:creationId xmlns:a16="http://schemas.microsoft.com/office/drawing/2014/main" id="{CBFB8663-9E6D-178C-0DA5-0EC146677A12}"/>
              </a:ext>
            </a:extLst>
          </p:cNvPr>
          <p:cNvPicPr>
            <a:picLocks noChangeAspect="1"/>
          </p:cNvPicPr>
          <p:nvPr/>
        </p:nvPicPr>
        <p:blipFill>
          <a:blip r:embed="rId10"/>
          <a:stretch>
            <a:fillRect/>
          </a:stretch>
        </p:blipFill>
        <p:spPr>
          <a:xfrm>
            <a:off x="7531557" y="6428727"/>
            <a:ext cx="332312" cy="335964"/>
          </a:xfrm>
          <a:prstGeom prst="rect">
            <a:avLst/>
          </a:prstGeom>
        </p:spPr>
      </p:pic>
      <p:pic>
        <p:nvPicPr>
          <p:cNvPr id="42" name="Picture 41">
            <a:extLst>
              <a:ext uri="{FF2B5EF4-FFF2-40B4-BE49-F238E27FC236}">
                <a16:creationId xmlns:a16="http://schemas.microsoft.com/office/drawing/2014/main" id="{5F315E7F-8EF7-0AB9-6314-962CDEB232D4}"/>
              </a:ext>
            </a:extLst>
          </p:cNvPr>
          <p:cNvPicPr>
            <a:picLocks noChangeAspect="1"/>
          </p:cNvPicPr>
          <p:nvPr/>
        </p:nvPicPr>
        <p:blipFill>
          <a:blip r:embed="rId10"/>
          <a:stretch>
            <a:fillRect/>
          </a:stretch>
        </p:blipFill>
        <p:spPr>
          <a:xfrm>
            <a:off x="7984386" y="6428727"/>
            <a:ext cx="332312" cy="335964"/>
          </a:xfrm>
          <a:prstGeom prst="rect">
            <a:avLst/>
          </a:prstGeom>
        </p:spPr>
      </p:pic>
      <p:pic>
        <p:nvPicPr>
          <p:cNvPr id="43" name="Picture 42">
            <a:extLst>
              <a:ext uri="{FF2B5EF4-FFF2-40B4-BE49-F238E27FC236}">
                <a16:creationId xmlns:a16="http://schemas.microsoft.com/office/drawing/2014/main" id="{E669392F-21E8-CB07-D2DC-07F3D391D28D}"/>
              </a:ext>
            </a:extLst>
          </p:cNvPr>
          <p:cNvPicPr>
            <a:picLocks noChangeAspect="1"/>
          </p:cNvPicPr>
          <p:nvPr/>
        </p:nvPicPr>
        <p:blipFill>
          <a:blip r:embed="rId10"/>
          <a:stretch>
            <a:fillRect/>
          </a:stretch>
        </p:blipFill>
        <p:spPr>
          <a:xfrm>
            <a:off x="10266299" y="6428727"/>
            <a:ext cx="332312" cy="335964"/>
          </a:xfrm>
          <a:prstGeom prst="rect">
            <a:avLst/>
          </a:prstGeom>
        </p:spPr>
      </p:pic>
      <p:pic>
        <p:nvPicPr>
          <p:cNvPr id="44" name="Picture 43">
            <a:extLst>
              <a:ext uri="{FF2B5EF4-FFF2-40B4-BE49-F238E27FC236}">
                <a16:creationId xmlns:a16="http://schemas.microsoft.com/office/drawing/2014/main" id="{7FBB98A0-C6FB-6CC7-C208-37AAFA119E70}"/>
              </a:ext>
            </a:extLst>
          </p:cNvPr>
          <p:cNvPicPr>
            <a:picLocks noChangeAspect="1"/>
          </p:cNvPicPr>
          <p:nvPr/>
        </p:nvPicPr>
        <p:blipFill>
          <a:blip r:embed="rId10"/>
          <a:stretch>
            <a:fillRect/>
          </a:stretch>
        </p:blipFill>
        <p:spPr>
          <a:xfrm>
            <a:off x="10719128" y="6428727"/>
            <a:ext cx="332312" cy="335964"/>
          </a:xfrm>
          <a:prstGeom prst="rect">
            <a:avLst/>
          </a:prstGeom>
        </p:spPr>
      </p:pic>
      <p:pic>
        <p:nvPicPr>
          <p:cNvPr id="45" name="Picture 44">
            <a:extLst>
              <a:ext uri="{FF2B5EF4-FFF2-40B4-BE49-F238E27FC236}">
                <a16:creationId xmlns:a16="http://schemas.microsoft.com/office/drawing/2014/main" id="{2474D37F-7AAA-1F50-956D-5FDFC3E1BEF0}"/>
              </a:ext>
            </a:extLst>
          </p:cNvPr>
          <p:cNvPicPr>
            <a:picLocks noChangeAspect="1"/>
          </p:cNvPicPr>
          <p:nvPr/>
        </p:nvPicPr>
        <p:blipFill>
          <a:blip r:embed="rId10"/>
          <a:stretch>
            <a:fillRect/>
          </a:stretch>
        </p:blipFill>
        <p:spPr>
          <a:xfrm>
            <a:off x="11171957" y="6428727"/>
            <a:ext cx="332312" cy="335964"/>
          </a:xfrm>
          <a:prstGeom prst="rect">
            <a:avLst/>
          </a:prstGeom>
        </p:spPr>
      </p:pic>
      <p:sp>
        <p:nvSpPr>
          <p:cNvPr id="26" name="TextBox 25">
            <a:extLst>
              <a:ext uri="{FF2B5EF4-FFF2-40B4-BE49-F238E27FC236}">
                <a16:creationId xmlns:a16="http://schemas.microsoft.com/office/drawing/2014/main" id="{7C42EEBC-98B7-DCB2-B698-84110FBC0322}"/>
              </a:ext>
            </a:extLst>
          </p:cNvPr>
          <p:cNvSpPr txBox="1"/>
          <p:nvPr/>
        </p:nvSpPr>
        <p:spPr>
          <a:xfrm>
            <a:off x="4748170" y="6273225"/>
            <a:ext cx="196658" cy="584775"/>
          </a:xfrm>
          <a:prstGeom prst="rect">
            <a:avLst/>
          </a:prstGeom>
          <a:noFill/>
        </p:spPr>
        <p:txBody>
          <a:bodyPr wrap="square" rtlCol="0">
            <a:spAutoFit/>
          </a:bodyPr>
          <a:lstStyle/>
          <a:p>
            <a:r>
              <a:rPr lang="fr-BE" sz="3200" dirty="0">
                <a:latin typeface="Encode Sans" panose="020B0604020202020204" charset="0"/>
              </a:rPr>
              <a:t>(</a:t>
            </a:r>
            <a:endParaRPr lang="en-US" dirty="0">
              <a:latin typeface="Encode Sans" panose="020B0604020202020204" charset="0"/>
            </a:endParaRPr>
          </a:p>
        </p:txBody>
      </p:sp>
      <p:sp>
        <p:nvSpPr>
          <p:cNvPr id="47" name="TextBox 46">
            <a:extLst>
              <a:ext uri="{FF2B5EF4-FFF2-40B4-BE49-F238E27FC236}">
                <a16:creationId xmlns:a16="http://schemas.microsoft.com/office/drawing/2014/main" id="{D32E45DF-4125-5B6E-AD39-48F2D3156B72}"/>
              </a:ext>
            </a:extLst>
          </p:cNvPr>
          <p:cNvSpPr txBox="1"/>
          <p:nvPr/>
        </p:nvSpPr>
        <p:spPr>
          <a:xfrm flipV="1">
            <a:off x="5301791" y="6347189"/>
            <a:ext cx="196658" cy="584775"/>
          </a:xfrm>
          <a:prstGeom prst="rect">
            <a:avLst/>
          </a:prstGeom>
          <a:noFill/>
        </p:spPr>
        <p:txBody>
          <a:bodyPr wrap="square" rtlCol="0">
            <a:spAutoFit/>
          </a:bodyPr>
          <a:lstStyle/>
          <a:p>
            <a:r>
              <a:rPr lang="fr-BE" sz="3200" dirty="0">
                <a:latin typeface="Encode Sans" panose="020B0604020202020204" charset="0"/>
              </a:rPr>
              <a:t>(</a:t>
            </a:r>
            <a:endParaRPr lang="en-US" dirty="0">
              <a:latin typeface="Encode Sans" panose="020B0604020202020204" charset="0"/>
            </a:endParaRPr>
          </a:p>
        </p:txBody>
      </p:sp>
      <p:cxnSp>
        <p:nvCxnSpPr>
          <p:cNvPr id="30" name="Straight Connector 29">
            <a:extLst>
              <a:ext uri="{FF2B5EF4-FFF2-40B4-BE49-F238E27FC236}">
                <a16:creationId xmlns:a16="http://schemas.microsoft.com/office/drawing/2014/main" id="{EEFE6F95-02C7-AA73-5C54-D55116893696}"/>
              </a:ext>
            </a:extLst>
          </p:cNvPr>
          <p:cNvCxnSpPr>
            <a:cxnSpLocks/>
          </p:cNvCxnSpPr>
          <p:nvPr/>
        </p:nvCxnSpPr>
        <p:spPr>
          <a:xfrm flipV="1">
            <a:off x="3218052" y="1200150"/>
            <a:ext cx="0" cy="5439426"/>
          </a:xfrm>
          <a:prstGeom prst="line">
            <a:avLst/>
          </a:prstGeom>
          <a:ln>
            <a:solidFill>
              <a:srgbClr val="00ADA0"/>
            </a:solidFill>
            <a:prstDash val="sysDot"/>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49D59A00-4105-8741-C17D-D9F039826205}"/>
              </a:ext>
            </a:extLst>
          </p:cNvPr>
          <p:cNvCxnSpPr>
            <a:cxnSpLocks/>
          </p:cNvCxnSpPr>
          <p:nvPr/>
        </p:nvCxnSpPr>
        <p:spPr>
          <a:xfrm flipV="1">
            <a:off x="6346045" y="1200150"/>
            <a:ext cx="0" cy="5439426"/>
          </a:xfrm>
          <a:prstGeom prst="line">
            <a:avLst/>
          </a:prstGeom>
          <a:ln>
            <a:solidFill>
              <a:srgbClr val="00ADA0"/>
            </a:solidFill>
            <a:prstDash val="sysDot"/>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B7755D9A-597A-00AF-7587-2CFDF269F5D7}"/>
              </a:ext>
            </a:extLst>
          </p:cNvPr>
          <p:cNvCxnSpPr>
            <a:cxnSpLocks/>
          </p:cNvCxnSpPr>
          <p:nvPr/>
        </p:nvCxnSpPr>
        <p:spPr>
          <a:xfrm flipV="1">
            <a:off x="9514006" y="1200150"/>
            <a:ext cx="0" cy="5439426"/>
          </a:xfrm>
          <a:prstGeom prst="line">
            <a:avLst/>
          </a:prstGeom>
          <a:ln>
            <a:solidFill>
              <a:srgbClr val="00ADA0"/>
            </a:solidFill>
            <a:prstDash val="sysDot"/>
          </a:ln>
        </p:spPr>
        <p:style>
          <a:lnRef idx="1">
            <a:schemeClr val="accent1"/>
          </a:lnRef>
          <a:fillRef idx="0">
            <a:schemeClr val="accent1"/>
          </a:fillRef>
          <a:effectRef idx="0">
            <a:schemeClr val="accent1"/>
          </a:effectRef>
          <a:fontRef idx="minor">
            <a:schemeClr val="tx1"/>
          </a:fontRef>
        </p:style>
      </p:cxnSp>
      <p:sp>
        <p:nvSpPr>
          <p:cNvPr id="52" name="object 8">
            <a:extLst>
              <a:ext uri="{FF2B5EF4-FFF2-40B4-BE49-F238E27FC236}">
                <a16:creationId xmlns:a16="http://schemas.microsoft.com/office/drawing/2014/main" id="{1265A4D7-D612-90E2-2547-1AA05B569A1D}"/>
              </a:ext>
            </a:extLst>
          </p:cNvPr>
          <p:cNvSpPr/>
          <p:nvPr/>
        </p:nvSpPr>
        <p:spPr>
          <a:xfrm>
            <a:off x="4981534" y="3226355"/>
            <a:ext cx="443483" cy="554736"/>
          </a:xfrm>
          <a:prstGeom prst="rect">
            <a:avLst/>
          </a:prstGeom>
          <a:blipFill>
            <a:blip r:embed="rId11" cstate="print"/>
            <a:stretch>
              <a:fillRect/>
            </a:stretch>
          </a:blipFill>
        </p:spPr>
        <p:txBody>
          <a:bodyPr wrap="square" lIns="0" tIns="0" rIns="0" bIns="0" rtlCol="0"/>
          <a:lstStyle/>
          <a:p>
            <a:endParaRPr dirty="0">
              <a:latin typeface="Encode Sans" panose="020B0604020202020204" charset="0"/>
            </a:endParaRPr>
          </a:p>
        </p:txBody>
      </p:sp>
      <p:sp>
        <p:nvSpPr>
          <p:cNvPr id="53" name="object 10">
            <a:extLst>
              <a:ext uri="{FF2B5EF4-FFF2-40B4-BE49-F238E27FC236}">
                <a16:creationId xmlns:a16="http://schemas.microsoft.com/office/drawing/2014/main" id="{F1305AD0-4A4B-18F1-4D2D-14F2F3FCB59E}"/>
              </a:ext>
            </a:extLst>
          </p:cNvPr>
          <p:cNvSpPr/>
          <p:nvPr/>
        </p:nvSpPr>
        <p:spPr>
          <a:xfrm>
            <a:off x="1725159" y="3226573"/>
            <a:ext cx="565404" cy="492251"/>
          </a:xfrm>
          <a:prstGeom prst="rect">
            <a:avLst/>
          </a:prstGeom>
          <a:blipFill>
            <a:blip r:embed="rId12" cstate="print"/>
            <a:stretch>
              <a:fillRect/>
            </a:stretch>
          </a:blipFill>
        </p:spPr>
        <p:txBody>
          <a:bodyPr wrap="square" lIns="0" tIns="0" rIns="0" bIns="0" rtlCol="0"/>
          <a:lstStyle/>
          <a:p>
            <a:endParaRPr dirty="0">
              <a:latin typeface="Encode Sans" panose="020B0604020202020204" charset="0"/>
            </a:endParaRPr>
          </a:p>
        </p:txBody>
      </p:sp>
      <p:sp>
        <p:nvSpPr>
          <p:cNvPr id="54" name="object 11">
            <a:extLst>
              <a:ext uri="{FF2B5EF4-FFF2-40B4-BE49-F238E27FC236}">
                <a16:creationId xmlns:a16="http://schemas.microsoft.com/office/drawing/2014/main" id="{CC34842E-F47E-6B6F-FFBC-C3926917B561}"/>
              </a:ext>
            </a:extLst>
          </p:cNvPr>
          <p:cNvSpPr/>
          <p:nvPr/>
        </p:nvSpPr>
        <p:spPr>
          <a:xfrm>
            <a:off x="1172636" y="3226355"/>
            <a:ext cx="396240" cy="397510"/>
          </a:xfrm>
          <a:custGeom>
            <a:avLst/>
            <a:gdLst/>
            <a:ahLst/>
            <a:cxnLst/>
            <a:rect l="l" t="t" r="r" b="b"/>
            <a:pathLst>
              <a:path w="396239" h="397510">
                <a:moveTo>
                  <a:pt x="0" y="41140"/>
                </a:moveTo>
                <a:lnTo>
                  <a:pt x="3221" y="25126"/>
                </a:lnTo>
                <a:lnTo>
                  <a:pt x="12007" y="12049"/>
                </a:lnTo>
                <a:lnTo>
                  <a:pt x="25037" y="3233"/>
                </a:lnTo>
                <a:lnTo>
                  <a:pt x="40994" y="0"/>
                </a:lnTo>
                <a:lnTo>
                  <a:pt x="354823" y="0"/>
                </a:lnTo>
                <a:lnTo>
                  <a:pt x="370781" y="3233"/>
                </a:lnTo>
                <a:lnTo>
                  <a:pt x="383812" y="12049"/>
                </a:lnTo>
                <a:lnTo>
                  <a:pt x="392598" y="25126"/>
                </a:lnTo>
                <a:lnTo>
                  <a:pt x="395819" y="41140"/>
                </a:lnTo>
                <a:lnTo>
                  <a:pt x="395819" y="356082"/>
                </a:lnTo>
                <a:lnTo>
                  <a:pt x="392598" y="372095"/>
                </a:lnTo>
                <a:lnTo>
                  <a:pt x="383812" y="385171"/>
                </a:lnTo>
                <a:lnTo>
                  <a:pt x="370781" y="393988"/>
                </a:lnTo>
                <a:lnTo>
                  <a:pt x="354823" y="397221"/>
                </a:lnTo>
                <a:lnTo>
                  <a:pt x="40994" y="397221"/>
                </a:lnTo>
                <a:lnTo>
                  <a:pt x="25037" y="393988"/>
                </a:lnTo>
                <a:lnTo>
                  <a:pt x="12007" y="385171"/>
                </a:lnTo>
                <a:lnTo>
                  <a:pt x="3221" y="372095"/>
                </a:lnTo>
                <a:lnTo>
                  <a:pt x="0" y="356082"/>
                </a:lnTo>
                <a:lnTo>
                  <a:pt x="0" y="41140"/>
                </a:lnTo>
                <a:close/>
              </a:path>
            </a:pathLst>
          </a:custGeom>
          <a:ln w="7843">
            <a:solidFill>
              <a:srgbClr val="000000"/>
            </a:solidFill>
          </a:ln>
        </p:spPr>
        <p:txBody>
          <a:bodyPr wrap="square" lIns="0" tIns="0" rIns="0" bIns="0" rtlCol="0"/>
          <a:lstStyle/>
          <a:p>
            <a:endParaRPr dirty="0">
              <a:latin typeface="Encode Sans" panose="020B0604020202020204" charset="0"/>
            </a:endParaRPr>
          </a:p>
        </p:txBody>
      </p:sp>
      <p:sp>
        <p:nvSpPr>
          <p:cNvPr id="55" name="object 12">
            <a:extLst>
              <a:ext uri="{FF2B5EF4-FFF2-40B4-BE49-F238E27FC236}">
                <a16:creationId xmlns:a16="http://schemas.microsoft.com/office/drawing/2014/main" id="{CC579B76-DF63-2E03-1B64-5F2FABE1721F}"/>
              </a:ext>
            </a:extLst>
          </p:cNvPr>
          <p:cNvSpPr/>
          <p:nvPr/>
        </p:nvSpPr>
        <p:spPr>
          <a:xfrm>
            <a:off x="1224350" y="3278247"/>
            <a:ext cx="292735" cy="294005"/>
          </a:xfrm>
          <a:custGeom>
            <a:avLst/>
            <a:gdLst/>
            <a:ahLst/>
            <a:cxnLst/>
            <a:rect l="l" t="t" r="r" b="b"/>
            <a:pathLst>
              <a:path w="292735" h="294005">
                <a:moveTo>
                  <a:pt x="0" y="146724"/>
                </a:moveTo>
                <a:lnTo>
                  <a:pt x="7453" y="100347"/>
                </a:lnTo>
                <a:lnTo>
                  <a:pt x="28207" y="60070"/>
                </a:lnTo>
                <a:lnTo>
                  <a:pt x="59854" y="28309"/>
                </a:lnTo>
                <a:lnTo>
                  <a:pt x="99986" y="7480"/>
                </a:lnTo>
                <a:lnTo>
                  <a:pt x="146196" y="0"/>
                </a:lnTo>
                <a:lnTo>
                  <a:pt x="192405" y="7480"/>
                </a:lnTo>
                <a:lnTo>
                  <a:pt x="232538" y="28309"/>
                </a:lnTo>
                <a:lnTo>
                  <a:pt x="264185" y="60070"/>
                </a:lnTo>
                <a:lnTo>
                  <a:pt x="284939" y="100347"/>
                </a:lnTo>
                <a:lnTo>
                  <a:pt x="292392" y="146724"/>
                </a:lnTo>
                <a:lnTo>
                  <a:pt x="284939" y="193100"/>
                </a:lnTo>
                <a:lnTo>
                  <a:pt x="264185" y="233377"/>
                </a:lnTo>
                <a:lnTo>
                  <a:pt x="232538" y="265139"/>
                </a:lnTo>
                <a:lnTo>
                  <a:pt x="192405" y="285968"/>
                </a:lnTo>
                <a:lnTo>
                  <a:pt x="146196" y="293448"/>
                </a:lnTo>
                <a:lnTo>
                  <a:pt x="99986" y="285968"/>
                </a:lnTo>
                <a:lnTo>
                  <a:pt x="59854" y="265139"/>
                </a:lnTo>
                <a:lnTo>
                  <a:pt x="28207" y="233377"/>
                </a:lnTo>
                <a:lnTo>
                  <a:pt x="7453" y="193100"/>
                </a:lnTo>
                <a:lnTo>
                  <a:pt x="0" y="146724"/>
                </a:lnTo>
                <a:close/>
              </a:path>
            </a:pathLst>
          </a:custGeom>
          <a:ln w="7843">
            <a:solidFill>
              <a:srgbClr val="000000"/>
            </a:solidFill>
          </a:ln>
        </p:spPr>
        <p:txBody>
          <a:bodyPr wrap="square" lIns="0" tIns="0" rIns="0" bIns="0" rtlCol="0"/>
          <a:lstStyle/>
          <a:p>
            <a:endParaRPr dirty="0">
              <a:latin typeface="Encode Sans" panose="020B0604020202020204" charset="0"/>
            </a:endParaRPr>
          </a:p>
        </p:txBody>
      </p:sp>
      <p:sp>
        <p:nvSpPr>
          <p:cNvPr id="56" name="object 13">
            <a:extLst>
              <a:ext uri="{FF2B5EF4-FFF2-40B4-BE49-F238E27FC236}">
                <a16:creationId xmlns:a16="http://schemas.microsoft.com/office/drawing/2014/main" id="{0DD0B9AE-38B0-DF03-F290-00A7318629E9}"/>
              </a:ext>
            </a:extLst>
          </p:cNvPr>
          <p:cNvSpPr/>
          <p:nvPr/>
        </p:nvSpPr>
        <p:spPr>
          <a:xfrm>
            <a:off x="1424261" y="3417109"/>
            <a:ext cx="30480" cy="30480"/>
          </a:xfrm>
          <a:custGeom>
            <a:avLst/>
            <a:gdLst/>
            <a:ahLst/>
            <a:cxnLst/>
            <a:rect l="l" t="t" r="r" b="b"/>
            <a:pathLst>
              <a:path w="30480" h="30480">
                <a:moveTo>
                  <a:pt x="23178" y="29969"/>
                </a:moveTo>
                <a:lnTo>
                  <a:pt x="6685" y="29969"/>
                </a:lnTo>
                <a:lnTo>
                  <a:pt x="0" y="23260"/>
                </a:lnTo>
                <a:lnTo>
                  <a:pt x="0" y="6708"/>
                </a:lnTo>
                <a:lnTo>
                  <a:pt x="6685" y="0"/>
                </a:lnTo>
                <a:lnTo>
                  <a:pt x="23178" y="0"/>
                </a:lnTo>
                <a:lnTo>
                  <a:pt x="29863" y="6708"/>
                </a:lnTo>
                <a:lnTo>
                  <a:pt x="29863" y="23260"/>
                </a:lnTo>
                <a:close/>
              </a:path>
            </a:pathLst>
          </a:custGeom>
          <a:solidFill>
            <a:srgbClr val="000000"/>
          </a:solidFill>
        </p:spPr>
        <p:txBody>
          <a:bodyPr wrap="square" lIns="0" tIns="0" rIns="0" bIns="0" rtlCol="0"/>
          <a:lstStyle/>
          <a:p>
            <a:endParaRPr dirty="0">
              <a:latin typeface="Encode Sans" panose="020B0604020202020204" charset="0"/>
            </a:endParaRPr>
          </a:p>
        </p:txBody>
      </p:sp>
      <p:sp>
        <p:nvSpPr>
          <p:cNvPr id="57" name="object 14">
            <a:extLst>
              <a:ext uri="{FF2B5EF4-FFF2-40B4-BE49-F238E27FC236}">
                <a16:creationId xmlns:a16="http://schemas.microsoft.com/office/drawing/2014/main" id="{0E2AF162-8524-072A-5889-DC7D720358F0}"/>
              </a:ext>
            </a:extLst>
          </p:cNvPr>
          <p:cNvSpPr/>
          <p:nvPr/>
        </p:nvSpPr>
        <p:spPr>
          <a:xfrm>
            <a:off x="1424261" y="3417109"/>
            <a:ext cx="30480" cy="30480"/>
          </a:xfrm>
          <a:custGeom>
            <a:avLst/>
            <a:gdLst/>
            <a:ahLst/>
            <a:cxnLst/>
            <a:rect l="l" t="t" r="r" b="b"/>
            <a:pathLst>
              <a:path w="30480" h="30480">
                <a:moveTo>
                  <a:pt x="0" y="14984"/>
                </a:moveTo>
                <a:lnTo>
                  <a:pt x="0" y="6708"/>
                </a:lnTo>
                <a:lnTo>
                  <a:pt x="6685" y="0"/>
                </a:lnTo>
                <a:lnTo>
                  <a:pt x="14931" y="0"/>
                </a:lnTo>
                <a:lnTo>
                  <a:pt x="23178" y="0"/>
                </a:lnTo>
                <a:lnTo>
                  <a:pt x="29863" y="6708"/>
                </a:lnTo>
                <a:lnTo>
                  <a:pt x="29863" y="14984"/>
                </a:lnTo>
                <a:lnTo>
                  <a:pt x="29863" y="23260"/>
                </a:lnTo>
                <a:lnTo>
                  <a:pt x="23178" y="29969"/>
                </a:lnTo>
                <a:lnTo>
                  <a:pt x="14931" y="29969"/>
                </a:lnTo>
                <a:lnTo>
                  <a:pt x="6685" y="29969"/>
                </a:lnTo>
                <a:lnTo>
                  <a:pt x="0" y="23260"/>
                </a:lnTo>
                <a:lnTo>
                  <a:pt x="0" y="14984"/>
                </a:lnTo>
                <a:close/>
              </a:path>
            </a:pathLst>
          </a:custGeom>
          <a:ln w="7844">
            <a:solidFill>
              <a:srgbClr val="000000"/>
            </a:solidFill>
          </a:ln>
        </p:spPr>
        <p:txBody>
          <a:bodyPr wrap="square" lIns="0" tIns="0" rIns="0" bIns="0" rtlCol="0"/>
          <a:lstStyle/>
          <a:p>
            <a:endParaRPr dirty="0">
              <a:latin typeface="Encode Sans" panose="020B0604020202020204" charset="0"/>
            </a:endParaRPr>
          </a:p>
        </p:txBody>
      </p:sp>
      <p:sp>
        <p:nvSpPr>
          <p:cNvPr id="58" name="object 15">
            <a:extLst>
              <a:ext uri="{FF2B5EF4-FFF2-40B4-BE49-F238E27FC236}">
                <a16:creationId xmlns:a16="http://schemas.microsoft.com/office/drawing/2014/main" id="{C1F904BC-08D8-8A34-D439-F49528186148}"/>
              </a:ext>
            </a:extLst>
          </p:cNvPr>
          <p:cNvSpPr/>
          <p:nvPr/>
        </p:nvSpPr>
        <p:spPr>
          <a:xfrm>
            <a:off x="1297909" y="3416385"/>
            <a:ext cx="30480" cy="29845"/>
          </a:xfrm>
          <a:custGeom>
            <a:avLst/>
            <a:gdLst/>
            <a:ahLst/>
            <a:cxnLst/>
            <a:rect l="l" t="t" r="r" b="b"/>
            <a:pathLst>
              <a:path w="30480" h="29844">
                <a:moveTo>
                  <a:pt x="23178" y="29604"/>
                </a:moveTo>
                <a:lnTo>
                  <a:pt x="6685" y="29604"/>
                </a:lnTo>
                <a:lnTo>
                  <a:pt x="0" y="22977"/>
                </a:lnTo>
                <a:lnTo>
                  <a:pt x="0" y="6627"/>
                </a:lnTo>
                <a:lnTo>
                  <a:pt x="6685" y="0"/>
                </a:lnTo>
                <a:lnTo>
                  <a:pt x="23178" y="0"/>
                </a:lnTo>
                <a:lnTo>
                  <a:pt x="29863" y="6627"/>
                </a:lnTo>
                <a:lnTo>
                  <a:pt x="29863" y="22977"/>
                </a:lnTo>
                <a:close/>
              </a:path>
            </a:pathLst>
          </a:custGeom>
          <a:solidFill>
            <a:srgbClr val="000000"/>
          </a:solidFill>
        </p:spPr>
        <p:txBody>
          <a:bodyPr wrap="square" lIns="0" tIns="0" rIns="0" bIns="0" rtlCol="0"/>
          <a:lstStyle/>
          <a:p>
            <a:endParaRPr dirty="0">
              <a:latin typeface="Encode Sans" panose="020B0604020202020204" charset="0"/>
            </a:endParaRPr>
          </a:p>
        </p:txBody>
      </p:sp>
      <p:sp>
        <p:nvSpPr>
          <p:cNvPr id="59" name="object 16">
            <a:extLst>
              <a:ext uri="{FF2B5EF4-FFF2-40B4-BE49-F238E27FC236}">
                <a16:creationId xmlns:a16="http://schemas.microsoft.com/office/drawing/2014/main" id="{8C650C3C-2134-E8BF-E6BE-A51D0DD67631}"/>
              </a:ext>
            </a:extLst>
          </p:cNvPr>
          <p:cNvSpPr/>
          <p:nvPr/>
        </p:nvSpPr>
        <p:spPr>
          <a:xfrm>
            <a:off x="1297909" y="3416385"/>
            <a:ext cx="30480" cy="29845"/>
          </a:xfrm>
          <a:custGeom>
            <a:avLst/>
            <a:gdLst/>
            <a:ahLst/>
            <a:cxnLst/>
            <a:rect l="l" t="t" r="r" b="b"/>
            <a:pathLst>
              <a:path w="30480" h="29844">
                <a:moveTo>
                  <a:pt x="0" y="14802"/>
                </a:moveTo>
                <a:lnTo>
                  <a:pt x="0" y="6627"/>
                </a:lnTo>
                <a:lnTo>
                  <a:pt x="6685" y="0"/>
                </a:lnTo>
                <a:lnTo>
                  <a:pt x="14931" y="0"/>
                </a:lnTo>
                <a:lnTo>
                  <a:pt x="23178" y="0"/>
                </a:lnTo>
                <a:lnTo>
                  <a:pt x="29863" y="6627"/>
                </a:lnTo>
                <a:lnTo>
                  <a:pt x="29863" y="14802"/>
                </a:lnTo>
                <a:lnTo>
                  <a:pt x="29863" y="22977"/>
                </a:lnTo>
                <a:lnTo>
                  <a:pt x="23178" y="29604"/>
                </a:lnTo>
                <a:lnTo>
                  <a:pt x="14931" y="29604"/>
                </a:lnTo>
                <a:lnTo>
                  <a:pt x="6685" y="29604"/>
                </a:lnTo>
                <a:lnTo>
                  <a:pt x="0" y="22977"/>
                </a:lnTo>
                <a:lnTo>
                  <a:pt x="0" y="14802"/>
                </a:lnTo>
                <a:close/>
              </a:path>
            </a:pathLst>
          </a:custGeom>
          <a:ln w="7844">
            <a:solidFill>
              <a:srgbClr val="000000"/>
            </a:solidFill>
          </a:ln>
        </p:spPr>
        <p:txBody>
          <a:bodyPr wrap="square" lIns="0" tIns="0" rIns="0" bIns="0" rtlCol="0"/>
          <a:lstStyle/>
          <a:p>
            <a:endParaRPr dirty="0">
              <a:latin typeface="Encode Sans" panose="020B0604020202020204" charset="0"/>
            </a:endParaRPr>
          </a:p>
        </p:txBody>
      </p:sp>
      <p:sp>
        <p:nvSpPr>
          <p:cNvPr id="60" name="object 17">
            <a:extLst>
              <a:ext uri="{FF2B5EF4-FFF2-40B4-BE49-F238E27FC236}">
                <a16:creationId xmlns:a16="http://schemas.microsoft.com/office/drawing/2014/main" id="{0C946BC1-F5A9-5669-95A2-9DEACEC3F66D}"/>
              </a:ext>
            </a:extLst>
          </p:cNvPr>
          <p:cNvSpPr/>
          <p:nvPr/>
        </p:nvSpPr>
        <p:spPr>
          <a:xfrm>
            <a:off x="1355071" y="3327942"/>
            <a:ext cx="43815" cy="43815"/>
          </a:xfrm>
          <a:custGeom>
            <a:avLst/>
            <a:gdLst/>
            <a:ahLst/>
            <a:cxnLst/>
            <a:rect l="l" t="t" r="r" b="b"/>
            <a:pathLst>
              <a:path w="43814" h="43814">
                <a:moveTo>
                  <a:pt x="0" y="21736"/>
                </a:moveTo>
                <a:lnTo>
                  <a:pt x="1702" y="13275"/>
                </a:lnTo>
                <a:lnTo>
                  <a:pt x="6345" y="6366"/>
                </a:lnTo>
                <a:lnTo>
                  <a:pt x="13231" y="1708"/>
                </a:lnTo>
                <a:lnTo>
                  <a:pt x="21664" y="0"/>
                </a:lnTo>
                <a:lnTo>
                  <a:pt x="30097" y="1708"/>
                </a:lnTo>
                <a:lnTo>
                  <a:pt x="36983" y="6366"/>
                </a:lnTo>
                <a:lnTo>
                  <a:pt x="41626" y="13275"/>
                </a:lnTo>
                <a:lnTo>
                  <a:pt x="43329" y="21736"/>
                </a:lnTo>
                <a:lnTo>
                  <a:pt x="41626" y="30197"/>
                </a:lnTo>
                <a:lnTo>
                  <a:pt x="36983" y="37106"/>
                </a:lnTo>
                <a:lnTo>
                  <a:pt x="30097" y="41765"/>
                </a:lnTo>
                <a:lnTo>
                  <a:pt x="21664" y="43473"/>
                </a:lnTo>
                <a:lnTo>
                  <a:pt x="13231" y="41765"/>
                </a:lnTo>
                <a:lnTo>
                  <a:pt x="6345" y="37106"/>
                </a:lnTo>
                <a:lnTo>
                  <a:pt x="1702" y="30197"/>
                </a:lnTo>
                <a:lnTo>
                  <a:pt x="0" y="21736"/>
                </a:lnTo>
                <a:close/>
              </a:path>
            </a:pathLst>
          </a:custGeom>
          <a:ln w="6929">
            <a:solidFill>
              <a:srgbClr val="000000"/>
            </a:solidFill>
          </a:ln>
        </p:spPr>
        <p:txBody>
          <a:bodyPr wrap="square" lIns="0" tIns="0" rIns="0" bIns="0" rtlCol="0"/>
          <a:lstStyle/>
          <a:p>
            <a:endParaRPr dirty="0">
              <a:latin typeface="Encode Sans" panose="020B0604020202020204" charset="0"/>
            </a:endParaRPr>
          </a:p>
        </p:txBody>
      </p:sp>
      <p:sp>
        <p:nvSpPr>
          <p:cNvPr id="61" name="object 10">
            <a:extLst>
              <a:ext uri="{FF2B5EF4-FFF2-40B4-BE49-F238E27FC236}">
                <a16:creationId xmlns:a16="http://schemas.microsoft.com/office/drawing/2014/main" id="{F51CDFE4-FE81-B9D2-3334-15CDFD3D9B5B}"/>
              </a:ext>
            </a:extLst>
          </p:cNvPr>
          <p:cNvSpPr/>
          <p:nvPr/>
        </p:nvSpPr>
        <p:spPr>
          <a:xfrm>
            <a:off x="4173257" y="3226573"/>
            <a:ext cx="565404" cy="492251"/>
          </a:xfrm>
          <a:prstGeom prst="rect">
            <a:avLst/>
          </a:prstGeom>
          <a:blipFill>
            <a:blip r:embed="rId12" cstate="print"/>
            <a:stretch>
              <a:fillRect/>
            </a:stretch>
          </a:blipFill>
        </p:spPr>
        <p:txBody>
          <a:bodyPr wrap="square" lIns="0" tIns="0" rIns="0" bIns="0" rtlCol="0"/>
          <a:lstStyle/>
          <a:p>
            <a:endParaRPr dirty="0">
              <a:latin typeface="Encode Sans" panose="020B0604020202020204" charset="0"/>
            </a:endParaRPr>
          </a:p>
        </p:txBody>
      </p:sp>
      <p:sp>
        <p:nvSpPr>
          <p:cNvPr id="62" name="object 10">
            <a:extLst>
              <a:ext uri="{FF2B5EF4-FFF2-40B4-BE49-F238E27FC236}">
                <a16:creationId xmlns:a16="http://schemas.microsoft.com/office/drawing/2014/main" id="{D70DB062-8BE7-B72F-4DB4-B4DBB0633F57}"/>
              </a:ext>
            </a:extLst>
          </p:cNvPr>
          <p:cNvSpPr/>
          <p:nvPr/>
        </p:nvSpPr>
        <p:spPr>
          <a:xfrm>
            <a:off x="7726364" y="3216246"/>
            <a:ext cx="565404" cy="492251"/>
          </a:xfrm>
          <a:prstGeom prst="rect">
            <a:avLst/>
          </a:prstGeom>
          <a:blipFill>
            <a:blip r:embed="rId12" cstate="print"/>
            <a:stretch>
              <a:fillRect/>
            </a:stretch>
          </a:blipFill>
        </p:spPr>
        <p:txBody>
          <a:bodyPr wrap="square" lIns="0" tIns="0" rIns="0" bIns="0" rtlCol="0"/>
          <a:lstStyle/>
          <a:p>
            <a:endParaRPr dirty="0">
              <a:latin typeface="Encode Sans" panose="020B0604020202020204" charset="0"/>
            </a:endParaRPr>
          </a:p>
        </p:txBody>
      </p:sp>
      <p:sp>
        <p:nvSpPr>
          <p:cNvPr id="63" name="object 8">
            <a:extLst>
              <a:ext uri="{FF2B5EF4-FFF2-40B4-BE49-F238E27FC236}">
                <a16:creationId xmlns:a16="http://schemas.microsoft.com/office/drawing/2014/main" id="{72F978A5-4EED-1451-96C0-DA223EF2AE54}"/>
              </a:ext>
            </a:extLst>
          </p:cNvPr>
          <p:cNvSpPr/>
          <p:nvPr/>
        </p:nvSpPr>
        <p:spPr>
          <a:xfrm>
            <a:off x="11186324" y="3210795"/>
            <a:ext cx="443483" cy="554736"/>
          </a:xfrm>
          <a:prstGeom prst="rect">
            <a:avLst/>
          </a:prstGeom>
          <a:blipFill>
            <a:blip r:embed="rId11" cstate="print"/>
            <a:stretch>
              <a:fillRect/>
            </a:stretch>
          </a:blipFill>
        </p:spPr>
        <p:txBody>
          <a:bodyPr wrap="square" lIns="0" tIns="0" rIns="0" bIns="0" rtlCol="0"/>
          <a:lstStyle/>
          <a:p>
            <a:endParaRPr dirty="0">
              <a:latin typeface="Encode Sans" panose="020B0604020202020204" charset="0"/>
            </a:endParaRPr>
          </a:p>
        </p:txBody>
      </p:sp>
      <p:sp>
        <p:nvSpPr>
          <p:cNvPr id="64" name="object 10">
            <a:extLst>
              <a:ext uri="{FF2B5EF4-FFF2-40B4-BE49-F238E27FC236}">
                <a16:creationId xmlns:a16="http://schemas.microsoft.com/office/drawing/2014/main" id="{2F3BED6A-C687-0CEC-70F5-2E5EDB4D9182}"/>
              </a:ext>
            </a:extLst>
          </p:cNvPr>
          <p:cNvSpPr/>
          <p:nvPr/>
        </p:nvSpPr>
        <p:spPr>
          <a:xfrm>
            <a:off x="10378047" y="3211013"/>
            <a:ext cx="565404" cy="492251"/>
          </a:xfrm>
          <a:prstGeom prst="rect">
            <a:avLst/>
          </a:prstGeom>
          <a:blipFill>
            <a:blip r:embed="rId12" cstate="print"/>
            <a:stretch>
              <a:fillRect/>
            </a:stretch>
          </a:blipFill>
        </p:spPr>
        <p:txBody>
          <a:bodyPr wrap="square" lIns="0" tIns="0" rIns="0" bIns="0" rtlCol="0"/>
          <a:lstStyle/>
          <a:p>
            <a:endParaRPr dirty="0">
              <a:latin typeface="Encode Sans" panose="020B0604020202020204" charset="0"/>
            </a:endParaRPr>
          </a:p>
        </p:txBody>
      </p:sp>
      <p:sp>
        <p:nvSpPr>
          <p:cNvPr id="31" name="TextBox 30">
            <a:extLst>
              <a:ext uri="{FF2B5EF4-FFF2-40B4-BE49-F238E27FC236}">
                <a16:creationId xmlns:a16="http://schemas.microsoft.com/office/drawing/2014/main" id="{D2E9876E-16DD-ABBC-B0EB-1EDD935BDC42}"/>
              </a:ext>
            </a:extLst>
          </p:cNvPr>
          <p:cNvSpPr txBox="1"/>
          <p:nvPr/>
        </p:nvSpPr>
        <p:spPr>
          <a:xfrm>
            <a:off x="29747" y="6482834"/>
            <a:ext cx="1160239" cy="215444"/>
          </a:xfrm>
          <a:prstGeom prst="rect">
            <a:avLst/>
          </a:prstGeom>
          <a:noFill/>
        </p:spPr>
        <p:txBody>
          <a:bodyPr wrap="square" rtlCol="0">
            <a:spAutoFit/>
          </a:bodyPr>
          <a:lstStyle/>
          <a:p>
            <a:r>
              <a:rPr lang="fr-BE" sz="800" dirty="0" err="1">
                <a:latin typeface="Encode Sans" panose="020B0604020202020204" charset="0"/>
              </a:rPr>
              <a:t>Cost</a:t>
            </a:r>
            <a:r>
              <a:rPr lang="fr-BE" sz="800" dirty="0">
                <a:latin typeface="Encode Sans" panose="020B0604020202020204" charset="0"/>
              </a:rPr>
              <a:t> of </a:t>
            </a:r>
            <a:r>
              <a:rPr lang="fr-BE" sz="800" dirty="0" err="1">
                <a:latin typeface="Encode Sans" panose="020B0604020202020204" charset="0"/>
              </a:rPr>
              <a:t>recharging</a:t>
            </a:r>
            <a:endParaRPr lang="fr-BE" sz="800" dirty="0">
              <a:latin typeface="Encode Sans" panose="020B0604020202020204" charset="0"/>
            </a:endParaRPr>
          </a:p>
        </p:txBody>
      </p:sp>
      <p:pic>
        <p:nvPicPr>
          <p:cNvPr id="66" name="Picture 2" descr="Drapeaux Monde Banque d'images et photos libres de droit - iStock">
            <a:extLst>
              <a:ext uri="{FF2B5EF4-FFF2-40B4-BE49-F238E27FC236}">
                <a16:creationId xmlns:a16="http://schemas.microsoft.com/office/drawing/2014/main" id="{63B82ADA-D9F4-B98C-9CF9-CB6845177EBB}"/>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7353" y="498713"/>
            <a:ext cx="437609" cy="437609"/>
          </a:xfrm>
          <a:prstGeom prst="rect">
            <a:avLst/>
          </a:prstGeom>
          <a:noFill/>
          <a:extLst>
            <a:ext uri="{909E8E84-426E-40DD-AFC4-6F175D3DCCD1}">
              <a14:hiddenFill xmlns:a14="http://schemas.microsoft.com/office/drawing/2010/main">
                <a:solidFill>
                  <a:srgbClr val="FFFFFF"/>
                </a:solidFill>
              </a14:hiddenFill>
            </a:ext>
          </a:extLst>
        </p:spPr>
      </p:pic>
      <p:pic>
        <p:nvPicPr>
          <p:cNvPr id="65" name="Image 64" descr="Une image contenant équipement électronique&#10;&#10;Description générée automatiquement">
            <a:extLst>
              <a:ext uri="{FF2B5EF4-FFF2-40B4-BE49-F238E27FC236}">
                <a16:creationId xmlns:a16="http://schemas.microsoft.com/office/drawing/2014/main" id="{F6842291-06F1-4475-BE0A-BD2DE787C256}"/>
              </a:ext>
            </a:extLst>
          </p:cNvPr>
          <p:cNvPicPr>
            <a:picLocks noChangeAspect="1"/>
          </p:cNvPicPr>
          <p:nvPr/>
        </p:nvPicPr>
        <p:blipFill rotWithShape="1">
          <a:blip r:embed="rId14"/>
          <a:srcRect l="31573" t="14123" r="34399" b="15614"/>
          <a:stretch/>
        </p:blipFill>
        <p:spPr>
          <a:xfrm>
            <a:off x="274946" y="4831483"/>
            <a:ext cx="713520" cy="825826"/>
          </a:xfrm>
          <a:prstGeom prst="rect">
            <a:avLst/>
          </a:prstGeom>
        </p:spPr>
      </p:pic>
      <p:pic>
        <p:nvPicPr>
          <p:cNvPr id="67" name="Image 66" descr="Une image contenant texte, parking, blanc, fermer&#10;&#10;Description générée automatiquement">
            <a:extLst>
              <a:ext uri="{FF2B5EF4-FFF2-40B4-BE49-F238E27FC236}">
                <a16:creationId xmlns:a16="http://schemas.microsoft.com/office/drawing/2014/main" id="{78D79528-40D7-45C7-B77F-9DEC14417882}"/>
              </a:ext>
            </a:extLst>
          </p:cNvPr>
          <p:cNvPicPr>
            <a:picLocks noChangeAspect="1"/>
          </p:cNvPicPr>
          <p:nvPr/>
        </p:nvPicPr>
        <p:blipFill>
          <a:blip r:embed="rId15"/>
          <a:stretch>
            <a:fillRect/>
          </a:stretch>
        </p:blipFill>
        <p:spPr>
          <a:xfrm>
            <a:off x="7804699" y="3997535"/>
            <a:ext cx="382967" cy="1318709"/>
          </a:xfrm>
          <a:prstGeom prst="rect">
            <a:avLst/>
          </a:prstGeom>
        </p:spPr>
      </p:pic>
      <p:pic>
        <p:nvPicPr>
          <p:cNvPr id="9" name="Image 64" descr="Une image contenant équipement électronique&#10;&#10;Description générée automatiquement">
            <a:extLst>
              <a:ext uri="{FF2B5EF4-FFF2-40B4-BE49-F238E27FC236}">
                <a16:creationId xmlns:a16="http://schemas.microsoft.com/office/drawing/2014/main" id="{93F6E477-BD0E-C7E6-19C8-EDD357059F3F}"/>
              </a:ext>
            </a:extLst>
          </p:cNvPr>
          <p:cNvPicPr>
            <a:picLocks noChangeAspect="1"/>
          </p:cNvPicPr>
          <p:nvPr/>
        </p:nvPicPr>
        <p:blipFill rotWithShape="1">
          <a:blip r:embed="rId14"/>
          <a:srcRect l="31573" t="14123" r="34399" b="15614"/>
          <a:stretch/>
        </p:blipFill>
        <p:spPr>
          <a:xfrm>
            <a:off x="4511205" y="4104529"/>
            <a:ext cx="713520" cy="825826"/>
          </a:xfrm>
          <a:prstGeom prst="rect">
            <a:avLst/>
          </a:prstGeom>
        </p:spPr>
      </p:pic>
    </p:spTree>
    <p:extLst>
      <p:ext uri="{BB962C8B-B14F-4D97-AF65-F5344CB8AC3E}">
        <p14:creationId xmlns:p14="http://schemas.microsoft.com/office/powerpoint/2010/main" val="3956298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48"/>
                                        </p:tgtEl>
                                        <p:attrNameLst>
                                          <p:attrName>style.visibility</p:attrName>
                                        </p:attrNameLst>
                                      </p:cBhvr>
                                      <p:to>
                                        <p:strVal val="visible"/>
                                      </p:to>
                                    </p:set>
                                    <p:animEffect transition="in" filter="fade">
                                      <p:cBhvr>
                                        <p:cTn id="7" dur="500"/>
                                        <p:tgtEl>
                                          <p:spTgt spid="614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3"/>
                                        </p:tgtEl>
                                        <p:attrNameLst>
                                          <p:attrName>style.visibility</p:attrName>
                                        </p:attrNameLst>
                                      </p:cBhvr>
                                      <p:to>
                                        <p:strVal val="visible"/>
                                      </p:to>
                                    </p:set>
                                    <p:animEffect transition="in" filter="fade">
                                      <p:cBhvr>
                                        <p:cTn id="16" dur="500"/>
                                        <p:tgtEl>
                                          <p:spTgt spid="5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4"/>
                                        </p:tgtEl>
                                        <p:attrNameLst>
                                          <p:attrName>style.visibility</p:attrName>
                                        </p:attrNameLst>
                                      </p:cBhvr>
                                      <p:to>
                                        <p:strVal val="visible"/>
                                      </p:to>
                                    </p:set>
                                    <p:animEffect transition="in" filter="fade">
                                      <p:cBhvr>
                                        <p:cTn id="19" dur="500"/>
                                        <p:tgtEl>
                                          <p:spTgt spid="5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55"/>
                                        </p:tgtEl>
                                        <p:attrNameLst>
                                          <p:attrName>style.visibility</p:attrName>
                                        </p:attrNameLst>
                                      </p:cBhvr>
                                      <p:to>
                                        <p:strVal val="visible"/>
                                      </p:to>
                                    </p:set>
                                    <p:animEffect transition="in" filter="fade">
                                      <p:cBhvr>
                                        <p:cTn id="22" dur="500"/>
                                        <p:tgtEl>
                                          <p:spTgt spid="55"/>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56"/>
                                        </p:tgtEl>
                                        <p:attrNameLst>
                                          <p:attrName>style.visibility</p:attrName>
                                        </p:attrNameLst>
                                      </p:cBhvr>
                                      <p:to>
                                        <p:strVal val="visible"/>
                                      </p:to>
                                    </p:set>
                                    <p:animEffect transition="in" filter="fade">
                                      <p:cBhvr>
                                        <p:cTn id="25" dur="500"/>
                                        <p:tgtEl>
                                          <p:spTgt spid="56"/>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57"/>
                                        </p:tgtEl>
                                        <p:attrNameLst>
                                          <p:attrName>style.visibility</p:attrName>
                                        </p:attrNameLst>
                                      </p:cBhvr>
                                      <p:to>
                                        <p:strVal val="visible"/>
                                      </p:to>
                                    </p:set>
                                    <p:animEffect transition="in" filter="fade">
                                      <p:cBhvr>
                                        <p:cTn id="28" dur="500"/>
                                        <p:tgtEl>
                                          <p:spTgt spid="57"/>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58"/>
                                        </p:tgtEl>
                                        <p:attrNameLst>
                                          <p:attrName>style.visibility</p:attrName>
                                        </p:attrNameLst>
                                      </p:cBhvr>
                                      <p:to>
                                        <p:strVal val="visible"/>
                                      </p:to>
                                    </p:set>
                                    <p:animEffect transition="in" filter="fade">
                                      <p:cBhvr>
                                        <p:cTn id="31" dur="500"/>
                                        <p:tgtEl>
                                          <p:spTgt spid="58"/>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59"/>
                                        </p:tgtEl>
                                        <p:attrNameLst>
                                          <p:attrName>style.visibility</p:attrName>
                                        </p:attrNameLst>
                                      </p:cBhvr>
                                      <p:to>
                                        <p:strVal val="visible"/>
                                      </p:to>
                                    </p:set>
                                    <p:animEffect transition="in" filter="fade">
                                      <p:cBhvr>
                                        <p:cTn id="34" dur="500"/>
                                        <p:tgtEl>
                                          <p:spTgt spid="59"/>
                                        </p:tgtEl>
                                      </p:cBhvr>
                                    </p:animEffect>
                                  </p:childTnLst>
                                </p:cTn>
                              </p:par>
                              <p:par>
                                <p:cTn id="35" presetID="10" presetClass="entr" presetSubtype="0" fill="hold" nodeType="withEffect">
                                  <p:stCondLst>
                                    <p:cond delay="0"/>
                                  </p:stCondLst>
                                  <p:childTnLst>
                                    <p:set>
                                      <p:cBhvr>
                                        <p:cTn id="36" dur="1" fill="hold">
                                          <p:stCondLst>
                                            <p:cond delay="0"/>
                                          </p:stCondLst>
                                        </p:cTn>
                                        <p:tgtEl>
                                          <p:spTgt spid="65"/>
                                        </p:tgtEl>
                                        <p:attrNameLst>
                                          <p:attrName>style.visibility</p:attrName>
                                        </p:attrNameLst>
                                      </p:cBhvr>
                                      <p:to>
                                        <p:strVal val="visible"/>
                                      </p:to>
                                    </p:set>
                                    <p:animEffect transition="in" filter="fade">
                                      <p:cBhvr>
                                        <p:cTn id="37" dur="500"/>
                                        <p:tgtEl>
                                          <p:spTgt spid="65"/>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60"/>
                                        </p:tgtEl>
                                        <p:attrNameLst>
                                          <p:attrName>style.visibility</p:attrName>
                                        </p:attrNameLst>
                                      </p:cBhvr>
                                      <p:to>
                                        <p:strVal val="visible"/>
                                      </p:to>
                                    </p:set>
                                    <p:animEffect transition="in" filter="fade">
                                      <p:cBhvr>
                                        <p:cTn id="40" dur="500"/>
                                        <p:tgtEl>
                                          <p:spTgt spid="60"/>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61"/>
                                        </p:tgtEl>
                                        <p:attrNameLst>
                                          <p:attrName>style.visibility</p:attrName>
                                        </p:attrNameLst>
                                      </p:cBhvr>
                                      <p:to>
                                        <p:strVal val="visible"/>
                                      </p:to>
                                    </p:set>
                                    <p:animEffect transition="in" filter="fade">
                                      <p:cBhvr>
                                        <p:cTn id="45" dur="500"/>
                                        <p:tgtEl>
                                          <p:spTgt spid="61"/>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25"/>
                                        </p:tgtEl>
                                        <p:attrNameLst>
                                          <p:attrName>style.visibility</p:attrName>
                                        </p:attrNameLst>
                                      </p:cBhvr>
                                      <p:to>
                                        <p:strVal val="visible"/>
                                      </p:to>
                                    </p:set>
                                    <p:animEffect transition="in" filter="fade">
                                      <p:cBhvr>
                                        <p:cTn id="48" dur="500"/>
                                        <p:tgtEl>
                                          <p:spTgt spid="25"/>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52"/>
                                        </p:tgtEl>
                                        <p:attrNameLst>
                                          <p:attrName>style.visibility</p:attrName>
                                        </p:attrNameLst>
                                      </p:cBhvr>
                                      <p:to>
                                        <p:strVal val="visible"/>
                                      </p:to>
                                    </p:set>
                                    <p:animEffect transition="in" filter="fade">
                                      <p:cBhvr>
                                        <p:cTn id="51" dur="500"/>
                                        <p:tgtEl>
                                          <p:spTgt spid="52"/>
                                        </p:tgtEl>
                                      </p:cBhvr>
                                    </p:animEffect>
                                  </p:childTnLst>
                                </p:cTn>
                              </p:par>
                              <p:par>
                                <p:cTn id="52" presetID="10" presetClass="entr" presetSubtype="0" fill="hold" nodeType="withEffect">
                                  <p:stCondLst>
                                    <p:cond delay="0"/>
                                  </p:stCondLst>
                                  <p:childTnLst>
                                    <p:set>
                                      <p:cBhvr>
                                        <p:cTn id="53" dur="1" fill="hold">
                                          <p:stCondLst>
                                            <p:cond delay="0"/>
                                          </p:stCondLst>
                                        </p:cTn>
                                        <p:tgtEl>
                                          <p:spTgt spid="9"/>
                                        </p:tgtEl>
                                        <p:attrNameLst>
                                          <p:attrName>style.visibility</p:attrName>
                                        </p:attrNameLst>
                                      </p:cBhvr>
                                      <p:to>
                                        <p:strVal val="visible"/>
                                      </p:to>
                                    </p:set>
                                    <p:animEffect transition="in" filter="fade">
                                      <p:cBhvr>
                                        <p:cTn id="54" dur="500"/>
                                        <p:tgtEl>
                                          <p:spTgt spid="9"/>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62"/>
                                        </p:tgtEl>
                                        <p:attrNameLst>
                                          <p:attrName>style.visibility</p:attrName>
                                        </p:attrNameLst>
                                      </p:cBhvr>
                                      <p:to>
                                        <p:strVal val="visible"/>
                                      </p:to>
                                    </p:set>
                                    <p:animEffect transition="in" filter="fade">
                                      <p:cBhvr>
                                        <p:cTn id="59" dur="500"/>
                                        <p:tgtEl>
                                          <p:spTgt spid="62"/>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27"/>
                                        </p:tgtEl>
                                        <p:attrNameLst>
                                          <p:attrName>style.visibility</p:attrName>
                                        </p:attrNameLst>
                                      </p:cBhvr>
                                      <p:to>
                                        <p:strVal val="visible"/>
                                      </p:to>
                                    </p:set>
                                    <p:animEffect transition="in" filter="fade">
                                      <p:cBhvr>
                                        <p:cTn id="62" dur="500"/>
                                        <p:tgtEl>
                                          <p:spTgt spid="27"/>
                                        </p:tgtEl>
                                      </p:cBhvr>
                                    </p:animEffect>
                                  </p:childTnLst>
                                </p:cTn>
                              </p:par>
                              <p:par>
                                <p:cTn id="63" presetID="10" presetClass="entr" presetSubtype="0" fill="hold" nodeType="withEffect">
                                  <p:stCondLst>
                                    <p:cond delay="0"/>
                                  </p:stCondLst>
                                  <p:childTnLst>
                                    <p:set>
                                      <p:cBhvr>
                                        <p:cTn id="64" dur="1" fill="hold">
                                          <p:stCondLst>
                                            <p:cond delay="0"/>
                                          </p:stCondLst>
                                        </p:cTn>
                                        <p:tgtEl>
                                          <p:spTgt spid="67"/>
                                        </p:tgtEl>
                                        <p:attrNameLst>
                                          <p:attrName>style.visibility</p:attrName>
                                        </p:attrNameLst>
                                      </p:cBhvr>
                                      <p:to>
                                        <p:strVal val="visible"/>
                                      </p:to>
                                    </p:set>
                                    <p:animEffect transition="in" filter="fade">
                                      <p:cBhvr>
                                        <p:cTn id="65" dur="500"/>
                                        <p:tgtEl>
                                          <p:spTgt spid="67"/>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6158"/>
                                        </p:tgtEl>
                                        <p:attrNameLst>
                                          <p:attrName>style.visibility</p:attrName>
                                        </p:attrNameLst>
                                      </p:cBhvr>
                                      <p:to>
                                        <p:strVal val="visible"/>
                                      </p:to>
                                    </p:set>
                                    <p:animEffect transition="in" filter="fade">
                                      <p:cBhvr>
                                        <p:cTn id="70" dur="500"/>
                                        <p:tgtEl>
                                          <p:spTgt spid="6158"/>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29"/>
                                        </p:tgtEl>
                                        <p:attrNameLst>
                                          <p:attrName>style.visibility</p:attrName>
                                        </p:attrNameLst>
                                      </p:cBhvr>
                                      <p:to>
                                        <p:strVal val="visible"/>
                                      </p:to>
                                    </p:set>
                                    <p:animEffect transition="in" filter="fade">
                                      <p:cBhvr>
                                        <p:cTn id="73" dur="500"/>
                                        <p:tgtEl>
                                          <p:spTgt spid="29"/>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64"/>
                                        </p:tgtEl>
                                        <p:attrNameLst>
                                          <p:attrName>style.visibility</p:attrName>
                                        </p:attrNameLst>
                                      </p:cBhvr>
                                      <p:to>
                                        <p:strVal val="visible"/>
                                      </p:to>
                                    </p:set>
                                    <p:animEffect transition="in" filter="fade">
                                      <p:cBhvr>
                                        <p:cTn id="76" dur="500"/>
                                        <p:tgtEl>
                                          <p:spTgt spid="64"/>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63"/>
                                        </p:tgtEl>
                                        <p:attrNameLst>
                                          <p:attrName>style.visibility</p:attrName>
                                        </p:attrNameLst>
                                      </p:cBhvr>
                                      <p:to>
                                        <p:strVal val="visible"/>
                                      </p:to>
                                    </p:set>
                                    <p:animEffect transition="in" filter="fade">
                                      <p:cBhvr>
                                        <p:cTn id="79" dur="500"/>
                                        <p:tgtEl>
                                          <p:spTgt spid="63"/>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grpId="0" nodeType="clickEffect">
                                  <p:stCondLst>
                                    <p:cond delay="0"/>
                                  </p:stCondLst>
                                  <p:childTnLst>
                                    <p:set>
                                      <p:cBhvr>
                                        <p:cTn id="83" dur="1" fill="hold">
                                          <p:stCondLst>
                                            <p:cond delay="0"/>
                                          </p:stCondLst>
                                        </p:cTn>
                                        <p:tgtEl>
                                          <p:spTgt spid="20"/>
                                        </p:tgtEl>
                                        <p:attrNameLst>
                                          <p:attrName>style.visibility</p:attrName>
                                        </p:attrNameLst>
                                      </p:cBhvr>
                                      <p:to>
                                        <p:strVal val="visible"/>
                                      </p:to>
                                    </p:set>
                                    <p:animEffect transition="in" filter="fade">
                                      <p:cBhvr>
                                        <p:cTn id="84" dur="500"/>
                                        <p:tgtEl>
                                          <p:spTgt spid="20"/>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32"/>
                                        </p:tgtEl>
                                        <p:attrNameLst>
                                          <p:attrName>style.visibility</p:attrName>
                                        </p:attrNameLst>
                                      </p:cBhvr>
                                      <p:to>
                                        <p:strVal val="visible"/>
                                      </p:to>
                                    </p:set>
                                    <p:animEffect transition="in" filter="fade">
                                      <p:cBhvr>
                                        <p:cTn id="87" dur="500"/>
                                        <p:tgtEl>
                                          <p:spTgt spid="32"/>
                                        </p:tgtEl>
                                      </p:cBhvr>
                                    </p:animEffect>
                                  </p:childTnLst>
                                </p:cTn>
                              </p:par>
                              <p:par>
                                <p:cTn id="88" presetID="10" presetClass="entr" presetSubtype="0" fill="hold" grpId="0" nodeType="withEffect">
                                  <p:stCondLst>
                                    <p:cond delay="0"/>
                                  </p:stCondLst>
                                  <p:childTnLst>
                                    <p:set>
                                      <p:cBhvr>
                                        <p:cTn id="89" dur="1" fill="hold">
                                          <p:stCondLst>
                                            <p:cond delay="0"/>
                                          </p:stCondLst>
                                        </p:cTn>
                                        <p:tgtEl>
                                          <p:spTgt spid="33"/>
                                        </p:tgtEl>
                                        <p:attrNameLst>
                                          <p:attrName>style.visibility</p:attrName>
                                        </p:attrNameLst>
                                      </p:cBhvr>
                                      <p:to>
                                        <p:strVal val="visible"/>
                                      </p:to>
                                    </p:set>
                                    <p:animEffect transition="in" filter="fade">
                                      <p:cBhvr>
                                        <p:cTn id="90" dur="500"/>
                                        <p:tgtEl>
                                          <p:spTgt spid="33"/>
                                        </p:tgtEl>
                                      </p:cBhvr>
                                    </p:animEffect>
                                  </p:childTnLst>
                                </p:cTn>
                              </p:par>
                              <p:par>
                                <p:cTn id="91" presetID="10" presetClass="entr" presetSubtype="0" fill="hold" grpId="0" nodeType="withEffect">
                                  <p:stCondLst>
                                    <p:cond delay="0"/>
                                  </p:stCondLst>
                                  <p:childTnLst>
                                    <p:set>
                                      <p:cBhvr>
                                        <p:cTn id="92" dur="1" fill="hold">
                                          <p:stCondLst>
                                            <p:cond delay="0"/>
                                          </p:stCondLst>
                                        </p:cTn>
                                        <p:tgtEl>
                                          <p:spTgt spid="34"/>
                                        </p:tgtEl>
                                        <p:attrNameLst>
                                          <p:attrName>style.visibility</p:attrName>
                                        </p:attrNameLst>
                                      </p:cBhvr>
                                      <p:to>
                                        <p:strVal val="visible"/>
                                      </p:to>
                                    </p:set>
                                    <p:animEffect transition="in" filter="fade">
                                      <p:cBhvr>
                                        <p:cTn id="93" dur="500"/>
                                        <p:tgtEl>
                                          <p:spTgt spid="34"/>
                                        </p:tgtEl>
                                      </p:cBhvr>
                                    </p:animEffect>
                                  </p:childTnLst>
                                </p:cTn>
                              </p:par>
                            </p:childTnLst>
                          </p:cTn>
                        </p:par>
                      </p:childTnLst>
                    </p:cTn>
                  </p:par>
                  <p:par>
                    <p:cTn id="94" fill="hold">
                      <p:stCondLst>
                        <p:cond delay="indefinite"/>
                      </p:stCondLst>
                      <p:childTnLst>
                        <p:par>
                          <p:cTn id="95" fill="hold">
                            <p:stCondLst>
                              <p:cond delay="0"/>
                            </p:stCondLst>
                            <p:childTnLst>
                              <p:par>
                                <p:cTn id="96" presetID="10" presetClass="entr" presetSubtype="0" fill="hold" nodeType="clickEffect">
                                  <p:stCondLst>
                                    <p:cond delay="0"/>
                                  </p:stCondLst>
                                  <p:childTnLst>
                                    <p:set>
                                      <p:cBhvr>
                                        <p:cTn id="97" dur="1" fill="hold">
                                          <p:stCondLst>
                                            <p:cond delay="0"/>
                                          </p:stCondLst>
                                        </p:cTn>
                                        <p:tgtEl>
                                          <p:spTgt spid="24"/>
                                        </p:tgtEl>
                                        <p:attrNameLst>
                                          <p:attrName>style.visibility</p:attrName>
                                        </p:attrNameLst>
                                      </p:cBhvr>
                                      <p:to>
                                        <p:strVal val="visible"/>
                                      </p:to>
                                    </p:set>
                                    <p:animEffect transition="in" filter="fade">
                                      <p:cBhvr>
                                        <p:cTn id="98" dur="500"/>
                                        <p:tgtEl>
                                          <p:spTgt spid="24"/>
                                        </p:tgtEl>
                                      </p:cBhvr>
                                    </p:animEffect>
                                  </p:childTnLst>
                                </p:cTn>
                              </p:par>
                              <p:par>
                                <p:cTn id="99" presetID="10" presetClass="entr" presetSubtype="0" fill="hold" nodeType="withEffect">
                                  <p:stCondLst>
                                    <p:cond delay="0"/>
                                  </p:stCondLst>
                                  <p:childTnLst>
                                    <p:set>
                                      <p:cBhvr>
                                        <p:cTn id="100" dur="1" fill="hold">
                                          <p:stCondLst>
                                            <p:cond delay="0"/>
                                          </p:stCondLst>
                                        </p:cTn>
                                        <p:tgtEl>
                                          <p:spTgt spid="39"/>
                                        </p:tgtEl>
                                        <p:attrNameLst>
                                          <p:attrName>style.visibility</p:attrName>
                                        </p:attrNameLst>
                                      </p:cBhvr>
                                      <p:to>
                                        <p:strVal val="visible"/>
                                      </p:to>
                                    </p:set>
                                    <p:animEffect transition="in" filter="fade">
                                      <p:cBhvr>
                                        <p:cTn id="101" dur="500"/>
                                        <p:tgtEl>
                                          <p:spTgt spid="39"/>
                                        </p:tgtEl>
                                      </p:cBhvr>
                                    </p:animEffect>
                                  </p:childTnLst>
                                </p:cTn>
                              </p:par>
                              <p:par>
                                <p:cTn id="102" presetID="10" presetClass="entr" presetSubtype="0" fill="hold" nodeType="withEffect">
                                  <p:stCondLst>
                                    <p:cond delay="0"/>
                                  </p:stCondLst>
                                  <p:childTnLst>
                                    <p:set>
                                      <p:cBhvr>
                                        <p:cTn id="103" dur="1" fill="hold">
                                          <p:stCondLst>
                                            <p:cond delay="0"/>
                                          </p:stCondLst>
                                        </p:cTn>
                                        <p:tgtEl>
                                          <p:spTgt spid="40"/>
                                        </p:tgtEl>
                                        <p:attrNameLst>
                                          <p:attrName>style.visibility</p:attrName>
                                        </p:attrNameLst>
                                      </p:cBhvr>
                                      <p:to>
                                        <p:strVal val="visible"/>
                                      </p:to>
                                    </p:set>
                                    <p:animEffect transition="in" filter="fade">
                                      <p:cBhvr>
                                        <p:cTn id="104" dur="500"/>
                                        <p:tgtEl>
                                          <p:spTgt spid="40"/>
                                        </p:tgtEl>
                                      </p:cBhvr>
                                    </p:animEffect>
                                  </p:childTnLst>
                                </p:cTn>
                              </p:par>
                              <p:par>
                                <p:cTn id="105" presetID="10" presetClass="entr" presetSubtype="0" fill="hold" nodeType="withEffect">
                                  <p:stCondLst>
                                    <p:cond delay="0"/>
                                  </p:stCondLst>
                                  <p:childTnLst>
                                    <p:set>
                                      <p:cBhvr>
                                        <p:cTn id="106" dur="1" fill="hold">
                                          <p:stCondLst>
                                            <p:cond delay="0"/>
                                          </p:stCondLst>
                                        </p:cTn>
                                        <p:tgtEl>
                                          <p:spTgt spid="41"/>
                                        </p:tgtEl>
                                        <p:attrNameLst>
                                          <p:attrName>style.visibility</p:attrName>
                                        </p:attrNameLst>
                                      </p:cBhvr>
                                      <p:to>
                                        <p:strVal val="visible"/>
                                      </p:to>
                                    </p:set>
                                    <p:animEffect transition="in" filter="fade">
                                      <p:cBhvr>
                                        <p:cTn id="107" dur="500"/>
                                        <p:tgtEl>
                                          <p:spTgt spid="41"/>
                                        </p:tgtEl>
                                      </p:cBhvr>
                                    </p:animEffect>
                                  </p:childTnLst>
                                </p:cTn>
                              </p:par>
                              <p:par>
                                <p:cTn id="108" presetID="10" presetClass="entr" presetSubtype="0" fill="hold" nodeType="withEffect">
                                  <p:stCondLst>
                                    <p:cond delay="0"/>
                                  </p:stCondLst>
                                  <p:childTnLst>
                                    <p:set>
                                      <p:cBhvr>
                                        <p:cTn id="109" dur="1" fill="hold">
                                          <p:stCondLst>
                                            <p:cond delay="0"/>
                                          </p:stCondLst>
                                        </p:cTn>
                                        <p:tgtEl>
                                          <p:spTgt spid="42"/>
                                        </p:tgtEl>
                                        <p:attrNameLst>
                                          <p:attrName>style.visibility</p:attrName>
                                        </p:attrNameLst>
                                      </p:cBhvr>
                                      <p:to>
                                        <p:strVal val="visible"/>
                                      </p:to>
                                    </p:set>
                                    <p:animEffect transition="in" filter="fade">
                                      <p:cBhvr>
                                        <p:cTn id="110" dur="500"/>
                                        <p:tgtEl>
                                          <p:spTgt spid="42"/>
                                        </p:tgtEl>
                                      </p:cBhvr>
                                    </p:animEffect>
                                  </p:childTnLst>
                                </p:cTn>
                              </p:par>
                              <p:par>
                                <p:cTn id="111" presetID="10" presetClass="entr" presetSubtype="0" fill="hold" nodeType="withEffect">
                                  <p:stCondLst>
                                    <p:cond delay="0"/>
                                  </p:stCondLst>
                                  <p:childTnLst>
                                    <p:set>
                                      <p:cBhvr>
                                        <p:cTn id="112" dur="1" fill="hold">
                                          <p:stCondLst>
                                            <p:cond delay="0"/>
                                          </p:stCondLst>
                                        </p:cTn>
                                        <p:tgtEl>
                                          <p:spTgt spid="43"/>
                                        </p:tgtEl>
                                        <p:attrNameLst>
                                          <p:attrName>style.visibility</p:attrName>
                                        </p:attrNameLst>
                                      </p:cBhvr>
                                      <p:to>
                                        <p:strVal val="visible"/>
                                      </p:to>
                                    </p:set>
                                    <p:animEffect transition="in" filter="fade">
                                      <p:cBhvr>
                                        <p:cTn id="113" dur="500"/>
                                        <p:tgtEl>
                                          <p:spTgt spid="43"/>
                                        </p:tgtEl>
                                      </p:cBhvr>
                                    </p:animEffect>
                                  </p:childTnLst>
                                </p:cTn>
                              </p:par>
                              <p:par>
                                <p:cTn id="114" presetID="10" presetClass="entr" presetSubtype="0" fill="hold" nodeType="withEffect">
                                  <p:stCondLst>
                                    <p:cond delay="0"/>
                                  </p:stCondLst>
                                  <p:childTnLst>
                                    <p:set>
                                      <p:cBhvr>
                                        <p:cTn id="115" dur="1" fill="hold">
                                          <p:stCondLst>
                                            <p:cond delay="0"/>
                                          </p:stCondLst>
                                        </p:cTn>
                                        <p:tgtEl>
                                          <p:spTgt spid="44"/>
                                        </p:tgtEl>
                                        <p:attrNameLst>
                                          <p:attrName>style.visibility</p:attrName>
                                        </p:attrNameLst>
                                      </p:cBhvr>
                                      <p:to>
                                        <p:strVal val="visible"/>
                                      </p:to>
                                    </p:set>
                                    <p:animEffect transition="in" filter="fade">
                                      <p:cBhvr>
                                        <p:cTn id="116" dur="500"/>
                                        <p:tgtEl>
                                          <p:spTgt spid="44"/>
                                        </p:tgtEl>
                                      </p:cBhvr>
                                    </p:animEffect>
                                  </p:childTnLst>
                                </p:cTn>
                              </p:par>
                              <p:par>
                                <p:cTn id="117" presetID="10" presetClass="entr" presetSubtype="0" fill="hold" nodeType="withEffect">
                                  <p:stCondLst>
                                    <p:cond delay="0"/>
                                  </p:stCondLst>
                                  <p:childTnLst>
                                    <p:set>
                                      <p:cBhvr>
                                        <p:cTn id="118" dur="1" fill="hold">
                                          <p:stCondLst>
                                            <p:cond delay="0"/>
                                          </p:stCondLst>
                                        </p:cTn>
                                        <p:tgtEl>
                                          <p:spTgt spid="45"/>
                                        </p:tgtEl>
                                        <p:attrNameLst>
                                          <p:attrName>style.visibility</p:attrName>
                                        </p:attrNameLst>
                                      </p:cBhvr>
                                      <p:to>
                                        <p:strVal val="visible"/>
                                      </p:to>
                                    </p:set>
                                    <p:animEffect transition="in" filter="fade">
                                      <p:cBhvr>
                                        <p:cTn id="119" dur="500"/>
                                        <p:tgtEl>
                                          <p:spTgt spid="45"/>
                                        </p:tgtEl>
                                      </p:cBhvr>
                                    </p:animEffect>
                                  </p:childTnLst>
                                </p:cTn>
                              </p:par>
                              <p:par>
                                <p:cTn id="120" presetID="10" presetClass="entr" presetSubtype="0" fill="hold" grpId="0" nodeType="withEffect">
                                  <p:stCondLst>
                                    <p:cond delay="0"/>
                                  </p:stCondLst>
                                  <p:childTnLst>
                                    <p:set>
                                      <p:cBhvr>
                                        <p:cTn id="121" dur="1" fill="hold">
                                          <p:stCondLst>
                                            <p:cond delay="0"/>
                                          </p:stCondLst>
                                        </p:cTn>
                                        <p:tgtEl>
                                          <p:spTgt spid="26"/>
                                        </p:tgtEl>
                                        <p:attrNameLst>
                                          <p:attrName>style.visibility</p:attrName>
                                        </p:attrNameLst>
                                      </p:cBhvr>
                                      <p:to>
                                        <p:strVal val="visible"/>
                                      </p:to>
                                    </p:set>
                                    <p:animEffect transition="in" filter="fade">
                                      <p:cBhvr>
                                        <p:cTn id="122" dur="500"/>
                                        <p:tgtEl>
                                          <p:spTgt spid="26"/>
                                        </p:tgtEl>
                                      </p:cBhvr>
                                    </p:animEffect>
                                  </p:childTnLst>
                                </p:cTn>
                              </p:par>
                              <p:par>
                                <p:cTn id="123" presetID="10" presetClass="entr" presetSubtype="0" fill="hold" grpId="0" nodeType="withEffect">
                                  <p:stCondLst>
                                    <p:cond delay="0"/>
                                  </p:stCondLst>
                                  <p:childTnLst>
                                    <p:set>
                                      <p:cBhvr>
                                        <p:cTn id="124" dur="1" fill="hold">
                                          <p:stCondLst>
                                            <p:cond delay="0"/>
                                          </p:stCondLst>
                                        </p:cTn>
                                        <p:tgtEl>
                                          <p:spTgt spid="47"/>
                                        </p:tgtEl>
                                        <p:attrNameLst>
                                          <p:attrName>style.visibility</p:attrName>
                                        </p:attrNameLst>
                                      </p:cBhvr>
                                      <p:to>
                                        <p:strVal val="visible"/>
                                      </p:to>
                                    </p:set>
                                    <p:animEffect transition="in" filter="fade">
                                      <p:cBhvr>
                                        <p:cTn id="125" dur="500"/>
                                        <p:tgtEl>
                                          <p:spTgt spid="47"/>
                                        </p:tgtEl>
                                      </p:cBhvr>
                                    </p:animEffect>
                                  </p:childTnLst>
                                </p:cTn>
                              </p:par>
                              <p:par>
                                <p:cTn id="126" presetID="10" presetClass="entr" presetSubtype="0" fill="hold" grpId="0" nodeType="withEffect">
                                  <p:stCondLst>
                                    <p:cond delay="0"/>
                                  </p:stCondLst>
                                  <p:childTnLst>
                                    <p:set>
                                      <p:cBhvr>
                                        <p:cTn id="127" dur="1" fill="hold">
                                          <p:stCondLst>
                                            <p:cond delay="0"/>
                                          </p:stCondLst>
                                        </p:cTn>
                                        <p:tgtEl>
                                          <p:spTgt spid="31"/>
                                        </p:tgtEl>
                                        <p:attrNameLst>
                                          <p:attrName>style.visibility</p:attrName>
                                        </p:attrNameLst>
                                      </p:cBhvr>
                                      <p:to>
                                        <p:strVal val="visible"/>
                                      </p:to>
                                    </p:set>
                                    <p:animEffect transition="in" filter="fade">
                                      <p:cBhvr>
                                        <p:cTn id="128"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3" grpId="0"/>
      <p:bldP spid="25" grpId="0"/>
      <p:bldP spid="27" grpId="0"/>
      <p:bldP spid="29" grpId="0"/>
      <p:bldP spid="20" grpId="0" animBg="1"/>
      <p:bldP spid="32" grpId="0" animBg="1"/>
      <p:bldP spid="33" grpId="0" animBg="1"/>
      <p:bldP spid="34" grpId="0" animBg="1"/>
      <p:bldP spid="26" grpId="0"/>
      <p:bldP spid="47" grpId="0"/>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31"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idx="1"/>
          </p:nvPr>
        </p:nvSpPr>
        <p:spPr>
          <a:solidFill>
            <a:schemeClr val="tx2"/>
          </a:solidFill>
          <a:ln w="3175">
            <a:noFill/>
          </a:ln>
        </p:spPr>
        <p:txBody>
          <a:bodyPr vert="horz" wrap="square" lIns="630000" tIns="0" rIns="360000" bIns="0" rtlCol="0" anchor="ctr">
            <a:noAutofit/>
          </a:bodyPr>
          <a:lstStyle/>
          <a:p>
            <a:pPr indent="542925"/>
            <a:r>
              <a:rPr lang="en-US" sz="1400" dirty="0"/>
              <a:t>charging infrastructure and RANGE</a:t>
            </a:r>
            <a:endParaRPr lang="en-BE" sz="1400"/>
          </a:p>
        </p:txBody>
      </p:sp>
      <p:sp>
        <p:nvSpPr>
          <p:cNvPr id="12" name="Text Placeholder 11">
            <a:extLst>
              <a:ext uri="{FF2B5EF4-FFF2-40B4-BE49-F238E27FC236}">
                <a16:creationId xmlns:a16="http://schemas.microsoft.com/office/drawing/2014/main" id="{9C115446-1656-76F2-C218-EFE839BABD47}"/>
              </a:ext>
            </a:extLst>
          </p:cNvPr>
          <p:cNvSpPr>
            <a:spLocks noGrp="1"/>
          </p:cNvSpPr>
          <p:nvPr>
            <p:ph type="body" sz="quarter" idx="19"/>
          </p:nvPr>
        </p:nvSpPr>
        <p:spPr/>
        <p:txBody>
          <a:bodyPr/>
          <a:lstStyle/>
          <a:p>
            <a:r>
              <a:rPr lang="fr-BE"/>
              <a:t>05</a:t>
            </a:r>
            <a:endParaRPr lang="en-US"/>
          </a:p>
        </p:txBody>
      </p:sp>
      <p:sp>
        <p:nvSpPr>
          <p:cNvPr id="5" name="Title 4">
            <a:extLst>
              <a:ext uri="{FF2B5EF4-FFF2-40B4-BE49-F238E27FC236}">
                <a16:creationId xmlns:a16="http://schemas.microsoft.com/office/drawing/2014/main" id="{CBE4671C-F229-7713-703C-43FAF65DDBD0}"/>
              </a:ext>
            </a:extLst>
          </p:cNvPr>
          <p:cNvSpPr>
            <a:spLocks noGrp="1"/>
          </p:cNvSpPr>
          <p:nvPr>
            <p:ph type="title"/>
          </p:nvPr>
        </p:nvSpPr>
        <p:spPr/>
        <p:txBody>
          <a:bodyPr/>
          <a:lstStyle/>
          <a:p>
            <a:r>
              <a:rPr lang="fr-FR" sz="1400" cap="all" dirty="0"/>
              <a:t>Public recharges</a:t>
            </a:r>
            <a:endParaRPr lang="en-US" dirty="0"/>
          </a:p>
        </p:txBody>
      </p:sp>
      <p:pic>
        <p:nvPicPr>
          <p:cNvPr id="3" name="Image 2"/>
          <p:cNvPicPr>
            <a:picLocks noChangeAspect="1"/>
          </p:cNvPicPr>
          <p:nvPr/>
        </p:nvPicPr>
        <p:blipFill>
          <a:blip r:embed="rId3"/>
          <a:srcRect/>
          <a:stretch/>
        </p:blipFill>
        <p:spPr>
          <a:xfrm>
            <a:off x="217062" y="1345453"/>
            <a:ext cx="5598593" cy="4456023"/>
          </a:xfrm>
          <a:prstGeom prst="rect">
            <a:avLst/>
          </a:prstGeom>
        </p:spPr>
      </p:pic>
      <p:sp>
        <p:nvSpPr>
          <p:cNvPr id="4" name="Rectangle 3"/>
          <p:cNvSpPr/>
          <p:nvPr/>
        </p:nvSpPr>
        <p:spPr>
          <a:xfrm>
            <a:off x="6190682" y="1344641"/>
            <a:ext cx="5474034" cy="3508653"/>
          </a:xfrm>
          <a:prstGeom prst="rect">
            <a:avLst/>
          </a:prstGeom>
        </p:spPr>
        <p:txBody>
          <a:bodyPr wrap="square">
            <a:spAutoFit/>
          </a:bodyPr>
          <a:lstStyle/>
          <a:p>
            <a:r>
              <a:rPr lang="fr-FR" sz="1600" b="1" dirty="0">
                <a:latin typeface="Encode Sans" panose="020B0604020202020204" charset="0"/>
              </a:rPr>
              <a:t>The public </a:t>
            </a:r>
            <a:r>
              <a:rPr lang="fr-FR" sz="1600" b="1" dirty="0" err="1">
                <a:latin typeface="Encode Sans" panose="020B0604020202020204" charset="0"/>
              </a:rPr>
              <a:t>charging</a:t>
            </a:r>
            <a:r>
              <a:rPr lang="fr-FR" sz="1600" b="1" dirty="0">
                <a:latin typeface="Encode Sans" panose="020B0604020202020204" charset="0"/>
              </a:rPr>
              <a:t> network</a:t>
            </a:r>
          </a:p>
          <a:p>
            <a:pPr marL="285750" indent="-285750">
              <a:buFont typeface="Arial" panose="020B0604020202020204" pitchFamily="34" charset="0"/>
              <a:buChar char="•"/>
            </a:pPr>
            <a:r>
              <a:rPr lang="en-US" sz="1400" dirty="0">
                <a:latin typeface="Encode Sans" panose="020B0604020202020204" charset="0"/>
              </a:rPr>
              <a:t>260,000 charge points in Europe</a:t>
            </a:r>
          </a:p>
          <a:p>
            <a:pPr marL="285750" indent="-285750">
              <a:buFont typeface="Arial" panose="020B0604020202020204" pitchFamily="34" charset="0"/>
              <a:buChar char="•"/>
            </a:pPr>
            <a:r>
              <a:rPr lang="en-US" sz="1400" dirty="0">
                <a:latin typeface="Encode Sans" panose="020B0604020202020204" charset="0"/>
              </a:rPr>
              <a:t>57,732 charging points in France (as of 31/03/2022)</a:t>
            </a:r>
            <a:endParaRPr lang="fr-FR" sz="1400" dirty="0">
              <a:latin typeface="Encode Sans" panose="020B0604020202020204" charset="0"/>
            </a:endParaRPr>
          </a:p>
          <a:p>
            <a:endParaRPr lang="fr-FR" sz="1600" dirty="0">
              <a:latin typeface="Encode Sans" panose="020B0604020202020204" charset="0"/>
            </a:endParaRPr>
          </a:p>
          <a:p>
            <a:r>
              <a:rPr lang="fr-FR" sz="1600" b="1" dirty="0" err="1">
                <a:latin typeface="Encode Sans" panose="020B0604020202020204" charset="0"/>
              </a:rPr>
              <a:t>Accessibility</a:t>
            </a:r>
            <a:endParaRPr lang="fr-FR" sz="1600" b="1" dirty="0">
              <a:latin typeface="Encode Sans" panose="020B0604020202020204" charset="0"/>
            </a:endParaRPr>
          </a:p>
          <a:p>
            <a:pPr marL="285750" indent="-285750">
              <a:buFont typeface="Arial" panose="020B0604020202020204" pitchFamily="34" charset="0"/>
              <a:buChar char="•"/>
            </a:pPr>
            <a:r>
              <a:rPr lang="en-US" sz="1400" dirty="0">
                <a:latin typeface="Encode Sans" panose="020B0604020202020204" charset="0"/>
              </a:rPr>
              <a:t>City </a:t>
            </a:r>
            <a:r>
              <a:rPr lang="en-US" sz="1400" dirty="0" err="1">
                <a:latin typeface="Encode Sans" panose="020B0604020202020204" charset="0"/>
              </a:rPr>
              <a:t>centres</a:t>
            </a:r>
            <a:endParaRPr lang="en-US" sz="1400" dirty="0">
              <a:latin typeface="Encode Sans" panose="020B0604020202020204" charset="0"/>
            </a:endParaRPr>
          </a:p>
          <a:p>
            <a:pPr marL="285750" indent="-285750">
              <a:buFont typeface="Arial" panose="020B0604020202020204" pitchFamily="34" charset="0"/>
              <a:buChar char="•"/>
            </a:pPr>
            <a:r>
              <a:rPr lang="en-US" sz="1400" dirty="0">
                <a:latin typeface="Encode Sans" panose="020B0604020202020204" charset="0"/>
              </a:rPr>
              <a:t>Shopping </a:t>
            </a:r>
            <a:r>
              <a:rPr lang="en-US" sz="1400" dirty="0" err="1">
                <a:latin typeface="Encode Sans" panose="020B0604020202020204" charset="0"/>
              </a:rPr>
              <a:t>centres</a:t>
            </a:r>
            <a:endParaRPr lang="en-US" sz="1400" dirty="0">
              <a:latin typeface="Encode Sans" panose="020B0604020202020204" charset="0"/>
            </a:endParaRPr>
          </a:p>
          <a:p>
            <a:pPr marL="285750" indent="-285750">
              <a:buFont typeface="Arial" panose="020B0604020202020204" pitchFamily="34" charset="0"/>
              <a:buChar char="•"/>
            </a:pPr>
            <a:r>
              <a:rPr lang="en-US" sz="1400" dirty="0">
                <a:latin typeface="Encode Sans" panose="020B0604020202020204" charset="0"/>
              </a:rPr>
              <a:t>Motorway service areas</a:t>
            </a:r>
          </a:p>
          <a:p>
            <a:pPr marL="285750" indent="-285750">
              <a:buFont typeface="Arial" panose="020B0604020202020204" pitchFamily="34" charset="0"/>
              <a:buChar char="•"/>
            </a:pPr>
            <a:r>
              <a:rPr lang="en-US" sz="1400" dirty="0">
                <a:latin typeface="Encode Sans" panose="020B0604020202020204" charset="0"/>
              </a:rPr>
              <a:t>Underground car parks</a:t>
            </a:r>
          </a:p>
          <a:p>
            <a:pPr marL="285750" indent="-285750">
              <a:buFont typeface="Arial" panose="020B0604020202020204" pitchFamily="34" charset="0"/>
              <a:buChar char="•"/>
            </a:pPr>
            <a:r>
              <a:rPr lang="en-US" sz="1400" dirty="0">
                <a:latin typeface="Encode Sans" panose="020B0604020202020204" charset="0"/>
              </a:rPr>
              <a:t>etc.</a:t>
            </a:r>
            <a:endParaRPr lang="fr-FR" sz="1400" dirty="0">
              <a:latin typeface="Encode Sans" panose="020B0604020202020204" charset="0"/>
            </a:endParaRPr>
          </a:p>
          <a:p>
            <a:endParaRPr lang="fr-FR" sz="1600" dirty="0">
              <a:latin typeface="Encode Sans" panose="020B0604020202020204" charset="0"/>
            </a:endParaRPr>
          </a:p>
          <a:p>
            <a:r>
              <a:rPr lang="fr-FR" sz="1600" b="1" dirty="0" err="1">
                <a:latin typeface="Encode Sans" panose="020B0604020202020204" charset="0"/>
              </a:rPr>
              <a:t>Payment</a:t>
            </a:r>
            <a:endParaRPr lang="fr-FR" sz="1600" b="1" dirty="0">
              <a:latin typeface="Encode Sans" panose="020B0604020202020204" charset="0"/>
            </a:endParaRPr>
          </a:p>
          <a:p>
            <a:pPr marL="285750" indent="-285750">
              <a:buFont typeface="Arial" panose="020B0604020202020204" pitchFamily="34" charset="0"/>
              <a:buChar char="•"/>
            </a:pPr>
            <a:r>
              <a:rPr lang="en-US" sz="1400" dirty="0">
                <a:latin typeface="Encode Sans" panose="020B0604020202020204" charset="0"/>
              </a:rPr>
              <a:t>Via cards and specific applications</a:t>
            </a:r>
          </a:p>
          <a:p>
            <a:pPr marL="285750" indent="-285750">
              <a:buFont typeface="Arial" panose="020B0604020202020204" pitchFamily="34" charset="0"/>
              <a:buChar char="•"/>
            </a:pPr>
            <a:r>
              <a:rPr lang="en-US" sz="1400" dirty="0">
                <a:latin typeface="Encode Sans" panose="020B0604020202020204" charset="0"/>
              </a:rPr>
              <a:t>Often not possible via credit card or cash</a:t>
            </a:r>
            <a:endParaRPr lang="fr-FR" sz="1400" dirty="0">
              <a:latin typeface="Encode Sans" panose="020B0604020202020204" charset="0"/>
            </a:endParaRPr>
          </a:p>
          <a:p>
            <a:endParaRPr lang="fr-FR" sz="1600" dirty="0">
              <a:latin typeface="Encode Sans" panose="020B0604020202020204" charset="0"/>
            </a:endParaRPr>
          </a:p>
        </p:txBody>
      </p:sp>
      <p:sp>
        <p:nvSpPr>
          <p:cNvPr id="13" name="Rectangle 12">
            <a:extLst>
              <a:ext uri="{FF2B5EF4-FFF2-40B4-BE49-F238E27FC236}">
                <a16:creationId xmlns:a16="http://schemas.microsoft.com/office/drawing/2014/main" id="{C93F60F3-764F-0618-28B3-379688879D78}"/>
              </a:ext>
            </a:extLst>
          </p:cNvPr>
          <p:cNvSpPr/>
          <p:nvPr/>
        </p:nvSpPr>
        <p:spPr>
          <a:xfrm>
            <a:off x="6096000" y="4983138"/>
            <a:ext cx="5520378" cy="81915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b="1" dirty="0">
                <a:latin typeface="Encode Sans" panose="020B0604020202020204" charset="0"/>
              </a:rPr>
              <a:t>Public recharge = back-up solution </a:t>
            </a:r>
            <a:endParaRPr lang="fr-FR" sz="1800" b="1" dirty="0">
              <a:latin typeface="Encode Sans" panose="020B0604020202020204" charset="0"/>
            </a:endParaRPr>
          </a:p>
          <a:p>
            <a:r>
              <a:rPr lang="en-US" dirty="0">
                <a:latin typeface="Encode Sans" panose="020B0604020202020204" charset="0"/>
              </a:rPr>
              <a:t>(often more expensive than private recharging)</a:t>
            </a:r>
            <a:endParaRPr lang="fr-FR" sz="1800" dirty="0">
              <a:latin typeface="Encode Sans" panose="020B0604020202020204" charset="0"/>
            </a:endParaRPr>
          </a:p>
        </p:txBody>
      </p:sp>
      <p:pic>
        <p:nvPicPr>
          <p:cNvPr id="10" name="Picture 2" descr="Drapeaux Monde Banque d'images et photos libres de droit - iStock">
            <a:extLst>
              <a:ext uri="{FF2B5EF4-FFF2-40B4-BE49-F238E27FC236}">
                <a16:creationId xmlns:a16="http://schemas.microsoft.com/office/drawing/2014/main" id="{04C669BD-AD4B-D3BF-B766-65D587DDA0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353" y="498713"/>
            <a:ext cx="437609" cy="437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0646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animEffect transition="in" filter="fade">
                                      <p:cBhvr>
                                        <p:cTn id="7" dur="500"/>
                                        <p:tgtEl>
                                          <p:spTgt spid="4">
                                            <p:txEl>
                                              <p:pRg st="4" end="4"/>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xEl>
                                              <p:pRg st="9" end="9"/>
                                            </p:txEl>
                                          </p:spTgt>
                                        </p:tgtEl>
                                        <p:attrNameLst>
                                          <p:attrName>style.visibility</p:attrName>
                                        </p:attrNameLst>
                                      </p:cBhvr>
                                      <p:to>
                                        <p:strVal val="visible"/>
                                      </p:to>
                                    </p:set>
                                    <p:animEffect transition="in" filter="fade">
                                      <p:cBhvr>
                                        <p:cTn id="10" dur="500"/>
                                        <p:tgtEl>
                                          <p:spTgt spid="4">
                                            <p:txEl>
                                              <p:pRg st="9" end="9"/>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4">
                                            <p:txEl>
                                              <p:pRg st="5" end="5"/>
                                            </p:txEl>
                                          </p:spTgt>
                                        </p:tgtEl>
                                        <p:attrNameLst>
                                          <p:attrName>style.visibility</p:attrName>
                                        </p:attrNameLst>
                                      </p:cBhvr>
                                      <p:to>
                                        <p:strVal val="visible"/>
                                      </p:to>
                                    </p:set>
                                    <p:animEffect transition="in" filter="fade">
                                      <p:cBhvr>
                                        <p:cTn id="13" dur="500"/>
                                        <p:tgtEl>
                                          <p:spTgt spid="4">
                                            <p:txEl>
                                              <p:pRg st="5" end="5"/>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4">
                                            <p:txEl>
                                              <p:pRg st="6" end="6"/>
                                            </p:txEl>
                                          </p:spTgt>
                                        </p:tgtEl>
                                        <p:attrNameLst>
                                          <p:attrName>style.visibility</p:attrName>
                                        </p:attrNameLst>
                                      </p:cBhvr>
                                      <p:to>
                                        <p:strVal val="visible"/>
                                      </p:to>
                                    </p:set>
                                    <p:animEffect transition="in" filter="fade">
                                      <p:cBhvr>
                                        <p:cTn id="16" dur="500"/>
                                        <p:tgtEl>
                                          <p:spTgt spid="4">
                                            <p:txEl>
                                              <p:pRg st="6" end="6"/>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4">
                                            <p:txEl>
                                              <p:pRg st="7" end="7"/>
                                            </p:txEl>
                                          </p:spTgt>
                                        </p:tgtEl>
                                        <p:attrNameLst>
                                          <p:attrName>style.visibility</p:attrName>
                                        </p:attrNameLst>
                                      </p:cBhvr>
                                      <p:to>
                                        <p:strVal val="visible"/>
                                      </p:to>
                                    </p:set>
                                    <p:animEffect transition="in" filter="fade">
                                      <p:cBhvr>
                                        <p:cTn id="19" dur="500"/>
                                        <p:tgtEl>
                                          <p:spTgt spid="4">
                                            <p:txEl>
                                              <p:pRg st="7" end="7"/>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4">
                                            <p:txEl>
                                              <p:pRg st="8" end="8"/>
                                            </p:txEl>
                                          </p:spTgt>
                                        </p:tgtEl>
                                        <p:attrNameLst>
                                          <p:attrName>style.visibility</p:attrName>
                                        </p:attrNameLst>
                                      </p:cBhvr>
                                      <p:to>
                                        <p:strVal val="visible"/>
                                      </p:to>
                                    </p:set>
                                    <p:animEffect transition="in" filter="fade">
                                      <p:cBhvr>
                                        <p:cTn id="22" dur="500"/>
                                        <p:tgtEl>
                                          <p:spTgt spid="4">
                                            <p:txEl>
                                              <p:pRg st="8" end="8"/>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11" end="11"/>
                                            </p:txEl>
                                          </p:spTgt>
                                        </p:tgtEl>
                                        <p:attrNameLst>
                                          <p:attrName>style.visibility</p:attrName>
                                        </p:attrNameLst>
                                      </p:cBhvr>
                                      <p:to>
                                        <p:strVal val="visible"/>
                                      </p:to>
                                    </p:set>
                                    <p:animEffect transition="in" filter="fade">
                                      <p:cBhvr>
                                        <p:cTn id="27" dur="500"/>
                                        <p:tgtEl>
                                          <p:spTgt spid="4">
                                            <p:txEl>
                                              <p:pRg st="11" end="11"/>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4">
                                            <p:txEl>
                                              <p:pRg st="13" end="13"/>
                                            </p:txEl>
                                          </p:spTgt>
                                        </p:tgtEl>
                                        <p:attrNameLst>
                                          <p:attrName>style.visibility</p:attrName>
                                        </p:attrNameLst>
                                      </p:cBhvr>
                                      <p:to>
                                        <p:strVal val="visible"/>
                                      </p:to>
                                    </p:set>
                                    <p:animEffect transition="in" filter="fade">
                                      <p:cBhvr>
                                        <p:cTn id="30" dur="500"/>
                                        <p:tgtEl>
                                          <p:spTgt spid="4">
                                            <p:txEl>
                                              <p:pRg st="13" end="13"/>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4">
                                            <p:txEl>
                                              <p:pRg st="12" end="12"/>
                                            </p:txEl>
                                          </p:spTgt>
                                        </p:tgtEl>
                                        <p:attrNameLst>
                                          <p:attrName>style.visibility</p:attrName>
                                        </p:attrNameLst>
                                      </p:cBhvr>
                                      <p:to>
                                        <p:strVal val="visible"/>
                                      </p:to>
                                    </p:set>
                                    <p:animEffect transition="in" filter="fade">
                                      <p:cBhvr>
                                        <p:cTn id="33" dur="500"/>
                                        <p:tgtEl>
                                          <p:spTgt spid="4">
                                            <p:txEl>
                                              <p:pRg st="12" end="1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Espace réservé du texte 16">
            <a:extLst>
              <a:ext uri="{FF2B5EF4-FFF2-40B4-BE49-F238E27FC236}">
                <a16:creationId xmlns:a16="http://schemas.microsoft.com/office/drawing/2014/main" id="{21F25260-53AD-4F72-9CC9-B1B94431A2E6}"/>
              </a:ext>
            </a:extLst>
          </p:cNvPr>
          <p:cNvSpPr>
            <a:spLocks noGrp="1"/>
          </p:cNvSpPr>
          <p:nvPr>
            <p:ph type="body" idx="1"/>
          </p:nvPr>
        </p:nvSpPr>
        <p:spPr/>
        <p:txBody>
          <a:bodyPr/>
          <a:lstStyle/>
          <a:p>
            <a:r>
              <a:rPr lang="en-US" sz="1600" dirty="0"/>
              <a:t>charging infrastructure and RANGE</a:t>
            </a:r>
            <a:endParaRPr lang="en-BE" sz="1600"/>
          </a:p>
        </p:txBody>
      </p:sp>
      <p:sp>
        <p:nvSpPr>
          <p:cNvPr id="26" name="Text Placeholder 25">
            <a:extLst>
              <a:ext uri="{FF2B5EF4-FFF2-40B4-BE49-F238E27FC236}">
                <a16:creationId xmlns:a16="http://schemas.microsoft.com/office/drawing/2014/main" id="{5EEAEE25-AC2F-4944-AE8E-D328E0C5838C}"/>
              </a:ext>
            </a:extLst>
          </p:cNvPr>
          <p:cNvSpPr>
            <a:spLocks noGrp="1"/>
          </p:cNvSpPr>
          <p:nvPr>
            <p:ph type="body" sz="quarter" idx="19"/>
          </p:nvPr>
        </p:nvSpPr>
        <p:spPr/>
        <p:txBody>
          <a:bodyPr/>
          <a:lstStyle/>
          <a:p>
            <a:r>
              <a:rPr lang="fr-BE"/>
              <a:t>05</a:t>
            </a:r>
            <a:endParaRPr lang="en-US"/>
          </a:p>
        </p:txBody>
      </p:sp>
      <p:sp>
        <p:nvSpPr>
          <p:cNvPr id="2" name="Titre 1">
            <a:extLst>
              <a:ext uri="{FF2B5EF4-FFF2-40B4-BE49-F238E27FC236}">
                <a16:creationId xmlns:a16="http://schemas.microsoft.com/office/drawing/2014/main" id="{60DA401C-2B4C-4FE7-8D7C-7E23F0B4B427}"/>
              </a:ext>
            </a:extLst>
          </p:cNvPr>
          <p:cNvSpPr>
            <a:spLocks noGrp="1"/>
          </p:cNvSpPr>
          <p:nvPr>
            <p:ph type="title"/>
          </p:nvPr>
        </p:nvSpPr>
        <p:spPr/>
        <p:txBody>
          <a:bodyPr/>
          <a:lstStyle/>
          <a:p>
            <a:r>
              <a:rPr lang="en-US" dirty="0"/>
              <a:t>How to recharge a battery</a:t>
            </a:r>
            <a:endParaRPr lang="fr-BE" dirty="0"/>
          </a:p>
        </p:txBody>
      </p:sp>
      <p:sp>
        <p:nvSpPr>
          <p:cNvPr id="4" name="Rectangle 3">
            <a:extLst>
              <a:ext uri="{FF2B5EF4-FFF2-40B4-BE49-F238E27FC236}">
                <a16:creationId xmlns:a16="http://schemas.microsoft.com/office/drawing/2014/main" id="{F366C54F-4A6C-4087-BF77-892324839300}"/>
              </a:ext>
            </a:extLst>
          </p:cNvPr>
          <p:cNvSpPr/>
          <p:nvPr/>
        </p:nvSpPr>
        <p:spPr>
          <a:xfrm>
            <a:off x="370204" y="1279235"/>
            <a:ext cx="6298529" cy="43373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a:noFill/>
                </a:ln>
                <a:solidFill>
                  <a:srgbClr val="000000"/>
                </a:solidFill>
                <a:effectLst/>
                <a:uLnTx/>
                <a:uFillTx/>
                <a:latin typeface="Encode Sans" panose="020B0604020202020204" charset="0"/>
                <a:ea typeface="+mn-ea"/>
                <a:cs typeface="+mn-cs"/>
              </a:rPr>
              <a:t>How long does it take to recharge from 20 to 80%?</a:t>
            </a:r>
            <a:endParaRPr kumimoji="0" lang="fr-FR" sz="1600" b="1" i="1" u="none" strike="noStrike" kern="1200" cap="none" spc="0" normalizeH="0" baseline="0" noProof="0" dirty="0">
              <a:ln>
                <a:noFill/>
              </a:ln>
              <a:solidFill>
                <a:srgbClr val="000000"/>
              </a:solidFill>
              <a:effectLst/>
              <a:uLnTx/>
              <a:uFillTx/>
              <a:latin typeface="Encode Sans" panose="020B0604020202020204" charset="0"/>
              <a:ea typeface="+mn-ea"/>
              <a:cs typeface="+mn-cs"/>
            </a:endParaRPr>
          </a:p>
        </p:txBody>
      </p:sp>
      <p:pic>
        <p:nvPicPr>
          <p:cNvPr id="5" name="Graphique 4" descr="Chronomètre 75% contour">
            <a:extLst>
              <a:ext uri="{FF2B5EF4-FFF2-40B4-BE49-F238E27FC236}">
                <a16:creationId xmlns:a16="http://schemas.microsoft.com/office/drawing/2014/main" id="{53989F9A-30D4-4C9D-ACD5-BBFF9CD50EB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22131" y="1324956"/>
            <a:ext cx="342173" cy="342173"/>
          </a:xfrm>
          <a:prstGeom prst="rect">
            <a:avLst/>
          </a:prstGeom>
        </p:spPr>
      </p:pic>
      <p:grpSp>
        <p:nvGrpSpPr>
          <p:cNvPr id="25" name="Groupe 24">
            <a:extLst>
              <a:ext uri="{FF2B5EF4-FFF2-40B4-BE49-F238E27FC236}">
                <a16:creationId xmlns:a16="http://schemas.microsoft.com/office/drawing/2014/main" id="{D82C1AC6-0590-4664-89C5-75678252A2D9}"/>
              </a:ext>
            </a:extLst>
          </p:cNvPr>
          <p:cNvGrpSpPr/>
          <p:nvPr/>
        </p:nvGrpSpPr>
        <p:grpSpPr>
          <a:xfrm>
            <a:off x="160821" y="2122063"/>
            <a:ext cx="6480220" cy="1439060"/>
            <a:chOff x="28741" y="1370888"/>
            <a:chExt cx="6480220" cy="1439060"/>
          </a:xfrm>
        </p:grpSpPr>
        <p:sp>
          <p:nvSpPr>
            <p:cNvPr id="11" name="ZoneTexte 10">
              <a:extLst>
                <a:ext uri="{FF2B5EF4-FFF2-40B4-BE49-F238E27FC236}">
                  <a16:creationId xmlns:a16="http://schemas.microsoft.com/office/drawing/2014/main" id="{34CC2EA0-466C-4CF4-9E7A-FEAA516C0491}"/>
                </a:ext>
              </a:extLst>
            </p:cNvPr>
            <p:cNvSpPr txBox="1"/>
            <p:nvPr/>
          </p:nvSpPr>
          <p:spPr>
            <a:xfrm>
              <a:off x="5085973" y="1370888"/>
              <a:ext cx="568144" cy="923330"/>
            </a:xfrm>
            <a:prstGeom prst="rect">
              <a:avLst/>
            </a:prstGeom>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6000" b="1" i="0" u="none" strike="noStrike" kern="1200" cap="none" spc="0" normalizeH="0" baseline="0" noProof="0" dirty="0">
                  <a:ln>
                    <a:noFill/>
                  </a:ln>
                  <a:solidFill>
                    <a:schemeClr val="accent6"/>
                  </a:solidFill>
                  <a:effectLst/>
                  <a:uLnTx/>
                  <a:uFillTx/>
                  <a:latin typeface="Encode Sans" panose="020B0604020202020204" charset="0"/>
                  <a:ea typeface="+mn-ea"/>
                  <a:cs typeface="+mn-cs"/>
                </a:rPr>
                <a:t>=</a:t>
              </a:r>
            </a:p>
          </p:txBody>
        </p:sp>
        <p:grpSp>
          <p:nvGrpSpPr>
            <p:cNvPr id="10" name="Groupe 9">
              <a:extLst>
                <a:ext uri="{FF2B5EF4-FFF2-40B4-BE49-F238E27FC236}">
                  <a16:creationId xmlns:a16="http://schemas.microsoft.com/office/drawing/2014/main" id="{9F2FA561-4FAD-4132-B498-3D74833F194F}"/>
                </a:ext>
              </a:extLst>
            </p:cNvPr>
            <p:cNvGrpSpPr/>
            <p:nvPr/>
          </p:nvGrpSpPr>
          <p:grpSpPr>
            <a:xfrm>
              <a:off x="2872222" y="1382336"/>
              <a:ext cx="2474426" cy="1427612"/>
              <a:chOff x="2727007" y="1382336"/>
              <a:chExt cx="2474426" cy="1427612"/>
            </a:xfrm>
          </p:grpSpPr>
          <p:pic>
            <p:nvPicPr>
              <p:cNvPr id="7" name="Image 6">
                <a:extLst>
                  <a:ext uri="{FF2B5EF4-FFF2-40B4-BE49-F238E27FC236}">
                    <a16:creationId xmlns:a16="http://schemas.microsoft.com/office/drawing/2014/main" id="{708B4921-C3E6-4172-8CDC-D811D1F62955}"/>
                  </a:ext>
                </a:extLst>
              </p:cNvPr>
              <p:cNvPicPr>
                <a:picLocks noChangeAspect="1"/>
              </p:cNvPicPr>
              <p:nvPr/>
            </p:nvPicPr>
            <p:blipFill>
              <a:blip r:embed="rId5">
                <a:duotone>
                  <a:schemeClr val="bg2">
                    <a:shade val="45000"/>
                    <a:satMod val="135000"/>
                  </a:schemeClr>
                  <a:prstClr val="white"/>
                </a:duotone>
              </a:blip>
              <a:stretch>
                <a:fillRect/>
              </a:stretch>
            </p:blipFill>
            <p:spPr>
              <a:xfrm>
                <a:off x="3467837" y="1382336"/>
                <a:ext cx="992766" cy="992766"/>
              </a:xfrm>
              <a:prstGeom prst="rect">
                <a:avLst/>
              </a:prstGeom>
            </p:spPr>
          </p:pic>
          <p:sp>
            <p:nvSpPr>
              <p:cNvPr id="12" name="ZoneTexte 11">
                <a:extLst>
                  <a:ext uri="{FF2B5EF4-FFF2-40B4-BE49-F238E27FC236}">
                    <a16:creationId xmlns:a16="http://schemas.microsoft.com/office/drawing/2014/main" id="{810039B1-A061-46D8-8E71-81690723450D}"/>
                  </a:ext>
                </a:extLst>
              </p:cNvPr>
              <p:cNvSpPr txBox="1"/>
              <p:nvPr/>
            </p:nvSpPr>
            <p:spPr>
              <a:xfrm>
                <a:off x="2727007" y="2379061"/>
                <a:ext cx="2474426" cy="430887"/>
              </a:xfrm>
              <a:prstGeom prst="rect">
                <a:avLst/>
              </a:prstGeom>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000000"/>
                    </a:solidFill>
                    <a:effectLst/>
                    <a:uLnTx/>
                    <a:uFillTx/>
                    <a:latin typeface="Encode Sans" panose="020B0604020202020204" charset="0"/>
                    <a:ea typeface="+mn-ea"/>
                    <a:cs typeface="+mn-cs"/>
                  </a:rPr>
                  <a:t>Power of the of the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000000"/>
                    </a:solidFill>
                    <a:effectLst/>
                    <a:uLnTx/>
                    <a:uFillTx/>
                    <a:latin typeface="Encode Sans" panose="020B0604020202020204" charset="0"/>
                    <a:ea typeface="+mn-ea"/>
                    <a:cs typeface="+mn-cs"/>
                  </a:rPr>
                  <a:t>terminal in kW</a:t>
                </a:r>
                <a:endParaRPr kumimoji="0" lang="fr-BE" sz="1400" b="1" i="1" u="none" strike="noStrike" kern="1200" cap="none" spc="0" normalizeH="0" baseline="0" noProof="0" dirty="0">
                  <a:ln>
                    <a:noFill/>
                  </a:ln>
                  <a:solidFill>
                    <a:srgbClr val="000000"/>
                  </a:solidFill>
                  <a:effectLst/>
                  <a:uLnTx/>
                  <a:uFillTx/>
                  <a:latin typeface="Encode Sans" panose="020B0604020202020204" charset="0"/>
                  <a:ea typeface="+mn-ea"/>
                  <a:cs typeface="+mn-cs"/>
                </a:endParaRPr>
              </a:p>
            </p:txBody>
          </p:sp>
        </p:grpSp>
        <p:grpSp>
          <p:nvGrpSpPr>
            <p:cNvPr id="15" name="Groupe 14">
              <a:extLst>
                <a:ext uri="{FF2B5EF4-FFF2-40B4-BE49-F238E27FC236}">
                  <a16:creationId xmlns:a16="http://schemas.microsoft.com/office/drawing/2014/main" id="{FD5324AB-0638-4005-A3D0-E1BE34199759}"/>
                </a:ext>
              </a:extLst>
            </p:cNvPr>
            <p:cNvGrpSpPr/>
            <p:nvPr/>
          </p:nvGrpSpPr>
          <p:grpSpPr>
            <a:xfrm>
              <a:off x="5515361" y="1381919"/>
              <a:ext cx="993600" cy="1351086"/>
              <a:chOff x="6045713" y="1381919"/>
              <a:chExt cx="993600" cy="1351086"/>
            </a:xfrm>
          </p:grpSpPr>
          <p:pic>
            <p:nvPicPr>
              <p:cNvPr id="8" name="Graphique 7" descr="Sablier 60% avec un remplissage uni">
                <a:extLst>
                  <a:ext uri="{FF2B5EF4-FFF2-40B4-BE49-F238E27FC236}">
                    <a16:creationId xmlns:a16="http://schemas.microsoft.com/office/drawing/2014/main" id="{0FCBB4CC-A9FB-4A81-8D27-F71A0E83804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045713" y="1381919"/>
                <a:ext cx="993600" cy="993600"/>
              </a:xfrm>
              <a:prstGeom prst="rect">
                <a:avLst/>
              </a:prstGeom>
            </p:spPr>
          </p:pic>
          <p:sp>
            <p:nvSpPr>
              <p:cNvPr id="13" name="ZoneTexte 12">
                <a:extLst>
                  <a:ext uri="{FF2B5EF4-FFF2-40B4-BE49-F238E27FC236}">
                    <a16:creationId xmlns:a16="http://schemas.microsoft.com/office/drawing/2014/main" id="{FCEBB9AD-E8DB-46A1-90E2-477886B076A4}"/>
                  </a:ext>
                </a:extLst>
              </p:cNvPr>
              <p:cNvSpPr txBox="1"/>
              <p:nvPr/>
            </p:nvSpPr>
            <p:spPr>
              <a:xfrm>
                <a:off x="6076113" y="2517561"/>
                <a:ext cx="921184" cy="215444"/>
              </a:xfrm>
              <a:prstGeom prst="rect">
                <a:avLst/>
              </a:prstGeom>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400" b="1" i="1" u="none" strike="noStrike" kern="1200" cap="none" spc="0" normalizeH="0" baseline="0" noProof="0" dirty="0">
                    <a:ln>
                      <a:noFill/>
                    </a:ln>
                    <a:solidFill>
                      <a:srgbClr val="000000"/>
                    </a:solidFill>
                    <a:effectLst/>
                    <a:uLnTx/>
                    <a:uFillTx/>
                    <a:latin typeface="Encode Sans" panose="020B0604020202020204" charset="0"/>
                    <a:ea typeface="+mn-ea"/>
                    <a:cs typeface="+mn-cs"/>
                  </a:rPr>
                  <a:t>Duration</a:t>
                </a:r>
              </a:p>
            </p:txBody>
          </p:sp>
        </p:grpSp>
        <p:grpSp>
          <p:nvGrpSpPr>
            <p:cNvPr id="6" name="Groupe 5">
              <a:extLst>
                <a:ext uri="{FF2B5EF4-FFF2-40B4-BE49-F238E27FC236}">
                  <a16:creationId xmlns:a16="http://schemas.microsoft.com/office/drawing/2014/main" id="{6E5785D9-A738-44DB-BD9A-9C9B848D8BF8}"/>
                </a:ext>
              </a:extLst>
            </p:cNvPr>
            <p:cNvGrpSpPr/>
            <p:nvPr/>
          </p:nvGrpSpPr>
          <p:grpSpPr>
            <a:xfrm>
              <a:off x="28741" y="1381919"/>
              <a:ext cx="2474426" cy="1428029"/>
              <a:chOff x="421933" y="1381919"/>
              <a:chExt cx="2474426" cy="1428029"/>
            </a:xfrm>
          </p:grpSpPr>
          <p:pic>
            <p:nvPicPr>
              <p:cNvPr id="9" name="Graphique 8" descr="Batterie en charge avec un remplissage uni">
                <a:extLst>
                  <a:ext uri="{FF2B5EF4-FFF2-40B4-BE49-F238E27FC236}">
                    <a16:creationId xmlns:a16="http://schemas.microsoft.com/office/drawing/2014/main" id="{52BC51E8-ECD4-45AA-8EAD-A8AD6F6BD10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62346" y="1381919"/>
                <a:ext cx="993600" cy="993600"/>
              </a:xfrm>
              <a:prstGeom prst="rect">
                <a:avLst/>
              </a:prstGeom>
            </p:spPr>
          </p:pic>
          <p:sp>
            <p:nvSpPr>
              <p:cNvPr id="14" name="ZoneTexte 13">
                <a:extLst>
                  <a:ext uri="{FF2B5EF4-FFF2-40B4-BE49-F238E27FC236}">
                    <a16:creationId xmlns:a16="http://schemas.microsoft.com/office/drawing/2014/main" id="{3651E60F-00BE-4BCC-8613-8491E9668625}"/>
                  </a:ext>
                </a:extLst>
              </p:cNvPr>
              <p:cNvSpPr txBox="1"/>
              <p:nvPr/>
            </p:nvSpPr>
            <p:spPr>
              <a:xfrm>
                <a:off x="421933" y="2379061"/>
                <a:ext cx="2474426" cy="430887"/>
              </a:xfrm>
              <a:prstGeom prst="rect">
                <a:avLst/>
              </a:prstGeom>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000000"/>
                    </a:solidFill>
                    <a:effectLst/>
                    <a:uLnTx/>
                    <a:uFillTx/>
                    <a:latin typeface="Encode Sans" panose="020B0604020202020204" charset="0"/>
                    <a:ea typeface="+mn-ea"/>
                    <a:cs typeface="+mn-cs"/>
                  </a:rPr>
                  <a:t>Battery capacity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000000"/>
                    </a:solidFill>
                    <a:effectLst/>
                    <a:uLnTx/>
                    <a:uFillTx/>
                    <a:latin typeface="Encode Sans" panose="020B0604020202020204" charset="0"/>
                    <a:ea typeface="+mn-ea"/>
                    <a:cs typeface="+mn-cs"/>
                  </a:rPr>
                  <a:t>in kWh X 60%</a:t>
                </a:r>
                <a:endParaRPr kumimoji="0" lang="fr-BE" sz="1400" b="1" i="1" u="none" strike="noStrike" kern="1200" cap="none" spc="0" normalizeH="0" baseline="0" noProof="0" dirty="0">
                  <a:ln>
                    <a:noFill/>
                  </a:ln>
                  <a:solidFill>
                    <a:srgbClr val="000000"/>
                  </a:solidFill>
                  <a:effectLst/>
                  <a:uLnTx/>
                  <a:uFillTx/>
                  <a:latin typeface="Encode Sans" panose="020B0604020202020204" charset="0"/>
                  <a:ea typeface="+mn-ea"/>
                  <a:cs typeface="+mn-cs"/>
                </a:endParaRPr>
              </a:p>
            </p:txBody>
          </p:sp>
        </p:grpSp>
        <p:sp>
          <p:nvSpPr>
            <p:cNvPr id="16" name="ZoneTexte 15">
              <a:extLst>
                <a:ext uri="{FF2B5EF4-FFF2-40B4-BE49-F238E27FC236}">
                  <a16:creationId xmlns:a16="http://schemas.microsoft.com/office/drawing/2014/main" id="{D5A66AE2-B1BA-4B8F-805D-92776DA6649A}"/>
                </a:ext>
              </a:extLst>
            </p:cNvPr>
            <p:cNvSpPr txBox="1"/>
            <p:nvPr/>
          </p:nvSpPr>
          <p:spPr>
            <a:xfrm>
              <a:off x="2303452" y="1370888"/>
              <a:ext cx="768485" cy="923330"/>
            </a:xfrm>
            <a:prstGeom prst="rect">
              <a:avLst/>
            </a:prstGeom>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6000" b="0" i="0" u="none" strike="noStrike" kern="1200" cap="none" spc="0" normalizeH="0" baseline="0" noProof="0" dirty="0">
                  <a:ln>
                    <a:noFill/>
                  </a:ln>
                  <a:solidFill>
                    <a:schemeClr val="accent6"/>
                  </a:solidFill>
                  <a:effectLst/>
                  <a:uLnTx/>
                  <a:uFillTx/>
                  <a:latin typeface="Encode Sans" panose="020B0604020202020204" charset="0"/>
                  <a:ea typeface="+mn-ea"/>
                  <a:cs typeface="+mn-cs"/>
                </a:rPr>
                <a:t>÷</a:t>
              </a:r>
            </a:p>
          </p:txBody>
        </p:sp>
      </p:grpSp>
      <p:sp>
        <p:nvSpPr>
          <p:cNvPr id="18" name="ZoneTexte 17">
            <a:extLst>
              <a:ext uri="{FF2B5EF4-FFF2-40B4-BE49-F238E27FC236}">
                <a16:creationId xmlns:a16="http://schemas.microsoft.com/office/drawing/2014/main" id="{090B72C9-E8B9-4031-A3A1-2A4FF2421B75}"/>
              </a:ext>
            </a:extLst>
          </p:cNvPr>
          <p:cNvSpPr txBox="1"/>
          <p:nvPr/>
        </p:nvSpPr>
        <p:spPr>
          <a:xfrm>
            <a:off x="372798" y="4076191"/>
            <a:ext cx="7527193" cy="276999"/>
          </a:xfrm>
          <a:prstGeom prst="rect">
            <a:avLst/>
          </a:prstGeom>
        </p:spPr>
        <p:txBody>
          <a:bodyPr wrap="square" lIns="0" tIns="0" rIns="0" bIns="0" rtlCol="0">
            <a:spAutoFit/>
          </a:bodyPr>
          <a:lstStyle/>
          <a:p>
            <a:pPr lvl="0">
              <a:defRPr/>
            </a:pPr>
            <a:r>
              <a:rPr lang="en-US" b="1" i="1" dirty="0">
                <a:solidFill>
                  <a:srgbClr val="000000"/>
                </a:solidFill>
                <a:latin typeface="Encode Sans" panose="020B0604020202020204" charset="0"/>
              </a:rPr>
              <a:t>Example of calculation for Fiat 500e, with 42 kWh battery:</a:t>
            </a:r>
          </a:p>
        </p:txBody>
      </p:sp>
      <p:sp>
        <p:nvSpPr>
          <p:cNvPr id="20" name="Rectangle : coins arrondis 19">
            <a:extLst>
              <a:ext uri="{FF2B5EF4-FFF2-40B4-BE49-F238E27FC236}">
                <a16:creationId xmlns:a16="http://schemas.microsoft.com/office/drawing/2014/main" id="{8E5B2585-9E1E-4718-AC38-7D21477DD79B}"/>
              </a:ext>
            </a:extLst>
          </p:cNvPr>
          <p:cNvSpPr/>
          <p:nvPr/>
        </p:nvSpPr>
        <p:spPr>
          <a:xfrm>
            <a:off x="372797" y="4454712"/>
            <a:ext cx="4036790" cy="712885"/>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fr-BE" sz="1600" dirty="0">
                <a:solidFill>
                  <a:srgbClr val="000000"/>
                </a:solidFill>
                <a:latin typeface="Encode Sans" panose="020B0604020202020204" charset="0"/>
              </a:rPr>
              <a:t>Battery </a:t>
            </a:r>
            <a:r>
              <a:rPr lang="fr-BE" sz="1600" dirty="0" err="1">
                <a:solidFill>
                  <a:srgbClr val="000000"/>
                </a:solidFill>
                <a:latin typeface="Encode Sans" panose="020B0604020202020204" charset="0"/>
              </a:rPr>
              <a:t>capacity</a:t>
            </a:r>
            <a:r>
              <a:rPr lang="fr-BE" sz="1600" dirty="0">
                <a:solidFill>
                  <a:srgbClr val="000000"/>
                </a:solidFill>
                <a:latin typeface="Encode Sans" panose="020B0604020202020204" charset="0"/>
              </a:rPr>
              <a:t>: 42 kWh</a:t>
            </a:r>
          </a:p>
        </p:txBody>
      </p:sp>
      <p:sp>
        <p:nvSpPr>
          <p:cNvPr id="21" name="Rectangle : coins arrondis 20">
            <a:extLst>
              <a:ext uri="{FF2B5EF4-FFF2-40B4-BE49-F238E27FC236}">
                <a16:creationId xmlns:a16="http://schemas.microsoft.com/office/drawing/2014/main" id="{F6189FA4-E908-4D93-B240-6E6DD6A416B9}"/>
              </a:ext>
            </a:extLst>
          </p:cNvPr>
          <p:cNvSpPr/>
          <p:nvPr/>
        </p:nvSpPr>
        <p:spPr>
          <a:xfrm>
            <a:off x="380308" y="5444180"/>
            <a:ext cx="4036790" cy="712885"/>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1600" dirty="0">
                <a:solidFill>
                  <a:srgbClr val="000000"/>
                </a:solidFill>
                <a:latin typeface="Encode Sans" panose="020B0604020202020204" charset="0"/>
              </a:rPr>
              <a:t>Power of the terminal in kW: 3.7</a:t>
            </a:r>
            <a:endParaRPr kumimoji="0" lang="fr-BE" sz="1600" b="0" i="0" u="none" strike="noStrike" kern="1200" cap="none" spc="0" normalizeH="0" baseline="0" noProof="0" dirty="0">
              <a:ln>
                <a:noFill/>
              </a:ln>
              <a:solidFill>
                <a:srgbClr val="FFFFFF"/>
              </a:solidFill>
              <a:effectLst/>
              <a:uLnTx/>
              <a:uFillTx/>
              <a:latin typeface="Encode Sans" panose="020B0604020202020204" charset="0"/>
              <a:ea typeface="+mn-ea"/>
              <a:cs typeface="+mn-cs"/>
            </a:endParaRPr>
          </a:p>
        </p:txBody>
      </p:sp>
      <p:sp>
        <p:nvSpPr>
          <p:cNvPr id="24" name="Rectangle 23">
            <a:extLst>
              <a:ext uri="{FF2B5EF4-FFF2-40B4-BE49-F238E27FC236}">
                <a16:creationId xmlns:a16="http://schemas.microsoft.com/office/drawing/2014/main" id="{5C8472E4-A187-4ED4-ACAC-DB6F672A30FA}"/>
              </a:ext>
            </a:extLst>
          </p:cNvPr>
          <p:cNvSpPr/>
          <p:nvPr/>
        </p:nvSpPr>
        <p:spPr>
          <a:xfrm>
            <a:off x="370204" y="1832842"/>
            <a:ext cx="6270837" cy="2098013"/>
          </a:xfrm>
          <a:prstGeom prst="rect">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dirty="0">
              <a:ln>
                <a:noFill/>
              </a:ln>
              <a:solidFill>
                <a:srgbClr val="FFFFFF"/>
              </a:solidFill>
              <a:effectLst/>
              <a:uLnTx/>
              <a:uFillTx/>
              <a:latin typeface="Encode Sans" panose="020B0604020202020204" charset="0"/>
              <a:ea typeface="+mn-ea"/>
              <a:cs typeface="+mn-cs"/>
            </a:endParaRPr>
          </a:p>
        </p:txBody>
      </p:sp>
      <p:pic>
        <p:nvPicPr>
          <p:cNvPr id="27" name="Picture 2" descr="Stellantis dévoile un florilège de slogans pour ses marques">
            <a:extLst>
              <a:ext uri="{FF2B5EF4-FFF2-40B4-BE49-F238E27FC236}">
                <a16:creationId xmlns:a16="http://schemas.microsoft.com/office/drawing/2014/main" id="{45A164FD-697D-5F79-52D3-0EB6EF90025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9994" y="572641"/>
            <a:ext cx="396573" cy="264382"/>
          </a:xfrm>
          <a:prstGeom prst="flowChartConnector">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C8D10CAB-AF55-3E11-D46C-6595F7B8CB3F}"/>
              </a:ext>
            </a:extLst>
          </p:cNvPr>
          <p:cNvPicPr>
            <a:picLocks noChangeAspect="1"/>
          </p:cNvPicPr>
          <p:nvPr/>
        </p:nvPicPr>
        <p:blipFill>
          <a:blip r:embed="rId11"/>
          <a:stretch>
            <a:fillRect/>
          </a:stretch>
        </p:blipFill>
        <p:spPr>
          <a:xfrm>
            <a:off x="7030268" y="1274517"/>
            <a:ext cx="4627378" cy="2640668"/>
          </a:xfrm>
          <a:prstGeom prst="rect">
            <a:avLst/>
          </a:prstGeom>
        </p:spPr>
      </p:pic>
    </p:spTree>
    <p:extLst>
      <p:ext uri="{BB962C8B-B14F-4D97-AF65-F5344CB8AC3E}">
        <p14:creationId xmlns:p14="http://schemas.microsoft.com/office/powerpoint/2010/main" val="382175320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animBg="1"/>
      <p:bldP spid="21"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ECE5DBF-16BF-4038-B221-A558952D0A6F}"/>
              </a:ext>
            </a:extLst>
          </p:cNvPr>
          <p:cNvSpPr>
            <a:spLocks noGrp="1"/>
          </p:cNvSpPr>
          <p:nvPr>
            <p:ph type="body" idx="1"/>
          </p:nvPr>
        </p:nvSpPr>
        <p:spPr/>
        <p:txBody>
          <a:bodyPr/>
          <a:lstStyle/>
          <a:p>
            <a:r>
              <a:rPr lang="en-US" sz="1600" dirty="0"/>
              <a:t>charging infrastructure and RANGE</a:t>
            </a:r>
            <a:endParaRPr lang="en-BE" sz="1600"/>
          </a:p>
        </p:txBody>
      </p:sp>
      <p:sp>
        <p:nvSpPr>
          <p:cNvPr id="3" name="Text Placeholder 2">
            <a:extLst>
              <a:ext uri="{FF2B5EF4-FFF2-40B4-BE49-F238E27FC236}">
                <a16:creationId xmlns:a16="http://schemas.microsoft.com/office/drawing/2014/main" id="{8192DBF4-C526-4EBA-B42D-28EBA897E30F}"/>
              </a:ext>
            </a:extLst>
          </p:cNvPr>
          <p:cNvSpPr>
            <a:spLocks noGrp="1"/>
          </p:cNvSpPr>
          <p:nvPr>
            <p:ph type="body" sz="quarter" idx="15"/>
          </p:nvPr>
        </p:nvSpPr>
        <p:spPr/>
        <p:txBody>
          <a:bodyPr/>
          <a:lstStyle/>
          <a:p>
            <a:r>
              <a:rPr lang="fr-BE"/>
              <a:t>Vos attentes</a:t>
            </a:r>
            <a:endParaRPr lang="en-US"/>
          </a:p>
        </p:txBody>
      </p:sp>
      <p:sp>
        <p:nvSpPr>
          <p:cNvPr id="5" name="Content Placeholder 4">
            <a:extLst>
              <a:ext uri="{FF2B5EF4-FFF2-40B4-BE49-F238E27FC236}">
                <a16:creationId xmlns:a16="http://schemas.microsoft.com/office/drawing/2014/main" id="{18AA8870-FC12-4073-9EB6-6ACEA12F0D67}"/>
              </a:ext>
            </a:extLst>
          </p:cNvPr>
          <p:cNvSpPr>
            <a:spLocks noGrp="1"/>
          </p:cNvSpPr>
          <p:nvPr>
            <p:ph sz="quarter" idx="18"/>
          </p:nvPr>
        </p:nvSpPr>
        <p:spPr/>
        <p:txBody>
          <a:bodyPr/>
          <a:lstStyle/>
          <a:p>
            <a:endParaRPr lang="en-US"/>
          </a:p>
        </p:txBody>
      </p:sp>
      <p:pic>
        <p:nvPicPr>
          <p:cNvPr id="6" name="Picture 2" descr="Tableau blanc">
            <a:extLst>
              <a:ext uri="{FF2B5EF4-FFF2-40B4-BE49-F238E27FC236}">
                <a16:creationId xmlns:a16="http://schemas.microsoft.com/office/drawing/2014/main" id="{BE87002F-D08A-45EE-A092-96282738917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9791" b="9791"/>
          <a:stretch/>
        </p:blipFill>
        <p:spPr bwMode="auto">
          <a:xfrm>
            <a:off x="578924" y="1418266"/>
            <a:ext cx="10580688" cy="4822825"/>
          </a:xfrm>
          <a:prstGeom prst="rect">
            <a:avLst/>
          </a:prstGeom>
          <a:solidFill>
            <a:srgbClr val="FFFFFF"/>
          </a:solidFill>
        </p:spPr>
      </p:pic>
      <p:sp>
        <p:nvSpPr>
          <p:cNvPr id="7" name="ZoneTexte 1">
            <a:extLst>
              <a:ext uri="{FF2B5EF4-FFF2-40B4-BE49-F238E27FC236}">
                <a16:creationId xmlns:a16="http://schemas.microsoft.com/office/drawing/2014/main" id="{8CCD8D56-7174-4335-9BF4-DEE2BFD5B1B0}"/>
              </a:ext>
            </a:extLst>
          </p:cNvPr>
          <p:cNvSpPr txBox="1"/>
          <p:nvPr/>
        </p:nvSpPr>
        <p:spPr>
          <a:xfrm>
            <a:off x="1032388" y="2035277"/>
            <a:ext cx="8890282" cy="1754326"/>
          </a:xfrm>
          <a:prstGeom prst="rect">
            <a:avLst/>
          </a:prstGeom>
          <a:noFill/>
        </p:spPr>
        <p:txBody>
          <a:bodyPr wrap="square" rtlCol="0">
            <a:spAutoFit/>
          </a:bodyPr>
          <a:lstStyle/>
          <a:p>
            <a:r>
              <a:rPr lang="en-US" sz="3600" dirty="0">
                <a:latin typeface="Encode Sans" panose="020B0604020202020204" charset="0"/>
              </a:rPr>
              <a:t>How long does it take to recharge a 42-kWh battery from 20% to 80% with a 3.7 kW terminal?</a:t>
            </a:r>
            <a:endParaRPr lang="fr-FR" sz="3600" dirty="0">
              <a:latin typeface="Encode Sans" panose="020B0604020202020204" charset="0"/>
            </a:endParaRPr>
          </a:p>
        </p:txBody>
      </p:sp>
      <p:sp>
        <p:nvSpPr>
          <p:cNvPr id="4" name="ZoneTexte 3">
            <a:extLst>
              <a:ext uri="{FF2B5EF4-FFF2-40B4-BE49-F238E27FC236}">
                <a16:creationId xmlns:a16="http://schemas.microsoft.com/office/drawing/2014/main" id="{E98541C3-1C32-8A9E-C7BD-9A33AD4CDAE3}"/>
              </a:ext>
            </a:extLst>
          </p:cNvPr>
          <p:cNvSpPr txBox="1"/>
          <p:nvPr/>
        </p:nvSpPr>
        <p:spPr>
          <a:xfrm>
            <a:off x="-1597845" y="2912440"/>
            <a:ext cx="3457162" cy="923330"/>
          </a:xfrm>
          <a:prstGeom prst="rect">
            <a:avLst/>
          </a:prstGeom>
          <a:solidFill>
            <a:srgbClr val="FF99FF"/>
          </a:solidFill>
        </p:spPr>
        <p:txBody>
          <a:bodyPr wrap="square" rtlCol="0">
            <a:spAutoFit/>
          </a:bodyPr>
          <a:lstStyle/>
          <a:p>
            <a:r>
              <a:rPr lang="en-US" dirty="0"/>
              <a:t>Other : could also speak of additional </a:t>
            </a:r>
            <a:r>
              <a:rPr lang="en-US" dirty="0" err="1"/>
              <a:t>bev</a:t>
            </a:r>
            <a:r>
              <a:rPr lang="en-US" dirty="0"/>
              <a:t> features included, like car conditioning remote</a:t>
            </a:r>
            <a:endParaRPr lang="fr-FR" dirty="0"/>
          </a:p>
        </p:txBody>
      </p:sp>
      <p:sp>
        <p:nvSpPr>
          <p:cNvPr id="8" name="ZoneTexte 7">
            <a:extLst>
              <a:ext uri="{FF2B5EF4-FFF2-40B4-BE49-F238E27FC236}">
                <a16:creationId xmlns:a16="http://schemas.microsoft.com/office/drawing/2014/main" id="{A85AEEF0-ADE1-3462-822C-CEA85912B67D}"/>
              </a:ext>
            </a:extLst>
          </p:cNvPr>
          <p:cNvSpPr txBox="1"/>
          <p:nvPr/>
        </p:nvSpPr>
        <p:spPr>
          <a:xfrm>
            <a:off x="-1728581" y="1261435"/>
            <a:ext cx="3457162" cy="1200329"/>
          </a:xfrm>
          <a:prstGeom prst="rect">
            <a:avLst/>
          </a:prstGeom>
          <a:solidFill>
            <a:srgbClr val="FF99FF"/>
          </a:solidFill>
        </p:spPr>
        <p:txBody>
          <a:bodyPr wrap="square" rtlCol="0">
            <a:spAutoFit/>
          </a:bodyPr>
          <a:lstStyle/>
          <a:p>
            <a:r>
              <a:rPr lang="en-US" dirty="0"/>
              <a:t> rather how to charge to </a:t>
            </a:r>
            <a:r>
              <a:rPr lang="en-US" dirty="0" err="1"/>
              <a:t>achive</a:t>
            </a:r>
            <a:r>
              <a:rPr lang="en-US" dirty="0"/>
              <a:t> “additional 100km drive range”: easier to understand for customers then 20-80%</a:t>
            </a:r>
            <a:endParaRPr lang="fr-FR" dirty="0"/>
          </a:p>
        </p:txBody>
      </p:sp>
    </p:spTree>
    <p:extLst>
      <p:ext uri="{BB962C8B-B14F-4D97-AF65-F5344CB8AC3E}">
        <p14:creationId xmlns:p14="http://schemas.microsoft.com/office/powerpoint/2010/main" val="379257817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Flèche : chevron 22">
            <a:extLst>
              <a:ext uri="{FF2B5EF4-FFF2-40B4-BE49-F238E27FC236}">
                <a16:creationId xmlns:a16="http://schemas.microsoft.com/office/drawing/2014/main" id="{33D37279-D6D9-43DB-B51E-B212168541CC}"/>
              </a:ext>
            </a:extLst>
          </p:cNvPr>
          <p:cNvSpPr/>
          <p:nvPr/>
        </p:nvSpPr>
        <p:spPr>
          <a:xfrm>
            <a:off x="4523508" y="4454712"/>
            <a:ext cx="945793" cy="1702353"/>
          </a:xfrm>
          <a:prstGeom prst="chevron">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dirty="0">
              <a:ln>
                <a:noFill/>
              </a:ln>
              <a:solidFill>
                <a:srgbClr val="000000"/>
              </a:solidFill>
              <a:effectLst/>
              <a:uLnTx/>
              <a:uFillTx/>
              <a:latin typeface="Encode Sans" panose="020B0604020202020204" charset="0"/>
              <a:ea typeface="+mn-ea"/>
              <a:cs typeface="+mn-cs"/>
            </a:endParaRPr>
          </a:p>
        </p:txBody>
      </p:sp>
      <p:sp>
        <p:nvSpPr>
          <p:cNvPr id="17" name="Espace réservé du texte 16">
            <a:extLst>
              <a:ext uri="{FF2B5EF4-FFF2-40B4-BE49-F238E27FC236}">
                <a16:creationId xmlns:a16="http://schemas.microsoft.com/office/drawing/2014/main" id="{21F25260-53AD-4F72-9CC9-B1B94431A2E6}"/>
              </a:ext>
            </a:extLst>
          </p:cNvPr>
          <p:cNvSpPr>
            <a:spLocks noGrp="1"/>
          </p:cNvSpPr>
          <p:nvPr>
            <p:ph type="body" idx="1"/>
          </p:nvPr>
        </p:nvSpPr>
        <p:spPr/>
        <p:txBody>
          <a:bodyPr/>
          <a:lstStyle/>
          <a:p>
            <a:r>
              <a:rPr lang="en-US" sz="1600" dirty="0"/>
              <a:t>charging infrastructure and RANGE</a:t>
            </a:r>
            <a:endParaRPr lang="en-BE" sz="1600"/>
          </a:p>
        </p:txBody>
      </p:sp>
      <p:sp>
        <p:nvSpPr>
          <p:cNvPr id="26" name="Text Placeholder 25">
            <a:extLst>
              <a:ext uri="{FF2B5EF4-FFF2-40B4-BE49-F238E27FC236}">
                <a16:creationId xmlns:a16="http://schemas.microsoft.com/office/drawing/2014/main" id="{5EEAEE25-AC2F-4944-AE8E-D328E0C5838C}"/>
              </a:ext>
            </a:extLst>
          </p:cNvPr>
          <p:cNvSpPr>
            <a:spLocks noGrp="1"/>
          </p:cNvSpPr>
          <p:nvPr>
            <p:ph type="body" sz="quarter" idx="19"/>
          </p:nvPr>
        </p:nvSpPr>
        <p:spPr/>
        <p:txBody>
          <a:bodyPr/>
          <a:lstStyle/>
          <a:p>
            <a:r>
              <a:rPr lang="fr-BE"/>
              <a:t>05</a:t>
            </a:r>
            <a:endParaRPr lang="en-US"/>
          </a:p>
        </p:txBody>
      </p:sp>
      <p:sp>
        <p:nvSpPr>
          <p:cNvPr id="2" name="Titre 1">
            <a:extLst>
              <a:ext uri="{FF2B5EF4-FFF2-40B4-BE49-F238E27FC236}">
                <a16:creationId xmlns:a16="http://schemas.microsoft.com/office/drawing/2014/main" id="{60DA401C-2B4C-4FE7-8D7C-7E23F0B4B427}"/>
              </a:ext>
            </a:extLst>
          </p:cNvPr>
          <p:cNvSpPr>
            <a:spLocks noGrp="1"/>
          </p:cNvSpPr>
          <p:nvPr>
            <p:ph type="title"/>
          </p:nvPr>
        </p:nvSpPr>
        <p:spPr/>
        <p:txBody>
          <a:bodyPr/>
          <a:lstStyle/>
          <a:p>
            <a:r>
              <a:rPr lang="en-US" dirty="0"/>
              <a:t>Debriefing - How to recharge a battery</a:t>
            </a:r>
            <a:endParaRPr lang="fr-BE" dirty="0"/>
          </a:p>
        </p:txBody>
      </p:sp>
      <p:sp>
        <p:nvSpPr>
          <p:cNvPr id="4" name="Rectangle 3">
            <a:extLst>
              <a:ext uri="{FF2B5EF4-FFF2-40B4-BE49-F238E27FC236}">
                <a16:creationId xmlns:a16="http://schemas.microsoft.com/office/drawing/2014/main" id="{F366C54F-4A6C-4087-BF77-892324839300}"/>
              </a:ext>
            </a:extLst>
          </p:cNvPr>
          <p:cNvSpPr/>
          <p:nvPr/>
        </p:nvSpPr>
        <p:spPr>
          <a:xfrm>
            <a:off x="370204" y="1279235"/>
            <a:ext cx="6298529" cy="43373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a:noFill/>
                </a:ln>
                <a:solidFill>
                  <a:srgbClr val="000000"/>
                </a:solidFill>
                <a:effectLst/>
                <a:uLnTx/>
                <a:uFillTx/>
                <a:latin typeface="Encode Sans" panose="020B0604020202020204" charset="0"/>
                <a:ea typeface="+mn-ea"/>
                <a:cs typeface="+mn-cs"/>
              </a:rPr>
              <a:t>How long does it take to recharge from 20 to 80%?</a:t>
            </a:r>
            <a:endParaRPr kumimoji="0" lang="fr-FR" sz="1600" b="1" i="1" u="none" strike="noStrike" kern="1200" cap="none" spc="0" normalizeH="0" baseline="0" noProof="0" dirty="0">
              <a:ln>
                <a:noFill/>
              </a:ln>
              <a:solidFill>
                <a:srgbClr val="000000"/>
              </a:solidFill>
              <a:effectLst/>
              <a:uLnTx/>
              <a:uFillTx/>
              <a:latin typeface="Encode Sans" panose="020B0604020202020204" charset="0"/>
              <a:ea typeface="+mn-ea"/>
              <a:cs typeface="+mn-cs"/>
            </a:endParaRPr>
          </a:p>
        </p:txBody>
      </p:sp>
      <p:pic>
        <p:nvPicPr>
          <p:cNvPr id="5" name="Graphique 4" descr="Chronomètre 75% contour">
            <a:extLst>
              <a:ext uri="{FF2B5EF4-FFF2-40B4-BE49-F238E27FC236}">
                <a16:creationId xmlns:a16="http://schemas.microsoft.com/office/drawing/2014/main" id="{53989F9A-30D4-4C9D-ACD5-BBFF9CD50EB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22131" y="1324956"/>
            <a:ext cx="342173" cy="342173"/>
          </a:xfrm>
          <a:prstGeom prst="rect">
            <a:avLst/>
          </a:prstGeom>
        </p:spPr>
      </p:pic>
      <p:grpSp>
        <p:nvGrpSpPr>
          <p:cNvPr id="25" name="Groupe 24">
            <a:extLst>
              <a:ext uri="{FF2B5EF4-FFF2-40B4-BE49-F238E27FC236}">
                <a16:creationId xmlns:a16="http://schemas.microsoft.com/office/drawing/2014/main" id="{D82C1AC6-0590-4664-89C5-75678252A2D9}"/>
              </a:ext>
            </a:extLst>
          </p:cNvPr>
          <p:cNvGrpSpPr/>
          <p:nvPr/>
        </p:nvGrpSpPr>
        <p:grpSpPr>
          <a:xfrm>
            <a:off x="160821" y="2122063"/>
            <a:ext cx="6480220" cy="1439060"/>
            <a:chOff x="28741" y="1370888"/>
            <a:chExt cx="6480220" cy="1439060"/>
          </a:xfrm>
        </p:grpSpPr>
        <p:sp>
          <p:nvSpPr>
            <p:cNvPr id="11" name="ZoneTexte 10">
              <a:extLst>
                <a:ext uri="{FF2B5EF4-FFF2-40B4-BE49-F238E27FC236}">
                  <a16:creationId xmlns:a16="http://schemas.microsoft.com/office/drawing/2014/main" id="{34CC2EA0-466C-4CF4-9E7A-FEAA516C0491}"/>
                </a:ext>
              </a:extLst>
            </p:cNvPr>
            <p:cNvSpPr txBox="1"/>
            <p:nvPr/>
          </p:nvSpPr>
          <p:spPr>
            <a:xfrm>
              <a:off x="5085973" y="1370888"/>
              <a:ext cx="568144" cy="923330"/>
            </a:xfrm>
            <a:prstGeom prst="rect">
              <a:avLst/>
            </a:prstGeom>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6000" b="1" i="0" u="none" strike="noStrike" kern="1200" cap="none" spc="0" normalizeH="0" baseline="0" noProof="0" dirty="0">
                  <a:ln>
                    <a:noFill/>
                  </a:ln>
                  <a:solidFill>
                    <a:schemeClr val="accent6"/>
                  </a:solidFill>
                  <a:effectLst/>
                  <a:uLnTx/>
                  <a:uFillTx/>
                  <a:latin typeface="Encode Sans" panose="020B0604020202020204" charset="0"/>
                  <a:ea typeface="+mn-ea"/>
                  <a:cs typeface="+mn-cs"/>
                </a:rPr>
                <a:t>=</a:t>
              </a:r>
            </a:p>
          </p:txBody>
        </p:sp>
        <p:grpSp>
          <p:nvGrpSpPr>
            <p:cNvPr id="10" name="Groupe 9">
              <a:extLst>
                <a:ext uri="{FF2B5EF4-FFF2-40B4-BE49-F238E27FC236}">
                  <a16:creationId xmlns:a16="http://schemas.microsoft.com/office/drawing/2014/main" id="{9F2FA561-4FAD-4132-B498-3D74833F194F}"/>
                </a:ext>
              </a:extLst>
            </p:cNvPr>
            <p:cNvGrpSpPr/>
            <p:nvPr/>
          </p:nvGrpSpPr>
          <p:grpSpPr>
            <a:xfrm>
              <a:off x="2872222" y="1382336"/>
              <a:ext cx="2474426" cy="1427612"/>
              <a:chOff x="2727007" y="1382336"/>
              <a:chExt cx="2474426" cy="1427612"/>
            </a:xfrm>
          </p:grpSpPr>
          <p:pic>
            <p:nvPicPr>
              <p:cNvPr id="7" name="Image 6">
                <a:extLst>
                  <a:ext uri="{FF2B5EF4-FFF2-40B4-BE49-F238E27FC236}">
                    <a16:creationId xmlns:a16="http://schemas.microsoft.com/office/drawing/2014/main" id="{708B4921-C3E6-4172-8CDC-D811D1F62955}"/>
                  </a:ext>
                </a:extLst>
              </p:cNvPr>
              <p:cNvPicPr>
                <a:picLocks noChangeAspect="1"/>
              </p:cNvPicPr>
              <p:nvPr/>
            </p:nvPicPr>
            <p:blipFill>
              <a:blip r:embed="rId5">
                <a:duotone>
                  <a:schemeClr val="bg2">
                    <a:shade val="45000"/>
                    <a:satMod val="135000"/>
                  </a:schemeClr>
                  <a:prstClr val="white"/>
                </a:duotone>
              </a:blip>
              <a:stretch>
                <a:fillRect/>
              </a:stretch>
            </p:blipFill>
            <p:spPr>
              <a:xfrm>
                <a:off x="3467837" y="1382336"/>
                <a:ext cx="992766" cy="992766"/>
              </a:xfrm>
              <a:prstGeom prst="rect">
                <a:avLst/>
              </a:prstGeom>
            </p:spPr>
          </p:pic>
          <p:sp>
            <p:nvSpPr>
              <p:cNvPr id="12" name="ZoneTexte 11">
                <a:extLst>
                  <a:ext uri="{FF2B5EF4-FFF2-40B4-BE49-F238E27FC236}">
                    <a16:creationId xmlns:a16="http://schemas.microsoft.com/office/drawing/2014/main" id="{810039B1-A061-46D8-8E71-81690723450D}"/>
                  </a:ext>
                </a:extLst>
              </p:cNvPr>
              <p:cNvSpPr txBox="1"/>
              <p:nvPr/>
            </p:nvSpPr>
            <p:spPr>
              <a:xfrm>
                <a:off x="2727007" y="2379061"/>
                <a:ext cx="2474426" cy="430887"/>
              </a:xfrm>
              <a:prstGeom prst="rect">
                <a:avLst/>
              </a:prstGeom>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000000"/>
                    </a:solidFill>
                    <a:effectLst/>
                    <a:uLnTx/>
                    <a:uFillTx/>
                    <a:latin typeface="Encode Sans" panose="020B0604020202020204" charset="0"/>
                    <a:ea typeface="+mn-ea"/>
                    <a:cs typeface="+mn-cs"/>
                  </a:rPr>
                  <a:t>Power of the of the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000000"/>
                    </a:solidFill>
                    <a:effectLst/>
                    <a:uLnTx/>
                    <a:uFillTx/>
                    <a:latin typeface="Encode Sans" panose="020B0604020202020204" charset="0"/>
                    <a:ea typeface="+mn-ea"/>
                    <a:cs typeface="+mn-cs"/>
                  </a:rPr>
                  <a:t>terminal in kW</a:t>
                </a:r>
                <a:endParaRPr kumimoji="0" lang="fr-BE" sz="1400" b="1" i="1" u="none" strike="noStrike" kern="1200" cap="none" spc="0" normalizeH="0" baseline="0" noProof="0" dirty="0">
                  <a:ln>
                    <a:noFill/>
                  </a:ln>
                  <a:solidFill>
                    <a:srgbClr val="000000"/>
                  </a:solidFill>
                  <a:effectLst/>
                  <a:uLnTx/>
                  <a:uFillTx/>
                  <a:latin typeface="Encode Sans" panose="020B0604020202020204" charset="0"/>
                  <a:ea typeface="+mn-ea"/>
                  <a:cs typeface="+mn-cs"/>
                </a:endParaRPr>
              </a:p>
            </p:txBody>
          </p:sp>
        </p:grpSp>
        <p:grpSp>
          <p:nvGrpSpPr>
            <p:cNvPr id="15" name="Groupe 14">
              <a:extLst>
                <a:ext uri="{FF2B5EF4-FFF2-40B4-BE49-F238E27FC236}">
                  <a16:creationId xmlns:a16="http://schemas.microsoft.com/office/drawing/2014/main" id="{FD5324AB-0638-4005-A3D0-E1BE34199759}"/>
                </a:ext>
              </a:extLst>
            </p:cNvPr>
            <p:cNvGrpSpPr/>
            <p:nvPr/>
          </p:nvGrpSpPr>
          <p:grpSpPr>
            <a:xfrm>
              <a:off x="5515361" y="1381919"/>
              <a:ext cx="993600" cy="1351086"/>
              <a:chOff x="6045713" y="1381919"/>
              <a:chExt cx="993600" cy="1351086"/>
            </a:xfrm>
          </p:grpSpPr>
          <p:pic>
            <p:nvPicPr>
              <p:cNvPr id="8" name="Graphique 7" descr="Sablier 60% avec un remplissage uni">
                <a:extLst>
                  <a:ext uri="{FF2B5EF4-FFF2-40B4-BE49-F238E27FC236}">
                    <a16:creationId xmlns:a16="http://schemas.microsoft.com/office/drawing/2014/main" id="{0FCBB4CC-A9FB-4A81-8D27-F71A0E83804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045713" y="1381919"/>
                <a:ext cx="993600" cy="993600"/>
              </a:xfrm>
              <a:prstGeom prst="rect">
                <a:avLst/>
              </a:prstGeom>
            </p:spPr>
          </p:pic>
          <p:sp>
            <p:nvSpPr>
              <p:cNvPr id="13" name="ZoneTexte 12">
                <a:extLst>
                  <a:ext uri="{FF2B5EF4-FFF2-40B4-BE49-F238E27FC236}">
                    <a16:creationId xmlns:a16="http://schemas.microsoft.com/office/drawing/2014/main" id="{FCEBB9AD-E8DB-46A1-90E2-477886B076A4}"/>
                  </a:ext>
                </a:extLst>
              </p:cNvPr>
              <p:cNvSpPr txBox="1"/>
              <p:nvPr/>
            </p:nvSpPr>
            <p:spPr>
              <a:xfrm>
                <a:off x="6076113" y="2517561"/>
                <a:ext cx="921184" cy="215444"/>
              </a:xfrm>
              <a:prstGeom prst="rect">
                <a:avLst/>
              </a:prstGeom>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400" b="1" i="1" u="none" strike="noStrike" kern="1200" cap="none" spc="0" normalizeH="0" baseline="0" noProof="0" dirty="0">
                    <a:ln>
                      <a:noFill/>
                    </a:ln>
                    <a:solidFill>
                      <a:srgbClr val="000000"/>
                    </a:solidFill>
                    <a:effectLst/>
                    <a:uLnTx/>
                    <a:uFillTx/>
                    <a:latin typeface="Encode Sans" panose="020B0604020202020204" charset="0"/>
                    <a:ea typeface="+mn-ea"/>
                    <a:cs typeface="+mn-cs"/>
                  </a:rPr>
                  <a:t>Duration</a:t>
                </a:r>
              </a:p>
            </p:txBody>
          </p:sp>
        </p:grpSp>
        <p:grpSp>
          <p:nvGrpSpPr>
            <p:cNvPr id="6" name="Groupe 5">
              <a:extLst>
                <a:ext uri="{FF2B5EF4-FFF2-40B4-BE49-F238E27FC236}">
                  <a16:creationId xmlns:a16="http://schemas.microsoft.com/office/drawing/2014/main" id="{6E5785D9-A738-44DB-BD9A-9C9B848D8BF8}"/>
                </a:ext>
              </a:extLst>
            </p:cNvPr>
            <p:cNvGrpSpPr/>
            <p:nvPr/>
          </p:nvGrpSpPr>
          <p:grpSpPr>
            <a:xfrm>
              <a:off x="28741" y="1381919"/>
              <a:ext cx="2474426" cy="1428029"/>
              <a:chOff x="421933" y="1381919"/>
              <a:chExt cx="2474426" cy="1428029"/>
            </a:xfrm>
          </p:grpSpPr>
          <p:pic>
            <p:nvPicPr>
              <p:cNvPr id="9" name="Graphique 8" descr="Batterie en charge avec un remplissage uni">
                <a:extLst>
                  <a:ext uri="{FF2B5EF4-FFF2-40B4-BE49-F238E27FC236}">
                    <a16:creationId xmlns:a16="http://schemas.microsoft.com/office/drawing/2014/main" id="{52BC51E8-ECD4-45AA-8EAD-A8AD6F6BD10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62346" y="1381919"/>
                <a:ext cx="993600" cy="993600"/>
              </a:xfrm>
              <a:prstGeom prst="rect">
                <a:avLst/>
              </a:prstGeom>
            </p:spPr>
          </p:pic>
          <p:sp>
            <p:nvSpPr>
              <p:cNvPr id="14" name="ZoneTexte 13">
                <a:extLst>
                  <a:ext uri="{FF2B5EF4-FFF2-40B4-BE49-F238E27FC236}">
                    <a16:creationId xmlns:a16="http://schemas.microsoft.com/office/drawing/2014/main" id="{3651E60F-00BE-4BCC-8613-8491E9668625}"/>
                  </a:ext>
                </a:extLst>
              </p:cNvPr>
              <p:cNvSpPr txBox="1"/>
              <p:nvPr/>
            </p:nvSpPr>
            <p:spPr>
              <a:xfrm>
                <a:off x="421933" y="2379061"/>
                <a:ext cx="2474426" cy="430887"/>
              </a:xfrm>
              <a:prstGeom prst="rect">
                <a:avLst/>
              </a:prstGeom>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000000"/>
                    </a:solidFill>
                    <a:effectLst/>
                    <a:uLnTx/>
                    <a:uFillTx/>
                    <a:latin typeface="Encode Sans" panose="020B0604020202020204" charset="0"/>
                    <a:ea typeface="+mn-ea"/>
                    <a:cs typeface="+mn-cs"/>
                  </a:rPr>
                  <a:t>Battery capacity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000000"/>
                    </a:solidFill>
                    <a:effectLst/>
                    <a:uLnTx/>
                    <a:uFillTx/>
                    <a:latin typeface="Encode Sans" panose="020B0604020202020204" charset="0"/>
                    <a:ea typeface="+mn-ea"/>
                    <a:cs typeface="+mn-cs"/>
                  </a:rPr>
                  <a:t>in kWh X 60%</a:t>
                </a:r>
                <a:endParaRPr kumimoji="0" lang="fr-BE" sz="1400" b="1" i="1" u="none" strike="noStrike" kern="1200" cap="none" spc="0" normalizeH="0" baseline="0" noProof="0" dirty="0">
                  <a:ln>
                    <a:noFill/>
                  </a:ln>
                  <a:solidFill>
                    <a:srgbClr val="000000"/>
                  </a:solidFill>
                  <a:effectLst/>
                  <a:uLnTx/>
                  <a:uFillTx/>
                  <a:latin typeface="Encode Sans" panose="020B0604020202020204" charset="0"/>
                  <a:ea typeface="+mn-ea"/>
                  <a:cs typeface="+mn-cs"/>
                </a:endParaRPr>
              </a:p>
            </p:txBody>
          </p:sp>
        </p:grpSp>
        <p:sp>
          <p:nvSpPr>
            <p:cNvPr id="16" name="ZoneTexte 15">
              <a:extLst>
                <a:ext uri="{FF2B5EF4-FFF2-40B4-BE49-F238E27FC236}">
                  <a16:creationId xmlns:a16="http://schemas.microsoft.com/office/drawing/2014/main" id="{D5A66AE2-B1BA-4B8F-805D-92776DA6649A}"/>
                </a:ext>
              </a:extLst>
            </p:cNvPr>
            <p:cNvSpPr txBox="1"/>
            <p:nvPr/>
          </p:nvSpPr>
          <p:spPr>
            <a:xfrm>
              <a:off x="2303452" y="1370888"/>
              <a:ext cx="768485" cy="923330"/>
            </a:xfrm>
            <a:prstGeom prst="rect">
              <a:avLst/>
            </a:prstGeom>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6000" b="0" i="0" u="none" strike="noStrike" kern="1200" cap="none" spc="0" normalizeH="0" baseline="0" noProof="0" dirty="0">
                  <a:ln>
                    <a:noFill/>
                  </a:ln>
                  <a:solidFill>
                    <a:schemeClr val="accent6"/>
                  </a:solidFill>
                  <a:effectLst/>
                  <a:uLnTx/>
                  <a:uFillTx/>
                  <a:latin typeface="Encode Sans" panose="020B0604020202020204" charset="0"/>
                  <a:ea typeface="+mn-ea"/>
                  <a:cs typeface="+mn-cs"/>
                </a:rPr>
                <a:t>÷</a:t>
              </a:r>
            </a:p>
          </p:txBody>
        </p:sp>
      </p:grpSp>
      <p:sp>
        <p:nvSpPr>
          <p:cNvPr id="18" name="ZoneTexte 17">
            <a:extLst>
              <a:ext uri="{FF2B5EF4-FFF2-40B4-BE49-F238E27FC236}">
                <a16:creationId xmlns:a16="http://schemas.microsoft.com/office/drawing/2014/main" id="{090B72C9-E8B9-4031-A3A1-2A4FF2421B75}"/>
              </a:ext>
            </a:extLst>
          </p:cNvPr>
          <p:cNvSpPr txBox="1"/>
          <p:nvPr/>
        </p:nvSpPr>
        <p:spPr>
          <a:xfrm>
            <a:off x="372798" y="4076191"/>
            <a:ext cx="7527193" cy="276999"/>
          </a:xfrm>
          <a:prstGeom prst="rect">
            <a:avLst/>
          </a:prstGeom>
        </p:spPr>
        <p:txBody>
          <a:bodyPr wrap="square" lIns="0" tIns="0" rIns="0" bIns="0" rtlCol="0">
            <a:spAutoFit/>
          </a:bodyPr>
          <a:lstStyle/>
          <a:p>
            <a:pPr lvl="0">
              <a:defRPr/>
            </a:pPr>
            <a:r>
              <a:rPr lang="en-US" b="1" i="1" dirty="0">
                <a:solidFill>
                  <a:srgbClr val="000000"/>
                </a:solidFill>
                <a:latin typeface="Encode Sans" panose="020B0604020202020204" charset="0"/>
              </a:rPr>
              <a:t>Calculation example for Fiat 500e with 42 kW battery:</a:t>
            </a:r>
            <a:endParaRPr kumimoji="0" lang="fr-BE" sz="1800" b="1" i="1" u="none" strike="noStrike" kern="1200" cap="none" spc="0" normalizeH="0" baseline="0" noProof="0" dirty="0">
              <a:ln>
                <a:noFill/>
              </a:ln>
              <a:solidFill>
                <a:srgbClr val="000000"/>
              </a:solidFill>
              <a:effectLst/>
              <a:uLnTx/>
              <a:uFillTx/>
              <a:latin typeface="Encode Sans" panose="020B0604020202020204" charset="0"/>
              <a:ea typeface="+mn-ea"/>
              <a:cs typeface="+mn-cs"/>
            </a:endParaRPr>
          </a:p>
        </p:txBody>
      </p:sp>
      <p:sp>
        <p:nvSpPr>
          <p:cNvPr id="20" name="Rectangle : coins arrondis 19">
            <a:extLst>
              <a:ext uri="{FF2B5EF4-FFF2-40B4-BE49-F238E27FC236}">
                <a16:creationId xmlns:a16="http://schemas.microsoft.com/office/drawing/2014/main" id="{8E5B2585-9E1E-4718-AC38-7D21477DD79B}"/>
              </a:ext>
            </a:extLst>
          </p:cNvPr>
          <p:cNvSpPr/>
          <p:nvPr/>
        </p:nvSpPr>
        <p:spPr>
          <a:xfrm>
            <a:off x="372797" y="4454712"/>
            <a:ext cx="4036790" cy="712885"/>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fr-BE" sz="1600" dirty="0">
                <a:solidFill>
                  <a:srgbClr val="000000"/>
                </a:solidFill>
                <a:latin typeface="Encode Sans" panose="020B0604020202020204" charset="0"/>
              </a:rPr>
              <a:t>Battery </a:t>
            </a:r>
            <a:r>
              <a:rPr lang="fr-BE" sz="1600" dirty="0" err="1">
                <a:solidFill>
                  <a:srgbClr val="000000"/>
                </a:solidFill>
                <a:latin typeface="Encode Sans" panose="020B0604020202020204" charset="0"/>
              </a:rPr>
              <a:t>capacity</a:t>
            </a:r>
            <a:r>
              <a:rPr lang="fr-BE" sz="1600" dirty="0">
                <a:solidFill>
                  <a:srgbClr val="000000"/>
                </a:solidFill>
                <a:latin typeface="Encode Sans" panose="020B0604020202020204" charset="0"/>
              </a:rPr>
              <a:t>: 42 kWh</a:t>
            </a:r>
            <a:endParaRPr kumimoji="0" lang="fr-BE" sz="1600" b="0" i="0" u="none" strike="noStrike" kern="1200" cap="none" spc="0" normalizeH="0" baseline="0" noProof="0" dirty="0">
              <a:ln>
                <a:noFill/>
              </a:ln>
              <a:solidFill>
                <a:srgbClr val="FFFFFF"/>
              </a:solidFill>
              <a:effectLst/>
              <a:uLnTx/>
              <a:uFillTx/>
              <a:latin typeface="Encode Sans" panose="020B0604020202020204" charset="0"/>
              <a:ea typeface="+mn-ea"/>
              <a:cs typeface="+mn-cs"/>
            </a:endParaRPr>
          </a:p>
        </p:txBody>
      </p:sp>
      <p:sp>
        <p:nvSpPr>
          <p:cNvPr id="21" name="Rectangle : coins arrondis 20">
            <a:extLst>
              <a:ext uri="{FF2B5EF4-FFF2-40B4-BE49-F238E27FC236}">
                <a16:creationId xmlns:a16="http://schemas.microsoft.com/office/drawing/2014/main" id="{F6189FA4-E908-4D93-B240-6E6DD6A416B9}"/>
              </a:ext>
            </a:extLst>
          </p:cNvPr>
          <p:cNvSpPr/>
          <p:nvPr/>
        </p:nvSpPr>
        <p:spPr>
          <a:xfrm>
            <a:off x="380308" y="5444180"/>
            <a:ext cx="4036790" cy="712885"/>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1600" dirty="0">
                <a:solidFill>
                  <a:srgbClr val="000000"/>
                </a:solidFill>
                <a:latin typeface="Encode Sans" panose="020B0604020202020204" charset="0"/>
              </a:rPr>
              <a:t>Power of the terminal in kW: 3.7 kW</a:t>
            </a:r>
            <a:endParaRPr kumimoji="0" lang="fr-BE" sz="1600" b="0" i="0" u="none" strike="noStrike" kern="1200" cap="none" spc="0" normalizeH="0" baseline="0" noProof="0" dirty="0">
              <a:ln>
                <a:noFill/>
              </a:ln>
              <a:solidFill>
                <a:srgbClr val="FFFFFF"/>
              </a:solidFill>
              <a:effectLst/>
              <a:uLnTx/>
              <a:uFillTx/>
              <a:latin typeface="Encode Sans" panose="020B0604020202020204" charset="0"/>
              <a:ea typeface="+mn-ea"/>
              <a:cs typeface="+mn-cs"/>
            </a:endParaRPr>
          </a:p>
        </p:txBody>
      </p:sp>
      <p:sp>
        <p:nvSpPr>
          <p:cNvPr id="22" name="Rectangle : coins arrondis 21">
            <a:extLst>
              <a:ext uri="{FF2B5EF4-FFF2-40B4-BE49-F238E27FC236}">
                <a16:creationId xmlns:a16="http://schemas.microsoft.com/office/drawing/2014/main" id="{3AC59644-8A86-48D3-B898-C48A2056A146}"/>
              </a:ext>
            </a:extLst>
          </p:cNvPr>
          <p:cNvSpPr/>
          <p:nvPr/>
        </p:nvSpPr>
        <p:spPr>
          <a:xfrm>
            <a:off x="6045038" y="4454711"/>
            <a:ext cx="4359610" cy="1702353"/>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fr-BE" sz="1600" dirty="0" err="1">
                <a:solidFill>
                  <a:srgbClr val="000000"/>
                </a:solidFill>
                <a:latin typeface="Encode Sans" panose="020B0604020202020204" charset="0"/>
              </a:rPr>
              <a:t>Charging</a:t>
            </a:r>
            <a:r>
              <a:rPr lang="fr-BE" sz="1600" dirty="0">
                <a:solidFill>
                  <a:srgbClr val="000000"/>
                </a:solidFill>
                <a:latin typeface="Encode Sans" panose="020B0604020202020204" charset="0"/>
              </a:rPr>
              <a:t> time:</a:t>
            </a:r>
          </a:p>
          <a:p>
            <a:pPr lvl="0" algn="ctr">
              <a:defRPr/>
            </a:pPr>
            <a:endParaRPr lang="fr-BE" sz="1600" dirty="0">
              <a:solidFill>
                <a:srgbClr val="000000"/>
              </a:solidFill>
              <a:latin typeface="Encode Sans" panose="020B0604020202020204" charset="0"/>
            </a:endParaRPr>
          </a:p>
          <a:p>
            <a:pPr lvl="0" algn="ctr">
              <a:defRPr/>
            </a:pPr>
            <a:r>
              <a:rPr lang="fr-BE" sz="1600" dirty="0">
                <a:solidFill>
                  <a:srgbClr val="000000"/>
                </a:solidFill>
                <a:latin typeface="Encode Sans" panose="020B0604020202020204" charset="0"/>
              </a:rPr>
              <a:t>42 kWh x 60% = 25.2 kWh</a:t>
            </a:r>
          </a:p>
          <a:p>
            <a:pPr lvl="0" algn="ctr">
              <a:defRPr/>
            </a:pPr>
            <a:endParaRPr lang="fr-BE" sz="1600" dirty="0">
              <a:solidFill>
                <a:srgbClr val="000000"/>
              </a:solidFill>
              <a:latin typeface="Encode Sans" panose="020B0604020202020204" charset="0"/>
            </a:endParaRPr>
          </a:p>
          <a:p>
            <a:pPr lvl="0" algn="ctr">
              <a:defRPr/>
            </a:pPr>
            <a:r>
              <a:rPr lang="fr-BE" sz="1600" dirty="0">
                <a:solidFill>
                  <a:srgbClr val="000000"/>
                </a:solidFill>
                <a:latin typeface="Encode Sans" panose="020B0604020202020204" charset="0"/>
              </a:rPr>
              <a:t>25.2 / 3.7= 6.81 h</a:t>
            </a:r>
          </a:p>
          <a:p>
            <a:pPr lvl="0" algn="ctr">
              <a:defRPr/>
            </a:pPr>
            <a:r>
              <a:rPr lang="fr-BE" sz="1600" dirty="0">
                <a:solidFill>
                  <a:srgbClr val="000000"/>
                </a:solidFill>
                <a:latin typeface="Encode Sans" panose="020B0604020202020204" charset="0"/>
              </a:rPr>
              <a:t>= 6h + (0.81 x 60 min) = </a:t>
            </a:r>
            <a:r>
              <a:rPr lang="fr-BE" sz="1600" b="1" dirty="0">
                <a:solidFill>
                  <a:srgbClr val="000000"/>
                </a:solidFill>
                <a:effectLst>
                  <a:outerShdw blurRad="38100" dist="38100" dir="2700000" algn="tl">
                    <a:srgbClr val="000000">
                      <a:alpha val="43137"/>
                    </a:srgbClr>
                  </a:outerShdw>
                </a:effectLst>
                <a:latin typeface="Encode Sans" panose="020B0604020202020204" charset="0"/>
              </a:rPr>
              <a:t>6 h 48 min</a:t>
            </a:r>
            <a:endParaRPr kumimoji="0" lang="fr-BE" sz="16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Encode Sans" panose="020B0604020202020204" charset="0"/>
            </a:endParaRPr>
          </a:p>
        </p:txBody>
      </p:sp>
      <p:sp>
        <p:nvSpPr>
          <p:cNvPr id="24" name="Rectangle 23">
            <a:extLst>
              <a:ext uri="{FF2B5EF4-FFF2-40B4-BE49-F238E27FC236}">
                <a16:creationId xmlns:a16="http://schemas.microsoft.com/office/drawing/2014/main" id="{5C8472E4-A187-4ED4-ACAC-DB6F672A30FA}"/>
              </a:ext>
            </a:extLst>
          </p:cNvPr>
          <p:cNvSpPr/>
          <p:nvPr/>
        </p:nvSpPr>
        <p:spPr>
          <a:xfrm>
            <a:off x="370204" y="1832842"/>
            <a:ext cx="6270837" cy="2098013"/>
          </a:xfrm>
          <a:prstGeom prst="rect">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dirty="0">
              <a:ln>
                <a:noFill/>
              </a:ln>
              <a:solidFill>
                <a:srgbClr val="FFFFFF"/>
              </a:solidFill>
              <a:effectLst/>
              <a:uLnTx/>
              <a:uFillTx/>
              <a:latin typeface="Encode Sans" panose="020B0604020202020204" charset="0"/>
              <a:ea typeface="+mn-ea"/>
              <a:cs typeface="+mn-cs"/>
            </a:endParaRPr>
          </a:p>
        </p:txBody>
      </p:sp>
      <p:pic>
        <p:nvPicPr>
          <p:cNvPr id="27" name="Picture 2" descr="Stellantis dévoile un florilège de slogans pour ses marques">
            <a:extLst>
              <a:ext uri="{FF2B5EF4-FFF2-40B4-BE49-F238E27FC236}">
                <a16:creationId xmlns:a16="http://schemas.microsoft.com/office/drawing/2014/main" id="{B7D42115-56FA-9872-B05D-70563364EE4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9994" y="572641"/>
            <a:ext cx="396573" cy="264382"/>
          </a:xfrm>
          <a:prstGeom prst="flowChartConnector">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BCA65274-0BC0-7940-54B1-CA669D97272C}"/>
              </a:ext>
            </a:extLst>
          </p:cNvPr>
          <p:cNvPicPr>
            <a:picLocks noChangeAspect="1"/>
          </p:cNvPicPr>
          <p:nvPr/>
        </p:nvPicPr>
        <p:blipFill>
          <a:blip r:embed="rId11"/>
          <a:stretch>
            <a:fillRect/>
          </a:stretch>
        </p:blipFill>
        <p:spPr>
          <a:xfrm>
            <a:off x="7030268" y="1274517"/>
            <a:ext cx="4627378" cy="2640668"/>
          </a:xfrm>
          <a:prstGeom prst="rect">
            <a:avLst/>
          </a:prstGeom>
        </p:spPr>
      </p:pic>
    </p:spTree>
    <p:extLst>
      <p:ext uri="{BB962C8B-B14F-4D97-AF65-F5344CB8AC3E}">
        <p14:creationId xmlns:p14="http://schemas.microsoft.com/office/powerpoint/2010/main" val="194839232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500"/>
                                        <p:tgtEl>
                                          <p:spTgt spid="2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500"/>
                                        <p:tgtEl>
                                          <p:spTgt spid="2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18" grpId="0"/>
      <p:bldP spid="20" grpId="0" animBg="1"/>
      <p:bldP spid="21" grpId="0" animBg="1"/>
      <p:bldP spid="22"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9A28CA2-2B39-5DD6-6429-5E73249D7D8E}"/>
              </a:ext>
            </a:extLst>
          </p:cNvPr>
          <p:cNvSpPr/>
          <p:nvPr/>
        </p:nvSpPr>
        <p:spPr>
          <a:xfrm>
            <a:off x="546100" y="5271591"/>
            <a:ext cx="11141075" cy="1376859"/>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Encode Sans" panose="020B0604020202020204" charset="0"/>
            </a:endParaRPr>
          </a:p>
        </p:txBody>
      </p:sp>
      <p:sp>
        <p:nvSpPr>
          <p:cNvPr id="3" name="Espace réservé du texte 2">
            <a:extLst>
              <a:ext uri="{FF2B5EF4-FFF2-40B4-BE49-F238E27FC236}">
                <a16:creationId xmlns:a16="http://schemas.microsoft.com/office/drawing/2014/main" id="{6BB1F6E4-6A3E-4EC1-9823-DF5D102BA55F}"/>
              </a:ext>
            </a:extLst>
          </p:cNvPr>
          <p:cNvSpPr>
            <a:spLocks noGrp="1"/>
          </p:cNvSpPr>
          <p:nvPr>
            <p:ph type="body" idx="1"/>
          </p:nvPr>
        </p:nvSpPr>
        <p:spPr/>
        <p:txBody>
          <a:bodyPr/>
          <a:lstStyle/>
          <a:p>
            <a:r>
              <a:rPr lang="en-US" sz="1600" dirty="0"/>
              <a:t>charging infrastructure and RANGE</a:t>
            </a:r>
            <a:endParaRPr lang="en-BE" sz="1600"/>
          </a:p>
        </p:txBody>
      </p:sp>
      <p:sp>
        <p:nvSpPr>
          <p:cNvPr id="8" name="Text Placeholder 7">
            <a:extLst>
              <a:ext uri="{FF2B5EF4-FFF2-40B4-BE49-F238E27FC236}">
                <a16:creationId xmlns:a16="http://schemas.microsoft.com/office/drawing/2014/main" id="{4067A815-ABDB-4AD5-AD67-CFD35FF522BF}"/>
              </a:ext>
            </a:extLst>
          </p:cNvPr>
          <p:cNvSpPr>
            <a:spLocks noGrp="1"/>
          </p:cNvSpPr>
          <p:nvPr>
            <p:ph type="body" sz="quarter" idx="19"/>
          </p:nvPr>
        </p:nvSpPr>
        <p:spPr/>
        <p:txBody>
          <a:bodyPr/>
          <a:lstStyle/>
          <a:p>
            <a:r>
              <a:rPr lang="fr-BE"/>
              <a:t>05</a:t>
            </a:r>
            <a:endParaRPr lang="en-US"/>
          </a:p>
        </p:txBody>
      </p:sp>
      <p:sp>
        <p:nvSpPr>
          <p:cNvPr id="2" name="Titre 1">
            <a:extLst>
              <a:ext uri="{FF2B5EF4-FFF2-40B4-BE49-F238E27FC236}">
                <a16:creationId xmlns:a16="http://schemas.microsoft.com/office/drawing/2014/main" id="{08098DCF-78E0-4DBA-8FC8-CC89A219AAAD}"/>
              </a:ext>
            </a:extLst>
          </p:cNvPr>
          <p:cNvSpPr>
            <a:spLocks noGrp="1"/>
          </p:cNvSpPr>
          <p:nvPr>
            <p:ph type="title"/>
          </p:nvPr>
        </p:nvSpPr>
        <p:spPr/>
        <p:txBody>
          <a:bodyPr/>
          <a:lstStyle/>
          <a:p>
            <a:r>
              <a:rPr lang="fr-BE"/>
              <a:t>Temps de charge BEV</a:t>
            </a:r>
          </a:p>
        </p:txBody>
      </p:sp>
      <p:graphicFrame>
        <p:nvGraphicFramePr>
          <p:cNvPr id="11" name="Tableau 8">
            <a:extLst>
              <a:ext uri="{FF2B5EF4-FFF2-40B4-BE49-F238E27FC236}">
                <a16:creationId xmlns:a16="http://schemas.microsoft.com/office/drawing/2014/main" id="{6FC342DB-4C4B-49A8-94A3-66A3BB54D623}"/>
              </a:ext>
            </a:extLst>
          </p:cNvPr>
          <p:cNvGraphicFramePr>
            <a:graphicFrameLocks noGrp="1"/>
          </p:cNvGraphicFramePr>
          <p:nvPr>
            <p:extLst>
              <p:ext uri="{D42A27DB-BD31-4B8C-83A1-F6EECF244321}">
                <p14:modId xmlns:p14="http://schemas.microsoft.com/office/powerpoint/2010/main" val="1986546689"/>
              </p:ext>
            </p:extLst>
          </p:nvPr>
        </p:nvGraphicFramePr>
        <p:xfrm>
          <a:off x="705002" y="2021133"/>
          <a:ext cx="11212678" cy="3189657"/>
        </p:xfrm>
        <a:graphic>
          <a:graphicData uri="http://schemas.openxmlformats.org/drawingml/2006/table">
            <a:tbl>
              <a:tblPr firstRow="1" bandRow="1">
                <a:tableStyleId>{5C22544A-7EE6-4342-B048-85BDC9FD1C3A}</a:tableStyleId>
              </a:tblPr>
              <a:tblGrid>
                <a:gridCol w="5153505">
                  <a:extLst>
                    <a:ext uri="{9D8B030D-6E8A-4147-A177-3AD203B41FA5}">
                      <a16:colId xmlns:a16="http://schemas.microsoft.com/office/drawing/2014/main" val="2230825354"/>
                    </a:ext>
                  </a:extLst>
                </a:gridCol>
                <a:gridCol w="3029149">
                  <a:extLst>
                    <a:ext uri="{9D8B030D-6E8A-4147-A177-3AD203B41FA5}">
                      <a16:colId xmlns:a16="http://schemas.microsoft.com/office/drawing/2014/main" val="2132645669"/>
                    </a:ext>
                  </a:extLst>
                </a:gridCol>
                <a:gridCol w="3030024">
                  <a:extLst>
                    <a:ext uri="{9D8B030D-6E8A-4147-A177-3AD203B41FA5}">
                      <a16:colId xmlns:a16="http://schemas.microsoft.com/office/drawing/2014/main" val="2126248511"/>
                    </a:ext>
                  </a:extLst>
                </a:gridCol>
              </a:tblGrid>
              <a:tr h="364162">
                <a:tc>
                  <a:txBody>
                    <a:bodyPr/>
                    <a:lstStyle/>
                    <a:p>
                      <a:r>
                        <a:rPr lang="en-US" sz="1350" b="1" i="0" u="none" strike="noStrike" kern="1200" baseline="0" dirty="0">
                          <a:solidFill>
                            <a:schemeClr val="lt1"/>
                          </a:solidFill>
                          <a:latin typeface="Encode Sans" panose="020B0604020202020204" charset="0"/>
                          <a:ea typeface="+mn-ea"/>
                          <a:cs typeface="+mn-cs"/>
                        </a:rPr>
                        <a:t>CHARGING TIME - 50 KWH BATTERY</a:t>
                      </a:r>
                    </a:p>
                  </a:txBody>
                  <a:tcPr/>
                </a:tc>
                <a:tc>
                  <a:txBody>
                    <a:bodyPr/>
                    <a:lstStyle/>
                    <a:p>
                      <a:r>
                        <a:rPr lang="fr-FR" sz="1350" b="1" i="0" u="none" strike="noStrike" kern="1200" baseline="0" dirty="0">
                          <a:solidFill>
                            <a:schemeClr val="lt1"/>
                          </a:solidFill>
                          <a:latin typeface="Encode Sans" panose="020B0604020202020204" charset="0"/>
                          <a:ea typeface="+mn-ea"/>
                          <a:cs typeface="+mn-cs"/>
                        </a:rPr>
                        <a:t>60% </a:t>
                      </a:r>
                      <a:r>
                        <a:rPr lang="fr-FR" sz="1350" b="1" i="0" u="none" strike="noStrike" kern="1200" baseline="0" dirty="0" err="1">
                          <a:solidFill>
                            <a:schemeClr val="lt1"/>
                          </a:solidFill>
                          <a:latin typeface="Encode Sans" panose="020B0604020202020204" charset="0"/>
                          <a:ea typeface="+mn-ea"/>
                          <a:cs typeface="+mn-cs"/>
                        </a:rPr>
                        <a:t>recovered</a:t>
                      </a:r>
                      <a:endParaRPr lang="fr-FR" sz="1350" b="1" i="0" u="none" strike="noStrike" kern="1200" baseline="0" dirty="0">
                        <a:solidFill>
                          <a:schemeClr val="lt1"/>
                        </a:solidFill>
                        <a:latin typeface="Encode Sans" panose="020B0604020202020204" charset="0"/>
                        <a:ea typeface="+mn-ea"/>
                        <a:cs typeface="+mn-cs"/>
                      </a:endParaRPr>
                    </a:p>
                  </a:txBody>
                  <a:tcPr/>
                </a:tc>
                <a:tc>
                  <a:txBody>
                    <a:bodyPr/>
                    <a:lstStyle/>
                    <a:p>
                      <a:r>
                        <a:rPr lang="fr-FR" sz="1350" b="1" i="0" u="none" strike="noStrike" kern="1200" baseline="0" dirty="0">
                          <a:solidFill>
                            <a:schemeClr val="lt1"/>
                          </a:solidFill>
                          <a:latin typeface="Encode Sans" panose="020B0604020202020204" charset="0"/>
                          <a:ea typeface="+mn-ea"/>
                          <a:cs typeface="+mn-cs"/>
                        </a:rPr>
                        <a:t>100% </a:t>
                      </a:r>
                      <a:r>
                        <a:rPr lang="fr-FR" sz="1350" b="1" i="0" u="none" strike="noStrike" kern="1200" baseline="0" dirty="0" err="1">
                          <a:solidFill>
                            <a:schemeClr val="lt1"/>
                          </a:solidFill>
                          <a:latin typeface="Encode Sans" panose="020B0604020202020204" charset="0"/>
                          <a:ea typeface="+mn-ea"/>
                          <a:cs typeface="+mn-cs"/>
                        </a:rPr>
                        <a:t>recovered</a:t>
                      </a:r>
                      <a:endParaRPr lang="fr-FR" sz="1350" b="1" i="0" u="none" strike="noStrike" kern="1200" baseline="0" dirty="0">
                        <a:solidFill>
                          <a:schemeClr val="lt1"/>
                        </a:solidFill>
                        <a:latin typeface="Encode Sans" panose="020B0604020202020204" charset="0"/>
                        <a:ea typeface="+mn-ea"/>
                        <a:cs typeface="+mn-cs"/>
                      </a:endParaRPr>
                    </a:p>
                  </a:txBody>
                  <a:tcPr/>
                </a:tc>
                <a:extLst>
                  <a:ext uri="{0D108BD9-81ED-4DB2-BD59-A6C34878D82A}">
                    <a16:rowId xmlns:a16="http://schemas.microsoft.com/office/drawing/2014/main" val="2090270624"/>
                  </a:ext>
                </a:extLst>
              </a:tr>
              <a:tr h="497057">
                <a:tc>
                  <a:txBody>
                    <a:bodyPr/>
                    <a:lstStyle/>
                    <a:p>
                      <a:r>
                        <a:rPr lang="fr-FR" sz="1350" b="1" i="0" u="none" strike="noStrike" kern="1200" baseline="0" dirty="0">
                          <a:solidFill>
                            <a:schemeClr val="dk1"/>
                          </a:solidFill>
                          <a:latin typeface="Encode Sans" panose="020B0604020202020204" charset="0"/>
                          <a:ea typeface="+mn-ea"/>
                          <a:cs typeface="+mn-cs"/>
                        </a:rPr>
                        <a:t>Domestic socket</a:t>
                      </a:r>
                    </a:p>
                    <a:p>
                      <a:r>
                        <a:rPr lang="fr-FR" sz="1350" b="0" i="0" u="none" strike="noStrike" kern="1200" baseline="0" dirty="0">
                          <a:solidFill>
                            <a:schemeClr val="dk1"/>
                          </a:solidFill>
                          <a:latin typeface="Encode Sans" panose="020B0604020202020204" charset="0"/>
                          <a:ea typeface="+mn-ea"/>
                          <a:cs typeface="+mn-cs"/>
                        </a:rPr>
                        <a:t>1.8 kW (</a:t>
                      </a:r>
                      <a:r>
                        <a:rPr lang="fr-FR" sz="1350" b="0" i="0" u="none" strike="noStrike" kern="1200" baseline="0" dirty="0" err="1">
                          <a:solidFill>
                            <a:schemeClr val="dk1"/>
                          </a:solidFill>
                          <a:latin typeface="Encode Sans" panose="020B0604020202020204" charset="0"/>
                          <a:ea typeface="+mn-ea"/>
                          <a:cs typeface="+mn-cs"/>
                        </a:rPr>
                        <a:t>alternating</a:t>
                      </a:r>
                      <a:r>
                        <a:rPr lang="fr-FR" sz="1350" b="0" i="0" u="none" strike="noStrike" kern="1200" baseline="0" dirty="0">
                          <a:solidFill>
                            <a:schemeClr val="dk1"/>
                          </a:solidFill>
                          <a:latin typeface="Encode Sans" panose="020B0604020202020204" charset="0"/>
                          <a:ea typeface="+mn-ea"/>
                          <a:cs typeface="+mn-cs"/>
                        </a:rPr>
                        <a:t> </a:t>
                      </a:r>
                      <a:r>
                        <a:rPr lang="fr-FR" sz="1350" b="0" i="0" u="none" strike="noStrike" kern="1200" baseline="0" dirty="0" err="1">
                          <a:solidFill>
                            <a:schemeClr val="dk1"/>
                          </a:solidFill>
                          <a:latin typeface="Encode Sans" panose="020B0604020202020204" charset="0"/>
                          <a:ea typeface="+mn-ea"/>
                          <a:cs typeface="+mn-cs"/>
                        </a:rPr>
                        <a:t>current</a:t>
                      </a:r>
                      <a:r>
                        <a:rPr lang="fr-FR" sz="1350" b="0" i="0" u="none" strike="noStrike" kern="1200" baseline="0" dirty="0">
                          <a:solidFill>
                            <a:schemeClr val="dk1"/>
                          </a:solidFill>
                          <a:latin typeface="Encode Sans" panose="020B0604020202020204" charset="0"/>
                          <a:ea typeface="+mn-ea"/>
                          <a:cs typeface="+mn-cs"/>
                        </a:rPr>
                        <a:t>)</a:t>
                      </a:r>
                      <a:endParaRPr lang="fr-FR" dirty="0">
                        <a:latin typeface="Encode Sans" panose="020B0604020202020204" charset="0"/>
                      </a:endParaRPr>
                    </a:p>
                  </a:txBody>
                  <a:tcPr/>
                </a:tc>
                <a:tc>
                  <a:txBody>
                    <a:bodyPr/>
                    <a:lstStyle/>
                    <a:p>
                      <a:r>
                        <a:rPr lang="fr-FR" sz="1400" b="0" i="0" u="none" strike="noStrike" baseline="0" dirty="0">
                          <a:solidFill>
                            <a:srgbClr val="13335F"/>
                          </a:solidFill>
                          <a:latin typeface="Encode Sans" panose="020B0604020202020204" charset="0"/>
                        </a:rPr>
                        <a:t>≈ 16h40</a:t>
                      </a:r>
                      <a:endParaRPr lang="fr-FR" sz="1400" dirty="0">
                        <a:latin typeface="Encode Sans" panose="020B0604020202020204" charset="0"/>
                      </a:endParaRPr>
                    </a:p>
                  </a:txBody>
                  <a:tcPr anchor="ct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fr-FR" sz="1400" b="0" i="0" u="none" strike="noStrike" baseline="0" dirty="0">
                          <a:solidFill>
                            <a:srgbClr val="13335F"/>
                          </a:solidFill>
                          <a:latin typeface="Encode Sans" panose="020B0604020202020204" charset="0"/>
                        </a:rPr>
                        <a:t>≈ 31h</a:t>
                      </a:r>
                      <a:endParaRPr lang="fr-FR" sz="1400" dirty="0">
                        <a:latin typeface="Encode Sans" panose="020B0604020202020204" charset="0"/>
                      </a:endParaRPr>
                    </a:p>
                  </a:txBody>
                  <a:tcPr anchor="ctr"/>
                </a:tc>
                <a:extLst>
                  <a:ext uri="{0D108BD9-81ED-4DB2-BD59-A6C34878D82A}">
                    <a16:rowId xmlns:a16="http://schemas.microsoft.com/office/drawing/2014/main" val="1435288538"/>
                  </a:ext>
                </a:extLst>
              </a:tr>
              <a:tr h="555065">
                <a:tc>
                  <a:txBody>
                    <a:bodyPr/>
                    <a:lstStyle/>
                    <a:p>
                      <a:r>
                        <a:rPr lang="en-US" sz="1350" b="1" i="0" u="none" strike="noStrike" kern="1200" baseline="0" dirty="0">
                          <a:solidFill>
                            <a:schemeClr val="dk1"/>
                          </a:solidFill>
                          <a:latin typeface="Encode Sans" panose="020B0604020202020204" charset="0"/>
                          <a:ea typeface="+mn-ea"/>
                          <a:cs typeface="+mn-cs"/>
                        </a:rPr>
                        <a:t>Reinforced standard charging (“</a:t>
                      </a:r>
                      <a:r>
                        <a:rPr lang="en-US" sz="1350" b="1" i="0" u="none" strike="noStrike" kern="1200" baseline="0" dirty="0" err="1">
                          <a:solidFill>
                            <a:schemeClr val="dk1"/>
                          </a:solidFill>
                          <a:latin typeface="Encode Sans" panose="020B0604020202020204" charset="0"/>
                          <a:ea typeface="+mn-ea"/>
                          <a:cs typeface="+mn-cs"/>
                        </a:rPr>
                        <a:t>Green’up</a:t>
                      </a:r>
                      <a:r>
                        <a:rPr lang="en-US" sz="1350" b="1" i="0" u="none" strike="noStrike" kern="1200" baseline="0" dirty="0">
                          <a:solidFill>
                            <a:schemeClr val="dk1"/>
                          </a:solidFill>
                          <a:latin typeface="Encode Sans" panose="020B0604020202020204" charset="0"/>
                          <a:ea typeface="+mn-ea"/>
                          <a:cs typeface="+mn-cs"/>
                        </a:rPr>
                        <a:t>” socket type)</a:t>
                      </a:r>
                      <a:endParaRPr lang="fr-FR" sz="1350" b="1" i="0" u="none" strike="noStrike" kern="1200" baseline="0" dirty="0">
                        <a:solidFill>
                          <a:schemeClr val="dk1"/>
                        </a:solidFill>
                        <a:latin typeface="Encode Sans" panose="020B0604020202020204" charset="0"/>
                        <a:ea typeface="+mn-ea"/>
                        <a:cs typeface="+mn-cs"/>
                      </a:endParaRPr>
                    </a:p>
                    <a:p>
                      <a:r>
                        <a:rPr lang="fr-FR" sz="1350" b="0" i="0" u="none" strike="noStrike" kern="1200" baseline="0" dirty="0">
                          <a:solidFill>
                            <a:schemeClr val="dk1"/>
                          </a:solidFill>
                          <a:latin typeface="Encode Sans" panose="020B0604020202020204" charset="0"/>
                          <a:ea typeface="+mn-ea"/>
                          <a:cs typeface="+mn-cs"/>
                        </a:rPr>
                        <a:t>3.7 kW (</a:t>
                      </a:r>
                      <a:r>
                        <a:rPr lang="fr-FR" sz="1350" b="0" i="0" u="none" strike="noStrike" kern="1200" baseline="0" dirty="0" err="1">
                          <a:solidFill>
                            <a:schemeClr val="dk1"/>
                          </a:solidFill>
                          <a:latin typeface="Encode Sans" panose="020B0604020202020204" charset="0"/>
                          <a:ea typeface="+mn-ea"/>
                          <a:cs typeface="+mn-cs"/>
                        </a:rPr>
                        <a:t>alternating</a:t>
                      </a:r>
                      <a:r>
                        <a:rPr lang="fr-FR" sz="1350" b="0" i="0" u="none" strike="noStrike" kern="1200" baseline="0" dirty="0">
                          <a:solidFill>
                            <a:schemeClr val="dk1"/>
                          </a:solidFill>
                          <a:latin typeface="Encode Sans" panose="020B0604020202020204" charset="0"/>
                          <a:ea typeface="+mn-ea"/>
                          <a:cs typeface="+mn-cs"/>
                        </a:rPr>
                        <a:t> </a:t>
                      </a:r>
                      <a:r>
                        <a:rPr lang="fr-FR" sz="1350" b="0" i="0" u="none" strike="noStrike" kern="1200" baseline="0" dirty="0" err="1">
                          <a:solidFill>
                            <a:schemeClr val="dk1"/>
                          </a:solidFill>
                          <a:latin typeface="Encode Sans" panose="020B0604020202020204" charset="0"/>
                          <a:ea typeface="+mn-ea"/>
                          <a:cs typeface="+mn-cs"/>
                        </a:rPr>
                        <a:t>current</a:t>
                      </a:r>
                      <a:r>
                        <a:rPr lang="fr-FR" sz="1350" b="0" i="0" u="none" strike="noStrike" kern="1200" baseline="0" dirty="0">
                          <a:solidFill>
                            <a:schemeClr val="dk1"/>
                          </a:solidFill>
                          <a:latin typeface="Encode Sans" panose="020B0604020202020204" charset="0"/>
                          <a:ea typeface="+mn-ea"/>
                          <a:cs typeface="+mn-cs"/>
                        </a:rPr>
                        <a:t>)</a:t>
                      </a:r>
                      <a:endParaRPr lang="fr-FR" dirty="0">
                        <a:latin typeface="Encode Sans" panose="020B0604020202020204" charset="0"/>
                      </a:endParaRPr>
                    </a:p>
                  </a:txBody>
                  <a:tcPr/>
                </a:tc>
                <a:tc>
                  <a:txBody>
                    <a:bodyPr/>
                    <a:lstStyle/>
                    <a:p>
                      <a:r>
                        <a:rPr lang="fr-FR" sz="1400" b="0" i="0" u="none" strike="noStrike" kern="1200" baseline="0" dirty="0">
                          <a:solidFill>
                            <a:schemeClr val="dk1"/>
                          </a:solidFill>
                          <a:latin typeface="Encode Sans" panose="020B0604020202020204" charset="0"/>
                          <a:ea typeface="+mn-ea"/>
                          <a:cs typeface="+mn-cs"/>
                        </a:rPr>
                        <a:t>≈ 8h07</a:t>
                      </a:r>
                      <a:endParaRPr lang="fr-FR" sz="1400" dirty="0">
                        <a:latin typeface="Encode Sans" panose="020B0604020202020204" charset="0"/>
                      </a:endParaRPr>
                    </a:p>
                  </a:txBody>
                  <a:tcPr anchor="ctr"/>
                </a:tc>
                <a:tc>
                  <a:txBody>
                    <a:bodyPr/>
                    <a:lstStyle/>
                    <a:p>
                      <a:r>
                        <a:rPr lang="fr-FR" sz="1400" b="0" i="0" u="none" strike="noStrike" kern="1200" baseline="0" dirty="0">
                          <a:solidFill>
                            <a:schemeClr val="dk1"/>
                          </a:solidFill>
                          <a:latin typeface="Encode Sans" panose="020B0604020202020204" charset="0"/>
                          <a:ea typeface="+mn-ea"/>
                          <a:cs typeface="+mn-cs"/>
                        </a:rPr>
                        <a:t>≈ 15h</a:t>
                      </a:r>
                      <a:endParaRPr lang="fr-FR" sz="1400" dirty="0">
                        <a:latin typeface="Encode Sans" panose="020B0604020202020204" charset="0"/>
                      </a:endParaRPr>
                    </a:p>
                  </a:txBody>
                  <a:tcPr anchor="ctr"/>
                </a:tc>
                <a:extLst>
                  <a:ext uri="{0D108BD9-81ED-4DB2-BD59-A6C34878D82A}">
                    <a16:rowId xmlns:a16="http://schemas.microsoft.com/office/drawing/2014/main" val="1852351614"/>
                  </a:ext>
                </a:extLst>
              </a:tr>
              <a:tr h="497057">
                <a:tc>
                  <a:txBody>
                    <a:bodyPr/>
                    <a:lstStyle/>
                    <a:p>
                      <a:r>
                        <a:rPr lang="fr-FR" sz="1350" b="1" i="0" u="none" strike="noStrike" kern="1200" baseline="0" dirty="0" err="1">
                          <a:solidFill>
                            <a:schemeClr val="dk1"/>
                          </a:solidFill>
                          <a:latin typeface="Encode Sans" panose="020B0604020202020204" charset="0"/>
                          <a:ea typeface="+mn-ea"/>
                          <a:cs typeface="+mn-cs"/>
                        </a:rPr>
                        <a:t>Accelerated</a:t>
                      </a:r>
                      <a:r>
                        <a:rPr lang="fr-FR" sz="1350" b="1" i="0" u="none" strike="noStrike" kern="1200" baseline="0" dirty="0">
                          <a:solidFill>
                            <a:schemeClr val="dk1"/>
                          </a:solidFill>
                          <a:latin typeface="Encode Sans" panose="020B0604020202020204" charset="0"/>
                          <a:ea typeface="+mn-ea"/>
                          <a:cs typeface="+mn-cs"/>
                        </a:rPr>
                        <a:t> </a:t>
                      </a:r>
                      <a:r>
                        <a:rPr lang="fr-FR" sz="1350" b="1" i="0" u="none" strike="noStrike" kern="1200" baseline="0" dirty="0" err="1">
                          <a:solidFill>
                            <a:schemeClr val="dk1"/>
                          </a:solidFill>
                          <a:latin typeface="Encode Sans" panose="020B0604020202020204" charset="0"/>
                          <a:ea typeface="+mn-ea"/>
                          <a:cs typeface="+mn-cs"/>
                        </a:rPr>
                        <a:t>charging</a:t>
                      </a:r>
                      <a:r>
                        <a:rPr lang="fr-FR" sz="1350" b="1" i="0" u="none" strike="noStrike" kern="1200" baseline="0" dirty="0">
                          <a:solidFill>
                            <a:schemeClr val="dk1"/>
                          </a:solidFill>
                          <a:latin typeface="Encode Sans" panose="020B0604020202020204" charset="0"/>
                          <a:ea typeface="+mn-ea"/>
                          <a:cs typeface="+mn-cs"/>
                        </a:rPr>
                        <a:t> (Wall Box)</a:t>
                      </a:r>
                    </a:p>
                    <a:p>
                      <a:r>
                        <a:rPr lang="fr-FR" sz="1350" b="0" i="0" u="none" strike="noStrike" kern="1200" baseline="0" dirty="0">
                          <a:solidFill>
                            <a:schemeClr val="dk1"/>
                          </a:solidFill>
                          <a:latin typeface="Encode Sans" panose="020B0604020202020204" charset="0"/>
                          <a:ea typeface="+mn-ea"/>
                          <a:cs typeface="+mn-cs"/>
                        </a:rPr>
                        <a:t>7.4 kW (</a:t>
                      </a:r>
                      <a:r>
                        <a:rPr lang="fr-FR" sz="1350" b="0" i="0" u="none" strike="noStrike" kern="1200" baseline="0" dirty="0" err="1">
                          <a:solidFill>
                            <a:schemeClr val="dk1"/>
                          </a:solidFill>
                          <a:latin typeface="Encode Sans" panose="020B0604020202020204" charset="0"/>
                          <a:ea typeface="+mn-ea"/>
                          <a:cs typeface="+mn-cs"/>
                        </a:rPr>
                        <a:t>alternating</a:t>
                      </a:r>
                      <a:r>
                        <a:rPr lang="fr-FR" sz="1350" b="0" i="0" u="none" strike="noStrike" kern="1200" baseline="0" dirty="0">
                          <a:solidFill>
                            <a:schemeClr val="dk1"/>
                          </a:solidFill>
                          <a:latin typeface="Encode Sans" panose="020B0604020202020204" charset="0"/>
                          <a:ea typeface="+mn-ea"/>
                          <a:cs typeface="+mn-cs"/>
                        </a:rPr>
                        <a:t> </a:t>
                      </a:r>
                      <a:r>
                        <a:rPr lang="fr-FR" sz="1350" b="0" i="0" u="none" strike="noStrike" kern="1200" baseline="0" dirty="0" err="1">
                          <a:solidFill>
                            <a:schemeClr val="dk1"/>
                          </a:solidFill>
                          <a:latin typeface="Encode Sans" panose="020B0604020202020204" charset="0"/>
                          <a:ea typeface="+mn-ea"/>
                          <a:cs typeface="+mn-cs"/>
                        </a:rPr>
                        <a:t>current</a:t>
                      </a:r>
                      <a:r>
                        <a:rPr lang="fr-FR" sz="1350" b="0" i="0" u="none" strike="noStrike" kern="1200" baseline="0" dirty="0">
                          <a:solidFill>
                            <a:schemeClr val="dk1"/>
                          </a:solidFill>
                          <a:latin typeface="Encode Sans" panose="020B0604020202020204" charset="0"/>
                          <a:ea typeface="+mn-ea"/>
                          <a:cs typeface="+mn-cs"/>
                        </a:rPr>
                        <a:t>)</a:t>
                      </a:r>
                      <a:endParaRPr lang="fr-FR" dirty="0">
                        <a:latin typeface="Encode Sans" panose="020B0604020202020204" charset="0"/>
                      </a:endParaRPr>
                    </a:p>
                  </a:txBody>
                  <a:tcPr/>
                </a:tc>
                <a:tc>
                  <a:txBody>
                    <a:bodyPr/>
                    <a:lstStyle/>
                    <a:p>
                      <a:r>
                        <a:rPr lang="fr-FR" sz="1400" b="0" i="0" u="none" strike="noStrike" kern="1200" baseline="0" dirty="0">
                          <a:solidFill>
                            <a:schemeClr val="dk1"/>
                          </a:solidFill>
                          <a:latin typeface="Encode Sans" panose="020B0604020202020204" charset="0"/>
                          <a:ea typeface="+mn-ea"/>
                          <a:cs typeface="+mn-cs"/>
                        </a:rPr>
                        <a:t>≈ 4h00</a:t>
                      </a:r>
                      <a:endParaRPr lang="fr-FR" sz="1400" b="0" dirty="0">
                        <a:latin typeface="Encode Sans" panose="020B0604020202020204" charset="0"/>
                      </a:endParaRPr>
                    </a:p>
                  </a:txBody>
                  <a:tcPr anchor="ctr"/>
                </a:tc>
                <a:tc>
                  <a:txBody>
                    <a:bodyPr/>
                    <a:lstStyle/>
                    <a:p>
                      <a:r>
                        <a:rPr lang="fr-FR" sz="1400" b="1" i="0" u="none" strike="noStrike" kern="1200" baseline="0" dirty="0">
                          <a:solidFill>
                            <a:schemeClr val="dk1"/>
                          </a:solidFill>
                          <a:latin typeface="Encode Sans" panose="020B0604020202020204" charset="0"/>
                          <a:ea typeface="+mn-ea"/>
                          <a:cs typeface="+mn-cs"/>
                        </a:rPr>
                        <a:t>≈ 7h30</a:t>
                      </a:r>
                      <a:endParaRPr lang="fr-FR" sz="1400" b="1" dirty="0">
                        <a:latin typeface="Encode Sans" panose="020B0604020202020204" charset="0"/>
                      </a:endParaRPr>
                    </a:p>
                  </a:txBody>
                  <a:tcPr anchor="ctr"/>
                </a:tc>
                <a:extLst>
                  <a:ext uri="{0D108BD9-81ED-4DB2-BD59-A6C34878D82A}">
                    <a16:rowId xmlns:a16="http://schemas.microsoft.com/office/drawing/2014/main" val="1713520697"/>
                  </a:ext>
                </a:extLst>
              </a:tr>
              <a:tr h="572447">
                <a:tc>
                  <a:txBody>
                    <a:bodyPr/>
                    <a:lstStyle/>
                    <a:p>
                      <a:r>
                        <a:rPr lang="en-US" sz="1350" b="1" i="0" u="none" strike="noStrike" kern="1200" baseline="0" dirty="0">
                          <a:solidFill>
                            <a:schemeClr val="dk1"/>
                          </a:solidFill>
                          <a:latin typeface="Encode Sans" panose="020B0604020202020204" charset="0"/>
                          <a:ea typeface="+mn-ea"/>
                          <a:cs typeface="+mn-cs"/>
                        </a:rPr>
                        <a:t>Accelerated charging (Wall Box / public network)</a:t>
                      </a:r>
                      <a:endParaRPr lang="fr-FR" sz="1350" b="1" i="0" u="none" strike="noStrike" kern="1200" baseline="0" dirty="0">
                        <a:solidFill>
                          <a:schemeClr val="dk1"/>
                        </a:solidFill>
                        <a:latin typeface="Encode Sans" panose="020B0604020202020204" charset="0"/>
                        <a:ea typeface="+mn-ea"/>
                        <a:cs typeface="+mn-cs"/>
                      </a:endParaRPr>
                    </a:p>
                    <a:p>
                      <a:r>
                        <a:rPr lang="en-US" sz="1350" b="0" i="0" u="none" strike="noStrike" kern="1200" baseline="0" dirty="0">
                          <a:solidFill>
                            <a:schemeClr val="dk1"/>
                          </a:solidFill>
                          <a:latin typeface="Encode Sans" panose="020B0604020202020204" charset="0"/>
                          <a:ea typeface="+mn-ea"/>
                          <a:cs typeface="+mn-cs"/>
                        </a:rPr>
                        <a:t>22 kW (with optional 11 kW on-board charger)</a:t>
                      </a:r>
                      <a:endParaRPr lang="fr-FR" dirty="0">
                        <a:latin typeface="Encode Sans" panose="020B0604020202020204" charset="0"/>
                      </a:endParaRPr>
                    </a:p>
                  </a:txBody>
                  <a:tcPr/>
                </a:tc>
                <a:tc>
                  <a:txBody>
                    <a:bodyPr/>
                    <a:lstStyle/>
                    <a:p>
                      <a:r>
                        <a:rPr lang="fr-FR" sz="1400" b="0" i="0" u="none" strike="noStrike" kern="1200" baseline="0" dirty="0">
                          <a:solidFill>
                            <a:schemeClr val="dk1"/>
                          </a:solidFill>
                          <a:latin typeface="Encode Sans" panose="020B0604020202020204" charset="0"/>
                          <a:ea typeface="+mn-ea"/>
                          <a:cs typeface="+mn-cs"/>
                        </a:rPr>
                        <a:t>≈ 2h45</a:t>
                      </a:r>
                      <a:endParaRPr lang="fr-FR" sz="1400" dirty="0">
                        <a:latin typeface="Encode Sans" panose="020B0604020202020204" charset="0"/>
                      </a:endParaRPr>
                    </a:p>
                  </a:txBody>
                  <a:tcPr anchor="ctr"/>
                </a:tc>
                <a:tc>
                  <a:txBody>
                    <a:bodyPr/>
                    <a:lstStyle/>
                    <a:p>
                      <a:r>
                        <a:rPr lang="fr-FR" sz="1400" b="0" i="0" u="none" strike="noStrike" kern="1200" baseline="0" dirty="0">
                          <a:solidFill>
                            <a:schemeClr val="dk1"/>
                          </a:solidFill>
                          <a:latin typeface="Encode Sans" panose="020B0604020202020204" charset="0"/>
                          <a:ea typeface="+mn-ea"/>
                          <a:cs typeface="+mn-cs"/>
                        </a:rPr>
                        <a:t>≈ 5h</a:t>
                      </a:r>
                      <a:endParaRPr lang="fr-FR" sz="1400" dirty="0">
                        <a:latin typeface="Encode Sans" panose="020B0604020202020204" charset="0"/>
                      </a:endParaRPr>
                    </a:p>
                  </a:txBody>
                  <a:tcPr anchor="ctr"/>
                </a:tc>
                <a:extLst>
                  <a:ext uri="{0D108BD9-81ED-4DB2-BD59-A6C34878D82A}">
                    <a16:rowId xmlns:a16="http://schemas.microsoft.com/office/drawing/2014/main" val="1913284024"/>
                  </a:ext>
                </a:extLst>
              </a:tr>
              <a:tr h="538548">
                <a:tc>
                  <a:txBody>
                    <a:bodyPr/>
                    <a:lstStyle/>
                    <a:p>
                      <a:r>
                        <a:rPr lang="fr-FR" sz="1350" b="1" i="0" u="none" strike="noStrike" kern="1200" baseline="0" dirty="0">
                          <a:solidFill>
                            <a:schemeClr val="dk1"/>
                          </a:solidFill>
                          <a:latin typeface="Encode Sans" panose="020B0604020202020204" charset="0"/>
                          <a:ea typeface="+mn-ea"/>
                          <a:cs typeface="+mn-cs"/>
                        </a:rPr>
                        <a:t>Fast </a:t>
                      </a:r>
                      <a:r>
                        <a:rPr lang="fr-FR" sz="1350" b="1" i="0" u="none" strike="noStrike" kern="1200" baseline="0" dirty="0" err="1">
                          <a:solidFill>
                            <a:schemeClr val="dk1"/>
                          </a:solidFill>
                          <a:latin typeface="Encode Sans" panose="020B0604020202020204" charset="0"/>
                          <a:ea typeface="+mn-ea"/>
                          <a:cs typeface="+mn-cs"/>
                        </a:rPr>
                        <a:t>charging</a:t>
                      </a:r>
                      <a:r>
                        <a:rPr lang="fr-FR" sz="1350" b="1" i="0" u="none" strike="noStrike" kern="1200" baseline="0" dirty="0">
                          <a:solidFill>
                            <a:schemeClr val="dk1"/>
                          </a:solidFill>
                          <a:latin typeface="Encode Sans" panose="020B0604020202020204" charset="0"/>
                          <a:ea typeface="+mn-ea"/>
                          <a:cs typeface="+mn-cs"/>
                        </a:rPr>
                        <a:t> (</a:t>
                      </a:r>
                      <a:r>
                        <a:rPr lang="fr-FR" sz="1350" b="1" i="0" u="none" strike="noStrike" kern="1200" baseline="0" dirty="0" err="1">
                          <a:solidFill>
                            <a:schemeClr val="dk1"/>
                          </a:solidFill>
                          <a:latin typeface="Encode Sans" panose="020B0604020202020204" charset="0"/>
                          <a:ea typeface="+mn-ea"/>
                          <a:cs typeface="+mn-cs"/>
                        </a:rPr>
                        <a:t>Supercharger</a:t>
                      </a:r>
                      <a:r>
                        <a:rPr lang="fr-FR" sz="1350" b="1" i="0" u="none" strike="noStrike" kern="1200" baseline="0" dirty="0">
                          <a:solidFill>
                            <a:schemeClr val="dk1"/>
                          </a:solidFill>
                          <a:latin typeface="Encode Sans" panose="020B0604020202020204" charset="0"/>
                          <a:ea typeface="+mn-ea"/>
                          <a:cs typeface="+mn-cs"/>
                        </a:rPr>
                        <a:t> / public network)</a:t>
                      </a:r>
                    </a:p>
                    <a:p>
                      <a:r>
                        <a:rPr lang="fr-FR" sz="1350" b="0" i="0" u="none" strike="noStrike" kern="1200" baseline="0" dirty="0">
                          <a:solidFill>
                            <a:schemeClr val="dk1"/>
                          </a:solidFill>
                          <a:latin typeface="Encode Sans" panose="020B0604020202020204" charset="0"/>
                          <a:ea typeface="+mn-ea"/>
                          <a:cs typeface="+mn-cs"/>
                        </a:rPr>
                        <a:t>100 kW (direct </a:t>
                      </a:r>
                      <a:r>
                        <a:rPr lang="fr-FR" sz="1350" b="0" i="0" u="none" strike="noStrike" kern="1200" baseline="0" dirty="0" err="1">
                          <a:solidFill>
                            <a:schemeClr val="dk1"/>
                          </a:solidFill>
                          <a:latin typeface="Encode Sans" panose="020B0604020202020204" charset="0"/>
                          <a:ea typeface="+mn-ea"/>
                          <a:cs typeface="+mn-cs"/>
                        </a:rPr>
                        <a:t>current</a:t>
                      </a:r>
                      <a:r>
                        <a:rPr lang="fr-FR" sz="1350" b="0" i="0" u="none" strike="noStrike" kern="1200" baseline="0" dirty="0">
                          <a:solidFill>
                            <a:schemeClr val="dk1"/>
                          </a:solidFill>
                          <a:latin typeface="Encode Sans" panose="020B0604020202020204" charset="0"/>
                          <a:ea typeface="+mn-ea"/>
                          <a:cs typeface="+mn-cs"/>
                        </a:rPr>
                        <a:t>)</a:t>
                      </a:r>
                      <a:endParaRPr lang="fr-FR" dirty="0">
                        <a:latin typeface="Encode Sans" panose="020B0604020202020204" charset="0"/>
                      </a:endParaRPr>
                    </a:p>
                  </a:txBody>
                  <a:tcPr/>
                </a:tc>
                <a:tc>
                  <a:txBody>
                    <a:bodyPr/>
                    <a:lstStyle/>
                    <a:p>
                      <a:r>
                        <a:rPr lang="fr-FR" sz="1400" b="0" i="0" u="none" strike="noStrike" kern="1200" baseline="0" dirty="0">
                          <a:solidFill>
                            <a:schemeClr val="dk1"/>
                          </a:solidFill>
                          <a:latin typeface="Encode Sans" panose="020B0604020202020204" charset="0"/>
                          <a:ea typeface="+mn-ea"/>
                          <a:cs typeface="+mn-cs"/>
                        </a:rPr>
                        <a:t>≈ 20 minutes</a:t>
                      </a:r>
                      <a:endParaRPr lang="fr-FR" sz="1400" dirty="0">
                        <a:latin typeface="Encode Sans" panose="020B0604020202020204" charset="0"/>
                      </a:endParaRPr>
                    </a:p>
                  </a:txBody>
                  <a:tcPr anchor="ctr"/>
                </a:tc>
                <a:tc>
                  <a:txBody>
                    <a:bodyPr/>
                    <a:lstStyle/>
                    <a:p>
                      <a:r>
                        <a:rPr lang="fr-FR" sz="1400" b="0" i="0" u="none" strike="noStrike" kern="1200" baseline="0" dirty="0">
                          <a:solidFill>
                            <a:schemeClr val="dk1"/>
                          </a:solidFill>
                          <a:latin typeface="Encode Sans" panose="020B0604020202020204" charset="0"/>
                          <a:ea typeface="+mn-ea"/>
                          <a:cs typeface="+mn-cs"/>
                        </a:rPr>
                        <a:t>≈ 1h10</a:t>
                      </a:r>
                      <a:endParaRPr lang="fr-FR" sz="1400" dirty="0">
                        <a:latin typeface="Encode Sans" panose="020B0604020202020204" charset="0"/>
                      </a:endParaRPr>
                    </a:p>
                  </a:txBody>
                  <a:tcPr anchor="ctr"/>
                </a:tc>
                <a:extLst>
                  <a:ext uri="{0D108BD9-81ED-4DB2-BD59-A6C34878D82A}">
                    <a16:rowId xmlns:a16="http://schemas.microsoft.com/office/drawing/2014/main" val="3332154688"/>
                  </a:ext>
                </a:extLst>
              </a:tr>
            </a:tbl>
          </a:graphicData>
        </a:graphic>
      </p:graphicFrame>
      <p:sp>
        <p:nvSpPr>
          <p:cNvPr id="12" name="ZoneTexte 2">
            <a:extLst>
              <a:ext uri="{FF2B5EF4-FFF2-40B4-BE49-F238E27FC236}">
                <a16:creationId xmlns:a16="http://schemas.microsoft.com/office/drawing/2014/main" id="{41C0EB85-4F95-4AC4-BA17-373E22AF469E}"/>
              </a:ext>
            </a:extLst>
          </p:cNvPr>
          <p:cNvSpPr txBox="1"/>
          <p:nvPr/>
        </p:nvSpPr>
        <p:spPr>
          <a:xfrm>
            <a:off x="660349" y="1244197"/>
            <a:ext cx="11257331" cy="646331"/>
          </a:xfrm>
          <a:prstGeom prst="rect">
            <a:avLst/>
          </a:prstGeom>
          <a:noFill/>
        </p:spPr>
        <p:txBody>
          <a:bodyPr wrap="square" rtlCol="0">
            <a:spAutoFit/>
          </a:bodyPr>
          <a:lstStyle/>
          <a:p>
            <a:r>
              <a:rPr lang="en-US" dirty="0">
                <a:latin typeface="Encode Sans" panose="020B0604020202020204" charset="0"/>
              </a:rPr>
              <a:t>Examples of charging times by recharge type for a </a:t>
            </a:r>
            <a:r>
              <a:rPr lang="en-US" b="1" dirty="0">
                <a:latin typeface="Encode Sans" panose="020B0604020202020204" charset="0"/>
              </a:rPr>
              <a:t>100% electric vehicle </a:t>
            </a:r>
            <a:r>
              <a:rPr lang="en-US" dirty="0">
                <a:latin typeface="Encode Sans" panose="020B0604020202020204" charset="0"/>
              </a:rPr>
              <a:t>with</a:t>
            </a:r>
            <a:endParaRPr lang="en-AS" dirty="0">
              <a:latin typeface="Encode Sans" panose="020B0604020202020204" charset="0"/>
            </a:endParaRPr>
          </a:p>
          <a:p>
            <a:r>
              <a:rPr lang="en-US" dirty="0">
                <a:latin typeface="Encode Sans" panose="020B0604020202020204" charset="0"/>
              </a:rPr>
              <a:t>a </a:t>
            </a:r>
            <a:r>
              <a:rPr lang="en-US" b="1" dirty="0">
                <a:latin typeface="Encode Sans" panose="020B0604020202020204" charset="0"/>
              </a:rPr>
              <a:t>50-kWh</a:t>
            </a:r>
            <a:r>
              <a:rPr lang="en-US" dirty="0">
                <a:latin typeface="Encode Sans" panose="020B0604020202020204" charset="0"/>
              </a:rPr>
              <a:t> battery</a:t>
            </a:r>
            <a:endParaRPr lang="fr-FR" b="1" dirty="0">
              <a:latin typeface="Encode Sans" panose="020B0604020202020204" charset="0"/>
            </a:endParaRPr>
          </a:p>
        </p:txBody>
      </p:sp>
      <p:sp>
        <p:nvSpPr>
          <p:cNvPr id="13" name="ZoneTexte 3">
            <a:extLst>
              <a:ext uri="{FF2B5EF4-FFF2-40B4-BE49-F238E27FC236}">
                <a16:creationId xmlns:a16="http://schemas.microsoft.com/office/drawing/2014/main" id="{A1208181-B019-436F-8522-71B419DE1367}"/>
              </a:ext>
            </a:extLst>
          </p:cNvPr>
          <p:cNvSpPr txBox="1"/>
          <p:nvPr/>
        </p:nvSpPr>
        <p:spPr>
          <a:xfrm>
            <a:off x="705002" y="5322784"/>
            <a:ext cx="10871302" cy="1323439"/>
          </a:xfrm>
          <a:prstGeom prst="rect">
            <a:avLst/>
          </a:prstGeom>
          <a:noFill/>
        </p:spPr>
        <p:txBody>
          <a:bodyPr wrap="square" rtlCol="0">
            <a:spAutoFit/>
          </a:bodyPr>
          <a:lstStyle/>
          <a:p>
            <a:r>
              <a:rPr lang="en-US" b="1" dirty="0">
                <a:solidFill>
                  <a:schemeClr val="bg1"/>
                </a:solidFill>
                <a:latin typeface="Encode Sans" panose="020B0604020202020204" charset="0"/>
              </a:rPr>
              <a:t>Did you know? </a:t>
            </a:r>
          </a:p>
          <a:p>
            <a:endParaRPr lang="en-US" sz="800" dirty="0">
              <a:solidFill>
                <a:schemeClr val="bg1"/>
              </a:solidFill>
              <a:latin typeface="Encode Sans" panose="020B0604020202020204" charset="0"/>
            </a:endParaRPr>
          </a:p>
          <a:p>
            <a:r>
              <a:rPr lang="en-US" dirty="0">
                <a:solidFill>
                  <a:schemeClr val="bg1"/>
                </a:solidFill>
                <a:latin typeface="Encode Sans" panose="020B0604020202020204" charset="0"/>
              </a:rPr>
              <a:t>With a </a:t>
            </a:r>
            <a:r>
              <a:rPr lang="en-US" b="1" dirty="0">
                <a:solidFill>
                  <a:schemeClr val="bg1"/>
                </a:solidFill>
                <a:latin typeface="Encode Sans" panose="020B0604020202020204" charset="0"/>
              </a:rPr>
              <a:t>100-kW supercharger</a:t>
            </a:r>
            <a:r>
              <a:rPr lang="en-US" dirty="0">
                <a:solidFill>
                  <a:schemeClr val="bg1"/>
                </a:solidFill>
                <a:latin typeface="Encode Sans" panose="020B0604020202020204" charset="0"/>
              </a:rPr>
              <a:t>, a 100% electric vehicle can be recharged to </a:t>
            </a:r>
            <a:r>
              <a:rPr lang="en-US" b="1" dirty="0">
                <a:solidFill>
                  <a:schemeClr val="bg1"/>
                </a:solidFill>
                <a:latin typeface="Encode Sans" panose="020B0604020202020204" charset="0"/>
              </a:rPr>
              <a:t>80% in just 20 minutes</a:t>
            </a:r>
            <a:r>
              <a:rPr lang="en-US" dirty="0">
                <a:solidFill>
                  <a:schemeClr val="bg1"/>
                </a:solidFill>
                <a:latin typeface="Encode Sans" panose="020B0604020202020204" charset="0"/>
              </a:rPr>
              <a:t>. The charging time to go from 80% to 100% is much longer, which explains why 80% charging is the best compromise in terms of efficiency.</a:t>
            </a:r>
          </a:p>
        </p:txBody>
      </p:sp>
      <p:pic>
        <p:nvPicPr>
          <p:cNvPr id="9" name="Picture 2" descr="Stellantis dévoile un florilège de slogans pour ses marques">
            <a:extLst>
              <a:ext uri="{FF2B5EF4-FFF2-40B4-BE49-F238E27FC236}">
                <a16:creationId xmlns:a16="http://schemas.microsoft.com/office/drawing/2014/main" id="{960DD88F-7604-47E6-9F6F-D2FED4A3D7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994" y="572641"/>
            <a:ext cx="396573" cy="264382"/>
          </a:xfrm>
          <a:prstGeom prst="flowChartConnector">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4674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idx="1"/>
          </p:nvPr>
        </p:nvSpPr>
        <p:spPr/>
        <p:txBody>
          <a:bodyPr/>
          <a:lstStyle/>
          <a:p>
            <a:r>
              <a:rPr lang="en-US" sz="1400" dirty="0"/>
              <a:t>charging infrastructure and RANGE</a:t>
            </a:r>
            <a:endParaRPr lang="en-BE" sz="1400"/>
          </a:p>
        </p:txBody>
      </p:sp>
      <p:sp>
        <p:nvSpPr>
          <p:cNvPr id="16" name="Text Placeholder 15">
            <a:extLst>
              <a:ext uri="{FF2B5EF4-FFF2-40B4-BE49-F238E27FC236}">
                <a16:creationId xmlns:a16="http://schemas.microsoft.com/office/drawing/2014/main" id="{156A5993-59C1-D02A-E13F-6F70C5397352}"/>
              </a:ext>
            </a:extLst>
          </p:cNvPr>
          <p:cNvSpPr>
            <a:spLocks noGrp="1"/>
          </p:cNvSpPr>
          <p:nvPr>
            <p:ph type="body" sz="quarter" idx="19"/>
          </p:nvPr>
        </p:nvSpPr>
        <p:spPr/>
        <p:txBody>
          <a:bodyPr/>
          <a:lstStyle/>
          <a:p>
            <a:r>
              <a:rPr lang="fr-BE"/>
              <a:t>05</a:t>
            </a:r>
            <a:endParaRPr lang="en-US"/>
          </a:p>
        </p:txBody>
      </p:sp>
      <p:sp>
        <p:nvSpPr>
          <p:cNvPr id="5" name="Text Placeholder 4">
            <a:extLst>
              <a:ext uri="{FF2B5EF4-FFF2-40B4-BE49-F238E27FC236}">
                <a16:creationId xmlns:a16="http://schemas.microsoft.com/office/drawing/2014/main" id="{40C8D53C-CF81-45C5-4193-6983437FE184}"/>
              </a:ext>
            </a:extLst>
          </p:cNvPr>
          <p:cNvSpPr>
            <a:spLocks noGrp="1"/>
          </p:cNvSpPr>
          <p:nvPr>
            <p:ph type="body" sz="quarter" idx="13"/>
          </p:nvPr>
        </p:nvSpPr>
        <p:spPr>
          <a:xfrm>
            <a:off x="832964" y="1362974"/>
            <a:ext cx="10625612" cy="4861426"/>
          </a:xfrm>
        </p:spPr>
        <p:txBody>
          <a:bodyPr/>
          <a:lstStyle/>
          <a:p>
            <a:r>
              <a:rPr lang="en-US" sz="1800" dirty="0">
                <a:solidFill>
                  <a:schemeClr val="tx1"/>
                </a:solidFill>
                <a:latin typeface="Encode Sans" panose="020B0604020202020204" charset="0"/>
              </a:rPr>
              <a:t>Examples of charging times per charging type for a plug-in hybrid vehicle with a </a:t>
            </a:r>
            <a:br>
              <a:rPr lang="en-US" sz="1800" dirty="0">
                <a:solidFill>
                  <a:schemeClr val="tx1"/>
                </a:solidFill>
                <a:latin typeface="Encode Sans" panose="020B0604020202020204" charset="0"/>
              </a:rPr>
            </a:br>
            <a:r>
              <a:rPr lang="en-US" sz="1800" b="1" dirty="0">
                <a:solidFill>
                  <a:schemeClr val="tx1"/>
                </a:solidFill>
                <a:latin typeface="Encode Sans" panose="020B0604020202020204" charset="0"/>
              </a:rPr>
              <a:t>13-kWh</a:t>
            </a:r>
            <a:r>
              <a:rPr lang="en-US" sz="1800" dirty="0">
                <a:solidFill>
                  <a:schemeClr val="tx1"/>
                </a:solidFill>
                <a:latin typeface="Encode Sans" panose="020B0604020202020204" charset="0"/>
              </a:rPr>
              <a:t> battery and a </a:t>
            </a:r>
            <a:r>
              <a:rPr lang="en-US" sz="1800" b="1" dirty="0">
                <a:solidFill>
                  <a:schemeClr val="tx1"/>
                </a:solidFill>
                <a:latin typeface="Encode Sans" panose="020B0604020202020204" charset="0"/>
              </a:rPr>
              <a:t>7.4 kW </a:t>
            </a:r>
            <a:r>
              <a:rPr lang="en-US" sz="1800" dirty="0">
                <a:solidFill>
                  <a:schemeClr val="tx1"/>
                </a:solidFill>
                <a:latin typeface="Encode Sans" panose="020B0604020202020204" charset="0"/>
              </a:rPr>
              <a:t>on-board charger </a:t>
            </a:r>
            <a:endParaRPr lang="en-US" dirty="0"/>
          </a:p>
        </p:txBody>
      </p:sp>
      <p:sp>
        <p:nvSpPr>
          <p:cNvPr id="4" name="Title 3">
            <a:extLst>
              <a:ext uri="{FF2B5EF4-FFF2-40B4-BE49-F238E27FC236}">
                <a16:creationId xmlns:a16="http://schemas.microsoft.com/office/drawing/2014/main" id="{ED2B71B0-D821-42EF-F102-2093E5D71DDC}"/>
              </a:ext>
            </a:extLst>
          </p:cNvPr>
          <p:cNvSpPr>
            <a:spLocks noGrp="1"/>
          </p:cNvSpPr>
          <p:nvPr>
            <p:ph type="title"/>
          </p:nvPr>
        </p:nvSpPr>
        <p:spPr/>
        <p:txBody>
          <a:bodyPr/>
          <a:lstStyle/>
          <a:p>
            <a:r>
              <a:rPr lang="fr-BE" dirty="0"/>
              <a:t>PHEV </a:t>
            </a:r>
            <a:r>
              <a:rPr lang="fr-BE" dirty="0" err="1"/>
              <a:t>charging</a:t>
            </a:r>
            <a:r>
              <a:rPr lang="fr-BE" dirty="0"/>
              <a:t> time</a:t>
            </a:r>
            <a:endParaRPr lang="en-US" dirty="0"/>
          </a:p>
        </p:txBody>
      </p:sp>
      <p:graphicFrame>
        <p:nvGraphicFramePr>
          <p:cNvPr id="9" name="Tableau 8"/>
          <p:cNvGraphicFramePr>
            <a:graphicFrameLocks noGrp="1"/>
          </p:cNvGraphicFramePr>
          <p:nvPr>
            <p:extLst>
              <p:ext uri="{D42A27DB-BD31-4B8C-83A1-F6EECF244321}">
                <p14:modId xmlns:p14="http://schemas.microsoft.com/office/powerpoint/2010/main" val="68512653"/>
              </p:ext>
            </p:extLst>
          </p:nvPr>
        </p:nvGraphicFramePr>
        <p:xfrm>
          <a:off x="847295" y="2444727"/>
          <a:ext cx="6839380" cy="2403936"/>
        </p:xfrm>
        <a:graphic>
          <a:graphicData uri="http://schemas.openxmlformats.org/drawingml/2006/table">
            <a:tbl>
              <a:tblPr firstRow="1" bandRow="1">
                <a:tableStyleId>{5C22544A-7EE6-4342-B048-85BDC9FD1C3A}</a:tableStyleId>
              </a:tblPr>
              <a:tblGrid>
                <a:gridCol w="4334305">
                  <a:extLst>
                    <a:ext uri="{9D8B030D-6E8A-4147-A177-3AD203B41FA5}">
                      <a16:colId xmlns:a16="http://schemas.microsoft.com/office/drawing/2014/main" val="2230825354"/>
                    </a:ext>
                  </a:extLst>
                </a:gridCol>
                <a:gridCol w="2505075">
                  <a:extLst>
                    <a:ext uri="{9D8B030D-6E8A-4147-A177-3AD203B41FA5}">
                      <a16:colId xmlns:a16="http://schemas.microsoft.com/office/drawing/2014/main" val="2126248511"/>
                    </a:ext>
                  </a:extLst>
                </a:gridCol>
              </a:tblGrid>
              <a:tr h="364162">
                <a:tc>
                  <a:txBody>
                    <a:bodyPr/>
                    <a:lstStyle/>
                    <a:p>
                      <a:r>
                        <a:rPr lang="en-US" sz="1350" b="1" i="0" u="none" strike="noStrike" kern="1200" baseline="0" dirty="0">
                          <a:solidFill>
                            <a:schemeClr val="lt1"/>
                          </a:solidFill>
                          <a:latin typeface="Encode Sans" panose="020B0604020202020204" charset="0"/>
                          <a:ea typeface="+mn-ea"/>
                          <a:cs typeface="+mn-cs"/>
                        </a:rPr>
                        <a:t>CHARGING TIME - 13 kWh BATTERY</a:t>
                      </a:r>
                      <a:endParaRPr lang="fr-FR" dirty="0">
                        <a:latin typeface="Encode Sans" panose="020B0604020202020204" charset="0"/>
                      </a:endParaRPr>
                    </a:p>
                  </a:txBody>
                  <a:tcPr/>
                </a:tc>
                <a:tc>
                  <a:txBody>
                    <a:bodyPr/>
                    <a:lstStyle/>
                    <a:p>
                      <a:r>
                        <a:rPr lang="fr-FR" sz="1350" b="1" i="0" u="none" strike="noStrike" kern="1200" baseline="0" dirty="0">
                          <a:solidFill>
                            <a:schemeClr val="lt1"/>
                          </a:solidFill>
                          <a:latin typeface="Encode Sans" panose="020B0604020202020204" charset="0"/>
                          <a:ea typeface="+mn-ea"/>
                          <a:cs typeface="+mn-cs"/>
                        </a:rPr>
                        <a:t>100% </a:t>
                      </a:r>
                      <a:r>
                        <a:rPr lang="fr-FR" sz="1350" b="1" i="0" u="none" strike="noStrike" kern="1200" baseline="0" dirty="0" err="1">
                          <a:solidFill>
                            <a:schemeClr val="lt1"/>
                          </a:solidFill>
                          <a:latin typeface="Encode Sans" panose="020B0604020202020204" charset="0"/>
                          <a:ea typeface="+mn-ea"/>
                          <a:cs typeface="+mn-cs"/>
                        </a:rPr>
                        <a:t>recovered</a:t>
                      </a:r>
                      <a:endParaRPr lang="fr-FR" sz="1350" b="1" i="0" u="none" strike="noStrike" kern="1200" baseline="0" dirty="0">
                        <a:solidFill>
                          <a:schemeClr val="lt1"/>
                        </a:solidFill>
                        <a:latin typeface="Encode Sans" panose="020B0604020202020204" charset="0"/>
                        <a:ea typeface="+mn-ea"/>
                        <a:cs typeface="+mn-cs"/>
                      </a:endParaRPr>
                    </a:p>
                  </a:txBody>
                  <a:tcPr/>
                </a:tc>
                <a:extLst>
                  <a:ext uri="{0D108BD9-81ED-4DB2-BD59-A6C34878D82A}">
                    <a16:rowId xmlns:a16="http://schemas.microsoft.com/office/drawing/2014/main" val="2090270624"/>
                  </a:ext>
                </a:extLst>
              </a:tr>
              <a:tr h="599594">
                <a:tc>
                  <a:txBody>
                    <a:bodyPr/>
                    <a:lstStyle/>
                    <a:p>
                      <a:r>
                        <a:rPr lang="fr-FR" sz="1350" b="1" i="0" u="none" strike="noStrike" kern="1200" baseline="0" dirty="0">
                          <a:solidFill>
                            <a:schemeClr val="dk1"/>
                          </a:solidFill>
                          <a:latin typeface="Encode Sans" panose="020B0604020202020204" charset="0"/>
                          <a:ea typeface="+mn-ea"/>
                          <a:cs typeface="+mn-cs"/>
                        </a:rPr>
                        <a:t>Domestic socket</a:t>
                      </a:r>
                    </a:p>
                    <a:p>
                      <a:r>
                        <a:rPr lang="fr-FR" sz="1350" b="0" i="0" u="none" strike="noStrike" kern="1200" baseline="0" dirty="0">
                          <a:solidFill>
                            <a:schemeClr val="dk1"/>
                          </a:solidFill>
                          <a:latin typeface="Encode Sans" panose="020B0604020202020204" charset="0"/>
                          <a:ea typeface="+mn-ea"/>
                          <a:cs typeface="+mn-cs"/>
                        </a:rPr>
                        <a:t>1.8 kW (</a:t>
                      </a:r>
                      <a:r>
                        <a:rPr lang="fr-FR" sz="1350" b="0" i="0" u="none" strike="noStrike" kern="1200" baseline="0" dirty="0" err="1">
                          <a:solidFill>
                            <a:schemeClr val="dk1"/>
                          </a:solidFill>
                          <a:latin typeface="Encode Sans" panose="020B0604020202020204" charset="0"/>
                          <a:ea typeface="+mn-ea"/>
                          <a:cs typeface="+mn-cs"/>
                        </a:rPr>
                        <a:t>alternating</a:t>
                      </a:r>
                      <a:r>
                        <a:rPr lang="fr-FR" sz="1350" b="0" i="0" u="none" strike="noStrike" kern="1200" baseline="0" dirty="0">
                          <a:solidFill>
                            <a:schemeClr val="dk1"/>
                          </a:solidFill>
                          <a:latin typeface="Encode Sans" panose="020B0604020202020204" charset="0"/>
                          <a:ea typeface="+mn-ea"/>
                          <a:cs typeface="+mn-cs"/>
                        </a:rPr>
                        <a:t> </a:t>
                      </a:r>
                      <a:r>
                        <a:rPr lang="fr-FR" sz="1350" b="0" i="0" u="none" strike="noStrike" kern="1200" baseline="0" dirty="0" err="1">
                          <a:solidFill>
                            <a:schemeClr val="dk1"/>
                          </a:solidFill>
                          <a:latin typeface="Encode Sans" panose="020B0604020202020204" charset="0"/>
                          <a:ea typeface="+mn-ea"/>
                          <a:cs typeface="+mn-cs"/>
                        </a:rPr>
                        <a:t>current</a:t>
                      </a:r>
                      <a:r>
                        <a:rPr lang="fr-FR" sz="1350" b="0" i="0" u="none" strike="noStrike" kern="1200" baseline="0" dirty="0">
                          <a:solidFill>
                            <a:schemeClr val="dk1"/>
                          </a:solidFill>
                          <a:latin typeface="Encode Sans" panose="020B0604020202020204" charset="0"/>
                          <a:ea typeface="+mn-ea"/>
                          <a:cs typeface="+mn-cs"/>
                        </a:rPr>
                        <a:t>)</a:t>
                      </a:r>
                    </a:p>
                  </a:txBody>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fr-FR" sz="1400" b="0" i="0" u="none" strike="noStrike" kern="1200" baseline="0" dirty="0">
                          <a:solidFill>
                            <a:schemeClr val="dk1"/>
                          </a:solidFill>
                          <a:latin typeface="Encode Sans" panose="020B0604020202020204" charset="0"/>
                          <a:ea typeface="+mn-ea"/>
                          <a:cs typeface="+mn-cs"/>
                        </a:rPr>
                        <a:t>≈</a:t>
                      </a:r>
                      <a:r>
                        <a:rPr lang="fr-FR" sz="1400" b="0" i="0" u="none" strike="noStrike" baseline="0" dirty="0">
                          <a:solidFill>
                            <a:srgbClr val="13335F"/>
                          </a:solidFill>
                          <a:latin typeface="Encode Sans" panose="020B0604020202020204" charset="0"/>
                        </a:rPr>
                        <a:t> 7h30</a:t>
                      </a:r>
                      <a:endParaRPr lang="fr-FR" sz="1400" dirty="0">
                        <a:latin typeface="Encode Sans" panose="020B0604020202020204" charset="0"/>
                      </a:endParaRPr>
                    </a:p>
                  </a:txBody>
                  <a:tcPr/>
                </a:tc>
                <a:extLst>
                  <a:ext uri="{0D108BD9-81ED-4DB2-BD59-A6C34878D82A}">
                    <a16:rowId xmlns:a16="http://schemas.microsoft.com/office/drawing/2014/main" val="1435288538"/>
                  </a:ext>
                </a:extLst>
              </a:tr>
              <a:tr h="497057">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400" b="1" i="0" u="none" strike="noStrike" kern="1200" baseline="0" dirty="0">
                          <a:solidFill>
                            <a:schemeClr val="dk1"/>
                          </a:solidFill>
                          <a:latin typeface="Encode Sans" panose="020B0604020202020204" charset="0"/>
                          <a:ea typeface="+mn-ea"/>
                          <a:cs typeface="+mn-cs"/>
                        </a:rPr>
                        <a:t>Reinforced standard charging </a:t>
                      </a:r>
                      <a:r>
                        <a:rPr lang="en-US" sz="1400" b="0" i="0" u="none" strike="noStrike" kern="1200" baseline="0" dirty="0">
                          <a:solidFill>
                            <a:schemeClr val="dk1"/>
                          </a:solidFill>
                          <a:latin typeface="Encode Sans" panose="020B0604020202020204" charset="0"/>
                          <a:ea typeface="+mn-ea"/>
                          <a:cs typeface="+mn-cs"/>
                        </a:rPr>
                        <a:t>(</a:t>
                      </a:r>
                      <a:r>
                        <a:rPr lang="en-US" sz="1400" b="0" i="0" u="none" strike="noStrike" kern="1200" baseline="0" dirty="0" err="1">
                          <a:solidFill>
                            <a:schemeClr val="dk1"/>
                          </a:solidFill>
                          <a:latin typeface="Encode Sans" panose="020B0604020202020204" charset="0"/>
                          <a:ea typeface="+mn-ea"/>
                          <a:cs typeface="+mn-cs"/>
                        </a:rPr>
                        <a:t>Green'up</a:t>
                      </a:r>
                      <a:r>
                        <a:rPr lang="en-US" sz="1400" b="0" i="0" u="none" strike="noStrike" kern="1200" baseline="0" dirty="0">
                          <a:solidFill>
                            <a:schemeClr val="dk1"/>
                          </a:solidFill>
                          <a:latin typeface="Encode Sans" panose="020B0604020202020204" charset="0"/>
                          <a:ea typeface="+mn-ea"/>
                          <a:cs typeface="+mn-cs"/>
                        </a:rPr>
                        <a:t> type)</a:t>
                      </a:r>
                    </a:p>
                    <a:p>
                      <a:pPr marL="0" marR="0" lvl="0" indent="0" algn="l" defTabSz="685800" rtl="0" eaLnBrk="1" fontAlgn="auto" latinLnBrk="0" hangingPunct="1">
                        <a:lnSpc>
                          <a:spcPct val="100000"/>
                        </a:lnSpc>
                        <a:spcBef>
                          <a:spcPts val="0"/>
                        </a:spcBef>
                        <a:spcAft>
                          <a:spcPts val="0"/>
                        </a:spcAft>
                        <a:buClrTx/>
                        <a:buSzTx/>
                        <a:buFontTx/>
                        <a:buNone/>
                        <a:tabLst/>
                        <a:defRPr/>
                      </a:pPr>
                      <a:r>
                        <a:rPr lang="fr-FR" sz="1400" b="0" i="0" u="none" strike="noStrike" kern="1200" baseline="0" dirty="0">
                          <a:solidFill>
                            <a:schemeClr val="dk1"/>
                          </a:solidFill>
                          <a:latin typeface="Encode Sans" panose="020B0604020202020204" charset="0"/>
                          <a:ea typeface="+mn-ea"/>
                          <a:cs typeface="+mn-cs"/>
                        </a:rPr>
                        <a:t>3.7 kW (</a:t>
                      </a:r>
                      <a:r>
                        <a:rPr lang="fr-FR" sz="1400" b="0" i="0" u="none" strike="noStrike" kern="1200" baseline="0" dirty="0" err="1">
                          <a:solidFill>
                            <a:schemeClr val="dk1"/>
                          </a:solidFill>
                          <a:latin typeface="Encode Sans" panose="020B0604020202020204" charset="0"/>
                          <a:ea typeface="+mn-ea"/>
                          <a:cs typeface="+mn-cs"/>
                        </a:rPr>
                        <a:t>alternating</a:t>
                      </a:r>
                      <a:r>
                        <a:rPr lang="fr-FR" sz="1400" b="0" i="0" u="none" strike="noStrike" kern="1200" baseline="0" dirty="0">
                          <a:solidFill>
                            <a:schemeClr val="dk1"/>
                          </a:solidFill>
                          <a:latin typeface="Encode Sans" panose="020B0604020202020204" charset="0"/>
                          <a:ea typeface="+mn-ea"/>
                          <a:cs typeface="+mn-cs"/>
                        </a:rPr>
                        <a:t> </a:t>
                      </a:r>
                      <a:r>
                        <a:rPr lang="fr-FR" sz="1400" b="0" i="0" u="none" strike="noStrike" kern="1200" baseline="0" dirty="0" err="1">
                          <a:solidFill>
                            <a:schemeClr val="dk1"/>
                          </a:solidFill>
                          <a:latin typeface="Encode Sans" panose="020B0604020202020204" charset="0"/>
                          <a:ea typeface="+mn-ea"/>
                          <a:cs typeface="+mn-cs"/>
                        </a:rPr>
                        <a:t>current</a:t>
                      </a:r>
                      <a:r>
                        <a:rPr lang="fr-FR" sz="1400" b="0" i="0" u="none" strike="noStrike" kern="1200" baseline="0" dirty="0">
                          <a:solidFill>
                            <a:schemeClr val="dk1"/>
                          </a:solidFill>
                          <a:latin typeface="Encode Sans" panose="020B0604020202020204" charset="0"/>
                          <a:ea typeface="+mn-ea"/>
                          <a:cs typeface="+mn-cs"/>
                        </a:rPr>
                        <a:t>)</a:t>
                      </a:r>
                    </a:p>
                  </a:txBody>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fr-FR" sz="1400" b="0" i="0" u="none" strike="noStrike" kern="1200" baseline="0" dirty="0">
                          <a:solidFill>
                            <a:schemeClr val="dk1"/>
                          </a:solidFill>
                          <a:latin typeface="Encode Sans" panose="020B0604020202020204" charset="0"/>
                          <a:ea typeface="+mn-ea"/>
                          <a:cs typeface="+mn-cs"/>
                        </a:rPr>
                        <a:t>≈ 4h00</a:t>
                      </a:r>
                    </a:p>
                  </a:txBody>
                  <a:tcPr/>
                </a:tc>
                <a:extLst>
                  <a:ext uri="{0D108BD9-81ED-4DB2-BD59-A6C34878D82A}">
                    <a16:rowId xmlns:a16="http://schemas.microsoft.com/office/drawing/2014/main" val="2470358410"/>
                  </a:ext>
                </a:extLst>
              </a:tr>
              <a:tr h="497057">
                <a:tc>
                  <a:txBody>
                    <a:bodyPr/>
                    <a:lstStyle/>
                    <a:p>
                      <a:r>
                        <a:rPr lang="en-US" sz="1350" b="1" i="0" u="none" strike="noStrike" kern="1200" baseline="0" dirty="0">
                          <a:solidFill>
                            <a:schemeClr val="dk1"/>
                          </a:solidFill>
                          <a:latin typeface="Encode Sans" panose="020B0604020202020204" charset="0"/>
                          <a:ea typeface="+mn-ea"/>
                          <a:cs typeface="+mn-cs"/>
                        </a:rPr>
                        <a:t>Accelerated charging (Wall Box / Public network)</a:t>
                      </a:r>
                    </a:p>
                    <a:p>
                      <a:r>
                        <a:rPr lang="en-US" sz="1350" b="0" i="0" u="none" strike="noStrike" kern="1200" baseline="0" dirty="0">
                          <a:solidFill>
                            <a:schemeClr val="dk1"/>
                          </a:solidFill>
                          <a:latin typeface="Encode Sans" panose="020B0604020202020204" charset="0"/>
                          <a:ea typeface="+mn-ea"/>
                          <a:cs typeface="+mn-cs"/>
                        </a:rPr>
                        <a:t>7.4 kW (with optional 7.4 kW on-board charger)</a:t>
                      </a:r>
                      <a:endParaRPr lang="fr-FR" dirty="0">
                        <a:latin typeface="Encode Sans" panose="020B0604020202020204" charset="0"/>
                      </a:endParaRPr>
                    </a:p>
                  </a:txBody>
                  <a:tcPr/>
                </a:tc>
                <a:tc>
                  <a:txBody>
                    <a:bodyPr/>
                    <a:lstStyle/>
                    <a:p>
                      <a:pPr algn="ctr"/>
                      <a:r>
                        <a:rPr lang="fr-FR" sz="1350" b="1" i="0" u="none" strike="noStrike" kern="1200" baseline="0" dirty="0">
                          <a:solidFill>
                            <a:schemeClr val="dk1"/>
                          </a:solidFill>
                          <a:latin typeface="Encode Sans" panose="020B0604020202020204" charset="0"/>
                          <a:ea typeface="+mn-ea"/>
                          <a:cs typeface="+mn-cs"/>
                        </a:rPr>
                        <a:t>≈ 2h00</a:t>
                      </a:r>
                      <a:endParaRPr lang="fr-FR" b="1" dirty="0">
                        <a:latin typeface="Encode Sans" panose="020B0604020202020204" charset="0"/>
                      </a:endParaRPr>
                    </a:p>
                  </a:txBody>
                  <a:tcPr/>
                </a:tc>
                <a:extLst>
                  <a:ext uri="{0D108BD9-81ED-4DB2-BD59-A6C34878D82A}">
                    <a16:rowId xmlns:a16="http://schemas.microsoft.com/office/drawing/2014/main" val="1713520697"/>
                  </a:ext>
                </a:extLst>
              </a:tr>
            </a:tbl>
          </a:graphicData>
        </a:graphic>
      </p:graphicFrame>
      <p:sp>
        <p:nvSpPr>
          <p:cNvPr id="17" name="Rectangle 16">
            <a:extLst>
              <a:ext uri="{FF2B5EF4-FFF2-40B4-BE49-F238E27FC236}">
                <a16:creationId xmlns:a16="http://schemas.microsoft.com/office/drawing/2014/main" id="{83F9293E-5E7E-7AD6-4F67-3640C081060F}"/>
              </a:ext>
            </a:extLst>
          </p:cNvPr>
          <p:cNvSpPr/>
          <p:nvPr/>
        </p:nvSpPr>
        <p:spPr>
          <a:xfrm>
            <a:off x="832964" y="5033891"/>
            <a:ext cx="10611280" cy="910460"/>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Encode Sans" panose="020B0604020202020204" charset="0"/>
            </a:endParaRPr>
          </a:p>
        </p:txBody>
      </p:sp>
      <p:sp>
        <p:nvSpPr>
          <p:cNvPr id="18" name="ZoneTexte 3">
            <a:extLst>
              <a:ext uri="{FF2B5EF4-FFF2-40B4-BE49-F238E27FC236}">
                <a16:creationId xmlns:a16="http://schemas.microsoft.com/office/drawing/2014/main" id="{53B6072F-E65C-585C-7598-A05BE4920D1D}"/>
              </a:ext>
            </a:extLst>
          </p:cNvPr>
          <p:cNvSpPr txBox="1"/>
          <p:nvPr/>
        </p:nvSpPr>
        <p:spPr>
          <a:xfrm>
            <a:off x="1006197" y="5047260"/>
            <a:ext cx="10223778" cy="769441"/>
          </a:xfrm>
          <a:prstGeom prst="rect">
            <a:avLst/>
          </a:prstGeom>
          <a:noFill/>
        </p:spPr>
        <p:txBody>
          <a:bodyPr wrap="square" rtlCol="0">
            <a:spAutoFit/>
          </a:bodyPr>
          <a:lstStyle/>
          <a:p>
            <a:r>
              <a:rPr lang="en-US" b="1" dirty="0">
                <a:solidFill>
                  <a:schemeClr val="bg1"/>
                </a:solidFill>
                <a:latin typeface="Encode Sans" panose="020B0604020202020204" charset="0"/>
              </a:rPr>
              <a:t>Reminder: </a:t>
            </a:r>
          </a:p>
          <a:p>
            <a:endParaRPr lang="en-US" sz="800" b="1" dirty="0">
              <a:solidFill>
                <a:schemeClr val="bg1"/>
              </a:solidFill>
              <a:latin typeface="Encode Sans" panose="020B0604020202020204" charset="0"/>
            </a:endParaRPr>
          </a:p>
          <a:p>
            <a:r>
              <a:rPr lang="en-US" b="1" dirty="0">
                <a:solidFill>
                  <a:schemeClr val="bg1"/>
                </a:solidFill>
                <a:latin typeface="Encode Sans" panose="020B0604020202020204" charset="0"/>
              </a:rPr>
              <a:t>Plug-in hybrids cannot be charged with a supercharger!</a:t>
            </a:r>
          </a:p>
        </p:txBody>
      </p:sp>
      <p:pic>
        <p:nvPicPr>
          <p:cNvPr id="10" name="Picture 2" descr="Stellantis dévoile un florilège de slogans pour ses marques">
            <a:extLst>
              <a:ext uri="{FF2B5EF4-FFF2-40B4-BE49-F238E27FC236}">
                <a16:creationId xmlns:a16="http://schemas.microsoft.com/office/drawing/2014/main" id="{50D9EB8B-E192-0850-3E00-86A62B276A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994" y="572641"/>
            <a:ext cx="396573" cy="264382"/>
          </a:xfrm>
          <a:prstGeom prst="flowChartConnector">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5696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p:cNvSpPr>
            <a:spLocks noGrp="1"/>
          </p:cNvSpPr>
          <p:nvPr>
            <p:ph type="body" idx="1"/>
          </p:nvPr>
        </p:nvSpPr>
        <p:spPr/>
        <p:txBody>
          <a:bodyPr/>
          <a:lstStyle/>
          <a:p>
            <a:r>
              <a:rPr lang="en-US" sz="1400" dirty="0"/>
              <a:t>charging infrastructure and RANGE</a:t>
            </a:r>
            <a:endParaRPr lang="en-BE" sz="1400"/>
          </a:p>
        </p:txBody>
      </p:sp>
      <p:sp>
        <p:nvSpPr>
          <p:cNvPr id="14" name="Text Placeholder 13">
            <a:extLst>
              <a:ext uri="{FF2B5EF4-FFF2-40B4-BE49-F238E27FC236}">
                <a16:creationId xmlns:a16="http://schemas.microsoft.com/office/drawing/2014/main" id="{CAA6BAD3-1937-4A20-D5DD-E7A87E892573}"/>
              </a:ext>
            </a:extLst>
          </p:cNvPr>
          <p:cNvSpPr>
            <a:spLocks noGrp="1"/>
          </p:cNvSpPr>
          <p:nvPr>
            <p:ph type="body" sz="quarter" idx="19"/>
          </p:nvPr>
        </p:nvSpPr>
        <p:spPr/>
        <p:txBody>
          <a:bodyPr/>
          <a:lstStyle/>
          <a:p>
            <a:r>
              <a:rPr lang="fr-BE"/>
              <a:t>05</a:t>
            </a:r>
            <a:endParaRPr lang="en-US"/>
          </a:p>
        </p:txBody>
      </p:sp>
      <p:sp>
        <p:nvSpPr>
          <p:cNvPr id="12" name="Title 11">
            <a:extLst>
              <a:ext uri="{FF2B5EF4-FFF2-40B4-BE49-F238E27FC236}">
                <a16:creationId xmlns:a16="http://schemas.microsoft.com/office/drawing/2014/main" id="{19919A11-933A-47D3-F221-30E21C0E6089}"/>
              </a:ext>
            </a:extLst>
          </p:cNvPr>
          <p:cNvSpPr>
            <a:spLocks noGrp="1"/>
          </p:cNvSpPr>
          <p:nvPr>
            <p:ph type="title"/>
          </p:nvPr>
        </p:nvSpPr>
        <p:spPr/>
        <p:txBody>
          <a:bodyPr/>
          <a:lstStyle/>
          <a:p>
            <a:r>
              <a:rPr lang="fr-FR" sz="1400" cap="all" dirty="0" err="1"/>
              <a:t>Takeaways</a:t>
            </a:r>
            <a:endParaRPr lang="en-US" dirty="0"/>
          </a:p>
        </p:txBody>
      </p:sp>
      <p:sp>
        <p:nvSpPr>
          <p:cNvPr id="4" name="Rectangle à coins arrondis 3"/>
          <p:cNvSpPr/>
          <p:nvPr/>
        </p:nvSpPr>
        <p:spPr>
          <a:xfrm>
            <a:off x="1048888" y="1568854"/>
            <a:ext cx="10265106" cy="460334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Arial" panose="020B0604020202020204" pitchFamily="34" charset="0"/>
              <a:buChar char="•"/>
            </a:pPr>
            <a:endParaRPr lang="fr-FR" sz="1600" dirty="0">
              <a:solidFill>
                <a:schemeClr val="bg1"/>
              </a:solidFill>
              <a:latin typeface="Encode Sans" panose="020B0604020202020204" charset="0"/>
            </a:endParaRPr>
          </a:p>
          <a:p>
            <a:pPr marL="342900" indent="-342900">
              <a:buFont typeface="Arial" panose="020B0604020202020204" pitchFamily="34" charset="0"/>
              <a:buChar char="•"/>
            </a:pPr>
            <a:r>
              <a:rPr lang="en-US" sz="1600" b="1" dirty="0">
                <a:solidFill>
                  <a:schemeClr val="bg1"/>
                </a:solidFill>
                <a:latin typeface="Encode Sans" panose="020B0604020202020204" charset="0"/>
              </a:rPr>
              <a:t>The range of our vehicles in real use covers the average daily distances driven </a:t>
            </a:r>
            <a:r>
              <a:rPr lang="en-US" sz="1600" dirty="0">
                <a:solidFill>
                  <a:schemeClr val="bg1"/>
                </a:solidFill>
                <a:latin typeface="Encode Sans" panose="020B0604020202020204" charset="0"/>
              </a:rPr>
              <a:t>by the majority of our business customers</a:t>
            </a:r>
          </a:p>
          <a:p>
            <a:pPr marL="342900" indent="-342900">
              <a:buFont typeface="Arial" panose="020B0604020202020204" pitchFamily="34" charset="0"/>
              <a:buChar char="•"/>
            </a:pPr>
            <a:endParaRPr lang="en-US" sz="1600" b="1" dirty="0">
              <a:solidFill>
                <a:schemeClr val="bg1"/>
              </a:solidFill>
              <a:latin typeface="Encode Sans" panose="020B0604020202020204" charset="0"/>
            </a:endParaRPr>
          </a:p>
          <a:p>
            <a:pPr marL="342900" indent="-342900">
              <a:buFont typeface="Arial" panose="020B0604020202020204" pitchFamily="34" charset="0"/>
              <a:buChar char="•"/>
            </a:pPr>
            <a:r>
              <a:rPr lang="en-US" sz="1600" b="1" dirty="0">
                <a:solidFill>
                  <a:schemeClr val="bg1"/>
                </a:solidFill>
                <a:latin typeface="Encode Sans" panose="020B0604020202020204" charset="0"/>
              </a:rPr>
              <a:t>A key item is accessing to a main charging point </a:t>
            </a:r>
            <a:r>
              <a:rPr lang="en-US" sz="1600" dirty="0">
                <a:solidFill>
                  <a:schemeClr val="bg1"/>
                </a:solidFill>
                <a:latin typeface="Encode Sans" panose="020B0604020202020204" charset="0"/>
              </a:rPr>
              <a:t>for regular recharging</a:t>
            </a:r>
            <a:endParaRPr lang="en-US" sz="1600" b="1" dirty="0">
              <a:solidFill>
                <a:schemeClr val="bg1"/>
              </a:solidFill>
              <a:latin typeface="Encode Sans" panose="020B0604020202020204" charset="0"/>
            </a:endParaRPr>
          </a:p>
          <a:p>
            <a:pPr marL="342900" indent="-342900">
              <a:buFont typeface="Arial" panose="020B0604020202020204" pitchFamily="34" charset="0"/>
              <a:buChar char="•"/>
            </a:pPr>
            <a:endParaRPr lang="en-US" sz="1600" b="1" dirty="0">
              <a:solidFill>
                <a:schemeClr val="bg1"/>
              </a:solidFill>
              <a:latin typeface="Encode Sans" panose="020B0604020202020204" charset="0"/>
            </a:endParaRPr>
          </a:p>
          <a:p>
            <a:pPr marL="342900" indent="-342900">
              <a:buFont typeface="Arial" panose="020B0604020202020204" pitchFamily="34" charset="0"/>
              <a:buChar char="•"/>
            </a:pPr>
            <a:r>
              <a:rPr lang="en-US" sz="1600" b="1" dirty="0">
                <a:solidFill>
                  <a:schemeClr val="bg1"/>
                </a:solidFill>
                <a:latin typeface="Encode Sans" panose="020B0604020202020204" charset="0"/>
              </a:rPr>
              <a:t>There are multiple private or public charging solutions that meet the majority of customer needs and specificities: </a:t>
            </a:r>
            <a:r>
              <a:rPr lang="en-US" sz="1600" dirty="0">
                <a:solidFill>
                  <a:schemeClr val="bg1"/>
                </a:solidFill>
                <a:latin typeface="Encode Sans" panose="020B0604020202020204" charset="0"/>
              </a:rPr>
              <a:t>standard, accelerated, wall box, superchargers</a:t>
            </a:r>
            <a:endParaRPr lang="fr-FR" sz="1600" dirty="0">
              <a:solidFill>
                <a:schemeClr val="bg1"/>
              </a:solidFill>
              <a:latin typeface="Encode Sans" panose="020B0604020202020204" charset="0"/>
            </a:endParaRPr>
          </a:p>
          <a:p>
            <a:pPr marL="342900" indent="-342900">
              <a:buFont typeface="Arial" panose="020B0604020202020204" pitchFamily="34" charset="0"/>
              <a:buChar char="•"/>
            </a:pPr>
            <a:endParaRPr lang="fr-FR" sz="1600" b="1" dirty="0">
              <a:solidFill>
                <a:schemeClr val="bg1"/>
              </a:solidFill>
              <a:latin typeface="Encode Sans" panose="020B0604020202020204" charset="0"/>
            </a:endParaRPr>
          </a:p>
          <a:p>
            <a:pPr marL="342900" indent="-342900">
              <a:buFont typeface="Arial" panose="020B0604020202020204" pitchFamily="34" charset="0"/>
              <a:buChar char="•"/>
            </a:pPr>
            <a:r>
              <a:rPr lang="en-US" sz="1600" b="1" dirty="0">
                <a:solidFill>
                  <a:schemeClr val="bg1"/>
                </a:solidFill>
                <a:latin typeface="Encode Sans" panose="020B0604020202020204" charset="0"/>
              </a:rPr>
              <a:t>The charging time varies greatly depending on the charging device:</a:t>
            </a:r>
            <a:endParaRPr lang="fr-FR" sz="1600" b="1" dirty="0">
              <a:solidFill>
                <a:schemeClr val="bg1"/>
              </a:solidFill>
              <a:latin typeface="Encode Sans" panose="020B0604020202020204" charset="0"/>
            </a:endParaRPr>
          </a:p>
          <a:p>
            <a:pPr marL="800100" lvl="1" indent="-342900">
              <a:buFont typeface="Arial" panose="020B0604020202020204" pitchFamily="34" charset="0"/>
              <a:buChar char="•"/>
            </a:pPr>
            <a:r>
              <a:rPr lang="en-US" sz="1400" b="1" dirty="0">
                <a:solidFill>
                  <a:schemeClr val="bg1"/>
                </a:solidFill>
                <a:latin typeface="Encode Sans" panose="020B0604020202020204" charset="0"/>
              </a:rPr>
              <a:t>Electric vehicle </a:t>
            </a:r>
            <a:r>
              <a:rPr lang="en-US" sz="1400" dirty="0">
                <a:solidFill>
                  <a:schemeClr val="bg1"/>
                </a:solidFill>
                <a:latin typeface="Encode Sans" panose="020B0604020202020204" charset="0"/>
              </a:rPr>
              <a:t>with a 50-kWh battery</a:t>
            </a:r>
            <a:r>
              <a:rPr lang="en-US" sz="1400" b="1" dirty="0">
                <a:solidFill>
                  <a:schemeClr val="bg1"/>
                </a:solidFill>
                <a:latin typeface="Encode Sans" panose="020B0604020202020204" charset="0"/>
              </a:rPr>
              <a:t>: 100% in 7.5 hours with a 7.4 kW wall box, 80% in 20 minutes </a:t>
            </a:r>
            <a:r>
              <a:rPr lang="en-US" sz="1400" dirty="0">
                <a:solidFill>
                  <a:schemeClr val="bg1"/>
                </a:solidFill>
                <a:latin typeface="Encode Sans" panose="020B0604020202020204" charset="0"/>
              </a:rPr>
              <a:t>with a</a:t>
            </a:r>
            <a:r>
              <a:rPr lang="en-US" sz="1400" b="1" dirty="0">
                <a:solidFill>
                  <a:schemeClr val="bg1"/>
                </a:solidFill>
                <a:latin typeface="Encode Sans" panose="020B0604020202020204" charset="0"/>
              </a:rPr>
              <a:t> 100-kW supercharger</a:t>
            </a:r>
          </a:p>
          <a:p>
            <a:pPr marL="800100" lvl="1" indent="-342900">
              <a:buFont typeface="Arial" panose="020B0604020202020204" pitchFamily="34" charset="0"/>
              <a:buChar char="•"/>
            </a:pPr>
            <a:r>
              <a:rPr lang="en-US" sz="1400" b="1" dirty="0">
                <a:solidFill>
                  <a:schemeClr val="bg1"/>
                </a:solidFill>
                <a:latin typeface="Encode Sans" panose="020B0604020202020204" charset="0"/>
              </a:rPr>
              <a:t>Hybrid vehicle </a:t>
            </a:r>
            <a:r>
              <a:rPr lang="en-US" sz="1400" dirty="0">
                <a:solidFill>
                  <a:schemeClr val="bg1"/>
                </a:solidFill>
                <a:latin typeface="Encode Sans" panose="020B0604020202020204" charset="0"/>
              </a:rPr>
              <a:t>with a 13-kWh battery</a:t>
            </a:r>
            <a:r>
              <a:rPr lang="en-US" sz="1400" b="1" dirty="0">
                <a:solidFill>
                  <a:schemeClr val="bg1"/>
                </a:solidFill>
                <a:latin typeface="Encode Sans" panose="020B0604020202020204" charset="0"/>
              </a:rPr>
              <a:t>: 100% in 6.5 hours with a domestic socket, 1.5 hours </a:t>
            </a:r>
            <a:r>
              <a:rPr lang="en-US" sz="1400" dirty="0">
                <a:solidFill>
                  <a:schemeClr val="bg1"/>
                </a:solidFill>
                <a:latin typeface="Encode Sans" panose="020B0604020202020204" charset="0"/>
              </a:rPr>
              <a:t>with a</a:t>
            </a:r>
            <a:r>
              <a:rPr lang="en-US" sz="1400" b="1" dirty="0">
                <a:solidFill>
                  <a:schemeClr val="bg1"/>
                </a:solidFill>
                <a:latin typeface="Encode Sans" panose="020B0604020202020204" charset="0"/>
              </a:rPr>
              <a:t> 7.4 kW </a:t>
            </a:r>
            <a:r>
              <a:rPr lang="en-US" sz="1400" b="1" dirty="0" err="1">
                <a:solidFill>
                  <a:schemeClr val="bg1"/>
                </a:solidFill>
                <a:latin typeface="Encode Sans" panose="020B0604020202020204" charset="0"/>
              </a:rPr>
              <a:t>wallbox</a:t>
            </a:r>
            <a:endParaRPr lang="fr-FR" sz="1400" b="1" dirty="0">
              <a:solidFill>
                <a:schemeClr val="bg1"/>
              </a:solidFill>
              <a:latin typeface="Encode Sans" panose="020B0604020202020204" charset="0"/>
            </a:endParaRPr>
          </a:p>
          <a:p>
            <a:pPr marL="800100" lvl="1" indent="-342900">
              <a:buFont typeface="Arial" panose="020B0604020202020204" pitchFamily="34" charset="0"/>
              <a:buChar char="•"/>
            </a:pPr>
            <a:endParaRPr lang="fr-FR" sz="1400" b="1" dirty="0">
              <a:solidFill>
                <a:schemeClr val="bg1"/>
              </a:solidFill>
              <a:latin typeface="Encode Sans" panose="020B0604020202020204" charset="0"/>
            </a:endParaRPr>
          </a:p>
          <a:p>
            <a:pPr marL="342900" indent="-342900">
              <a:buFont typeface="Arial" panose="020B0604020202020204" pitchFamily="34" charset="0"/>
              <a:buChar char="•"/>
            </a:pPr>
            <a:r>
              <a:rPr lang="en-US" sz="1400" b="1" dirty="0">
                <a:solidFill>
                  <a:schemeClr val="bg1"/>
                </a:solidFill>
                <a:latin typeface="Encode Sans" panose="020B0604020202020204" charset="0"/>
              </a:rPr>
              <a:t>The range can decrease significantly depending on the type of use and the outdoor conditions </a:t>
            </a:r>
            <a:endParaRPr lang="fr-FR" sz="1400" b="1" dirty="0">
              <a:solidFill>
                <a:schemeClr val="bg1"/>
              </a:solidFill>
              <a:latin typeface="Encode Sans" panose="020B0604020202020204" charset="0"/>
            </a:endParaRPr>
          </a:p>
          <a:p>
            <a:pPr marL="800100" lvl="1" indent="-342900">
              <a:buFont typeface="Arial" panose="020B0604020202020204" pitchFamily="34" charset="0"/>
              <a:buChar char="•"/>
            </a:pPr>
            <a:endParaRPr lang="fr-FR" sz="1400" b="1" dirty="0">
              <a:solidFill>
                <a:schemeClr val="bg1"/>
              </a:solidFill>
              <a:latin typeface="Encode Sans" panose="020B0604020202020204" charset="0"/>
            </a:endParaRPr>
          </a:p>
        </p:txBody>
      </p:sp>
    </p:spTree>
    <p:extLst>
      <p:ext uri="{BB962C8B-B14F-4D97-AF65-F5344CB8AC3E}">
        <p14:creationId xmlns:p14="http://schemas.microsoft.com/office/powerpoint/2010/main" val="2759188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3" end="3"/>
                                            </p:txEl>
                                          </p:spTgt>
                                        </p:tgtEl>
                                        <p:attrNameLst>
                                          <p:attrName>style.visibility</p:attrName>
                                        </p:attrNameLst>
                                      </p:cBhvr>
                                      <p:to>
                                        <p:strVal val="visible"/>
                                      </p:to>
                                    </p:set>
                                    <p:animEffect transition="in" filter="fade">
                                      <p:cBhvr>
                                        <p:cTn id="12" dur="500"/>
                                        <p:tgtEl>
                                          <p:spTgt spid="4">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5" end="5"/>
                                            </p:txEl>
                                          </p:spTgt>
                                        </p:tgtEl>
                                        <p:attrNameLst>
                                          <p:attrName>style.visibility</p:attrName>
                                        </p:attrNameLst>
                                      </p:cBhvr>
                                      <p:to>
                                        <p:strVal val="visible"/>
                                      </p:to>
                                    </p:set>
                                    <p:animEffect transition="in" filter="fade">
                                      <p:cBhvr>
                                        <p:cTn id="17" dur="500"/>
                                        <p:tgtEl>
                                          <p:spTgt spid="4">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7" end="7"/>
                                            </p:txEl>
                                          </p:spTgt>
                                        </p:tgtEl>
                                        <p:attrNameLst>
                                          <p:attrName>style.visibility</p:attrName>
                                        </p:attrNameLst>
                                      </p:cBhvr>
                                      <p:to>
                                        <p:strVal val="visible"/>
                                      </p:to>
                                    </p:set>
                                    <p:animEffect transition="in" filter="fade">
                                      <p:cBhvr>
                                        <p:cTn id="22" dur="500"/>
                                        <p:tgtEl>
                                          <p:spTgt spid="4">
                                            <p:txEl>
                                              <p:pRg st="7" end="7"/>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4">
                                            <p:txEl>
                                              <p:pRg st="9" end="9"/>
                                            </p:txEl>
                                          </p:spTgt>
                                        </p:tgtEl>
                                        <p:attrNameLst>
                                          <p:attrName>style.visibility</p:attrName>
                                        </p:attrNameLst>
                                      </p:cBhvr>
                                      <p:to>
                                        <p:strVal val="visible"/>
                                      </p:to>
                                    </p:set>
                                    <p:animEffect transition="in" filter="fade">
                                      <p:cBhvr>
                                        <p:cTn id="25" dur="500"/>
                                        <p:tgtEl>
                                          <p:spTgt spid="4">
                                            <p:txEl>
                                              <p:pRg st="9" end="9"/>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4">
                                            <p:txEl>
                                              <p:pRg st="8" end="8"/>
                                            </p:txEl>
                                          </p:spTgt>
                                        </p:tgtEl>
                                        <p:attrNameLst>
                                          <p:attrName>style.visibility</p:attrName>
                                        </p:attrNameLst>
                                      </p:cBhvr>
                                      <p:to>
                                        <p:strVal val="visible"/>
                                      </p:to>
                                    </p:set>
                                    <p:animEffect transition="in" filter="fade">
                                      <p:cBhvr>
                                        <p:cTn id="28" dur="500"/>
                                        <p:tgtEl>
                                          <p:spTgt spid="4">
                                            <p:txEl>
                                              <p:pRg st="8" end="8"/>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4">
                                            <p:txEl>
                                              <p:pRg st="11" end="11"/>
                                            </p:txEl>
                                          </p:spTgt>
                                        </p:tgtEl>
                                        <p:attrNameLst>
                                          <p:attrName>style.visibility</p:attrName>
                                        </p:attrNameLst>
                                      </p:cBhvr>
                                      <p:to>
                                        <p:strVal val="visible"/>
                                      </p:to>
                                    </p:set>
                                    <p:animEffect transition="in" filter="fade">
                                      <p:cBhvr>
                                        <p:cTn id="33" dur="500"/>
                                        <p:tgtEl>
                                          <p:spTgt spid="4">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ECE5DBF-16BF-4038-B221-A558952D0A6F}"/>
              </a:ext>
            </a:extLst>
          </p:cNvPr>
          <p:cNvSpPr>
            <a:spLocks noGrp="1"/>
          </p:cNvSpPr>
          <p:nvPr>
            <p:ph type="body" idx="1"/>
          </p:nvPr>
        </p:nvSpPr>
        <p:spPr/>
        <p:txBody>
          <a:bodyPr/>
          <a:lstStyle/>
          <a:p>
            <a:r>
              <a:rPr lang="fr-BE" dirty="0"/>
              <a:t>introduction</a:t>
            </a:r>
            <a:endParaRPr lang="en-US" dirty="0"/>
          </a:p>
        </p:txBody>
      </p:sp>
      <p:sp>
        <p:nvSpPr>
          <p:cNvPr id="3" name="Text Placeholder 2">
            <a:extLst>
              <a:ext uri="{FF2B5EF4-FFF2-40B4-BE49-F238E27FC236}">
                <a16:creationId xmlns:a16="http://schemas.microsoft.com/office/drawing/2014/main" id="{8192DBF4-C526-4EBA-B42D-28EBA897E30F}"/>
              </a:ext>
            </a:extLst>
          </p:cNvPr>
          <p:cNvSpPr>
            <a:spLocks noGrp="1"/>
          </p:cNvSpPr>
          <p:nvPr>
            <p:ph type="body" sz="quarter" idx="15"/>
          </p:nvPr>
        </p:nvSpPr>
        <p:spPr/>
        <p:txBody>
          <a:bodyPr/>
          <a:lstStyle/>
          <a:p>
            <a:r>
              <a:rPr lang="fr-BE" dirty="0" err="1"/>
              <a:t>Your</a:t>
            </a:r>
            <a:r>
              <a:rPr lang="fr-BE" dirty="0"/>
              <a:t> expectations</a:t>
            </a:r>
            <a:endParaRPr lang="en-US" dirty="0"/>
          </a:p>
        </p:txBody>
      </p:sp>
      <p:pic>
        <p:nvPicPr>
          <p:cNvPr id="8" name="Picture 7">
            <a:extLst>
              <a:ext uri="{FF2B5EF4-FFF2-40B4-BE49-F238E27FC236}">
                <a16:creationId xmlns:a16="http://schemas.microsoft.com/office/drawing/2014/main" id="{F9B2E448-4012-3BA8-4334-5CD46389482E}"/>
              </a:ext>
            </a:extLst>
          </p:cNvPr>
          <p:cNvPicPr>
            <a:picLocks noChangeAspect="1"/>
          </p:cNvPicPr>
          <p:nvPr/>
        </p:nvPicPr>
        <p:blipFill>
          <a:blip r:embed="rId3"/>
          <a:srcRect/>
          <a:stretch/>
        </p:blipFill>
        <p:spPr>
          <a:xfrm>
            <a:off x="2334767" y="1129247"/>
            <a:ext cx="7762221" cy="5415280"/>
          </a:xfrm>
          <a:prstGeom prst="rect">
            <a:avLst/>
          </a:prstGeom>
        </p:spPr>
      </p:pic>
      <p:sp>
        <p:nvSpPr>
          <p:cNvPr id="4" name="ZoneTexte 3">
            <a:extLst>
              <a:ext uri="{FF2B5EF4-FFF2-40B4-BE49-F238E27FC236}">
                <a16:creationId xmlns:a16="http://schemas.microsoft.com/office/drawing/2014/main" id="{BD059D21-1AA2-4D89-BC1C-1FCA172ADFFF}"/>
              </a:ext>
            </a:extLst>
          </p:cNvPr>
          <p:cNvSpPr txBox="1"/>
          <p:nvPr/>
        </p:nvSpPr>
        <p:spPr>
          <a:xfrm>
            <a:off x="4342408" y="2261936"/>
            <a:ext cx="4264309" cy="276999"/>
          </a:xfrm>
          <a:prstGeom prst="rect">
            <a:avLst/>
          </a:prstGeom>
          <a:noFill/>
        </p:spPr>
        <p:txBody>
          <a:bodyPr wrap="none" rtlCol="0">
            <a:spAutoFit/>
          </a:bodyPr>
          <a:lstStyle/>
          <a:p>
            <a:r>
              <a:rPr lang="en-US" sz="1200" dirty="0">
                <a:latin typeface="Encode Sans" panose="020B0604020202020204" charset="0"/>
              </a:rPr>
              <a:t>What are your expectations for this training session?</a:t>
            </a:r>
            <a:endParaRPr lang="en-GB" sz="1200" dirty="0">
              <a:latin typeface="Encode Sans" panose="020B0604020202020204" charset="0"/>
            </a:endParaRPr>
          </a:p>
        </p:txBody>
      </p:sp>
    </p:spTree>
    <p:extLst>
      <p:ext uri="{BB962C8B-B14F-4D97-AF65-F5344CB8AC3E}">
        <p14:creationId xmlns:p14="http://schemas.microsoft.com/office/powerpoint/2010/main" val="227200421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DB38D1-D0AB-48B9-B247-41551639FCFF}"/>
              </a:ext>
            </a:extLst>
          </p:cNvPr>
          <p:cNvSpPr>
            <a:spLocks noGrp="1"/>
          </p:cNvSpPr>
          <p:nvPr>
            <p:ph type="title"/>
          </p:nvPr>
        </p:nvSpPr>
        <p:spPr/>
        <p:txBody>
          <a:bodyPr/>
          <a:lstStyle/>
          <a:p>
            <a:r>
              <a:rPr lang="fr-BE" dirty="0"/>
              <a:t>06 objections</a:t>
            </a:r>
            <a:endParaRPr lang="en-US" dirty="0"/>
          </a:p>
        </p:txBody>
      </p:sp>
      <p:sp>
        <p:nvSpPr>
          <p:cNvPr id="3" name="Text Placeholder 2">
            <a:extLst>
              <a:ext uri="{FF2B5EF4-FFF2-40B4-BE49-F238E27FC236}">
                <a16:creationId xmlns:a16="http://schemas.microsoft.com/office/drawing/2014/main" id="{690CFDB3-4DB6-4F4D-8099-2B3AED6B7B7E}"/>
              </a:ext>
            </a:extLst>
          </p:cNvPr>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138848510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065501E-ADDC-461D-A60F-CC1F1421EB34}"/>
              </a:ext>
            </a:extLst>
          </p:cNvPr>
          <p:cNvSpPr>
            <a:spLocks noGrp="1"/>
          </p:cNvSpPr>
          <p:nvPr>
            <p:ph type="body" idx="1"/>
          </p:nvPr>
        </p:nvSpPr>
        <p:spPr/>
        <p:txBody>
          <a:bodyPr/>
          <a:lstStyle/>
          <a:p>
            <a:r>
              <a:rPr lang="fr-BE" dirty="0"/>
              <a:t>objections</a:t>
            </a:r>
            <a:endParaRPr lang="en-US" dirty="0"/>
          </a:p>
        </p:txBody>
      </p:sp>
      <p:sp>
        <p:nvSpPr>
          <p:cNvPr id="3" name="Text Placeholder 2">
            <a:extLst>
              <a:ext uri="{FF2B5EF4-FFF2-40B4-BE49-F238E27FC236}">
                <a16:creationId xmlns:a16="http://schemas.microsoft.com/office/drawing/2014/main" id="{B57CE66F-91FC-4FAA-BE65-09476E8D5B50}"/>
              </a:ext>
            </a:extLst>
          </p:cNvPr>
          <p:cNvSpPr>
            <a:spLocks noGrp="1"/>
          </p:cNvSpPr>
          <p:nvPr>
            <p:ph type="body" sz="quarter" idx="19"/>
          </p:nvPr>
        </p:nvSpPr>
        <p:spPr/>
        <p:txBody>
          <a:bodyPr/>
          <a:lstStyle/>
          <a:p>
            <a:r>
              <a:rPr lang="fr-BE"/>
              <a:t>06</a:t>
            </a:r>
            <a:endParaRPr lang="en-US"/>
          </a:p>
        </p:txBody>
      </p:sp>
      <p:sp>
        <p:nvSpPr>
          <p:cNvPr id="6" name="Speech Bubble: Rectangle 5">
            <a:extLst>
              <a:ext uri="{FF2B5EF4-FFF2-40B4-BE49-F238E27FC236}">
                <a16:creationId xmlns:a16="http://schemas.microsoft.com/office/drawing/2014/main" id="{CC8A0ADA-CCF0-4123-966D-37B8B42E59C9}"/>
              </a:ext>
            </a:extLst>
          </p:cNvPr>
          <p:cNvSpPr/>
          <p:nvPr/>
        </p:nvSpPr>
        <p:spPr>
          <a:xfrm>
            <a:off x="1061884" y="528298"/>
            <a:ext cx="5201264" cy="1543665"/>
          </a:xfrm>
          <a:prstGeom prst="wedgeRectCallout">
            <a:avLst>
              <a:gd name="adj1" fmla="val -36145"/>
              <a:gd name="adj2" fmla="val 9434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400"/>
              </a:spcBef>
            </a:pPr>
            <a:r>
              <a:rPr lang="en-US" sz="2400" b="1" dirty="0">
                <a:solidFill>
                  <a:schemeClr val="bg1"/>
                </a:solidFill>
                <a:latin typeface="Encode Sans" panose="020B0604020202020204" charset="0"/>
              </a:rPr>
              <a:t>"I'll never be able to make all the journeys I need to make"</a:t>
            </a:r>
            <a:endParaRPr lang="fr-FR" sz="2400" b="1" dirty="0">
              <a:solidFill>
                <a:schemeClr val="bg1"/>
              </a:solidFill>
              <a:latin typeface="Encode Sans" panose="020B0604020202020204" charset="0"/>
            </a:endParaRPr>
          </a:p>
        </p:txBody>
      </p:sp>
      <p:sp>
        <p:nvSpPr>
          <p:cNvPr id="7" name="Rectangle 6">
            <a:extLst>
              <a:ext uri="{FF2B5EF4-FFF2-40B4-BE49-F238E27FC236}">
                <a16:creationId xmlns:a16="http://schemas.microsoft.com/office/drawing/2014/main" id="{2A1DC17E-E8BB-49FF-BC10-DF000AAE87F8}"/>
              </a:ext>
            </a:extLst>
          </p:cNvPr>
          <p:cNvSpPr/>
          <p:nvPr/>
        </p:nvSpPr>
        <p:spPr>
          <a:xfrm>
            <a:off x="894736" y="3910537"/>
            <a:ext cx="5201264" cy="211393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solidFill>
                <a:schemeClr val="bg1"/>
              </a:solidFill>
              <a:latin typeface="Encode Sans" panose="020B0604020202020204" charset="0"/>
            </a:endParaRPr>
          </a:p>
        </p:txBody>
      </p:sp>
      <p:sp>
        <p:nvSpPr>
          <p:cNvPr id="8" name="TextBox 7">
            <a:extLst>
              <a:ext uri="{FF2B5EF4-FFF2-40B4-BE49-F238E27FC236}">
                <a16:creationId xmlns:a16="http://schemas.microsoft.com/office/drawing/2014/main" id="{B872B5FA-2F0C-4671-B811-D8374322EE30}"/>
              </a:ext>
            </a:extLst>
          </p:cNvPr>
          <p:cNvSpPr txBox="1"/>
          <p:nvPr/>
        </p:nvSpPr>
        <p:spPr>
          <a:xfrm>
            <a:off x="1120877" y="4059563"/>
            <a:ext cx="4748981" cy="2031325"/>
          </a:xfrm>
          <a:prstGeom prst="rect">
            <a:avLst/>
          </a:prstGeom>
          <a:noFill/>
        </p:spPr>
        <p:txBody>
          <a:bodyPr wrap="square" rtlCol="0">
            <a:spAutoFit/>
          </a:bodyPr>
          <a:lstStyle/>
          <a:p>
            <a:r>
              <a:rPr lang="fr-BE" sz="1400" b="1" dirty="0" err="1">
                <a:solidFill>
                  <a:schemeClr val="bg1"/>
                </a:solidFill>
                <a:latin typeface="Encode Sans" panose="020B0604020202020204" charset="0"/>
              </a:rPr>
              <a:t>Facts</a:t>
            </a:r>
            <a:r>
              <a:rPr lang="fr-BE" sz="1400" b="1" dirty="0">
                <a:solidFill>
                  <a:schemeClr val="bg1"/>
                </a:solidFill>
                <a:latin typeface="Encode Sans" panose="020B0604020202020204" charset="0"/>
              </a:rPr>
              <a:t>:</a:t>
            </a:r>
          </a:p>
          <a:p>
            <a:endParaRPr lang="fr-BE" sz="1400" b="1" dirty="0">
              <a:solidFill>
                <a:schemeClr val="bg1"/>
              </a:solidFill>
              <a:latin typeface="Encode Sans" panose="020B0604020202020204" charset="0"/>
            </a:endParaRPr>
          </a:p>
          <a:p>
            <a:pPr marL="285750" indent="-285750">
              <a:buFont typeface="Arial" panose="020B0604020202020204" pitchFamily="34" charset="0"/>
              <a:buChar char="•"/>
            </a:pPr>
            <a:r>
              <a:rPr lang="en-US" sz="1400" dirty="0">
                <a:solidFill>
                  <a:schemeClr val="bg1"/>
                </a:solidFill>
                <a:latin typeface="Encode Sans" panose="020B0604020202020204" charset="0"/>
              </a:rPr>
              <a:t>2/3 of motorists drive on average less than 50 km/day</a:t>
            </a:r>
            <a:endParaRPr lang="fr-FR" sz="1400" dirty="0">
              <a:solidFill>
                <a:schemeClr val="bg1"/>
              </a:solidFill>
              <a:latin typeface="Encode Sans" panose="020B0604020202020204" charset="0"/>
            </a:endParaRPr>
          </a:p>
          <a:p>
            <a:pPr marL="285750" indent="-285750">
              <a:buFont typeface="Arial" panose="020B0604020202020204" pitchFamily="34" charset="0"/>
              <a:buChar char="•"/>
            </a:pPr>
            <a:r>
              <a:rPr lang="en-US" sz="1400" dirty="0">
                <a:solidFill>
                  <a:schemeClr val="bg1"/>
                </a:solidFill>
                <a:latin typeface="Encode Sans" panose="020B0604020202020204" charset="0"/>
              </a:rPr>
              <a:t>BEV: battery up to 75 kWh</a:t>
            </a:r>
            <a:r>
              <a:rPr lang="fr-FR" sz="1400" dirty="0">
                <a:solidFill>
                  <a:schemeClr val="bg1"/>
                </a:solidFill>
                <a:latin typeface="Encode Sans" panose="020B0604020202020204" charset="0"/>
              </a:rPr>
              <a:t> </a:t>
            </a:r>
            <a:r>
              <a:rPr lang="fr-FR" sz="1400" dirty="0">
                <a:solidFill>
                  <a:schemeClr val="bg1"/>
                </a:solidFill>
                <a:latin typeface="Encode Sans" panose="020B0604020202020204" charset="0"/>
                <a:sym typeface="Wingdings" panose="05000000000000000000" pitchFamily="2" charset="2"/>
              </a:rPr>
              <a:t> </a:t>
            </a:r>
            <a:r>
              <a:rPr lang="en-US" sz="1400" dirty="0">
                <a:solidFill>
                  <a:schemeClr val="bg1"/>
                </a:solidFill>
                <a:latin typeface="Encode Sans" panose="020B0604020202020204" charset="0"/>
              </a:rPr>
              <a:t>up to 362 km (WLTP)</a:t>
            </a:r>
            <a:endParaRPr lang="fr-FR" sz="1400" dirty="0">
              <a:solidFill>
                <a:schemeClr val="bg1"/>
              </a:solidFill>
              <a:latin typeface="Encode Sans" panose="020B0604020202020204" charset="0"/>
            </a:endParaRPr>
          </a:p>
          <a:p>
            <a:pPr marL="285750" indent="-285750">
              <a:buFont typeface="Arial" panose="020B0604020202020204" pitchFamily="34" charset="0"/>
              <a:buChar char="•"/>
            </a:pPr>
            <a:r>
              <a:rPr lang="en-US" sz="1400" dirty="0">
                <a:solidFill>
                  <a:schemeClr val="bg1"/>
                </a:solidFill>
                <a:latin typeface="Encode Sans" panose="020B0604020202020204" charset="0"/>
              </a:rPr>
              <a:t>PHEV: battery up to 13 kWh</a:t>
            </a:r>
            <a:r>
              <a:rPr lang="fr-FR" sz="1400" dirty="0">
                <a:solidFill>
                  <a:schemeClr val="bg1"/>
                </a:solidFill>
                <a:latin typeface="Encode Sans" panose="020B0604020202020204" charset="0"/>
              </a:rPr>
              <a:t> </a:t>
            </a:r>
            <a:r>
              <a:rPr lang="fr-FR" sz="1400" dirty="0">
                <a:solidFill>
                  <a:schemeClr val="bg1"/>
                </a:solidFill>
                <a:latin typeface="Encode Sans" panose="020B0604020202020204" charset="0"/>
                <a:sym typeface="Wingdings" panose="05000000000000000000" pitchFamily="2" charset="2"/>
              </a:rPr>
              <a:t> </a:t>
            </a:r>
            <a:r>
              <a:rPr lang="en-US" sz="1400" dirty="0">
                <a:solidFill>
                  <a:schemeClr val="bg1"/>
                </a:solidFill>
                <a:latin typeface="Encode Sans" panose="020B0604020202020204" charset="0"/>
                <a:sym typeface="Wingdings" panose="05000000000000000000" pitchFamily="2" charset="2"/>
              </a:rPr>
              <a:t>Full electric range up to 61 km</a:t>
            </a:r>
            <a:endParaRPr lang="fr-FR" sz="1400" dirty="0">
              <a:solidFill>
                <a:schemeClr val="bg1"/>
              </a:solidFill>
              <a:latin typeface="Encode Sans" panose="020B0604020202020204" charset="0"/>
            </a:endParaRPr>
          </a:p>
          <a:p>
            <a:pPr marL="285750" indent="-285750">
              <a:buFont typeface="Arial" panose="020B0604020202020204" pitchFamily="34" charset="0"/>
              <a:buChar char="•"/>
            </a:pPr>
            <a:endParaRPr lang="fr-FR" sz="1400" dirty="0">
              <a:latin typeface="Encode Sans" panose="020B0604020202020204" charset="0"/>
            </a:endParaRPr>
          </a:p>
        </p:txBody>
      </p:sp>
      <p:pic>
        <p:nvPicPr>
          <p:cNvPr id="10" name="Picture 9" descr="Icon&#10;&#10;Description automatically generated">
            <a:extLst>
              <a:ext uri="{FF2B5EF4-FFF2-40B4-BE49-F238E27FC236}">
                <a16:creationId xmlns:a16="http://schemas.microsoft.com/office/drawing/2014/main" id="{9A446079-0A97-425B-95B3-13ABA40191BC}"/>
              </a:ext>
            </a:extLst>
          </p:cNvPr>
          <p:cNvPicPr>
            <a:picLocks noChangeAspect="1"/>
          </p:cNvPicPr>
          <p:nvPr/>
        </p:nvPicPr>
        <p:blipFill rotWithShape="1">
          <a:blip r:embed="rId3"/>
          <a:srcRect l="18860" t="9613" r="66258" b="7192"/>
          <a:stretch/>
        </p:blipFill>
        <p:spPr>
          <a:xfrm>
            <a:off x="9193161" y="992721"/>
            <a:ext cx="1936955" cy="5414165"/>
          </a:xfrm>
          <a:prstGeom prst="rect">
            <a:avLst/>
          </a:prstGeom>
        </p:spPr>
      </p:pic>
    </p:spTree>
    <p:extLst>
      <p:ext uri="{BB962C8B-B14F-4D97-AF65-F5344CB8AC3E}">
        <p14:creationId xmlns:p14="http://schemas.microsoft.com/office/powerpoint/2010/main" val="1446348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CE40338-3E4B-4F22-AD4A-EEBE0057A005}"/>
              </a:ext>
            </a:extLst>
          </p:cNvPr>
          <p:cNvSpPr>
            <a:spLocks noGrp="1"/>
          </p:cNvSpPr>
          <p:nvPr>
            <p:ph type="body" idx="1"/>
          </p:nvPr>
        </p:nvSpPr>
        <p:spPr/>
        <p:txBody>
          <a:bodyPr/>
          <a:lstStyle/>
          <a:p>
            <a:endParaRPr lang="en-US"/>
          </a:p>
        </p:txBody>
      </p:sp>
      <p:sp>
        <p:nvSpPr>
          <p:cNvPr id="3" name="Text Placeholder 2">
            <a:extLst>
              <a:ext uri="{FF2B5EF4-FFF2-40B4-BE49-F238E27FC236}">
                <a16:creationId xmlns:a16="http://schemas.microsoft.com/office/drawing/2014/main" id="{2B32BDBA-8933-4460-B390-37CC08CF67F2}"/>
              </a:ext>
            </a:extLst>
          </p:cNvPr>
          <p:cNvSpPr>
            <a:spLocks noGrp="1"/>
          </p:cNvSpPr>
          <p:nvPr>
            <p:ph type="body" sz="quarter" idx="19"/>
          </p:nvPr>
        </p:nvSpPr>
        <p:spPr/>
        <p:txBody>
          <a:bodyPr/>
          <a:lstStyle/>
          <a:p>
            <a:endParaRPr lang="en-US"/>
          </a:p>
        </p:txBody>
      </p:sp>
      <p:pic>
        <p:nvPicPr>
          <p:cNvPr id="5" name="Picture 4">
            <a:extLst>
              <a:ext uri="{FF2B5EF4-FFF2-40B4-BE49-F238E27FC236}">
                <a16:creationId xmlns:a16="http://schemas.microsoft.com/office/drawing/2014/main" id="{5D25A5C5-C905-43C9-B2B7-984FE54DE2D5}"/>
              </a:ext>
            </a:extLst>
          </p:cNvPr>
          <p:cNvPicPr>
            <a:picLocks noChangeAspect="1"/>
          </p:cNvPicPr>
          <p:nvPr/>
        </p:nvPicPr>
        <p:blipFill>
          <a:blip r:embed="rId3"/>
          <a:stretch>
            <a:fillRect/>
          </a:stretch>
        </p:blipFill>
        <p:spPr>
          <a:xfrm>
            <a:off x="0" y="0"/>
            <a:ext cx="12192000" cy="6858000"/>
          </a:xfrm>
          <a:prstGeom prst="rect">
            <a:avLst/>
          </a:prstGeom>
        </p:spPr>
      </p:pic>
      <p:sp>
        <p:nvSpPr>
          <p:cNvPr id="6" name="Speech Bubble: Rectangle 5">
            <a:extLst>
              <a:ext uri="{FF2B5EF4-FFF2-40B4-BE49-F238E27FC236}">
                <a16:creationId xmlns:a16="http://schemas.microsoft.com/office/drawing/2014/main" id="{9703C49F-0BCA-452A-AB09-A280F239053C}"/>
              </a:ext>
            </a:extLst>
          </p:cNvPr>
          <p:cNvSpPr/>
          <p:nvPr/>
        </p:nvSpPr>
        <p:spPr>
          <a:xfrm>
            <a:off x="1061884" y="528298"/>
            <a:ext cx="5201264" cy="1543665"/>
          </a:xfrm>
          <a:prstGeom prst="wedgeRectCallout">
            <a:avLst>
              <a:gd name="adj1" fmla="val -36145"/>
              <a:gd name="adj2" fmla="val 9434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400"/>
              </a:spcBef>
            </a:pPr>
            <a:r>
              <a:rPr lang="en-US" sz="2400" b="1" dirty="0">
                <a:solidFill>
                  <a:schemeClr val="bg1"/>
                </a:solidFill>
                <a:latin typeface="Encode Sans" panose="020B0604020202020204" charset="0"/>
              </a:rPr>
              <a:t>"There are not enough charging points yet"</a:t>
            </a:r>
            <a:endParaRPr lang="de-DE" sz="2400" b="1" dirty="0">
              <a:solidFill>
                <a:schemeClr val="bg1"/>
              </a:solidFill>
              <a:latin typeface="Encode Sans" panose="020B0604020202020204" charset="0"/>
            </a:endParaRPr>
          </a:p>
        </p:txBody>
      </p:sp>
      <p:sp>
        <p:nvSpPr>
          <p:cNvPr id="7" name="Rectangle 6">
            <a:extLst>
              <a:ext uri="{FF2B5EF4-FFF2-40B4-BE49-F238E27FC236}">
                <a16:creationId xmlns:a16="http://schemas.microsoft.com/office/drawing/2014/main" id="{650A9B48-63FC-4C1A-AEE9-13EBBCDA44DE}"/>
              </a:ext>
            </a:extLst>
          </p:cNvPr>
          <p:cNvSpPr/>
          <p:nvPr/>
        </p:nvSpPr>
        <p:spPr>
          <a:xfrm>
            <a:off x="894736" y="3910537"/>
            <a:ext cx="5201264" cy="211393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latin typeface="Encode Sans" panose="020B0604020202020204" charset="0"/>
            </a:endParaRPr>
          </a:p>
        </p:txBody>
      </p:sp>
      <p:sp>
        <p:nvSpPr>
          <p:cNvPr id="8" name="TextBox 7">
            <a:extLst>
              <a:ext uri="{FF2B5EF4-FFF2-40B4-BE49-F238E27FC236}">
                <a16:creationId xmlns:a16="http://schemas.microsoft.com/office/drawing/2014/main" id="{2BB672AF-177D-47E5-B3A0-EAC8CF9B66B4}"/>
              </a:ext>
            </a:extLst>
          </p:cNvPr>
          <p:cNvSpPr txBox="1"/>
          <p:nvPr/>
        </p:nvSpPr>
        <p:spPr>
          <a:xfrm>
            <a:off x="1120877" y="4059563"/>
            <a:ext cx="4748981" cy="1815882"/>
          </a:xfrm>
          <a:prstGeom prst="rect">
            <a:avLst/>
          </a:prstGeom>
          <a:noFill/>
        </p:spPr>
        <p:txBody>
          <a:bodyPr wrap="square" rtlCol="0">
            <a:spAutoFit/>
          </a:bodyPr>
          <a:lstStyle/>
          <a:p>
            <a:r>
              <a:rPr lang="fr-BE" sz="1400" b="1" dirty="0" err="1">
                <a:solidFill>
                  <a:schemeClr val="bg1"/>
                </a:solidFill>
                <a:latin typeface="Encode Sans" panose="020B0604020202020204" charset="0"/>
              </a:rPr>
              <a:t>Facts</a:t>
            </a:r>
            <a:r>
              <a:rPr lang="fr-BE" sz="1400" b="1" dirty="0">
                <a:solidFill>
                  <a:schemeClr val="bg1"/>
                </a:solidFill>
                <a:latin typeface="Encode Sans" panose="020B0604020202020204" charset="0"/>
              </a:rPr>
              <a:t>:</a:t>
            </a:r>
          </a:p>
          <a:p>
            <a:endParaRPr lang="fr-BE" sz="1400" b="1" dirty="0">
              <a:solidFill>
                <a:schemeClr val="bg1"/>
              </a:solidFill>
              <a:latin typeface="Encode Sans" panose="020B0604020202020204" charset="0"/>
            </a:endParaRPr>
          </a:p>
          <a:p>
            <a:pPr marL="285750" indent="-285750">
              <a:buFont typeface="Arial" panose="020B0604020202020204" pitchFamily="34" charset="0"/>
              <a:buChar char="•"/>
            </a:pPr>
            <a:r>
              <a:rPr lang="en-US" sz="1400" dirty="0">
                <a:solidFill>
                  <a:schemeClr val="bg1"/>
                </a:solidFill>
                <a:latin typeface="Encode Sans" panose="020B0604020202020204" charset="0"/>
              </a:rPr>
              <a:t>Constant and significant increase in the number of charging points</a:t>
            </a:r>
          </a:p>
          <a:p>
            <a:pPr marL="285750" indent="-285750">
              <a:buFont typeface="Arial" panose="020B0604020202020204" pitchFamily="34" charset="0"/>
              <a:buChar char="•"/>
            </a:pPr>
            <a:r>
              <a:rPr lang="en-US" sz="1400" dirty="0">
                <a:solidFill>
                  <a:schemeClr val="bg1"/>
                </a:solidFill>
                <a:latin typeface="Encode Sans" panose="020B0604020202020204" charset="0"/>
              </a:rPr>
              <a:t>57,732 charging points open to the public as of 31/03/2022 (+54% over 12 months)</a:t>
            </a:r>
          </a:p>
          <a:p>
            <a:pPr marL="285750" indent="-285750">
              <a:buFont typeface="Arial" panose="020B0604020202020204" pitchFamily="34" charset="0"/>
              <a:buChar char="•"/>
            </a:pPr>
            <a:r>
              <a:rPr lang="en-US" sz="1400" dirty="0">
                <a:solidFill>
                  <a:schemeClr val="bg1"/>
                </a:solidFill>
                <a:latin typeface="Encode Sans" panose="020B0604020202020204" charset="0"/>
              </a:rPr>
              <a:t>Motorway network: 50% equipped with charging terminals, 100% by the end of 2022</a:t>
            </a:r>
            <a:endParaRPr lang="fr-BE" sz="1400" dirty="0">
              <a:solidFill>
                <a:schemeClr val="bg1"/>
              </a:solidFill>
              <a:latin typeface="Encode Sans" panose="020B0604020202020204" charset="0"/>
            </a:endParaRPr>
          </a:p>
        </p:txBody>
      </p:sp>
      <p:pic>
        <p:nvPicPr>
          <p:cNvPr id="9" name="Picture 2" descr="Stellantis dévoile un florilège de slogans pour ses marques">
            <a:extLst>
              <a:ext uri="{FF2B5EF4-FFF2-40B4-BE49-F238E27FC236}">
                <a16:creationId xmlns:a16="http://schemas.microsoft.com/office/drawing/2014/main" id="{12A25F62-B270-C4DF-A78D-A60CAB1538D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994" y="572641"/>
            <a:ext cx="396573" cy="264382"/>
          </a:xfrm>
          <a:prstGeom prst="flowChartConnector">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0710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065501E-ADDC-461D-A60F-CC1F1421EB34}"/>
              </a:ext>
            </a:extLst>
          </p:cNvPr>
          <p:cNvSpPr>
            <a:spLocks noGrp="1"/>
          </p:cNvSpPr>
          <p:nvPr>
            <p:ph type="body" idx="1"/>
          </p:nvPr>
        </p:nvSpPr>
        <p:spPr/>
        <p:txBody>
          <a:bodyPr/>
          <a:lstStyle/>
          <a:p>
            <a:r>
              <a:rPr lang="fr-BE" dirty="0"/>
              <a:t>objections</a:t>
            </a:r>
            <a:endParaRPr lang="en-US" dirty="0"/>
          </a:p>
        </p:txBody>
      </p:sp>
      <p:sp>
        <p:nvSpPr>
          <p:cNvPr id="3" name="Text Placeholder 2">
            <a:extLst>
              <a:ext uri="{FF2B5EF4-FFF2-40B4-BE49-F238E27FC236}">
                <a16:creationId xmlns:a16="http://schemas.microsoft.com/office/drawing/2014/main" id="{B57CE66F-91FC-4FAA-BE65-09476E8D5B50}"/>
              </a:ext>
            </a:extLst>
          </p:cNvPr>
          <p:cNvSpPr>
            <a:spLocks noGrp="1"/>
          </p:cNvSpPr>
          <p:nvPr>
            <p:ph type="body" sz="quarter" idx="19"/>
          </p:nvPr>
        </p:nvSpPr>
        <p:spPr/>
        <p:txBody>
          <a:bodyPr/>
          <a:lstStyle/>
          <a:p>
            <a:r>
              <a:rPr lang="fr-BE"/>
              <a:t>06</a:t>
            </a:r>
            <a:endParaRPr lang="en-US"/>
          </a:p>
        </p:txBody>
      </p:sp>
      <p:pic>
        <p:nvPicPr>
          <p:cNvPr id="5" name="Picture 4">
            <a:extLst>
              <a:ext uri="{FF2B5EF4-FFF2-40B4-BE49-F238E27FC236}">
                <a16:creationId xmlns:a16="http://schemas.microsoft.com/office/drawing/2014/main" id="{CA14B5AC-B62A-4ABB-90AF-3D09ADA74BD8}"/>
              </a:ext>
            </a:extLst>
          </p:cNvPr>
          <p:cNvPicPr>
            <a:picLocks noChangeAspect="1"/>
          </p:cNvPicPr>
          <p:nvPr/>
        </p:nvPicPr>
        <p:blipFill>
          <a:blip r:embed="rId3"/>
          <a:srcRect/>
          <a:stretch/>
        </p:blipFill>
        <p:spPr>
          <a:xfrm>
            <a:off x="7879016" y="875072"/>
            <a:ext cx="3018323" cy="5805948"/>
          </a:xfrm>
          <a:prstGeom prst="rect">
            <a:avLst/>
          </a:prstGeom>
        </p:spPr>
      </p:pic>
      <p:sp>
        <p:nvSpPr>
          <p:cNvPr id="6" name="Speech Bubble: Rectangle 5">
            <a:extLst>
              <a:ext uri="{FF2B5EF4-FFF2-40B4-BE49-F238E27FC236}">
                <a16:creationId xmlns:a16="http://schemas.microsoft.com/office/drawing/2014/main" id="{CC8A0ADA-CCF0-4123-966D-37B8B42E59C9}"/>
              </a:ext>
            </a:extLst>
          </p:cNvPr>
          <p:cNvSpPr/>
          <p:nvPr/>
        </p:nvSpPr>
        <p:spPr>
          <a:xfrm>
            <a:off x="1061884" y="528298"/>
            <a:ext cx="5201264" cy="1543665"/>
          </a:xfrm>
          <a:prstGeom prst="wedgeRectCallout">
            <a:avLst>
              <a:gd name="adj1" fmla="val -36145"/>
              <a:gd name="adj2" fmla="val 9434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400"/>
              </a:spcBef>
            </a:pPr>
            <a:r>
              <a:rPr lang="en-US" sz="2400" b="1" dirty="0">
                <a:solidFill>
                  <a:schemeClr val="bg1"/>
                </a:solidFill>
                <a:latin typeface="Encode Sans" panose="020B0604020202020204" charset="0"/>
              </a:rPr>
              <a:t>"It takes ages to charge the vehicle"</a:t>
            </a:r>
            <a:endParaRPr lang="fr-FR" sz="2400" b="1" dirty="0">
              <a:solidFill>
                <a:schemeClr val="bg1"/>
              </a:solidFill>
              <a:latin typeface="Encode Sans" panose="020B0604020202020204" charset="0"/>
            </a:endParaRPr>
          </a:p>
        </p:txBody>
      </p:sp>
      <p:sp>
        <p:nvSpPr>
          <p:cNvPr id="7" name="Rectangle 6">
            <a:extLst>
              <a:ext uri="{FF2B5EF4-FFF2-40B4-BE49-F238E27FC236}">
                <a16:creationId xmlns:a16="http://schemas.microsoft.com/office/drawing/2014/main" id="{2A1DC17E-E8BB-49FF-BC10-DF000AAE87F8}"/>
              </a:ext>
            </a:extLst>
          </p:cNvPr>
          <p:cNvSpPr/>
          <p:nvPr/>
        </p:nvSpPr>
        <p:spPr>
          <a:xfrm>
            <a:off x="894736" y="3910537"/>
            <a:ext cx="5201264" cy="211393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latin typeface="Encode Sans" panose="020B0604020202020204" charset="0"/>
            </a:endParaRPr>
          </a:p>
        </p:txBody>
      </p:sp>
      <p:sp>
        <p:nvSpPr>
          <p:cNvPr id="8" name="TextBox 7">
            <a:extLst>
              <a:ext uri="{FF2B5EF4-FFF2-40B4-BE49-F238E27FC236}">
                <a16:creationId xmlns:a16="http://schemas.microsoft.com/office/drawing/2014/main" id="{B872B5FA-2F0C-4671-B811-D8374322EE30}"/>
              </a:ext>
            </a:extLst>
          </p:cNvPr>
          <p:cNvSpPr txBox="1"/>
          <p:nvPr/>
        </p:nvSpPr>
        <p:spPr>
          <a:xfrm>
            <a:off x="1120877" y="4059563"/>
            <a:ext cx="4748981" cy="1384995"/>
          </a:xfrm>
          <a:prstGeom prst="rect">
            <a:avLst/>
          </a:prstGeom>
          <a:noFill/>
        </p:spPr>
        <p:txBody>
          <a:bodyPr wrap="square" rtlCol="0">
            <a:spAutoFit/>
          </a:bodyPr>
          <a:lstStyle/>
          <a:p>
            <a:r>
              <a:rPr lang="fr-BE" sz="1400" b="1" dirty="0" err="1">
                <a:solidFill>
                  <a:schemeClr val="bg1"/>
                </a:solidFill>
                <a:latin typeface="Encode Sans" panose="020B0604020202020204" charset="0"/>
              </a:rPr>
              <a:t>Facts</a:t>
            </a:r>
            <a:r>
              <a:rPr lang="fr-BE" sz="1400" b="1" dirty="0">
                <a:solidFill>
                  <a:schemeClr val="bg1"/>
                </a:solidFill>
                <a:latin typeface="Encode Sans" panose="020B0604020202020204" charset="0"/>
              </a:rPr>
              <a:t>:</a:t>
            </a:r>
          </a:p>
          <a:p>
            <a:pPr marL="285750" indent="-285750">
              <a:buFont typeface="Arial" panose="020B0604020202020204" pitchFamily="34" charset="0"/>
              <a:buChar char="•"/>
            </a:pPr>
            <a:r>
              <a:rPr lang="en-US" sz="1400" dirty="0">
                <a:solidFill>
                  <a:schemeClr val="bg1"/>
                </a:solidFill>
                <a:latin typeface="Encode Sans" panose="020B0604020202020204" charset="0"/>
              </a:rPr>
              <a:t>Short charging time</a:t>
            </a:r>
          </a:p>
          <a:p>
            <a:pPr marL="285750" indent="-285750">
              <a:buFont typeface="Arial" panose="020B0604020202020204" pitchFamily="34" charset="0"/>
              <a:buChar char="•"/>
            </a:pPr>
            <a:r>
              <a:rPr lang="en-US" sz="1400" dirty="0">
                <a:solidFill>
                  <a:schemeClr val="bg1"/>
                </a:solidFill>
                <a:latin typeface="Encode Sans" panose="020B0604020202020204" charset="0"/>
              </a:rPr>
              <a:t>Apps to find the nearest charging point and plan your journey</a:t>
            </a:r>
          </a:p>
          <a:p>
            <a:pPr marL="285750" indent="-285750">
              <a:buFont typeface="Arial" panose="020B0604020202020204" pitchFamily="34" charset="0"/>
              <a:buChar char="•"/>
            </a:pPr>
            <a:r>
              <a:rPr lang="en-US" sz="1400" dirty="0">
                <a:solidFill>
                  <a:schemeClr val="bg1"/>
                </a:solidFill>
                <a:latin typeface="Encode Sans" panose="020B0604020202020204" charset="0"/>
              </a:rPr>
              <a:t>Charging capacity: up to 11 kWh (AC) - 100 kWh (DC)</a:t>
            </a:r>
            <a:r>
              <a:rPr lang="fr-BE" sz="1400" dirty="0">
                <a:solidFill>
                  <a:schemeClr val="bg1"/>
                </a:solidFill>
                <a:latin typeface="Encode Sans" panose="020B0604020202020204" charset="0"/>
              </a:rPr>
              <a:t> </a:t>
            </a:r>
            <a:r>
              <a:rPr lang="fr-BE" sz="1400" dirty="0">
                <a:solidFill>
                  <a:schemeClr val="bg1"/>
                </a:solidFill>
                <a:latin typeface="Encode Sans" panose="020B0604020202020204" charset="0"/>
                <a:sym typeface="Wingdings" panose="05000000000000000000" pitchFamily="2" charset="2"/>
              </a:rPr>
              <a:t> </a:t>
            </a:r>
            <a:r>
              <a:rPr lang="en-US" sz="1400" dirty="0">
                <a:solidFill>
                  <a:schemeClr val="bg1"/>
                </a:solidFill>
                <a:latin typeface="Encode Sans" panose="020B0604020202020204" charset="0"/>
              </a:rPr>
              <a:t>80% battery recharged in 30 min</a:t>
            </a:r>
            <a:endParaRPr lang="fr-BE" sz="1400" dirty="0">
              <a:solidFill>
                <a:schemeClr val="bg1"/>
              </a:solidFill>
              <a:latin typeface="Encode Sans" panose="020B0604020202020204" charset="0"/>
            </a:endParaRPr>
          </a:p>
        </p:txBody>
      </p:sp>
    </p:spTree>
    <p:extLst>
      <p:ext uri="{BB962C8B-B14F-4D97-AF65-F5344CB8AC3E}">
        <p14:creationId xmlns:p14="http://schemas.microsoft.com/office/powerpoint/2010/main" val="627719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S 3 CROSSBACK E-TENSE en charge">
            <a:extLst>
              <a:ext uri="{FF2B5EF4-FFF2-40B4-BE49-F238E27FC236}">
                <a16:creationId xmlns:a16="http://schemas.microsoft.com/office/drawing/2014/main" id="{12A16E65-86EB-57D5-91D3-9EE7135455C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0351"/>
          <a:stretch/>
        </p:blipFill>
        <p:spPr bwMode="auto">
          <a:xfrm>
            <a:off x="0" y="12192"/>
            <a:ext cx="12215597"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Speech Bubble: Rectangle 5">
            <a:extLst>
              <a:ext uri="{FF2B5EF4-FFF2-40B4-BE49-F238E27FC236}">
                <a16:creationId xmlns:a16="http://schemas.microsoft.com/office/drawing/2014/main" id="{9703C49F-0BCA-452A-AB09-A280F239053C}"/>
              </a:ext>
            </a:extLst>
          </p:cNvPr>
          <p:cNvSpPr/>
          <p:nvPr/>
        </p:nvSpPr>
        <p:spPr>
          <a:xfrm>
            <a:off x="1061884" y="528298"/>
            <a:ext cx="5201264" cy="1543665"/>
          </a:xfrm>
          <a:prstGeom prst="wedgeRectCallout">
            <a:avLst>
              <a:gd name="adj1" fmla="val -36145"/>
              <a:gd name="adj2" fmla="val 9434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400"/>
              </a:spcBef>
            </a:pPr>
            <a:r>
              <a:rPr lang="en-US" sz="2400" b="1" dirty="0">
                <a:solidFill>
                  <a:schemeClr val="bg1"/>
                </a:solidFill>
                <a:latin typeface="Encode Sans" panose="020B0604020202020204" charset="0"/>
              </a:rPr>
              <a:t>"Driving electric will cost me more"</a:t>
            </a:r>
          </a:p>
        </p:txBody>
      </p:sp>
      <p:sp>
        <p:nvSpPr>
          <p:cNvPr id="7" name="Rectangle 6">
            <a:extLst>
              <a:ext uri="{FF2B5EF4-FFF2-40B4-BE49-F238E27FC236}">
                <a16:creationId xmlns:a16="http://schemas.microsoft.com/office/drawing/2014/main" id="{650A9B48-63FC-4C1A-AEE9-13EBBCDA44DE}"/>
              </a:ext>
            </a:extLst>
          </p:cNvPr>
          <p:cNvSpPr/>
          <p:nvPr/>
        </p:nvSpPr>
        <p:spPr>
          <a:xfrm>
            <a:off x="894736" y="3910537"/>
            <a:ext cx="5201264" cy="241916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latin typeface="Encode Sans" panose="020B0604020202020204" charset="0"/>
            </a:endParaRPr>
          </a:p>
        </p:txBody>
      </p:sp>
      <p:sp>
        <p:nvSpPr>
          <p:cNvPr id="8" name="TextBox 7">
            <a:extLst>
              <a:ext uri="{FF2B5EF4-FFF2-40B4-BE49-F238E27FC236}">
                <a16:creationId xmlns:a16="http://schemas.microsoft.com/office/drawing/2014/main" id="{2BB672AF-177D-47E5-B3A0-EAC8CF9B66B4}"/>
              </a:ext>
            </a:extLst>
          </p:cNvPr>
          <p:cNvSpPr txBox="1"/>
          <p:nvPr/>
        </p:nvSpPr>
        <p:spPr>
          <a:xfrm>
            <a:off x="1120877" y="4059563"/>
            <a:ext cx="4832248" cy="2677656"/>
          </a:xfrm>
          <a:prstGeom prst="rect">
            <a:avLst/>
          </a:prstGeom>
          <a:noFill/>
        </p:spPr>
        <p:txBody>
          <a:bodyPr wrap="square" lIns="91440" tIns="45720" rIns="91440" bIns="45720" rtlCol="0" anchor="t">
            <a:spAutoFit/>
          </a:bodyPr>
          <a:lstStyle/>
          <a:p>
            <a:r>
              <a:rPr lang="fr-BE" sz="1400" b="1" dirty="0" err="1">
                <a:solidFill>
                  <a:schemeClr val="bg1"/>
                </a:solidFill>
                <a:latin typeface="Encode Sans" panose="020B0604020202020204" charset="0"/>
              </a:rPr>
              <a:t>Facts</a:t>
            </a:r>
            <a:r>
              <a:rPr lang="fr-BE" sz="1400" b="1" dirty="0">
                <a:solidFill>
                  <a:schemeClr val="bg1"/>
                </a:solidFill>
                <a:latin typeface="Encode Sans" panose="020B0604020202020204" charset="0"/>
              </a:rPr>
              <a:t>:</a:t>
            </a:r>
          </a:p>
          <a:p>
            <a:endParaRPr lang="fr-BE" sz="1400" b="1" dirty="0">
              <a:solidFill>
                <a:schemeClr val="bg1"/>
              </a:solidFill>
              <a:latin typeface="Encode Sans" panose="020B0604020202020204" charset="0"/>
            </a:endParaRPr>
          </a:p>
          <a:p>
            <a:pPr marL="285750" indent="-285750">
              <a:buFont typeface="Arial" panose="020B0604020202020204" pitchFamily="34" charset="0"/>
              <a:buChar char="•"/>
            </a:pPr>
            <a:r>
              <a:rPr lang="en-US" sz="1400" dirty="0">
                <a:solidFill>
                  <a:schemeClr val="bg1"/>
                </a:solidFill>
                <a:latin typeface="Encode Sans" panose="020B0604020202020204" charset="0"/>
              </a:rPr>
              <a:t>Yes, an electric vehicle has a higher purchase price</a:t>
            </a:r>
          </a:p>
          <a:p>
            <a:pPr marL="285750" indent="-285750">
              <a:buFont typeface="Arial" panose="020B0604020202020204" pitchFamily="34" charset="0"/>
              <a:buChar char="•"/>
            </a:pPr>
            <a:r>
              <a:rPr lang="en-US" sz="1400" dirty="0">
                <a:solidFill>
                  <a:schemeClr val="bg1"/>
                </a:solidFill>
                <a:latin typeface="Encode Sans" panose="020B0604020202020204" charset="0"/>
              </a:rPr>
              <a:t>The running costs of an electric vehicle are much lower than those of a combustion engine</a:t>
            </a:r>
          </a:p>
          <a:p>
            <a:pPr marL="285750" indent="-285750">
              <a:buFont typeface="Arial" panose="020B0604020202020204" pitchFamily="34" charset="0"/>
              <a:buChar char="•"/>
            </a:pPr>
            <a:r>
              <a:rPr lang="en-US" sz="1400" dirty="0">
                <a:solidFill>
                  <a:schemeClr val="bg1"/>
                </a:solidFill>
                <a:latin typeface="Encode Sans" panose="020B0604020202020204" charset="0"/>
              </a:rPr>
              <a:t>There are many incentives and subsidies available</a:t>
            </a:r>
          </a:p>
          <a:p>
            <a:pPr marL="285750" indent="-285750">
              <a:buFont typeface="Arial" panose="020B0604020202020204" pitchFamily="34" charset="0"/>
              <a:buChar char="•"/>
            </a:pPr>
            <a:r>
              <a:rPr lang="en-US" sz="1400" dirty="0">
                <a:solidFill>
                  <a:schemeClr val="bg1"/>
                </a:solidFill>
                <a:latin typeface="Encode Sans" panose="020B0604020202020204" charset="0"/>
              </a:rPr>
              <a:t>Consumption and taxes often make the difference</a:t>
            </a:r>
            <a:endParaRPr lang="fr-FR" sz="1400" dirty="0">
              <a:solidFill>
                <a:schemeClr val="bg1"/>
              </a:solidFill>
              <a:latin typeface="Encode Sans" panose="020B0604020202020204" charset="0"/>
            </a:endParaRPr>
          </a:p>
          <a:p>
            <a:pPr marL="285750" indent="-285750">
              <a:buFont typeface="Arial" panose="020B0604020202020204" pitchFamily="34" charset="0"/>
              <a:buChar char="•"/>
            </a:pPr>
            <a:endParaRPr lang="fr-FR" sz="1400" dirty="0">
              <a:solidFill>
                <a:schemeClr val="bg1"/>
              </a:solidFill>
              <a:latin typeface="Encode Sans" panose="020B0604020202020204" charset="0"/>
            </a:endParaRPr>
          </a:p>
          <a:p>
            <a:pPr marL="285750" indent="-285750">
              <a:buFont typeface="Arial" panose="020B0604020202020204" pitchFamily="34" charset="0"/>
              <a:buChar char="•"/>
            </a:pPr>
            <a:endParaRPr lang="fr-FR" sz="1400" dirty="0">
              <a:latin typeface="Encode Sans" panose="020B0604020202020204" charset="0"/>
            </a:endParaRPr>
          </a:p>
        </p:txBody>
      </p:sp>
      <p:pic>
        <p:nvPicPr>
          <p:cNvPr id="10" name="Picture 2" descr="Stellantis dévoile un florilège de slogans pour ses marques">
            <a:extLst>
              <a:ext uri="{FF2B5EF4-FFF2-40B4-BE49-F238E27FC236}">
                <a16:creationId xmlns:a16="http://schemas.microsoft.com/office/drawing/2014/main" id="{119CFE06-5A9F-F04B-EA85-FF50BA5421A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994" y="572641"/>
            <a:ext cx="396573" cy="264382"/>
          </a:xfrm>
          <a:prstGeom prst="flowChartConnector">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6364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065501E-ADDC-461D-A60F-CC1F1421EB34}"/>
              </a:ext>
            </a:extLst>
          </p:cNvPr>
          <p:cNvSpPr>
            <a:spLocks noGrp="1"/>
          </p:cNvSpPr>
          <p:nvPr>
            <p:ph type="body" idx="1"/>
          </p:nvPr>
        </p:nvSpPr>
        <p:spPr/>
        <p:txBody>
          <a:bodyPr/>
          <a:lstStyle/>
          <a:p>
            <a:r>
              <a:rPr lang="fr-BE" dirty="0"/>
              <a:t>objections</a:t>
            </a:r>
            <a:endParaRPr lang="en-US" dirty="0"/>
          </a:p>
        </p:txBody>
      </p:sp>
      <p:sp>
        <p:nvSpPr>
          <p:cNvPr id="3" name="Text Placeholder 2">
            <a:extLst>
              <a:ext uri="{FF2B5EF4-FFF2-40B4-BE49-F238E27FC236}">
                <a16:creationId xmlns:a16="http://schemas.microsoft.com/office/drawing/2014/main" id="{B57CE66F-91FC-4FAA-BE65-09476E8D5B50}"/>
              </a:ext>
            </a:extLst>
          </p:cNvPr>
          <p:cNvSpPr>
            <a:spLocks noGrp="1"/>
          </p:cNvSpPr>
          <p:nvPr>
            <p:ph type="body" sz="quarter" idx="19"/>
          </p:nvPr>
        </p:nvSpPr>
        <p:spPr/>
        <p:txBody>
          <a:bodyPr/>
          <a:lstStyle/>
          <a:p>
            <a:r>
              <a:rPr lang="fr-BE"/>
              <a:t>06</a:t>
            </a:r>
            <a:endParaRPr lang="en-US"/>
          </a:p>
        </p:txBody>
      </p:sp>
      <p:sp>
        <p:nvSpPr>
          <p:cNvPr id="6" name="Speech Bubble: Rectangle 5">
            <a:extLst>
              <a:ext uri="{FF2B5EF4-FFF2-40B4-BE49-F238E27FC236}">
                <a16:creationId xmlns:a16="http://schemas.microsoft.com/office/drawing/2014/main" id="{CC8A0ADA-CCF0-4123-966D-37B8B42E59C9}"/>
              </a:ext>
            </a:extLst>
          </p:cNvPr>
          <p:cNvSpPr/>
          <p:nvPr/>
        </p:nvSpPr>
        <p:spPr>
          <a:xfrm>
            <a:off x="324462" y="803605"/>
            <a:ext cx="5201264" cy="1543665"/>
          </a:xfrm>
          <a:prstGeom prst="wedgeRectCallout">
            <a:avLst>
              <a:gd name="adj1" fmla="val -36145"/>
              <a:gd name="adj2" fmla="val 9434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400"/>
              </a:spcBef>
            </a:pPr>
            <a:r>
              <a:rPr lang="en-US" sz="2400" b="1" dirty="0">
                <a:solidFill>
                  <a:schemeClr val="bg1"/>
                </a:solidFill>
                <a:latin typeface="Encode Sans" panose="020B0604020202020204" charset="0"/>
              </a:rPr>
              <a:t>"Driving electric sounds complicated! Is it really for me?"</a:t>
            </a:r>
            <a:endParaRPr lang="fr-FR" sz="2400" b="1" dirty="0">
              <a:solidFill>
                <a:schemeClr val="bg1"/>
              </a:solidFill>
              <a:latin typeface="Encode Sans" panose="020B0604020202020204" charset="0"/>
            </a:endParaRPr>
          </a:p>
        </p:txBody>
      </p:sp>
      <p:sp>
        <p:nvSpPr>
          <p:cNvPr id="7" name="Rectangle 6">
            <a:extLst>
              <a:ext uri="{FF2B5EF4-FFF2-40B4-BE49-F238E27FC236}">
                <a16:creationId xmlns:a16="http://schemas.microsoft.com/office/drawing/2014/main" id="{2A1DC17E-E8BB-49FF-BC10-DF000AAE87F8}"/>
              </a:ext>
            </a:extLst>
          </p:cNvPr>
          <p:cNvSpPr/>
          <p:nvPr/>
        </p:nvSpPr>
        <p:spPr>
          <a:xfrm>
            <a:off x="157314" y="4185844"/>
            <a:ext cx="5201264" cy="211393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latin typeface="Encode Sans" panose="020B0604020202020204" charset="0"/>
            </a:endParaRPr>
          </a:p>
        </p:txBody>
      </p:sp>
      <p:sp>
        <p:nvSpPr>
          <p:cNvPr id="8" name="TextBox 7">
            <a:extLst>
              <a:ext uri="{FF2B5EF4-FFF2-40B4-BE49-F238E27FC236}">
                <a16:creationId xmlns:a16="http://schemas.microsoft.com/office/drawing/2014/main" id="{B872B5FA-2F0C-4671-B811-D8374322EE30}"/>
              </a:ext>
            </a:extLst>
          </p:cNvPr>
          <p:cNvSpPr txBox="1"/>
          <p:nvPr/>
        </p:nvSpPr>
        <p:spPr>
          <a:xfrm>
            <a:off x="383455" y="4334870"/>
            <a:ext cx="4748981" cy="1600438"/>
          </a:xfrm>
          <a:prstGeom prst="rect">
            <a:avLst/>
          </a:prstGeom>
          <a:noFill/>
        </p:spPr>
        <p:txBody>
          <a:bodyPr wrap="square" rtlCol="0">
            <a:spAutoFit/>
          </a:bodyPr>
          <a:lstStyle/>
          <a:p>
            <a:r>
              <a:rPr lang="fr-BE" sz="1400" b="1" dirty="0" err="1">
                <a:solidFill>
                  <a:schemeClr val="bg1"/>
                </a:solidFill>
                <a:latin typeface="Encode Sans" panose="020B0604020202020204" charset="0"/>
              </a:rPr>
              <a:t>Facts</a:t>
            </a:r>
            <a:r>
              <a:rPr lang="fr-BE" sz="1400" b="1" dirty="0">
                <a:solidFill>
                  <a:schemeClr val="bg1"/>
                </a:solidFill>
                <a:latin typeface="Encode Sans" panose="020B0604020202020204" charset="0"/>
              </a:rPr>
              <a:t>:</a:t>
            </a:r>
          </a:p>
          <a:p>
            <a:endParaRPr lang="fr-BE" sz="1400" b="1" dirty="0">
              <a:solidFill>
                <a:schemeClr val="bg1"/>
              </a:solidFill>
              <a:latin typeface="Encode Sans" panose="020B0604020202020204" charset="0"/>
            </a:endParaRPr>
          </a:p>
          <a:p>
            <a:pPr marL="285750" indent="-285750">
              <a:buFont typeface="Arial" panose="020B0604020202020204" pitchFamily="34" charset="0"/>
              <a:buChar char="•"/>
            </a:pPr>
            <a:r>
              <a:rPr lang="en-US" sz="1400" dirty="0">
                <a:solidFill>
                  <a:schemeClr val="bg1"/>
                </a:solidFill>
                <a:latin typeface="Encode Sans" panose="020B0604020202020204" charset="0"/>
              </a:rPr>
              <a:t>Indeed, an electric car will change your driving habits</a:t>
            </a:r>
          </a:p>
          <a:p>
            <a:pPr marL="285750" indent="-285750">
              <a:buFont typeface="Arial" panose="020B0604020202020204" pitchFamily="34" charset="0"/>
              <a:buChar char="•"/>
            </a:pPr>
            <a:r>
              <a:rPr lang="en-US" sz="1400" dirty="0">
                <a:solidFill>
                  <a:schemeClr val="bg1"/>
                </a:solidFill>
                <a:latin typeface="Encode Sans" panose="020B0604020202020204" charset="0"/>
              </a:rPr>
              <a:t>Your role as an adviser will be to support your customers in this transition</a:t>
            </a:r>
            <a:endParaRPr lang="fr-FR" sz="1400" dirty="0">
              <a:solidFill>
                <a:schemeClr val="bg1"/>
              </a:solidFill>
              <a:latin typeface="Encode Sans" panose="020B0604020202020204" charset="0"/>
            </a:endParaRPr>
          </a:p>
          <a:p>
            <a:pPr marL="285750" indent="-285750">
              <a:buFont typeface="Arial" panose="020B0604020202020204" pitchFamily="34" charset="0"/>
              <a:buChar char="•"/>
            </a:pPr>
            <a:endParaRPr lang="fr-FR" sz="1400" dirty="0">
              <a:latin typeface="Encode Sans" panose="020B0604020202020204" charset="0"/>
            </a:endParaRPr>
          </a:p>
        </p:txBody>
      </p:sp>
      <p:pic>
        <p:nvPicPr>
          <p:cNvPr id="10" name="Picture 2" descr="Stellantis dévoile un florilège de slogans pour ses marques">
            <a:extLst>
              <a:ext uri="{FF2B5EF4-FFF2-40B4-BE49-F238E27FC236}">
                <a16:creationId xmlns:a16="http://schemas.microsoft.com/office/drawing/2014/main" id="{FFF48C9B-F0A2-772D-BE0A-646E8B9FFA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994" y="572641"/>
            <a:ext cx="396573" cy="264382"/>
          </a:xfrm>
          <a:prstGeom prst="flowChartConnector">
            <a:avLst/>
          </a:prstGeom>
          <a:noFill/>
          <a:extLst>
            <a:ext uri="{909E8E84-426E-40DD-AFC4-6F175D3DCCD1}">
              <a14:hiddenFill xmlns:a14="http://schemas.microsoft.com/office/drawing/2010/main">
                <a:solidFill>
                  <a:srgbClr val="FFFFFF"/>
                </a:solidFill>
              </a14:hiddenFill>
            </a:ext>
          </a:extLst>
        </p:spPr>
      </p:pic>
      <p:pic>
        <p:nvPicPr>
          <p:cNvPr id="2050" name="Picture 2">
            <a:extLst>
              <a:ext uri="{FF2B5EF4-FFF2-40B4-BE49-F238E27FC236}">
                <a16:creationId xmlns:a16="http://schemas.microsoft.com/office/drawing/2014/main" id="{72465425-9A04-B88A-40F2-E6721AE16A3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41209" y="1252944"/>
            <a:ext cx="6550791" cy="48167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1360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AFAB646-701F-61DD-8DED-7108580064E1}"/>
              </a:ext>
            </a:extLst>
          </p:cNvPr>
          <p:cNvSpPr>
            <a:spLocks noGrp="1"/>
          </p:cNvSpPr>
          <p:nvPr>
            <p:ph type="body" idx="1"/>
          </p:nvPr>
        </p:nvSpPr>
        <p:spPr/>
        <p:txBody>
          <a:bodyPr/>
          <a:lstStyle/>
          <a:p>
            <a:r>
              <a:rPr lang="fr-BE" dirty="0"/>
              <a:t>objections</a:t>
            </a:r>
            <a:endParaRPr lang="en-US" dirty="0"/>
          </a:p>
        </p:txBody>
      </p:sp>
      <p:sp>
        <p:nvSpPr>
          <p:cNvPr id="6" name="Text Placeholder 5">
            <a:extLst>
              <a:ext uri="{FF2B5EF4-FFF2-40B4-BE49-F238E27FC236}">
                <a16:creationId xmlns:a16="http://schemas.microsoft.com/office/drawing/2014/main" id="{BDDAEA4D-C2B9-95FF-8693-A5C3D92961B6}"/>
              </a:ext>
            </a:extLst>
          </p:cNvPr>
          <p:cNvSpPr>
            <a:spLocks noGrp="1"/>
          </p:cNvSpPr>
          <p:nvPr>
            <p:ph type="body" sz="quarter" idx="19"/>
          </p:nvPr>
        </p:nvSpPr>
        <p:spPr/>
        <p:txBody>
          <a:bodyPr/>
          <a:lstStyle/>
          <a:p>
            <a:r>
              <a:rPr lang="fr-BE"/>
              <a:t>06</a:t>
            </a:r>
            <a:endParaRPr lang="en-US"/>
          </a:p>
        </p:txBody>
      </p:sp>
      <p:sp>
        <p:nvSpPr>
          <p:cNvPr id="5" name="Text Placeholder 4">
            <a:extLst>
              <a:ext uri="{FF2B5EF4-FFF2-40B4-BE49-F238E27FC236}">
                <a16:creationId xmlns:a16="http://schemas.microsoft.com/office/drawing/2014/main" id="{A70F7888-3B00-347B-3385-E29DD8607180}"/>
              </a:ext>
            </a:extLst>
          </p:cNvPr>
          <p:cNvSpPr>
            <a:spLocks noGrp="1"/>
          </p:cNvSpPr>
          <p:nvPr>
            <p:ph type="body" sz="quarter" idx="13"/>
          </p:nvPr>
        </p:nvSpPr>
        <p:spPr/>
        <p:txBody>
          <a:bodyPr/>
          <a:lstStyle/>
          <a:p>
            <a:r>
              <a:rPr lang="en-US" dirty="0"/>
              <a:t>Other objections?</a:t>
            </a:r>
          </a:p>
          <a:p>
            <a:endParaRPr lang="en-US" dirty="0"/>
          </a:p>
          <a:p>
            <a:r>
              <a:rPr lang="en-US" dirty="0"/>
              <a:t>Review objections made during the introduction exercise and not covered by the 5 objections that have just been explained.</a:t>
            </a:r>
            <a:endParaRPr lang="fr-BE" dirty="0"/>
          </a:p>
        </p:txBody>
      </p:sp>
    </p:spTree>
    <p:extLst>
      <p:ext uri="{BB962C8B-B14F-4D97-AF65-F5344CB8AC3E}">
        <p14:creationId xmlns:p14="http://schemas.microsoft.com/office/powerpoint/2010/main" val="206972256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181328-0CF3-4F1B-A11E-2A6E4DAF9D6B}"/>
              </a:ext>
            </a:extLst>
          </p:cNvPr>
          <p:cNvSpPr>
            <a:spLocks noGrp="1"/>
          </p:cNvSpPr>
          <p:nvPr>
            <p:ph type="title"/>
          </p:nvPr>
        </p:nvSpPr>
        <p:spPr/>
        <p:txBody>
          <a:bodyPr/>
          <a:lstStyle/>
          <a:p>
            <a:r>
              <a:rPr lang="fr-BE"/>
              <a:t>conclusion</a:t>
            </a:r>
            <a:endParaRPr lang="en-US"/>
          </a:p>
        </p:txBody>
      </p:sp>
      <p:sp>
        <p:nvSpPr>
          <p:cNvPr id="3" name="Text Placeholder 2">
            <a:extLst>
              <a:ext uri="{FF2B5EF4-FFF2-40B4-BE49-F238E27FC236}">
                <a16:creationId xmlns:a16="http://schemas.microsoft.com/office/drawing/2014/main" id="{44BA5AD8-032A-44B1-8739-B91368CAF9D2}"/>
              </a:ext>
            </a:extLst>
          </p:cNvPr>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239915342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ECE5DBF-16BF-4038-B221-A558952D0A6F}"/>
              </a:ext>
            </a:extLst>
          </p:cNvPr>
          <p:cNvSpPr>
            <a:spLocks noGrp="1"/>
          </p:cNvSpPr>
          <p:nvPr>
            <p:ph type="body" idx="1"/>
          </p:nvPr>
        </p:nvSpPr>
        <p:spPr/>
        <p:txBody>
          <a:bodyPr/>
          <a:lstStyle/>
          <a:p>
            <a:r>
              <a:rPr lang="fr-BE"/>
              <a:t>conclusion</a:t>
            </a:r>
            <a:endParaRPr lang="en-US"/>
          </a:p>
        </p:txBody>
      </p:sp>
      <p:sp>
        <p:nvSpPr>
          <p:cNvPr id="3" name="Text Placeholder 2">
            <a:extLst>
              <a:ext uri="{FF2B5EF4-FFF2-40B4-BE49-F238E27FC236}">
                <a16:creationId xmlns:a16="http://schemas.microsoft.com/office/drawing/2014/main" id="{8192DBF4-C526-4EBA-B42D-28EBA897E30F}"/>
              </a:ext>
            </a:extLst>
          </p:cNvPr>
          <p:cNvSpPr>
            <a:spLocks noGrp="1"/>
          </p:cNvSpPr>
          <p:nvPr>
            <p:ph type="body" sz="quarter" idx="15"/>
          </p:nvPr>
        </p:nvSpPr>
        <p:spPr/>
        <p:txBody>
          <a:bodyPr/>
          <a:lstStyle/>
          <a:p>
            <a:r>
              <a:rPr lang="fr-BE"/>
              <a:t>Vos attentes</a:t>
            </a:r>
            <a:endParaRPr lang="en-US"/>
          </a:p>
        </p:txBody>
      </p:sp>
      <p:sp>
        <p:nvSpPr>
          <p:cNvPr id="5" name="Content Placeholder 4">
            <a:extLst>
              <a:ext uri="{FF2B5EF4-FFF2-40B4-BE49-F238E27FC236}">
                <a16:creationId xmlns:a16="http://schemas.microsoft.com/office/drawing/2014/main" id="{18AA8870-FC12-4073-9EB6-6ACEA12F0D67}"/>
              </a:ext>
            </a:extLst>
          </p:cNvPr>
          <p:cNvSpPr>
            <a:spLocks noGrp="1"/>
          </p:cNvSpPr>
          <p:nvPr>
            <p:ph sz="quarter" idx="18"/>
          </p:nvPr>
        </p:nvSpPr>
        <p:spPr/>
        <p:txBody>
          <a:bodyPr/>
          <a:lstStyle/>
          <a:p>
            <a:endParaRPr lang="en-US"/>
          </a:p>
        </p:txBody>
      </p:sp>
      <p:pic>
        <p:nvPicPr>
          <p:cNvPr id="6" name="Picture 2" descr="Tableau blanc">
            <a:extLst>
              <a:ext uri="{FF2B5EF4-FFF2-40B4-BE49-F238E27FC236}">
                <a16:creationId xmlns:a16="http://schemas.microsoft.com/office/drawing/2014/main" id="{BE87002F-D08A-45EE-A092-96282738917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9791" b="9791"/>
          <a:stretch/>
        </p:blipFill>
        <p:spPr bwMode="auto">
          <a:xfrm>
            <a:off x="578924" y="1418266"/>
            <a:ext cx="10580688" cy="4822825"/>
          </a:xfrm>
          <a:prstGeom prst="rect">
            <a:avLst/>
          </a:prstGeom>
          <a:solidFill>
            <a:srgbClr val="FFFFFF"/>
          </a:solidFill>
        </p:spPr>
      </p:pic>
      <p:sp>
        <p:nvSpPr>
          <p:cNvPr id="7" name="ZoneTexte 1">
            <a:extLst>
              <a:ext uri="{FF2B5EF4-FFF2-40B4-BE49-F238E27FC236}">
                <a16:creationId xmlns:a16="http://schemas.microsoft.com/office/drawing/2014/main" id="{8CCD8D56-7174-4335-9BF4-DEE2BFD5B1B0}"/>
              </a:ext>
            </a:extLst>
          </p:cNvPr>
          <p:cNvSpPr txBox="1"/>
          <p:nvPr/>
        </p:nvSpPr>
        <p:spPr>
          <a:xfrm>
            <a:off x="1032388" y="2035277"/>
            <a:ext cx="8890282"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272B35"/>
                </a:solidFill>
                <a:effectLst/>
                <a:uLnTx/>
                <a:uFillTx/>
                <a:latin typeface="Encode Sans" panose="020B0604020202020204" charset="0"/>
                <a:ea typeface="+mn-ea"/>
                <a:cs typeface="+mn-cs"/>
              </a:rPr>
              <a:t>The key elements you will retain from this training</a:t>
            </a:r>
            <a:endParaRPr kumimoji="0" lang="fr-FR" sz="3200" b="0" i="0" u="none" strike="noStrike" kern="1200" cap="none" spc="0" normalizeH="0" baseline="0" noProof="0" dirty="0">
              <a:ln>
                <a:noFill/>
              </a:ln>
              <a:solidFill>
                <a:srgbClr val="272B35"/>
              </a:solidFill>
              <a:effectLst/>
              <a:uLnTx/>
              <a:uFillTx/>
              <a:latin typeface="Encode Sans" panose="020B0604020202020204" charset="0"/>
              <a:ea typeface="+mn-ea"/>
              <a:cs typeface="+mn-cs"/>
            </a:endParaRPr>
          </a:p>
        </p:txBody>
      </p:sp>
    </p:spTree>
    <p:extLst>
      <p:ext uri="{BB962C8B-B14F-4D97-AF65-F5344CB8AC3E}">
        <p14:creationId xmlns:p14="http://schemas.microsoft.com/office/powerpoint/2010/main" val="397757432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ECE5DBF-16BF-4038-B221-A558952D0A6F}"/>
              </a:ext>
            </a:extLst>
          </p:cNvPr>
          <p:cNvSpPr>
            <a:spLocks noGrp="1"/>
          </p:cNvSpPr>
          <p:nvPr>
            <p:ph type="body" idx="1"/>
          </p:nvPr>
        </p:nvSpPr>
        <p:spPr/>
        <p:txBody>
          <a:bodyPr/>
          <a:lstStyle/>
          <a:p>
            <a:r>
              <a:rPr lang="fr-BE"/>
              <a:t>conclusion</a:t>
            </a:r>
            <a:endParaRPr lang="en-US"/>
          </a:p>
        </p:txBody>
      </p:sp>
      <p:sp>
        <p:nvSpPr>
          <p:cNvPr id="3" name="Text Placeholder 2">
            <a:extLst>
              <a:ext uri="{FF2B5EF4-FFF2-40B4-BE49-F238E27FC236}">
                <a16:creationId xmlns:a16="http://schemas.microsoft.com/office/drawing/2014/main" id="{8192DBF4-C526-4EBA-B42D-28EBA897E30F}"/>
              </a:ext>
            </a:extLst>
          </p:cNvPr>
          <p:cNvSpPr>
            <a:spLocks noGrp="1"/>
          </p:cNvSpPr>
          <p:nvPr>
            <p:ph type="body" sz="quarter" idx="15"/>
          </p:nvPr>
        </p:nvSpPr>
        <p:spPr/>
        <p:txBody>
          <a:bodyPr/>
          <a:lstStyle/>
          <a:p>
            <a:r>
              <a:rPr lang="fr-BE"/>
              <a:t>Vos attentes</a:t>
            </a:r>
            <a:endParaRPr lang="en-US"/>
          </a:p>
        </p:txBody>
      </p:sp>
      <p:sp>
        <p:nvSpPr>
          <p:cNvPr id="5" name="Content Placeholder 4">
            <a:extLst>
              <a:ext uri="{FF2B5EF4-FFF2-40B4-BE49-F238E27FC236}">
                <a16:creationId xmlns:a16="http://schemas.microsoft.com/office/drawing/2014/main" id="{18AA8870-FC12-4073-9EB6-6ACEA12F0D67}"/>
              </a:ext>
            </a:extLst>
          </p:cNvPr>
          <p:cNvSpPr>
            <a:spLocks noGrp="1"/>
          </p:cNvSpPr>
          <p:nvPr>
            <p:ph sz="quarter" idx="18"/>
          </p:nvPr>
        </p:nvSpPr>
        <p:spPr/>
        <p:txBody>
          <a:bodyPr/>
          <a:lstStyle/>
          <a:p>
            <a:endParaRPr lang="en-US"/>
          </a:p>
        </p:txBody>
      </p:sp>
      <p:pic>
        <p:nvPicPr>
          <p:cNvPr id="6" name="Picture 2" descr="Tableau blanc">
            <a:extLst>
              <a:ext uri="{FF2B5EF4-FFF2-40B4-BE49-F238E27FC236}">
                <a16:creationId xmlns:a16="http://schemas.microsoft.com/office/drawing/2014/main" id="{BE87002F-D08A-45EE-A092-96282738917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9791" b="9791"/>
          <a:stretch/>
        </p:blipFill>
        <p:spPr bwMode="auto">
          <a:xfrm>
            <a:off x="578924" y="1418266"/>
            <a:ext cx="10580688" cy="4822825"/>
          </a:xfrm>
          <a:prstGeom prst="rect">
            <a:avLst/>
          </a:prstGeom>
          <a:solidFill>
            <a:srgbClr val="FFFFFF"/>
          </a:solidFill>
        </p:spPr>
      </p:pic>
      <p:sp>
        <p:nvSpPr>
          <p:cNvPr id="7" name="ZoneTexte 1">
            <a:extLst>
              <a:ext uri="{FF2B5EF4-FFF2-40B4-BE49-F238E27FC236}">
                <a16:creationId xmlns:a16="http://schemas.microsoft.com/office/drawing/2014/main" id="{8CCD8D56-7174-4335-9BF4-DEE2BFD5B1B0}"/>
              </a:ext>
            </a:extLst>
          </p:cNvPr>
          <p:cNvSpPr txBox="1"/>
          <p:nvPr/>
        </p:nvSpPr>
        <p:spPr>
          <a:xfrm>
            <a:off x="1032388" y="2035277"/>
            <a:ext cx="889028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200" b="0" i="0" u="none" strike="noStrike" kern="1200" cap="none" spc="0" normalizeH="0" baseline="0" noProof="0" dirty="0">
                <a:ln>
                  <a:noFill/>
                </a:ln>
                <a:solidFill>
                  <a:srgbClr val="272B35"/>
                </a:solidFill>
                <a:effectLst/>
                <a:uLnTx/>
                <a:uFillTx/>
                <a:latin typeface="Encode Sans" panose="020B0604020202020204" charset="0"/>
                <a:ea typeface="+mn-ea"/>
                <a:cs typeface="+mn-cs"/>
              </a:rPr>
              <a:t>Feedback on </a:t>
            </a:r>
            <a:r>
              <a:rPr kumimoji="0" lang="fr-FR" sz="3200" b="0" i="0" u="none" strike="noStrike" kern="1200" cap="none" spc="0" normalizeH="0" baseline="0" noProof="0" dirty="0" err="1">
                <a:ln>
                  <a:noFill/>
                </a:ln>
                <a:solidFill>
                  <a:srgbClr val="272B35"/>
                </a:solidFill>
                <a:effectLst/>
                <a:uLnTx/>
                <a:uFillTx/>
                <a:latin typeface="Encode Sans" panose="020B0604020202020204" charset="0"/>
                <a:ea typeface="+mn-ea"/>
                <a:cs typeface="+mn-cs"/>
              </a:rPr>
              <a:t>your</a:t>
            </a:r>
            <a:r>
              <a:rPr kumimoji="0" lang="fr-FR" sz="3200" b="0" i="0" u="none" strike="noStrike" kern="1200" cap="none" spc="0" normalizeH="0" baseline="0" noProof="0" dirty="0">
                <a:ln>
                  <a:noFill/>
                </a:ln>
                <a:solidFill>
                  <a:srgbClr val="272B35"/>
                </a:solidFill>
                <a:effectLst/>
                <a:uLnTx/>
                <a:uFillTx/>
                <a:latin typeface="Encode Sans" panose="020B0604020202020204" charset="0"/>
                <a:ea typeface="+mn-ea"/>
                <a:cs typeface="+mn-cs"/>
              </a:rPr>
              <a:t> expectations</a:t>
            </a:r>
          </a:p>
        </p:txBody>
      </p:sp>
    </p:spTree>
    <p:extLst>
      <p:ext uri="{BB962C8B-B14F-4D97-AF65-F5344CB8AC3E}">
        <p14:creationId xmlns:p14="http://schemas.microsoft.com/office/powerpoint/2010/main" val="21457280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4AC6DD5-989A-474E-B36B-AF6C8BC7BDC3}"/>
              </a:ext>
            </a:extLst>
          </p:cNvPr>
          <p:cNvSpPr>
            <a:spLocks noGrp="1"/>
          </p:cNvSpPr>
          <p:nvPr>
            <p:ph type="title"/>
          </p:nvPr>
        </p:nvSpPr>
        <p:spPr>
          <a:xfrm>
            <a:off x="1131889" y="2090899"/>
            <a:ext cx="10440000" cy="1548000"/>
          </a:xfrm>
        </p:spPr>
        <p:txBody>
          <a:bodyPr/>
          <a:lstStyle/>
          <a:p>
            <a:r>
              <a:rPr lang="en-US" noProof="0" dirty="0"/>
              <a:t>01</a:t>
            </a:r>
            <a:r>
              <a:rPr lang="fr-FR" dirty="0"/>
              <a:t> | </a:t>
            </a:r>
            <a:r>
              <a:rPr lang="fr-FR" dirty="0" err="1"/>
              <a:t>context</a:t>
            </a:r>
            <a:endParaRPr lang="en-US" noProof="0" dirty="0"/>
          </a:p>
        </p:txBody>
      </p:sp>
      <p:sp>
        <p:nvSpPr>
          <p:cNvPr id="7" name="Text Placeholder 6">
            <a:extLst>
              <a:ext uri="{FF2B5EF4-FFF2-40B4-BE49-F238E27FC236}">
                <a16:creationId xmlns:a16="http://schemas.microsoft.com/office/drawing/2014/main" id="{FA2C6559-3606-40BF-AA3C-EA84C0AF541F}"/>
              </a:ext>
            </a:extLst>
          </p:cNvPr>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196191640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ECE5DBF-16BF-4038-B221-A558952D0A6F}"/>
              </a:ext>
            </a:extLst>
          </p:cNvPr>
          <p:cNvSpPr>
            <a:spLocks noGrp="1"/>
          </p:cNvSpPr>
          <p:nvPr>
            <p:ph type="body" idx="1"/>
          </p:nvPr>
        </p:nvSpPr>
        <p:spPr/>
        <p:txBody>
          <a:bodyPr/>
          <a:lstStyle/>
          <a:p>
            <a:r>
              <a:rPr lang="fr-BE"/>
              <a:t>conclusion</a:t>
            </a:r>
            <a:endParaRPr lang="en-US"/>
          </a:p>
        </p:txBody>
      </p:sp>
      <p:sp>
        <p:nvSpPr>
          <p:cNvPr id="3" name="Text Placeholder 2">
            <a:extLst>
              <a:ext uri="{FF2B5EF4-FFF2-40B4-BE49-F238E27FC236}">
                <a16:creationId xmlns:a16="http://schemas.microsoft.com/office/drawing/2014/main" id="{8192DBF4-C526-4EBA-B42D-28EBA897E30F}"/>
              </a:ext>
            </a:extLst>
          </p:cNvPr>
          <p:cNvSpPr>
            <a:spLocks noGrp="1"/>
          </p:cNvSpPr>
          <p:nvPr>
            <p:ph type="body" sz="quarter" idx="15"/>
          </p:nvPr>
        </p:nvSpPr>
        <p:spPr/>
        <p:txBody>
          <a:bodyPr/>
          <a:lstStyle/>
          <a:p>
            <a:r>
              <a:rPr lang="fr-BE"/>
              <a:t>Vos attentes</a:t>
            </a:r>
            <a:endParaRPr lang="en-US"/>
          </a:p>
        </p:txBody>
      </p:sp>
      <p:sp>
        <p:nvSpPr>
          <p:cNvPr id="5" name="Content Placeholder 4">
            <a:extLst>
              <a:ext uri="{FF2B5EF4-FFF2-40B4-BE49-F238E27FC236}">
                <a16:creationId xmlns:a16="http://schemas.microsoft.com/office/drawing/2014/main" id="{18AA8870-FC12-4073-9EB6-6ACEA12F0D67}"/>
              </a:ext>
            </a:extLst>
          </p:cNvPr>
          <p:cNvSpPr>
            <a:spLocks noGrp="1"/>
          </p:cNvSpPr>
          <p:nvPr>
            <p:ph sz="quarter" idx="18"/>
          </p:nvPr>
        </p:nvSpPr>
        <p:spPr/>
        <p:txBody>
          <a:bodyPr/>
          <a:lstStyle/>
          <a:p>
            <a:endParaRPr lang="en-US"/>
          </a:p>
        </p:txBody>
      </p:sp>
      <p:pic>
        <p:nvPicPr>
          <p:cNvPr id="6" name="Picture 2" descr="Tableau blanc">
            <a:extLst>
              <a:ext uri="{FF2B5EF4-FFF2-40B4-BE49-F238E27FC236}">
                <a16:creationId xmlns:a16="http://schemas.microsoft.com/office/drawing/2014/main" id="{BE87002F-D08A-45EE-A092-96282738917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9791" b="9791"/>
          <a:stretch/>
        </p:blipFill>
        <p:spPr bwMode="auto">
          <a:xfrm>
            <a:off x="578924" y="1418266"/>
            <a:ext cx="10580688" cy="4822825"/>
          </a:xfrm>
          <a:prstGeom prst="rect">
            <a:avLst/>
          </a:prstGeom>
          <a:solidFill>
            <a:srgbClr val="FFFFFF"/>
          </a:solidFill>
        </p:spPr>
      </p:pic>
      <p:sp>
        <p:nvSpPr>
          <p:cNvPr id="7" name="ZoneTexte 1">
            <a:extLst>
              <a:ext uri="{FF2B5EF4-FFF2-40B4-BE49-F238E27FC236}">
                <a16:creationId xmlns:a16="http://schemas.microsoft.com/office/drawing/2014/main" id="{8CCD8D56-7174-4335-9BF4-DEE2BFD5B1B0}"/>
              </a:ext>
            </a:extLst>
          </p:cNvPr>
          <p:cNvSpPr txBox="1"/>
          <p:nvPr/>
        </p:nvSpPr>
        <p:spPr>
          <a:xfrm>
            <a:off x="1032388" y="2035277"/>
            <a:ext cx="8890282" cy="1569660"/>
          </a:xfrm>
          <a:prstGeom prst="rect">
            <a:avLst/>
          </a:prstGeom>
          <a:noFill/>
        </p:spPr>
        <p:txBody>
          <a:bodyPr wrap="square" rtlCol="0">
            <a:spAutoFit/>
          </a:bodyPr>
          <a:lstStyle/>
          <a:p>
            <a:r>
              <a:rPr lang="en-US" sz="3200" dirty="0">
                <a:latin typeface="Encode Sans" panose="020B0604020202020204" charset="0"/>
              </a:rPr>
              <a:t>On a scale of 1 to 10, how confident are you in using the TCO approach in your B2B customer LEV sales?</a:t>
            </a:r>
            <a:endParaRPr lang="fr-FR" sz="3200" dirty="0">
              <a:latin typeface="Encode Sans" panose="020B0604020202020204" charset="0"/>
            </a:endParaRPr>
          </a:p>
        </p:txBody>
      </p:sp>
    </p:spTree>
    <p:extLst>
      <p:ext uri="{BB962C8B-B14F-4D97-AF65-F5344CB8AC3E}">
        <p14:creationId xmlns:p14="http://schemas.microsoft.com/office/powerpoint/2010/main" val="86065266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sp>
        <p:nvSpPr>
          <p:cNvPr id="9" name="Titre 8"/>
          <p:cNvSpPr>
            <a:spLocks noGrp="1"/>
          </p:cNvSpPr>
          <p:nvPr>
            <p:ph type="ctrTitle"/>
          </p:nvPr>
        </p:nvSpPr>
        <p:spPr/>
        <p:txBody>
          <a:bodyPr/>
          <a:lstStyle/>
          <a:p>
            <a:pPr algn="ctr"/>
            <a:r>
              <a:rPr lang="en-US" sz="5000" dirty="0"/>
              <a:t>Thank you for participating in this virtual class</a:t>
            </a:r>
            <a:endParaRPr lang="fr-FR" sz="5000" dirty="0"/>
          </a:p>
        </p:txBody>
      </p:sp>
    </p:spTree>
    <p:extLst>
      <p:ext uri="{BB962C8B-B14F-4D97-AF65-F5344CB8AC3E}">
        <p14:creationId xmlns:p14="http://schemas.microsoft.com/office/powerpoint/2010/main" val="165534183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E2A54FB-FE0C-4268-90EB-00B4E0990256}"/>
              </a:ext>
            </a:extLst>
          </p:cNvPr>
          <p:cNvSpPr>
            <a:spLocks noGrp="1"/>
          </p:cNvSpPr>
          <p:nvPr>
            <p:ph type="title"/>
          </p:nvPr>
        </p:nvSpPr>
        <p:spPr>
          <a:xfrm>
            <a:off x="1172822" y="2971777"/>
            <a:ext cx="5400000" cy="1800000"/>
          </a:xfrm>
        </p:spPr>
        <p:txBody>
          <a:bodyPr/>
          <a:lstStyle/>
          <a:p>
            <a:r>
              <a:rPr lang="en-US" noProof="0"/>
              <a:t>contact</a:t>
            </a:r>
          </a:p>
        </p:txBody>
      </p:sp>
      <p:sp>
        <p:nvSpPr>
          <p:cNvPr id="3" name="Espace réservé du texte 2">
            <a:extLst>
              <a:ext uri="{FF2B5EF4-FFF2-40B4-BE49-F238E27FC236}">
                <a16:creationId xmlns:a16="http://schemas.microsoft.com/office/drawing/2014/main" id="{8CF0E9C5-0498-4680-8106-2411793F4B76}"/>
              </a:ext>
            </a:extLst>
          </p:cNvPr>
          <p:cNvSpPr>
            <a:spLocks noGrp="1"/>
          </p:cNvSpPr>
          <p:nvPr>
            <p:ph type="body" sz="quarter" idx="13"/>
          </p:nvPr>
        </p:nvSpPr>
        <p:spPr>
          <a:xfrm>
            <a:off x="1172822" y="4838359"/>
            <a:ext cx="5400000" cy="1296000"/>
          </a:xfrm>
        </p:spPr>
        <p:txBody>
          <a:bodyPr/>
          <a:lstStyle/>
          <a:p>
            <a:r>
              <a:rPr lang="en-US" noProof="0"/>
              <a:t>Level 1 Name Surname</a:t>
            </a:r>
          </a:p>
          <a:p>
            <a:pPr lvl="1"/>
            <a:r>
              <a:rPr lang="en-US" noProof="0"/>
              <a:t>Level 2 Lorem ipsum dolor sit </a:t>
            </a:r>
            <a:r>
              <a:rPr lang="en-US" noProof="0" err="1"/>
              <a:t>amet</a:t>
            </a:r>
            <a:r>
              <a:rPr lang="en-US" noProof="0"/>
              <a:t>, </a:t>
            </a:r>
            <a:r>
              <a:rPr lang="en-US" noProof="0" err="1"/>
              <a:t>consectetuer</a:t>
            </a:r>
            <a:r>
              <a:rPr lang="en-US" noProof="0"/>
              <a:t> </a:t>
            </a:r>
            <a:r>
              <a:rPr lang="en-US" noProof="0" err="1"/>
              <a:t>adipiscing</a:t>
            </a:r>
            <a:r>
              <a:rPr lang="en-US" noProof="0"/>
              <a:t> </a:t>
            </a:r>
            <a:r>
              <a:rPr lang="en-US" noProof="0" err="1"/>
              <a:t>elit</a:t>
            </a:r>
            <a:r>
              <a:rPr lang="en-US" noProof="0"/>
              <a:t> </a:t>
            </a:r>
            <a:br>
              <a:rPr lang="en-US" noProof="0"/>
            </a:br>
            <a:r>
              <a:rPr lang="en-US" noProof="0"/>
              <a:t>namesurname@stellantis.com</a:t>
            </a:r>
          </a:p>
          <a:p>
            <a:pPr lvl="1"/>
            <a:endParaRPr lang="en-US" noProof="0"/>
          </a:p>
          <a:p>
            <a:r>
              <a:rPr lang="en-US" noProof="0"/>
              <a:t>Level 1 Name Surname</a:t>
            </a:r>
          </a:p>
          <a:p>
            <a:pPr lvl="1"/>
            <a:r>
              <a:rPr lang="en-US" noProof="0"/>
              <a:t>Level 2 Lorem ipsum dolor sit </a:t>
            </a:r>
            <a:r>
              <a:rPr lang="en-US" noProof="0" err="1"/>
              <a:t>amet</a:t>
            </a:r>
            <a:r>
              <a:rPr lang="en-US" noProof="0"/>
              <a:t>, </a:t>
            </a:r>
            <a:r>
              <a:rPr lang="en-US" noProof="0" err="1"/>
              <a:t>consectetuer</a:t>
            </a:r>
            <a:r>
              <a:rPr lang="en-US" noProof="0"/>
              <a:t> </a:t>
            </a:r>
            <a:r>
              <a:rPr lang="en-US" noProof="0" err="1"/>
              <a:t>adipiscing</a:t>
            </a:r>
            <a:r>
              <a:rPr lang="en-US" noProof="0"/>
              <a:t> </a:t>
            </a:r>
            <a:r>
              <a:rPr lang="en-US" noProof="0" err="1"/>
              <a:t>elit</a:t>
            </a:r>
            <a:br>
              <a:rPr lang="en-US" noProof="0"/>
            </a:br>
            <a:r>
              <a:rPr lang="en-US" noProof="0"/>
              <a:t>namesurname@stellantis.com</a:t>
            </a:r>
          </a:p>
        </p:txBody>
      </p:sp>
    </p:spTree>
    <p:extLst>
      <p:ext uri="{BB962C8B-B14F-4D97-AF65-F5344CB8AC3E}">
        <p14:creationId xmlns:p14="http://schemas.microsoft.com/office/powerpoint/2010/main" val="4754107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CD9336C-4D49-4039-A9C6-95274A956649}"/>
              </a:ext>
            </a:extLst>
          </p:cNvPr>
          <p:cNvSpPr>
            <a:spLocks noGrp="1"/>
          </p:cNvSpPr>
          <p:nvPr>
            <p:ph type="body" idx="1"/>
          </p:nvPr>
        </p:nvSpPr>
        <p:spPr>
          <a:xfrm>
            <a:off x="1" y="135216"/>
            <a:ext cx="9683261" cy="335964"/>
          </a:xfrm>
        </p:spPr>
        <p:txBody>
          <a:bodyPr wrap="square" anchor="ctr">
            <a:normAutofit/>
          </a:bodyPr>
          <a:lstStyle/>
          <a:p>
            <a:pPr>
              <a:spcAft>
                <a:spcPts val="600"/>
              </a:spcAft>
            </a:pPr>
            <a:r>
              <a:rPr lang="fr-FR" dirty="0" err="1"/>
              <a:t>context</a:t>
            </a:r>
            <a:endParaRPr lang="fr-FR" dirty="0"/>
          </a:p>
        </p:txBody>
      </p:sp>
      <p:sp>
        <p:nvSpPr>
          <p:cNvPr id="5" name="Content Placeholder 4">
            <a:extLst>
              <a:ext uri="{FF2B5EF4-FFF2-40B4-BE49-F238E27FC236}">
                <a16:creationId xmlns:a16="http://schemas.microsoft.com/office/drawing/2014/main" id="{C22F7F88-1631-4B64-9D0B-36724B55883B}"/>
              </a:ext>
            </a:extLst>
          </p:cNvPr>
          <p:cNvSpPr>
            <a:spLocks noGrp="1"/>
          </p:cNvSpPr>
          <p:nvPr>
            <p:ph type="body" sz="quarter" idx="19"/>
          </p:nvPr>
        </p:nvSpPr>
        <p:spPr>
          <a:xfrm>
            <a:off x="1" y="135216"/>
            <a:ext cx="745715" cy="334800"/>
          </a:xfrm>
        </p:spPr>
        <p:txBody>
          <a:bodyPr wrap="square">
            <a:normAutofit/>
          </a:bodyPr>
          <a:lstStyle/>
          <a:p>
            <a:pPr>
              <a:lnSpc>
                <a:spcPct val="95000"/>
              </a:lnSpc>
              <a:spcAft>
                <a:spcPts val="600"/>
              </a:spcAft>
            </a:pPr>
            <a:r>
              <a:rPr lang="fr-BE"/>
              <a:t>01</a:t>
            </a:r>
            <a:endParaRPr lang="en-US"/>
          </a:p>
        </p:txBody>
      </p:sp>
      <p:sp>
        <p:nvSpPr>
          <p:cNvPr id="71" name="Text Placeholder 3">
            <a:extLst>
              <a:ext uri="{FF2B5EF4-FFF2-40B4-BE49-F238E27FC236}">
                <a16:creationId xmlns:a16="http://schemas.microsoft.com/office/drawing/2014/main" id="{9B4FBED5-4F6D-9C24-F18E-9F3EA60CCC01}"/>
              </a:ext>
            </a:extLst>
          </p:cNvPr>
          <p:cNvSpPr>
            <a:spLocks noGrp="1"/>
          </p:cNvSpPr>
          <p:nvPr>
            <p:ph type="body" sz="quarter" idx="13"/>
          </p:nvPr>
        </p:nvSpPr>
        <p:spPr>
          <a:xfrm>
            <a:off x="232897" y="1424277"/>
            <a:ext cx="5648919" cy="3240000"/>
          </a:xfrm>
        </p:spPr>
        <p:txBody>
          <a:bodyPr/>
          <a:lstStyle/>
          <a:p>
            <a:r>
              <a:rPr lang="en-US" dirty="0"/>
              <a:t>Digital activity</a:t>
            </a:r>
          </a:p>
          <a:p>
            <a:endParaRPr lang="en-US" dirty="0"/>
          </a:p>
          <a:p>
            <a:r>
              <a:rPr lang="en-US" dirty="0"/>
              <a:t>What are the main</a:t>
            </a:r>
            <a:r>
              <a:rPr lang="en-AS" dirty="0"/>
              <a:t> </a:t>
            </a:r>
            <a:r>
              <a:rPr lang="en-US" dirty="0"/>
              <a:t>obstacles / objections / expectations you encounter when selling B2B customers LEVs?</a:t>
            </a:r>
            <a:endParaRPr lang="fr-BE" dirty="0"/>
          </a:p>
        </p:txBody>
      </p:sp>
      <p:pic>
        <p:nvPicPr>
          <p:cNvPr id="2050" name="Picture 2" descr="30 façons de répondre aux objections commerciales gênantes">
            <a:extLst>
              <a:ext uri="{FF2B5EF4-FFF2-40B4-BE49-F238E27FC236}">
                <a16:creationId xmlns:a16="http://schemas.microsoft.com/office/drawing/2014/main" id="{4ECCD9D9-7940-4FD3-B6EE-54E58C931E4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324" r="8511"/>
          <a:stretch/>
        </p:blipFill>
        <p:spPr bwMode="auto">
          <a:xfrm>
            <a:off x="6096000" y="1128410"/>
            <a:ext cx="5499370" cy="5039202"/>
          </a:xfrm>
          <a:prstGeom prst="rect">
            <a:avLst/>
          </a:prstGeom>
          <a:solidFill>
            <a:srgbClr val="FFFFFF"/>
          </a:solidFill>
          <a:ln w="3175">
            <a:noFill/>
          </a:ln>
        </p:spPr>
      </p:pic>
      <p:sp>
        <p:nvSpPr>
          <p:cNvPr id="6" name="Titre 4">
            <a:extLst>
              <a:ext uri="{FF2B5EF4-FFF2-40B4-BE49-F238E27FC236}">
                <a16:creationId xmlns:a16="http://schemas.microsoft.com/office/drawing/2014/main" id="{E986A9F4-37CA-AFA7-61F4-2BAE4DA59896}"/>
              </a:ext>
            </a:extLst>
          </p:cNvPr>
          <p:cNvSpPr>
            <a:spLocks noGrp="1"/>
          </p:cNvSpPr>
          <p:nvPr>
            <p:ph type="title"/>
          </p:nvPr>
        </p:nvSpPr>
        <p:spPr>
          <a:xfrm>
            <a:off x="779369" y="790398"/>
            <a:ext cx="10800000" cy="335964"/>
          </a:xfrm>
        </p:spPr>
        <p:txBody>
          <a:bodyPr/>
          <a:lstStyle/>
          <a:p>
            <a:pPr lvl="0" algn="r"/>
            <a:r>
              <a:rPr lang="fr-BE" sz="1400" dirty="0"/>
              <a:t>Share </a:t>
            </a:r>
            <a:r>
              <a:rPr lang="fr-BE" sz="1400" dirty="0" err="1"/>
              <a:t>your</a:t>
            </a:r>
            <a:r>
              <a:rPr lang="fr-BE" sz="1400" dirty="0"/>
              <a:t> </a:t>
            </a:r>
            <a:r>
              <a:rPr lang="fr-BE" sz="1400" dirty="0" err="1"/>
              <a:t>experience</a:t>
            </a:r>
            <a:endParaRPr lang="fr-FR" sz="1400" dirty="0"/>
          </a:p>
        </p:txBody>
      </p:sp>
    </p:spTree>
    <p:extLst>
      <p:ext uri="{BB962C8B-B14F-4D97-AF65-F5344CB8AC3E}">
        <p14:creationId xmlns:p14="http://schemas.microsoft.com/office/powerpoint/2010/main" val="2781610549"/>
      </p:ext>
    </p:extLst>
  </p:cSld>
  <p:clrMapOvr>
    <a:masterClrMapping/>
  </p:clrMapOvr>
</p:sld>
</file>

<file path=ppt/theme/theme1.xml><?xml version="1.0" encoding="utf-8"?>
<a:theme xmlns:a="http://schemas.openxmlformats.org/drawingml/2006/main" name="Stellantis">
  <a:themeElements>
    <a:clrScheme name="Stellantis">
      <a:dk1>
        <a:srgbClr val="272B35"/>
      </a:dk1>
      <a:lt1>
        <a:sysClr val="window" lastClr="FFFFFF"/>
      </a:lt1>
      <a:dk2>
        <a:srgbClr val="243782"/>
      </a:dk2>
      <a:lt2>
        <a:srgbClr val="EEECE1"/>
      </a:lt2>
      <a:accent1>
        <a:srgbClr val="243782"/>
      </a:accent1>
      <a:accent2>
        <a:srgbClr val="E94E24"/>
      </a:accent2>
      <a:accent3>
        <a:srgbClr val="00ADA0"/>
      </a:accent3>
      <a:accent4>
        <a:srgbClr val="F7A600"/>
      </a:accent4>
      <a:accent5>
        <a:srgbClr val="272B35"/>
      </a:accent5>
      <a:accent6>
        <a:srgbClr val="00DDCD"/>
      </a:accent6>
      <a:hlink>
        <a:srgbClr val="243782"/>
      </a:hlink>
      <a:folHlink>
        <a:srgbClr val="272B35"/>
      </a:folHlink>
    </a:clrScheme>
    <a:fontScheme name="Stellantis PowerPoint">
      <a:majorFont>
        <a:latin typeface="Encode Sans ExpandedSemiBold"/>
        <a:ea typeface=""/>
        <a:cs typeface=""/>
      </a:majorFont>
      <a:minorFont>
        <a:latin typeface="Encode Sans Expanded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tellantis MAJ Template PowerPoint 16-9 v6.potx" id="{6D4861F8-6CFD-4766-879B-EB53A8634C9E}" vid="{293EC359-D845-45D4-A1B1-480B99BE7C3E}"/>
    </a:ext>
  </a:extLst>
</a:theme>
</file>

<file path=ppt/theme/theme2.xml><?xml version="1.0" encoding="utf-8"?>
<a:theme xmlns:a="http://schemas.openxmlformats.org/drawingml/2006/main" name="Stellantis - Chapter tangerine">
  <a:themeElements>
    <a:clrScheme name="Stellantis">
      <a:dk1>
        <a:srgbClr val="272B35"/>
      </a:dk1>
      <a:lt1>
        <a:sysClr val="window" lastClr="FFFFFF"/>
      </a:lt1>
      <a:dk2>
        <a:srgbClr val="243782"/>
      </a:dk2>
      <a:lt2>
        <a:srgbClr val="EEECE1"/>
      </a:lt2>
      <a:accent1>
        <a:srgbClr val="243782"/>
      </a:accent1>
      <a:accent2>
        <a:srgbClr val="E94E24"/>
      </a:accent2>
      <a:accent3>
        <a:srgbClr val="00ADA0"/>
      </a:accent3>
      <a:accent4>
        <a:srgbClr val="F7A600"/>
      </a:accent4>
      <a:accent5>
        <a:srgbClr val="272B35"/>
      </a:accent5>
      <a:accent6>
        <a:srgbClr val="00DDCD"/>
      </a:accent6>
      <a:hlink>
        <a:srgbClr val="243782"/>
      </a:hlink>
      <a:folHlink>
        <a:srgbClr val="272B35"/>
      </a:folHlink>
    </a:clrScheme>
    <a:fontScheme name="Stellantis PowerPoint">
      <a:majorFont>
        <a:latin typeface="Encode Sans ExpandedSemiBold"/>
        <a:ea typeface=""/>
        <a:cs typeface=""/>
      </a:majorFont>
      <a:minorFont>
        <a:latin typeface="Encode Sans Expanded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tellantis MAJ Template PowerPoint 16-9 v6.potx" id="{6D4861F8-6CFD-4766-879B-EB53A8634C9E}" vid="{51BA2376-F3A7-48C6-9865-8B7963437DF6}"/>
    </a:ext>
  </a:extLst>
</a:theme>
</file>

<file path=ppt/theme/theme3.xml><?xml version="1.0" encoding="utf-8"?>
<a:theme xmlns:a="http://schemas.openxmlformats.org/drawingml/2006/main" name="Stellantis - Chapter mint">
  <a:themeElements>
    <a:clrScheme name="Stellantis">
      <a:dk1>
        <a:srgbClr val="272B35"/>
      </a:dk1>
      <a:lt1>
        <a:sysClr val="window" lastClr="FFFFFF"/>
      </a:lt1>
      <a:dk2>
        <a:srgbClr val="243782"/>
      </a:dk2>
      <a:lt2>
        <a:srgbClr val="EEECE1"/>
      </a:lt2>
      <a:accent1>
        <a:srgbClr val="243782"/>
      </a:accent1>
      <a:accent2>
        <a:srgbClr val="E94E24"/>
      </a:accent2>
      <a:accent3>
        <a:srgbClr val="00ADA0"/>
      </a:accent3>
      <a:accent4>
        <a:srgbClr val="F7A600"/>
      </a:accent4>
      <a:accent5>
        <a:srgbClr val="272B35"/>
      </a:accent5>
      <a:accent6>
        <a:srgbClr val="00DDCD"/>
      </a:accent6>
      <a:hlink>
        <a:srgbClr val="243782"/>
      </a:hlink>
      <a:folHlink>
        <a:srgbClr val="272B35"/>
      </a:folHlink>
    </a:clrScheme>
    <a:fontScheme name="Stellantis PowerPoint">
      <a:majorFont>
        <a:latin typeface="Encode Sans ExpandedSemiBold"/>
        <a:ea typeface=""/>
        <a:cs typeface=""/>
      </a:majorFont>
      <a:minorFont>
        <a:latin typeface="Encode Sans Expanded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tellantis MAJ Template PowerPoint 16-9 v6.potx" id="{6D4861F8-6CFD-4766-879B-EB53A8634C9E}" vid="{57572F65-D913-4B12-8759-9495DB394461}"/>
    </a:ext>
  </a:extLst>
</a:theme>
</file>

<file path=ppt/theme/theme4.xml><?xml version="1.0" encoding="utf-8"?>
<a:theme xmlns:a="http://schemas.openxmlformats.org/drawingml/2006/main" name="Stellantis - Chapter orange">
  <a:themeElements>
    <a:clrScheme name="Stellantis">
      <a:dk1>
        <a:srgbClr val="272B35"/>
      </a:dk1>
      <a:lt1>
        <a:sysClr val="window" lastClr="FFFFFF"/>
      </a:lt1>
      <a:dk2>
        <a:srgbClr val="243782"/>
      </a:dk2>
      <a:lt2>
        <a:srgbClr val="EEECE1"/>
      </a:lt2>
      <a:accent1>
        <a:srgbClr val="243782"/>
      </a:accent1>
      <a:accent2>
        <a:srgbClr val="E94E24"/>
      </a:accent2>
      <a:accent3>
        <a:srgbClr val="00ADA0"/>
      </a:accent3>
      <a:accent4>
        <a:srgbClr val="F7A600"/>
      </a:accent4>
      <a:accent5>
        <a:srgbClr val="272B35"/>
      </a:accent5>
      <a:accent6>
        <a:srgbClr val="00DDCD"/>
      </a:accent6>
      <a:hlink>
        <a:srgbClr val="243782"/>
      </a:hlink>
      <a:folHlink>
        <a:srgbClr val="272B35"/>
      </a:folHlink>
    </a:clrScheme>
    <a:fontScheme name="Stellantis PowerPoint">
      <a:majorFont>
        <a:latin typeface="Encode Sans ExpandedSemiBold"/>
        <a:ea typeface=""/>
        <a:cs typeface=""/>
      </a:majorFont>
      <a:minorFont>
        <a:latin typeface="Encode Sans Expanded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tellantis MAJ Template PowerPoint 16-9 v6.potx" id="{6D4861F8-6CFD-4766-879B-EB53A8634C9E}" vid="{14FF65A2-5A0F-45E8-B34F-CD3B0F0DFAF2}"/>
    </a:ext>
  </a:extLst>
</a:theme>
</file>

<file path=ppt/theme/theme5.xml><?xml version="1.0" encoding="utf-8"?>
<a:theme xmlns:a="http://schemas.openxmlformats.org/drawingml/2006/main" name="1_Stellantis">
  <a:themeElements>
    <a:clrScheme name="Stellantis QN">
      <a:dk1>
        <a:srgbClr val="272B35"/>
      </a:dk1>
      <a:lt1>
        <a:sysClr val="window" lastClr="FFFFFF"/>
      </a:lt1>
      <a:dk2>
        <a:srgbClr val="243782"/>
      </a:dk2>
      <a:lt2>
        <a:srgbClr val="EEECE1"/>
      </a:lt2>
      <a:accent1>
        <a:srgbClr val="243782"/>
      </a:accent1>
      <a:accent2>
        <a:srgbClr val="E94E24"/>
      </a:accent2>
      <a:accent3>
        <a:srgbClr val="00ADA0"/>
      </a:accent3>
      <a:accent4>
        <a:srgbClr val="F7A600"/>
      </a:accent4>
      <a:accent5>
        <a:srgbClr val="E94E24"/>
      </a:accent5>
      <a:accent6>
        <a:srgbClr val="00ADA0"/>
      </a:accent6>
      <a:hlink>
        <a:srgbClr val="243782"/>
      </a:hlink>
      <a:folHlink>
        <a:srgbClr val="272B35"/>
      </a:folHlink>
    </a:clrScheme>
    <a:fontScheme name="Stellantis QN">
      <a:majorFont>
        <a:latin typeface="Encode Sans ExpandedLight"/>
        <a:ea typeface=""/>
        <a:cs typeface=""/>
      </a:majorFont>
      <a:minorFont>
        <a:latin typeface="Encode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tellantis Template PowerPoint 16-9 v1.potx" id="{69FDD5D8-4BC9-4EFE-99ED-C7531623CBD3}" vid="{187711AE-AB0D-4F59-899B-FFAA8201F273}"/>
    </a:ext>
  </a:extLst>
</a:theme>
</file>

<file path=ppt/theme/theme6.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Stellantis">
      <a:majorFont>
        <a:latin typeface="Encode Sans Expanded Black"/>
        <a:ea typeface=""/>
        <a:cs typeface=""/>
      </a:majorFont>
      <a:minorFont>
        <a:latin typeface="Encode Sans Expanded Extra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1333678E77F19E4DA725C3904037C8BB" ma:contentTypeVersion="3" ma:contentTypeDescription="Create a new document." ma:contentTypeScope="" ma:versionID="0f917ab96e8a6fa640546549f692aabd">
  <xsd:schema xmlns:xsd="http://www.w3.org/2001/XMLSchema" xmlns:xs="http://www.w3.org/2001/XMLSchema" xmlns:p="http://schemas.microsoft.com/office/2006/metadata/properties" xmlns:ns2="819a008f-2eb7-4cb0-9fa6-9f1ec8abd8f2" targetNamespace="http://schemas.microsoft.com/office/2006/metadata/properties" ma:root="true" ma:fieldsID="beceb212319d122485cbdfb4835d03f5" ns2:_="">
    <xsd:import namespace="819a008f-2eb7-4cb0-9fa6-9f1ec8abd8f2"/>
    <xsd:element name="properties">
      <xsd:complexType>
        <xsd:sequence>
          <xsd:element name="documentManagement">
            <xsd:complexType>
              <xsd:all>
                <xsd:element ref="ns2:MediaServiceMetadata" minOccurs="0"/>
                <xsd:element ref="ns2:MediaServiceFastMetadata"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19a008f-2eb7-4cb0-9fa6-9f1ec8abd8f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00B1CCD-D1DD-419D-8890-7B9E019B85FC}">
  <ds:schemaRefs>
    <ds:schemaRef ds:uri="http://schemas.microsoft.com/office/infopath/2007/PartnerControls"/>
    <ds:schemaRef ds:uri="http://purl.org/dc/elements/1.1/"/>
    <ds:schemaRef ds:uri="819a008f-2eb7-4cb0-9fa6-9f1ec8abd8f2"/>
    <ds:schemaRef ds:uri="http://schemas.microsoft.com/office/2006/metadata/properties"/>
    <ds:schemaRef ds:uri="http://purl.org/dc/terms/"/>
    <ds:schemaRef ds:uri="http://schemas.microsoft.com/office/2006/documentManagement/types"/>
    <ds:schemaRef ds:uri="http://www.w3.org/XML/1998/namespace"/>
    <ds:schemaRef ds:uri="http://schemas.openxmlformats.org/package/2006/metadata/core-properties"/>
    <ds:schemaRef ds:uri="http://purl.org/dc/dcmitype/"/>
  </ds:schemaRefs>
</ds:datastoreItem>
</file>

<file path=customXml/itemProps2.xml><?xml version="1.0" encoding="utf-8"?>
<ds:datastoreItem xmlns:ds="http://schemas.openxmlformats.org/officeDocument/2006/customXml" ds:itemID="{2321D663-475E-49B1-9852-1BE989C3127C}">
  <ds:schemaRefs>
    <ds:schemaRef ds:uri="http://schemas.microsoft.com/sharepoint/v3/contenttype/forms"/>
  </ds:schemaRefs>
</ds:datastoreItem>
</file>

<file path=customXml/itemProps3.xml><?xml version="1.0" encoding="utf-8"?>
<ds:datastoreItem xmlns:ds="http://schemas.openxmlformats.org/officeDocument/2006/customXml" ds:itemID="{A01136F4-0B9E-4A69-8054-4975122F641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19a008f-2eb7-4cb0-9fa6-9f1ec8abd8f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Stellantis</Template>
  <TotalTime>1442</TotalTime>
  <Words>12118</Words>
  <Application>Microsoft Office PowerPoint</Application>
  <PresentationFormat>Grand écran</PresentationFormat>
  <Paragraphs>2058</Paragraphs>
  <Slides>82</Slides>
  <Notes>82</Notes>
  <HiddenSlides>0</HiddenSlides>
  <MMClips>0</MMClips>
  <ScaleCrop>false</ScaleCrop>
  <HeadingPairs>
    <vt:vector size="6" baseType="variant">
      <vt:variant>
        <vt:lpstr>Polices utilisées</vt:lpstr>
      </vt:variant>
      <vt:variant>
        <vt:i4>8</vt:i4>
      </vt:variant>
      <vt:variant>
        <vt:lpstr>Thème</vt:lpstr>
      </vt:variant>
      <vt:variant>
        <vt:i4>5</vt:i4>
      </vt:variant>
      <vt:variant>
        <vt:lpstr>Titres des diapositives</vt:lpstr>
      </vt:variant>
      <vt:variant>
        <vt:i4>82</vt:i4>
      </vt:variant>
    </vt:vector>
  </HeadingPairs>
  <TitlesOfParts>
    <vt:vector size="95" baseType="lpstr">
      <vt:lpstr>Arial</vt:lpstr>
      <vt:lpstr>Audi Type Wide Normal</vt:lpstr>
      <vt:lpstr>Symbol</vt:lpstr>
      <vt:lpstr>Cambria Math</vt:lpstr>
      <vt:lpstr>Encode Sans Expanded ExtraLight</vt:lpstr>
      <vt:lpstr>Encode Sans</vt:lpstr>
      <vt:lpstr>Encode Sans ExpandedLight</vt:lpstr>
      <vt:lpstr>Wingdings</vt:lpstr>
      <vt:lpstr>Stellantis</vt:lpstr>
      <vt:lpstr>Stellantis - Chapter tangerine</vt:lpstr>
      <vt:lpstr>Stellantis - Chapter mint</vt:lpstr>
      <vt:lpstr>Stellantis - Chapter orange</vt:lpstr>
      <vt:lpstr>1_Stellantis</vt:lpstr>
      <vt:lpstr>Selling LEVs  B2B sales advisOrs  CG504003V06</vt:lpstr>
      <vt:lpstr>Présentation PowerPoint</vt:lpstr>
      <vt:lpstr>Présentation PowerPoint</vt:lpstr>
      <vt:lpstr>Présentation PowerPoint</vt:lpstr>
      <vt:lpstr>Présentation PowerPoint</vt:lpstr>
      <vt:lpstr>Présentation PowerPoint</vt:lpstr>
      <vt:lpstr>Présentation PowerPoint</vt:lpstr>
      <vt:lpstr>01 | context</vt:lpstr>
      <vt:lpstr>Share your experience</vt:lpstr>
      <vt:lpstr>Présentation PowerPoint</vt:lpstr>
      <vt:lpstr>Présentation PowerPoint</vt:lpstr>
      <vt:lpstr>We need to change our approach</vt:lpstr>
      <vt:lpstr>We need to change our approach</vt:lpstr>
      <vt:lpstr>E-mobility must address 5 crucial barriers</vt:lpstr>
      <vt:lpstr>02 | understand the electrification potential</vt:lpstr>
      <vt:lpstr>Présentation PowerPoint</vt:lpstr>
      <vt:lpstr>What does “electro-compatible” mean?</vt:lpstr>
      <vt:lpstr>How to determine the electrification potential of B2B customers?</vt:lpstr>
      <vt:lpstr>Présentation PowerPoint</vt:lpstr>
      <vt:lpstr>Questions to ask to assess the electrification potential</vt:lpstr>
      <vt:lpstr>Présentation PowerPoint</vt:lpstr>
      <vt:lpstr>Takeaways</vt:lpstr>
      <vt:lpstr>Steps to initiate &amp; Manage fleet electrification (SME / KA)</vt:lpstr>
      <vt:lpstr>03 | case study phase #1</vt:lpstr>
      <vt:lpstr>Context</vt:lpstr>
      <vt:lpstr>What Electrification Potential?</vt:lpstr>
      <vt:lpstr>Driver debriefing #1</vt:lpstr>
      <vt:lpstr>Driver debriefing #2</vt:lpstr>
      <vt:lpstr>Driver debriefing #3</vt:lpstr>
      <vt:lpstr>Summary</vt:lpstr>
      <vt:lpstr>Summary</vt:lpstr>
      <vt:lpstr>04 | case study phase#2</vt:lpstr>
      <vt:lpstr>Prepare and present your case</vt:lpstr>
      <vt:lpstr>Comparative tco</vt:lpstr>
      <vt:lpstr>Preparing and presenting your case</vt:lpstr>
      <vt:lpstr>Calculation of the monthly consumption budget</vt:lpstr>
      <vt:lpstr>Specific for electric: prices per kWh are very variable</vt:lpstr>
      <vt:lpstr>Comparative tco</vt:lpstr>
      <vt:lpstr>Taxes applicable according to engine type</vt:lpstr>
      <vt:lpstr>Comparative tco</vt:lpstr>
      <vt:lpstr>tax reinstatement caps according to co2 emissions</vt:lpstr>
      <vt:lpstr>Comparative tco</vt:lpstr>
      <vt:lpstr>TCO comparison: summary</vt:lpstr>
      <vt:lpstr>Preparing and presenting your case</vt:lpstr>
      <vt:lpstr>Calculation of the monthly consumption budget</vt:lpstr>
      <vt:lpstr>Comparative tco</vt:lpstr>
      <vt:lpstr>Calculation of the monthly consumption budget</vt:lpstr>
      <vt:lpstr>Calculation of the monthly consumption budget</vt:lpstr>
      <vt:lpstr>Calculation of the additional tax costs related to NDD and CTT</vt:lpstr>
      <vt:lpstr>Comparative tco</vt:lpstr>
      <vt:lpstr>Summary of the TCO comparison</vt:lpstr>
      <vt:lpstr>Preparing and presenting your case</vt:lpstr>
      <vt:lpstr>Comparative tco</vt:lpstr>
      <vt:lpstr>Comparative tco</vt:lpstr>
      <vt:lpstr>Summary of the TCO comparison</vt:lpstr>
      <vt:lpstr>Summary of the case study</vt:lpstr>
      <vt:lpstr>05 charging infrastructure and RANGE</vt:lpstr>
      <vt:lpstr>Présentation PowerPoint</vt:lpstr>
      <vt:lpstr>Factors influencing range</vt:lpstr>
      <vt:lpstr>Présentation PowerPoint</vt:lpstr>
      <vt:lpstr>How does the recharge work?</vt:lpstr>
      <vt:lpstr>Which charging solution in which situation?</vt:lpstr>
      <vt:lpstr>Public recharges</vt:lpstr>
      <vt:lpstr>How to recharge a battery</vt:lpstr>
      <vt:lpstr>Présentation PowerPoint</vt:lpstr>
      <vt:lpstr>Debriefing - How to recharge a battery</vt:lpstr>
      <vt:lpstr>Temps de charge BEV</vt:lpstr>
      <vt:lpstr>PHEV charging time</vt:lpstr>
      <vt:lpstr>Takeaways</vt:lpstr>
      <vt:lpstr>06 objections</vt:lpstr>
      <vt:lpstr>Présentation PowerPoint</vt:lpstr>
      <vt:lpstr>Présentation PowerPoint</vt:lpstr>
      <vt:lpstr>Présentation PowerPoint</vt:lpstr>
      <vt:lpstr>Présentation PowerPoint</vt:lpstr>
      <vt:lpstr>Présentation PowerPoint</vt:lpstr>
      <vt:lpstr>Présentation PowerPoint</vt:lpstr>
      <vt:lpstr>conclusion</vt:lpstr>
      <vt:lpstr>Présentation PowerPoint</vt:lpstr>
      <vt:lpstr>Présentation PowerPoint</vt:lpstr>
      <vt:lpstr>Présentation PowerPoint</vt:lpstr>
      <vt:lpstr>Thank you for participating in this virtual class</vt:lpstr>
      <vt:lpstr>contact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presentation [encode sans expanded light 47 pt] on several lines LOREM IPSUM DOLOR SIT CTETUER SIT PISCINGO</dc:title>
  <dc:creator>Amelie Retailleau</dc:creator>
  <cp:lastModifiedBy>MAGALI LETELLIER</cp:lastModifiedBy>
  <cp:revision>72</cp:revision>
  <dcterms:created xsi:type="dcterms:W3CDTF">2021-01-22T15:57:22Z</dcterms:created>
  <dcterms:modified xsi:type="dcterms:W3CDTF">2026-03-24T13:46:31Z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0x0101001333678E77F19E4DA725C3904037C8BB</vt:lpwstr>
  </property>
  <property fmtid="{D5CDD505-2E9C-101B-9397-08002B2CF9AE}" pid="3" name="MediaServiceImageTags">
    <vt:lpwstr/>
  </property>
  <property fmtid="{D5CDD505-2E9C-101B-9397-08002B2CF9AE}" pid="4" name="MSIP_Label_2fd53d93-3f4c-4b90-b511-bd6bdbb4fba9_Enabled">
    <vt:lpwstr>true</vt:lpwstr>
  </property>
  <property fmtid="{D5CDD505-2E9C-101B-9397-08002B2CF9AE}" pid="5" name="MSIP_Label_2fd53d93-3f4c-4b90-b511-bd6bdbb4fba9_SetDate">
    <vt:lpwstr>2022-10-06T14:38:56Z</vt:lpwstr>
  </property>
  <property fmtid="{D5CDD505-2E9C-101B-9397-08002B2CF9AE}" pid="6" name="MSIP_Label_2fd53d93-3f4c-4b90-b511-bd6bdbb4fba9_Method">
    <vt:lpwstr>Standard</vt:lpwstr>
  </property>
  <property fmtid="{D5CDD505-2E9C-101B-9397-08002B2CF9AE}" pid="7" name="MSIP_Label_2fd53d93-3f4c-4b90-b511-bd6bdbb4fba9_Name">
    <vt:lpwstr>2fd53d93-3f4c-4b90-b511-bd6bdbb4fba9</vt:lpwstr>
  </property>
  <property fmtid="{D5CDD505-2E9C-101B-9397-08002B2CF9AE}" pid="8" name="MSIP_Label_2fd53d93-3f4c-4b90-b511-bd6bdbb4fba9_SiteId">
    <vt:lpwstr>d852d5cd-724c-4128-8812-ffa5db3f8507</vt:lpwstr>
  </property>
  <property fmtid="{D5CDD505-2E9C-101B-9397-08002B2CF9AE}" pid="9" name="MSIP_Label_2fd53d93-3f4c-4b90-b511-bd6bdbb4fba9_ActionId">
    <vt:lpwstr>ea08f0b2-558d-4e19-91e3-38a585fd3a42</vt:lpwstr>
  </property>
  <property fmtid="{D5CDD505-2E9C-101B-9397-08002B2CF9AE}" pid="10" name="MSIP_Label_2fd53d93-3f4c-4b90-b511-bd6bdbb4fba9_ContentBits">
    <vt:lpwstr>0</vt:lpwstr>
  </property>
</Properties>
</file>