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48" r:id="rId5"/>
    <p:sldMasterId id="2147483718" r:id="rId6"/>
    <p:sldMasterId id="2147483777" r:id="rId7"/>
  </p:sldMasterIdLst>
  <p:notesMasterIdLst>
    <p:notesMasterId r:id="rId60"/>
  </p:notesMasterIdLst>
  <p:sldIdLst>
    <p:sldId id="269" r:id="rId8"/>
    <p:sldId id="2147483620" r:id="rId9"/>
    <p:sldId id="264" r:id="rId10"/>
    <p:sldId id="263" r:id="rId11"/>
    <p:sldId id="270" r:id="rId12"/>
    <p:sldId id="277" r:id="rId13"/>
    <p:sldId id="288" r:id="rId14"/>
    <p:sldId id="289" r:id="rId15"/>
    <p:sldId id="292" r:id="rId16"/>
    <p:sldId id="290" r:id="rId17"/>
    <p:sldId id="265" r:id="rId18"/>
    <p:sldId id="278" r:id="rId19"/>
    <p:sldId id="272" r:id="rId20"/>
    <p:sldId id="276" r:id="rId21"/>
    <p:sldId id="279" r:id="rId22"/>
    <p:sldId id="293" r:id="rId23"/>
    <p:sldId id="281" r:id="rId24"/>
    <p:sldId id="291" r:id="rId25"/>
    <p:sldId id="280" r:id="rId26"/>
    <p:sldId id="294" r:id="rId27"/>
    <p:sldId id="298" r:id="rId28"/>
    <p:sldId id="256" r:id="rId29"/>
    <p:sldId id="2147483625" r:id="rId30"/>
    <p:sldId id="393" r:id="rId31"/>
    <p:sldId id="2147483646" r:id="rId32"/>
    <p:sldId id="2147483644" r:id="rId33"/>
    <p:sldId id="297" r:id="rId34"/>
    <p:sldId id="282" r:id="rId35"/>
    <p:sldId id="296" r:id="rId36"/>
    <p:sldId id="2147481419" r:id="rId37"/>
    <p:sldId id="259" r:id="rId38"/>
    <p:sldId id="2147481424" r:id="rId39"/>
    <p:sldId id="284" r:id="rId40"/>
    <p:sldId id="258" r:id="rId41"/>
    <p:sldId id="295" r:id="rId42"/>
    <p:sldId id="2147483647" r:id="rId43"/>
    <p:sldId id="2147481415" r:id="rId44"/>
    <p:sldId id="299" r:id="rId45"/>
    <p:sldId id="286" r:id="rId46"/>
    <p:sldId id="261" r:id="rId47"/>
    <p:sldId id="2147481416" r:id="rId48"/>
    <p:sldId id="262" r:id="rId49"/>
    <p:sldId id="268" r:id="rId50"/>
    <p:sldId id="285" r:id="rId51"/>
    <p:sldId id="274" r:id="rId52"/>
    <p:sldId id="2147481408" r:id="rId53"/>
    <p:sldId id="260" r:id="rId54"/>
    <p:sldId id="266" r:id="rId55"/>
    <p:sldId id="287" r:id="rId56"/>
    <p:sldId id="257" r:id="rId57"/>
    <p:sldId id="273" r:id="rId58"/>
    <p:sldId id="327"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pter blue" id="{F90BD9DC-B4BB-48E2-BA1D-74D24819193C}">
          <p14:sldIdLst>
            <p14:sldId id="269"/>
            <p14:sldId id="2147483620"/>
            <p14:sldId id="264"/>
            <p14:sldId id="263"/>
            <p14:sldId id="270"/>
          </p14:sldIdLst>
        </p14:section>
        <p14:section name="The Electric Fleet Dream" id="{48C3725B-C83A-C44E-A7F6-7A140C21151A}">
          <p14:sldIdLst>
            <p14:sldId id="277"/>
            <p14:sldId id="288"/>
            <p14:sldId id="289"/>
            <p14:sldId id="292"/>
            <p14:sldId id="290"/>
            <p14:sldId id="265"/>
          </p14:sldIdLst>
        </p14:section>
        <p14:section name="The Barriers to Fleet Transition" id="{5AFDEDF3-3EA0-7749-AA8C-B04D83CC0D63}">
          <p14:sldIdLst>
            <p14:sldId id="278"/>
            <p14:sldId id="272"/>
            <p14:sldId id="276"/>
            <p14:sldId id="279"/>
            <p14:sldId id="293"/>
            <p14:sldId id="281"/>
            <p14:sldId id="291"/>
            <p14:sldId id="280"/>
            <p14:sldId id="294"/>
            <p14:sldId id="298"/>
          </p14:sldIdLst>
        </p14:section>
        <p14:section name="The Free2move Charge Business Solution" id="{744628E8-DEE2-1D4F-AD1F-A63750BA69CF}">
          <p14:sldIdLst>
            <p14:sldId id="256"/>
            <p14:sldId id="2147483625"/>
            <p14:sldId id="393"/>
            <p14:sldId id="2147483646"/>
            <p14:sldId id="2147483644"/>
            <p14:sldId id="297"/>
            <p14:sldId id="282"/>
            <p14:sldId id="296"/>
            <p14:sldId id="2147481419"/>
            <p14:sldId id="259"/>
            <p14:sldId id="2147481424"/>
            <p14:sldId id="284"/>
            <p14:sldId id="258"/>
            <p14:sldId id="295"/>
            <p14:sldId id="2147483647"/>
            <p14:sldId id="2147481415"/>
            <p14:sldId id="299"/>
          </p14:sldIdLst>
        </p14:section>
        <p14:section name="Our Role" id="{C2248DC8-4899-034E-A8DD-D8DDECB970CF}">
          <p14:sldIdLst>
            <p14:sldId id="286"/>
            <p14:sldId id="261"/>
            <p14:sldId id="2147481416"/>
            <p14:sldId id="262"/>
            <p14:sldId id="268"/>
            <p14:sldId id="285"/>
            <p14:sldId id="274"/>
            <p14:sldId id="2147481408"/>
            <p14:sldId id="260"/>
            <p14:sldId id="266"/>
          </p14:sldIdLst>
        </p14:section>
        <p14:section name="Close" id="{488ABBA2-67A7-4E4F-A466-2155A2C2279C}">
          <p14:sldIdLst>
            <p14:sldId id="287"/>
            <p14:sldId id="257"/>
            <p14:sldId id="273"/>
            <p14:sldId id="327"/>
          </p14:sldIdLst>
        </p14:section>
      </p14:sectionLst>
    </p:ext>
    <p:ext uri="{EFAFB233-063F-42B5-8137-9DF3F51BA10A}">
      <p15:sldGuideLst xmlns:p15="http://schemas.microsoft.com/office/powerpoint/2012/main">
        <p15:guide id="2" orient="horz" pos="2478" userDrawn="1">
          <p15:clr>
            <a:srgbClr val="A4A3A4"/>
          </p15:clr>
        </p15:guide>
        <p15:guide id="3" pos="4248" userDrawn="1">
          <p15:clr>
            <a:srgbClr val="A4A3A4"/>
          </p15:clr>
        </p15:guide>
        <p15:guide id="4" pos="3613" userDrawn="1">
          <p15:clr>
            <a:srgbClr val="A4A3A4"/>
          </p15:clr>
        </p15:guide>
        <p15:guide id="5" orient="horz" pos="17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348216-86C6-DD12-D7F3-D51D26E85363}" name="CARLOTTA ZAINA (EXTERNAL)" initials="CZ(" userId="S::sc55276@inetpsa.com::4f05d74f-8b53-4763-8726-ad52a28f6554" providerId="AD"/>
  <p188:author id="{98B5463B-3847-C373-F45F-A3DB667E5908}" name="Henot Sebastien (FCA)" initials="SBH" userId="Henot Sebastien (FCA)" providerId="None"/>
  <p188:author id="{3D717645-0B03-6607-0C61-88C4913540A9}" name="Peter Buntenkoetter" initials="PB" userId="S::PBuntenkoetter@gov2x.eu::d4b8aabe-5e47-47b4-975c-d52384d4e6f0" providerId="AD"/>
  <p188:author id="{25E091C7-201A-AA88-7F2B-7CB71D3EC0E5}" name="OLIVIER LEHMANN" initials="OL" userId="S::j606102@inetpsa.com::ed9f4976-1202-4fcc-8a0b-657372de6032" providerId="AD"/>
  <p188:author id="{0902EBD2-994F-EA81-812B-5F39FF837525}" name="OLIVIER LEHMANN" initials="OL" userId="S::J606102@inetpsa.com::ed9f4976-1202-4fcc-8a0b-657372de60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682"/>
    <a:srgbClr val="FF0066"/>
    <a:srgbClr val="003EC7"/>
    <a:srgbClr val="13CFA2"/>
    <a:srgbClr val="999999"/>
    <a:srgbClr val="65BDFF"/>
    <a:srgbClr val="FF33CC"/>
    <a:srgbClr val="6600FF"/>
    <a:srgbClr val="FF3399"/>
    <a:srgbClr val="E7E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84" autoAdjust="0"/>
    <p:restoredTop sz="79973" autoAdjust="0"/>
  </p:normalViewPr>
  <p:slideViewPr>
    <p:cSldViewPr snapToGrid="0">
      <p:cViewPr>
        <p:scale>
          <a:sx n="110" d="100"/>
          <a:sy n="110" d="100"/>
        </p:scale>
        <p:origin x="4314" y="402"/>
      </p:cViewPr>
      <p:guideLst>
        <p:guide orient="horz" pos="2478"/>
        <p:guide pos="4248"/>
        <p:guide pos="3613"/>
        <p:guide orient="horz" pos="1774"/>
      </p:guideLst>
    </p:cSldViewPr>
  </p:slideViewPr>
  <p:notesTextViewPr>
    <p:cViewPr>
      <p:scale>
        <a:sx n="100" d="100"/>
        <a:sy n="100" d="100"/>
      </p:scale>
      <p:origin x="0" y="0"/>
    </p:cViewPr>
  </p:notesTextViewPr>
  <p:sorterViewPr>
    <p:cViewPr>
      <p:scale>
        <a:sx n="200" d="100"/>
        <a:sy n="200" d="100"/>
      </p:scale>
      <p:origin x="0" y="-108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D647E-0E65-4A14-903D-757EDF104052}" type="datetimeFigureOut">
              <a:rPr lang="fr-FR" smtClean="0"/>
              <a:t>17/12/2024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6B207-691D-4EE2-B9CC-9F376BF0DE64}" type="slidenum">
              <a:rPr lang="fr-FR" smtClean="0"/>
              <a:t>‹#›</a:t>
            </a:fld>
            <a:endParaRPr lang="fr-FR"/>
          </a:p>
        </p:txBody>
      </p:sp>
    </p:spTree>
    <p:extLst>
      <p:ext uri="{BB962C8B-B14F-4D97-AF65-F5344CB8AC3E}">
        <p14:creationId xmlns:p14="http://schemas.microsoft.com/office/powerpoint/2010/main" val="160071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8387C-67DC-F927-3577-DB8E763C1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F6EF1-7552-D4A7-1DDD-05DCA7F05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2762F-EDD2-9642-1EB2-7B5F93F59204}"/>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FE0A78AF-CE8F-7F41-8DA1-E4D275D26E7E}"/>
              </a:ext>
            </a:extLst>
          </p:cNvPr>
          <p:cNvSpPr>
            <a:spLocks noGrp="1"/>
          </p:cNvSpPr>
          <p:nvPr>
            <p:ph type="sldNum" sz="quarter" idx="5"/>
          </p:nvPr>
        </p:nvSpPr>
        <p:spPr/>
        <p:txBody>
          <a:bodyPr/>
          <a:lstStyle/>
          <a:p>
            <a:fld id="{DA46B207-691D-4EE2-B9CC-9F376BF0DE64}" type="slidenum">
              <a:rPr lang="fr-FR" smtClean="0"/>
              <a:t>1</a:t>
            </a:fld>
            <a:endParaRPr lang="fr-FR"/>
          </a:p>
        </p:txBody>
      </p:sp>
    </p:spTree>
    <p:extLst>
      <p:ext uri="{BB962C8B-B14F-4D97-AF65-F5344CB8AC3E}">
        <p14:creationId xmlns:p14="http://schemas.microsoft.com/office/powerpoint/2010/main" val="247199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84DF-C71B-D61D-AB7C-F1E10AE2C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9A89D-C535-2984-7C76-FF2EEC64C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E470A-0942-194E-F3D6-A13DBF628F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Encode Sans Medium" pitchFamily="2" charset="77"/>
              </a:rPr>
              <a:t>Trainer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Encode Sans Medium" pitchFamily="2" charset="77"/>
            </a:endParaRPr>
          </a:p>
          <a:p>
            <a:r>
              <a:rPr lang="en-US" b="1" dirty="0">
                <a:effectLst/>
                <a:latin typeface="Encode Sans Medium" pitchFamily="2" charset="77"/>
              </a:rPr>
              <a:t>Brand Differentiation</a:t>
            </a:r>
            <a:r>
              <a:rPr lang="en-US" dirty="0">
                <a:effectLst/>
                <a:latin typeface="Encode Sans Medium" pitchFamily="2" charset="77"/>
              </a:rPr>
              <a:t>:</a:t>
            </a:r>
          </a:p>
          <a:p>
            <a:pPr marL="171450" indent="-171450">
              <a:buFont typeface="Arial" panose="020B0604020202020204" pitchFamily="34" charset="0"/>
              <a:buChar char="•"/>
            </a:pPr>
            <a:r>
              <a:rPr lang="en-US" b="1" dirty="0">
                <a:effectLst/>
                <a:latin typeface="Encode Sans Medium" pitchFamily="2" charset="77"/>
              </a:rPr>
              <a:t>Competitive Advantage</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Businesses that operate EV fleets can differentiate themselves in the market as leaders in sustainability, which can appeal to eco-conscious consumers and partners.</a:t>
            </a:r>
          </a:p>
          <a:p>
            <a:endParaRPr lang="en-US" b="1" dirty="0">
              <a:effectLst/>
              <a:latin typeface="Encode Sans Medium" pitchFamily="2" charset="77"/>
            </a:endParaRPr>
          </a:p>
          <a:p>
            <a:r>
              <a:rPr lang="en-US" b="1" dirty="0">
                <a:effectLst/>
                <a:latin typeface="Encode Sans Medium" pitchFamily="2" charset="77"/>
              </a:rPr>
              <a:t>Employee Attraction and Retention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a:t>
            </a:r>
          </a:p>
          <a:p>
            <a:pPr marL="171450" indent="-171450">
              <a:buFont typeface="Arial" panose="020B0604020202020204" pitchFamily="34" charset="0"/>
              <a:buChar char="•"/>
            </a:pPr>
            <a:r>
              <a:rPr lang="en-US" b="1" dirty="0">
                <a:effectLst/>
                <a:latin typeface="Encode Sans Medium" pitchFamily="2" charset="77"/>
              </a:rPr>
              <a:t>Attractive Benefits for Staff</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Companies can use EV fleets to attract and retain employees who prioritize sustainability and innovation. Offering EV incentives to employees can also enhance satisfaction.</a:t>
            </a:r>
          </a:p>
          <a:p>
            <a:endParaRPr lang="en-US" b="1" dirty="0">
              <a:effectLst/>
              <a:latin typeface="Encode Sans Medium" pitchFamily="2" charset="77"/>
            </a:endParaRPr>
          </a:p>
          <a:p>
            <a:r>
              <a:rPr lang="en-US" b="1" dirty="0">
                <a:effectLst/>
                <a:latin typeface="Encode Sans Medium" pitchFamily="2" charset="77"/>
              </a:rPr>
              <a:t>Environmental Benefits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a:t>
            </a:r>
          </a:p>
          <a:p>
            <a:pPr marL="171450" indent="-171450">
              <a:buFont typeface="Arial" panose="020B0604020202020204" pitchFamily="34" charset="0"/>
              <a:buChar char="•"/>
            </a:pPr>
            <a:r>
              <a:rPr lang="en-US" b="1" dirty="0">
                <a:effectLst/>
                <a:latin typeface="Encode Sans Medium" pitchFamily="2" charset="77"/>
              </a:rPr>
              <a:t>Reduced Carbon Emissions</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EVs produce zero tailpipe emissions, helping businesses reduce their carbon footprint and support sustainability initiatives</a:t>
            </a:r>
          </a:p>
          <a:p>
            <a:pPr marL="171450" indent="-171450">
              <a:buFont typeface="Arial" panose="020B0604020202020204" pitchFamily="34" charset="0"/>
              <a:buChar char="•"/>
            </a:pPr>
            <a:r>
              <a:rPr lang="en-US" b="1" dirty="0">
                <a:effectLst/>
                <a:latin typeface="Encode Sans Medium" pitchFamily="2" charset="77"/>
              </a:rPr>
              <a:t>Sustainability and Green Image</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Adopting EVs can improve a company’s public image by demonstrating commitment to environmental responsibility, which may be attractive to customers, investors, and employees.</a:t>
            </a:r>
          </a:p>
          <a:p>
            <a:endParaRPr lang="en-US" b="0" dirty="0">
              <a:effectLst/>
              <a:latin typeface="Encode Sans Medium" pitchFamily="2" charset="77"/>
            </a:endParaRPr>
          </a:p>
          <a:p>
            <a:pPr marL="171450" indent="-171450">
              <a:buFont typeface="Arial" panose="020B0604020202020204" pitchFamily="34" charset="0"/>
              <a:buChar char="•"/>
            </a:pPr>
            <a:endParaRPr lang="en-US" dirty="0">
              <a:effectLst/>
              <a:latin typeface="Encode Sans Medium" pitchFamily="2" charset="77"/>
            </a:endParaRPr>
          </a:p>
        </p:txBody>
      </p:sp>
      <p:sp>
        <p:nvSpPr>
          <p:cNvPr id="4" name="Slide Number Placeholder 3">
            <a:extLst>
              <a:ext uri="{FF2B5EF4-FFF2-40B4-BE49-F238E27FC236}">
                <a16:creationId xmlns:a16="http://schemas.microsoft.com/office/drawing/2014/main" id="{B0297CB6-1BC2-6481-2B42-A17E4B810378}"/>
              </a:ext>
            </a:extLst>
          </p:cNvPr>
          <p:cNvSpPr>
            <a:spLocks noGrp="1"/>
          </p:cNvSpPr>
          <p:nvPr>
            <p:ph type="sldNum" sz="quarter" idx="5"/>
          </p:nvPr>
        </p:nvSpPr>
        <p:spPr/>
        <p:txBody>
          <a:bodyPr/>
          <a:lstStyle/>
          <a:p>
            <a:fld id="{DA46B207-691D-4EE2-B9CC-9F376BF0DE64}" type="slidenum">
              <a:rPr lang="fr-FR" smtClean="0"/>
              <a:t>10</a:t>
            </a:fld>
            <a:endParaRPr lang="fr-FR"/>
          </a:p>
        </p:txBody>
      </p:sp>
    </p:spTree>
    <p:extLst>
      <p:ext uri="{BB962C8B-B14F-4D97-AF65-F5344CB8AC3E}">
        <p14:creationId xmlns:p14="http://schemas.microsoft.com/office/powerpoint/2010/main" val="2854777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1B99-2BFA-EF8F-E823-DE81BAAFEA5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956206-BB7B-4E43-1337-A53FDE5B722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A9C655F-BAAB-10C5-CF6C-D481AC6028F6}"/>
              </a:ext>
            </a:extLst>
          </p:cNvPr>
          <p:cNvSpPr>
            <a:spLocks noGrp="1"/>
          </p:cNvSpPr>
          <p:nvPr>
            <p:ph type="body" idx="1"/>
          </p:nvPr>
        </p:nvSpPr>
        <p:spPr/>
        <p:txBody>
          <a:bodyPr/>
          <a:lstStyle/>
          <a:p>
            <a:r>
              <a:rPr lang="en-US" b="1" dirty="0"/>
              <a:t>Trainer guide: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Encode Sans Medium" pitchFamily="2" charset="77"/>
              </a:rPr>
              <a:t>This slide should be tailored to the country.</a:t>
            </a:r>
          </a:p>
          <a:p>
            <a:endParaRPr lang="en-US" dirty="0"/>
          </a:p>
          <a:p>
            <a:r>
              <a:rPr lang="en-US" dirty="0"/>
              <a:t>As at October year-to-date, B2B sales (fleet and short-term rental) accounted for 50% of total BEV sales.  With BEV sales accounting for 14% of the total B2B market and 18% for the B2C market.   This shows that there is an opportunity in the B2B market to grow sales further.</a:t>
            </a:r>
          </a:p>
          <a:p>
            <a:endParaRPr lang="en-US" dirty="0"/>
          </a:p>
          <a:p>
            <a:r>
              <a:rPr lang="en-US" dirty="0"/>
              <a:t>When we look at Stellantis sales </a:t>
            </a:r>
            <a:r>
              <a:rPr lang="en-US" b="1" i="0" u="none" strike="noStrike" dirty="0">
                <a:solidFill>
                  <a:srgbClr val="474747"/>
                </a:solidFill>
                <a:effectLst/>
                <a:latin typeface="Encode Sans Medium" pitchFamily="2" charset="77"/>
              </a:rPr>
              <a:t>&lt;animation build&gt;</a:t>
            </a:r>
            <a:r>
              <a:rPr lang="en-US" dirty="0"/>
              <a:t>, you can see that we are tracking behind these figures in percentage of B2B sales and, therefore percentage of BEV sales that are B2B.  So we have a real opportunity to improve </a:t>
            </a:r>
            <a:r>
              <a:rPr lang="en-US" b="1" i="0" u="none" strike="noStrike" dirty="0">
                <a:solidFill>
                  <a:srgbClr val="474747"/>
                </a:solidFill>
                <a:effectLst/>
                <a:latin typeface="Encode Sans Medium" pitchFamily="2" charset="77"/>
              </a:rPr>
              <a:t>&lt;animation build&gt;</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t>(Note: we must insist on this point!, using the red box build to highlight these figures more)</a:t>
            </a:r>
          </a:p>
          <a:p>
            <a:endParaRPr lang="en-US" dirty="0"/>
          </a:p>
          <a:p>
            <a:r>
              <a:rPr lang="en-US" dirty="0"/>
              <a:t>However, we don’t just want to follow the market, we want to be leading the market.  What we will see shortly will help us do just this.</a:t>
            </a:r>
          </a:p>
          <a:p>
            <a:endParaRPr lang="en-US" dirty="0"/>
          </a:p>
          <a:p>
            <a:r>
              <a:rPr lang="en-US" b="0" dirty="0"/>
              <a:t>B</a:t>
            </a:r>
            <a:r>
              <a:rPr lang="en-US" dirty="0"/>
              <a:t>efore we go that far, lest now look at what stops our customers from buying BEVs…</a:t>
            </a:r>
          </a:p>
        </p:txBody>
      </p:sp>
      <p:sp>
        <p:nvSpPr>
          <p:cNvPr id="4" name="Espace réservé du numéro de diapositive 3">
            <a:extLst>
              <a:ext uri="{FF2B5EF4-FFF2-40B4-BE49-F238E27FC236}">
                <a16:creationId xmlns:a16="http://schemas.microsoft.com/office/drawing/2014/main" id="{7118A2AE-3EFC-8E44-DDA8-1B8909BFC6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36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latin typeface="Encode Sans Medium" pitchFamily="2" charset="77"/>
              </a:rPr>
              <a:t>Time:</a:t>
            </a:r>
            <a:r>
              <a:rPr lang="en-US" noProof="0" dirty="0">
                <a:latin typeface="Encode Sans Medium" pitchFamily="2" charset="77"/>
              </a:rPr>
              <a:t> 00:20</a:t>
            </a:r>
          </a:p>
          <a:p>
            <a:r>
              <a:rPr lang="en-US" b="1" noProof="0" dirty="0">
                <a:latin typeface="Encode Sans Medium" pitchFamily="2" charset="77"/>
              </a:rPr>
              <a:t>Duration: </a:t>
            </a:r>
            <a:r>
              <a:rPr lang="en-US" noProof="0" dirty="0">
                <a:latin typeface="Encode Sans Medium" pitchFamily="2" charset="77"/>
              </a:rPr>
              <a:t>15 minutes.</a:t>
            </a:r>
          </a:p>
          <a:p>
            <a:endParaRPr lang="en-US"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dirty="0">
                <a:solidFill>
                  <a:srgbClr val="243682"/>
                </a:solidFill>
                <a:effectLst/>
                <a:latin typeface="+mn-lt"/>
              </a:rPr>
              <a:t>Chapter objective:</a:t>
            </a:r>
          </a:p>
          <a:p>
            <a:endParaRPr lang="en-US"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rgbClr val="243682"/>
                </a:solidFill>
                <a:effectLst/>
                <a:latin typeface="+mn-lt"/>
              </a:rPr>
              <a:t>To improve delegate understanding of the considerations business managers must review when moving their fleets across from ICE vehicles to EVs.  This session will begin the process of getting delegates to open up their qualification criteria for customers moving to EV.</a:t>
            </a:r>
          </a:p>
          <a:p>
            <a:endParaRPr lang="en-US"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At this point ask delegates to enter into the chat why they believe customers may avoid electric vehicles.  This will be discussed shortly.</a:t>
            </a:r>
          </a:p>
          <a:p>
            <a:endParaRPr lang="en-US" dirty="0">
              <a:latin typeface="Encode Sans Medium" pitchFamily="2" charset="77"/>
            </a:endParaRPr>
          </a:p>
          <a:p>
            <a:r>
              <a:rPr lang="en-US" dirty="0">
                <a:latin typeface="Encode Sans Medium" pitchFamily="2" charset="77"/>
              </a:rPr>
              <a:t>Before we move specifically to electric vehicles, we will consider why businesses (and people) fail to purchase at times…</a:t>
            </a:r>
          </a:p>
        </p:txBody>
      </p:sp>
      <p:sp>
        <p:nvSpPr>
          <p:cNvPr id="4" name="Slide Number Placeholder 3"/>
          <p:cNvSpPr>
            <a:spLocks noGrp="1"/>
          </p:cNvSpPr>
          <p:nvPr>
            <p:ph type="sldNum" sz="quarter" idx="5"/>
          </p:nvPr>
        </p:nvSpPr>
        <p:spPr/>
        <p:txBody>
          <a:bodyPr/>
          <a:lstStyle/>
          <a:p>
            <a:fld id="{DA46B207-691D-4EE2-B9CC-9F376BF0DE64}" type="slidenum">
              <a:rPr lang="fr-FR" smtClean="0"/>
              <a:t>12</a:t>
            </a:fld>
            <a:endParaRPr lang="fr-FR"/>
          </a:p>
        </p:txBody>
      </p:sp>
    </p:spTree>
    <p:extLst>
      <p:ext uri="{BB962C8B-B14F-4D97-AF65-F5344CB8AC3E}">
        <p14:creationId xmlns:p14="http://schemas.microsoft.com/office/powerpoint/2010/main" val="152483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1D4F4-C34C-7A21-9936-F9B131B99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9E512-2082-327A-7293-31B1043DB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C1CC6-C6C3-E031-C2FE-6FCA33EFA5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Encode Sans Medium" pitchFamily="2" charset="77"/>
              </a:rPr>
              <a:t>Trainer guide:</a:t>
            </a:r>
          </a:p>
          <a:p>
            <a:endParaRPr lang="en-US" b="0" i="0" u="none" strike="noStrike" dirty="0">
              <a:solidFill>
                <a:srgbClr val="040C28"/>
              </a:solidFill>
              <a:effectLst/>
              <a:latin typeface="Encode Sans Medium" pitchFamily="2" charset="77"/>
            </a:endParaRPr>
          </a:p>
          <a:p>
            <a:r>
              <a:rPr lang="en-US" b="0" i="0" u="none" strike="noStrike" dirty="0">
                <a:solidFill>
                  <a:srgbClr val="040C28"/>
                </a:solidFill>
                <a:effectLst/>
                <a:latin typeface="Encode Sans Medium" pitchFamily="2" charset="77"/>
              </a:rPr>
              <a:t>So what does prevent business managers from making a purchase or a change?</a:t>
            </a:r>
          </a:p>
          <a:p>
            <a:endParaRPr lang="en-US" b="0" i="0" u="none" strike="noStrike" dirty="0">
              <a:solidFill>
                <a:srgbClr val="040C28"/>
              </a:solidFill>
              <a:effectLst/>
              <a:latin typeface="Encode Sans Medium" pitchFamily="2" charset="77"/>
            </a:endParaRPr>
          </a:p>
          <a:p>
            <a:r>
              <a:rPr lang="en-US" b="0" i="0" u="none" strike="noStrike" dirty="0">
                <a:solidFill>
                  <a:srgbClr val="040C28"/>
                </a:solidFill>
                <a:effectLst/>
                <a:latin typeface="Encode Sans Medium" pitchFamily="2" charset="77"/>
              </a:rPr>
              <a:t>The answer lies in ‘Loss Aversion Theory’ as developed by Daniel Kahneman and Amos Tversky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The model shows that we are more likely to be aware of the danger a threat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and, therefore, missing that threat, than we are aware of the reward from a success or opportunity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  Indeed, we can be up to 2.5 times more </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aware of avoiding a loss than gaining a reward.</a:t>
            </a:r>
          </a:p>
          <a:p>
            <a:endPar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endParaRPr>
          </a:p>
          <a:p>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Let’s demonstrate this….</a:t>
            </a:r>
          </a:p>
        </p:txBody>
      </p:sp>
      <p:sp>
        <p:nvSpPr>
          <p:cNvPr id="4" name="Slide Number Placeholder 3">
            <a:extLst>
              <a:ext uri="{FF2B5EF4-FFF2-40B4-BE49-F238E27FC236}">
                <a16:creationId xmlns:a16="http://schemas.microsoft.com/office/drawing/2014/main" id="{D5A5FB47-025B-3510-3523-D8A9CE265F77}"/>
              </a:ext>
            </a:extLst>
          </p:cNvPr>
          <p:cNvSpPr>
            <a:spLocks noGrp="1"/>
          </p:cNvSpPr>
          <p:nvPr>
            <p:ph type="sldNum" sz="quarter" idx="5"/>
          </p:nvPr>
        </p:nvSpPr>
        <p:spPr/>
        <p:txBody>
          <a:bodyPr/>
          <a:lstStyle/>
          <a:p>
            <a:fld id="{DA46B207-691D-4EE2-B9CC-9F376BF0DE64}" type="slidenum">
              <a:rPr lang="fr-FR" smtClean="0"/>
              <a:t>13</a:t>
            </a:fld>
            <a:endParaRPr lang="fr-FR"/>
          </a:p>
        </p:txBody>
      </p:sp>
    </p:spTree>
    <p:extLst>
      <p:ext uri="{BB962C8B-B14F-4D97-AF65-F5344CB8AC3E}">
        <p14:creationId xmlns:p14="http://schemas.microsoft.com/office/powerpoint/2010/main" val="126384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A2382-FA41-0FDC-5F71-C885DD15E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130FA-F06C-6C7B-C616-51A475377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6FFE0-931C-B16E-74E1-E725B40368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Image from: https://</a:t>
            </a:r>
            <a:r>
              <a:rPr lang="en-US" b="1" noProof="0" dirty="0" err="1">
                <a:latin typeface="Encode Sans Medium" pitchFamily="2" charset="77"/>
              </a:rPr>
              <a:t>unsplash.com</a:t>
            </a:r>
            <a:r>
              <a:rPr lang="en-US" b="1" noProof="0" dirty="0">
                <a:latin typeface="Encode Sans Medium" pitchFamily="2" charset="77"/>
              </a:rPr>
              <a:t>/photos/golf-course-near-body-of-water-XhQahuFDq1E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noProof="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p>
          <a:p>
            <a:endParaRPr lang="en-US" noProof="0" dirty="0">
              <a:latin typeface="Encode Sans Medium" pitchFamily="2" charset="77"/>
            </a:endParaRPr>
          </a:p>
          <a:p>
            <a:r>
              <a:rPr lang="en-US" noProof="0" dirty="0">
                <a:latin typeface="Encode Sans Medium" pitchFamily="2" charset="77"/>
              </a:rPr>
              <a:t>Ask delegates to raise their hands if they play golf.  Then ask for a chat response “If you were faced with this scene and were about to play a ball, what would you be focused on?”</a:t>
            </a:r>
          </a:p>
          <a:p>
            <a:br>
              <a:rPr lang="en-US" noProof="0" dirty="0">
                <a:latin typeface="Encode Sans Medium" pitchFamily="2" charset="77"/>
              </a:rPr>
            </a:br>
            <a:r>
              <a:rPr lang="en-US" noProof="0" dirty="0">
                <a:latin typeface="Encode Sans Medium" pitchFamily="2" charset="77"/>
              </a:rPr>
              <a:t>The answer for most is that they would be focused on avoiding the water, rather than on sinking the ball in the appropriate hole.   This is an exact example of ‘Loss Aversion Theory’.</a:t>
            </a:r>
          </a:p>
          <a:p>
            <a:endParaRPr lang="en-US" noProof="0" dirty="0">
              <a:latin typeface="Encode Sans Medium" pitchFamily="2" charset="77"/>
            </a:endParaRPr>
          </a:p>
          <a:p>
            <a:r>
              <a:rPr lang="en-US" noProof="0" dirty="0">
                <a:latin typeface="Encode Sans Medium" pitchFamily="2" charset="77"/>
              </a:rPr>
              <a:t>So, how does it apply to the world of buying?...</a:t>
            </a:r>
          </a:p>
        </p:txBody>
      </p:sp>
      <p:sp>
        <p:nvSpPr>
          <p:cNvPr id="4" name="Slide Number Placeholder 3">
            <a:extLst>
              <a:ext uri="{FF2B5EF4-FFF2-40B4-BE49-F238E27FC236}">
                <a16:creationId xmlns:a16="http://schemas.microsoft.com/office/drawing/2014/main" id="{B9C419A8-AB9D-64A0-8B11-6B3E12A50604}"/>
              </a:ext>
            </a:extLst>
          </p:cNvPr>
          <p:cNvSpPr>
            <a:spLocks noGrp="1"/>
          </p:cNvSpPr>
          <p:nvPr>
            <p:ph type="sldNum" sz="quarter" idx="5"/>
          </p:nvPr>
        </p:nvSpPr>
        <p:spPr/>
        <p:txBody>
          <a:bodyPr/>
          <a:lstStyle/>
          <a:p>
            <a:fld id="{DA46B207-691D-4EE2-B9CC-9F376BF0DE64}" type="slidenum">
              <a:rPr lang="fr-FR" smtClean="0"/>
              <a:t>14</a:t>
            </a:fld>
            <a:endParaRPr lang="fr-FR"/>
          </a:p>
        </p:txBody>
      </p:sp>
    </p:spTree>
    <p:extLst>
      <p:ext uri="{BB962C8B-B14F-4D97-AF65-F5344CB8AC3E}">
        <p14:creationId xmlns:p14="http://schemas.microsoft.com/office/powerpoint/2010/main" val="1715236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64A43-2D82-5FB2-DD81-87788D2C8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57C7F-F6E7-3B22-2E5F-479759840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8F1BD-C3FF-C096-D643-AFA67333D2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p>
          <a:p>
            <a:endParaRPr lang="en-US" noProof="0" dirty="0">
              <a:latin typeface="Encode Sans Medium" pitchFamily="2" charset="77"/>
            </a:endParaRPr>
          </a:p>
          <a:p>
            <a:r>
              <a:rPr lang="en-US" noProof="0" dirty="0">
                <a:latin typeface="Encode Sans Medium" pitchFamily="2" charset="77"/>
              </a:rPr>
              <a:t>Well, in the consumer world </a:t>
            </a:r>
            <a:r>
              <a:rPr lang="en-US" b="1" i="0" u="none" strike="noStrike" noProof="0" dirty="0">
                <a:solidFill>
                  <a:srgbClr val="474747"/>
                </a:solidFill>
                <a:effectLst/>
                <a:latin typeface="Encode Sans Medium" pitchFamily="2" charset="77"/>
              </a:rPr>
              <a:t>&lt;animation build&gt;</a:t>
            </a:r>
            <a:r>
              <a:rPr lang="en-US" b="0" i="0" u="none" strike="noStrike" noProof="0" dirty="0">
                <a:solidFill>
                  <a:srgbClr val="474747"/>
                </a:solidFill>
                <a:effectLst/>
                <a:latin typeface="Encode Sans Medium" pitchFamily="2" charset="77"/>
              </a:rPr>
              <a:t>, customer avoid purchasing in order to avoid regret, better known as  ‘buyers remorse’.</a:t>
            </a:r>
          </a:p>
          <a:p>
            <a:endParaRPr lang="en-US" b="0" i="0" u="none" strike="noStrike" noProof="0" dirty="0">
              <a:solidFill>
                <a:srgbClr val="474747"/>
              </a:solidFill>
              <a:effectLst/>
              <a:latin typeface="Encode Sans Medium" pitchFamily="2" charset="77"/>
            </a:endParaRPr>
          </a:p>
          <a:p>
            <a:r>
              <a:rPr lang="en-US" noProof="0" dirty="0">
                <a:latin typeface="Encode Sans Medium" pitchFamily="2" charset="77"/>
              </a:rPr>
              <a:t>In the business world, managers avoid purchasing to </a:t>
            </a:r>
            <a:r>
              <a:rPr lang="en-US" b="1" i="0" u="none" strike="noStrike" noProof="0" dirty="0">
                <a:solidFill>
                  <a:srgbClr val="474747"/>
                </a:solidFill>
                <a:effectLst/>
                <a:latin typeface="Encode Sans Medium" pitchFamily="2" charset="77"/>
              </a:rPr>
              <a:t>&lt;animation build&gt;</a:t>
            </a:r>
            <a:r>
              <a:rPr lang="en-US" b="0" i="0" u="none" strike="noStrike" noProof="0" dirty="0">
                <a:solidFill>
                  <a:srgbClr val="474747"/>
                </a:solidFill>
                <a:effectLst/>
                <a:latin typeface="Encode Sans Medium" pitchFamily="2" charset="77"/>
              </a:rPr>
              <a:t> avoid blame.  They don’t want to be the person that everyone accuses of creating the problems they have.</a:t>
            </a:r>
            <a:endParaRPr lang="en-US" noProof="0" dirty="0">
              <a:latin typeface="Encode Sans Medium" pitchFamily="2" charset="77"/>
            </a:endParaRPr>
          </a:p>
          <a:p>
            <a:endParaRPr lang="en-US" noProof="0" dirty="0">
              <a:latin typeface="Encode Sans Medium" pitchFamily="2" charset="77"/>
            </a:endParaRPr>
          </a:p>
          <a:p>
            <a:r>
              <a:rPr lang="en-US" noProof="0" dirty="0">
                <a:latin typeface="Encode Sans Medium" pitchFamily="2" charset="77"/>
              </a:rPr>
              <a:t>So, what are the things they could be blamed for when purchasing electric vehicles?   Review the answers provided in the chat earlier by the delegates.</a:t>
            </a:r>
          </a:p>
          <a:p>
            <a:endParaRPr lang="en-US" noProof="0" dirty="0">
              <a:latin typeface="Encode Sans Medium" pitchFamily="2" charset="77"/>
            </a:endParaRPr>
          </a:p>
          <a:p>
            <a:r>
              <a:rPr lang="en-US" noProof="0" dirty="0">
                <a:latin typeface="Encode Sans Medium" pitchFamily="2" charset="77"/>
              </a:rPr>
              <a:t>Then align to the next slide…</a:t>
            </a:r>
          </a:p>
        </p:txBody>
      </p:sp>
      <p:sp>
        <p:nvSpPr>
          <p:cNvPr id="4" name="Slide Number Placeholder 3">
            <a:extLst>
              <a:ext uri="{FF2B5EF4-FFF2-40B4-BE49-F238E27FC236}">
                <a16:creationId xmlns:a16="http://schemas.microsoft.com/office/drawing/2014/main" id="{99279379-9E06-8AB3-8426-E385D0C9392D}"/>
              </a:ext>
            </a:extLst>
          </p:cNvPr>
          <p:cNvSpPr>
            <a:spLocks noGrp="1"/>
          </p:cNvSpPr>
          <p:nvPr>
            <p:ph type="sldNum" sz="quarter" idx="5"/>
          </p:nvPr>
        </p:nvSpPr>
        <p:spPr/>
        <p:txBody>
          <a:bodyPr/>
          <a:lstStyle/>
          <a:p>
            <a:fld id="{DA46B207-691D-4EE2-B9CC-9F376BF0DE64}" type="slidenum">
              <a:rPr lang="fr-FR" smtClean="0"/>
              <a:t>15</a:t>
            </a:fld>
            <a:endParaRPr lang="fr-FR"/>
          </a:p>
        </p:txBody>
      </p:sp>
    </p:spTree>
    <p:extLst>
      <p:ext uri="{BB962C8B-B14F-4D97-AF65-F5344CB8AC3E}">
        <p14:creationId xmlns:p14="http://schemas.microsoft.com/office/powerpoint/2010/main" val="2091973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E80C5-46AC-5262-9935-A55215194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7AFA8-5A1B-0312-C10B-8C8A3A5EB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C201A-36B9-91D8-098A-21F6370748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p>
          <a:p>
            <a:endParaRPr lang="en-US" noProof="0" dirty="0">
              <a:latin typeface="Encode Sans Medium" pitchFamily="2" charset="77"/>
            </a:endParaRPr>
          </a:p>
          <a:p>
            <a:r>
              <a:rPr lang="en-US" noProof="0" dirty="0">
                <a:latin typeface="Encode Sans Medium" pitchFamily="2" charset="77"/>
              </a:rPr>
              <a:t>Use the following notes to run through each point on the slide; there is an animation build for each key concern. </a:t>
            </a:r>
          </a:p>
          <a:p>
            <a:endParaRPr lang="en-US" noProof="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effectLst/>
                <a:latin typeface="Encode Sans Medium" pitchFamily="2" charset="77"/>
              </a:rPr>
              <a:t>Of these concerns, the top 3 are increased costs, increased journey times (due to their range anxiety) and charging issues.</a:t>
            </a:r>
          </a:p>
          <a:p>
            <a:endParaRPr lang="en-US" noProof="0" dirty="0">
              <a:latin typeface="Encode Sans Medium" pitchFamily="2" charset="77"/>
            </a:endParaRPr>
          </a:p>
          <a:p>
            <a:r>
              <a:rPr lang="en-US" noProof="0" dirty="0">
                <a:latin typeface="Encode Sans Medium" pitchFamily="2" charset="77"/>
              </a:rPr>
              <a:t>Explain that the customer buys from the business that can minimize the most of these concerns.  </a:t>
            </a:r>
          </a:p>
          <a:p>
            <a:endParaRPr lang="en-US" noProof="0" dirty="0">
              <a:latin typeface="Encode Sans Medium" pitchFamily="2" charset="77"/>
            </a:endParaRPr>
          </a:p>
          <a:p>
            <a:r>
              <a:rPr lang="en-US" noProof="0" dirty="0">
                <a:latin typeface="Encode Sans Medium" pitchFamily="2" charset="77"/>
              </a:rPr>
              <a:t>Trainer to ask: Is that business, your dealership and, specifically, you?... Next slide.</a:t>
            </a:r>
          </a:p>
          <a:p>
            <a:endParaRPr lang="en-US" noProof="0" dirty="0">
              <a:latin typeface="Encode Sans Medium" pitchFamily="2" charset="77"/>
            </a:endParaRPr>
          </a:p>
          <a:p>
            <a:r>
              <a:rPr lang="en-US" b="1" noProof="0" dirty="0">
                <a:effectLst/>
                <a:latin typeface="Encode Sans Medium" pitchFamily="2" charset="77"/>
              </a:rPr>
              <a:t>Increased Costs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endParaRPr lang="en-US" noProof="0" dirty="0">
              <a:effectLst/>
              <a:latin typeface="Encode Sans Medium" pitchFamily="2" charset="77"/>
            </a:endParaRPr>
          </a:p>
          <a:p>
            <a:pPr marL="171450" indent="-171450">
              <a:buFont typeface="Arial" panose="020B0604020202020204" pitchFamily="34" charset="0"/>
              <a:buChar char="•"/>
            </a:pPr>
            <a:r>
              <a:rPr lang="en-US" b="1" noProof="0" dirty="0">
                <a:effectLst/>
                <a:latin typeface="Encode Sans Medium" pitchFamily="2" charset="77"/>
              </a:rPr>
              <a:t>Higher Purchase Price</a:t>
            </a:r>
            <a:r>
              <a:rPr lang="en-US" noProof="0" dirty="0">
                <a:effectLst/>
                <a:latin typeface="Encode Sans Medium" pitchFamily="2" charset="77"/>
              </a:rPr>
              <a:t>: Although operating costs tend to be lower, EVs traditionally have a higher initial purchase price compared to traditional gasoline or diesel vehicles. This can be a significant barrier for small and medium-sized businesses with limited capital.</a:t>
            </a:r>
          </a:p>
          <a:p>
            <a:pPr marL="171450" indent="-171450">
              <a:buFont typeface="Arial" panose="020B0604020202020204" pitchFamily="34" charset="0"/>
              <a:buChar char="•"/>
            </a:pPr>
            <a:r>
              <a:rPr lang="en-US" b="1" noProof="0" dirty="0">
                <a:effectLst/>
                <a:latin typeface="Encode Sans Medium" pitchFamily="2" charset="77"/>
              </a:rPr>
              <a:t>Charging Infrastructure</a:t>
            </a:r>
            <a:r>
              <a:rPr lang="en-US" noProof="0" dirty="0">
                <a:effectLst/>
                <a:latin typeface="Encode Sans Medium" pitchFamily="2" charset="77"/>
              </a:rPr>
              <a:t>: Businesses need to invest in charging infrastructure, which can add substantial upfront costs, especially for fleets that require multiple charging stations.</a:t>
            </a:r>
          </a:p>
          <a:p>
            <a:endParaRPr lang="en-US" b="1" noProof="0" dirty="0">
              <a:effectLst/>
              <a:latin typeface="Encode Sans Medium" pitchFamily="2" charset="77"/>
            </a:endParaRPr>
          </a:p>
          <a:p>
            <a:r>
              <a:rPr lang="en-US" b="1" noProof="0" dirty="0">
                <a:effectLst/>
                <a:latin typeface="Encode Sans Medium" pitchFamily="2" charset="77"/>
              </a:rPr>
              <a:t>Increased journey times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endParaRPr lang="en-US" b="1" noProof="0" dirty="0">
              <a:effectLst/>
              <a:latin typeface="Encode Sans Medium" pitchFamily="2" charset="7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effectLst/>
                <a:latin typeface="Encode Sans Medium" pitchFamily="2" charset="77"/>
              </a:rPr>
              <a:t>Limited Range</a:t>
            </a:r>
            <a:r>
              <a:rPr lang="en-US" noProof="0" dirty="0">
                <a:effectLst/>
                <a:latin typeface="Encode Sans Medium" pitchFamily="2" charset="77"/>
              </a:rPr>
              <a:t>: While EV range is improving, many electric vehicles still can’t match the long-range capabilities of gasoline or diesel vehicles, particularly for businesses requiring vehicles to cover long distances or operate in remote areas.</a:t>
            </a:r>
          </a:p>
          <a:p>
            <a:endParaRPr lang="en-US" b="1" noProof="0" dirty="0">
              <a:effectLst/>
              <a:latin typeface="Encode Sans Medium" pitchFamily="2" charset="77"/>
            </a:endParaRPr>
          </a:p>
          <a:p>
            <a:r>
              <a:rPr lang="en-US" b="1" noProof="0" dirty="0">
                <a:effectLst/>
                <a:latin typeface="Encode Sans Medium" pitchFamily="2" charset="77"/>
              </a:rPr>
              <a:t>Charging issues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endParaRPr lang="en-US" b="1" noProof="0" dirty="0">
              <a:effectLst/>
              <a:latin typeface="Encode Sans Medium" pitchFamily="2" charset="77"/>
            </a:endParaRPr>
          </a:p>
          <a:p>
            <a:pPr marL="171450" indent="-171450">
              <a:buFont typeface="Arial" panose="020B0604020202020204" pitchFamily="34" charset="0"/>
              <a:buChar char="•"/>
            </a:pPr>
            <a:r>
              <a:rPr lang="en-US" b="1" noProof="0" dirty="0">
                <a:effectLst/>
                <a:latin typeface="Encode Sans Medium" pitchFamily="2" charset="77"/>
              </a:rPr>
              <a:t>Charging Infrastructure</a:t>
            </a:r>
            <a:r>
              <a:rPr lang="en-US" noProof="0" dirty="0">
                <a:effectLst/>
                <a:latin typeface="Encode Sans Medium" pitchFamily="2" charset="77"/>
              </a:rPr>
              <a:t>: Access to charging stations—especially fast chargers—can be a problem, particularly for businesses operating outside of urban areas or in locations where public charging infrastructure is limited. Even businesses with on-site charging stations may face operational challenges, such as managing downtime for charging.</a:t>
            </a:r>
            <a:endParaRPr lang="en-US" b="1" noProof="0" dirty="0">
              <a:effectLst/>
              <a:latin typeface="Encode Sans Medium" pitchFamily="2" charset="77"/>
            </a:endParaRPr>
          </a:p>
          <a:p>
            <a:endParaRPr lang="en-US" b="1" noProof="0" dirty="0">
              <a:effectLst/>
              <a:latin typeface="Encode Sans Medium" pitchFamily="2" charset="77"/>
            </a:endParaRPr>
          </a:p>
          <a:p>
            <a:r>
              <a:rPr lang="en-US" b="1" noProof="0" dirty="0">
                <a:effectLst/>
                <a:latin typeface="Encode Sans Medium" pitchFamily="2" charset="77"/>
              </a:rPr>
              <a:t>Total Cost of Ownership (TCO).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endParaRPr lang="en-US" b="1" noProof="0" dirty="0">
              <a:effectLst/>
              <a:latin typeface="Encode Sans Medium" pitchFamily="2" charset="7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effectLst/>
                <a:latin typeface="Encode Sans Medium" pitchFamily="2" charset="77"/>
              </a:rPr>
              <a:t>Unclear Long-Term Savings</a:t>
            </a:r>
            <a:r>
              <a:rPr lang="en-US" noProof="0" dirty="0">
                <a:effectLst/>
                <a:latin typeface="Encode Sans Medium" pitchFamily="2" charset="77"/>
              </a:rPr>
              <a:t>: Although many studies show that EVs can lead to cost savings over time, some businesses may struggle to calculate the true total cost of ownership (TCO) due to factors like charging infrastructure investment, potential battery replacement, or the unknown lifespan of the vehicle in a commercial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effectLst/>
                <a:latin typeface="Encode Sans Medium" pitchFamily="2" charset="77"/>
              </a:rPr>
              <a:t>Battery Degradation</a:t>
            </a:r>
            <a:r>
              <a:rPr lang="en-US" noProof="0" dirty="0">
                <a:effectLst/>
                <a:latin typeface="Encode Sans Medium" pitchFamily="2" charset="77"/>
              </a:rPr>
              <a:t>: Over time, EV batteries degrade, reducing vehicle range and efficiency. Although modern EVs come with warranties, businesses may worry about the long-term reliability and performance of the batteries, especially in high-use environments.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effectLst/>
                <a:latin typeface="Encode Sans Medium" pitchFamily="2" charset="77"/>
              </a:rPr>
              <a:t>Resale Value</a:t>
            </a:r>
            <a:r>
              <a:rPr lang="en-US" noProof="0" dirty="0">
                <a:effectLst/>
                <a:latin typeface="Encode Sans Medium" pitchFamily="2" charset="77"/>
              </a:rPr>
              <a:t>: The depreciation rate of EVs, particularly those with older battery technology, can be a concern for businesses looking to maintain or refresh their fleet over time.</a:t>
            </a:r>
          </a:p>
          <a:p>
            <a:pPr marL="171450" indent="-171450">
              <a:buFont typeface="Arial" panose="020B0604020202020204" pitchFamily="34" charset="0"/>
              <a:buChar char="•"/>
            </a:pPr>
            <a:r>
              <a:rPr lang="en-US" b="1" noProof="0" dirty="0">
                <a:effectLst/>
                <a:latin typeface="Encode Sans Medium" pitchFamily="2" charset="77"/>
              </a:rPr>
              <a:t>Energy Costs</a:t>
            </a:r>
            <a:r>
              <a:rPr lang="en-US" noProof="0" dirty="0">
                <a:effectLst/>
                <a:latin typeface="Encode Sans Medium" pitchFamily="2" charset="77"/>
              </a:rPr>
              <a:t>: While electricity is cheaper than gas or diesel in most cases, fluctuating energy prices, especially during peak demand times, can affect overall operating costs, particularly if a fleet depends on expensive public charging stations.</a:t>
            </a:r>
          </a:p>
          <a:p>
            <a:r>
              <a:rPr lang="en-US" b="1" noProof="0" dirty="0">
                <a:effectLst/>
                <a:latin typeface="Encode Sans Medium" pitchFamily="2" charset="77"/>
              </a:rPr>
              <a:t> </a:t>
            </a:r>
          </a:p>
          <a:p>
            <a:r>
              <a:rPr lang="en-US" b="1" noProof="0" dirty="0">
                <a:effectLst/>
                <a:latin typeface="Encode Sans Medium" pitchFamily="2" charset="77"/>
              </a:rPr>
              <a:t>Government incentives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endParaRPr lang="en-US" b="1" noProof="0" dirty="0">
              <a:effectLst/>
              <a:latin typeface="Encode Sans Medium" pitchFamily="2" charset="77"/>
            </a:endParaRPr>
          </a:p>
          <a:p>
            <a:pPr marL="171450" indent="-171450">
              <a:buFont typeface="Arial" panose="020B0604020202020204" pitchFamily="34" charset="0"/>
              <a:buChar char="•"/>
            </a:pPr>
            <a:r>
              <a:rPr lang="en-US" b="1" noProof="0" dirty="0">
                <a:effectLst/>
                <a:latin typeface="Encode Sans Medium" pitchFamily="2" charset="77"/>
              </a:rPr>
              <a:t>Emissions Regulations</a:t>
            </a:r>
            <a:r>
              <a:rPr lang="en-US" noProof="0" dirty="0">
                <a:effectLst/>
                <a:latin typeface="Encode Sans Medium" pitchFamily="2" charset="77"/>
              </a:rPr>
              <a:t>: In some regions, regulations may not yet be strict enough to push businesses to adopt EV fleets, or there may be concerns about future compliance with emissions standards.</a:t>
            </a:r>
          </a:p>
          <a:p>
            <a:pPr marL="171450" indent="-171450">
              <a:buFont typeface="Arial" panose="020B0604020202020204" pitchFamily="34" charset="0"/>
              <a:buChar char="•"/>
            </a:pPr>
            <a:r>
              <a:rPr lang="en-US" b="1" noProof="0" dirty="0">
                <a:effectLst/>
                <a:latin typeface="Encode Sans Medium" pitchFamily="2" charset="77"/>
              </a:rPr>
              <a:t>Government Incentives</a:t>
            </a:r>
            <a:r>
              <a:rPr lang="en-US" noProof="0" dirty="0">
                <a:effectLst/>
                <a:latin typeface="Encode Sans Medium" pitchFamily="2" charset="77"/>
              </a:rPr>
              <a:t>: The availability of government incentives (e.g., tax rebates, grants) can be a strong motivator for businesses to transition to EVs. However, these incentives can vary by location and may change or expire over time, creating uncertainty for long-term planning.</a:t>
            </a:r>
          </a:p>
          <a:p>
            <a:endParaRPr lang="en-US" b="1" noProof="0" dirty="0">
              <a:effectLst/>
              <a:latin typeface="Encode Sans Medium" pitchFamily="2" charset="77"/>
            </a:endParaRPr>
          </a:p>
          <a:p>
            <a:r>
              <a:rPr lang="en-US" b="1" noProof="0" dirty="0">
                <a:effectLst/>
                <a:latin typeface="Encode Sans Medium" pitchFamily="2" charset="77"/>
              </a:rPr>
              <a:t>Vehicle range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endParaRPr lang="en-US" b="1" noProof="0" dirty="0">
              <a:effectLst/>
              <a:latin typeface="Encode Sans Medium" pitchFamily="2" charset="77"/>
            </a:endParaRPr>
          </a:p>
          <a:p>
            <a:pPr marL="171450" indent="-171450">
              <a:buFont typeface="Arial" panose="020B0604020202020204" pitchFamily="34" charset="0"/>
              <a:buChar char="•"/>
            </a:pPr>
            <a:r>
              <a:rPr lang="en-US" b="1" noProof="0" dirty="0">
                <a:effectLst/>
                <a:latin typeface="Encode Sans Medium" pitchFamily="2" charset="77"/>
              </a:rPr>
              <a:t>Fleet-Specific Requirements</a:t>
            </a:r>
            <a:r>
              <a:rPr lang="en-US" noProof="0" dirty="0">
                <a:effectLst/>
                <a:latin typeface="Encode Sans Medium" pitchFamily="2" charset="77"/>
              </a:rPr>
              <a:t>: Not all businesses can find EV models that suit their specific fleet needs. For example, larger commercial vehicles like trucks, delivery vans, or specialized vehicles may not yet have EV equivalents that match the performance, payload, or other capabilities of their internal combustion counterparts.</a:t>
            </a:r>
          </a:p>
          <a:p>
            <a:pPr marL="171450" indent="-171450">
              <a:buFont typeface="Arial" panose="020B0604020202020204" pitchFamily="34" charset="0"/>
              <a:buChar char="•"/>
            </a:pPr>
            <a:r>
              <a:rPr lang="en-US" b="1" noProof="0" dirty="0">
                <a:effectLst/>
                <a:latin typeface="Encode Sans Medium" pitchFamily="2" charset="77"/>
              </a:rPr>
              <a:t>Variety of Models</a:t>
            </a:r>
            <a:r>
              <a:rPr lang="en-US" noProof="0" dirty="0">
                <a:effectLst/>
                <a:latin typeface="Encode Sans Medium" pitchFamily="2" charset="77"/>
              </a:rPr>
              <a:t>: While the variety of EVs on the market is growing, it may not yet cover all vehicle categories that some businesses require, limiting the options for fleets in specific industries.</a:t>
            </a:r>
          </a:p>
          <a:p>
            <a:endParaRPr lang="en-US" b="1" noProof="0" dirty="0">
              <a:effectLst/>
              <a:latin typeface="Encode Sans Medium" pitchFamily="2" charset="7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a:effectLst/>
              <a:latin typeface="Encode Sans Medium" pitchFamily="2" charset="77"/>
            </a:endParaRPr>
          </a:p>
        </p:txBody>
      </p:sp>
      <p:sp>
        <p:nvSpPr>
          <p:cNvPr id="4" name="Slide Number Placeholder 3">
            <a:extLst>
              <a:ext uri="{FF2B5EF4-FFF2-40B4-BE49-F238E27FC236}">
                <a16:creationId xmlns:a16="http://schemas.microsoft.com/office/drawing/2014/main" id="{6170C3B1-33A7-F0A3-DB5F-0EEA9FD0BD7D}"/>
              </a:ext>
            </a:extLst>
          </p:cNvPr>
          <p:cNvSpPr>
            <a:spLocks noGrp="1"/>
          </p:cNvSpPr>
          <p:nvPr>
            <p:ph type="sldNum" sz="quarter" idx="5"/>
          </p:nvPr>
        </p:nvSpPr>
        <p:spPr/>
        <p:txBody>
          <a:bodyPr/>
          <a:lstStyle/>
          <a:p>
            <a:fld id="{DA46B207-691D-4EE2-B9CC-9F376BF0DE64}" type="slidenum">
              <a:rPr lang="fr-FR" smtClean="0"/>
              <a:t>16</a:t>
            </a:fld>
            <a:endParaRPr lang="fr-FR"/>
          </a:p>
        </p:txBody>
      </p:sp>
    </p:spTree>
    <p:extLst>
      <p:ext uri="{BB962C8B-B14F-4D97-AF65-F5344CB8AC3E}">
        <p14:creationId xmlns:p14="http://schemas.microsoft.com/office/powerpoint/2010/main" val="77677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2F207-154C-CEAD-3D3A-073E41550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879BF-4241-759B-E7DF-EEE92E8C0F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C1EC3-F9E0-B897-B6A1-1F9AAFAB7C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p>
          <a:p>
            <a:endParaRPr lang="en-US" noProof="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Encode Sans Medium" pitchFamily="2" charset="77"/>
              </a:rPr>
              <a:t>You see, traditionally, the B2B Sales Advisors </a:t>
            </a:r>
            <a:r>
              <a:rPr lang="en-US" b="1" i="0" u="none" strike="noStrike" dirty="0">
                <a:solidFill>
                  <a:srgbClr val="474747"/>
                </a:solidFill>
                <a:effectLst/>
                <a:latin typeface="Encode Sans Medium" pitchFamily="2" charset="77"/>
              </a:rPr>
              <a:t>&lt;animation build&gt;</a:t>
            </a:r>
            <a:r>
              <a:rPr lang="en-US" sz="1200" noProof="0" dirty="0">
                <a:latin typeface="Encode Sans Medium" pitchFamily="2" charset="77"/>
              </a:rPr>
              <a:t> works specifically with the customer’s Fleet Managers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sz="1200" noProof="0" dirty="0">
                <a:latin typeface="Encode Sans Medium" pitchFamily="2" charset="77"/>
              </a:rPr>
              <a:t>, focusing on vehicle specification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sz="1200" noProof="0" dirty="0">
                <a:latin typeface="Encode Sans Medium" pitchFamily="2" charset="77"/>
              </a:rPr>
              <a:t>, performance, finance and maintenance.</a:t>
            </a:r>
          </a:p>
          <a:p>
            <a:endParaRPr lang="en-US" noProof="0" dirty="0">
              <a:latin typeface="Encode Sans Medium" pitchFamily="2" charset="77"/>
            </a:endParaRPr>
          </a:p>
          <a:p>
            <a:r>
              <a:rPr lang="en-US" noProof="0" dirty="0">
                <a:latin typeface="Encode Sans Medium" pitchFamily="2" charset="77"/>
              </a:rPr>
              <a:t>However, does this answer all the concerns of the customer?</a:t>
            </a:r>
          </a:p>
        </p:txBody>
      </p:sp>
      <p:sp>
        <p:nvSpPr>
          <p:cNvPr id="4" name="Slide Number Placeholder 3">
            <a:extLst>
              <a:ext uri="{FF2B5EF4-FFF2-40B4-BE49-F238E27FC236}">
                <a16:creationId xmlns:a16="http://schemas.microsoft.com/office/drawing/2014/main" id="{7B79AAA6-937D-7BC4-8235-B1B71B7A0DA0}"/>
              </a:ext>
            </a:extLst>
          </p:cNvPr>
          <p:cNvSpPr>
            <a:spLocks noGrp="1"/>
          </p:cNvSpPr>
          <p:nvPr>
            <p:ph type="sldNum" sz="quarter" idx="5"/>
          </p:nvPr>
        </p:nvSpPr>
        <p:spPr/>
        <p:txBody>
          <a:bodyPr/>
          <a:lstStyle/>
          <a:p>
            <a:fld id="{DA46B207-691D-4EE2-B9CC-9F376BF0DE64}" type="slidenum">
              <a:rPr lang="fr-FR" smtClean="0"/>
              <a:t>17</a:t>
            </a:fld>
            <a:endParaRPr lang="fr-FR"/>
          </a:p>
        </p:txBody>
      </p:sp>
    </p:spTree>
    <p:extLst>
      <p:ext uri="{BB962C8B-B14F-4D97-AF65-F5344CB8AC3E}">
        <p14:creationId xmlns:p14="http://schemas.microsoft.com/office/powerpoint/2010/main" val="3610725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F0CDE-3946-7420-9444-F895D68E7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484B0-3B1E-D59B-4954-F1613FBE4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5A693-CD72-86AC-7627-1D7A9FED0E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Well, if we look at each of the concerns, then we see that:</a:t>
            </a:r>
          </a:p>
          <a:p>
            <a:endParaRPr lang="en-US" dirty="0">
              <a:latin typeface="Encode Sans Medium" pitchFamily="2" charset="77"/>
            </a:endParaRPr>
          </a:p>
          <a:p>
            <a:pPr marL="171450" indent="-171450">
              <a:buFont typeface="Arial" panose="020B0604020202020204" pitchFamily="34" charset="0"/>
              <a:buChar char="•"/>
            </a:pPr>
            <a:r>
              <a:rPr lang="en-US" dirty="0">
                <a:latin typeface="Encode Sans Medium" pitchFamily="2" charset="77"/>
              </a:rPr>
              <a:t>Increased costs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dirty="0">
                <a:latin typeface="Encode Sans Medium" pitchFamily="2" charset="77"/>
              </a:rPr>
              <a:t> – through our knowledge of the vehicle range, we can overcome some of the customer’s cost concerns.  However, we cannot overcome them all, as we are not experts in charging point installation</a:t>
            </a:r>
          </a:p>
          <a:p>
            <a:pPr marL="171450" indent="-171450">
              <a:buFont typeface="Arial" panose="020B0604020202020204" pitchFamily="34" charset="0"/>
              <a:buChar char="•"/>
            </a:pPr>
            <a:endParaRPr lang="en-US" dirty="0">
              <a:latin typeface="Encode Sans Medium" pitchFamily="2" charset="77"/>
            </a:endParaRPr>
          </a:p>
          <a:p>
            <a:pPr marL="171450" indent="-171450">
              <a:buFont typeface="Arial" panose="020B0604020202020204" pitchFamily="34" charset="0"/>
              <a:buChar char="•"/>
            </a:pPr>
            <a:r>
              <a:rPr lang="en-US" dirty="0">
                <a:latin typeface="Encode Sans Medium" pitchFamily="2" charset="77"/>
              </a:rPr>
              <a:t>Increased journey times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dirty="0">
                <a:latin typeface="Encode Sans Medium" pitchFamily="2" charset="77"/>
              </a:rPr>
              <a:t> – Knowledge of the practical range of the vehicles and to manage the vehicle charge will help overcome some concerns, but not all</a:t>
            </a:r>
          </a:p>
          <a:p>
            <a:pPr marL="171450" indent="-171450">
              <a:buFont typeface="Arial" panose="020B0604020202020204" pitchFamily="34" charset="0"/>
              <a:buChar char="•"/>
            </a:pPr>
            <a:endParaRPr lang="en-US" dirty="0">
              <a:latin typeface="Encode Sans Medium" pitchFamily="2" charset="77"/>
            </a:endParaRPr>
          </a:p>
          <a:p>
            <a:pPr marL="171450" indent="-171450">
              <a:buFont typeface="Arial" panose="020B0604020202020204" pitchFamily="34" charset="0"/>
              <a:buChar char="•"/>
            </a:pPr>
            <a:r>
              <a:rPr lang="en-US" dirty="0">
                <a:latin typeface="Encode Sans Medium" pitchFamily="2" charset="77"/>
              </a:rPr>
              <a:t>Charging issues – We have little knowledge of chargers and how to maximize their performance, so cannot build value here</a:t>
            </a:r>
          </a:p>
          <a:p>
            <a:pPr marL="171450" indent="-171450">
              <a:buFont typeface="Arial" panose="020B0604020202020204" pitchFamily="34" charset="0"/>
              <a:buChar char="•"/>
            </a:pPr>
            <a:endParaRPr lang="en-US" dirty="0">
              <a:latin typeface="Encode Sans Medium" pitchFamily="2" charset="77"/>
            </a:endParaRPr>
          </a:p>
          <a:p>
            <a:pPr marL="171450" indent="-171450">
              <a:buFont typeface="Arial" panose="020B0604020202020204" pitchFamily="34" charset="0"/>
              <a:buChar char="•"/>
            </a:pPr>
            <a:r>
              <a:rPr lang="en-US" dirty="0">
                <a:latin typeface="Encode Sans Medium" pitchFamily="2" charset="77"/>
              </a:rPr>
              <a:t>Total cost of ownership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dirty="0">
                <a:latin typeface="Encode Sans Medium" pitchFamily="2" charset="77"/>
              </a:rPr>
              <a:t>– Thorough knowledge of our models will allow us to manage customer expectations about TCO, however, we have</a:t>
            </a:r>
          </a:p>
          <a:p>
            <a:pPr marL="171450" indent="-171450">
              <a:buFont typeface="Arial" panose="020B0604020202020204" pitchFamily="34" charset="0"/>
              <a:buChar char="•"/>
            </a:pPr>
            <a:endParaRPr lang="en-US" dirty="0">
              <a:latin typeface="Encode Sans Medium" pitchFamily="2" charset="77"/>
            </a:endParaRPr>
          </a:p>
          <a:p>
            <a:pPr marL="171450" indent="-171450">
              <a:buFont typeface="Arial" panose="020B0604020202020204" pitchFamily="34" charset="0"/>
              <a:buChar char="•"/>
            </a:pPr>
            <a:r>
              <a:rPr lang="en-US" dirty="0">
                <a:latin typeface="Encode Sans Medium" pitchFamily="2" charset="77"/>
              </a:rPr>
              <a:t>Government incentives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dirty="0">
                <a:latin typeface="Encode Sans Medium" pitchFamily="2" charset="77"/>
              </a:rPr>
              <a:t>– Again, we have some knowledge related to the vehicles but how much do we know related to charging points?</a:t>
            </a:r>
          </a:p>
          <a:p>
            <a:pPr marL="171450" indent="-171450">
              <a:buFont typeface="Arial" panose="020B0604020202020204" pitchFamily="34" charset="0"/>
              <a:buChar char="•"/>
            </a:pPr>
            <a:endParaRPr lang="en-US" dirty="0">
              <a:latin typeface="Encode Sans Medium" pitchFamily="2" charset="77"/>
            </a:endParaRPr>
          </a:p>
          <a:p>
            <a:pPr marL="171450" indent="-171450">
              <a:buFont typeface="Arial" panose="020B0604020202020204" pitchFamily="34" charset="0"/>
              <a:buChar char="•"/>
            </a:pPr>
            <a:r>
              <a:rPr lang="en-US" dirty="0">
                <a:latin typeface="Encode Sans Medium" pitchFamily="2" charset="77"/>
              </a:rPr>
              <a:t>Vehicle range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dirty="0">
                <a:latin typeface="Encode Sans Medium" pitchFamily="2" charset="77"/>
              </a:rPr>
              <a:t> – this is our expert subject, so we will be able to put customer minds at rest – especially given the range of electric model available from Stellantis</a:t>
            </a:r>
          </a:p>
          <a:p>
            <a:pPr marL="0" indent="0">
              <a:buFont typeface="Arial" panose="020B0604020202020204" pitchFamily="34" charset="0"/>
              <a:buNone/>
            </a:pPr>
            <a:endParaRPr lang="en-US" dirty="0">
              <a:latin typeface="Encode Sans Medium" pitchFamily="2" charset="77"/>
            </a:endParaRPr>
          </a:p>
          <a:p>
            <a:pPr marL="0" indent="0">
              <a:buFont typeface="Arial" panose="020B0604020202020204" pitchFamily="34" charset="0"/>
              <a:buNone/>
            </a:pPr>
            <a:r>
              <a:rPr lang="en-US" dirty="0">
                <a:latin typeface="Encode Sans Medium" pitchFamily="2" charset="77"/>
              </a:rPr>
              <a:t>So, yes we can put some of the customer’s concerns to rest but can we truly give them the confidence they need to move forwards, especially since many customers will not have experienced the transition to electric vehicles themselves and the top 3 concerns are not really answered?  However, through a little research, we can expand our knowledge.  For example…</a:t>
            </a:r>
          </a:p>
        </p:txBody>
      </p:sp>
      <p:sp>
        <p:nvSpPr>
          <p:cNvPr id="4" name="Slide Number Placeholder 3">
            <a:extLst>
              <a:ext uri="{FF2B5EF4-FFF2-40B4-BE49-F238E27FC236}">
                <a16:creationId xmlns:a16="http://schemas.microsoft.com/office/drawing/2014/main" id="{66FE56D4-35D6-DEE5-A459-AE5C268EBAF3}"/>
              </a:ext>
            </a:extLst>
          </p:cNvPr>
          <p:cNvSpPr>
            <a:spLocks noGrp="1"/>
          </p:cNvSpPr>
          <p:nvPr>
            <p:ph type="sldNum" sz="quarter" idx="5"/>
          </p:nvPr>
        </p:nvSpPr>
        <p:spPr/>
        <p:txBody>
          <a:bodyPr/>
          <a:lstStyle/>
          <a:p>
            <a:fld id="{DA46B207-691D-4EE2-B9CC-9F376BF0DE64}" type="slidenum">
              <a:rPr lang="fr-FR" smtClean="0"/>
              <a:t>18</a:t>
            </a:fld>
            <a:endParaRPr lang="fr-FR"/>
          </a:p>
        </p:txBody>
      </p:sp>
    </p:spTree>
    <p:extLst>
      <p:ext uri="{BB962C8B-B14F-4D97-AF65-F5344CB8AC3E}">
        <p14:creationId xmlns:p14="http://schemas.microsoft.com/office/powerpoint/2010/main" val="2111796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DD068-9E70-3FC4-05C8-28811AFAF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A59DC-E76A-7D03-BF85-B59F3AF5B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270EE-CF74-CBF9-2730-CD9BE455F3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We know that the European target for 2026 is to have a supercharger every 60 kilometers on highways.</a:t>
            </a:r>
          </a:p>
          <a:p>
            <a:endParaRPr lang="en-US" dirty="0">
              <a:latin typeface="Encode Sans Medium" pitchFamily="2" charset="77"/>
            </a:endParaRPr>
          </a:p>
          <a:p>
            <a:r>
              <a:rPr lang="en-US" dirty="0">
                <a:latin typeface="Encode Sans Medium" pitchFamily="2" charset="77"/>
              </a:rPr>
              <a:t>This fact alone means that…</a:t>
            </a:r>
          </a:p>
        </p:txBody>
      </p:sp>
      <p:sp>
        <p:nvSpPr>
          <p:cNvPr id="4" name="Slide Number Placeholder 3">
            <a:extLst>
              <a:ext uri="{FF2B5EF4-FFF2-40B4-BE49-F238E27FC236}">
                <a16:creationId xmlns:a16="http://schemas.microsoft.com/office/drawing/2014/main" id="{F0BFA0C3-5AE9-EA8F-6778-34F1E22F780B}"/>
              </a:ext>
            </a:extLst>
          </p:cNvPr>
          <p:cNvSpPr>
            <a:spLocks noGrp="1"/>
          </p:cNvSpPr>
          <p:nvPr>
            <p:ph type="sldNum" sz="quarter" idx="5"/>
          </p:nvPr>
        </p:nvSpPr>
        <p:spPr/>
        <p:txBody>
          <a:bodyPr/>
          <a:lstStyle/>
          <a:p>
            <a:fld id="{DA46B207-691D-4EE2-B9CC-9F376BF0DE64}" type="slidenum">
              <a:rPr lang="fr-FR" smtClean="0"/>
              <a:t>19</a:t>
            </a:fld>
            <a:endParaRPr lang="fr-FR"/>
          </a:p>
        </p:txBody>
      </p:sp>
    </p:spTree>
    <p:extLst>
      <p:ext uri="{BB962C8B-B14F-4D97-AF65-F5344CB8AC3E}">
        <p14:creationId xmlns:p14="http://schemas.microsoft.com/office/powerpoint/2010/main" val="180978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noProof="0" dirty="0">
                <a:latin typeface="Encode Sans Medium" pitchFamily="2" charset="77"/>
              </a:rPr>
              <a:t>Time: </a:t>
            </a:r>
            <a:r>
              <a:rPr lang="en-US" noProof="0" dirty="0">
                <a:latin typeface="Encode Sans Medium" pitchFamily="2" charset="77"/>
              </a:rPr>
              <a:t>00:00</a:t>
            </a:r>
          </a:p>
          <a:p>
            <a:r>
              <a:rPr lang="en-US" b="1" noProof="0" dirty="0">
                <a:latin typeface="Encode Sans Medium" pitchFamily="2" charset="77"/>
              </a:rPr>
              <a:t>Chapter duration:</a:t>
            </a:r>
            <a:r>
              <a:rPr lang="en-US" noProof="0" dirty="0">
                <a:latin typeface="Encode Sans Medium" pitchFamily="2" charset="77"/>
              </a:rPr>
              <a:t> 5 minutes.</a:t>
            </a:r>
          </a:p>
          <a:p>
            <a:r>
              <a:rPr lang="en-US" b="1" noProof="0" dirty="0">
                <a:latin typeface="Encode Sans Medium" pitchFamily="2" charset="77"/>
              </a:rPr>
              <a:t>Total duration: </a:t>
            </a:r>
            <a:r>
              <a:rPr lang="en-US" noProof="0" dirty="0">
                <a:latin typeface="Encode Sans Medium" pitchFamily="2" charset="77"/>
              </a:rPr>
              <a:t> 1 hour 15 minutes</a:t>
            </a:r>
          </a:p>
          <a:p>
            <a:endParaRPr lang="en-US" noProof="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dirty="0">
                <a:solidFill>
                  <a:srgbClr val="243682"/>
                </a:solidFill>
                <a:effectLst/>
                <a:latin typeface="+mn-lt"/>
              </a:rPr>
              <a:t>Chapter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dirty="0">
              <a:solidFill>
                <a:srgbClr val="24368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rgbClr val="243682"/>
                </a:solidFill>
                <a:effectLst/>
                <a:latin typeface="+mn-lt"/>
              </a:rPr>
              <a:t>To ensure that participants feel comfortable and confident in the objectives of the session.</a:t>
            </a:r>
            <a:endParaRPr lang="en-US" noProof="0" dirty="0">
              <a:latin typeface="Encode Sans Medium" pitchFamily="2" charset="77"/>
            </a:endParaRPr>
          </a:p>
          <a:p>
            <a:endParaRPr lang="en-US" noProof="0" dirty="0">
              <a:latin typeface="Encode Sans Medium" pitchFamily="2" charset="77"/>
            </a:endParaRPr>
          </a:p>
          <a:p>
            <a:r>
              <a:rPr lang="en-US" b="1" noProof="0" dirty="0">
                <a:latin typeface="Encode Sans Medium" pitchFamily="2" charset="77"/>
              </a:rPr>
              <a:t>Trainer notes:</a:t>
            </a:r>
          </a:p>
          <a:p>
            <a:pPr marL="171450" indent="-171450">
              <a:buFont typeface="Arial" panose="020B0604020202020204" pitchFamily="34" charset="0"/>
              <a:buChar char="•"/>
            </a:pPr>
            <a:r>
              <a:rPr lang="en-US" noProof="0" dirty="0">
                <a:latin typeface="Encode Sans Medium" pitchFamily="2" charset="77"/>
              </a:rPr>
              <a:t>Holding slide as delegates join the session</a:t>
            </a:r>
          </a:p>
          <a:p>
            <a:pPr marL="171450" indent="-171450">
              <a:buFont typeface="Arial" panose="020B0604020202020204" pitchFamily="34" charset="0"/>
              <a:buChar char="•"/>
            </a:pPr>
            <a:r>
              <a:rPr lang="en-US" noProof="0" dirty="0">
                <a:latin typeface="Encode Sans Medium" pitchFamily="2" charset="77"/>
              </a:rPr>
              <a:t>Start the official introduction:</a:t>
            </a:r>
          </a:p>
          <a:p>
            <a:pPr marL="628650" lvl="1" indent="-171450">
              <a:buFont typeface="Arial" panose="020B0604020202020204" pitchFamily="34" charset="0"/>
              <a:buChar char="•"/>
            </a:pPr>
            <a:r>
              <a:rPr lang="en-US" noProof="0" dirty="0">
                <a:latin typeface="Encode Sans Medium" pitchFamily="2" charset="77"/>
              </a:rPr>
              <a:t>Introduce yourself and the session</a:t>
            </a:r>
          </a:p>
          <a:p>
            <a:pPr marL="628650" lvl="1" indent="-171450">
              <a:buFont typeface="Arial" panose="020B0604020202020204" pitchFamily="34" charset="0"/>
              <a:buChar char="•"/>
            </a:pPr>
            <a:r>
              <a:rPr lang="en-US" noProof="0" dirty="0">
                <a:latin typeface="Encode Sans Medium" pitchFamily="2" charset="77"/>
              </a:rPr>
              <a:t>Explain that we will first make the delegates comfortable before looking at the objectives of the session and then the agenda.</a:t>
            </a:r>
          </a:p>
          <a:p>
            <a:pPr marL="628650" lvl="1" indent="-171450">
              <a:buFont typeface="Arial" panose="020B0604020202020204" pitchFamily="34" charset="0"/>
              <a:buChar char="•"/>
            </a:pPr>
            <a:endParaRPr lang="en-US" noProof="0" dirty="0">
              <a:latin typeface="Encode Sans Medium" pitchFamily="2" charset="77"/>
            </a:endParaRPr>
          </a:p>
          <a:p>
            <a:pPr marL="0" lvl="0" indent="0">
              <a:buFont typeface="Arial" panose="020B0604020202020204" pitchFamily="34" charset="0"/>
              <a:buNone/>
            </a:pPr>
            <a:r>
              <a:rPr lang="en-US" noProof="0" dirty="0">
                <a:latin typeface="Encode Sans Medium" pitchFamily="2" charset="77"/>
              </a:rPr>
              <a:t>This session is designed to be run on Adobe Connect.</a:t>
            </a:r>
          </a:p>
        </p:txBody>
      </p:sp>
      <p:sp>
        <p:nvSpPr>
          <p:cNvPr id="4" name="Espace réservé du numéro de diapositive 3"/>
          <p:cNvSpPr>
            <a:spLocks noGrp="1"/>
          </p:cNvSpPr>
          <p:nvPr>
            <p:ph type="sldNum" sz="quarter" idx="5"/>
          </p:nvPr>
        </p:nvSpPr>
        <p:spPr/>
        <p:txBody>
          <a:bodyPr/>
          <a:lstStyle/>
          <a:p>
            <a:fld id="{DA46B207-691D-4EE2-B9CC-9F376BF0DE64}" type="slidenum">
              <a:rPr lang="fr-FR" smtClean="0"/>
              <a:t>2</a:t>
            </a:fld>
            <a:endParaRPr lang="fr-FR"/>
          </a:p>
        </p:txBody>
      </p:sp>
    </p:spTree>
    <p:extLst>
      <p:ext uri="{BB962C8B-B14F-4D97-AF65-F5344CB8AC3E}">
        <p14:creationId xmlns:p14="http://schemas.microsoft.com/office/powerpoint/2010/main" val="548926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CECA8-3CC9-A041-7A37-F6F65933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A3FF7-C693-F41B-166B-B55C007AD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4235CC-5C39-ECB1-DDA6-7D5E1CF2D0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We are even more capable of answering customer concerns regarding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2 of the top 3 concerns (</a:t>
            </a:r>
            <a:r>
              <a:rPr lang="en-US" dirty="0">
                <a:latin typeface="Encode Sans Medium" pitchFamily="2" charset="77"/>
              </a:rPr>
              <a:t>increased journey times and charging issues), however we still cannot put the customer’s mind to rest.</a:t>
            </a:r>
          </a:p>
          <a:p>
            <a:endParaRPr lang="en-US" dirty="0">
              <a:latin typeface="Encode Sans Medium" pitchFamily="2" charset="77"/>
            </a:endParaRPr>
          </a:p>
          <a:p>
            <a:r>
              <a:rPr lang="en-US" dirty="0">
                <a:latin typeface="Encode Sans Medium" pitchFamily="2" charset="77"/>
              </a:rPr>
              <a:t>It is for this reason, that we have created the Free2move Charge business solution…</a:t>
            </a:r>
          </a:p>
        </p:txBody>
      </p:sp>
      <p:sp>
        <p:nvSpPr>
          <p:cNvPr id="4" name="Slide Number Placeholder 3">
            <a:extLst>
              <a:ext uri="{FF2B5EF4-FFF2-40B4-BE49-F238E27FC236}">
                <a16:creationId xmlns:a16="http://schemas.microsoft.com/office/drawing/2014/main" id="{9AF6F5FE-EE85-CFB7-63F6-DFC56C0D332C}"/>
              </a:ext>
            </a:extLst>
          </p:cNvPr>
          <p:cNvSpPr>
            <a:spLocks noGrp="1"/>
          </p:cNvSpPr>
          <p:nvPr>
            <p:ph type="sldNum" sz="quarter" idx="5"/>
          </p:nvPr>
        </p:nvSpPr>
        <p:spPr/>
        <p:txBody>
          <a:bodyPr/>
          <a:lstStyle/>
          <a:p>
            <a:fld id="{DA46B207-691D-4EE2-B9CC-9F376BF0DE64}" type="slidenum">
              <a:rPr lang="fr-FR" smtClean="0"/>
              <a:t>20</a:t>
            </a:fld>
            <a:endParaRPr lang="fr-FR"/>
          </a:p>
        </p:txBody>
      </p:sp>
    </p:spTree>
    <p:extLst>
      <p:ext uri="{BB962C8B-B14F-4D97-AF65-F5344CB8AC3E}">
        <p14:creationId xmlns:p14="http://schemas.microsoft.com/office/powerpoint/2010/main" val="1976061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0CEB3-CFAF-B7F7-E056-9DD193755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8EC46-096A-D0E6-C8B0-F1EE78CB81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E6DA6-5A9D-EF5B-65BA-8FA3C62BD1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noProof="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noProof="0" dirty="0">
                <a:latin typeface="Encode Sans Medium" pitchFamily="2" charset="77"/>
              </a:rPr>
              <a:t>We know that our fleet customers are ever more concerned regarding charging.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b="0" noProof="0" dirty="0">
                <a:latin typeface="Encode Sans Medium" pitchFamily="2" charset="77"/>
              </a:rPr>
              <a:t> Should they use on-site chargers, employee home chargers and / or on-the-go chargers?  What can they install?  What will be best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noProof="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noProof="0" dirty="0">
                <a:latin typeface="Encode Sans Medium" pitchFamily="2" charset="77"/>
              </a:rPr>
              <a:t>The great news is that we are providing customers with a solution that can answer their additional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noProof="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noProof="0" dirty="0">
                <a:latin typeface="Encode Sans Medium" pitchFamily="2" charset="77"/>
              </a:rPr>
              <a:t>Before we look at what we will need to do,  let’s first understand what the ‘Free2move Charge Business Solution is.</a:t>
            </a:r>
          </a:p>
        </p:txBody>
      </p:sp>
      <p:sp>
        <p:nvSpPr>
          <p:cNvPr id="4" name="Slide Number Placeholder 3">
            <a:extLst>
              <a:ext uri="{FF2B5EF4-FFF2-40B4-BE49-F238E27FC236}">
                <a16:creationId xmlns:a16="http://schemas.microsoft.com/office/drawing/2014/main" id="{147E1FBF-6FC3-9C0D-2E1E-67AFE2F59C5F}"/>
              </a:ext>
            </a:extLst>
          </p:cNvPr>
          <p:cNvSpPr>
            <a:spLocks noGrp="1"/>
          </p:cNvSpPr>
          <p:nvPr>
            <p:ph type="sldNum" sz="quarter" idx="5"/>
          </p:nvPr>
        </p:nvSpPr>
        <p:spPr/>
        <p:txBody>
          <a:bodyPr/>
          <a:lstStyle/>
          <a:p>
            <a:fld id="{DA46B207-691D-4EE2-B9CC-9F376BF0DE64}" type="slidenum">
              <a:rPr lang="fr-FR" smtClean="0"/>
              <a:t>21</a:t>
            </a:fld>
            <a:endParaRPr lang="fr-FR"/>
          </a:p>
        </p:txBody>
      </p:sp>
    </p:spTree>
    <p:extLst>
      <p:ext uri="{BB962C8B-B14F-4D97-AF65-F5344CB8AC3E}">
        <p14:creationId xmlns:p14="http://schemas.microsoft.com/office/powerpoint/2010/main" val="4063139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latin typeface="Encode Sans Medium" pitchFamily="2" charset="77"/>
              </a:rPr>
              <a:t>Time:</a:t>
            </a:r>
            <a:r>
              <a:rPr lang="en-US" noProof="0" dirty="0">
                <a:latin typeface="Encode Sans Medium" pitchFamily="2" charset="77"/>
              </a:rPr>
              <a:t> 00:35</a:t>
            </a:r>
          </a:p>
          <a:p>
            <a:r>
              <a:rPr lang="en-US" b="1" noProof="0" dirty="0">
                <a:latin typeface="Encode Sans Medium" pitchFamily="2" charset="77"/>
              </a:rPr>
              <a:t>Duration: </a:t>
            </a:r>
            <a:r>
              <a:rPr lang="en-US" noProof="0" dirty="0">
                <a:latin typeface="Encode Sans Medium" pitchFamily="2" charset="77"/>
              </a:rPr>
              <a:t>15 minutes.</a:t>
            </a:r>
          </a:p>
          <a:p>
            <a:endParaRPr lang="en-US" noProof="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dirty="0">
                <a:solidFill>
                  <a:srgbClr val="243682"/>
                </a:solidFill>
                <a:effectLst/>
                <a:latin typeface="+mn-lt"/>
              </a:rPr>
              <a:t>Chapter objective:</a:t>
            </a:r>
          </a:p>
          <a:p>
            <a:endParaRPr lang="en-GB" sz="1200" u="none" strike="noStrike" dirty="0">
              <a:solidFill>
                <a:srgbClr val="243682"/>
              </a:solidFill>
              <a:effectLst/>
              <a:latin typeface="+mn-lt"/>
            </a:endParaRPr>
          </a:p>
          <a:p>
            <a:r>
              <a:rPr lang="en-GB" sz="1200" u="none" strike="noStrike" dirty="0">
                <a:solidFill>
                  <a:srgbClr val="243682"/>
                </a:solidFill>
                <a:effectLst/>
                <a:latin typeface="+mn-lt"/>
              </a:rPr>
              <a:t>Delegates will understand the offer provided by the Free2Move Charge business solution and how essential it is to their sales success in the future.</a:t>
            </a:r>
            <a:endParaRPr lang="en-US" noProof="0" dirty="0">
              <a:latin typeface="Encode Sans Medium" pitchFamily="2" charset="77"/>
            </a:endParaRPr>
          </a:p>
          <a:p>
            <a:endParaRPr lang="en-US" noProof="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p>
          <a:p>
            <a:endParaRPr lang="en-US" noProof="0" dirty="0">
              <a:latin typeface="Encode Sans Medium" pitchFamily="2" charset="77"/>
            </a:endParaRPr>
          </a:p>
          <a:p>
            <a:r>
              <a:rPr lang="en-US" dirty="0">
                <a:latin typeface="Encode Sans Medium" pitchFamily="2" charset="77"/>
              </a:rPr>
              <a:t>So, we will now consider what the new ‘Free2move Charge Business Solution’ is. </a:t>
            </a:r>
          </a:p>
        </p:txBody>
      </p:sp>
      <p:sp>
        <p:nvSpPr>
          <p:cNvPr id="4" name="Slide Number Placeholder 3"/>
          <p:cNvSpPr>
            <a:spLocks noGrp="1"/>
          </p:cNvSpPr>
          <p:nvPr>
            <p:ph type="sldNum" sz="quarter" idx="5"/>
          </p:nvPr>
        </p:nvSpPr>
        <p:spPr/>
        <p:txBody>
          <a:bodyPr/>
          <a:lstStyle/>
          <a:p>
            <a:fld id="{DA46B207-691D-4EE2-B9CC-9F376BF0DE64}" type="slidenum">
              <a:rPr lang="fr-FR" smtClean="0"/>
              <a:t>22</a:t>
            </a:fld>
            <a:endParaRPr lang="fr-FR"/>
          </a:p>
        </p:txBody>
      </p:sp>
    </p:spTree>
    <p:extLst>
      <p:ext uri="{BB962C8B-B14F-4D97-AF65-F5344CB8AC3E}">
        <p14:creationId xmlns:p14="http://schemas.microsoft.com/office/powerpoint/2010/main" val="4034575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noProof="0" dirty="0">
                <a:latin typeface="Encode Sans Medium" pitchFamily="2" charset="77"/>
              </a:rPr>
              <a:t>Trainer Guide:</a:t>
            </a:r>
          </a:p>
          <a:p>
            <a:endParaRPr lang="en-US" noProof="0" dirty="0">
              <a:latin typeface="Encode Sans Medium" pitchFamily="2" charset="77"/>
            </a:endParaRPr>
          </a:p>
          <a:p>
            <a:r>
              <a:rPr lang="en-US" noProof="0" dirty="0">
                <a:latin typeface="Encode Sans Medium" pitchFamily="2" charset="77"/>
              </a:rPr>
              <a:t>As you may know, </a:t>
            </a:r>
            <a:r>
              <a:rPr lang="en-US" b="1" noProof="0" dirty="0">
                <a:latin typeface="Encode Sans Medium" pitchFamily="2" charset="77"/>
              </a:rPr>
              <a:t>Free2move Charge proposes solutions for all Stellantis brands and Networks</a:t>
            </a:r>
            <a:r>
              <a:rPr lang="en-US" noProof="0" dirty="0">
                <a:latin typeface="Encode Sans Medium" pitchFamily="2" charset="77"/>
              </a:rPr>
              <a:t>.</a:t>
            </a:r>
          </a:p>
          <a:p>
            <a:endParaRPr lang="en-US" noProof="0" dirty="0">
              <a:latin typeface="Encode Sans Medium" pitchFamily="2" charset="77"/>
            </a:endParaRPr>
          </a:p>
          <a:p>
            <a:r>
              <a:rPr lang="en-US" b="1" noProof="0" dirty="0">
                <a:latin typeface="Encode Sans Medium" pitchFamily="2" charset="77"/>
              </a:rPr>
              <a:t>For B2C customers</a:t>
            </a:r>
            <a:r>
              <a:rPr lang="en-US" noProof="0" dirty="0">
                <a:latin typeface="Encode Sans Medium" pitchFamily="2" charset="77"/>
              </a:rPr>
              <a:t>, you are already familiar with Home charging offer (wall boxes line-up) and with the Public charging offer through our App: Free2move Charge (previously-e-Solutions Charging), that gives an access to the largest European public charging Network.</a:t>
            </a:r>
          </a:p>
          <a:p>
            <a:endParaRPr lang="en-US" noProof="0" dirty="0">
              <a:latin typeface="Encode Sans Medium" pitchFamily="2" charset="77"/>
            </a:endParaRPr>
          </a:p>
          <a:p>
            <a:r>
              <a:rPr lang="en-US" noProof="0" dirty="0">
                <a:latin typeface="Encode Sans Medium" pitchFamily="2" charset="77"/>
              </a:rPr>
              <a:t>These two pillars are systematically presented in new product launch training modules.</a:t>
            </a:r>
          </a:p>
          <a:p>
            <a:endParaRPr lang="en-US" noProof="0" dirty="0">
              <a:latin typeface="Encode Sans Medium" pitchFamily="2" charset="77"/>
            </a:endParaRPr>
          </a:p>
          <a:p>
            <a:r>
              <a:rPr lang="en-US" noProof="0" dirty="0">
                <a:latin typeface="Encode Sans Medium" pitchFamily="2" charset="77"/>
              </a:rPr>
              <a:t>To sum-up the 4 pillars proposed by Free2move Charge:</a:t>
            </a:r>
          </a:p>
          <a:p>
            <a:pPr marL="228600" indent="-228600">
              <a:buFont typeface="+mj-lt"/>
              <a:buAutoNum type="arabicPeriod"/>
            </a:pPr>
            <a:r>
              <a:rPr lang="en-US" noProof="0" dirty="0">
                <a:latin typeface="Encode Sans Medium" pitchFamily="2" charset="77"/>
              </a:rPr>
              <a:t>Home: charging HW/Installation/SW and energy services</a:t>
            </a:r>
          </a:p>
          <a:p>
            <a:pPr marL="228600" indent="-228600">
              <a:buFont typeface="+mj-lt"/>
              <a:buAutoNum type="arabicPeriod"/>
            </a:pPr>
            <a:r>
              <a:rPr lang="en-US" noProof="0" dirty="0">
                <a:latin typeface="Encode Sans Medium" pitchFamily="2" charset="77"/>
              </a:rPr>
              <a:t>Go: access to the largest European public charging network + digital eco-system</a:t>
            </a:r>
          </a:p>
          <a:p>
            <a:pPr marL="228600" indent="-228600">
              <a:buFont typeface="+mj-lt"/>
              <a:buAutoNum type="arabicPeriod"/>
            </a:pPr>
            <a:r>
              <a:rPr lang="en-US" noProof="0" dirty="0">
                <a:latin typeface="Encode Sans Medium" pitchFamily="2" charset="77"/>
              </a:rPr>
              <a:t>Retail: develops Charging &amp; energy services in our dealer networks </a:t>
            </a:r>
            <a:r>
              <a:rPr lang="en-US" strike="sngStrike" baseline="0" noProof="0" dirty="0">
                <a:latin typeface="Encode Sans Medium" pitchFamily="2" charset="77"/>
              </a:rPr>
              <a:t>(we’ve greyed this one out as it is not customer facing)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noProof="0" dirty="0">
                <a:latin typeface="Encode Sans Medium" pitchFamily="2" charset="77"/>
              </a:rPr>
              <a:t>The last one is simply names “Business” and this is what we will deep dive in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endParaRPr lang="en-US" b="1" noProof="0" dirty="0">
              <a:latin typeface="Encode Sans Medium" pitchFamily="2" charset="77"/>
            </a:endParaRPr>
          </a:p>
          <a:p>
            <a:pPr marL="0" indent="0">
              <a:buFont typeface="+mj-lt"/>
              <a:buNone/>
            </a:pPr>
            <a:endParaRPr lang="en-US" noProof="0" dirty="0">
              <a:latin typeface="Encode Sans Medium" pitchFamily="2" charset="77"/>
            </a:endParaRPr>
          </a:p>
          <a:p>
            <a:pPr marL="0" indent="0">
              <a:buFont typeface="+mj-lt"/>
              <a:buNone/>
            </a:pPr>
            <a:r>
              <a:rPr lang="en-US" noProof="0" dirty="0">
                <a:latin typeface="Encode Sans Medium" pitchFamily="2" charset="77"/>
              </a:rPr>
              <a:t>So, what are the benefits we are providing through the Business pillar?</a:t>
            </a:r>
          </a:p>
          <a:p>
            <a:endParaRPr lang="en-US" noProof="0" dirty="0">
              <a:latin typeface="Encode Sans Medium" pitchFamily="2" charset="77"/>
            </a:endParaRPr>
          </a:p>
        </p:txBody>
      </p:sp>
      <p:sp>
        <p:nvSpPr>
          <p:cNvPr id="4" name="Espace réservé du numéro de diapositive 3"/>
          <p:cNvSpPr>
            <a:spLocks noGrp="1"/>
          </p:cNvSpPr>
          <p:nvPr>
            <p:ph type="sldNum" sz="quarter" idx="5"/>
          </p:nvPr>
        </p:nvSpPr>
        <p:spPr/>
        <p:txBody>
          <a:bodyPr/>
          <a:lstStyle/>
          <a:p>
            <a:fld id="{DA46B207-691D-4EE2-B9CC-9F376BF0DE64}" type="slidenum">
              <a:rPr lang="fr-FR" smtClean="0"/>
              <a:t>23</a:t>
            </a:fld>
            <a:endParaRPr lang="fr-FR"/>
          </a:p>
        </p:txBody>
      </p:sp>
    </p:spTree>
    <p:extLst>
      <p:ext uri="{BB962C8B-B14F-4D97-AF65-F5344CB8AC3E}">
        <p14:creationId xmlns:p14="http://schemas.microsoft.com/office/powerpoint/2010/main" val="3444183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As business sales advisor during your </a:t>
            </a:r>
            <a:r>
              <a:rPr lang="en-US" b="0" dirty="0">
                <a:latin typeface="Encode Sans Medium" pitchFamily="2" charset="77"/>
              </a:rPr>
              <a:t>meetings, you will start with the discovery phase and the identification of the specific needs, objections and concerns of your customer.</a:t>
            </a:r>
          </a:p>
          <a:p>
            <a:endParaRPr lang="en-US" b="0" dirty="0">
              <a:latin typeface="Encode Sans Medium" pitchFamily="2" charset="77"/>
            </a:endParaRPr>
          </a:p>
          <a:p>
            <a:r>
              <a:rPr lang="en-US" b="0" dirty="0">
                <a:latin typeface="Encode Sans Medium" pitchFamily="2" charset="77"/>
              </a:rPr>
              <a:t>Beyond presentation of the BEV car specifications, you will need to have a broader approach taking into account the needs for charging solutions.  Free2move Charge will support you with this.</a:t>
            </a:r>
            <a:endParaRPr lang="en-US" b="0" dirty="0">
              <a:latin typeface="Encode Sans Medium" pitchFamily="2" charset="77"/>
              <a:ea typeface="Calibri"/>
              <a:cs typeface="Calibri"/>
            </a:endParaRPr>
          </a:p>
          <a:p>
            <a:endParaRPr lang="en-US" b="0" dirty="0">
              <a:latin typeface="Encode Sans Medium" pitchFamily="2" charset="77"/>
            </a:endParaRPr>
          </a:p>
          <a:p>
            <a:r>
              <a:rPr lang="en-US" b="0" dirty="0">
                <a:latin typeface="Encode Sans Medium" pitchFamily="2" charset="77"/>
              </a:rPr>
              <a:t>Run through the bullet points on-screen using the information below: </a:t>
            </a:r>
          </a:p>
          <a:p>
            <a:endParaRPr lang="en-US" b="0" dirty="0">
              <a:latin typeface="Encode Sans Medium" pitchFamily="2" charset="77"/>
            </a:endParaRPr>
          </a:p>
          <a:p>
            <a:r>
              <a:rPr lang="en-US" b="0" dirty="0">
                <a:latin typeface="Encode Sans Medium" pitchFamily="2" charset="77"/>
              </a:rPr>
              <a:t>Free2move Charge brings unique benefits to your business customers, solving their key concerns:</a:t>
            </a:r>
          </a:p>
          <a:p>
            <a:endParaRPr lang="en-US" b="0" dirty="0">
              <a:latin typeface="Encode Sans Medium" pitchFamily="2" charset="77"/>
            </a:endParaRPr>
          </a:p>
          <a:p>
            <a:pPr marL="171450" indent="-171450">
              <a:buFont typeface="Arial" panose="020B0604020202020204" pitchFamily="34" charset="0"/>
              <a:buChar char="•"/>
            </a:pPr>
            <a:r>
              <a:rPr lang="en-US" b="1" dirty="0">
                <a:latin typeface="Encode Sans Medium" pitchFamily="2" charset="77"/>
              </a:rPr>
              <a:t>Advice on EV charging solutions: </a:t>
            </a:r>
            <a:r>
              <a:rPr lang="en-US" b="0" dirty="0">
                <a:latin typeface="Encode Sans Medium" pitchFamily="2" charset="77"/>
              </a:rPr>
              <a:t>customers will get the advice of a EV charging expert to identify the best solutions for charging their EVs based on their usage, current and future needs</a:t>
            </a:r>
          </a:p>
          <a:p>
            <a:pPr marL="171450" indent="-171450">
              <a:buFont typeface="Arial" panose="020B0604020202020204" pitchFamily="34" charset="0"/>
              <a:buChar char="•"/>
            </a:pPr>
            <a:endParaRPr lang="en-US" b="0" dirty="0">
              <a:latin typeface="Encode Sans Medium" pitchFamily="2" charset="77"/>
            </a:endParaRPr>
          </a:p>
          <a:p>
            <a:pPr marL="171450" indent="-171450">
              <a:buFont typeface="Arial" panose="020B0604020202020204" pitchFamily="34" charset="0"/>
              <a:buChar char="•"/>
            </a:pPr>
            <a:r>
              <a:rPr lang="en-US" b="1" dirty="0">
                <a:latin typeface="Encode Sans Medium" pitchFamily="2" charset="77"/>
              </a:rPr>
              <a:t>One-stop-shop experience:</a:t>
            </a:r>
            <a:r>
              <a:rPr lang="en-US" b="0" dirty="0">
                <a:latin typeface="Encode Sans Medium" pitchFamily="2" charset="77"/>
              </a:rPr>
              <a:t> they will get a comprehensive answer to all their needs, simplifying the transition plan. No needs to search and coordinate different suppliers, we do it for them</a:t>
            </a:r>
          </a:p>
          <a:p>
            <a:pPr marL="171450" indent="-171450">
              <a:buFont typeface="Arial" panose="020B0604020202020204" pitchFamily="34" charset="0"/>
              <a:buChar char="•"/>
            </a:pPr>
            <a:endParaRPr lang="en-US" b="0" dirty="0">
              <a:latin typeface="Encode Sans Medium" pitchFamily="2" charset="77"/>
            </a:endParaRPr>
          </a:p>
          <a:p>
            <a:pPr marL="171450" indent="-171450">
              <a:buFont typeface="Arial" panose="020B0604020202020204" pitchFamily="34" charset="0"/>
              <a:buChar char="•"/>
            </a:pPr>
            <a:r>
              <a:rPr lang="en-US" b="1" dirty="0">
                <a:latin typeface="Encode Sans Medium" pitchFamily="2" charset="77"/>
              </a:rPr>
              <a:t>Turnkey and white-glove solutions:</a:t>
            </a:r>
            <a:r>
              <a:rPr lang="en-US" b="0" dirty="0">
                <a:latin typeface="Encode Sans Medium" pitchFamily="2" charset="77"/>
              </a:rPr>
              <a:t> they will get turnkey solutions </a:t>
            </a:r>
            <a:r>
              <a:rPr lang="en-US" b="0" u="none" dirty="0">
                <a:latin typeface="Encode Sans Medium" pitchFamily="2" charset="77"/>
              </a:rPr>
              <a:t>for home charging and on-the-go charging</a:t>
            </a:r>
            <a:r>
              <a:rPr lang="en-US" b="0" dirty="0">
                <a:latin typeface="Encode Sans Medium" pitchFamily="2" charset="77"/>
              </a:rPr>
              <a:t>, and tailor-made solutions to equip their company sites</a:t>
            </a:r>
          </a:p>
          <a:p>
            <a:pPr marL="171450" indent="-171450">
              <a:buFont typeface="Arial" panose="020B0604020202020204" pitchFamily="34" charset="0"/>
              <a:buChar char="•"/>
            </a:pPr>
            <a:endParaRPr lang="en-US" b="0" dirty="0">
              <a:latin typeface="Encode Sans Medium" pitchFamily="2" charset="77"/>
            </a:endParaRPr>
          </a:p>
          <a:p>
            <a:pPr marL="171450" indent="-171450">
              <a:buFont typeface="Arial" panose="020B0604020202020204" pitchFamily="34" charset="0"/>
              <a:buChar char="•"/>
            </a:pPr>
            <a:r>
              <a:rPr lang="en-US" b="1" dirty="0">
                <a:latin typeface="Encode Sans Medium" pitchFamily="2" charset="77"/>
              </a:rPr>
              <a:t>Outstanding products &amp; services:</a:t>
            </a:r>
            <a:r>
              <a:rPr lang="en-US" b="0" dirty="0">
                <a:latin typeface="Encode Sans Medium" pitchFamily="2" charset="77"/>
              </a:rPr>
              <a:t> they will benefit from the best-in-class products and services, reliable, innovative and easy to use, perfectly fitting business use cases and expectations</a:t>
            </a:r>
          </a:p>
          <a:p>
            <a:pPr marL="171450" indent="-171450">
              <a:buFont typeface="Arial" panose="020B0604020202020204" pitchFamily="34" charset="0"/>
              <a:buChar char="•"/>
            </a:pPr>
            <a:endParaRPr lang="en-US" b="0" dirty="0">
              <a:latin typeface="Encode Sans Medium" pitchFamily="2" charset="77"/>
            </a:endParaRPr>
          </a:p>
          <a:p>
            <a:pPr marL="171450" indent="-171450">
              <a:buFont typeface="Arial" panose="020B0604020202020204" pitchFamily="34" charset="0"/>
              <a:buChar char="•"/>
            </a:pPr>
            <a:r>
              <a:rPr lang="en-US" b="1" dirty="0">
                <a:latin typeface="Encode Sans Medium" pitchFamily="2" charset="77"/>
              </a:rPr>
              <a:t>Control on TCO: </a:t>
            </a:r>
            <a:r>
              <a:rPr lang="en-US" b="0" dirty="0">
                <a:latin typeface="Encode Sans Medium" pitchFamily="2" charset="77"/>
              </a:rPr>
              <a:t>products and services offered will contribute to control and optimize the total cost of ownership for the vehicle fleet, thanks to dashboarding on energy costs, smart charging features, revenue generation</a:t>
            </a:r>
          </a:p>
          <a:p>
            <a:endParaRPr lang="en-US" dirty="0">
              <a:latin typeface="Encode Sans Medium" pitchFamily="2" charset="77"/>
            </a:endParaRPr>
          </a:p>
          <a:p>
            <a:r>
              <a:rPr lang="en-US" dirty="0">
                <a:latin typeface="Encode Sans Medium" pitchFamily="2" charset="77"/>
              </a:rPr>
              <a:t>So, lets now look at what the solution is in greater depth…</a:t>
            </a:r>
          </a:p>
          <a:p>
            <a:endParaRPr lang="en-US" dirty="0">
              <a:latin typeface="Encode Sans Medium" pitchFamily="2" charset="77"/>
            </a:endParaRPr>
          </a:p>
        </p:txBody>
      </p:sp>
      <p:sp>
        <p:nvSpPr>
          <p:cNvPr id="4" name="Segnaposto numero diapositiva 3"/>
          <p:cNvSpPr>
            <a:spLocks noGrp="1"/>
          </p:cNvSpPr>
          <p:nvPr>
            <p:ph type="sldNum" sz="quarter" idx="5"/>
          </p:nvPr>
        </p:nvSpPr>
        <p:spPr/>
        <p:txBody>
          <a:bodyPr/>
          <a:lstStyle/>
          <a:p>
            <a:fld id="{DA46B207-691D-4EE2-B9CC-9F376BF0DE64}" type="slidenum">
              <a:rPr lang="fr-FR" smtClean="0"/>
              <a:t>24</a:t>
            </a:fld>
            <a:endParaRPr lang="fr-FR"/>
          </a:p>
        </p:txBody>
      </p:sp>
    </p:spTree>
    <p:extLst>
      <p:ext uri="{BB962C8B-B14F-4D97-AF65-F5344CB8AC3E}">
        <p14:creationId xmlns:p14="http://schemas.microsoft.com/office/powerpoint/2010/main" val="2333137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noProof="0" dirty="0">
                <a:latin typeface="Encode Sans Medium" pitchFamily="2" charset="77"/>
              </a:rPr>
              <a:t>Trainer Guide: </a:t>
            </a:r>
          </a:p>
          <a:p>
            <a:endParaRPr lang="en-US" noProof="0" dirty="0">
              <a:latin typeface="Encode Sans Medium" pitchFamily="2" charset="77"/>
            </a:endParaRPr>
          </a:p>
          <a:p>
            <a:r>
              <a:rPr lang="en-US" noProof="0" dirty="0">
                <a:latin typeface="Encode Sans Medium" pitchFamily="2" charset="77"/>
              </a:rPr>
              <a:t>As the pace of mainstream EV adoption accelerates, our customers need us to be more than just an electric vehicle provider.</a:t>
            </a:r>
          </a:p>
          <a:p>
            <a:endParaRPr lang="en-US" noProof="0" dirty="0">
              <a:latin typeface="Encode Sans Medium" pitchFamily="2" charset="77"/>
              <a:ea typeface="Calibri"/>
              <a:cs typeface="Calibri"/>
            </a:endParaRPr>
          </a:p>
          <a:p>
            <a:r>
              <a:rPr lang="en-US" noProof="0" dirty="0">
                <a:latin typeface="Encode Sans Medium" pitchFamily="2" charset="77"/>
                <a:ea typeface="Calibri"/>
                <a:cs typeface="Calibri"/>
              </a:rPr>
              <a:t>Free2move Charge, together with all the Stellantis Brands, accompany customers in the transition to electric mobility, by providing a 360° ecosystem that delivers charging and energy management solutions.</a:t>
            </a:r>
          </a:p>
          <a:p>
            <a:endParaRPr lang="en-US" noProof="0" dirty="0">
              <a:latin typeface="Encode Sans Medium" pitchFamily="2" charset="77"/>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noProof="0" dirty="0">
                <a:solidFill>
                  <a:schemeClr val="tx2"/>
                </a:solidFill>
                <a:latin typeface="Encode Sans Medium" pitchFamily="2" charset="77"/>
              </a:rPr>
              <a:t>The Free2move Charge Business eco-system has been created based on Free2move Charge requirements and is operated by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b="0" noProof="0" dirty="0">
                <a:solidFill>
                  <a:schemeClr val="tx2"/>
                </a:solidFill>
                <a:latin typeface="Encode Sans Medium" pitchFamily="2" charset="77"/>
              </a:rPr>
              <a:t>our strategic partner Free2move e-Solutions</a:t>
            </a:r>
            <a:r>
              <a:rPr lang="en-US" sz="1200" b="0" noProof="0" dirty="0">
                <a:solidFill>
                  <a:schemeClr val="tx2"/>
                </a:solidFill>
                <a:latin typeface="Encode Sans Medium" pitchFamily="2" charset="77"/>
              </a:rPr>
              <a:t>. </a:t>
            </a:r>
          </a:p>
          <a:p>
            <a:endParaRPr lang="en-US" dirty="0">
              <a:latin typeface="Encode Sans Medium" pitchFamily="2" charset="77"/>
            </a:endParaRP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575D8-D630-4464-87CA-AAC3300533F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071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noProof="0" dirty="0">
                <a:latin typeface="Encode Sans Medium" pitchFamily="2" charset="77"/>
              </a:rPr>
              <a:t>Trainer Guide: </a:t>
            </a:r>
          </a:p>
          <a:p>
            <a:endParaRPr lang="en-US" dirty="0">
              <a:latin typeface="Encode Sans Medium" pitchFamily="2" charset="77"/>
            </a:endParaRPr>
          </a:p>
          <a:p>
            <a:pPr algn="l"/>
            <a:r>
              <a:rPr lang="en-US" sz="1200" b="0" dirty="0">
                <a:latin typeface="Encode Sans Medium" pitchFamily="2" charset="77"/>
              </a:rPr>
              <a:t>So Free2move Charge Business is a 360° eco-system in Europe, to support Energy Transition of Fleet Customers.</a:t>
            </a:r>
          </a:p>
          <a:p>
            <a:pPr algn="l"/>
            <a:endParaRPr lang="en-US" sz="1200" b="0" dirty="0">
              <a:latin typeface="Encode Sans Medium" pitchFamily="2" charset="77"/>
            </a:endParaRPr>
          </a:p>
          <a:p>
            <a:pPr algn="l"/>
            <a:r>
              <a:rPr lang="en-US" sz="1200" b="0" dirty="0">
                <a:latin typeface="Encode Sans Medium" pitchFamily="2" charset="77"/>
              </a:rPr>
              <a:t>The </a:t>
            </a:r>
            <a:r>
              <a:rPr lang="en-US" b="0" dirty="0">
                <a:latin typeface="Encode Sans Medium" pitchFamily="2" charset="77"/>
                <a:ea typeface="Calibri" panose="020F0502020204030204"/>
                <a:cs typeface="Calibri" panose="020F0502020204030204"/>
              </a:rPr>
              <a:t>Eco-system is composed of charging devices, digital services, installation and aftersales services which provide relevant charging solutions and an optimal customer experience.</a:t>
            </a:r>
          </a:p>
          <a:p>
            <a:pPr algn="l"/>
            <a:endParaRPr lang="en-US" b="0" dirty="0">
              <a:latin typeface="Encode Sans Medium" pitchFamily="2" charset="77"/>
              <a:ea typeface="Calibri" panose="020F0502020204030204"/>
              <a:cs typeface="Calibri" panose="020F0502020204030204"/>
            </a:endParaRPr>
          </a:p>
          <a:p>
            <a:pPr algn="l"/>
            <a:r>
              <a:rPr lang="en-US" b="0" dirty="0">
                <a:latin typeface="Encode Sans Medium" pitchFamily="2" charset="77"/>
                <a:ea typeface="Calibri" panose="020F0502020204030204"/>
                <a:cs typeface="Calibri" panose="020F0502020204030204"/>
              </a:rPr>
              <a:t>Charging topics need to be approached through three parameters on which Free2move Charge has built its expertise : </a:t>
            </a:r>
          </a:p>
          <a:p>
            <a:pPr algn="l"/>
            <a:endParaRPr lang="en-US" b="0" dirty="0">
              <a:latin typeface="Encode Sans Medium" pitchFamily="2" charset="77"/>
              <a:ea typeface="Calibri" panose="020F0502020204030204"/>
              <a:cs typeface="Calibri" panose="020F0502020204030204"/>
            </a:endParaRPr>
          </a:p>
          <a:p>
            <a:pPr marL="228600" indent="-228600" algn="l">
              <a:buAutoNum type="arabicParenR"/>
            </a:pPr>
            <a:r>
              <a:rPr lang="en-US" b="0" dirty="0">
                <a:latin typeface="Encode Sans Medium" pitchFamily="2" charset="77"/>
                <a:ea typeface="Calibri" panose="020F0502020204030204"/>
                <a:cs typeface="Calibri" panose="020F0502020204030204"/>
              </a:rPr>
              <a:t>Solutions to use electric vehicles, charging them on the company site(s)</a:t>
            </a:r>
          </a:p>
          <a:p>
            <a:pPr marL="228600" indent="-228600" algn="l">
              <a:buAutoNum type="arabicParenR"/>
            </a:pPr>
            <a:r>
              <a:rPr lang="en-US" b="0" dirty="0">
                <a:latin typeface="Encode Sans Medium" pitchFamily="2" charset="77"/>
                <a:ea typeface="Calibri" panose="020F0502020204030204"/>
                <a:cs typeface="Calibri" panose="020F0502020204030204"/>
              </a:rPr>
              <a:t>Solutions to make electric vehicle usage easier at each employee’s home</a:t>
            </a:r>
          </a:p>
          <a:p>
            <a:pPr marL="228600" indent="-228600" algn="l">
              <a:buAutoNum type="arabicParenR"/>
            </a:pPr>
            <a:r>
              <a:rPr lang="en-US" b="0" dirty="0">
                <a:latin typeface="Encode Sans Medium" pitchFamily="2" charset="77"/>
                <a:ea typeface="Calibri" panose="020F0502020204030204"/>
                <a:cs typeface="Calibri" panose="020F0502020204030204"/>
              </a:rPr>
              <a:t>Solutions to support each employee’s mission when they are on the go</a:t>
            </a:r>
          </a:p>
          <a:p>
            <a:pPr marL="0" indent="0" algn="l">
              <a:buNone/>
            </a:pPr>
            <a:endParaRPr lang="en-US" b="0" dirty="0">
              <a:latin typeface="Encode Sans Medium" pitchFamily="2" charset="77"/>
              <a:ea typeface="Calibri" panose="020F0502020204030204"/>
              <a:cs typeface="Calibri" panose="020F0502020204030204"/>
            </a:endParaRPr>
          </a:p>
          <a:p>
            <a:pPr marL="0" indent="0" algn="l">
              <a:buNone/>
            </a:pPr>
            <a:r>
              <a:rPr lang="en-US" b="0" dirty="0">
                <a:latin typeface="Encode Sans Medium" pitchFamily="2" charset="77"/>
                <a:ea typeface="Calibri" panose="020F0502020204030204"/>
                <a:cs typeface="Calibri" panose="020F0502020204030204"/>
              </a:rPr>
              <a:t>Hence, we say that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b="0" dirty="0">
                <a:latin typeface="Encode Sans Medium" pitchFamily="2" charset="77"/>
                <a:ea typeface="Calibri" panose="020F0502020204030204"/>
                <a:cs typeface="Calibri" panose="020F0502020204030204"/>
              </a:rPr>
              <a:t>with Free2move Charge business, it is e-ABC:  easy to Always Be Charged!</a:t>
            </a:r>
          </a:p>
          <a:p>
            <a:pPr marL="0" indent="0" algn="l">
              <a:buNone/>
            </a:pPr>
            <a:endParaRPr lang="en-US" b="0" dirty="0">
              <a:latin typeface="Encode Sans Medium" pitchFamily="2" charset="77"/>
              <a:ea typeface="Calibri" panose="020F0502020204030204"/>
              <a:cs typeface="Calibri" panose="020F0502020204030204"/>
            </a:endParaRPr>
          </a:p>
          <a:p>
            <a:pPr marL="0" indent="0" algn="l">
              <a:buNone/>
            </a:pPr>
            <a:r>
              <a:rPr lang="en-US" b="0" dirty="0">
                <a:latin typeface="Encode Sans Medium" pitchFamily="2" charset="77"/>
                <a:ea typeface="Calibri" panose="020F0502020204030204"/>
                <a:cs typeface="Calibri" panose="020F0502020204030204"/>
              </a:rPr>
              <a:t>It is a comprehensive solution that includes…</a:t>
            </a:r>
          </a:p>
          <a:p>
            <a:endParaRPr lang="en-US" dirty="0">
              <a:latin typeface="Encode Sans Medium" pitchFamily="2" charset="77"/>
              <a:ea typeface="Calibri" panose="020F0502020204030204"/>
              <a:cs typeface="Calibri" panose="020F0502020204030204"/>
            </a:endParaRPr>
          </a:p>
          <a:p>
            <a:endParaRPr lang="en-US" dirty="0">
              <a:latin typeface="Encode Sans Medium" pitchFamily="2" charset="77"/>
              <a:ea typeface="Calibri" panose="020F0502020204030204"/>
              <a:cs typeface="Calibri" panose="020F0502020204030204"/>
            </a:endParaRPr>
          </a:p>
        </p:txBody>
      </p:sp>
      <p:sp>
        <p:nvSpPr>
          <p:cNvPr id="4" name="Segnaposto numero diapositiva 3"/>
          <p:cNvSpPr>
            <a:spLocks noGrp="1"/>
          </p:cNvSpPr>
          <p:nvPr>
            <p:ph type="sldNum" sz="quarter" idx="5"/>
          </p:nvPr>
        </p:nvSpPr>
        <p:spPr/>
        <p:txBody>
          <a:bodyPr/>
          <a:lstStyle/>
          <a:p>
            <a:fld id="{DA46B207-691D-4EE2-B9CC-9F376BF0DE64}" type="slidenum">
              <a:rPr lang="fr-FR" smtClean="0"/>
              <a:t>26</a:t>
            </a:fld>
            <a:endParaRPr lang="fr-FR"/>
          </a:p>
        </p:txBody>
      </p:sp>
    </p:spTree>
    <p:extLst>
      <p:ext uri="{BB962C8B-B14F-4D97-AF65-F5344CB8AC3E}">
        <p14:creationId xmlns:p14="http://schemas.microsoft.com/office/powerpoint/2010/main" val="2117931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41104-7B0D-4F00-9287-A418CC56B8D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6D2F86E-C7BB-E2E2-7101-3ACD34DC2D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0EAD618-7B47-BDE4-56D3-0526CD8CE67E}"/>
              </a:ext>
            </a:extLst>
          </p:cNvPr>
          <p:cNvSpPr>
            <a:spLocks noGrp="1"/>
          </p:cNvSpPr>
          <p:nvPr>
            <p:ph type="body" idx="1"/>
          </p:nvPr>
        </p:nvSpPr>
        <p:spPr/>
        <p:txBody>
          <a:bodyPr/>
          <a:lstStyle/>
          <a:p>
            <a:r>
              <a:rPr lang="en-US" b="1" noProof="0" dirty="0">
                <a:latin typeface="Encode Sans Medium" pitchFamily="2" charset="77"/>
              </a:rPr>
              <a:t>Trainer Guide:</a:t>
            </a:r>
          </a:p>
          <a:p>
            <a:endParaRPr lang="en-US" b="1" noProof="0" dirty="0">
              <a:latin typeface="Encode Sans Medium" pitchFamily="2" charset="77"/>
            </a:endParaRPr>
          </a:p>
          <a:p>
            <a:r>
              <a:rPr lang="en-US" b="1" noProof="0" dirty="0">
                <a:latin typeface="Encode Sans Medium" pitchFamily="2" charset="77"/>
              </a:rPr>
              <a:t>Please note:  </a:t>
            </a:r>
            <a:r>
              <a:rPr lang="en-US" b="0" noProof="0" dirty="0">
                <a:latin typeface="Encode Sans Medium" pitchFamily="2" charset="77"/>
              </a:rPr>
              <a:t>Charger images will need to be changed to match the offer in your region / country.</a:t>
            </a:r>
          </a:p>
          <a:p>
            <a:endParaRPr lang="en-US" noProof="0" dirty="0">
              <a:latin typeface="Encode Sans Medium" pitchFamily="2" charset="77"/>
            </a:endParaRPr>
          </a:p>
          <a:p>
            <a:r>
              <a:rPr lang="en-US" noProof="0" dirty="0">
                <a:latin typeface="Encode Sans Medium" pitchFamily="2" charset="77"/>
              </a:rPr>
              <a:t>…focus on the there key domains of expertise that customers are looking for support in; on-site charging, home charging and on-the-go charging.</a:t>
            </a:r>
          </a:p>
          <a:p>
            <a:endParaRPr lang="en-US" noProof="0" dirty="0">
              <a:latin typeface="Encode Sans Medium" pitchFamily="2" charset="77"/>
            </a:endParaRPr>
          </a:p>
          <a:p>
            <a:r>
              <a:rPr lang="en-US" noProof="0" dirty="0">
                <a:latin typeface="Encode Sans Medium" pitchFamily="2" charset="77"/>
              </a:rPr>
              <a:t>Under the four subheadings of chargers, charging and energy services, installation services and aftersales services, there are aspects that you will recognize and some that will be new.  In this presentation, we will look at the new aspects.</a:t>
            </a:r>
          </a:p>
          <a:p>
            <a:endParaRPr lang="en-US" noProof="0" dirty="0">
              <a:latin typeface="Encode Sans Medium" pitchFamily="2" charset="77"/>
            </a:endParaRPr>
          </a:p>
          <a:p>
            <a:r>
              <a:rPr lang="en-US" noProof="0" dirty="0">
                <a:latin typeface="Encode Sans Medium" pitchFamily="2" charset="77"/>
              </a:rPr>
              <a:t>Let’s start by looking under the ‘Company Site Charging’ domain…</a:t>
            </a:r>
          </a:p>
          <a:p>
            <a:endParaRPr lang="en-US" noProof="0" dirty="0">
              <a:latin typeface="Encode Sans Medium" pitchFamily="2" charset="77"/>
            </a:endParaRPr>
          </a:p>
          <a:p>
            <a:endParaRPr lang="en-US" noProof="0" dirty="0">
              <a:latin typeface="Encode Sans Medium" pitchFamily="2" charset="77"/>
            </a:endParaRPr>
          </a:p>
        </p:txBody>
      </p:sp>
      <p:sp>
        <p:nvSpPr>
          <p:cNvPr id="4" name="Segnaposto numero diapositiva 3">
            <a:extLst>
              <a:ext uri="{FF2B5EF4-FFF2-40B4-BE49-F238E27FC236}">
                <a16:creationId xmlns:a16="http://schemas.microsoft.com/office/drawing/2014/main" id="{00DF2510-4E66-462A-1AF0-795C6B830496}"/>
              </a:ext>
            </a:extLst>
          </p:cNvPr>
          <p:cNvSpPr>
            <a:spLocks noGrp="1"/>
          </p:cNvSpPr>
          <p:nvPr>
            <p:ph type="sldNum" sz="quarter" idx="5"/>
          </p:nvPr>
        </p:nvSpPr>
        <p:spPr/>
        <p:txBody>
          <a:bodyPr/>
          <a:lstStyle/>
          <a:p>
            <a:fld id="{DA46B207-691D-4EE2-B9CC-9F376BF0DE64}" type="slidenum">
              <a:rPr lang="fr-FR" smtClean="0"/>
              <a:t>27</a:t>
            </a:fld>
            <a:endParaRPr lang="fr-FR"/>
          </a:p>
        </p:txBody>
      </p:sp>
    </p:spTree>
    <p:extLst>
      <p:ext uri="{BB962C8B-B14F-4D97-AF65-F5344CB8AC3E}">
        <p14:creationId xmlns:p14="http://schemas.microsoft.com/office/powerpoint/2010/main" val="2041820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Trainer Guide</a:t>
            </a:r>
          </a:p>
          <a:p>
            <a:endParaRPr lang="en-US" b="0" noProof="0" dirty="0"/>
          </a:p>
          <a:p>
            <a:r>
              <a:rPr lang="en-US" b="0" noProof="0" dirty="0"/>
              <a:t>(Trainer note:  the information in this slide is designed to provide confidence in delegates, it is not for an in-depth discussion regarding the different types of charger.)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rgbClr val="243782"/>
              </a:solidFill>
              <a:effectLst/>
              <a:uLnTx/>
              <a:uFillTx/>
              <a:latin typeface="Encod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43782"/>
                </a:solidFill>
                <a:effectLst/>
                <a:uLnTx/>
                <a:uFillTx/>
                <a:latin typeface="Encode Sans"/>
                <a:ea typeface="+mn-ea"/>
                <a:cs typeface="+mn-cs"/>
              </a:rPr>
              <a:t>Our powerful, qualitative, evolutive and scalable chargers will cover the current and future needs of your customer. </a:t>
            </a:r>
            <a:endParaRPr kumimoji="0" lang="en-US" sz="1400" b="0" i="0" u="none" strike="noStrike" kern="1200" cap="none" spc="0" normalizeH="0" baseline="0" dirty="0">
              <a:ln>
                <a:noFill/>
              </a:ln>
              <a:solidFill>
                <a:srgbClr val="243782"/>
              </a:solidFill>
              <a:effectLst/>
              <a:uLnTx/>
              <a:uFillTx/>
              <a:latin typeface="Encod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rgbClr val="243782"/>
              </a:solidFill>
              <a:effectLst/>
              <a:uLnTx/>
              <a:uFillTx/>
              <a:latin typeface="Encod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43782"/>
                </a:solidFill>
                <a:effectLst/>
                <a:uLnTx/>
                <a:uFillTx/>
                <a:latin typeface="Encode Sans"/>
                <a:ea typeface="+mn-ea"/>
                <a:cs typeface="+mn-cs"/>
              </a:rPr>
              <a:t>They are easy-to-use and reliable; they enable top-notch charging and energy services.</a:t>
            </a:r>
            <a:r>
              <a:rPr kumimoji="0" lang="en-US" sz="1400" b="0" i="0" u="none" strike="noStrike" kern="1200" cap="none" spc="0" normalizeH="0" baseline="0" dirty="0">
                <a:ln>
                  <a:noFill/>
                </a:ln>
                <a:solidFill>
                  <a:prstClr val="white"/>
                </a:solidFill>
                <a:effectLst/>
                <a:uLnTx/>
                <a:uFillTx/>
                <a:latin typeface="Encode Sans"/>
                <a:ea typeface="+mn-ea"/>
                <a:cs typeface="+mn-cs"/>
              </a:rPr>
              <a:t>  In addition, </a:t>
            </a:r>
            <a:r>
              <a:rPr lang="en-US" sz="1400" dirty="0"/>
              <a:t>EVE S line and Pro line allow dynamic load management at company site where power supply is too limited to allow satisfying charging times during peak hours. </a:t>
            </a:r>
            <a:r>
              <a:rPr kumimoji="0" lang="fr-FR" sz="1400" b="0" i="0" u="none" strike="noStrike" kern="1200" cap="none" spc="0" normalizeH="0" baseline="0" noProof="0" dirty="0">
                <a:ln>
                  <a:noFill/>
                </a:ln>
                <a:solidFill>
                  <a:prstClr val="white"/>
                </a:solidFill>
                <a:effectLst/>
                <a:uLnTx/>
                <a:uFillTx/>
                <a:latin typeface="Encode Sans"/>
                <a:ea typeface="+mn-ea"/>
                <a:cs typeface="+mn-cs"/>
              </a:rPr>
              <a:t>The new </a:t>
            </a:r>
            <a:r>
              <a:rPr kumimoji="0" lang="fr-FR" sz="1400" b="0" i="0" u="none" strike="noStrike" kern="1200" cap="none" spc="0" normalizeH="0" baseline="0" noProof="0" dirty="0" err="1">
                <a:ln>
                  <a:noFill/>
                </a:ln>
                <a:solidFill>
                  <a:prstClr val="white"/>
                </a:solidFill>
                <a:effectLst/>
                <a:uLnTx/>
                <a:uFillTx/>
                <a:latin typeface="Encode Sans"/>
                <a:ea typeface="+mn-ea"/>
                <a:cs typeface="+mn-cs"/>
              </a:rPr>
              <a:t>two</a:t>
            </a:r>
            <a:r>
              <a:rPr kumimoji="0" lang="fr-FR" sz="1400" b="0" i="0" u="none" strike="noStrike" kern="1200" cap="none" spc="0" normalizeH="0" baseline="0" noProof="0" dirty="0">
                <a:ln>
                  <a:noFill/>
                </a:ln>
                <a:solidFill>
                  <a:prstClr val="white"/>
                </a:solidFill>
                <a:effectLst/>
                <a:uLnTx/>
                <a:uFillTx/>
                <a:latin typeface="Encode Sans"/>
                <a:ea typeface="+mn-ea"/>
                <a:cs typeface="+mn-cs"/>
              </a:rPr>
              <a:t> </a:t>
            </a:r>
            <a:r>
              <a:rPr kumimoji="0" lang="fr-FR" sz="1400" b="0" i="0" u="none" strike="noStrike" kern="1200" cap="none" spc="0" normalizeH="0" baseline="0" noProof="0" dirty="0" err="1">
                <a:ln>
                  <a:noFill/>
                </a:ln>
                <a:solidFill>
                  <a:prstClr val="white"/>
                </a:solidFill>
                <a:effectLst/>
                <a:uLnTx/>
                <a:uFillTx/>
                <a:latin typeface="Encode Sans"/>
                <a:ea typeface="+mn-ea"/>
                <a:cs typeface="+mn-cs"/>
              </a:rPr>
              <a:t>WallBoxes</a:t>
            </a:r>
            <a:r>
              <a:rPr kumimoji="0" lang="fr-FR" sz="1400" b="0" i="0" u="none" strike="noStrike" kern="1200" cap="none" spc="0" normalizeH="0" baseline="0" noProof="0" dirty="0">
                <a:ln>
                  <a:noFill/>
                </a:ln>
                <a:solidFill>
                  <a:prstClr val="white"/>
                </a:solidFill>
                <a:effectLst/>
                <a:uLnTx/>
                <a:uFillTx/>
                <a:latin typeface="Encode Sans"/>
                <a:ea typeface="+mn-ea"/>
                <a:cs typeface="+mn-cs"/>
              </a:rPr>
              <a:t> have </a:t>
            </a:r>
            <a:r>
              <a:rPr kumimoji="0" lang="fr-FR" sz="1400" b="0" i="0" u="none" strike="noStrike" kern="1200" cap="none" spc="0" normalizeH="0" baseline="0" noProof="0" dirty="0" err="1">
                <a:ln>
                  <a:noFill/>
                </a:ln>
                <a:solidFill>
                  <a:prstClr val="white"/>
                </a:solidFill>
                <a:effectLst/>
                <a:uLnTx/>
                <a:uFillTx/>
                <a:latin typeface="Encode Sans"/>
                <a:ea typeface="+mn-ea"/>
                <a:cs typeface="+mn-cs"/>
              </a:rPr>
              <a:t>better</a:t>
            </a:r>
            <a:r>
              <a:rPr kumimoji="0" lang="fr-FR" sz="1400" b="0" i="0" u="none" strike="noStrike" kern="1200" cap="none" spc="0" normalizeH="0" baseline="0" noProof="0" dirty="0">
                <a:ln>
                  <a:noFill/>
                </a:ln>
                <a:solidFill>
                  <a:prstClr val="white"/>
                </a:solidFill>
                <a:effectLst/>
                <a:uLnTx/>
                <a:uFillTx/>
                <a:latin typeface="Encode Sans"/>
                <a:ea typeface="+mn-ea"/>
                <a:cs typeface="+mn-cs"/>
              </a:rPr>
              <a:t> </a:t>
            </a:r>
            <a:r>
              <a:rPr kumimoji="0" lang="fr-FR" sz="1400" b="0" i="0" u="none" strike="noStrike" kern="1200" cap="none" spc="0" normalizeH="0" baseline="0" noProof="0" dirty="0" err="1">
                <a:ln>
                  <a:noFill/>
                </a:ln>
                <a:solidFill>
                  <a:prstClr val="white"/>
                </a:solidFill>
                <a:effectLst/>
                <a:uLnTx/>
                <a:uFillTx/>
                <a:latin typeface="Encode Sans"/>
                <a:ea typeface="+mn-ea"/>
                <a:cs typeface="+mn-cs"/>
              </a:rPr>
              <a:t>load</a:t>
            </a:r>
            <a:r>
              <a:rPr kumimoji="0" lang="fr-FR" sz="1400" b="0" i="0" u="none" strike="noStrike" kern="1200" cap="none" spc="0" normalizeH="0" baseline="0" noProof="0" dirty="0">
                <a:ln>
                  <a:noFill/>
                </a:ln>
                <a:solidFill>
                  <a:prstClr val="white"/>
                </a:solidFill>
                <a:effectLst/>
                <a:uLnTx/>
                <a:uFillTx/>
                <a:latin typeface="Encode Sans"/>
                <a:ea typeface="+mn-ea"/>
                <a:cs typeface="+mn-cs"/>
              </a:rPr>
              <a:t> management </a:t>
            </a:r>
            <a:r>
              <a:rPr kumimoji="0" lang="fr-FR" sz="1400" b="0" i="0" u="none" strike="noStrike" kern="1200" cap="none" spc="0" normalizeH="0" baseline="0" noProof="0" dirty="0" err="1">
                <a:ln>
                  <a:noFill/>
                </a:ln>
                <a:solidFill>
                  <a:prstClr val="white"/>
                </a:solidFill>
                <a:effectLst/>
                <a:uLnTx/>
                <a:uFillTx/>
                <a:latin typeface="Encode Sans"/>
                <a:ea typeface="+mn-ea"/>
                <a:cs typeface="+mn-cs"/>
              </a:rPr>
              <a:t>capabilities</a:t>
            </a:r>
            <a:r>
              <a:rPr kumimoji="0" lang="fr-FR" sz="1400" b="0" i="0" u="none" strike="noStrike" kern="1200" cap="none" spc="0" normalizeH="0" baseline="0" noProof="0" dirty="0">
                <a:ln>
                  <a:noFill/>
                </a:ln>
                <a:solidFill>
                  <a:prstClr val="white"/>
                </a:solidFill>
                <a:effectLst/>
                <a:uLnTx/>
                <a:uFillTx/>
                <a:latin typeface="Encode Sans"/>
                <a:ea typeface="+mn-ea"/>
                <a:cs typeface="+mn-cs"/>
              </a:rPr>
              <a:t> and are more </a:t>
            </a:r>
            <a:r>
              <a:rPr kumimoji="0" lang="fr-FR" sz="1400" b="0" i="0" u="none" strike="noStrike" kern="1200" cap="none" spc="0" normalizeH="0" baseline="0" noProof="0" dirty="0" err="1">
                <a:ln>
                  <a:noFill/>
                </a:ln>
                <a:solidFill>
                  <a:prstClr val="white"/>
                </a:solidFill>
                <a:effectLst/>
                <a:uLnTx/>
                <a:uFillTx/>
                <a:latin typeface="Encode Sans"/>
                <a:ea typeface="+mn-ea"/>
                <a:cs typeface="+mn-cs"/>
              </a:rPr>
              <a:t>suitable</a:t>
            </a:r>
            <a:r>
              <a:rPr kumimoji="0" lang="fr-FR" sz="1400" b="0" i="0" u="none" strike="noStrike" kern="1200" cap="none" spc="0" normalizeH="0" baseline="0" noProof="0" dirty="0">
                <a:ln>
                  <a:noFill/>
                </a:ln>
                <a:solidFill>
                  <a:prstClr val="white"/>
                </a:solidFill>
                <a:effectLst/>
                <a:uLnTx/>
                <a:uFillTx/>
                <a:latin typeface="Encode Sans"/>
                <a:ea typeface="+mn-ea"/>
                <a:cs typeface="+mn-cs"/>
              </a:rPr>
              <a:t> to </a:t>
            </a:r>
            <a:r>
              <a:rPr kumimoji="0" lang="fr-FR" sz="1400" b="0" i="0" u="none" strike="noStrike" kern="1200" cap="none" spc="0" normalizeH="0" baseline="0" noProof="0" dirty="0" err="1">
                <a:ln>
                  <a:noFill/>
                </a:ln>
                <a:solidFill>
                  <a:prstClr val="white"/>
                </a:solidFill>
                <a:effectLst/>
                <a:uLnTx/>
                <a:uFillTx/>
                <a:latin typeface="Encode Sans"/>
                <a:ea typeface="+mn-ea"/>
                <a:cs typeface="+mn-cs"/>
              </a:rPr>
              <a:t>invoicing</a:t>
            </a:r>
            <a:r>
              <a:rPr kumimoji="0" lang="fr-FR" sz="1400" b="0" i="0" u="none" strike="noStrike" kern="1200" cap="none" spc="0" normalizeH="0" baseline="0" noProof="0" dirty="0">
                <a:ln>
                  <a:noFill/>
                </a:ln>
                <a:solidFill>
                  <a:prstClr val="white"/>
                </a:solidFill>
                <a:effectLst/>
                <a:uLnTx/>
                <a:uFillTx/>
                <a:latin typeface="Encode Sans"/>
                <a:ea typeface="+mn-ea"/>
                <a:cs typeface="+mn-cs"/>
              </a:rPr>
              <a:t> of </a:t>
            </a:r>
            <a:r>
              <a:rPr kumimoji="0" lang="fr-FR" sz="1400" b="0" i="0" u="none" strike="noStrike" kern="1200" cap="none" spc="0" normalizeH="0" baseline="0" noProof="0" dirty="0" err="1">
                <a:ln>
                  <a:noFill/>
                </a:ln>
                <a:solidFill>
                  <a:prstClr val="white"/>
                </a:solidFill>
                <a:effectLst/>
                <a:uLnTx/>
                <a:uFillTx/>
                <a:latin typeface="Encode Sans"/>
                <a:ea typeface="+mn-ea"/>
                <a:cs typeface="+mn-cs"/>
              </a:rPr>
              <a:t>charging</a:t>
            </a:r>
            <a:r>
              <a:rPr kumimoji="0" lang="fr-FR" sz="1400" b="0" i="0" u="none" strike="noStrike" kern="1200" cap="none" spc="0" normalizeH="0" baseline="0" noProof="0" dirty="0">
                <a:ln>
                  <a:noFill/>
                </a:ln>
                <a:solidFill>
                  <a:prstClr val="white"/>
                </a:solidFill>
                <a:effectLst/>
                <a:uLnTx/>
                <a:uFillTx/>
                <a:latin typeface="Encode Sans"/>
                <a:ea typeface="+mn-ea"/>
                <a:cs typeface="+mn-cs"/>
              </a:rPr>
              <a:t> sessions.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t>The </a:t>
            </a:r>
            <a:r>
              <a:rPr lang="en-US" noProof="0" dirty="0"/>
              <a:t>DC Charger is coming soon, to allow on-site fast charging.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ea typeface="Calibri" panose="020F0502020204030204"/>
              <a:cs typeface="Calibri" panose="020F0502020204030204"/>
            </a:endParaRPr>
          </a:p>
          <a:p>
            <a:pPr marL="0" indent="0">
              <a:buFont typeface="Wingdings" panose="05000000000000000000" pitchFamily="2" charset="2"/>
              <a:buNone/>
            </a:pPr>
            <a:r>
              <a:rPr lang="en-US" noProof="0" dirty="0"/>
              <a:t>So…</a:t>
            </a:r>
          </a:p>
          <a:p>
            <a:pPr marL="0" indent="0">
              <a:buFont typeface="Wingdings" panose="05000000000000000000" pitchFamily="2" charset="2"/>
              <a:buNone/>
            </a:pPr>
            <a:endParaRPr lang="en-US" noProof="0" dirty="0"/>
          </a:p>
          <a:p>
            <a:pPr marL="0" indent="0">
              <a:buFont typeface="Wingdings" panose="05000000000000000000" pitchFamily="2" charset="2"/>
              <a:buNone/>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t>Let’s</a:t>
            </a:r>
            <a:r>
              <a:rPr lang="fr-FR" sz="1200" dirty="0"/>
              <a:t> start </a:t>
            </a:r>
            <a:r>
              <a:rPr lang="fr-FR" sz="1200" dirty="0" err="1"/>
              <a:t>with</a:t>
            </a:r>
            <a:r>
              <a:rPr lang="fr-FR" sz="1200" dirty="0"/>
              <a:t> </a:t>
            </a:r>
            <a:r>
              <a:rPr lang="fr-FR" sz="1200" dirty="0" err="1"/>
              <a:t>what</a:t>
            </a:r>
            <a:r>
              <a:rPr lang="fr-FR" sz="1200" dirty="0"/>
              <a:t> </a:t>
            </a:r>
            <a:r>
              <a:rPr lang="fr-FR" sz="1200" dirty="0" err="1"/>
              <a:t>is</a:t>
            </a:r>
            <a:r>
              <a:rPr lang="fr-FR" sz="1200" dirty="0"/>
              <a:t> </a:t>
            </a:r>
            <a:r>
              <a:rPr lang="fr-FR" sz="1200" dirty="0" err="1"/>
              <a:t>supposed</a:t>
            </a:r>
            <a:r>
              <a:rPr lang="fr-FR" sz="1200" dirty="0"/>
              <a:t> to </a:t>
            </a:r>
            <a:r>
              <a:rPr lang="fr-FR" sz="1200" dirty="0" err="1"/>
              <a:t>be</a:t>
            </a:r>
            <a:r>
              <a:rPr lang="fr-FR" sz="1200" dirty="0"/>
              <a:t> </a:t>
            </a:r>
            <a:r>
              <a:rPr lang="fr-FR" sz="1200" dirty="0" err="1"/>
              <a:t>already</a:t>
            </a:r>
            <a:r>
              <a:rPr lang="fr-FR" sz="1200" dirty="0"/>
              <a:t> </a:t>
            </a:r>
            <a:r>
              <a:rPr lang="fr-FR" sz="1200" dirty="0" err="1"/>
              <a:t>known</a:t>
            </a:r>
            <a:r>
              <a:rPr lang="fr-FR" sz="1200" dirty="0"/>
              <a:t> (</a:t>
            </a:r>
            <a:r>
              <a:rPr lang="fr-FR" sz="1200" dirty="0" err="1"/>
              <a:t>wallboxes</a:t>
            </a:r>
            <a:r>
              <a:rPr lang="fr-FR" sz="1200" dirty="0"/>
              <a:t>) : </a:t>
            </a:r>
            <a:r>
              <a:rPr lang="en-GB" dirty="0" err="1"/>
              <a:t>eProWallbox</a:t>
            </a:r>
            <a:r>
              <a:rPr lang="en-GB" dirty="0"/>
              <a:t> Full: powerful and easy to use, for charging infrastructure not requiring evolved dynamic load management (charging times acceptable with available power supply and static load management)</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&lt;animation </a:t>
            </a:r>
            <a:r>
              <a:rPr lang="fr-FR" sz="1200" b="1" dirty="0" err="1"/>
              <a:t>build</a:t>
            </a:r>
            <a:r>
              <a:rPr lang="fr-FR" sz="1200" b="1" dirty="0"/>
              <a:t>&gt;&lt; </a:t>
            </a:r>
            <a:r>
              <a:rPr lang="fr-FR" sz="1200" dirty="0" err="1"/>
              <a:t>Insist</a:t>
            </a:r>
            <a:r>
              <a:rPr lang="fr-FR" sz="1200" dirty="0"/>
              <a:t> on </a:t>
            </a:r>
            <a:r>
              <a:rPr lang="fr-FR" sz="1200" dirty="0" err="1"/>
              <a:t>what</a:t>
            </a:r>
            <a:r>
              <a:rPr lang="fr-FR" sz="1200" dirty="0"/>
              <a:t> </a:t>
            </a:r>
            <a:r>
              <a:rPr lang="fr-FR" sz="1200" dirty="0" err="1"/>
              <a:t>is</a:t>
            </a:r>
            <a:r>
              <a:rPr lang="fr-FR" sz="1200" dirty="0"/>
              <a:t> new  vs the </a:t>
            </a:r>
            <a:r>
              <a:rPr lang="fr-FR" sz="1200" dirty="0" err="1"/>
              <a:t>previous</a:t>
            </a:r>
            <a:r>
              <a:rPr lang="fr-FR" sz="1200" dirty="0"/>
              <a:t> line-up&gt;</a:t>
            </a:r>
            <a:endParaRPr kumimoji="0" lang="fr-FR" sz="1200" b="0" i="0" u="none" strike="noStrike" kern="1200" cap="none" spc="0" normalizeH="0" baseline="0" noProof="0" dirty="0">
              <a:ln>
                <a:noFill/>
              </a:ln>
              <a:solidFill>
                <a:prstClr val="white"/>
              </a:solidFill>
              <a:effectLst/>
              <a:uLnTx/>
              <a:uFillTx/>
              <a:latin typeface="Encod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&lt;animation </a:t>
            </a:r>
            <a:r>
              <a:rPr lang="fr-FR" sz="1200" b="1" dirty="0" err="1"/>
              <a:t>build</a:t>
            </a:r>
            <a:r>
              <a:rPr lang="fr-FR" sz="1200" b="1" dirty="0"/>
              <a:t>&gt; </a:t>
            </a:r>
            <a:r>
              <a:rPr lang="en-US" dirty="0"/>
              <a:t>A DC Charger is also coming soon to allow on-site fast charging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panose="020F0502020204030204"/>
              <a:cs typeface="Calibri" panose="020F0502020204030204"/>
            </a:endParaRPr>
          </a:p>
          <a:p>
            <a:r>
              <a:rPr lang="en-GB" dirty="0"/>
              <a:t>With these new charging solutions, you are able to propose a full line-up covering all charging needs of companies.</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0FC10-6C6B-43E2-8E0B-EF3BF1CAE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680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D76F-6975-7237-8F7F-4F0F4D05A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374E5-9D66-A189-73C2-B6F6C8463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3E2D6-B38D-B4ED-AB61-C86D5E59DD73}"/>
              </a:ext>
            </a:extLst>
          </p:cNvPr>
          <p:cNvSpPr>
            <a:spLocks noGrp="1"/>
          </p:cNvSpPr>
          <p:nvPr>
            <p:ph type="body" idx="1"/>
          </p:nvPr>
        </p:nvSpPr>
        <p:spPr/>
        <p:txBody>
          <a:bodyPr/>
          <a:lstStyle/>
          <a:p>
            <a:r>
              <a:rPr lang="en-US" b="1" noProof="0" dirty="0"/>
              <a:t>Trainer Guide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noProof="0" dirty="0">
                <a:ea typeface="Calibri" panose="020F0502020204030204"/>
                <a:cs typeface="Calibri" panose="020F0502020204030204"/>
              </a:rPr>
            </a:br>
            <a:r>
              <a:rPr lang="en-US" noProof="0" dirty="0">
                <a:ea typeface="Calibri" panose="020F0502020204030204"/>
                <a:cs typeface="Calibri" panose="020F0502020204030204"/>
              </a:rPr>
              <a:t>In terms of benefits to the customer…</a:t>
            </a:r>
            <a:endParaRPr lang="en-US" noProof="0" dirty="0"/>
          </a:p>
          <a:p>
            <a:pPr marL="0" indent="0">
              <a:buFont typeface="Arial" panose="020B0604020202020204" pitchFamily="34" charset="0"/>
              <a:buNone/>
            </a:pPr>
            <a:endParaRPr lang="en-US" noProof="0" dirty="0"/>
          </a:p>
          <a:p>
            <a:pPr marL="212090" marR="0" lvl="0" indent="-21336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1" i="0" u="none" strike="noStrike" kern="1200" cap="none" spc="0" normalizeH="0" baseline="0" dirty="0">
                <a:ln>
                  <a:noFill/>
                </a:ln>
                <a:solidFill>
                  <a:prstClr val="white"/>
                </a:solidFill>
                <a:effectLst/>
                <a:uLnTx/>
                <a:uFillTx/>
                <a:latin typeface="Encode Sans"/>
                <a:ea typeface="+mn-ea"/>
                <a:cs typeface="+mn-cs"/>
              </a:rPr>
              <a:t>Easy to use: </a:t>
            </a:r>
            <a:r>
              <a:rPr kumimoji="0" lang="en-US" sz="1400" b="0" i="0" u="none" strike="noStrike" kern="1200" cap="none" spc="0" normalizeH="0" baseline="0" dirty="0">
                <a:ln>
                  <a:noFill/>
                </a:ln>
                <a:solidFill>
                  <a:prstClr val="white"/>
                </a:solidFill>
                <a:effectLst/>
                <a:uLnTx/>
                <a:uFillTx/>
                <a:latin typeface="Encode Sans"/>
                <a:ea typeface="+mn-ea"/>
                <a:cs typeface="+mn-cs"/>
              </a:rPr>
              <a:t>access</a:t>
            </a:r>
            <a:r>
              <a:rPr kumimoji="0" lang="en-US" sz="1400" b="1" i="0" u="none" strike="noStrike" kern="1200" cap="none" spc="0" normalizeH="0" baseline="0" dirty="0">
                <a:ln>
                  <a:noFill/>
                </a:ln>
                <a:solidFill>
                  <a:prstClr val="white"/>
                </a:solidFill>
                <a:effectLst/>
                <a:uLnTx/>
                <a:uFillTx/>
                <a:latin typeface="Encode Sans"/>
                <a:ea typeface="+mn-ea"/>
                <a:cs typeface="+mn-cs"/>
              </a:rPr>
              <a:t> </a:t>
            </a:r>
            <a:r>
              <a:rPr kumimoji="0" lang="en-US" sz="1400" b="0" i="0" u="none" strike="noStrike" kern="1200" cap="none" spc="0" normalizeH="0" baseline="0" dirty="0">
                <a:ln>
                  <a:noFill/>
                </a:ln>
                <a:solidFill>
                  <a:prstClr val="white"/>
                </a:solidFill>
                <a:effectLst/>
                <a:uLnTx/>
                <a:uFillTx/>
                <a:latin typeface="Encode Sans"/>
                <a:ea typeface="+mn-ea"/>
                <a:cs typeface="+mn-cs"/>
              </a:rPr>
              <a:t>via</a:t>
            </a:r>
            <a:r>
              <a:rPr kumimoji="0" lang="en-US" sz="1400" b="1" i="0" u="none" strike="noStrike" kern="1200" cap="none" spc="0" normalizeH="0" baseline="0" dirty="0">
                <a:ln>
                  <a:noFill/>
                </a:ln>
                <a:solidFill>
                  <a:prstClr val="white"/>
                </a:solidFill>
                <a:effectLst/>
                <a:uLnTx/>
                <a:uFillTx/>
                <a:latin typeface="Encode Sans"/>
                <a:ea typeface="+mn-ea"/>
                <a:cs typeface="+mn-cs"/>
              </a:rPr>
              <a:t> </a:t>
            </a:r>
            <a:r>
              <a:rPr kumimoji="0" lang="en-US" sz="1400" b="0" i="0" u="none" strike="noStrike" kern="1200" cap="none" spc="0" normalizeH="0" baseline="0" dirty="0">
                <a:ln>
                  <a:noFill/>
                </a:ln>
                <a:solidFill>
                  <a:prstClr val="white"/>
                </a:solidFill>
                <a:effectLst/>
                <a:uLnTx/>
                <a:uFillTx/>
                <a:latin typeface="Encode Sans"/>
                <a:ea typeface="+mn-ea"/>
                <a:cs typeface="+mn-cs"/>
              </a:rPr>
              <a:t>app or RFID card, display/led</a:t>
            </a:r>
            <a:endParaRPr kumimoji="0" lang="en-US" sz="2000" b="0" i="0" u="none" strike="noStrike" kern="1200" cap="none" spc="0" normalizeH="0" baseline="0" dirty="0">
              <a:ln>
                <a:noFill/>
              </a:ln>
              <a:solidFill>
                <a:prstClr val="white"/>
              </a:solidFill>
              <a:effectLst/>
              <a:uLnTx/>
              <a:uFillTx/>
              <a:latin typeface="Encode Sans"/>
              <a:ea typeface="+mn-ea"/>
              <a:cs typeface="+mn-cs"/>
            </a:endParaRPr>
          </a:p>
          <a:p>
            <a:pPr marL="212090" marR="0" lvl="0" indent="-21336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1" i="0" u="none" strike="noStrike" kern="1200" cap="none" spc="0" normalizeH="0" baseline="0" dirty="0">
                <a:ln>
                  <a:noFill/>
                </a:ln>
                <a:solidFill>
                  <a:prstClr val="white"/>
                </a:solidFill>
                <a:effectLst/>
                <a:uLnTx/>
                <a:uFillTx/>
                <a:latin typeface="Encode Sans"/>
                <a:ea typeface="+mn-ea"/>
                <a:cs typeface="+mn-cs"/>
              </a:rPr>
              <a:t>Easy to manage:</a:t>
            </a:r>
            <a:r>
              <a:rPr kumimoji="0" lang="en-US" sz="1400" b="0" i="0" u="none" strike="noStrike" kern="1200" cap="none" spc="0" normalizeH="0" baseline="0" dirty="0">
                <a:ln>
                  <a:noFill/>
                </a:ln>
                <a:solidFill>
                  <a:prstClr val="white"/>
                </a:solidFill>
                <a:effectLst/>
                <a:uLnTx/>
                <a:uFillTx/>
                <a:latin typeface="Encode Sans"/>
                <a:ea typeface="+mn-ea"/>
                <a:cs typeface="+mn-cs"/>
              </a:rPr>
              <a:t> connectivity for remote control of chargers</a:t>
            </a:r>
          </a:p>
          <a:p>
            <a:pPr marL="212090" marR="0" lvl="0" indent="-21336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1" i="0" u="none" strike="noStrike" kern="1200" cap="none" spc="0" normalizeH="0" baseline="0" dirty="0">
                <a:ln>
                  <a:noFill/>
                </a:ln>
                <a:solidFill>
                  <a:prstClr val="white"/>
                </a:solidFill>
                <a:effectLst/>
                <a:uLnTx/>
                <a:uFillTx/>
                <a:latin typeface="Encode Sans"/>
                <a:ea typeface="+mn-ea"/>
                <a:cs typeface="+mn-cs"/>
              </a:rPr>
              <a:t>Optimized charging times and costs: </a:t>
            </a:r>
            <a:r>
              <a:rPr kumimoji="0" lang="en-US" sz="1400" b="0" i="0" u="none" strike="noStrike" kern="1200" cap="none" spc="0" normalizeH="0" baseline="0" dirty="0">
                <a:ln>
                  <a:noFill/>
                </a:ln>
                <a:solidFill>
                  <a:prstClr val="white"/>
                </a:solidFill>
                <a:effectLst/>
                <a:uLnTx/>
                <a:uFillTx/>
                <a:latin typeface="Encode Sans"/>
                <a:ea typeface="+mn-ea"/>
                <a:cs typeface="+mn-cs"/>
              </a:rPr>
              <a:t>load management</a:t>
            </a:r>
          </a:p>
          <a:p>
            <a:pPr marL="212090" marR="0" lvl="0" indent="-21336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1" i="0" u="none" strike="noStrike" kern="1200" cap="none" spc="0" normalizeH="0" baseline="0" dirty="0">
                <a:ln>
                  <a:noFill/>
                </a:ln>
                <a:solidFill>
                  <a:prstClr val="white"/>
                </a:solidFill>
                <a:effectLst/>
                <a:uLnTx/>
                <a:uFillTx/>
                <a:latin typeface="Encode Sans"/>
                <a:ea typeface="+mn-ea"/>
                <a:cs typeface="+mn-cs"/>
              </a:rPr>
              <a:t>Easy to maintain: </a:t>
            </a:r>
            <a:r>
              <a:rPr kumimoji="0" lang="en-US" sz="1400" b="0" i="0" u="none" strike="noStrike" kern="1200" cap="none" spc="0" normalizeH="0" baseline="0" dirty="0">
                <a:ln>
                  <a:noFill/>
                </a:ln>
                <a:solidFill>
                  <a:prstClr val="white"/>
                </a:solidFill>
                <a:effectLst/>
                <a:uLnTx/>
                <a:uFillTx/>
                <a:latin typeface="Encode Sans"/>
                <a:ea typeface="+mn-ea"/>
                <a:cs typeface="+mn-cs"/>
              </a:rPr>
              <a:t>remote troubleshooting &amp; firmware update</a:t>
            </a:r>
          </a:p>
          <a:p>
            <a:pPr marL="212090" marR="0" lvl="0" indent="-21336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1" i="0" u="none" strike="noStrike" kern="1200" cap="none" spc="0" normalizeH="0" baseline="0" dirty="0">
                <a:ln>
                  <a:noFill/>
                </a:ln>
                <a:solidFill>
                  <a:prstClr val="white"/>
                </a:solidFill>
                <a:effectLst/>
                <a:uLnTx/>
                <a:uFillTx/>
                <a:latin typeface="Encode Sans"/>
                <a:ea typeface="+mn-ea"/>
                <a:cs typeface="+mn-cs"/>
              </a:rPr>
              <a:t>Robust: </a:t>
            </a:r>
            <a:r>
              <a:rPr kumimoji="0" lang="en-US" sz="1400" b="0" i="0" u="none" strike="noStrike" kern="1200" cap="none" spc="0" normalizeH="0" baseline="0" dirty="0">
                <a:ln>
                  <a:noFill/>
                </a:ln>
                <a:solidFill>
                  <a:prstClr val="white"/>
                </a:solidFill>
                <a:effectLst/>
                <a:uLnTx/>
                <a:uFillTx/>
                <a:latin typeface="Encode Sans"/>
                <a:ea typeface="+mn-ea"/>
                <a:cs typeface="+mn-cs"/>
              </a:rPr>
              <a:t>resistance to water and dust</a:t>
            </a:r>
          </a:p>
          <a:p>
            <a:pPr marL="212090" marR="0" lvl="0" indent="-21336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1" i="0" u="none" strike="noStrike" kern="1200" cap="none" spc="0" normalizeH="0" baseline="0" dirty="0">
                <a:ln>
                  <a:noFill/>
                </a:ln>
                <a:solidFill>
                  <a:prstClr val="white"/>
                </a:solidFill>
                <a:effectLst/>
                <a:uLnTx/>
                <a:uFillTx/>
                <a:latin typeface="Encode Sans"/>
                <a:ea typeface="+mn-ea"/>
                <a:cs typeface="+mn-cs"/>
              </a:rPr>
              <a:t>Fast charging times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dirty="0">
                <a:ln>
                  <a:noFill/>
                </a:ln>
                <a:solidFill>
                  <a:prstClr val="white"/>
                </a:solidFill>
                <a:effectLst/>
                <a:uLnTx/>
                <a:uFillTx/>
                <a:latin typeface="Encode Sans"/>
                <a:ea typeface="+mn-ea"/>
                <a:cs typeface="+mn-cs"/>
              </a:rPr>
              <a:t>      AC:</a:t>
            </a:r>
          </a:p>
          <a:p>
            <a:pPr marL="464185" marR="0" lvl="1" indent="-213360" algn="l" defTabSz="914400" rtl="0" eaLnBrk="1" fontAlgn="auto" latinLnBrk="0" hangingPunct="1">
              <a:lnSpc>
                <a:spcPct val="100000"/>
              </a:lnSpc>
              <a:spcBef>
                <a:spcPts val="0"/>
              </a:spcBef>
              <a:spcAft>
                <a:spcPts val="200"/>
              </a:spcAft>
              <a:buClrTx/>
              <a:buSzTx/>
              <a:buFont typeface="Courier New" panose="02070309020205020404" pitchFamily="49" charset="0"/>
              <a:buChar char="o"/>
              <a:tabLst/>
              <a:defRPr/>
            </a:pPr>
            <a:r>
              <a:rPr kumimoji="0" lang="en-US" sz="1400" b="1" i="0" u="none" strike="noStrike" kern="1200" cap="none" spc="0" normalizeH="0" baseline="0" dirty="0">
                <a:ln>
                  <a:noFill/>
                </a:ln>
                <a:solidFill>
                  <a:prstClr val="white"/>
                </a:solidFill>
                <a:effectLst/>
                <a:uLnTx/>
                <a:uFillTx/>
                <a:latin typeface="Encode Sans"/>
                <a:ea typeface="+mn-ea"/>
                <a:cs typeface="+mn-cs"/>
              </a:rPr>
              <a:t>2h10</a:t>
            </a:r>
            <a:r>
              <a:rPr kumimoji="0" lang="en-US" sz="1400" b="0" i="0" u="none" strike="noStrike" kern="1200" cap="none" spc="0" normalizeH="0" baseline="0" dirty="0">
                <a:ln>
                  <a:noFill/>
                </a:ln>
                <a:solidFill>
                  <a:prstClr val="white"/>
                </a:solidFill>
                <a:effectLst/>
                <a:uLnTx/>
                <a:uFillTx/>
                <a:latin typeface="Encode Sans"/>
                <a:ea typeface="+mn-ea"/>
                <a:cs typeface="+mn-cs"/>
              </a:rPr>
              <a:t> per 100 km with 7,4 kW charger</a:t>
            </a:r>
          </a:p>
          <a:p>
            <a:pPr marL="464185" marR="0" lvl="1" indent="-213360" algn="l" defTabSz="914400" rtl="0" eaLnBrk="1" fontAlgn="auto" latinLnBrk="0" hangingPunct="1">
              <a:lnSpc>
                <a:spcPct val="100000"/>
              </a:lnSpc>
              <a:spcBef>
                <a:spcPts val="0"/>
              </a:spcBef>
              <a:spcAft>
                <a:spcPts val="200"/>
              </a:spcAft>
              <a:buClrTx/>
              <a:buSzTx/>
              <a:buFont typeface="Courier New" panose="02070309020205020404" pitchFamily="49" charset="0"/>
              <a:buChar char="o"/>
              <a:tabLst/>
              <a:defRPr/>
            </a:pPr>
            <a:r>
              <a:rPr kumimoji="0" lang="en-US" sz="1400" b="1" i="0" u="none" strike="noStrike" kern="1200" cap="none" spc="0" normalizeH="0" baseline="0" dirty="0">
                <a:ln>
                  <a:noFill/>
                </a:ln>
                <a:solidFill>
                  <a:prstClr val="white"/>
                </a:solidFill>
                <a:effectLst/>
                <a:uLnTx/>
                <a:uFillTx/>
                <a:latin typeface="Encode Sans"/>
                <a:ea typeface="+mn-ea"/>
                <a:cs typeface="+mn-cs"/>
              </a:rPr>
              <a:t>1h40</a:t>
            </a:r>
            <a:r>
              <a:rPr kumimoji="0" lang="en-US" sz="1400" b="0" i="0" u="none" strike="noStrike" kern="1200" cap="none" spc="0" normalizeH="0" baseline="0" dirty="0">
                <a:ln>
                  <a:noFill/>
                </a:ln>
                <a:solidFill>
                  <a:prstClr val="white"/>
                </a:solidFill>
                <a:effectLst/>
                <a:uLnTx/>
                <a:uFillTx/>
                <a:latin typeface="Encode Sans"/>
                <a:ea typeface="+mn-ea"/>
                <a:cs typeface="+mn-cs"/>
              </a:rPr>
              <a:t> per 100 km with 11kW charger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dirty="0">
                <a:ln>
                  <a:noFill/>
                </a:ln>
                <a:solidFill>
                  <a:prstClr val="white"/>
                </a:solidFill>
                <a:effectLst/>
                <a:uLnTx/>
                <a:uFillTx/>
                <a:latin typeface="Encode Sans"/>
                <a:ea typeface="+mn-ea"/>
                <a:cs typeface="+mn-cs"/>
              </a:rPr>
              <a:t>     </a:t>
            </a:r>
            <a:r>
              <a:rPr kumimoji="0" lang="en-US" sz="1400" b="1" i="0" u="none" strike="noStrike" kern="1200" cap="none" spc="0" normalizeH="0" baseline="0" dirty="0">
                <a:ln>
                  <a:noFill/>
                </a:ln>
                <a:solidFill>
                  <a:prstClr val="white"/>
                </a:solidFill>
                <a:effectLst/>
                <a:uLnTx/>
                <a:uFillTx/>
                <a:latin typeface="Encode Sans"/>
                <a:ea typeface="+mn-ea"/>
                <a:cs typeface="+mn-cs"/>
              </a:rPr>
              <a:t>DC:</a:t>
            </a:r>
          </a:p>
          <a:p>
            <a:pPr marL="464185" marR="0" lvl="1" indent="-213360" algn="l" defTabSz="914400" rtl="0" eaLnBrk="1" fontAlgn="auto" latinLnBrk="0" hangingPunct="1">
              <a:lnSpc>
                <a:spcPct val="100000"/>
              </a:lnSpc>
              <a:spcBef>
                <a:spcPts val="0"/>
              </a:spcBef>
              <a:spcAft>
                <a:spcPts val="200"/>
              </a:spcAft>
              <a:buClrTx/>
              <a:buSzTx/>
              <a:buFont typeface="Courier New" panose="02070309020205020404" pitchFamily="49" charset="0"/>
              <a:buChar char="o"/>
              <a:tabLst/>
              <a:defRPr/>
            </a:pPr>
            <a:r>
              <a:rPr kumimoji="0" lang="en-US" sz="1400" b="0" i="0" u="none" strike="noStrike" kern="1200" cap="none" spc="0" normalizeH="0" baseline="0" dirty="0">
                <a:ln>
                  <a:noFill/>
                </a:ln>
                <a:solidFill>
                  <a:prstClr val="white"/>
                </a:solidFill>
                <a:effectLst/>
                <a:uLnTx/>
                <a:uFillTx/>
                <a:latin typeface="Encode Sans"/>
                <a:ea typeface="+mn-ea"/>
                <a:cs typeface="+mn-cs"/>
              </a:rPr>
              <a:t>10 minutes per 100 km with 100 kW</a:t>
            </a:r>
          </a:p>
          <a:p>
            <a:pPr marL="0" indent="0">
              <a:buFont typeface="Arial" panose="020B0604020202020204" pitchFamily="34" charset="0"/>
              <a:buNone/>
            </a:pPr>
            <a:endParaRPr lang="en-US"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To </a:t>
            </a:r>
            <a:r>
              <a:rPr lang="en-US" noProof="0" dirty="0" err="1"/>
              <a:t>summarise</a:t>
            </a:r>
            <a:r>
              <a:rPr lang="en-US" noProof="0" dirty="0"/>
              <a:t>, from now we are able to propose a full charger line-up, covering all customer charging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There’s further good news for managers, as these link to the charge point supervision platform…</a:t>
            </a:r>
          </a:p>
          <a:p>
            <a:pPr marL="0" indent="0">
              <a:buFont typeface="Arial" panose="020B0604020202020204" pitchFamily="34" charset="0"/>
              <a:buNone/>
            </a:pPr>
            <a:endParaRPr lang="en-US" noProof="0" dirty="0"/>
          </a:p>
          <a:p>
            <a:pPr marL="0" indent="0">
              <a:buFont typeface="Wingdings" panose="05000000000000000000" pitchFamily="2" charset="2"/>
              <a:buNone/>
            </a:pPr>
            <a:endParaRPr lang="en-US" noProof="0" dirty="0"/>
          </a:p>
          <a:p>
            <a:pPr marL="0" indent="0">
              <a:buFont typeface="Wingdings" panose="05000000000000000000" pitchFamily="2" charset="2"/>
              <a:buNone/>
            </a:pPr>
            <a:endParaRPr lang="en-US" noProof="0" dirty="0"/>
          </a:p>
          <a:p>
            <a:pPr marL="0" indent="0">
              <a:buFont typeface="Wingdings" panose="05000000000000000000" pitchFamily="2" charset="2"/>
              <a:buNone/>
            </a:pPr>
            <a:endParaRPr lang="en-US" noProof="0" dirty="0"/>
          </a:p>
          <a:p>
            <a:pPr marL="0" indent="0">
              <a:buFont typeface="Wingdings" panose="05000000000000000000" pitchFamily="2" charset="2"/>
              <a:buNone/>
            </a:pPr>
            <a:endParaRPr lang="en-US" dirty="0"/>
          </a:p>
        </p:txBody>
      </p:sp>
      <p:sp>
        <p:nvSpPr>
          <p:cNvPr id="4" name="Slide Number Placeholder 3">
            <a:extLst>
              <a:ext uri="{FF2B5EF4-FFF2-40B4-BE49-F238E27FC236}">
                <a16:creationId xmlns:a16="http://schemas.microsoft.com/office/drawing/2014/main" id="{32CF7D0F-CF7A-2B34-F1DC-014A684B73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0FC10-6C6B-43E2-8E0B-EF3BF1CAE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43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Run through the points on this slide, emphasizing the importance of taking part by answering questions and asking any that occur to them through the chat function.</a:t>
            </a:r>
          </a:p>
          <a:p>
            <a:endParaRPr lang="en-US" dirty="0">
              <a:latin typeface="Encode Sans Medium" pitchFamily="2" charset="77"/>
            </a:endParaRPr>
          </a:p>
          <a:p>
            <a:r>
              <a:rPr lang="en-US" dirty="0">
                <a:latin typeface="Encode Sans Medium" pitchFamily="2" charset="77"/>
              </a:rPr>
              <a:t>We will now look at the objectives of the session.</a:t>
            </a:r>
          </a:p>
        </p:txBody>
      </p:sp>
      <p:sp>
        <p:nvSpPr>
          <p:cNvPr id="4" name="Slide Number Placeholder 3"/>
          <p:cNvSpPr>
            <a:spLocks noGrp="1"/>
          </p:cNvSpPr>
          <p:nvPr>
            <p:ph type="sldNum" sz="quarter" idx="5"/>
          </p:nvPr>
        </p:nvSpPr>
        <p:spPr/>
        <p:txBody>
          <a:bodyPr/>
          <a:lstStyle/>
          <a:p>
            <a:fld id="{DA46B207-691D-4EE2-B9CC-9F376BF0DE64}" type="slidenum">
              <a:rPr lang="fr-FR" smtClean="0"/>
              <a:t>3</a:t>
            </a:fld>
            <a:endParaRPr lang="fr-FR"/>
          </a:p>
        </p:txBody>
      </p:sp>
    </p:spTree>
    <p:extLst>
      <p:ext uri="{BB962C8B-B14F-4D97-AF65-F5344CB8AC3E}">
        <p14:creationId xmlns:p14="http://schemas.microsoft.com/office/powerpoint/2010/main" val="853230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Encode Sans Medium" pitchFamily="2" charset="77"/>
              </a:rPr>
              <a:t>Trainer Guide:</a:t>
            </a:r>
          </a:p>
          <a:p>
            <a:endParaRPr lang="en-US" sz="1200" dirty="0">
              <a:solidFill>
                <a:schemeClr val="tx2"/>
              </a:solidFill>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CFA2"/>
                </a:solidFill>
                <a:effectLst/>
                <a:uLnTx/>
                <a:uFillTx/>
                <a:latin typeface="Encode Sans Medium" pitchFamily="2" charset="77"/>
                <a:ea typeface="+mn-ea"/>
                <a:cs typeface="+mn-cs"/>
              </a:rPr>
              <a:t>Charge point supervision platform</a:t>
            </a:r>
          </a:p>
          <a:p>
            <a:endParaRPr lang="en-US" sz="1200" dirty="0">
              <a:solidFill>
                <a:schemeClr val="tx2"/>
              </a:solidFill>
              <a:latin typeface="Encode Sans Medium" pitchFamily="2" charset="77"/>
            </a:endParaRPr>
          </a:p>
          <a:p>
            <a:r>
              <a:rPr lang="en-US" sz="1200" dirty="0">
                <a:solidFill>
                  <a:schemeClr val="tx2"/>
                </a:solidFill>
                <a:latin typeface="Encode Sans Medium" pitchFamily="2" charset="77"/>
              </a:rPr>
              <a:t>We are excited to present the </a:t>
            </a:r>
            <a:r>
              <a:rPr lang="en-US" sz="1200" b="0" dirty="0">
                <a:solidFill>
                  <a:schemeClr val="tx2"/>
                </a:solidFill>
                <a:latin typeface="Encode Sans Medium" pitchFamily="2" charset="77"/>
              </a:rPr>
              <a:t>best-in-class charge point supervision platform that guarantees fast and cost-effective charging as well as full control of the Company’s chargers.</a:t>
            </a:r>
          </a:p>
          <a:p>
            <a:endParaRPr lang="en-US" sz="1200" b="0" dirty="0">
              <a:solidFill>
                <a:schemeClr val="tx2"/>
              </a:solidFill>
              <a:latin typeface="Encode Sans Medium" pitchFamily="2" charset="77"/>
            </a:endParaRPr>
          </a:p>
          <a:p>
            <a:r>
              <a:rPr lang="en-US" sz="1200" b="0" dirty="0">
                <a:solidFill>
                  <a:schemeClr val="tx2"/>
                </a:solidFill>
                <a:latin typeface="Encode Sans Medium" pitchFamily="2" charset="77"/>
              </a:rPr>
              <a:t>It gives the flexibility to tailor how the charging infrastructure functions, in accordance to company’s requirements in terms of access, tariffs, and power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prstClr val="white"/>
              </a:solidFill>
              <a:effectLst/>
              <a:uLnTx/>
              <a:uFillTx/>
              <a:latin typeface="Encode Sans Medium" pitchFamily="2" charset="77"/>
              <a:ea typeface="+mn-ea"/>
              <a:cs typeface="+mn-cs"/>
            </a:endParaRPr>
          </a:p>
          <a:p>
            <a:pPr>
              <a:defRPr/>
            </a:pPr>
            <a:r>
              <a:rPr lang="en-US" b="0" dirty="0">
                <a:latin typeface="Encode Sans Medium" pitchFamily="2" charset="77"/>
                <a:ea typeface="Calibri"/>
                <a:cs typeface="Calibri"/>
              </a:rPr>
              <a:t>This is a totally new service provided by F2MC, giving our customer managers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t>
            </a:r>
            <a:r>
              <a:rPr lang="en-US" b="0" dirty="0">
                <a:solidFill>
                  <a:srgbClr val="000000"/>
                </a:solidFill>
                <a:latin typeface="Encode Sans Medium" pitchFamily="2" charset="77"/>
                <a:ea typeface="Calibri"/>
                <a:cs typeface="Calibri"/>
              </a:rPr>
              <a:t>:</a:t>
            </a:r>
          </a:p>
          <a:p>
            <a:pPr marL="285750" indent="-285750" algn="l">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Flexible </a:t>
            </a:r>
            <a:r>
              <a:rPr lang="en-GB" sz="1800" b="0" i="0" u="none" strike="noStrike" dirty="0">
                <a:solidFill>
                  <a:srgbClr val="000000"/>
                </a:solidFill>
                <a:effectLst/>
                <a:latin typeface="Calibri" panose="020F0502020204030204" pitchFamily="34" charset="0"/>
              </a:rPr>
              <a:t>access and tariffs settings;  Select who can access the chargers and the price paid for usage</a:t>
            </a:r>
            <a:endParaRPr lang="en-GB" sz="1800" b="0" i="0" u="none" strike="noStrike" dirty="0">
              <a:solidFill>
                <a:srgbClr val="000000"/>
              </a:solidFill>
              <a:effectLst/>
              <a:latin typeface="Aptos" panose="020B0004020202020204" pitchFamily="34" charset="0"/>
            </a:endParaRPr>
          </a:p>
          <a:p>
            <a:pPr marL="285750" indent="-285750" algn="l">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Smart queuing</a:t>
            </a:r>
            <a:r>
              <a:rPr lang="en-GB" sz="1800" b="0" i="0" u="none" strike="noStrike" dirty="0">
                <a:solidFill>
                  <a:srgbClr val="000000"/>
                </a:solidFill>
                <a:effectLst/>
                <a:latin typeface="Calibri" panose="020F0502020204030204" pitchFamily="34" charset="0"/>
              </a:rPr>
              <a:t> to improve usage rate; allowing users to schedule their slots for usage, with the system notifying them when the charger is ready for them and when they are disconnected</a:t>
            </a:r>
            <a:endParaRPr lang="en-GB" sz="1800" b="0" i="0" u="none" strike="noStrike" dirty="0">
              <a:solidFill>
                <a:srgbClr val="000000"/>
              </a:solidFill>
              <a:effectLst/>
              <a:latin typeface="Aptos" panose="020B0004020202020204" pitchFamily="34" charset="0"/>
            </a:endParaRPr>
          </a:p>
          <a:p>
            <a:pPr marL="285750" indent="-285750" algn="l">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Dynamic power sharing </a:t>
            </a:r>
            <a:r>
              <a:rPr lang="en-GB" sz="1800" b="0" i="0" u="none" strike="noStrike" dirty="0">
                <a:solidFill>
                  <a:srgbClr val="000000"/>
                </a:solidFill>
                <a:effectLst/>
                <a:latin typeface="Calibri" panose="020F0502020204030204" pitchFamily="34" charset="0"/>
              </a:rPr>
              <a:t>between chargers in use; balancing the power going to the chargers to maximise charging performance</a:t>
            </a:r>
            <a:endParaRPr lang="en-GB" sz="1800" b="0" i="0" u="none" strike="noStrike" dirty="0">
              <a:solidFill>
                <a:srgbClr val="000000"/>
              </a:solidFill>
              <a:effectLst/>
              <a:latin typeface="Aptos" panose="020B0004020202020204" pitchFamily="34" charset="0"/>
            </a:endParaRPr>
          </a:p>
          <a:p>
            <a:pPr marL="285750" indent="-285750" algn="l">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Monitoring of chargers </a:t>
            </a:r>
            <a:r>
              <a:rPr lang="en-GB" sz="1800" b="1" i="0" u="none" strike="noStrike" dirty="0">
                <a:solidFill>
                  <a:srgbClr val="000000"/>
                </a:solidFill>
                <a:effectLst/>
                <a:latin typeface="Calibri" panose="020F0502020204030204" pitchFamily="34" charset="0"/>
              </a:rPr>
              <a:t>performance &amp; usage</a:t>
            </a:r>
            <a:r>
              <a:rPr lang="en-GB" sz="1800" b="0" i="0" u="none" strike="noStrike" dirty="0">
                <a:solidFill>
                  <a:srgbClr val="000000"/>
                </a:solidFill>
                <a:effectLst/>
                <a:latin typeface="Calibri" panose="020F0502020204030204" pitchFamily="34" charset="0"/>
              </a:rPr>
              <a:t>; allowing the business to keep all chargers working at the peak of their performance</a:t>
            </a:r>
            <a:endParaRPr lang="en-GB" sz="1800" b="0" i="0" u="none" strike="noStrike" dirty="0">
              <a:solidFill>
                <a:srgbClr val="000000"/>
              </a:solidFill>
              <a:effectLst/>
              <a:latin typeface="Aptos" panose="020B0004020202020204" pitchFamily="34" charset="0"/>
            </a:endParaRPr>
          </a:p>
          <a:p>
            <a:pPr marL="285750" indent="-285750" algn="l">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Remote command</a:t>
            </a:r>
            <a:r>
              <a:rPr lang="en-GB" sz="1800" b="0" i="0" u="none" strike="noStrike" dirty="0">
                <a:solidFill>
                  <a:srgbClr val="000000"/>
                </a:solidFill>
                <a:effectLst/>
                <a:latin typeface="Calibri" panose="020F0502020204030204" pitchFamily="34" charset="0"/>
              </a:rPr>
              <a:t> and </a:t>
            </a:r>
            <a:r>
              <a:rPr lang="en-GB" sz="1800" b="1" i="0" u="none" strike="noStrike" dirty="0">
                <a:solidFill>
                  <a:srgbClr val="000000"/>
                </a:solidFill>
                <a:effectLst/>
                <a:latin typeface="Calibri" panose="020F0502020204030204" pitchFamily="34" charset="0"/>
              </a:rPr>
              <a:t>maintenance; </a:t>
            </a:r>
            <a:r>
              <a:rPr lang="en-GB" sz="1800" b="0" i="0" u="none" strike="noStrike" dirty="0">
                <a:solidFill>
                  <a:srgbClr val="000000"/>
                </a:solidFill>
                <a:effectLst/>
                <a:latin typeface="Calibri" panose="020F0502020204030204" pitchFamily="34" charset="0"/>
              </a:rPr>
              <a:t>the ability to reset chargers when required and adjust the performance from the app</a:t>
            </a:r>
            <a:endParaRPr lang="en-GB" sz="1800" b="0" i="0" u="none" strike="noStrike" dirty="0">
              <a:solidFill>
                <a:srgbClr val="000000"/>
              </a:solidFill>
              <a:effectLst/>
              <a:latin typeface="Aptos" panose="020B0004020202020204" pitchFamily="34" charset="0"/>
            </a:endParaRPr>
          </a:p>
          <a:p>
            <a:pPr marL="285750" indent="-285750" algn="l">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Automatic </a:t>
            </a:r>
            <a:r>
              <a:rPr lang="en-GB" sz="1800" b="0" i="0" u="none" strike="noStrike" dirty="0">
                <a:solidFill>
                  <a:srgbClr val="000000"/>
                </a:solidFill>
                <a:effectLst/>
                <a:latin typeface="Calibri" panose="020F0502020204030204" pitchFamily="34" charset="0"/>
              </a:rPr>
              <a:t>payments &amp; billing;  reducing administration for both the business and the user</a:t>
            </a:r>
            <a:endParaRPr lang="en-GB" sz="1800" b="0" i="0" u="none" strike="noStrike" dirty="0">
              <a:solidFill>
                <a:srgbClr val="000000"/>
              </a:solidFill>
              <a:effectLst/>
              <a:latin typeface="Aptos" panose="020B0004020202020204" pitchFamily="34" charset="0"/>
            </a:endParaRPr>
          </a:p>
          <a:p>
            <a:pPr marL="285750" indent="-285750" algn="l">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Tracking of consumptions</a:t>
            </a:r>
            <a:r>
              <a:rPr lang="en-GB" sz="1800" b="0" i="0" u="none" strike="noStrike" dirty="0">
                <a:solidFill>
                  <a:srgbClr val="000000"/>
                </a:solidFill>
                <a:effectLst/>
                <a:latin typeface="Calibri" panose="020F0502020204030204" pitchFamily="34" charset="0"/>
              </a:rPr>
              <a:t>, costs and revenues; allowing managers to more accurately forecast fleet costs, as well as find ways to minimize costs in the future</a:t>
            </a:r>
            <a:endParaRPr lang="en-GB" sz="1800" b="0" i="0" u="none" strike="noStrike" dirty="0">
              <a:solidFill>
                <a:srgbClr val="000000"/>
              </a:solidFill>
              <a:effectLst/>
              <a:latin typeface="Aptos" panose="020B0004020202020204" pitchFamily="34" charset="0"/>
            </a:endParaRPr>
          </a:p>
          <a:p>
            <a:pPr>
              <a:defRPr/>
            </a:pPr>
            <a:endParaRPr lang="en-US" b="0" dirty="0">
              <a:solidFill>
                <a:prstClr val="white"/>
              </a:solidFill>
              <a:latin typeface="Encode Sans Medium" pitchFamily="2" charset="77"/>
              <a:ea typeface="Calibri"/>
              <a:cs typeface="Calibri"/>
            </a:endParaRPr>
          </a:p>
          <a:p>
            <a:pPr>
              <a:defRPr/>
            </a:pPr>
            <a:r>
              <a:rPr lang="en-US" b="0" dirty="0">
                <a:solidFill>
                  <a:prstClr val="white"/>
                </a:solidFill>
                <a:latin typeface="Encode Sans Medium" pitchFamily="2" charset="77"/>
                <a:ea typeface="Calibri"/>
                <a:cs typeface="Calibri"/>
              </a:rPr>
              <a:t>All of this in just one app.</a:t>
            </a:r>
          </a:p>
          <a:p>
            <a:pPr>
              <a:defRPr/>
            </a:pPr>
            <a:endParaRPr lang="en-US" b="0" dirty="0">
              <a:solidFill>
                <a:prstClr val="white"/>
              </a:solidFill>
              <a:latin typeface="Encode Sans Medium" pitchFamily="2" charset="77"/>
              <a:ea typeface="Calibri"/>
              <a:cs typeface="Calibri"/>
            </a:endParaRPr>
          </a:p>
          <a:p>
            <a:pPr>
              <a:defRPr/>
            </a:pPr>
            <a:r>
              <a:rPr lang="en-US" b="0" dirty="0">
                <a:solidFill>
                  <a:prstClr val="white"/>
                </a:solidFill>
                <a:latin typeface="Encode Sans Medium" pitchFamily="2" charset="77"/>
                <a:ea typeface="Calibri"/>
                <a:cs typeface="Calibri"/>
              </a:rPr>
              <a:t>This is just what it does with the on-site chargers.  There’s more it will help managers with with home and on-the-go charging, as will be revealed in the coming slides.</a:t>
            </a:r>
          </a:p>
          <a:p>
            <a:pPr>
              <a:defRPr/>
            </a:pPr>
            <a:endParaRPr lang="en-US" b="0" dirty="0">
              <a:solidFill>
                <a:prstClr val="white"/>
              </a:solidFill>
              <a:latin typeface="Encode Sans Medium" pitchFamily="2" charset="77"/>
              <a:ea typeface="Calibri"/>
              <a:cs typeface="Calibri"/>
            </a:endParaRPr>
          </a:p>
          <a:p>
            <a:pPr>
              <a:defRPr/>
            </a:pPr>
            <a:r>
              <a:rPr lang="en-US" b="0" dirty="0">
                <a:solidFill>
                  <a:prstClr val="white"/>
                </a:solidFill>
                <a:latin typeface="Encode Sans Medium" pitchFamily="2" charset="77"/>
                <a:ea typeface="Calibri"/>
                <a:cs typeface="Calibri"/>
              </a:rPr>
              <a:t>Let’s stay with on-site charging for the moment and look at load balancing…</a:t>
            </a:r>
          </a:p>
          <a:p>
            <a:pPr>
              <a:defRPr/>
            </a:pPr>
            <a:endParaRPr lang="en-US" b="0" dirty="0">
              <a:solidFill>
                <a:prstClr val="white"/>
              </a:solidFill>
              <a:latin typeface="Encode Sans Medium" pitchFamily="2" charset="77"/>
              <a:ea typeface="Calibri"/>
              <a:cs typeface="Calibri"/>
            </a:endParaRPr>
          </a:p>
          <a:p>
            <a:pPr>
              <a:defRPr/>
            </a:pPr>
            <a:r>
              <a:rPr lang="en-US" b="1" dirty="0">
                <a:solidFill>
                  <a:prstClr val="white"/>
                </a:solidFill>
                <a:latin typeface="Encode Sans Medium" pitchFamily="2" charset="77"/>
                <a:ea typeface="Calibri"/>
                <a:cs typeface="Calibri"/>
              </a:rPr>
              <a:t>Support information:</a:t>
            </a:r>
          </a:p>
          <a:p>
            <a:pPr>
              <a:defRPr/>
            </a:pPr>
            <a:endParaRPr lang="en-US" b="0" dirty="0">
              <a:solidFill>
                <a:prstClr val="white"/>
              </a:solidFill>
              <a:latin typeface="Encode Sans Medium" pitchFamily="2" charset="77"/>
              <a:ea typeface="Calibri"/>
              <a:cs typeface="Calibri"/>
            </a:endParaRPr>
          </a:p>
          <a:p>
            <a:pPr>
              <a:defRPr/>
            </a:pPr>
            <a:r>
              <a:rPr lang="en-US" b="1" dirty="0">
                <a:solidFill>
                  <a:prstClr val="white"/>
                </a:solidFill>
                <a:latin typeface="Encode Sans Medium" pitchFamily="2" charset="77"/>
                <a:ea typeface="Calibri"/>
                <a:cs typeface="Calibri"/>
              </a:rPr>
              <a:t>Smart Queueing</a:t>
            </a:r>
          </a:p>
          <a:p>
            <a:pPr marL="171450" indent="-171450">
              <a:buFont typeface="Arial" panose="020B0604020202020204" pitchFamily="34" charset="0"/>
              <a:buChar char="•"/>
              <a:defRPr/>
            </a:pPr>
            <a:r>
              <a:rPr lang="en-US" dirty="0">
                <a:solidFill>
                  <a:srgbClr val="000000"/>
                </a:solidFill>
                <a:latin typeface="Encode Sans Medium" pitchFamily="2" charset="77"/>
                <a:ea typeface="Calibri"/>
                <a:cs typeface="Calibri"/>
              </a:rPr>
              <a:t>Driver can register in a virtual queue line at a company charging point</a:t>
            </a:r>
            <a:endParaRPr lang="en-US" dirty="0">
              <a:solidFill>
                <a:prstClr val="white"/>
              </a:solidFill>
              <a:latin typeface="Encode Sans Medium" pitchFamily="2" charset="77"/>
              <a:ea typeface="Calibri"/>
              <a:cs typeface="Calibri"/>
            </a:endParaRPr>
          </a:p>
          <a:p>
            <a:pPr marL="171450" indent="-171450">
              <a:buFont typeface="Arial" panose="020B0604020202020204" pitchFamily="34" charset="0"/>
              <a:buChar char="•"/>
              <a:defRPr/>
            </a:pPr>
            <a:r>
              <a:rPr lang="en-US" dirty="0">
                <a:solidFill>
                  <a:srgbClr val="000000"/>
                </a:solidFill>
                <a:latin typeface="Encode Sans Medium" pitchFamily="2" charset="77"/>
                <a:ea typeface="Calibri"/>
                <a:cs typeface="Calibri"/>
              </a:rPr>
              <a:t>Drivers are notified by Free2move Charge Business when their charging session is over to </a:t>
            </a:r>
            <a:r>
              <a:rPr lang="en-US" dirty="0" err="1">
                <a:solidFill>
                  <a:srgbClr val="000000"/>
                </a:solidFill>
                <a:latin typeface="Encode Sans Medium" pitchFamily="2" charset="77"/>
                <a:ea typeface="Calibri"/>
                <a:cs typeface="Calibri"/>
              </a:rPr>
              <a:t>organise</a:t>
            </a:r>
            <a:r>
              <a:rPr lang="en-US" dirty="0">
                <a:solidFill>
                  <a:srgbClr val="000000"/>
                </a:solidFill>
                <a:latin typeface="Encode Sans Medium" pitchFamily="2" charset="77"/>
                <a:ea typeface="Calibri"/>
                <a:cs typeface="Calibri"/>
              </a:rPr>
              <a:t> for the next turn.</a:t>
            </a:r>
          </a:p>
          <a:p>
            <a:pPr marL="171450" indent="-171450">
              <a:buFont typeface="Arial" panose="020B0604020202020204" pitchFamily="34" charset="0"/>
              <a:buChar char="•"/>
              <a:defRPr/>
            </a:pPr>
            <a:r>
              <a:rPr lang="en-US" dirty="0">
                <a:solidFill>
                  <a:srgbClr val="000000"/>
                </a:solidFill>
                <a:latin typeface="Encode Sans Medium" pitchFamily="2" charset="77"/>
                <a:ea typeface="Calibri"/>
                <a:cs typeface="Calibri"/>
              </a:rPr>
              <a:t>Built-in messaging system even allows users to discuss between them.</a:t>
            </a:r>
          </a:p>
          <a:p>
            <a:pPr>
              <a:defRPr/>
            </a:pPr>
            <a:endParaRPr lang="en-US" dirty="0">
              <a:solidFill>
                <a:srgbClr val="000000"/>
              </a:solidFill>
              <a:latin typeface="Encode Sans Medium" pitchFamily="2" charset="77"/>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0FC10-6C6B-43E2-8E0B-EF3BF1CAE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054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3921-1166-7F11-02EA-303174D82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6D9FE-4C1C-506D-D6DC-3189432674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30E72-D2C3-F2FB-7C42-5405DDD8E633}"/>
              </a:ext>
            </a:extLst>
          </p:cNvPr>
          <p:cNvSpPr>
            <a:spLocks noGrp="1"/>
          </p:cNvSpPr>
          <p:nvPr>
            <p:ph type="body" idx="1"/>
          </p:nvPr>
        </p:nvSpPr>
        <p:spPr/>
        <p:txBody>
          <a:bodyPr/>
          <a:lstStyle/>
          <a:p>
            <a:r>
              <a:rPr lang="en-US" b="1" noProof="0" dirty="0">
                <a:latin typeface="Encode Sans Medium" pitchFamily="2" charset="77"/>
              </a:rPr>
              <a:t>Trainer Guide:</a:t>
            </a:r>
          </a:p>
          <a:p>
            <a:endParaRPr lang="en-US" sz="1200" noProof="0" dirty="0">
              <a:solidFill>
                <a:schemeClr val="tx2"/>
              </a:solidFill>
              <a:latin typeface="Encode Sans Medium" pitchFamily="2" charset="77"/>
            </a:endParaRPr>
          </a:p>
          <a:p>
            <a:pPr marL="0" indent="0">
              <a:spcAft>
                <a:spcPts val="200"/>
              </a:spcAft>
              <a:buFont typeface="Arial" panose="020B0604020202020204" pitchFamily="34" charset="0"/>
              <a:buNone/>
              <a:defRPr/>
            </a:pPr>
            <a:r>
              <a:rPr kumimoji="0" lang="en-US" sz="1200" b="1" strike="noStrike" kern="1200" cap="none" spc="0" normalizeH="0" baseline="0" noProof="0" dirty="0">
                <a:ln>
                  <a:noFill/>
                </a:ln>
                <a:solidFill>
                  <a:prstClr val="white"/>
                </a:solidFill>
                <a:effectLst/>
                <a:uLnTx/>
                <a:uFillTx/>
                <a:latin typeface="Encode Sans Medium" pitchFamily="2" charset="77"/>
                <a:ea typeface="+mn-ea"/>
                <a:cs typeface="+mn-cs"/>
              </a:rPr>
              <a:t>Load management:</a:t>
            </a:r>
          </a:p>
          <a:p>
            <a:endParaRPr lang="en-US" sz="1200" noProof="0" dirty="0">
              <a:solidFill>
                <a:schemeClr val="tx2"/>
              </a:solidFill>
              <a:latin typeface="Encode Sans Medium" pitchFamily="2" charset="77"/>
            </a:endParaRPr>
          </a:p>
          <a:p>
            <a:r>
              <a:rPr lang="en-US" sz="1200" noProof="0" dirty="0">
                <a:solidFill>
                  <a:schemeClr val="tx2"/>
                </a:solidFill>
                <a:latin typeface="Encode Sans Medium" pitchFamily="2" charset="77"/>
              </a:rPr>
              <a:t>Often, power available at the company site is not enough to cover the electricity needs of the facility and of the charging infrastructure, notably during peak hours.</a:t>
            </a:r>
          </a:p>
          <a:p>
            <a:endParaRPr lang="en-US" sz="1200" noProof="0" dirty="0">
              <a:solidFill>
                <a:schemeClr val="tx2"/>
              </a:solidFill>
              <a:latin typeface="Encode Sans Medium" pitchFamily="2" charset="77"/>
            </a:endParaRPr>
          </a:p>
          <a:p>
            <a:r>
              <a:rPr lang="en-US" sz="1200" noProof="0" dirty="0">
                <a:solidFill>
                  <a:schemeClr val="tx2"/>
                </a:solidFill>
                <a:latin typeface="Encode Sans Medium" pitchFamily="2" charset="77"/>
              </a:rPr>
              <a:t>Upgrading the utility contract and installation can be expensive, long, and sometimes just impossible.  </a:t>
            </a:r>
            <a:r>
              <a:rPr lang="en-US" sz="1200" b="0" noProof="0" dirty="0">
                <a:solidFill>
                  <a:schemeClr val="tx2"/>
                </a:solidFill>
                <a:latin typeface="Encode Sans Medium" pitchFamily="2" charset="77"/>
              </a:rPr>
              <a:t>Our load management </a:t>
            </a:r>
            <a:r>
              <a:rPr lang="en-US" sz="1200" noProof="0" dirty="0">
                <a:solidFill>
                  <a:schemeClr val="tx2"/>
                </a:solidFill>
                <a:latin typeface="Encode Sans Medium" pitchFamily="2" charset="77"/>
              </a:rPr>
              <a:t>solution addresses this problem by distributing the maximum power available between the vehicles which are charging on site.</a:t>
            </a:r>
          </a:p>
          <a:p>
            <a:endParaRPr lang="en-US" sz="1200" noProof="0" dirty="0">
              <a:solidFill>
                <a:schemeClr val="tx2"/>
              </a:solidFill>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latin typeface="Encode Sans Medium" pitchFamily="2" charset="77"/>
              </a:rPr>
              <a:t>The system does not just balance the power based on the maximum power available at peak consumption (static load balancing), it uses active load balancing.</a:t>
            </a:r>
          </a:p>
          <a:p>
            <a:endParaRPr lang="en-US" sz="1200" noProof="0" dirty="0">
              <a:solidFill>
                <a:schemeClr val="tx2"/>
              </a:solidFill>
              <a:latin typeface="Encode Sans Medium" pitchFamily="2" charset="77"/>
            </a:endParaRPr>
          </a:p>
          <a:p>
            <a:r>
              <a:rPr lang="en-US" sz="1200" b="0" noProof="0" dirty="0">
                <a:solidFill>
                  <a:schemeClr val="tx2"/>
                </a:solidFill>
                <a:latin typeface="Encode Sans Medium" pitchFamily="2" charset="77"/>
              </a:rPr>
              <a:t>Active load balancing </a:t>
            </a:r>
            <a:r>
              <a:rPr lang="en-US" sz="1200" noProof="0" dirty="0">
                <a:solidFill>
                  <a:schemeClr val="tx2"/>
                </a:solidFill>
                <a:latin typeface="Encode Sans Medium" pitchFamily="2" charset="77"/>
              </a:rPr>
              <a:t>is a more evolved solution which </a:t>
            </a:r>
            <a:r>
              <a:rPr kumimoji="0" lang="en-US" sz="1200" i="0" u="none" strike="noStrike" kern="1200" cap="none" spc="0" normalizeH="0" baseline="0" noProof="0" dirty="0">
                <a:ln>
                  <a:noFill/>
                </a:ln>
                <a:solidFill>
                  <a:schemeClr val="tx2"/>
                </a:solidFill>
                <a:effectLst/>
                <a:uLnTx/>
                <a:uFillTx/>
                <a:latin typeface="Encode Sans Medium" pitchFamily="2" charset="77"/>
                <a:ea typeface="+mn-ea"/>
                <a:cs typeface="+mn-cs"/>
              </a:rPr>
              <a:t>allows to adapt power available to charging infrastructure based on real-time analysis of power consumption of other essential equipment of your facility / site thanks to EMS or energy meter.</a:t>
            </a:r>
            <a:endParaRPr lang="en-US" sz="1200" noProof="0" dirty="0">
              <a:solidFill>
                <a:schemeClr val="tx2"/>
              </a:solidFill>
              <a:latin typeface="Encode Sans Medium" pitchFamily="2" charset="77"/>
            </a:endParaRPr>
          </a:p>
          <a:p>
            <a:pPr>
              <a:defRPr/>
            </a:pPr>
            <a:endParaRPr lang="en-US" dirty="0">
              <a:solidFill>
                <a:srgbClr val="000000"/>
              </a:solidFill>
              <a:latin typeface="Encode Sans Medium" pitchFamily="2" charset="77"/>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Encode Sans Medium" pitchFamily="2" charset="77"/>
                <a:ea typeface="Calibri"/>
                <a:cs typeface="Calibri"/>
              </a:rPr>
              <a:t>So in terms of benefits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customers will be able to minimize investment in their electricity installation and contracts.   They will also be able to optimize charging times based on their business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474747"/>
              </a:solidFill>
              <a:effectLst/>
              <a:latin typeface="Encode Sans Medium" pitchFamily="2" charset="77"/>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474747"/>
                </a:solidFill>
                <a:effectLst/>
                <a:latin typeface="Encode Sans Medium" pitchFamily="2" charset="77"/>
                <a:ea typeface="Calibri"/>
                <a:cs typeface="Calibri"/>
              </a:rPr>
              <a:t>That’s not all though, because our customers need the systems to be easy to use for the vehicle drivers too and it is…</a:t>
            </a:r>
            <a:endParaRPr lang="en-US" dirty="0">
              <a:solidFill>
                <a:srgbClr val="000000"/>
              </a:solidFill>
              <a:latin typeface="Encode Sans Medium" pitchFamily="2" charset="77"/>
              <a:ea typeface="Calibri"/>
              <a:cs typeface="Calibri"/>
            </a:endParaRPr>
          </a:p>
        </p:txBody>
      </p:sp>
      <p:sp>
        <p:nvSpPr>
          <p:cNvPr id="4" name="Slide Number Placeholder 3">
            <a:extLst>
              <a:ext uri="{FF2B5EF4-FFF2-40B4-BE49-F238E27FC236}">
                <a16:creationId xmlns:a16="http://schemas.microsoft.com/office/drawing/2014/main" id="{62D21804-9BD4-ED81-C4A2-838230484E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0FC10-6C6B-43E2-8E0B-EF3BF1CAE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113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latin typeface="Encode Sans Medium" pitchFamily="2" charset="77"/>
              </a:rPr>
              <a:t>Trainer Guide:</a:t>
            </a:r>
          </a:p>
          <a:p>
            <a:endParaRPr lang="en-US" sz="1200" noProof="0" dirty="0">
              <a:solidFill>
                <a:schemeClr val="tx2"/>
              </a:solidFill>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3CFA2"/>
                </a:solidFill>
                <a:latin typeface="Encode Sans Medium" pitchFamily="2" charset="77"/>
              </a:rPr>
              <a:t>Free2move Charge Business app </a:t>
            </a:r>
            <a:r>
              <a:rPr lang="en-US" sz="1200" b="1" dirty="0">
                <a:solidFill>
                  <a:srgbClr val="13CFA2"/>
                </a:solidFill>
                <a:latin typeface="Encode Sans Medium" pitchFamily="2" charset="77"/>
                <a:ea typeface="+mj-ea"/>
                <a:cs typeface="+mj-cs"/>
              </a:rPr>
              <a:t>Charging Pass Business (RFID Card):</a:t>
            </a:r>
          </a:p>
          <a:p>
            <a:endParaRPr lang="en-US" dirty="0">
              <a:latin typeface="Encode Sans Medium" pitchFamily="2" charset="77"/>
            </a:endParaRPr>
          </a:p>
          <a:p>
            <a:r>
              <a:rPr lang="en-US" sz="1200" dirty="0">
                <a:solidFill>
                  <a:schemeClr val="tx2"/>
                </a:solidFill>
                <a:latin typeface="Encode Sans Medium" pitchFamily="2" charset="77"/>
              </a:rPr>
              <a:t>A new Free2move Charge Business App (different to the B2C app) and Charging Pass Business (RFID card), allow employees to charge at chargers on the company site.</a:t>
            </a:r>
          </a:p>
          <a:p>
            <a:r>
              <a:rPr lang="en-US" sz="1200" dirty="0">
                <a:solidFill>
                  <a:schemeClr val="tx2"/>
                </a:solidFill>
                <a:latin typeface="Encode Sans Medium" pitchFamily="2" charset="77"/>
              </a:rPr>
              <a:t>Moreover, the same app and Pass can be used when charging at home or on-the-go.</a:t>
            </a:r>
          </a:p>
          <a:p>
            <a:endParaRPr lang="en-US" sz="1200" dirty="0">
              <a:solidFill>
                <a:schemeClr val="tx2"/>
              </a:solidFill>
              <a:latin typeface="Encode Sans Medium" pitchFamily="2" charset="77"/>
            </a:endParaRPr>
          </a:p>
          <a:p>
            <a:r>
              <a:rPr lang="en-US" sz="1200" dirty="0">
                <a:solidFill>
                  <a:schemeClr val="tx2"/>
                </a:solidFill>
                <a:latin typeface="Encode Sans Medium" pitchFamily="2" charset="77"/>
              </a:rPr>
              <a:t>On receipt of their RFID card, users can add their card to their app, so they no longer need to carry the physical card.   This facility allows users to use multiple cards, so cards can be linked to vehicles or users, dependent on how the business wants to manage them.</a:t>
            </a:r>
          </a:p>
          <a:p>
            <a:endParaRPr lang="en-US" sz="1200" dirty="0">
              <a:solidFill>
                <a:schemeClr val="tx2"/>
              </a:solidFill>
              <a:latin typeface="Encode Sans Medium" pitchFamily="2" charset="77"/>
            </a:endParaRPr>
          </a:p>
          <a:p>
            <a:r>
              <a:rPr lang="en-US" sz="1200" dirty="0">
                <a:solidFill>
                  <a:schemeClr val="tx2"/>
                </a:solidFill>
                <a:latin typeface="Encode Sans Medium" pitchFamily="2" charset="77"/>
              </a:rPr>
              <a:t>Once set up the </a:t>
            </a:r>
            <a:r>
              <a:rPr lang="en-US" dirty="0">
                <a:latin typeface="Encode Sans Medium" pitchFamily="2" charset="77"/>
                <a:ea typeface="Calibri"/>
                <a:cs typeface="Calibri"/>
              </a:rPr>
              <a:t>app communicates with the ‘Charge point supervision platform’ allowing the user to:</a:t>
            </a:r>
          </a:p>
          <a:p>
            <a:pPr marL="171450" indent="-171450">
              <a:buFont typeface="Arial" panose="020B0604020202020204" pitchFamily="34" charset="0"/>
              <a:buChar char="•"/>
            </a:pPr>
            <a:r>
              <a:rPr lang="en-US" b="1" dirty="0">
                <a:latin typeface="Encode Sans Medium" pitchFamily="2" charset="77"/>
                <a:ea typeface="Calibri"/>
                <a:cs typeface="Calibri"/>
              </a:rPr>
              <a:t>Book </a:t>
            </a:r>
            <a:r>
              <a:rPr lang="en-US" b="0" dirty="0">
                <a:latin typeface="Encode Sans Medium" pitchFamily="2" charset="77"/>
                <a:ea typeface="Calibri"/>
                <a:cs typeface="Calibri"/>
              </a:rPr>
              <a:t>an on-site charging station and manage the charging session remotely</a:t>
            </a:r>
          </a:p>
          <a:p>
            <a:pPr marL="171450" indent="-171450">
              <a:buFont typeface="Arial" panose="020B0604020202020204" pitchFamily="34" charset="0"/>
              <a:buChar char="•"/>
            </a:pPr>
            <a:r>
              <a:rPr lang="en-US" b="1" dirty="0">
                <a:latin typeface="Encode Sans Medium" pitchFamily="2" charset="77"/>
                <a:ea typeface="Calibri"/>
                <a:cs typeface="Calibri"/>
              </a:rPr>
              <a:t>Pay </a:t>
            </a:r>
            <a:r>
              <a:rPr lang="en-US" dirty="0">
                <a:latin typeface="Encode Sans Medium" pitchFamily="2" charset="77"/>
                <a:ea typeface="Calibri"/>
                <a:cs typeface="Calibri"/>
              </a:rPr>
              <a:t>(according the company policy)</a:t>
            </a:r>
            <a:r>
              <a:rPr lang="en-US" b="0" dirty="0">
                <a:latin typeface="Encode Sans Medium" pitchFamily="2" charset="77"/>
                <a:ea typeface="Calibri"/>
                <a:cs typeface="Calibri"/>
              </a:rPr>
              <a:t> in case of personal car use</a:t>
            </a:r>
          </a:p>
          <a:p>
            <a:pPr marL="171450" marR="0" lvl="0" indent="-171450" algn="l" defTabSz="914400" rtl="0" eaLnBrk="1" fontAlgn="auto" latinLnBrk="0" hangingPunct="1">
              <a:spcAft>
                <a:spcPts val="200"/>
              </a:spcAft>
              <a:buClrTx/>
              <a:buSzTx/>
              <a:buFont typeface="Arial" panose="020B0604020202020204" pitchFamily="34" charset="0"/>
              <a:buChar char="•"/>
              <a:tabLst/>
              <a:defRPr/>
            </a:pPr>
            <a:r>
              <a:rPr lang="en-US" sz="1200" b="1" dirty="0">
                <a:solidFill>
                  <a:schemeClr val="tx1"/>
                </a:solidFill>
                <a:latin typeface="Encode Sans Medium" pitchFamily="2" charset="77"/>
              </a:rPr>
              <a:t>Access</a:t>
            </a:r>
            <a:r>
              <a:rPr lang="en-US" sz="1200" dirty="0">
                <a:solidFill>
                  <a:schemeClr val="tx1"/>
                </a:solidFill>
                <a:latin typeface="Encode Sans Medium" pitchFamily="2" charset="77"/>
              </a:rPr>
              <a:t> charging history and invoices</a:t>
            </a:r>
          </a:p>
          <a:p>
            <a:pPr marL="171450" marR="0" lvl="0" indent="-171450" algn="l" defTabSz="914400" rtl="0" eaLnBrk="1" fontAlgn="auto" latinLnBrk="0" hangingPunct="1">
              <a:spcAft>
                <a:spcPts val="200"/>
              </a:spcAft>
              <a:buClrTx/>
              <a:buSzTx/>
              <a:buFont typeface="Arial" panose="020B0604020202020204" pitchFamily="34" charset="0"/>
              <a:buChar char="•"/>
              <a:tabLst/>
              <a:defRPr/>
            </a:pPr>
            <a:r>
              <a:rPr lang="en-US" sz="1200" b="1" dirty="0">
                <a:solidFill>
                  <a:schemeClr val="tx1"/>
                </a:solidFill>
                <a:latin typeface="Encode Sans Medium" pitchFamily="2" charset="77"/>
              </a:rPr>
              <a:t>Book</a:t>
            </a:r>
            <a:r>
              <a:rPr lang="en-US" sz="1200" dirty="0">
                <a:solidFill>
                  <a:schemeClr val="tx1"/>
                </a:solidFill>
                <a:latin typeface="Encode Sans Medium" pitchFamily="2" charset="77"/>
              </a:rPr>
              <a:t> charge point and be notified when it’s available (</a:t>
            </a:r>
            <a:r>
              <a:rPr lang="en-US" sz="1200" dirty="0">
                <a:latin typeface="Encode Sans Medium" pitchFamily="2" charset="77"/>
              </a:rPr>
              <a:t>S</a:t>
            </a:r>
            <a:r>
              <a:rPr lang="en-US" sz="1200" dirty="0">
                <a:solidFill>
                  <a:schemeClr val="tx1"/>
                </a:solidFill>
                <a:latin typeface="Encode Sans Medium" pitchFamily="2" charset="77"/>
              </a:rPr>
              <a:t>mart Queueing).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Encode Sans Medium" pitchFamily="2" charset="77"/>
                <a:ea typeface="Calibri"/>
                <a:cs typeface="Calibri"/>
              </a:rPr>
              <a:t>Receive</a:t>
            </a:r>
            <a:r>
              <a:rPr lang="en-US" b="0" dirty="0">
                <a:latin typeface="Encode Sans Medium" pitchFamily="2" charset="77"/>
                <a:ea typeface="Calibri"/>
                <a:cs typeface="Calibri"/>
              </a:rPr>
              <a:t> a message when charging is over</a:t>
            </a:r>
          </a:p>
          <a:p>
            <a:endParaRPr lang="en-US" b="1" dirty="0">
              <a:latin typeface="Encode Sans Medium" pitchFamily="2" charset="77"/>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3CFA2"/>
                </a:solidFill>
                <a:latin typeface="Encode Sans Medium" pitchFamily="2" charset="77"/>
                <a:ea typeface="+mj-ea"/>
                <a:cs typeface="+mj-cs"/>
              </a:rPr>
              <a:t>The Charging Pass Business (RFID) Card can:</a:t>
            </a:r>
            <a:endParaRPr lang="en-US" sz="1200" dirty="0">
              <a:solidFill>
                <a:schemeClr val="tx1"/>
              </a:solidFill>
              <a:latin typeface="Encode Sans Medium" pitchFamily="2" charset="77"/>
            </a:endParaRPr>
          </a:p>
          <a:p>
            <a:pPr marL="171450" marR="0" lvl="0" indent="-171450" algn="l" defTabSz="914400" rtl="0" eaLnBrk="1" fontAlgn="auto" latinLnBrk="0" hangingPunct="1">
              <a:spcAft>
                <a:spcPts val="200"/>
              </a:spcAft>
              <a:buClrTx/>
              <a:buSzTx/>
              <a:buFont typeface="Arial" panose="020B0604020202020204" pitchFamily="34" charset="0"/>
              <a:buChar char="•"/>
              <a:tabLst/>
              <a:defRPr/>
            </a:pPr>
            <a:r>
              <a:rPr lang="en-US" sz="1200" b="1" dirty="0">
                <a:solidFill>
                  <a:schemeClr val="tx1"/>
                </a:solidFill>
                <a:latin typeface="Encode Sans Medium" pitchFamily="2" charset="77"/>
              </a:rPr>
              <a:t>Start </a:t>
            </a:r>
            <a:r>
              <a:rPr lang="en-US" sz="1200" dirty="0">
                <a:solidFill>
                  <a:schemeClr val="tx1"/>
                </a:solidFill>
                <a:latin typeface="Encode Sans Medium" pitchFamily="2" charset="77"/>
              </a:rPr>
              <a:t>a charging session with just a swipe, ideal if giving a visitor access to charging on-site</a:t>
            </a:r>
          </a:p>
          <a:p>
            <a:pPr marL="171450" marR="0" lvl="0" indent="-171450" algn="l" defTabSz="914400" rtl="0" eaLnBrk="1" fontAlgn="auto" latinLnBrk="0" hangingPunct="1">
              <a:spcAft>
                <a:spcPts val="200"/>
              </a:spcAft>
              <a:buClrTx/>
              <a:buSzTx/>
              <a:buFont typeface="Arial" panose="020B0604020202020204" pitchFamily="34" charset="0"/>
              <a:buChar char="•"/>
              <a:tabLst/>
              <a:defRPr/>
            </a:pPr>
            <a:r>
              <a:rPr lang="en-US" sz="1200" b="1" dirty="0">
                <a:solidFill>
                  <a:schemeClr val="tx1"/>
                </a:solidFill>
                <a:latin typeface="Encode Sans Medium" pitchFamily="2" charset="77"/>
              </a:rPr>
              <a:t>Work </a:t>
            </a:r>
            <a:r>
              <a:rPr lang="en-US" sz="1200" dirty="0">
                <a:solidFill>
                  <a:schemeClr val="tx1"/>
                </a:solidFill>
                <a:latin typeface="Encode Sans Medium" pitchFamily="2" charset="77"/>
              </a:rPr>
              <a:t>even when 4G network not available</a:t>
            </a:r>
            <a:endParaRPr lang="en-US" sz="1200" b="0" dirty="0">
              <a:solidFill>
                <a:schemeClr val="tx1"/>
              </a:solidFill>
              <a:latin typeface="Encode Sans Medium" pitchFamily="2" charset="77"/>
              <a:ea typeface="+mn-ea"/>
              <a:cs typeface="+mn-cs"/>
            </a:endParaRPr>
          </a:p>
          <a:p>
            <a:pPr marL="0" marR="0" lvl="0" indent="0" algn="l" defTabSz="914400" rtl="0" eaLnBrk="1" fontAlgn="auto" latinLnBrk="0" hangingPunct="1">
              <a:spcAft>
                <a:spcPts val="200"/>
              </a:spcAft>
              <a:buClrTx/>
              <a:buSzTx/>
              <a:buFont typeface="Arial" panose="020B0604020202020204" pitchFamily="34" charset="0"/>
              <a:buNone/>
              <a:tabLst/>
              <a:defRPr/>
            </a:pPr>
            <a:endParaRPr lang="en-US" sz="1200" b="0" dirty="0">
              <a:solidFill>
                <a:schemeClr val="tx1"/>
              </a:solidFill>
              <a:latin typeface="Encode Sans Medium" pitchFamily="2" charset="77"/>
              <a:ea typeface="+mn-ea"/>
              <a:cs typeface="+mn-cs"/>
            </a:endParaRPr>
          </a:p>
          <a:p>
            <a:pPr marL="0" marR="0" lvl="0" indent="0" algn="l" defTabSz="914400" rtl="0" eaLnBrk="1" fontAlgn="auto" latinLnBrk="0" hangingPunct="1">
              <a:spcAft>
                <a:spcPts val="200"/>
              </a:spcAft>
              <a:buClrTx/>
              <a:buSzTx/>
              <a:buFont typeface="Arial" panose="020B0604020202020204" pitchFamily="34" charset="0"/>
              <a:buNone/>
              <a:tabLst/>
              <a:defRPr/>
            </a:pPr>
            <a:r>
              <a:rPr lang="en-US" sz="1200" b="0" dirty="0">
                <a:solidFill>
                  <a:schemeClr val="tx1"/>
                </a:solidFill>
                <a:latin typeface="Encode Sans Medium" pitchFamily="2" charset="77"/>
                <a:ea typeface="+mn-ea"/>
                <a:cs typeface="+mn-cs"/>
              </a:rPr>
              <a:t>In summary, we provide users with </a:t>
            </a:r>
            <a:r>
              <a:rPr lang="en-US" b="1" i="0" u="none" strike="noStrike" dirty="0">
                <a:solidFill>
                  <a:srgbClr val="474747"/>
                </a:solidFill>
                <a:effectLst/>
                <a:latin typeface="Encode Sans Medium" pitchFamily="2" charset="77"/>
              </a:rPr>
              <a:t>&lt;animation build&gt;</a:t>
            </a:r>
            <a:r>
              <a:rPr lang="en-US" sz="1200" b="0" dirty="0">
                <a:solidFill>
                  <a:schemeClr val="tx1"/>
                </a:solidFill>
                <a:latin typeface="Encode Sans Medium" pitchFamily="2" charset="77"/>
                <a:ea typeface="+mn-ea"/>
                <a:cs typeface="+mn-cs"/>
              </a:rPr>
              <a:t>:</a:t>
            </a:r>
          </a:p>
          <a:p>
            <a:pPr marL="212400" indent="-213750">
              <a:spcAft>
                <a:spcPts val="500"/>
              </a:spcAft>
              <a:buFont typeface="Arial" panose="020B0604020202020204" pitchFamily="34" charset="0"/>
              <a:buChar char="•"/>
              <a:defRPr/>
            </a:pPr>
            <a:r>
              <a:rPr lang="en-US" sz="1200" b="0" dirty="0">
                <a:solidFill>
                  <a:prstClr val="white"/>
                </a:solidFill>
                <a:latin typeface="Encode Sans Medium" pitchFamily="2" charset="77"/>
              </a:rPr>
              <a:t>One app / charging pass</a:t>
            </a:r>
          </a:p>
          <a:p>
            <a:pPr marL="212400" indent="-213750">
              <a:spcAft>
                <a:spcPts val="500"/>
              </a:spcAft>
              <a:buFont typeface="Arial" panose="020B0604020202020204" pitchFamily="34" charset="0"/>
              <a:buChar char="•"/>
              <a:defRPr/>
            </a:pPr>
            <a:r>
              <a:rPr kumimoji="0" lang="en-US" sz="1200" b="0" strike="noStrike" kern="1200" cap="none" spc="0" normalizeH="0" baseline="0" dirty="0">
                <a:ln>
                  <a:noFill/>
                </a:ln>
                <a:solidFill>
                  <a:prstClr val="white"/>
                </a:solidFill>
                <a:effectLst/>
                <a:uLnTx/>
                <a:uFillTx/>
                <a:latin typeface="Encode Sans Medium" pitchFamily="2" charset="77"/>
              </a:rPr>
              <a:t>Easy to use </a:t>
            </a:r>
            <a:r>
              <a:rPr lang="en-US" sz="1200" b="0" dirty="0">
                <a:solidFill>
                  <a:prstClr val="white"/>
                </a:solidFill>
                <a:latin typeface="Encode Sans Medium" pitchFamily="2" charset="77"/>
              </a:rPr>
              <a:t>‘</a:t>
            </a:r>
            <a:r>
              <a:rPr kumimoji="0" lang="en-US" sz="1200" b="0" strike="noStrike" kern="1200" cap="none" spc="0" normalizeH="0" baseline="0" dirty="0">
                <a:ln>
                  <a:noFill/>
                </a:ln>
                <a:solidFill>
                  <a:prstClr val="white"/>
                </a:solidFill>
                <a:effectLst/>
                <a:uLnTx/>
                <a:uFillTx/>
                <a:latin typeface="Encode Sans Medium" pitchFamily="2" charset="77"/>
              </a:rPr>
              <a:t>do-it-all’ app</a:t>
            </a:r>
          </a:p>
          <a:p>
            <a:pPr marL="212400" indent="-213750">
              <a:spcAft>
                <a:spcPts val="500"/>
              </a:spcAft>
              <a:buFont typeface="Arial" panose="020B0604020202020204" pitchFamily="34" charset="0"/>
              <a:buChar char="•"/>
              <a:defRPr/>
            </a:pPr>
            <a:r>
              <a:rPr kumimoji="0" lang="en-US" sz="1200" b="0" strike="noStrike" kern="1200" cap="none" spc="0" normalizeH="0" baseline="0" dirty="0">
                <a:ln>
                  <a:noFill/>
                </a:ln>
                <a:solidFill>
                  <a:prstClr val="white"/>
                </a:solidFill>
                <a:effectLst/>
                <a:uLnTx/>
                <a:uFillTx/>
                <a:latin typeface="Encode Sans Medium" pitchFamily="2" charset="77"/>
              </a:rPr>
              <a:t>Smart </a:t>
            </a:r>
            <a:r>
              <a:rPr lang="en-US" sz="1200" b="0" dirty="0">
                <a:solidFill>
                  <a:prstClr val="white"/>
                </a:solidFill>
                <a:latin typeface="Encode Sans Medium" pitchFamily="2" charset="77"/>
              </a:rPr>
              <a:t>Q</a:t>
            </a:r>
            <a:r>
              <a:rPr kumimoji="0" lang="en-US" sz="1200" b="0" strike="noStrike" kern="1200" cap="none" spc="0" normalizeH="0" baseline="0" dirty="0">
                <a:ln>
                  <a:noFill/>
                </a:ln>
                <a:solidFill>
                  <a:prstClr val="white"/>
                </a:solidFill>
                <a:effectLst/>
                <a:uLnTx/>
                <a:uFillTx/>
                <a:latin typeface="Encode Sans Medium" pitchFamily="2" charset="77"/>
              </a:rPr>
              <a:t>ueueing for on-site charging</a:t>
            </a:r>
          </a:p>
          <a:p>
            <a:pPr marL="0" marR="0" lvl="0" indent="0" algn="l" defTabSz="914400" rtl="0" eaLnBrk="1" fontAlgn="auto" latinLnBrk="0" hangingPunct="1">
              <a:spcAft>
                <a:spcPts val="200"/>
              </a:spcAft>
              <a:buClrTx/>
              <a:buSzTx/>
              <a:buFont typeface="Arial" panose="020B0604020202020204" pitchFamily="34" charset="0"/>
              <a:buNone/>
              <a:tabLst/>
              <a:defRPr/>
            </a:pPr>
            <a:endParaRPr lang="en-US" sz="1200" b="0" dirty="0">
              <a:solidFill>
                <a:schemeClr val="tx1"/>
              </a:solidFill>
              <a:latin typeface="Encode Sans Medium" pitchFamily="2" charset="77"/>
              <a:ea typeface="+mn-ea"/>
              <a:cs typeface="+mn-cs"/>
            </a:endParaRPr>
          </a:p>
          <a:p>
            <a:pPr marL="0" marR="0" lvl="0" indent="0" algn="l" defTabSz="914400" rtl="0" eaLnBrk="1" fontAlgn="auto" latinLnBrk="0" hangingPunct="1">
              <a:spcAft>
                <a:spcPts val="200"/>
              </a:spcAft>
              <a:buClrTx/>
              <a:buSzTx/>
              <a:buFont typeface="Arial" panose="020B0604020202020204" pitchFamily="34" charset="0"/>
              <a:buNone/>
              <a:tabLst/>
              <a:defRPr/>
            </a:pPr>
            <a:r>
              <a:rPr lang="en-US" sz="1200" b="0" dirty="0">
                <a:solidFill>
                  <a:schemeClr val="tx1"/>
                </a:solidFill>
                <a:latin typeface="Encode Sans Medium" pitchFamily="2" charset="77"/>
                <a:ea typeface="+mn-ea"/>
                <a:cs typeface="+mn-cs"/>
              </a:rPr>
              <a:t>So, in operation, both managers and users have a class leading, easy to use experience.  However, it is fundamental that the experience is right from the very beginning, so we help the customer through their EV installation too…</a:t>
            </a:r>
            <a:endParaRPr lang="en-US" b="1" dirty="0">
              <a:latin typeface="Encode Sans Medium" pitchFamily="2" charset="77"/>
              <a:ea typeface="Calibri"/>
              <a:cs typeface="Calibri"/>
            </a:endParaRPr>
          </a:p>
          <a:p>
            <a:endParaRPr lang="en-US" b="1" dirty="0">
              <a:latin typeface="Encode Sans Medium" pitchFamily="2" charset="77"/>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0FC10-6C6B-43E2-8E0B-EF3BF1CAE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435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F1733-DD7D-EA6D-3AAA-B3EF37F8D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81FC1-6CC6-8BEF-3438-058049811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A5E12-1A76-6FFE-9645-673FA0FFC88D}"/>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3CFA2"/>
                </a:solidFill>
                <a:latin typeface="Encode Sans Medium" pitchFamily="2" charset="77"/>
              </a:rPr>
              <a:t>Expert Partners:</a:t>
            </a:r>
            <a:endParaRPr kumimoji="0" lang="en-US" sz="1200" b="1" i="0" u="none" strike="noStrike" kern="1200" cap="none" spc="0" normalizeH="0" baseline="0" noProof="0" dirty="0">
              <a:ln>
                <a:noFill/>
              </a:ln>
              <a:solidFill>
                <a:srgbClr val="13CFA2"/>
              </a:solidFill>
              <a:effectLst/>
              <a:uLnTx/>
              <a:uFillTx/>
              <a:latin typeface="Encode Sans Medium" pitchFamily="2" charset="77"/>
              <a:ea typeface="+mn-ea"/>
              <a:cs typeface="+mn-cs"/>
            </a:endParaRPr>
          </a:p>
          <a:p>
            <a:endParaRPr lang="en-US" dirty="0">
              <a:latin typeface="Encode Sans Medium" pitchFamily="2" charset="77"/>
            </a:endParaRPr>
          </a:p>
          <a:p>
            <a:r>
              <a:rPr lang="en-US" dirty="0">
                <a:latin typeface="Encode Sans Medium" pitchFamily="2" charset="77"/>
                <a:ea typeface="Calibri"/>
                <a:cs typeface="Calibri"/>
              </a:rPr>
              <a:t>As part of the one-stop-shop experience, our Installation Partners will take care of the implementation of the charging infrastructures at customers premises.</a:t>
            </a:r>
          </a:p>
          <a:p>
            <a:r>
              <a:rPr lang="en-US" dirty="0">
                <a:latin typeface="Encode Sans Medium" pitchFamily="2" charset="77"/>
                <a:ea typeface="Calibri"/>
                <a:cs typeface="Calibri"/>
              </a:rPr>
              <a:t>Installation partners have been specifically selected and trained to ensure smooth and qualitative implementation.</a:t>
            </a:r>
          </a:p>
          <a:p>
            <a:endParaRPr lang="en-US" dirty="0">
              <a:latin typeface="Encode Sans Medium" pitchFamily="2" charset="77"/>
              <a:ea typeface="Calibri"/>
              <a:cs typeface="Calibri"/>
            </a:endParaRPr>
          </a:p>
          <a:p>
            <a:r>
              <a:rPr lang="en-US" dirty="0">
                <a:latin typeface="Encode Sans Medium" pitchFamily="2" charset="77"/>
                <a:ea typeface="Calibri"/>
                <a:cs typeface="Calibri"/>
              </a:rPr>
              <a:t>As you can understand from the different steps on screen, from the moment they are introduced to customers, Free2move Charge Business partners are able to take care of all operations needed to implement a charging infrastructure, including permitting, civil works, and upgrade of electric installation.</a:t>
            </a:r>
          </a:p>
          <a:p>
            <a:endParaRPr lang="en-US" dirty="0">
              <a:latin typeface="Encode Sans Medium" pitchFamily="2" charset="77"/>
              <a:ea typeface="Calibri"/>
              <a:cs typeface="Calibri"/>
            </a:endParaRPr>
          </a:p>
          <a:p>
            <a:r>
              <a:rPr lang="en-US" b="0" i="0" u="none" strike="noStrike" dirty="0">
                <a:solidFill>
                  <a:srgbClr val="474747"/>
                </a:solidFill>
                <a:effectLst/>
                <a:latin typeface="Encode Sans Medium" pitchFamily="2" charset="77"/>
              </a:rPr>
              <a:t>The benefits, therefore, include: </a:t>
            </a:r>
            <a:r>
              <a:rPr lang="en-US" b="1" i="0" u="none" strike="noStrike" dirty="0">
                <a:solidFill>
                  <a:srgbClr val="474747"/>
                </a:solidFill>
                <a:effectLst/>
                <a:latin typeface="Encode Sans Medium" pitchFamily="2" charset="77"/>
              </a:rPr>
              <a:t>&lt;animation build&gt;</a:t>
            </a:r>
            <a:r>
              <a:rPr lang="en-US" sz="1200" b="0" dirty="0">
                <a:solidFill>
                  <a:schemeClr val="tx1"/>
                </a:solidFill>
                <a:latin typeface="Encode Sans Medium" pitchFamily="2" charset="77"/>
                <a:ea typeface="+mn-ea"/>
                <a:cs typeface="+mn-cs"/>
              </a:rPr>
              <a:t>:</a:t>
            </a:r>
            <a:endParaRPr lang="en-US" dirty="0">
              <a:latin typeface="Encode Sans Medium" pitchFamily="2" charset="77"/>
              <a:ea typeface="Calibri"/>
              <a:cs typeface="Calibri"/>
            </a:endParaRPr>
          </a:p>
          <a:p>
            <a:pPr marL="212400" marR="0" lvl="0" indent="-213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1200" b="1" i="0" u="none" strike="noStrike" kern="1200" cap="none" spc="0" normalizeH="0" baseline="0" dirty="0">
                <a:ln>
                  <a:noFill/>
                </a:ln>
                <a:solidFill>
                  <a:prstClr val="white"/>
                </a:solidFill>
                <a:effectLst/>
                <a:uLnTx/>
                <a:uFillTx/>
                <a:latin typeface="Encode Sans Medium" pitchFamily="2" charset="77"/>
              </a:rPr>
              <a:t>Reliable partners</a:t>
            </a:r>
            <a:r>
              <a:rPr kumimoji="0" lang="en-US" sz="1200" i="0" u="none" strike="noStrike" kern="1200" cap="none" spc="0" normalizeH="0" baseline="0" dirty="0">
                <a:ln>
                  <a:noFill/>
                </a:ln>
                <a:solidFill>
                  <a:prstClr val="white"/>
                </a:solidFill>
                <a:effectLst/>
                <a:uLnTx/>
                <a:uFillTx/>
                <a:latin typeface="Encode Sans Medium" pitchFamily="2" charset="77"/>
              </a:rPr>
              <a:t>, fully skilled to </a:t>
            </a:r>
            <a:r>
              <a:rPr kumimoji="0" lang="en-US" sz="1200" b="1" i="0" u="none" strike="noStrike" kern="1200" cap="none" spc="0" normalizeH="0" baseline="0" dirty="0">
                <a:ln>
                  <a:noFill/>
                </a:ln>
                <a:solidFill>
                  <a:prstClr val="white"/>
                </a:solidFill>
                <a:effectLst/>
                <a:uLnTx/>
                <a:uFillTx/>
                <a:latin typeface="Encode Sans Medium" pitchFamily="2" charset="77"/>
              </a:rPr>
              <a:t>equip company sites – </a:t>
            </a:r>
            <a:r>
              <a:rPr kumimoji="0" lang="en-US" sz="1200" b="0" i="0" u="none" strike="noStrike" kern="1200" cap="none" spc="0" normalizeH="0" baseline="0" dirty="0">
                <a:ln>
                  <a:noFill/>
                </a:ln>
                <a:solidFill>
                  <a:prstClr val="white"/>
                </a:solidFill>
                <a:effectLst/>
                <a:uLnTx/>
                <a:uFillTx/>
                <a:latin typeface="Encode Sans Medium" pitchFamily="2" charset="77"/>
              </a:rPr>
              <a:t>just like the customer can trust your dealership will service all their needs with regards to obtaining their electric vehicles, Free2move Business will service all their needs when it comes to understanding, planning and installing their charging systems</a:t>
            </a:r>
          </a:p>
          <a:p>
            <a:pPr marL="212400" marR="0" lvl="0" indent="-213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1200" i="0" u="none" strike="noStrike" kern="1200" cap="none" spc="0" normalizeH="0" baseline="0" dirty="0">
                <a:ln>
                  <a:noFill/>
                </a:ln>
                <a:solidFill>
                  <a:prstClr val="white"/>
                </a:solidFill>
                <a:effectLst/>
                <a:uLnTx/>
                <a:uFillTx/>
                <a:latin typeface="Encode Sans Medium" pitchFamily="2" charset="77"/>
              </a:rPr>
              <a:t>Systematic </a:t>
            </a:r>
            <a:r>
              <a:rPr kumimoji="0" lang="en-US" sz="1200" b="1" i="0" u="none" strike="noStrike" kern="1200" cap="none" spc="0" normalizeH="0" baseline="0" dirty="0">
                <a:ln>
                  <a:noFill/>
                </a:ln>
                <a:solidFill>
                  <a:prstClr val="white"/>
                </a:solidFill>
                <a:effectLst/>
                <a:uLnTx/>
                <a:uFillTx/>
                <a:latin typeface="Encode Sans Medium" pitchFamily="2" charset="77"/>
              </a:rPr>
              <a:t>on-site technical </a:t>
            </a:r>
            <a:r>
              <a:rPr lang="en-US" sz="1200" b="1" dirty="0">
                <a:solidFill>
                  <a:prstClr val="white"/>
                </a:solidFill>
                <a:latin typeface="Encode Sans Medium" pitchFamily="2" charset="77"/>
              </a:rPr>
              <a:t>analysis - </a:t>
            </a:r>
            <a:r>
              <a:rPr lang="en-US" b="0" dirty="0">
                <a:latin typeface="Encode Sans Medium" pitchFamily="2" charset="77"/>
                <a:ea typeface="Calibri"/>
                <a:cs typeface="Calibri"/>
              </a:rPr>
              <a:t>Installation partner or its contractors may support customer in the permitting activities, civil works and upgrade of electric installation</a:t>
            </a:r>
          </a:p>
          <a:p>
            <a:pPr marL="212400" marR="0" lvl="0" indent="-213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1200" b="1" i="0" u="none" strike="noStrike" kern="1200" cap="none" spc="0" normalizeH="0" baseline="0" dirty="0">
                <a:ln>
                  <a:noFill/>
                </a:ln>
                <a:solidFill>
                  <a:prstClr val="white"/>
                </a:solidFill>
                <a:effectLst/>
                <a:uLnTx/>
                <a:uFillTx/>
                <a:latin typeface="Encode Sans Medium" pitchFamily="2" charset="77"/>
              </a:rPr>
              <a:t>Tailored comprehensive solutions - </a:t>
            </a:r>
            <a:r>
              <a:rPr lang="en-US" dirty="0">
                <a:latin typeface="Encode Sans Medium" pitchFamily="2" charset="77"/>
                <a:ea typeface="Calibri"/>
                <a:cs typeface="Calibri"/>
              </a:rPr>
              <a:t>Each project </a:t>
            </a:r>
            <a:r>
              <a:rPr lang="en-US" b="0" dirty="0">
                <a:latin typeface="Encode Sans Medium" pitchFamily="2" charset="77"/>
                <a:ea typeface="Calibri"/>
                <a:cs typeface="Calibri"/>
              </a:rPr>
              <a:t>will start with an on-site technical survey in order to understand the specific set-up of the site, assess feasibility and provide a tailor-made solution</a:t>
            </a:r>
            <a:endParaRPr kumimoji="0" lang="en-US" sz="1200" b="1" i="0" u="none" strike="noStrike" kern="1200" cap="none" spc="0" normalizeH="0" baseline="0" dirty="0">
              <a:ln>
                <a:noFill/>
              </a:ln>
              <a:solidFill>
                <a:prstClr val="white"/>
              </a:solidFill>
              <a:effectLst/>
              <a:uLnTx/>
              <a:uFillTx/>
              <a:latin typeface="Encode Sans Medium" pitchFamily="2" charset="77"/>
            </a:endParaRPr>
          </a:p>
          <a:p>
            <a:pPr marL="212400" indent="-213750">
              <a:spcAft>
                <a:spcPts val="500"/>
              </a:spcAft>
              <a:buFont typeface="Arial" panose="020B0604020202020204" pitchFamily="34" charset="0"/>
              <a:buChar char="•"/>
              <a:defRPr/>
            </a:pPr>
            <a:r>
              <a:rPr kumimoji="0" lang="en-US" sz="1200" i="0" u="none" strike="noStrike" kern="1200" cap="none" spc="0" normalizeH="0" baseline="0" dirty="0">
                <a:ln>
                  <a:noFill/>
                </a:ln>
                <a:solidFill>
                  <a:prstClr val="white"/>
                </a:solidFill>
                <a:effectLst/>
                <a:uLnTx/>
                <a:uFillTx/>
                <a:latin typeface="Encode Sans Medium" pitchFamily="2" charset="77"/>
              </a:rPr>
              <a:t>Dedicated </a:t>
            </a:r>
            <a:r>
              <a:rPr kumimoji="0" lang="en-US" sz="1200" b="1" i="0" u="none" strike="noStrike" kern="1200" cap="none" spc="0" normalizeH="0" baseline="0" dirty="0">
                <a:ln>
                  <a:noFill/>
                </a:ln>
                <a:solidFill>
                  <a:prstClr val="white"/>
                </a:solidFill>
                <a:effectLst/>
                <a:uLnTx/>
                <a:uFillTx/>
                <a:latin typeface="Encode Sans Medium" pitchFamily="2" charset="77"/>
              </a:rPr>
              <a:t>project management </a:t>
            </a:r>
            <a:r>
              <a:rPr kumimoji="0" lang="en-US" sz="1200" i="0" u="none" strike="noStrike" kern="1200" cap="none" spc="0" normalizeH="0" baseline="0" dirty="0">
                <a:ln>
                  <a:noFill/>
                </a:ln>
                <a:solidFill>
                  <a:prstClr val="white"/>
                </a:solidFill>
                <a:effectLst/>
                <a:uLnTx/>
                <a:uFillTx/>
                <a:latin typeface="Encode Sans Medium" pitchFamily="2" charset="77"/>
              </a:rPr>
              <a:t>for </a:t>
            </a:r>
            <a:r>
              <a:rPr kumimoji="0" lang="en-US" sz="1200" b="1" i="0" u="none" strike="noStrike" kern="1200" cap="none" spc="0" normalizeH="0" baseline="0" dirty="0">
                <a:ln>
                  <a:noFill/>
                </a:ln>
                <a:solidFill>
                  <a:prstClr val="white"/>
                </a:solidFill>
                <a:effectLst/>
                <a:uLnTx/>
                <a:uFillTx/>
                <a:latin typeface="Encode Sans Medium" pitchFamily="2" charset="77"/>
              </a:rPr>
              <a:t>complex</a:t>
            </a:r>
            <a:r>
              <a:rPr kumimoji="0" lang="en-US" sz="1200" i="0" u="none" strike="noStrike" kern="1200" cap="none" spc="0" normalizeH="0" baseline="0" dirty="0">
                <a:ln>
                  <a:noFill/>
                </a:ln>
                <a:solidFill>
                  <a:prstClr val="white"/>
                </a:solidFill>
                <a:effectLst/>
                <a:uLnTx/>
                <a:uFillTx/>
                <a:latin typeface="Encode Sans Medium" pitchFamily="2" charset="77"/>
              </a:rPr>
              <a:t> and </a:t>
            </a:r>
            <a:r>
              <a:rPr kumimoji="0" lang="en-US" sz="1200" b="1" i="0" u="none" strike="noStrike" kern="1200" cap="none" spc="0" normalizeH="0" baseline="0" dirty="0">
                <a:ln>
                  <a:noFill/>
                </a:ln>
                <a:solidFill>
                  <a:prstClr val="white"/>
                </a:solidFill>
                <a:effectLst/>
                <a:uLnTx/>
                <a:uFillTx/>
                <a:latin typeface="Encode Sans Medium" pitchFamily="2" charset="77"/>
              </a:rPr>
              <a:t>large projects - </a:t>
            </a:r>
            <a:r>
              <a:rPr lang="en-US" b="0" dirty="0">
                <a:latin typeface="Encode Sans Medium" pitchFamily="2" charset="77"/>
                <a:ea typeface="Calibri"/>
                <a:cs typeface="Calibri"/>
              </a:rPr>
              <a:t>When size and complexity of the project requires it, a dedicated project management will be put in place to ensure the proper execution</a:t>
            </a:r>
            <a:endParaRPr kumimoji="0" lang="en-US" sz="1200" b="1" i="0" u="none" strike="noStrike" kern="1200" cap="none" spc="0" normalizeH="0" baseline="0" dirty="0">
              <a:ln>
                <a:noFill/>
              </a:ln>
              <a:solidFill>
                <a:prstClr val="white"/>
              </a:solidFill>
              <a:effectLst/>
              <a:uLnTx/>
              <a:uFillTx/>
              <a:latin typeface="Encode Sans Medium" pitchFamily="2" charset="77"/>
            </a:endParaRPr>
          </a:p>
          <a:p>
            <a:endParaRPr lang="en-US" dirty="0">
              <a:latin typeface="Encode Sans Medium" pitchFamily="2" charset="77"/>
            </a:endParaRPr>
          </a:p>
          <a:p>
            <a:r>
              <a:rPr lang="en-US" dirty="0">
                <a:latin typeface="Encode Sans Medium" pitchFamily="2" charset="77"/>
              </a:rPr>
              <a:t>Similarly, customers need to be looked after once they are operational, so we offer a full aftersales service too…</a:t>
            </a:r>
          </a:p>
        </p:txBody>
      </p:sp>
      <p:sp>
        <p:nvSpPr>
          <p:cNvPr id="4" name="Slide Number Placeholder 3">
            <a:extLst>
              <a:ext uri="{FF2B5EF4-FFF2-40B4-BE49-F238E27FC236}">
                <a16:creationId xmlns:a16="http://schemas.microsoft.com/office/drawing/2014/main" id="{4AEDA930-7774-B0CA-03D5-3B7C2CEC8D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0FC10-6C6B-43E2-8E0B-EF3BF1CAE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238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CA43-C9AC-5E65-3C25-176AFF86C4D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3B898E-929B-710C-DF89-B95CF8FE1DE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9A31528-C531-9880-DE77-FEF70E6AC47F}"/>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sz="1200" dirty="0">
                <a:solidFill>
                  <a:schemeClr val="tx2"/>
                </a:solidFill>
                <a:latin typeface="Encode Sans Medium" pitchFamily="2" charset="77"/>
              </a:rPr>
              <a:t>For an always up and running fleet, Free2move Charge provide maintenance plan and warranty extension in addition to the standard 2-year warranty on the chargers.  The creation of a customized ensures that every customer has the level of service that they expect, accounting for their different needs.  </a:t>
            </a:r>
          </a:p>
          <a:p>
            <a:endParaRPr lang="en-US" sz="1200" dirty="0">
              <a:solidFill>
                <a:schemeClr val="tx2"/>
              </a:solidFill>
              <a:latin typeface="Encode Sans Medium" pitchFamily="2" charset="77"/>
            </a:endParaRPr>
          </a:p>
          <a:p>
            <a:r>
              <a:rPr lang="en-US" sz="1200" dirty="0">
                <a:solidFill>
                  <a:schemeClr val="tx2"/>
                </a:solidFill>
                <a:latin typeface="Encode Sans Medium" pitchFamily="2" charset="77"/>
              </a:rPr>
              <a:t>Should anything go wrong, then they can also be assured of technical assistance either on email or via the telephone, during working hours.</a:t>
            </a:r>
          </a:p>
          <a:p>
            <a:endParaRPr lang="en-US" sz="1200" dirty="0">
              <a:solidFill>
                <a:schemeClr val="tx2"/>
              </a:solidFill>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474747"/>
                </a:solidFill>
                <a:effectLst/>
                <a:latin typeface="Encode Sans Medium" pitchFamily="2" charset="77"/>
              </a:rPr>
              <a:t>So, for your customer, this means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a:t>
            </a:r>
          </a:p>
          <a:p>
            <a:pPr marL="212400" indent="-213750">
              <a:spcAft>
                <a:spcPts val="500"/>
              </a:spcAft>
              <a:buFont typeface="Arial" panose="020B0604020202020204" pitchFamily="34" charset="0"/>
              <a:buChar char="•"/>
              <a:defRPr/>
            </a:pPr>
            <a:r>
              <a:rPr kumimoji="0" lang="en-US" sz="1200" b="1" i="0" u="none" strike="noStrike" kern="1200" cap="none" spc="0" normalizeH="0" baseline="0" dirty="0">
                <a:ln>
                  <a:noFill/>
                </a:ln>
                <a:solidFill>
                  <a:prstClr val="white"/>
                </a:solidFill>
                <a:effectLst/>
                <a:uLnTx/>
                <a:uFillTx/>
                <a:latin typeface="Encode Sans Medium" pitchFamily="2" charset="77"/>
                <a:ea typeface="+mn-ea"/>
                <a:cs typeface="+mn-cs"/>
              </a:rPr>
              <a:t>Complete cover </a:t>
            </a:r>
            <a:r>
              <a:rPr kumimoji="0" lang="en-US" sz="1200" i="0" u="none" strike="noStrike" kern="1200" cap="none" spc="0" normalizeH="0" baseline="0" dirty="0">
                <a:ln>
                  <a:noFill/>
                </a:ln>
                <a:solidFill>
                  <a:prstClr val="white"/>
                </a:solidFill>
                <a:effectLst/>
                <a:uLnTx/>
                <a:uFillTx/>
                <a:latin typeface="Encode Sans Medium" pitchFamily="2" charset="77"/>
                <a:ea typeface="+mn-ea"/>
                <a:cs typeface="+mn-cs"/>
              </a:rPr>
              <a:t>for </a:t>
            </a:r>
            <a:r>
              <a:rPr kumimoji="0" lang="en-US" sz="1200" b="1" i="0" u="none" strike="noStrike" kern="1200" cap="none" spc="0" normalizeH="0" baseline="0" dirty="0">
                <a:ln>
                  <a:noFill/>
                </a:ln>
                <a:solidFill>
                  <a:prstClr val="white"/>
                </a:solidFill>
                <a:effectLst/>
                <a:uLnTx/>
                <a:uFillTx/>
                <a:latin typeface="Encode Sans Medium" pitchFamily="2" charset="77"/>
                <a:ea typeface="+mn-ea"/>
                <a:cs typeface="+mn-cs"/>
              </a:rPr>
              <a:t>all</a:t>
            </a:r>
            <a:r>
              <a:rPr kumimoji="0" lang="en-US" sz="1200" i="0" u="none" strike="noStrike" kern="1200" cap="none" spc="0" normalizeH="0" baseline="0" dirty="0">
                <a:ln>
                  <a:noFill/>
                </a:ln>
                <a:solidFill>
                  <a:prstClr val="white"/>
                </a:solidFill>
                <a:effectLst/>
                <a:uLnTx/>
                <a:uFillTx/>
                <a:latin typeface="Encode Sans Medium" pitchFamily="2" charset="77"/>
                <a:ea typeface="+mn-ea"/>
                <a:cs typeface="+mn-cs"/>
              </a:rPr>
              <a:t> your </a:t>
            </a:r>
            <a:r>
              <a:rPr kumimoji="0" lang="en-US" sz="1200" b="1" i="0" u="none" strike="noStrike" kern="1200" cap="none" spc="0" normalizeH="0" baseline="0" dirty="0">
                <a:ln>
                  <a:noFill/>
                </a:ln>
                <a:solidFill>
                  <a:prstClr val="white"/>
                </a:solidFill>
                <a:effectLst/>
                <a:uLnTx/>
                <a:uFillTx/>
                <a:latin typeface="Encode Sans Medium" pitchFamily="2" charset="77"/>
                <a:ea typeface="+mn-ea"/>
                <a:cs typeface="+mn-cs"/>
              </a:rPr>
              <a:t>customer’s needs – </a:t>
            </a:r>
            <a:r>
              <a:rPr kumimoji="0" lang="en-US" sz="1200" b="0" i="0" u="none" strike="noStrike" kern="1200" cap="none" spc="0" normalizeH="0" baseline="0" dirty="0">
                <a:ln>
                  <a:noFill/>
                </a:ln>
                <a:solidFill>
                  <a:prstClr val="white"/>
                </a:solidFill>
                <a:effectLst/>
                <a:uLnTx/>
                <a:uFillTx/>
                <a:latin typeface="Encode Sans Medium" pitchFamily="2" charset="77"/>
                <a:ea typeface="+mn-ea"/>
                <a:cs typeface="+mn-cs"/>
              </a:rPr>
              <a:t>you know they will be in safe hands that will give them the best support structure possible to get their electric vehicle fleet running</a:t>
            </a:r>
          </a:p>
          <a:p>
            <a:pPr marL="212400" indent="-213750">
              <a:spcAft>
                <a:spcPts val="500"/>
              </a:spcAft>
              <a:buFont typeface="Arial" panose="020B0604020202020204" pitchFamily="34" charset="0"/>
              <a:buChar char="•"/>
              <a:defRPr/>
            </a:pPr>
            <a:r>
              <a:rPr kumimoji="0" lang="en-US" sz="1200" b="1" i="0" u="none" strike="noStrike" kern="1200" cap="none" spc="0" normalizeH="0" baseline="0" dirty="0">
                <a:ln>
                  <a:noFill/>
                </a:ln>
                <a:solidFill>
                  <a:prstClr val="white"/>
                </a:solidFill>
                <a:effectLst/>
                <a:uLnTx/>
                <a:uFillTx/>
                <a:latin typeface="Encode Sans Medium" pitchFamily="2" charset="77"/>
                <a:ea typeface="+mn-ea"/>
                <a:cs typeface="+mn-cs"/>
              </a:rPr>
              <a:t>Tailor-made solutions </a:t>
            </a:r>
            <a:r>
              <a:rPr kumimoji="0" lang="en-US" sz="1200" i="0" u="none" strike="noStrike" kern="1200" cap="none" spc="0" normalizeH="0" baseline="0" dirty="0">
                <a:ln>
                  <a:noFill/>
                </a:ln>
                <a:solidFill>
                  <a:prstClr val="white"/>
                </a:solidFill>
                <a:effectLst/>
                <a:uLnTx/>
                <a:uFillTx/>
                <a:latin typeface="Encode Sans Medium" pitchFamily="2" charset="77"/>
                <a:ea typeface="+mn-ea"/>
                <a:cs typeface="+mn-cs"/>
              </a:rPr>
              <a:t>for </a:t>
            </a:r>
            <a:r>
              <a:rPr kumimoji="0" lang="en-US" sz="1200" b="1" i="0" u="none" strike="noStrike" kern="1200" cap="none" spc="0" normalizeH="0" baseline="0" dirty="0">
                <a:ln>
                  <a:noFill/>
                </a:ln>
                <a:solidFill>
                  <a:prstClr val="white"/>
                </a:solidFill>
                <a:effectLst/>
                <a:uLnTx/>
                <a:uFillTx/>
                <a:latin typeface="Encode Sans Medium" pitchFamily="2" charset="77"/>
                <a:ea typeface="+mn-ea"/>
                <a:cs typeface="+mn-cs"/>
              </a:rPr>
              <a:t>specific needs – </a:t>
            </a:r>
            <a:r>
              <a:rPr kumimoji="0" lang="en-US" sz="1200" b="0" i="0" u="none" strike="noStrike" kern="1200" cap="none" spc="0" normalizeH="0" baseline="0" dirty="0">
                <a:ln>
                  <a:noFill/>
                </a:ln>
                <a:solidFill>
                  <a:prstClr val="white"/>
                </a:solidFill>
                <a:effectLst/>
                <a:uLnTx/>
                <a:uFillTx/>
                <a:latin typeface="Encode Sans Medium" pitchFamily="2" charset="77"/>
                <a:ea typeface="+mn-ea"/>
                <a:cs typeface="+mn-cs"/>
              </a:rPr>
              <a:t>ensures that customers get the best fit solution for their business needs</a:t>
            </a:r>
          </a:p>
          <a:p>
            <a:endParaRPr lang="en-US" sz="1200" dirty="0">
              <a:solidFill>
                <a:schemeClr val="tx2"/>
              </a:solidFill>
              <a:latin typeface="Encode Sans Medium" pitchFamily="2" charset="77"/>
            </a:endParaRPr>
          </a:p>
          <a:p>
            <a:r>
              <a:rPr lang="en-US" sz="1200" dirty="0">
                <a:solidFill>
                  <a:schemeClr val="tx2"/>
                </a:solidFill>
                <a:latin typeface="Encode Sans Medium" pitchFamily="2" charset="77"/>
              </a:rPr>
              <a:t>This will add the final element in giving customers peace of mind with regards to office installations and operation.  Yet, the service offers even more, starting with home charging…</a:t>
            </a:r>
          </a:p>
          <a:p>
            <a:endParaRPr lang="en-US" dirty="0">
              <a:latin typeface="Encode Sans Medium" pitchFamily="2" charset="77"/>
            </a:endParaRPr>
          </a:p>
        </p:txBody>
      </p:sp>
      <p:sp>
        <p:nvSpPr>
          <p:cNvPr id="4" name="Segnaposto numero diapositiva 3">
            <a:extLst>
              <a:ext uri="{FF2B5EF4-FFF2-40B4-BE49-F238E27FC236}">
                <a16:creationId xmlns:a16="http://schemas.microsoft.com/office/drawing/2014/main" id="{43A556A5-2F84-1E12-98DE-083B995E10E2}"/>
              </a:ext>
            </a:extLst>
          </p:cNvPr>
          <p:cNvSpPr>
            <a:spLocks noGrp="1"/>
          </p:cNvSpPr>
          <p:nvPr>
            <p:ph type="sldNum" sz="quarter" idx="5"/>
          </p:nvPr>
        </p:nvSpPr>
        <p:spPr/>
        <p:txBody>
          <a:bodyPr/>
          <a:lstStyle/>
          <a:p>
            <a:fld id="{DA46B207-691D-4EE2-B9CC-9F376BF0DE64}" type="slidenum">
              <a:rPr lang="fr-FR" smtClean="0"/>
              <a:t>34</a:t>
            </a:fld>
            <a:endParaRPr lang="fr-FR"/>
          </a:p>
        </p:txBody>
      </p:sp>
    </p:spTree>
    <p:extLst>
      <p:ext uri="{BB962C8B-B14F-4D97-AF65-F5344CB8AC3E}">
        <p14:creationId xmlns:p14="http://schemas.microsoft.com/office/powerpoint/2010/main" val="2133246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B9EEA-5800-10D9-1694-1C02D2119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5B0F8-0975-DC76-1793-6F607ED75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1F337-9B33-B90D-81DA-7F90B22A108E}"/>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As with all Free2move Charge offers, customers and users will find our solutions to be clear and transparent.</a:t>
            </a:r>
          </a:p>
          <a:p>
            <a:endParaRPr lang="en-US" dirty="0">
              <a:latin typeface="Encode Sans Medium" pitchFamily="2" charset="77"/>
            </a:endParaRPr>
          </a:p>
          <a:p>
            <a:r>
              <a:rPr lang="en-US" dirty="0">
                <a:latin typeface="Encode Sans Medium" pitchFamily="2" charset="77"/>
              </a:rPr>
              <a:t>One of the key aspects of the Free2move Charge Business solution at the employee’s home is the capacity to </a:t>
            </a:r>
            <a:r>
              <a:rPr lang="en-US" b="0" dirty="0">
                <a:latin typeface="Encode Sans Medium" pitchFamily="2" charset="77"/>
              </a:rPr>
              <a:t>manage automated reimbursement when the employee uses the charger for professional usage.</a:t>
            </a:r>
          </a:p>
          <a:p>
            <a:endParaRPr lang="en-US" b="0" dirty="0">
              <a:latin typeface="Encode Sans Medium" pitchFamily="2" charset="77"/>
            </a:endParaRPr>
          </a:p>
          <a:p>
            <a:r>
              <a:rPr lang="en-US" b="0" dirty="0">
                <a:latin typeface="Encode Sans Medium" pitchFamily="2" charset="77"/>
              </a:rPr>
              <a:t>It is important to note that the actual hardware offer (wall boxes) is the same as we already see in the Free2move Charge Home offer.  With Free2move Charge Business, the offer includes both installation and aftersales / customer care.  (Trainer note:  The offer varies by country, so please confirm the offer in your country)</a:t>
            </a:r>
            <a:r>
              <a:rPr lang="en-US" dirty="0">
                <a:latin typeface="Encode Sans Medium" pitchFamily="2" charset="77"/>
              </a:rPr>
              <a:t>.</a:t>
            </a:r>
          </a:p>
          <a:p>
            <a:r>
              <a:rPr lang="en-US" dirty="0">
                <a:latin typeface="Encode Sans Medium"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chemeClr val="tx2"/>
                </a:solidFill>
                <a:latin typeface="Encode Sans Medium" pitchFamily="2" charset="77"/>
              </a:rPr>
              <a:t>The automated reimbursement service will enable businesses to set up hassle-free charging solutions at employee homes.  Employees are sure to be reimbursed quickly, with the company not having to manage expense claims and reimbursements, everything is automated!</a:t>
            </a:r>
          </a:p>
          <a:p>
            <a:endParaRPr lang="en-US" dirty="0">
              <a:latin typeface="Encode Sans Medium" pitchFamily="2" charset="77"/>
            </a:endParaRPr>
          </a:p>
          <a:p>
            <a:r>
              <a:rPr lang="en-US" dirty="0">
                <a:latin typeface="Encode Sans Medium" pitchFamily="2" charset="77"/>
              </a:rPr>
              <a:t>The system allows businesses to:</a:t>
            </a:r>
          </a:p>
          <a:p>
            <a:pPr marL="212400" indent="-213750">
              <a:spcAft>
                <a:spcPts val="500"/>
              </a:spcAft>
              <a:buClr>
                <a:srgbClr val="6600FF"/>
              </a:buClr>
              <a:buFont typeface="Arial" panose="020B0604020202020204" pitchFamily="34" charset="0"/>
              <a:buChar char="•"/>
              <a:defRPr/>
            </a:pPr>
            <a:r>
              <a:rPr kumimoji="0" lang="en-US" sz="1200" b="0" i="0" u="none" strike="noStrike" kern="1200" cap="none" spc="0" normalizeH="0" baseline="0" noProof="0" dirty="0">
                <a:ln>
                  <a:noFill/>
                </a:ln>
                <a:solidFill>
                  <a:schemeClr val="tx2"/>
                </a:solidFill>
                <a:effectLst/>
                <a:uLnTx/>
                <a:uFillTx/>
                <a:latin typeface="Encode Sans Medium" pitchFamily="2" charset="77"/>
                <a:ea typeface="+mn-ea"/>
                <a:cs typeface="+mn-cs"/>
              </a:rPr>
              <a:t>Sponsor employee home chargers</a:t>
            </a:r>
          </a:p>
          <a:p>
            <a:pPr marL="212400" indent="-213750">
              <a:spcAft>
                <a:spcPts val="500"/>
              </a:spcAft>
              <a:buClr>
                <a:srgbClr val="6600FF"/>
              </a:buClr>
              <a:buFont typeface="Arial" panose="020B0604020202020204" pitchFamily="34" charset="0"/>
              <a:buChar char="•"/>
              <a:defRPr/>
            </a:pPr>
            <a:r>
              <a:rPr kumimoji="0" lang="en-US" sz="1200" b="0" i="0" u="none" strike="noStrike" kern="1200" cap="none" spc="0" normalizeH="0" baseline="0" noProof="0" dirty="0">
                <a:ln>
                  <a:noFill/>
                </a:ln>
                <a:solidFill>
                  <a:schemeClr val="tx2"/>
                </a:solidFill>
                <a:effectLst/>
                <a:uLnTx/>
                <a:uFillTx/>
                <a:latin typeface="Encode Sans Medium" pitchFamily="2" charset="77"/>
                <a:ea typeface="+mn-ea"/>
                <a:cs typeface="+mn-cs"/>
              </a:rPr>
              <a:t>Have energy consumption automatically reported to them via the supervision platform; improving accuracy and timeliness of information</a:t>
            </a:r>
          </a:p>
          <a:p>
            <a:pPr marL="212400" indent="-213750">
              <a:spcAft>
                <a:spcPts val="500"/>
              </a:spcAft>
              <a:buClr>
                <a:srgbClr val="6600FF"/>
              </a:buClr>
              <a:buFont typeface="Arial" panose="020B0604020202020204" pitchFamily="34" charset="0"/>
              <a:buChar char="•"/>
              <a:defRPr/>
            </a:pPr>
            <a:r>
              <a:rPr lang="en-US" sz="1200" noProof="0" dirty="0">
                <a:solidFill>
                  <a:schemeClr val="tx2"/>
                </a:solidFill>
                <a:latin typeface="Encode Sans Medium" pitchFamily="2" charset="77"/>
              </a:rPr>
              <a:t>Pay costs </a:t>
            </a:r>
            <a:r>
              <a:rPr kumimoji="0" lang="en-US" sz="1200" b="0" i="0" u="none" strike="noStrike" kern="1200" cap="none" spc="0" normalizeH="0" baseline="0" noProof="0" dirty="0">
                <a:ln>
                  <a:noFill/>
                </a:ln>
                <a:solidFill>
                  <a:schemeClr val="tx2"/>
                </a:solidFill>
                <a:effectLst/>
                <a:uLnTx/>
                <a:uFillTx/>
                <a:latin typeface="Encode Sans Medium" pitchFamily="2" charset="77"/>
                <a:ea typeface="+mn-ea"/>
                <a:cs typeface="+mn-cs"/>
              </a:rPr>
              <a:t>according to company policy </a:t>
            </a:r>
            <a:r>
              <a:rPr kumimoji="0" lang="en-US" sz="1100" b="0" i="0" u="none" strike="noStrike" kern="1200" cap="none" spc="0" normalizeH="0" baseline="0" noProof="0" dirty="0">
                <a:ln>
                  <a:noFill/>
                </a:ln>
                <a:solidFill>
                  <a:schemeClr val="tx2"/>
                </a:solidFill>
                <a:effectLst/>
                <a:uLnTx/>
                <a:uFillTx/>
                <a:latin typeface="Encode Sans Medium" pitchFamily="2" charset="77"/>
                <a:ea typeface="+mn-ea"/>
                <a:cs typeface="+mn-cs"/>
              </a:rPr>
              <a:t>( either based on </a:t>
            </a:r>
            <a:r>
              <a:rPr lang="en-US" sz="1100" noProof="0" dirty="0">
                <a:solidFill>
                  <a:schemeClr val="tx2"/>
                </a:solidFill>
                <a:latin typeface="Encode Sans Medium" pitchFamily="2" charset="77"/>
              </a:rPr>
              <a:t>real cost</a:t>
            </a:r>
            <a:r>
              <a:rPr kumimoji="0" lang="en-US" sz="1100" b="0" i="0" u="none" strike="noStrike" kern="1200" cap="none" spc="0" normalizeH="0" baseline="0" noProof="0" dirty="0">
                <a:ln>
                  <a:noFill/>
                </a:ln>
                <a:solidFill>
                  <a:schemeClr val="tx2"/>
                </a:solidFill>
                <a:effectLst/>
                <a:uLnTx/>
                <a:uFillTx/>
                <a:latin typeface="Encode Sans Medium" pitchFamily="2" charset="77"/>
                <a:ea typeface="+mn-ea"/>
                <a:cs typeface="+mn-cs"/>
              </a:rPr>
              <a:t> or fixed cost per kWh for all employees)</a:t>
            </a:r>
            <a:endParaRPr kumimoji="0" lang="en-US" sz="1200" b="0" i="0" u="none" strike="noStrike" kern="1200" cap="none" spc="0" normalizeH="0" baseline="0" noProof="0" dirty="0">
              <a:ln>
                <a:noFill/>
              </a:ln>
              <a:solidFill>
                <a:schemeClr val="tx2"/>
              </a:solidFill>
              <a:effectLst/>
              <a:uLnTx/>
              <a:uFillTx/>
              <a:latin typeface="Encode Sans Medium" pitchFamily="2" charset="77"/>
              <a:ea typeface="+mn-ea"/>
              <a:cs typeface="+mn-cs"/>
            </a:endParaRPr>
          </a:p>
          <a:p>
            <a:pPr marL="212400" indent="-213750">
              <a:spcAft>
                <a:spcPts val="500"/>
              </a:spcAft>
              <a:buClr>
                <a:srgbClr val="6600FF"/>
              </a:buClr>
              <a:buFont typeface="Arial" panose="020B0604020202020204" pitchFamily="34" charset="0"/>
              <a:buChar char="•"/>
              <a:defRPr/>
            </a:pPr>
            <a:endParaRPr kumimoji="0" lang="en-US" sz="1200" b="0" i="0" u="none" strike="noStrike" kern="1200" cap="none" spc="0" normalizeH="0" baseline="0" noProof="0" dirty="0">
              <a:ln>
                <a:noFill/>
              </a:ln>
              <a:solidFill>
                <a:schemeClr val="tx2"/>
              </a:solidFill>
              <a:effectLst/>
              <a:uLnTx/>
              <a:uFillTx/>
              <a:latin typeface="Encode Sans Medium" pitchFamily="2" charset="77"/>
              <a:ea typeface="+mn-ea"/>
              <a:cs typeface="+mn-cs"/>
            </a:endParaRPr>
          </a:p>
          <a:p>
            <a:pPr marL="0" indent="0">
              <a:spcAft>
                <a:spcPts val="500"/>
              </a:spcAft>
              <a:buClr>
                <a:srgbClr val="6600FF"/>
              </a:buClr>
              <a:buFont typeface="Arial" panose="020B0604020202020204" pitchFamily="34" charset="0"/>
              <a:buNone/>
              <a:defRPr/>
            </a:pPr>
            <a:r>
              <a:rPr kumimoji="0" lang="en-US" sz="1200" b="0" i="0" u="none" strike="noStrike" kern="1200" cap="none" spc="0" normalizeH="0" baseline="0" noProof="0" dirty="0">
                <a:ln>
                  <a:noFill/>
                </a:ln>
                <a:solidFill>
                  <a:schemeClr val="tx2"/>
                </a:solidFill>
                <a:effectLst/>
                <a:uLnTx/>
                <a:uFillTx/>
                <a:latin typeface="Encode Sans Medium" pitchFamily="2" charset="77"/>
                <a:ea typeface="+mn-ea"/>
                <a:cs typeface="+mn-cs"/>
              </a:rPr>
              <a:t>With the ability to differentiate between business and private charging, the solution can automatically debit costs from the company virtual wallet </a:t>
            </a:r>
            <a:r>
              <a:rPr kumimoji="0" lang="en-US" sz="1100" b="0" i="0" u="none" strike="noStrike" kern="1200" cap="none" spc="0" normalizeH="0" baseline="0" noProof="0" dirty="0">
                <a:ln>
                  <a:noFill/>
                </a:ln>
                <a:solidFill>
                  <a:schemeClr val="tx2"/>
                </a:solidFill>
                <a:effectLst/>
                <a:uLnTx/>
                <a:uFillTx/>
                <a:latin typeface="Encode Sans Medium" pitchFamily="2" charset="77"/>
                <a:ea typeface="+mn-ea"/>
                <a:cs typeface="+mn-cs"/>
              </a:rPr>
              <a:t>(provided that credit is sufficient) and into the </a:t>
            </a:r>
            <a:r>
              <a:rPr kumimoji="0" lang="en-US" sz="1200" b="0" i="0" u="none" strike="noStrike" kern="1200" cap="none" spc="0" normalizeH="0" baseline="0" noProof="0" dirty="0">
                <a:ln>
                  <a:noFill/>
                </a:ln>
                <a:solidFill>
                  <a:schemeClr val="tx2"/>
                </a:solidFill>
                <a:effectLst/>
                <a:uLnTx/>
                <a:uFillTx/>
                <a:latin typeface="Encode Sans Medium" pitchFamily="2" charset="77"/>
                <a:ea typeface="+mn-ea"/>
                <a:cs typeface="+mn-cs"/>
              </a:rPr>
              <a:t>the employee’s virtual wallet.</a:t>
            </a:r>
          </a:p>
          <a:p>
            <a:pPr marL="0" indent="0">
              <a:spcAft>
                <a:spcPts val="500"/>
              </a:spcAft>
              <a:buClr>
                <a:srgbClr val="6600FF"/>
              </a:buClr>
              <a:buFont typeface="Arial" panose="020B0604020202020204" pitchFamily="34" charset="0"/>
              <a:buNone/>
              <a:defRPr/>
            </a:pPr>
            <a:endParaRPr kumimoji="0" lang="en-US" sz="1200" b="0" i="0" u="none" strike="noStrike" kern="1200" cap="none" spc="0" normalizeH="0" baseline="0" noProof="0" dirty="0">
              <a:ln>
                <a:noFill/>
              </a:ln>
              <a:solidFill>
                <a:schemeClr val="tx2"/>
              </a:solidFill>
              <a:effectLst/>
              <a:uLnTx/>
              <a:uFillTx/>
              <a:latin typeface="Encode Sans Medium" pitchFamily="2" charset="77"/>
              <a:ea typeface="+mn-ea"/>
              <a:cs typeface="+mn-cs"/>
            </a:endParaRPr>
          </a:p>
          <a:p>
            <a:pPr marL="0" indent="0">
              <a:spcAft>
                <a:spcPts val="500"/>
              </a:spcAft>
              <a:buClr>
                <a:srgbClr val="6600FF"/>
              </a:buClr>
              <a:buFont typeface="Arial" panose="020B0604020202020204" pitchFamily="34" charset="0"/>
              <a:buNone/>
              <a:defRPr/>
            </a:pPr>
            <a:r>
              <a:rPr kumimoji="0" lang="en-US" sz="1200" b="0" i="0" u="none" strike="noStrike" kern="1200" cap="none" spc="0" normalizeH="0" baseline="0" noProof="0" dirty="0">
                <a:ln>
                  <a:noFill/>
                </a:ln>
                <a:solidFill>
                  <a:schemeClr val="tx2"/>
                </a:solidFill>
                <a:effectLst/>
                <a:uLnTx/>
                <a:uFillTx/>
                <a:latin typeface="Encode Sans Medium" pitchFamily="2" charset="77"/>
                <a:ea typeface="+mn-ea"/>
                <a:cs typeface="+mn-cs"/>
              </a:rPr>
              <a:t>So, the benefits of this service is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a:t>
            </a:r>
          </a:p>
          <a:p>
            <a:pPr marL="171450" indent="-171450">
              <a:spcAft>
                <a:spcPts val="500"/>
              </a:spcAft>
              <a:buClr>
                <a:srgbClr val="6600FF"/>
              </a:buClr>
              <a:buFont typeface="Arial" panose="020B0604020202020204" pitchFamily="34" charset="0"/>
              <a:buChar char="•"/>
              <a:defRPr/>
            </a:pPr>
            <a:r>
              <a:rPr kumimoji="0" lang="en-US" sz="1200" b="0" strike="noStrike" kern="1200" cap="none" spc="0" normalizeH="0" baseline="0" noProof="0" dirty="0">
                <a:ln>
                  <a:noFill/>
                </a:ln>
                <a:solidFill>
                  <a:prstClr val="white"/>
                </a:solidFill>
                <a:effectLst/>
                <a:uLnTx/>
                <a:uFillTx/>
                <a:latin typeface="Encode Sans Medium" pitchFamily="2" charset="77"/>
                <a:ea typeface="+mn-ea"/>
                <a:cs typeface="+mn-cs"/>
              </a:rPr>
              <a:t>Easy to use and fully automated solution</a:t>
            </a:r>
          </a:p>
          <a:p>
            <a:pPr marL="171450" indent="-171450">
              <a:spcAft>
                <a:spcPts val="500"/>
              </a:spcAft>
              <a:buClr>
                <a:srgbClr val="6600FF"/>
              </a:buClr>
              <a:buFont typeface="Arial" panose="020B0604020202020204" pitchFamily="34" charset="0"/>
              <a:buChar char="•"/>
              <a:defRPr/>
            </a:pPr>
            <a:r>
              <a:rPr kumimoji="0" lang="en-US" sz="1200" b="0" strike="noStrike" kern="1200" cap="none" spc="0" normalizeH="0" baseline="0" noProof="0" dirty="0">
                <a:ln>
                  <a:noFill/>
                </a:ln>
                <a:solidFill>
                  <a:prstClr val="white"/>
                </a:solidFill>
                <a:effectLst/>
                <a:uLnTx/>
                <a:uFillTx/>
                <a:latin typeface="Encode Sans Medium" pitchFamily="2" charset="77"/>
                <a:ea typeface="+mn-ea"/>
                <a:cs typeface="+mn-cs"/>
              </a:rPr>
              <a:t>Relieves companies from administrative tasks</a:t>
            </a:r>
          </a:p>
          <a:p>
            <a:pPr marL="171450" indent="-171450">
              <a:spcAft>
                <a:spcPts val="500"/>
              </a:spcAft>
              <a:buClr>
                <a:srgbClr val="6600FF"/>
              </a:buClr>
              <a:buFont typeface="Arial" panose="020B0604020202020204" pitchFamily="34" charset="0"/>
              <a:buChar char="•"/>
              <a:defRPr/>
            </a:pPr>
            <a:r>
              <a:rPr kumimoji="0" lang="en-US" sz="1200" b="0" strike="noStrike" kern="1200" cap="none" spc="0" normalizeH="0" baseline="0" noProof="0" dirty="0">
                <a:ln>
                  <a:noFill/>
                </a:ln>
                <a:solidFill>
                  <a:prstClr val="white"/>
                </a:solidFill>
                <a:effectLst/>
                <a:uLnTx/>
                <a:uFillTx/>
                <a:latin typeface="Encode Sans Medium" pitchFamily="2" charset="77"/>
                <a:ea typeface="+mn-ea"/>
                <a:cs typeface="+mn-cs"/>
              </a:rPr>
              <a:t>Flexible parameters to define reimbursement rules</a:t>
            </a:r>
          </a:p>
          <a:p>
            <a:pPr marL="171450" indent="-171450">
              <a:spcAft>
                <a:spcPts val="500"/>
              </a:spcAft>
              <a:buClr>
                <a:srgbClr val="6600FF"/>
              </a:buClr>
              <a:buFont typeface="Arial" panose="020B0604020202020204" pitchFamily="34" charset="0"/>
              <a:buChar char="•"/>
              <a:defRPr/>
            </a:pPr>
            <a:r>
              <a:rPr kumimoji="0" lang="en-US" sz="1200" b="0" strike="noStrike" kern="1200" cap="none" spc="0" normalizeH="0" baseline="0" noProof="0" dirty="0">
                <a:ln>
                  <a:noFill/>
                </a:ln>
                <a:solidFill>
                  <a:prstClr val="white"/>
                </a:solidFill>
                <a:effectLst/>
                <a:uLnTx/>
                <a:uFillTx/>
                <a:latin typeface="Encode Sans Medium" pitchFamily="2" charset="77"/>
                <a:ea typeface="+mn-ea"/>
                <a:cs typeface="+mn-cs"/>
              </a:rPr>
              <a:t>Full visibility and control on transactions through the supervision pla</a:t>
            </a:r>
            <a:r>
              <a:rPr lang="en-US" sz="1200" b="0" noProof="0" dirty="0">
                <a:solidFill>
                  <a:prstClr val="white"/>
                </a:solidFill>
                <a:latin typeface="Encode Sans Medium" pitchFamily="2" charset="77"/>
              </a:rPr>
              <a:t>tform</a:t>
            </a:r>
          </a:p>
          <a:p>
            <a:pPr marL="171450" marR="0" lvl="0" indent="-171450" algn="l" defTabSz="914400" rtl="0" eaLnBrk="1" fontAlgn="auto" latinLnBrk="0" hangingPunct="1">
              <a:lnSpc>
                <a:spcPct val="100000"/>
              </a:lnSpc>
              <a:spcBef>
                <a:spcPts val="0"/>
              </a:spcBef>
              <a:spcAft>
                <a:spcPts val="500"/>
              </a:spcAft>
              <a:buClr>
                <a:srgbClr val="6600FF"/>
              </a:buClr>
              <a:buSzTx/>
              <a:buFont typeface="Arial" panose="020B0604020202020204" pitchFamily="34" charset="0"/>
              <a:buChar char="•"/>
              <a:tabLst/>
              <a:defRPr/>
            </a:pPr>
            <a:r>
              <a:rPr lang="fr-FR" dirty="0">
                <a:solidFill>
                  <a:schemeClr val="bg1"/>
                </a:solidFill>
                <a:sym typeface="Wingdings" panose="05000000000000000000" pitchFamily="2" charset="2"/>
              </a:rPr>
              <a:t>Transparent </a:t>
            </a:r>
            <a:r>
              <a:rPr lang="fr-FR" dirty="0" err="1">
                <a:solidFill>
                  <a:schemeClr val="bg1"/>
                </a:solidFill>
                <a:sym typeface="Wingdings" panose="05000000000000000000" pitchFamily="2" charset="2"/>
              </a:rPr>
              <a:t>packagey</a:t>
            </a:r>
            <a:r>
              <a:rPr lang="fr-FR" dirty="0">
                <a:solidFill>
                  <a:schemeClr val="bg1"/>
                </a:solidFill>
                <a:sym typeface="Wingdings" panose="05000000000000000000" pitchFamily="2" charset="2"/>
              </a:rPr>
              <a:t> (</a:t>
            </a:r>
            <a:r>
              <a:rPr lang="fr-FR" dirty="0" err="1">
                <a:solidFill>
                  <a:schemeClr val="bg1"/>
                </a:solidFill>
                <a:sym typeface="Wingdings" panose="05000000000000000000" pitchFamily="2" charset="2"/>
              </a:rPr>
              <a:t>Wallbox+Installation</a:t>
            </a:r>
            <a:r>
              <a:rPr lang="fr-FR" dirty="0">
                <a:solidFill>
                  <a:schemeClr val="bg1"/>
                </a:solidFill>
                <a:sym typeface="Wingdings" panose="05000000000000000000" pitchFamily="2" charset="2"/>
              </a:rPr>
              <a:t>+ </a:t>
            </a:r>
            <a:r>
              <a:rPr lang="fr-FR" dirty="0" err="1">
                <a:solidFill>
                  <a:schemeClr val="bg1"/>
                </a:solidFill>
                <a:sym typeface="Wingdings" panose="05000000000000000000" pitchFamily="2" charset="2"/>
              </a:rPr>
              <a:t>Aftersales</a:t>
            </a:r>
            <a:r>
              <a:rPr lang="fr-FR" dirty="0">
                <a:solidFill>
                  <a:schemeClr val="bg1"/>
                </a:solidFill>
                <a:sym typeface="Wingdings" panose="05000000000000000000" pitchFamily="2" charset="2"/>
              </a:rPr>
              <a:t>/</a:t>
            </a:r>
            <a:r>
              <a:rPr lang="fr-FR" dirty="0" err="1">
                <a:solidFill>
                  <a:schemeClr val="bg1"/>
                </a:solidFill>
                <a:sym typeface="Wingdings" panose="05000000000000000000" pitchFamily="2" charset="2"/>
              </a:rPr>
              <a:t>customer</a:t>
            </a:r>
            <a:r>
              <a:rPr lang="fr-FR" dirty="0">
                <a:solidFill>
                  <a:schemeClr val="bg1"/>
                </a:solidFill>
                <a:sym typeface="Wingdings" panose="05000000000000000000" pitchFamily="2" charset="2"/>
              </a:rPr>
              <a:t> Care). The package content </a:t>
            </a:r>
            <a:r>
              <a:rPr lang="fr-FR" dirty="0" err="1">
                <a:solidFill>
                  <a:schemeClr val="bg1"/>
                </a:solidFill>
                <a:sym typeface="Wingdings" panose="05000000000000000000" pitchFamily="2" charset="2"/>
              </a:rPr>
              <a:t>may</a:t>
            </a:r>
            <a:r>
              <a:rPr lang="fr-FR" dirty="0">
                <a:solidFill>
                  <a:schemeClr val="bg1"/>
                </a:solidFill>
                <a:sym typeface="Wingdings" panose="05000000000000000000" pitchFamily="2" charset="2"/>
              </a:rPr>
              <a:t> </a:t>
            </a:r>
            <a:r>
              <a:rPr lang="fr-FR" dirty="0" err="1">
                <a:solidFill>
                  <a:schemeClr val="bg1"/>
                </a:solidFill>
                <a:sym typeface="Wingdings" panose="05000000000000000000" pitchFamily="2" charset="2"/>
              </a:rPr>
              <a:t>vary</a:t>
            </a:r>
            <a:r>
              <a:rPr lang="fr-FR" dirty="0">
                <a:solidFill>
                  <a:schemeClr val="bg1"/>
                </a:solidFill>
                <a:sym typeface="Wingdings" panose="05000000000000000000" pitchFamily="2" charset="2"/>
              </a:rPr>
              <a:t> </a:t>
            </a:r>
            <a:r>
              <a:rPr lang="fr-FR" dirty="0" err="1">
                <a:solidFill>
                  <a:schemeClr val="bg1"/>
                </a:solidFill>
                <a:sym typeface="Wingdings" panose="05000000000000000000" pitchFamily="2" charset="2"/>
              </a:rPr>
              <a:t>according</a:t>
            </a:r>
            <a:r>
              <a:rPr lang="fr-FR" dirty="0">
                <a:solidFill>
                  <a:schemeClr val="bg1"/>
                </a:solidFill>
                <a:sym typeface="Wingdings" panose="05000000000000000000" pitchFamily="2" charset="2"/>
              </a:rPr>
              <a:t> country, but </a:t>
            </a:r>
            <a:r>
              <a:rPr lang="fr-FR" dirty="0" err="1">
                <a:solidFill>
                  <a:schemeClr val="bg1"/>
                </a:solidFill>
                <a:sym typeface="Wingdings" panose="05000000000000000000" pitchFamily="2" charset="2"/>
              </a:rPr>
              <a:t>it</a:t>
            </a:r>
            <a:r>
              <a:rPr lang="fr-FR" dirty="0">
                <a:solidFill>
                  <a:schemeClr val="bg1"/>
                </a:solidFill>
                <a:sym typeface="Wingdings" panose="05000000000000000000" pitchFamily="2" charset="2"/>
              </a:rPr>
              <a:t> </a:t>
            </a:r>
            <a:r>
              <a:rPr lang="fr-FR" dirty="0" err="1">
                <a:solidFill>
                  <a:schemeClr val="bg1"/>
                </a:solidFill>
                <a:sym typeface="Wingdings" panose="05000000000000000000" pitchFamily="2" charset="2"/>
              </a:rPr>
              <a:t>always</a:t>
            </a:r>
            <a:r>
              <a:rPr lang="fr-FR" dirty="0">
                <a:solidFill>
                  <a:schemeClr val="bg1"/>
                </a:solidFill>
                <a:sym typeface="Wingdings" panose="05000000000000000000" pitchFamily="2" charset="2"/>
              </a:rPr>
              <a:t> </a:t>
            </a:r>
            <a:r>
              <a:rPr lang="fr-FR" dirty="0" err="1">
                <a:solidFill>
                  <a:schemeClr val="bg1"/>
                </a:solidFill>
                <a:sym typeface="Wingdings" panose="05000000000000000000" pitchFamily="2" charset="2"/>
              </a:rPr>
              <a:t>be</a:t>
            </a:r>
            <a:r>
              <a:rPr lang="fr-FR" dirty="0">
                <a:solidFill>
                  <a:schemeClr val="bg1"/>
                </a:solidFill>
                <a:sym typeface="Wingdings" panose="05000000000000000000" pitchFamily="2" charset="2"/>
              </a:rPr>
              <a:t> </a:t>
            </a:r>
            <a:r>
              <a:rPr lang="fr-FR" dirty="0" err="1">
                <a:solidFill>
                  <a:schemeClr val="bg1"/>
                </a:solidFill>
                <a:sym typeface="Wingdings" panose="05000000000000000000" pitchFamily="2" charset="2"/>
              </a:rPr>
              <a:t>very</a:t>
            </a:r>
            <a:r>
              <a:rPr lang="fr-FR" dirty="0">
                <a:solidFill>
                  <a:schemeClr val="bg1"/>
                </a:solidFill>
                <a:sym typeface="Wingdings" panose="05000000000000000000" pitchFamily="2" charset="2"/>
              </a:rPr>
              <a:t> </a:t>
            </a:r>
            <a:r>
              <a:rPr lang="fr-FR" dirty="0" err="1">
                <a:solidFill>
                  <a:schemeClr val="bg1"/>
                </a:solidFill>
                <a:sym typeface="Wingdings" panose="05000000000000000000" pitchFamily="2" charset="2"/>
              </a:rPr>
              <a:t>clear</a:t>
            </a:r>
            <a:r>
              <a:rPr lang="fr-FR" dirty="0">
                <a:solidFill>
                  <a:schemeClr val="bg1"/>
                </a:solidFill>
                <a:sym typeface="Wingdings" panose="05000000000000000000" pitchFamily="2" charset="2"/>
              </a:rPr>
              <a:t> &amp; transparent packages</a:t>
            </a:r>
            <a:endParaRPr lang="en-US" sz="1200" b="0" noProof="0" dirty="0">
              <a:solidFill>
                <a:prstClr val="white"/>
              </a:solidFill>
              <a:latin typeface="Encode Sans Medium" pitchFamily="2" charset="77"/>
            </a:endParaRPr>
          </a:p>
          <a:p>
            <a:pPr marL="0" indent="0">
              <a:spcAft>
                <a:spcPts val="500"/>
              </a:spcAft>
              <a:buClr>
                <a:srgbClr val="6600FF"/>
              </a:buClr>
              <a:buFont typeface="Arial" panose="020B0604020202020204" pitchFamily="34" charset="0"/>
              <a:buNone/>
              <a:defRPr/>
            </a:pPr>
            <a:endParaRPr lang="en-US" sz="1200" b="0" noProof="0" dirty="0">
              <a:solidFill>
                <a:prstClr val="white"/>
              </a:solidFill>
              <a:latin typeface="Encode Sans Medium" pitchFamily="2" charset="77"/>
            </a:endParaRPr>
          </a:p>
          <a:p>
            <a:pPr marL="171450" indent="-171450">
              <a:spcAft>
                <a:spcPts val="500"/>
              </a:spcAft>
              <a:buClr>
                <a:srgbClr val="6600FF"/>
              </a:buClr>
              <a:buFont typeface="Arial" panose="020B0604020202020204" pitchFamily="34" charset="0"/>
              <a:buChar char="•"/>
              <a:defRPr/>
            </a:pPr>
            <a:endParaRPr lang="en-US" sz="1200" b="0" noProof="0" dirty="0">
              <a:solidFill>
                <a:prstClr val="white"/>
              </a:solidFill>
              <a:latin typeface="Encode Sans Medium" pitchFamily="2" charset="77"/>
            </a:endParaRPr>
          </a:p>
          <a:p>
            <a:pPr marL="0" indent="0">
              <a:spcAft>
                <a:spcPts val="500"/>
              </a:spcAft>
              <a:buClr>
                <a:srgbClr val="6600FF"/>
              </a:buClr>
              <a:buFont typeface="Arial" panose="020B0604020202020204" pitchFamily="34" charset="0"/>
              <a:buNone/>
              <a:defRPr/>
            </a:pPr>
            <a:r>
              <a:rPr lang="en-US" sz="1200" b="0" noProof="0" dirty="0">
                <a:solidFill>
                  <a:prstClr val="white"/>
                </a:solidFill>
                <a:latin typeface="Encode Sans Medium" pitchFamily="2" charset="77"/>
              </a:rPr>
              <a:t>Let’s not forget that the user has full control of their charging via the App too, so both the business and user have a truly simple, transparent system to use.</a:t>
            </a:r>
          </a:p>
          <a:p>
            <a:pPr marL="0" indent="0">
              <a:spcAft>
                <a:spcPts val="500"/>
              </a:spcAft>
              <a:buClr>
                <a:srgbClr val="6600FF"/>
              </a:buClr>
              <a:buFont typeface="Arial" panose="020B0604020202020204" pitchFamily="34" charset="0"/>
              <a:buNone/>
              <a:defRPr/>
            </a:pPr>
            <a:endParaRPr kumimoji="0" lang="en-US" sz="1200" b="0" strike="noStrike" kern="1200" cap="none" spc="0" normalizeH="0" baseline="0" noProof="0" dirty="0">
              <a:ln>
                <a:noFill/>
              </a:ln>
              <a:solidFill>
                <a:prstClr val="white"/>
              </a:solidFill>
              <a:effectLst/>
              <a:uLnTx/>
              <a:uFillTx/>
              <a:latin typeface="Encode Sans Medium" pitchFamily="2" charset="77"/>
              <a:ea typeface="+mn-ea"/>
              <a:cs typeface="+mn-cs"/>
            </a:endParaRPr>
          </a:p>
          <a:p>
            <a:pPr marL="0" indent="0">
              <a:spcAft>
                <a:spcPts val="500"/>
              </a:spcAft>
              <a:buClr>
                <a:srgbClr val="6600FF"/>
              </a:buClr>
              <a:buFont typeface="Arial" panose="020B0604020202020204" pitchFamily="34" charset="0"/>
              <a:buNone/>
              <a:defRPr/>
            </a:pPr>
            <a:r>
              <a:rPr kumimoji="0" lang="en-US" sz="1200" b="0" strike="noStrike" kern="1200" cap="none" spc="0" normalizeH="0" baseline="0" noProof="0" dirty="0">
                <a:ln>
                  <a:noFill/>
                </a:ln>
                <a:solidFill>
                  <a:prstClr val="white"/>
                </a:solidFill>
                <a:effectLst/>
                <a:uLnTx/>
                <a:uFillTx/>
                <a:latin typeface="Encode Sans Medium" pitchFamily="2" charset="77"/>
                <a:ea typeface="+mn-ea"/>
                <a:cs typeface="+mn-cs"/>
              </a:rPr>
              <a:t>The benefits don’t stop there though, as we still need to consider the on-the-go domain…</a:t>
            </a:r>
          </a:p>
          <a:p>
            <a:endParaRPr lang="en-US" dirty="0">
              <a:latin typeface="Encode Sans Medium" pitchFamily="2" charset="77"/>
            </a:endParaRPr>
          </a:p>
        </p:txBody>
      </p:sp>
      <p:sp>
        <p:nvSpPr>
          <p:cNvPr id="4" name="Slide Number Placeholder 3">
            <a:extLst>
              <a:ext uri="{FF2B5EF4-FFF2-40B4-BE49-F238E27FC236}">
                <a16:creationId xmlns:a16="http://schemas.microsoft.com/office/drawing/2014/main" id="{9A5917EB-0318-0D59-FE3C-A4773301F9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0FC10-6C6B-43E2-8E0B-EF3BF1CAE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679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sz="1200" b="1" dirty="0">
                <a:solidFill>
                  <a:srgbClr val="13CFA2"/>
                </a:solidFill>
                <a:latin typeface="Encode Sans Medium" pitchFamily="2" charset="77"/>
                <a:ea typeface="+mj-ea"/>
                <a:cs typeface="+mj-cs"/>
              </a:rPr>
              <a:t>Free2move Charge Business app and Charging Pass Business (RFID Card):</a:t>
            </a:r>
          </a:p>
          <a:p>
            <a:endParaRPr lang="en-US" sz="1200" dirty="0">
              <a:solidFill>
                <a:schemeClr val="tx2"/>
              </a:solidFill>
              <a:latin typeface="Encode Sans Medium" pitchFamily="2" charset="77"/>
            </a:endParaRPr>
          </a:p>
          <a:p>
            <a:r>
              <a:rPr lang="en-US" sz="1200" dirty="0">
                <a:solidFill>
                  <a:schemeClr val="tx2"/>
                </a:solidFill>
                <a:latin typeface="Encode Sans Medium" pitchFamily="2" charset="77"/>
              </a:rPr>
              <a:t>Just as with home charging, the same app and Charging Pass Business will allow users to access over 760,000 charge points Europe-wide – that a best in class!</a:t>
            </a:r>
          </a:p>
          <a:p>
            <a:endParaRPr lang="en-US" sz="1200" dirty="0">
              <a:solidFill>
                <a:schemeClr val="tx2"/>
              </a:solidFill>
              <a:latin typeface="Encode Sans Medium" pitchFamily="2" charset="77"/>
            </a:endParaRPr>
          </a:p>
          <a:p>
            <a:r>
              <a:rPr lang="en-US" sz="1200" b="0" dirty="0">
                <a:solidFill>
                  <a:schemeClr val="tx2"/>
                </a:solidFill>
                <a:latin typeface="Encode Sans Medium" pitchFamily="2" charset="77"/>
              </a:rPr>
              <a:t>The app provides location, availability, prices of charging points and allows payment for sessions to be made.  It allows the c</a:t>
            </a:r>
            <a:r>
              <a:rPr lang="en-US" sz="1200" dirty="0">
                <a:solidFill>
                  <a:schemeClr val="tx2"/>
                </a:solidFill>
                <a:latin typeface="Encode Sans Medium" pitchFamily="2" charset="77"/>
              </a:rPr>
              <a:t>ompany to sponsor employees charging company cars in the public network.  This way, charging sessions will be invoiced directly to the company, providing managers with exact access to charging sessions details directly from their </a:t>
            </a:r>
            <a:r>
              <a:rPr lang="en-US" sz="1200" dirty="0" err="1">
                <a:solidFill>
                  <a:schemeClr val="tx2"/>
                </a:solidFill>
                <a:latin typeface="Encode Sans Medium" pitchFamily="2" charset="77"/>
              </a:rPr>
              <a:t>surpervision</a:t>
            </a:r>
            <a:r>
              <a:rPr lang="en-US" sz="1200" dirty="0">
                <a:solidFill>
                  <a:schemeClr val="tx2"/>
                </a:solidFill>
                <a:latin typeface="Encode Sans Medium" pitchFamily="2" charset="77"/>
              </a:rPr>
              <a:t> platform.  Employees can even reserve some chargers before they reach them, ensuring they can recharge when they want to.</a:t>
            </a:r>
            <a:endParaRPr kumimoji="0" lang="en-US" sz="1200" b="0" i="0" u="none" strike="noStrike" kern="1200" cap="none" spc="0" normalizeH="0" baseline="0" dirty="0">
              <a:ln>
                <a:noFill/>
              </a:ln>
              <a:solidFill>
                <a:schemeClr val="tx2"/>
              </a:solidFill>
              <a:effectLst/>
              <a:uLnTx/>
              <a:uFillTx/>
              <a:latin typeface="Encode Sans Medium" pitchFamily="2" charset="77"/>
              <a:ea typeface="+mn-ea"/>
              <a:cs typeface="+mn-cs"/>
            </a:endParaRPr>
          </a:p>
          <a:p>
            <a:endParaRPr lang="en-US" sz="1200" dirty="0">
              <a:solidFill>
                <a:schemeClr val="tx2"/>
              </a:solidFill>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Encode Sans Medium" pitchFamily="2" charset="77"/>
              </a:rPr>
              <a:t>So, simply select the charger you want to visit, pre-book it if viable, be directed there, plug in and swipe to start charging, swipe and unplug when finished and pull away.  No one to pay, no receipts to log and all the information is sat on the Charge Point Supervision Platform, ready for the manager to review.  How easy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Encode Sans Medium" pitchFamily="2" charset="77"/>
              </a:rPr>
              <a:t>The benefits?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a:t>
            </a:r>
            <a:endParaRPr lang="en-US" sz="1200" dirty="0">
              <a:solidFill>
                <a:schemeClr val="tx2"/>
              </a:solidFill>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Encode Sans Medium" pitchFamily="2" charset="77"/>
            </a:endParaRPr>
          </a:p>
          <a:p>
            <a:pPr marL="212400" indent="-213750">
              <a:spcAft>
                <a:spcPts val="500"/>
              </a:spcAft>
              <a:buFont typeface="Arial" panose="020B0604020202020204" pitchFamily="34" charset="0"/>
              <a:buChar char="•"/>
              <a:defRPr/>
            </a:pPr>
            <a:r>
              <a:rPr kumimoji="0" lang="en-US" sz="1200" b="1" strike="noStrike" kern="1200" cap="none" spc="0" normalizeH="0" baseline="0" dirty="0">
                <a:ln>
                  <a:noFill/>
                </a:ln>
                <a:solidFill>
                  <a:prstClr val="white"/>
                </a:solidFill>
                <a:effectLst/>
                <a:uLnTx/>
                <a:uFillTx/>
                <a:latin typeface="Encode Sans Medium" pitchFamily="2" charset="77"/>
                <a:ea typeface="+mn-ea"/>
                <a:cs typeface="+mn-cs"/>
              </a:rPr>
              <a:t>Easy to manage </a:t>
            </a:r>
            <a:r>
              <a:rPr kumimoji="0" lang="en-US" sz="1200" strike="noStrike" kern="1200" cap="none" spc="0" normalizeH="0" baseline="0" dirty="0">
                <a:ln>
                  <a:noFill/>
                </a:ln>
                <a:solidFill>
                  <a:prstClr val="white"/>
                </a:solidFill>
                <a:effectLst/>
                <a:uLnTx/>
                <a:uFillTx/>
                <a:latin typeface="Encode Sans Medium" pitchFamily="2" charset="77"/>
                <a:ea typeface="+mn-ea"/>
                <a:cs typeface="+mn-cs"/>
              </a:rPr>
              <a:t>for the </a:t>
            </a:r>
            <a:r>
              <a:rPr lang="en-US" sz="1200" dirty="0">
                <a:solidFill>
                  <a:prstClr val="white"/>
                </a:solidFill>
                <a:latin typeface="Encode Sans Medium" pitchFamily="2" charset="77"/>
              </a:rPr>
              <a:t>company manager(s)</a:t>
            </a:r>
          </a:p>
          <a:p>
            <a:pPr marL="212400" indent="-213750">
              <a:spcAft>
                <a:spcPts val="500"/>
              </a:spcAft>
              <a:buFont typeface="Arial" panose="020B0604020202020204" pitchFamily="34" charset="0"/>
              <a:buChar char="•"/>
              <a:defRPr/>
            </a:pPr>
            <a:r>
              <a:rPr kumimoji="0" lang="en-US" sz="1200" b="1" strike="noStrike" kern="1200" cap="none" spc="0" normalizeH="0" baseline="0" dirty="0">
                <a:ln>
                  <a:noFill/>
                </a:ln>
                <a:solidFill>
                  <a:prstClr val="white"/>
                </a:solidFill>
                <a:effectLst/>
                <a:uLnTx/>
                <a:uFillTx/>
                <a:latin typeface="Encode Sans Medium" pitchFamily="2" charset="77"/>
                <a:ea typeface="+mn-ea"/>
                <a:cs typeface="+mn-cs"/>
              </a:rPr>
              <a:t>Easy to use </a:t>
            </a:r>
            <a:r>
              <a:rPr kumimoji="0" lang="en-US" sz="1200" strike="noStrike" kern="1200" cap="none" spc="0" normalizeH="0" baseline="0" dirty="0">
                <a:ln>
                  <a:noFill/>
                </a:ln>
                <a:solidFill>
                  <a:prstClr val="white"/>
                </a:solidFill>
                <a:effectLst/>
                <a:uLnTx/>
                <a:uFillTx/>
                <a:latin typeface="Encode Sans Medium" pitchFamily="2" charset="77"/>
                <a:ea typeface="+mn-ea"/>
                <a:cs typeface="+mn-cs"/>
              </a:rPr>
              <a:t>for the employees</a:t>
            </a:r>
          </a:p>
          <a:p>
            <a:pPr marL="212400" indent="-213750">
              <a:spcAft>
                <a:spcPts val="500"/>
              </a:spcAft>
              <a:buFont typeface="Arial" panose="020B0604020202020204" pitchFamily="34" charset="0"/>
              <a:buChar char="•"/>
              <a:defRPr/>
            </a:pPr>
            <a:r>
              <a:rPr kumimoji="0" lang="en-US" sz="1200" b="1" strike="noStrike" kern="1200" cap="none" spc="0" normalizeH="0" baseline="0" dirty="0">
                <a:ln>
                  <a:noFill/>
                </a:ln>
                <a:solidFill>
                  <a:prstClr val="white"/>
                </a:solidFill>
                <a:effectLst/>
                <a:uLnTx/>
                <a:uFillTx/>
                <a:latin typeface="Encode Sans Medium" pitchFamily="2" charset="77"/>
                <a:ea typeface="+mn-ea"/>
                <a:cs typeface="+mn-cs"/>
              </a:rPr>
              <a:t>Consolidated reporting </a:t>
            </a:r>
            <a:r>
              <a:rPr kumimoji="0" lang="en-US" sz="1200" strike="noStrike" kern="1200" cap="none" spc="0" normalizeH="0" baseline="0" dirty="0">
                <a:ln>
                  <a:noFill/>
                </a:ln>
                <a:solidFill>
                  <a:prstClr val="white"/>
                </a:solidFill>
                <a:effectLst/>
                <a:uLnTx/>
                <a:uFillTx/>
                <a:latin typeface="Encode Sans Medium" pitchFamily="2" charset="77"/>
                <a:ea typeface="+mn-ea"/>
                <a:cs typeface="+mn-cs"/>
              </a:rPr>
              <a:t>and </a:t>
            </a:r>
            <a:r>
              <a:rPr kumimoji="0" lang="en-US" sz="1200" b="1" strike="noStrike" kern="1200" cap="none" spc="0" normalizeH="0" baseline="0" dirty="0">
                <a:ln>
                  <a:noFill/>
                </a:ln>
                <a:solidFill>
                  <a:prstClr val="white"/>
                </a:solidFill>
                <a:effectLst/>
                <a:uLnTx/>
                <a:uFillTx/>
                <a:latin typeface="Encode Sans Medium" pitchFamily="2" charset="77"/>
                <a:ea typeface="+mn-ea"/>
                <a:cs typeface="+mn-cs"/>
              </a:rPr>
              <a:t>invoicing</a:t>
            </a:r>
            <a:endParaRPr lang="en-US" sz="120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prstClr val="black"/>
              </a:solidFill>
              <a:effectLst/>
              <a:uLnTx/>
              <a:uFillTx/>
              <a:latin typeface="Encode Sans Medium" pitchFamily="2" charset="77"/>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Encode Sans Medium" pitchFamily="2" charset="77"/>
                <a:ea typeface="Open Sans"/>
                <a:cs typeface="Open Sans"/>
              </a:rPr>
              <a:t>As you can see just from the examples we have been through, the Free2move Charge Business solution provides a complete, 360° electric vehicle management solution…</a:t>
            </a:r>
          </a:p>
          <a:p>
            <a:endParaRPr lang="en-US" sz="1200" dirty="0">
              <a:solidFill>
                <a:schemeClr val="tx2"/>
              </a:solidFill>
              <a:latin typeface="Encode Sans Medium" pitchFamily="2" charset="77"/>
            </a:endParaRPr>
          </a:p>
          <a:p>
            <a:endParaRPr lang="en-US" sz="1200" dirty="0">
              <a:solidFill>
                <a:schemeClr val="tx2"/>
              </a:solidFill>
              <a:latin typeface="Encode Sans Medium"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0FC10-6C6B-43E2-8E0B-EF3BF1CAE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640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One that ensures that managing and living with an electric vehicle is made easy, from the first moment a business advisor introduces electric vehicle fleets, to the on-going management and use of the vehicles.</a:t>
            </a:r>
          </a:p>
          <a:p>
            <a:endParaRPr lang="en-US" dirty="0">
              <a:latin typeface="Encode Sans Medium" pitchFamily="2" charset="77"/>
            </a:endParaRPr>
          </a:p>
          <a:p>
            <a:r>
              <a:rPr lang="en-US" dirty="0">
                <a:latin typeface="Encode Sans Medium" pitchFamily="2" charset="77"/>
              </a:rPr>
              <a:t>What this does is…</a:t>
            </a:r>
          </a:p>
          <a:p>
            <a:endParaRPr lang="en-US" dirty="0">
              <a:latin typeface="Encode Sans Medium" pitchFamily="2" charset="77"/>
            </a:endParaRPr>
          </a:p>
        </p:txBody>
      </p:sp>
      <p:sp>
        <p:nvSpPr>
          <p:cNvPr id="4" name="Segnaposto numero diapositiva 3"/>
          <p:cNvSpPr>
            <a:spLocks noGrp="1"/>
          </p:cNvSpPr>
          <p:nvPr>
            <p:ph type="sldNum" sz="quarter" idx="5"/>
          </p:nvPr>
        </p:nvSpPr>
        <p:spPr/>
        <p:txBody>
          <a:bodyPr/>
          <a:lstStyle/>
          <a:p>
            <a:fld id="{DA46B207-691D-4EE2-B9CC-9F376BF0DE64}" type="slidenum">
              <a:rPr lang="fr-FR" smtClean="0"/>
              <a:t>37</a:t>
            </a:fld>
            <a:endParaRPr lang="fr-FR"/>
          </a:p>
        </p:txBody>
      </p:sp>
    </p:spTree>
    <p:extLst>
      <p:ext uri="{BB962C8B-B14F-4D97-AF65-F5344CB8AC3E}">
        <p14:creationId xmlns:p14="http://schemas.microsoft.com/office/powerpoint/2010/main" val="4105667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7B00A-AFB0-7BE8-BB06-35581D1F2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5CDBF-38E3-165F-C74C-8BC7B42D3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ED725-5935-0F57-EBCB-576E9024A86F}"/>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Helps us answer all of the concerns that a business manager may have, including the ones that customers may not have thought of!</a:t>
            </a:r>
          </a:p>
          <a:p>
            <a:endParaRPr lang="en-US" dirty="0">
              <a:latin typeface="Encode Sans Medium" pitchFamily="2" charset="77"/>
            </a:endParaRPr>
          </a:p>
          <a:p>
            <a:r>
              <a:rPr lang="en-US" dirty="0">
                <a:latin typeface="Encode Sans Medium" pitchFamily="2" charset="77"/>
              </a:rPr>
              <a:t>It should, therefore, provide you with the confidence to know that you can satisfy any business fleet demand.  The good news does not stop here, though, because it is also provided to help you in your role.</a:t>
            </a:r>
          </a:p>
          <a:p>
            <a:endParaRPr lang="en-US" dirty="0">
              <a:latin typeface="Encode Sans Medium" pitchFamily="2" charset="77"/>
            </a:endParaRPr>
          </a:p>
          <a:p>
            <a:r>
              <a:rPr lang="en-US" b="1" i="0" u="none" strike="noStrike" dirty="0">
                <a:solidFill>
                  <a:srgbClr val="474747"/>
                </a:solidFill>
                <a:effectLst/>
                <a:latin typeface="Encode Sans Medium" pitchFamily="2" charset="77"/>
              </a:rPr>
              <a:t>&lt;animation build&gt;</a:t>
            </a:r>
            <a:endParaRPr lang="en-US" dirty="0">
              <a:latin typeface="Encode Sans Medium" pitchFamily="2" charset="77"/>
            </a:endParaRPr>
          </a:p>
        </p:txBody>
      </p:sp>
      <p:sp>
        <p:nvSpPr>
          <p:cNvPr id="4" name="Slide Number Placeholder 3">
            <a:extLst>
              <a:ext uri="{FF2B5EF4-FFF2-40B4-BE49-F238E27FC236}">
                <a16:creationId xmlns:a16="http://schemas.microsoft.com/office/drawing/2014/main" id="{5D26FDDB-6B4E-7B05-DD04-3623F7D1C663}"/>
              </a:ext>
            </a:extLst>
          </p:cNvPr>
          <p:cNvSpPr>
            <a:spLocks noGrp="1"/>
          </p:cNvSpPr>
          <p:nvPr>
            <p:ph type="sldNum" sz="quarter" idx="5"/>
          </p:nvPr>
        </p:nvSpPr>
        <p:spPr/>
        <p:txBody>
          <a:bodyPr/>
          <a:lstStyle/>
          <a:p>
            <a:fld id="{DA46B207-691D-4EE2-B9CC-9F376BF0DE64}" type="slidenum">
              <a:rPr lang="fr-FR" smtClean="0"/>
              <a:t>38</a:t>
            </a:fld>
            <a:endParaRPr lang="fr-FR"/>
          </a:p>
        </p:txBody>
      </p:sp>
    </p:spTree>
    <p:extLst>
      <p:ext uri="{BB962C8B-B14F-4D97-AF65-F5344CB8AC3E}">
        <p14:creationId xmlns:p14="http://schemas.microsoft.com/office/powerpoint/2010/main" val="1179843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latin typeface="Encode Sans Medium" pitchFamily="2" charset="77"/>
              </a:rPr>
              <a:t>Time: </a:t>
            </a:r>
            <a:r>
              <a:rPr lang="en-US" noProof="0" dirty="0">
                <a:latin typeface="Encode Sans Medium" pitchFamily="2" charset="77"/>
              </a:rPr>
              <a:t>00:50</a:t>
            </a:r>
          </a:p>
          <a:p>
            <a:r>
              <a:rPr lang="en-US" b="1" noProof="0" dirty="0">
                <a:latin typeface="Encode Sans Medium" pitchFamily="2" charset="77"/>
              </a:rPr>
              <a:t>Duration: </a:t>
            </a:r>
            <a:r>
              <a:rPr lang="en-US" noProof="0" dirty="0">
                <a:latin typeface="Encode Sans Medium" pitchFamily="2" charset="77"/>
              </a:rPr>
              <a:t>20 minutes.</a:t>
            </a:r>
          </a:p>
          <a:p>
            <a:endParaRPr lang="en-US"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dirty="0">
                <a:solidFill>
                  <a:srgbClr val="243682"/>
                </a:solidFill>
                <a:effectLst/>
                <a:latin typeface="+mn-lt"/>
              </a:rPr>
              <a:t>Chapter objective:</a:t>
            </a:r>
          </a:p>
          <a:p>
            <a:endParaRPr lang="en-US"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rgbClr val="243682"/>
                </a:solidFill>
                <a:effectLst/>
                <a:latin typeface="+mn-lt"/>
              </a:rPr>
              <a:t>To recognise the additional information that is required when selling the Free2Move Charge business solution, the process that is required and the importance of following the process, in order to improve sales of Stellantis EV models in the future.</a:t>
            </a:r>
            <a:endParaRPr lang="en-GB" sz="1200" b="0" i="1" u="none" strike="noStrike" dirty="0">
              <a:solidFill>
                <a:srgbClr val="243682"/>
              </a:solidFill>
              <a:effectLst/>
              <a:latin typeface="+mn-lt"/>
            </a:endParaRPr>
          </a:p>
          <a:p>
            <a:endParaRPr lang="en-US" dirty="0">
              <a:latin typeface="Encode Sans Medium" pitchFamily="2" charset="77"/>
            </a:endParaRPr>
          </a:p>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So, let’s consider how it impacts your role.</a:t>
            </a:r>
          </a:p>
        </p:txBody>
      </p:sp>
      <p:sp>
        <p:nvSpPr>
          <p:cNvPr id="4" name="Slide Number Placeholder 3"/>
          <p:cNvSpPr>
            <a:spLocks noGrp="1"/>
          </p:cNvSpPr>
          <p:nvPr>
            <p:ph type="sldNum" sz="quarter" idx="5"/>
          </p:nvPr>
        </p:nvSpPr>
        <p:spPr/>
        <p:txBody>
          <a:bodyPr/>
          <a:lstStyle/>
          <a:p>
            <a:fld id="{DA46B207-691D-4EE2-B9CC-9F376BF0DE64}" type="slidenum">
              <a:rPr lang="fr-FR" smtClean="0"/>
              <a:t>39</a:t>
            </a:fld>
            <a:endParaRPr lang="fr-FR"/>
          </a:p>
        </p:txBody>
      </p:sp>
    </p:spTree>
    <p:extLst>
      <p:ext uri="{BB962C8B-B14F-4D97-AF65-F5344CB8AC3E}">
        <p14:creationId xmlns:p14="http://schemas.microsoft.com/office/powerpoint/2010/main" val="1512621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latin typeface="Encode Sans Medium" pitchFamily="2" charset="77"/>
              </a:rPr>
              <a:t>Trainer guide:</a:t>
            </a:r>
          </a:p>
          <a:p>
            <a:endParaRPr lang="en-US" noProof="0" dirty="0">
              <a:latin typeface="Encode Sans Medium" pitchFamily="2" charset="77"/>
            </a:endParaRPr>
          </a:p>
          <a:p>
            <a:r>
              <a:rPr lang="en-US" noProof="0" dirty="0">
                <a:latin typeface="Encode Sans Medium" pitchFamily="2" charset="77"/>
              </a:rPr>
              <a:t>Run through the objectives on-screen.</a:t>
            </a:r>
          </a:p>
          <a:p>
            <a:endParaRPr lang="en-US" noProof="0" dirty="0">
              <a:latin typeface="Encode Sans Medium" pitchFamily="2" charset="77"/>
            </a:endParaRPr>
          </a:p>
          <a:p>
            <a:r>
              <a:rPr lang="en-US" noProof="0" dirty="0">
                <a:latin typeface="Encode Sans Medium" pitchFamily="2" charset="77"/>
              </a:rPr>
              <a:t>To achieve these objectives, we have the following structure…</a:t>
            </a:r>
          </a:p>
        </p:txBody>
      </p:sp>
      <p:sp>
        <p:nvSpPr>
          <p:cNvPr id="4" name="Slide Number Placeholder 3"/>
          <p:cNvSpPr>
            <a:spLocks noGrp="1"/>
          </p:cNvSpPr>
          <p:nvPr>
            <p:ph type="sldNum" sz="quarter" idx="5"/>
          </p:nvPr>
        </p:nvSpPr>
        <p:spPr/>
        <p:txBody>
          <a:bodyPr/>
          <a:lstStyle/>
          <a:p>
            <a:fld id="{DA46B207-691D-4EE2-B9CC-9F376BF0DE64}" type="slidenum">
              <a:rPr lang="fr-FR" smtClean="0"/>
              <a:t>4</a:t>
            </a:fld>
            <a:endParaRPr lang="fr-FR"/>
          </a:p>
        </p:txBody>
      </p:sp>
    </p:spTree>
    <p:extLst>
      <p:ext uri="{BB962C8B-B14F-4D97-AF65-F5344CB8AC3E}">
        <p14:creationId xmlns:p14="http://schemas.microsoft.com/office/powerpoint/2010/main" val="1534720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A419F-5809-2EF2-082B-A60B4C7CF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18864-B6F9-E583-A687-7744141C0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A9028-DD53-4C68-FDD2-093504C8523F}"/>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Encode Sans Medium" pitchFamily="2" charset="77"/>
              </a:rPr>
              <a:t>You will remember when we last looked at this slide, we were starting the discussion about how the conversation is evolving from just about the car fleet itself, to include the charging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Encode Sans Medium" pitchFamily="2" charset="77"/>
              </a:rPr>
              <a:t>This will result in the conversation moving from being purely with the Fleet Manager, to including others such as </a:t>
            </a:r>
            <a:r>
              <a:rPr lang="en-US" b="1" i="0" u="none" strike="noStrike" dirty="0">
                <a:solidFill>
                  <a:srgbClr val="474747"/>
                </a:solidFill>
                <a:effectLst/>
                <a:latin typeface="Encode Sans Medium" pitchFamily="2" charset="77"/>
              </a:rPr>
              <a:t>&lt;animation build&gt; </a:t>
            </a:r>
            <a:r>
              <a:rPr lang="en-US" b="0" i="0" u="none" strike="noStrike" dirty="0">
                <a:solidFill>
                  <a:srgbClr val="474747"/>
                </a:solidFill>
                <a:effectLst/>
                <a:latin typeface="Encode Sans Medium" pitchFamily="2" charset="77"/>
              </a:rPr>
              <a:t>the Company Administrator and Company HR manager.  The conversations could move towards subjects outside of your comfort zone.  However, there is no need to worry.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474747"/>
              </a:solidFill>
              <a:effectLst/>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474747"/>
                </a:solidFill>
                <a:effectLst/>
                <a:latin typeface="Encode Sans Medium" pitchFamily="2" charset="77"/>
              </a:rPr>
              <a:t>For this reason, you will have the support of a ‘Free2move Charge Business Consultant’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an expert in the field of charging solutions.  They will be able to support you </a:t>
            </a:r>
            <a:r>
              <a:rPr lang="en-US" b="1" i="0" u="none" strike="noStrike" dirty="0">
                <a:solidFill>
                  <a:srgbClr val="474747"/>
                </a:solidFill>
                <a:effectLst/>
                <a:latin typeface="Encode Sans Medium" pitchFamily="2" charset="77"/>
              </a:rPr>
              <a:t>&lt;animation build&gt; </a:t>
            </a:r>
            <a:r>
              <a:rPr lang="en-US" b="0" i="0" u="none" strike="noStrike" dirty="0">
                <a:solidFill>
                  <a:srgbClr val="474747"/>
                </a:solidFill>
                <a:effectLst/>
                <a:latin typeface="Encode Sans Medium" pitchFamily="2" charset="77"/>
              </a:rPr>
              <a:t>and communicate direct with your customers, instantly enhancing the value of your conversations.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474747"/>
              </a:solidFill>
              <a:effectLst/>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474747"/>
                </a:solidFill>
                <a:effectLst/>
                <a:latin typeface="Encode Sans Medium" pitchFamily="2" charset="77"/>
              </a:rPr>
              <a:t>How will this work?  Well, let’s look at the additional process involved in moving a fleet from ICE vehicles to EVs…</a:t>
            </a:r>
            <a:endParaRPr lang="en-US" dirty="0">
              <a:latin typeface="Encode Sans Medium" pitchFamily="2" charset="77"/>
            </a:endParaRPr>
          </a:p>
        </p:txBody>
      </p:sp>
      <p:sp>
        <p:nvSpPr>
          <p:cNvPr id="4" name="Slide Number Placeholder 3">
            <a:extLst>
              <a:ext uri="{FF2B5EF4-FFF2-40B4-BE49-F238E27FC236}">
                <a16:creationId xmlns:a16="http://schemas.microsoft.com/office/drawing/2014/main" id="{71E1513F-AB5B-2355-554B-E0F8DEF7D590}"/>
              </a:ext>
            </a:extLst>
          </p:cNvPr>
          <p:cNvSpPr>
            <a:spLocks noGrp="1"/>
          </p:cNvSpPr>
          <p:nvPr>
            <p:ph type="sldNum" sz="quarter" idx="5"/>
          </p:nvPr>
        </p:nvSpPr>
        <p:spPr/>
        <p:txBody>
          <a:bodyPr/>
          <a:lstStyle/>
          <a:p>
            <a:fld id="{DA46B207-691D-4EE2-B9CC-9F376BF0DE64}" type="slidenum">
              <a:rPr lang="fr-FR" smtClean="0"/>
              <a:t>40</a:t>
            </a:fld>
            <a:endParaRPr lang="fr-FR"/>
          </a:p>
        </p:txBody>
      </p:sp>
    </p:spTree>
    <p:extLst>
      <p:ext uri="{BB962C8B-B14F-4D97-AF65-F5344CB8AC3E}">
        <p14:creationId xmlns:p14="http://schemas.microsoft.com/office/powerpoint/2010/main" val="2453839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pPr algn="l"/>
            <a:r>
              <a:rPr lang="en-US" dirty="0">
                <a:latin typeface="Encode Sans Medium" pitchFamily="2" charset="77"/>
              </a:rPr>
              <a:t>Run through the process, giving the basic information of each step but </a:t>
            </a:r>
            <a:r>
              <a:rPr lang="en-US" b="1" dirty="0">
                <a:latin typeface="Encode Sans Medium" pitchFamily="2" charset="77"/>
              </a:rPr>
              <a:t>not</a:t>
            </a:r>
            <a:r>
              <a:rPr lang="en-US" dirty="0">
                <a:latin typeface="Encode Sans Medium" pitchFamily="2" charset="77"/>
              </a:rPr>
              <a:t> mentioning who does what.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noProof="0" dirty="0">
                <a:latin typeface="Encode Sans Medium" pitchFamily="2" charset="77"/>
              </a:rPr>
              <a:t>P</a:t>
            </a:r>
            <a:r>
              <a:rPr lang="en-US" sz="1200" noProof="0" dirty="0">
                <a:latin typeface="Encode Sans Medium" pitchFamily="2" charset="77"/>
              </a:rPr>
              <a:t>resent Free2move Charge Business offer to Customer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noProof="0" dirty="0">
                <a:latin typeface="Encode Sans Medium" pitchFamily="2" charset="77"/>
              </a:rPr>
              <a:t>Complete Type Form and forward to Free2move Charge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noProof="0" dirty="0">
                <a:solidFill>
                  <a:schemeClr val="bg1"/>
                </a:solidFill>
                <a:latin typeface="Encode Sans Medium" pitchFamily="2" charset="77"/>
              </a:rPr>
              <a:t>Contact large customers to analyze needs and advise on comprehensive solution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noProof="0" dirty="0">
                <a:solidFill>
                  <a:schemeClr val="bg1"/>
                </a:solidFill>
                <a:latin typeface="Encode Sans Medium" pitchFamily="2" charset="77"/>
              </a:rPr>
              <a:t>Perform on-site technical survey - company site installation </a:t>
            </a:r>
            <a:r>
              <a:rPr lang="en-US" sz="1050" noProof="0" dirty="0">
                <a:solidFill>
                  <a:schemeClr val="bg1"/>
                </a:solidFill>
                <a:latin typeface="Encode Sans Medium" pitchFamily="2" charset="77"/>
              </a:rPr>
              <a:t>(virtual check for homes)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noProof="0" dirty="0">
                <a:solidFill>
                  <a:schemeClr val="bg1"/>
                </a:solidFill>
                <a:latin typeface="Encode Sans Medium" pitchFamily="2" charset="77"/>
              </a:rPr>
              <a:t>Provide comprehensive customer offer </a:t>
            </a:r>
            <a:r>
              <a:rPr lang="en-US" sz="1200" dirty="0">
                <a:solidFill>
                  <a:schemeClr val="bg1"/>
                </a:solidFill>
                <a:latin typeface="Encode Sans Medium" pitchFamily="2" charset="77"/>
              </a:rPr>
              <a:t>(</a:t>
            </a:r>
            <a:r>
              <a:rPr lang="en-US" sz="1200" noProof="0" dirty="0">
                <a:solidFill>
                  <a:schemeClr val="bg1"/>
                </a:solidFill>
                <a:latin typeface="Encode Sans Medium" pitchFamily="2" charset="77"/>
              </a:rPr>
              <a:t>including chargers, installation and digital services)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noProof="0" dirty="0">
                <a:solidFill>
                  <a:schemeClr val="bg1"/>
                </a:solidFill>
                <a:latin typeface="Encode Sans Medium" pitchFamily="2" charset="77"/>
              </a:rPr>
              <a:t>Offer accepted </a:t>
            </a:r>
            <a:r>
              <a:rPr lang="en-US" sz="1200" noProof="0" dirty="0">
                <a:solidFill>
                  <a:schemeClr val="bg1"/>
                </a:solidFill>
                <a:latin typeface="Encode Sans Medium" pitchFamily="2" charset="77"/>
              </a:rPr>
              <a:t>(different contracts for HW + installation and for digital services)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noProof="0" dirty="0">
                <a:solidFill>
                  <a:schemeClr val="bg1"/>
                </a:solidFill>
                <a:latin typeface="Encode Sans Medium" pitchFamily="2" charset="77"/>
              </a:rPr>
              <a:t>Perform implementation of the charging solutions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noProof="0" dirty="0">
                <a:solidFill>
                  <a:schemeClr val="bg1"/>
                </a:solidFill>
                <a:latin typeface="Encode Sans Medium" pitchFamily="2" charset="77"/>
              </a:rPr>
              <a:t>Ongoing invoicing, customer support and maintenance of charging solutions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noProof="0" dirty="0">
              <a:solidFill>
                <a:schemeClr val="bg1"/>
              </a:solidFill>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latin typeface="Encode Sans Medium" pitchFamily="2" charset="77"/>
              </a:rPr>
              <a:t>Then move to the next slide and ask the question….  Where do you fit in?</a:t>
            </a:r>
          </a:p>
        </p:txBody>
      </p:sp>
      <p:sp>
        <p:nvSpPr>
          <p:cNvPr id="4" name="Segnaposto numero diapositiva 3"/>
          <p:cNvSpPr>
            <a:spLocks noGrp="1"/>
          </p:cNvSpPr>
          <p:nvPr>
            <p:ph type="sldNum" sz="quarter" idx="5"/>
          </p:nvPr>
        </p:nvSpPr>
        <p:spPr/>
        <p:txBody>
          <a:bodyPr/>
          <a:lstStyle/>
          <a:p>
            <a:fld id="{DA46B207-691D-4EE2-B9CC-9F376BF0DE64}" type="slidenum">
              <a:rPr lang="fr-FR" smtClean="0"/>
              <a:t>41</a:t>
            </a:fld>
            <a:endParaRPr lang="fr-FR"/>
          </a:p>
        </p:txBody>
      </p:sp>
    </p:spTree>
    <p:extLst>
      <p:ext uri="{BB962C8B-B14F-4D97-AF65-F5344CB8AC3E}">
        <p14:creationId xmlns:p14="http://schemas.microsoft.com/office/powerpoint/2010/main" val="428688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32590-F467-8EA6-2E07-EA4B51CA072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EAF090C-1356-595E-EA48-33CB2EB66A9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D4D808A-006C-6386-7100-C84A277B6633}"/>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Please put your answers to this question on the chat; Which of these steps are managed by you, as the Business Sales Advisor?   Leave time for delegates to answer the question on the chat.</a:t>
            </a:r>
          </a:p>
          <a:p>
            <a:pPr marL="228600" indent="-228600" algn="l">
              <a:buFont typeface="+mj-lt"/>
              <a:buAutoNum type="arabicPeriod"/>
            </a:pPr>
            <a:endParaRPr lang="en-US" sz="1200" noProof="0" dirty="0">
              <a:solidFill>
                <a:schemeClr val="bg1">
                  <a:lumMod val="75000"/>
                </a:schemeClr>
              </a:solidFill>
              <a:latin typeface="Encode Sans Medium" pitchFamily="2" charset="77"/>
            </a:endParaRPr>
          </a:p>
          <a:p>
            <a:pPr marL="0" indent="0" algn="l">
              <a:buFont typeface="+mj-lt"/>
              <a:buNone/>
            </a:pPr>
            <a:r>
              <a:rPr lang="en-US" sz="1200" noProof="0" dirty="0">
                <a:solidFill>
                  <a:schemeClr val="bg1">
                    <a:lumMod val="75000"/>
                  </a:schemeClr>
                </a:solidFill>
                <a:latin typeface="Encode Sans Medium" pitchFamily="2" charset="77"/>
              </a:rPr>
              <a:t>The answer is that you are only involved in the very first 2 steps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2 steps that are critical to the success of both the EV sale and integration of the Free2move Charge Business solution.  </a:t>
            </a:r>
          </a:p>
          <a:p>
            <a:pPr marL="0" indent="0" algn="l">
              <a:buFont typeface="+mj-lt"/>
              <a:buNone/>
            </a:pPr>
            <a:r>
              <a:rPr lang="en-US" b="0" i="0" u="none" strike="noStrike" dirty="0">
                <a:solidFill>
                  <a:srgbClr val="474747"/>
                </a:solidFill>
                <a:effectLst/>
                <a:latin typeface="Encode Sans Medium" pitchFamily="2" charset="77"/>
              </a:rPr>
              <a:t>Steps 3 to 8 will be handled by the Free2move Charge partner, so require no involvement from you.</a:t>
            </a:r>
          </a:p>
          <a:p>
            <a:pPr marL="0" indent="0" algn="l">
              <a:buFont typeface="+mj-lt"/>
              <a:buNone/>
            </a:pPr>
            <a:endParaRPr lang="en-US" sz="1200" b="0" i="0" u="none" strike="noStrike" noProof="0" dirty="0">
              <a:solidFill>
                <a:srgbClr val="474747"/>
              </a:solidFill>
              <a:effectLst/>
              <a:latin typeface="Encode Sans Medium" pitchFamily="2" charset="77"/>
            </a:endParaRPr>
          </a:p>
          <a:p>
            <a:pPr marL="0" indent="0" algn="l">
              <a:buFont typeface="+mj-lt"/>
              <a:buNone/>
            </a:pPr>
            <a:r>
              <a:rPr lang="en-US" sz="1200" b="0" i="0" u="none" strike="noStrike" noProof="0" dirty="0">
                <a:solidFill>
                  <a:srgbClr val="474747"/>
                </a:solidFill>
                <a:effectLst/>
                <a:latin typeface="Encode Sans Medium" pitchFamily="2" charset="77"/>
              </a:rPr>
              <a:t>It is essential that we build value in the Free2move Charge Business solution in the first meetings that we have with the customer.  It is also essential that we accurately complete the ‘Type Form’ necessary to initiate a Free2move Charge Business solution response.  Once done, then the team will manage the rest of the process, keeping you informed and helping you to sell the fleet of vehicles the customer needs.</a:t>
            </a:r>
          </a:p>
          <a:p>
            <a:pPr marL="0" indent="0" algn="l">
              <a:buFont typeface="+mj-lt"/>
              <a:buNone/>
            </a:pPr>
            <a:endParaRPr lang="en-US" sz="1200" b="0" i="0" u="none" strike="noStrike" noProof="0" dirty="0">
              <a:solidFill>
                <a:srgbClr val="474747"/>
              </a:solidFill>
              <a:effectLst/>
              <a:latin typeface="Encode Sans Medium" pitchFamily="2" charset="77"/>
            </a:endParaRPr>
          </a:p>
          <a:p>
            <a:pPr marL="0" indent="0" algn="l">
              <a:buFont typeface="+mj-lt"/>
              <a:buNone/>
            </a:pPr>
            <a:r>
              <a:rPr lang="en-US" sz="1200" b="0" i="0" u="none" strike="noStrike" noProof="0" dirty="0">
                <a:solidFill>
                  <a:srgbClr val="474747"/>
                </a:solidFill>
                <a:effectLst/>
                <a:latin typeface="Encode Sans Medium" pitchFamily="2" charset="77"/>
              </a:rPr>
              <a:t>However, please remember…</a:t>
            </a:r>
            <a:endParaRPr lang="en-US" sz="1200" b="0" noProof="0" dirty="0">
              <a:latin typeface="Encode Sans Medium" pitchFamily="2" charset="77"/>
            </a:endParaRPr>
          </a:p>
          <a:p>
            <a:pPr algn="l"/>
            <a:endParaRPr lang="en-US" dirty="0">
              <a:latin typeface="Encode Sans Medium" pitchFamily="2" charset="77"/>
            </a:endParaRPr>
          </a:p>
        </p:txBody>
      </p:sp>
      <p:sp>
        <p:nvSpPr>
          <p:cNvPr id="4" name="Segnaposto numero diapositiva 3">
            <a:extLst>
              <a:ext uri="{FF2B5EF4-FFF2-40B4-BE49-F238E27FC236}">
                <a16:creationId xmlns:a16="http://schemas.microsoft.com/office/drawing/2014/main" id="{A447A6C0-09F0-40EC-E7B5-638D1C737C63}"/>
              </a:ext>
            </a:extLst>
          </p:cNvPr>
          <p:cNvSpPr>
            <a:spLocks noGrp="1"/>
          </p:cNvSpPr>
          <p:nvPr>
            <p:ph type="sldNum" sz="quarter" idx="5"/>
          </p:nvPr>
        </p:nvSpPr>
        <p:spPr/>
        <p:txBody>
          <a:bodyPr/>
          <a:lstStyle/>
          <a:p>
            <a:fld id="{DA46B207-691D-4EE2-B9CC-9F376BF0DE64}" type="slidenum">
              <a:rPr lang="fr-FR" smtClean="0"/>
              <a:t>42</a:t>
            </a:fld>
            <a:endParaRPr lang="fr-FR"/>
          </a:p>
        </p:txBody>
      </p:sp>
    </p:spTree>
    <p:extLst>
      <p:ext uri="{BB962C8B-B14F-4D97-AF65-F5344CB8AC3E}">
        <p14:creationId xmlns:p14="http://schemas.microsoft.com/office/powerpoint/2010/main" val="528601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B41DE-BE8B-F15A-0716-2C88E056005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883E873-6FC6-1701-96FF-AEF4A2BC9EE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6265657-9873-93B5-CA5A-A2CF9EBD1781}"/>
              </a:ext>
            </a:extLst>
          </p:cNvPr>
          <p:cNvSpPr>
            <a:spLocks noGrp="1"/>
          </p:cNvSpPr>
          <p:nvPr>
            <p:ph type="body" idx="1"/>
          </p:nvPr>
        </p:nvSpPr>
        <p:spPr/>
        <p:txBody>
          <a:bodyPr/>
          <a:lstStyle/>
          <a:p>
            <a:r>
              <a:rPr lang="en-US" b="1" noProof="0" dirty="0">
                <a:latin typeface="Encode Sans Medium" pitchFamily="2" charset="77"/>
              </a:rPr>
              <a:t>Trainer Guide:</a:t>
            </a:r>
          </a:p>
          <a:p>
            <a:endParaRPr lang="en-US" b="0" noProof="0" dirty="0">
              <a:latin typeface="Encode Sans Medium" pitchFamily="2" charset="77"/>
            </a:endParaRPr>
          </a:p>
          <a:p>
            <a:r>
              <a:rPr lang="en-US" b="0" noProof="0" dirty="0">
                <a:latin typeface="Encode Sans Medium" pitchFamily="2" charset="77"/>
              </a:rPr>
              <a:t>While the Free2move Charge Business team are there for all the customer’s charging needs, you and your dealership are still responsible for your customer’s vehicle questions and concerns, both during and after the sale.</a:t>
            </a:r>
          </a:p>
          <a:p>
            <a:endParaRPr lang="en-US" b="0" noProof="0" dirty="0">
              <a:latin typeface="Encode Sans Medium" pitchFamily="2" charset="77"/>
            </a:endParaRPr>
          </a:p>
          <a:p>
            <a:r>
              <a:rPr lang="en-US" b="0" noProof="0" dirty="0">
                <a:latin typeface="Encode Sans Medium" pitchFamily="2" charset="77"/>
              </a:rPr>
              <a:t>We expect from you to maximize the number of leads for charging solutions, as it will Free2move Charge advisors to propose the right solutions to your customers, supporting your EV sales and increasing customer satisfaction.</a:t>
            </a:r>
          </a:p>
          <a:p>
            <a:endParaRPr lang="en-US" b="0" noProof="0" dirty="0">
              <a:latin typeface="Encode Sans Medium" pitchFamily="2" charset="77"/>
            </a:endParaRPr>
          </a:p>
          <a:p>
            <a:r>
              <a:rPr lang="en-US" b="0" noProof="0" dirty="0">
                <a:latin typeface="Encode Sans Medium" pitchFamily="2" charset="77"/>
              </a:rPr>
              <a:t>What is the impact of this on our qualification questions?</a:t>
            </a:r>
          </a:p>
        </p:txBody>
      </p:sp>
      <p:sp>
        <p:nvSpPr>
          <p:cNvPr id="4" name="Segnaposto numero diapositiva 3">
            <a:extLst>
              <a:ext uri="{FF2B5EF4-FFF2-40B4-BE49-F238E27FC236}">
                <a16:creationId xmlns:a16="http://schemas.microsoft.com/office/drawing/2014/main" id="{61BE90A6-6994-CBFA-E446-664E6AAA2E93}"/>
              </a:ext>
            </a:extLst>
          </p:cNvPr>
          <p:cNvSpPr>
            <a:spLocks noGrp="1"/>
          </p:cNvSpPr>
          <p:nvPr>
            <p:ph type="sldNum" sz="quarter" idx="5"/>
          </p:nvPr>
        </p:nvSpPr>
        <p:spPr/>
        <p:txBody>
          <a:bodyPr/>
          <a:lstStyle/>
          <a:p>
            <a:fld id="{DA46B207-691D-4EE2-B9CC-9F376BF0DE64}" type="slidenum">
              <a:rPr lang="fr-FR" smtClean="0"/>
              <a:t>43</a:t>
            </a:fld>
            <a:endParaRPr lang="fr-FR"/>
          </a:p>
        </p:txBody>
      </p:sp>
    </p:spTree>
    <p:extLst>
      <p:ext uri="{BB962C8B-B14F-4D97-AF65-F5344CB8AC3E}">
        <p14:creationId xmlns:p14="http://schemas.microsoft.com/office/powerpoint/2010/main" val="751409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23281-7D1E-2F24-B654-ED5DEAB5205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837B8BE-5CA2-633A-620D-8CC80F1FF89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DB65071-BF91-AA62-082E-B63E85CAC218}"/>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Well, the questions you currently ask will still be valid; the information that you seek is still valid.  We are still looking for details around:</a:t>
            </a:r>
          </a:p>
          <a:p>
            <a:endParaRPr lang="en-US" dirty="0">
              <a:latin typeface="Encode Sans Medium" pitchFamily="2" charset="7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The customer themselves </a:t>
            </a:r>
            <a:r>
              <a:rPr lang="en-US" b="1" i="0" u="none" strike="noStrike" dirty="0">
                <a:solidFill>
                  <a:srgbClr val="474747"/>
                </a:solidFill>
                <a:effectLst/>
                <a:latin typeface="Encode Sans Medium" pitchFamily="2" charset="77"/>
              </a:rPr>
              <a:t>&lt;animation build&gt; </a:t>
            </a:r>
            <a:r>
              <a:rPr lang="en-US" dirty="0">
                <a:latin typeface="Encode Sans Medium" pitchFamily="2" charset="77"/>
              </a:rPr>
              <a:t>– type of business, key contact person and details, company information and the fleet they run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Their budget </a:t>
            </a:r>
            <a:r>
              <a:rPr lang="en-US" b="1" i="0" u="none" strike="noStrike" dirty="0">
                <a:solidFill>
                  <a:srgbClr val="474747"/>
                </a:solidFill>
                <a:effectLst/>
                <a:latin typeface="Encode Sans Medium" pitchFamily="2" charset="77"/>
              </a:rPr>
              <a:t>&lt;animation build&gt; </a:t>
            </a:r>
            <a:r>
              <a:rPr lang="en-US" dirty="0">
                <a:latin typeface="Encode Sans Medium" pitchFamily="2" charset="77"/>
              </a:rPr>
              <a:t>– Financing method they are looking for, what they are / have budgeted for, the services they are seeking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Their expectations </a:t>
            </a:r>
            <a:r>
              <a:rPr lang="en-US" b="1" i="0" u="none" strike="noStrike" dirty="0">
                <a:solidFill>
                  <a:srgbClr val="474747"/>
                </a:solidFill>
                <a:effectLst/>
                <a:latin typeface="Encode Sans Medium" pitchFamily="2" charset="77"/>
              </a:rPr>
              <a:t>&lt;animation build&gt;</a:t>
            </a:r>
            <a:r>
              <a:rPr lang="en-US" b="0" i="0" u="none" strike="noStrike" dirty="0">
                <a:solidFill>
                  <a:srgbClr val="474747"/>
                </a:solidFill>
                <a:effectLst/>
                <a:latin typeface="Encode Sans Medium" pitchFamily="2" charset="77"/>
              </a:rPr>
              <a:t> – vehicle use, fleet information, new vehicle and business criteria</a:t>
            </a:r>
            <a:endParaRPr lang="en-US" b="0" dirty="0">
              <a:latin typeface="Encode Sans Medium" pitchFamily="2" charset="7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Their drivers </a:t>
            </a:r>
            <a:r>
              <a:rPr lang="en-US" b="1" i="0" u="none" strike="noStrike" dirty="0">
                <a:solidFill>
                  <a:srgbClr val="474747"/>
                </a:solidFill>
                <a:effectLst/>
                <a:latin typeface="Encode Sans Medium" pitchFamily="2" charset="77"/>
              </a:rPr>
              <a:t>&lt;animation build&gt; </a:t>
            </a:r>
            <a:r>
              <a:rPr lang="en-US" b="0" i="0" u="none" strike="noStrike" dirty="0">
                <a:solidFill>
                  <a:srgbClr val="474747"/>
                </a:solidFill>
                <a:effectLst/>
                <a:latin typeface="Encode Sans Medium" pitchFamily="2" charset="77"/>
              </a:rPr>
              <a:t>- their age range, driving experiences, the importance of status, their vehicle usage… where do the vehicles generally get used?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dirty="0">
              <a:solidFill>
                <a:srgbClr val="474747"/>
              </a:solidFill>
              <a:effectLst/>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474747"/>
                </a:solidFill>
                <a:effectLst/>
                <a:latin typeface="Encode Sans Medium" pitchFamily="2" charset="77"/>
              </a:rPr>
              <a:t>So what other information will the Free2Move team need to help them satisfy the customer?  Ask the delegates to add their ideas in the chat.</a:t>
            </a:r>
          </a:p>
        </p:txBody>
      </p:sp>
      <p:sp>
        <p:nvSpPr>
          <p:cNvPr id="4" name="Segnaposto numero diapositiva 3">
            <a:extLst>
              <a:ext uri="{FF2B5EF4-FFF2-40B4-BE49-F238E27FC236}">
                <a16:creationId xmlns:a16="http://schemas.microsoft.com/office/drawing/2014/main" id="{83B3F08A-96CE-67B5-72DE-4D313A58CDCC}"/>
              </a:ext>
            </a:extLst>
          </p:cNvPr>
          <p:cNvSpPr>
            <a:spLocks noGrp="1"/>
          </p:cNvSpPr>
          <p:nvPr>
            <p:ph type="sldNum" sz="quarter" idx="5"/>
          </p:nvPr>
        </p:nvSpPr>
        <p:spPr/>
        <p:txBody>
          <a:bodyPr/>
          <a:lstStyle/>
          <a:p>
            <a:fld id="{DA46B207-691D-4EE2-B9CC-9F376BF0DE64}" type="slidenum">
              <a:rPr lang="fr-FR" smtClean="0"/>
              <a:t>44</a:t>
            </a:fld>
            <a:endParaRPr lang="fr-FR"/>
          </a:p>
        </p:txBody>
      </p:sp>
    </p:spTree>
    <p:extLst>
      <p:ext uri="{BB962C8B-B14F-4D97-AF65-F5344CB8AC3E}">
        <p14:creationId xmlns:p14="http://schemas.microsoft.com/office/powerpoint/2010/main" val="3032571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CF0E7-3091-C41B-3C37-212EE7FC3D9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2C6971D-444B-49B0-9EEC-340EC05F197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D8E746B-25EF-BA15-E922-083D28B28535}"/>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Give the delegates some time to enter their </a:t>
            </a:r>
            <a:r>
              <a:rPr lang="en-US" b="1" dirty="0">
                <a:latin typeface="Encode Sans Medium" pitchFamily="2" charset="77"/>
              </a:rPr>
              <a:t>thoughts into the chat and then start the debrief, using this slide and incorporating their feedback as you do.</a:t>
            </a:r>
          </a:p>
          <a:p>
            <a:endParaRPr lang="en-US" b="1" dirty="0">
              <a:latin typeface="Encode Sans Medium" pitchFamily="2" charset="77"/>
            </a:endParaRPr>
          </a:p>
          <a:p>
            <a:r>
              <a:rPr lang="en-US" dirty="0">
                <a:latin typeface="Encode Sans Medium" pitchFamily="2" charset="77"/>
              </a:rPr>
              <a:t>The additional information required by the Free2move Charge Business team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EV understanding </a:t>
            </a:r>
            <a:r>
              <a:rPr lang="en-US" b="1" i="0" u="none" strike="noStrike" dirty="0">
                <a:solidFill>
                  <a:srgbClr val="474747"/>
                </a:solidFill>
                <a:effectLst/>
                <a:latin typeface="Encode Sans Medium" pitchFamily="2" charset="77"/>
              </a:rPr>
              <a:t>&lt;animation build&gt;</a:t>
            </a:r>
            <a:r>
              <a:rPr lang="en-US" dirty="0">
                <a:latin typeface="Encode Sans Medium" pitchFamily="2" charset="77"/>
              </a:rPr>
              <a:t> – What is the customer’s experience with electric vehicle?  Have they even driven one?  How aware are they of any Government / Regional or local incentives or electricity supply restrictions?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Driving needs </a:t>
            </a:r>
            <a:r>
              <a:rPr lang="en-US" b="1" i="0" u="none" strike="noStrike" dirty="0">
                <a:solidFill>
                  <a:srgbClr val="474747"/>
                </a:solidFill>
                <a:effectLst/>
                <a:latin typeface="Encode Sans Medium" pitchFamily="2" charset="77"/>
              </a:rPr>
              <a:t>&lt;animation build&gt; </a:t>
            </a:r>
            <a:r>
              <a:rPr lang="en-US" dirty="0">
                <a:latin typeface="Encode Sans Medium" pitchFamily="2" charset="77"/>
              </a:rPr>
              <a:t>– What do the users do with their vehicles when not working?  Where do they go with the vehicles?  </a:t>
            </a:r>
            <a:r>
              <a:rPr lang="en-US" strike="noStrike" baseline="0" dirty="0">
                <a:latin typeface="Encode Sans Medium" pitchFamily="2" charset="77"/>
              </a:rPr>
              <a:t>What is their experience of driving automatic vehicles (as all electric vehicles are automatic).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Charging needs </a:t>
            </a:r>
            <a:r>
              <a:rPr lang="en-US" b="1" i="0" u="none" strike="noStrike" dirty="0">
                <a:solidFill>
                  <a:srgbClr val="474747"/>
                </a:solidFill>
                <a:effectLst/>
                <a:latin typeface="Encode Sans Medium" pitchFamily="2" charset="77"/>
              </a:rPr>
              <a:t>&lt;animation build&gt; </a:t>
            </a:r>
            <a:r>
              <a:rPr lang="en-US" dirty="0">
                <a:latin typeface="Encode Sans Medium" pitchFamily="2" charset="77"/>
              </a:rPr>
              <a:t>– How regularly do the team attend the office?  What facilities do they have in terms of parking and where is the parking located?  Will the team need to charge at home?  What about on-the-go, do they need to travel far?  Are there common places that they travel to? Who’s vehicles need to be charged and who is responsible for charging these vehicles (employees / customers / vehicles)?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Environmental considerations </a:t>
            </a:r>
            <a:r>
              <a:rPr lang="en-US" b="1" i="0" u="none" strike="noStrike" dirty="0">
                <a:solidFill>
                  <a:srgbClr val="474747"/>
                </a:solidFill>
                <a:effectLst/>
                <a:latin typeface="Encode Sans Medium" pitchFamily="2" charset="77"/>
              </a:rPr>
              <a:t>&lt;animation build&gt; </a:t>
            </a:r>
            <a:r>
              <a:rPr lang="en-US" dirty="0">
                <a:latin typeface="Encode Sans Medium" pitchFamily="2" charset="77"/>
              </a:rPr>
              <a:t>– How do the vehicles fit with the goals and aspirations of the business?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Travel distance </a:t>
            </a:r>
            <a:r>
              <a:rPr lang="en-US" b="1" i="0" u="none" strike="noStrike" dirty="0">
                <a:solidFill>
                  <a:srgbClr val="474747"/>
                </a:solidFill>
                <a:effectLst/>
                <a:latin typeface="Encode Sans Medium" pitchFamily="2" charset="77"/>
              </a:rPr>
              <a:t>&lt;animation build&gt; </a:t>
            </a:r>
            <a:r>
              <a:rPr lang="en-US" b="0" i="0" u="none" strike="noStrike" dirty="0">
                <a:solidFill>
                  <a:srgbClr val="474747"/>
                </a:solidFill>
                <a:effectLst/>
                <a:latin typeface="Encode Sans Medium" pitchFamily="2" charset="77"/>
              </a:rPr>
              <a:t>– What is the maximum distance they travel?  Where are they going? Want is the climate like (how hot or cold does it get)?  What is the topography of the area (the landscape features)?  What speeds will the vehicle be travelling at (highway vs urban / extra-urban </a:t>
            </a:r>
            <a:r>
              <a:rPr lang="en-US" b="0" i="0" u="none" strike="noStrike" dirty="0" err="1">
                <a:solidFill>
                  <a:srgbClr val="474747"/>
                </a:solidFill>
                <a:effectLst/>
                <a:latin typeface="Encode Sans Medium" pitchFamily="2" charset="77"/>
              </a:rPr>
              <a:t>journies</a:t>
            </a:r>
            <a:r>
              <a:rPr lang="en-US" b="0" i="0" u="none" strike="noStrike" dirty="0">
                <a:solidFill>
                  <a:srgbClr val="474747"/>
                </a:solidFill>
                <a:effectLst/>
                <a:latin typeface="Encode Sans Medium" pitchFamily="2" charset="77"/>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dirty="0">
              <a:solidFill>
                <a:srgbClr val="474747"/>
              </a:solidFill>
              <a:effectLst/>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474747"/>
                </a:solidFill>
                <a:effectLst/>
                <a:latin typeface="Encode Sans Medium" pitchFamily="2" charset="77"/>
              </a:rPr>
              <a:t>These are not questions we need to ask, as the Free2move Charge Business team will be asking them. However, some of this information will also help with how we build our business cases.  For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474747"/>
                </a:solidFill>
                <a:effectLst/>
                <a:latin typeface="Encode Sans Medium" pitchFamily="2" charset="77"/>
              </a:rPr>
              <a:t>If the fleet manager has never driven an electric car, or run one for a few days, then it will be important to give them a test-drive to ensure they understand the benefits.  Similarly it will be important to help them sell the electric fleet into their team, some of whom may feel concerned about the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474747"/>
                </a:solidFill>
                <a:effectLst/>
                <a:latin typeface="Encode Sans Medium" pitchFamily="2" charset="77"/>
              </a:rPr>
              <a:t>If the drivers use their vehicles for personal use, then this will influence their acceptance of the EVs, so this will need to be considered by the fleet manager and, therefore, they will need to be supported by information from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474747"/>
                </a:solidFill>
                <a:effectLst/>
                <a:latin typeface="Encode Sans Medium" pitchFamily="2" charset="77"/>
              </a:rPr>
              <a:t>The business sustainability and carbon footprint goals will be an important influence within the vehicle sales proposal.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dirty="0">
              <a:solidFill>
                <a:srgbClr val="474747"/>
              </a:solidFill>
              <a:effectLst/>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474747"/>
                </a:solidFill>
                <a:effectLst/>
                <a:latin typeface="Encode Sans Medium" pitchFamily="2" charset="77"/>
              </a:rPr>
              <a:t>In fact, there are a number of questions here that could help in building the business case for an EV fleet…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u="none" strike="noStrike" dirty="0">
              <a:solidFill>
                <a:srgbClr val="474747"/>
              </a:solidFill>
              <a:effectLst/>
              <a:latin typeface="Encode Sans Medium" pitchFamily="2" charset="7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Encode Sans Medium" pitchFamily="2" charset="77"/>
            </a:endParaRPr>
          </a:p>
        </p:txBody>
      </p:sp>
      <p:sp>
        <p:nvSpPr>
          <p:cNvPr id="4" name="Segnaposto numero diapositiva 3">
            <a:extLst>
              <a:ext uri="{FF2B5EF4-FFF2-40B4-BE49-F238E27FC236}">
                <a16:creationId xmlns:a16="http://schemas.microsoft.com/office/drawing/2014/main" id="{CF1B8346-2DA2-2709-68E5-AC9F2D4469B4}"/>
              </a:ext>
            </a:extLst>
          </p:cNvPr>
          <p:cNvSpPr>
            <a:spLocks noGrp="1"/>
          </p:cNvSpPr>
          <p:nvPr>
            <p:ph type="sldNum" sz="quarter" idx="5"/>
          </p:nvPr>
        </p:nvSpPr>
        <p:spPr/>
        <p:txBody>
          <a:bodyPr/>
          <a:lstStyle/>
          <a:p>
            <a:fld id="{DA46B207-691D-4EE2-B9CC-9F376BF0DE64}" type="slidenum">
              <a:rPr lang="fr-FR" smtClean="0"/>
              <a:t>45</a:t>
            </a:fld>
            <a:endParaRPr lang="fr-FR"/>
          </a:p>
        </p:txBody>
      </p:sp>
    </p:spTree>
    <p:extLst>
      <p:ext uri="{BB962C8B-B14F-4D97-AF65-F5344CB8AC3E}">
        <p14:creationId xmlns:p14="http://schemas.microsoft.com/office/powerpoint/2010/main" val="2306117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b="1" dirty="0">
                <a:latin typeface="Encode Sans Medium" pitchFamily="2" charset="77"/>
              </a:rPr>
              <a:t>Please note: </a:t>
            </a:r>
            <a:r>
              <a:rPr lang="en-US" dirty="0">
                <a:latin typeface="Encode Sans Medium" pitchFamily="2" charset="77"/>
              </a:rPr>
              <a:t>that there should be an image of the actual form on this page.</a:t>
            </a:r>
          </a:p>
          <a:p>
            <a:endParaRPr lang="en-US" dirty="0">
              <a:latin typeface="Encode Sans Medium" pitchFamily="2" charset="77"/>
            </a:endParaRPr>
          </a:p>
          <a:p>
            <a:r>
              <a:rPr lang="en-US" dirty="0">
                <a:latin typeface="Encode Sans Medium" pitchFamily="2" charset="77"/>
              </a:rPr>
              <a:t>As you can see, the questions asked are minimal but none-the-less essential to the introduction, so please make sure that you complete the form accurately before passing it on to the Free2move Charge Business team.</a:t>
            </a:r>
          </a:p>
          <a:p>
            <a:endParaRPr lang="en-US" dirty="0">
              <a:latin typeface="Encode Sans Medium" pitchFamily="2" charset="77"/>
            </a:endParaRPr>
          </a:p>
          <a:p>
            <a:r>
              <a:rPr lang="en-US" dirty="0">
                <a:latin typeface="Encode Sans Medium" pitchFamily="2" charset="77"/>
              </a:rPr>
              <a:t>So, having now seen this presentation, let’s consider a case study.   We will review a customer profile.  What EV specific information would be useful to improve the EV proposal that you make to the customer. </a:t>
            </a:r>
          </a:p>
        </p:txBody>
      </p:sp>
      <p:sp>
        <p:nvSpPr>
          <p:cNvPr id="4" name="Espace réservé du numéro de diapositive 3"/>
          <p:cNvSpPr>
            <a:spLocks noGrp="1"/>
          </p:cNvSpPr>
          <p:nvPr>
            <p:ph type="sldNum" sz="quarter" idx="5"/>
          </p:nvPr>
        </p:nvSpPr>
        <p:spPr/>
        <p:txBody>
          <a:bodyPr/>
          <a:lstStyle/>
          <a:p>
            <a:fld id="{DA46B207-691D-4EE2-B9CC-9F376BF0DE64}" type="slidenum">
              <a:rPr lang="fr-FR" smtClean="0"/>
              <a:t>46</a:t>
            </a:fld>
            <a:endParaRPr lang="fr-FR"/>
          </a:p>
        </p:txBody>
      </p:sp>
    </p:spTree>
    <p:extLst>
      <p:ext uri="{BB962C8B-B14F-4D97-AF65-F5344CB8AC3E}">
        <p14:creationId xmlns:p14="http://schemas.microsoft.com/office/powerpoint/2010/main" val="729687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0BE74-D8E4-D6A7-2F42-4092BFF13A9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2F05AA5-0082-AB64-52FA-9B20E9F34DA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969777A-371C-BFB7-2ADC-8B25042BCF26}"/>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sz="1200" noProof="0" dirty="0">
                <a:solidFill>
                  <a:schemeClr val="bg1"/>
                </a:solidFill>
                <a:latin typeface="Encode Sans Medium" pitchFamily="2" charset="77"/>
              </a:rPr>
              <a:t>Please write your thoughts into the chat.</a:t>
            </a:r>
          </a:p>
          <a:p>
            <a:endParaRPr lang="en-US" sz="1200" b="1" noProof="0" dirty="0">
              <a:solidFill>
                <a:schemeClr val="bg1"/>
              </a:solidFill>
              <a:latin typeface="Encode Sans Medium" pitchFamily="2" charset="77"/>
            </a:endParaRPr>
          </a:p>
          <a:p>
            <a:r>
              <a:rPr lang="en-US" sz="1200" b="1" noProof="0" dirty="0">
                <a:solidFill>
                  <a:schemeClr val="bg1"/>
                </a:solidFill>
                <a:latin typeface="Encode Sans Medium" pitchFamily="2" charset="77"/>
              </a:rPr>
              <a:t>Give the delegates time to add their thoughts to the </a:t>
            </a:r>
            <a:endParaRPr lang="en-US" sz="800" b="1" noProof="0" dirty="0">
              <a:solidFill>
                <a:schemeClr val="bg1"/>
              </a:solidFill>
              <a:latin typeface="Encode Sans Medium" pitchFamily="2" charset="77"/>
            </a:endParaRPr>
          </a:p>
        </p:txBody>
      </p:sp>
      <p:sp>
        <p:nvSpPr>
          <p:cNvPr id="4" name="Segnaposto numero diapositiva 3">
            <a:extLst>
              <a:ext uri="{FF2B5EF4-FFF2-40B4-BE49-F238E27FC236}">
                <a16:creationId xmlns:a16="http://schemas.microsoft.com/office/drawing/2014/main" id="{CED138B6-4C77-D769-7471-CB6CD3807DE5}"/>
              </a:ext>
            </a:extLst>
          </p:cNvPr>
          <p:cNvSpPr>
            <a:spLocks noGrp="1"/>
          </p:cNvSpPr>
          <p:nvPr>
            <p:ph type="sldNum" sz="quarter" idx="5"/>
          </p:nvPr>
        </p:nvSpPr>
        <p:spPr/>
        <p:txBody>
          <a:bodyPr/>
          <a:lstStyle/>
          <a:p>
            <a:fld id="{DA46B207-691D-4EE2-B9CC-9F376BF0DE64}" type="slidenum">
              <a:rPr lang="fr-FR" smtClean="0"/>
              <a:t>47</a:t>
            </a:fld>
            <a:endParaRPr lang="fr-FR"/>
          </a:p>
        </p:txBody>
      </p:sp>
    </p:spTree>
    <p:extLst>
      <p:ext uri="{BB962C8B-B14F-4D97-AF65-F5344CB8AC3E}">
        <p14:creationId xmlns:p14="http://schemas.microsoft.com/office/powerpoint/2010/main" val="3106296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AA12D-41A3-DB78-A28E-8F49189D238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1791E34-F65C-775A-C400-A0375771FED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A15BF07-1E53-B2EE-E22F-C15FDDB081FE}"/>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The delegates will bring up reasons shown on this slide and additional ones.  Review their feedback, adding those from the slide where required.</a:t>
            </a:r>
          </a:p>
          <a:p>
            <a:endParaRPr lang="en-US" dirty="0">
              <a:latin typeface="Encode Sans Medium" pitchFamily="2" charset="77"/>
            </a:endParaRPr>
          </a:p>
          <a:p>
            <a:r>
              <a:rPr lang="en-US" dirty="0">
                <a:latin typeface="Encode Sans Medium" pitchFamily="2" charset="77"/>
              </a:rPr>
              <a:t>The notes on the slide consider the following:</a:t>
            </a:r>
          </a:p>
          <a:p>
            <a:endParaRPr lang="en-US" dirty="0">
              <a:latin typeface="Encode Sans Medium" pitchFamily="2" charset="77"/>
            </a:endParaRPr>
          </a:p>
          <a:p>
            <a:r>
              <a:rPr lang="en-US" dirty="0">
                <a:latin typeface="Encode Sans Medium" pitchFamily="2" charset="77"/>
              </a:rPr>
              <a:t>EV understanding:</a:t>
            </a:r>
          </a:p>
          <a:p>
            <a:pPr marL="628650" lvl="1" indent="-171450">
              <a:buFont typeface="Arial" panose="020B0604020202020204" pitchFamily="34" charset="0"/>
              <a:buChar char="•"/>
            </a:pPr>
            <a:r>
              <a:rPr lang="en-US" dirty="0">
                <a:latin typeface="Encode Sans Medium" pitchFamily="2" charset="77"/>
              </a:rPr>
              <a:t>Are they aware of any national or local incentives that will impact on their choice of an electric fleet?</a:t>
            </a:r>
          </a:p>
          <a:p>
            <a:pPr marL="0" lvl="0" indent="0">
              <a:buFont typeface="Arial" panose="020B0604020202020204" pitchFamily="34" charset="0"/>
              <a:buNone/>
            </a:pPr>
            <a:endParaRPr lang="en-US" dirty="0">
              <a:latin typeface="Encode Sans Medium" pitchFamily="2" charset="77"/>
            </a:endParaRPr>
          </a:p>
          <a:p>
            <a:pPr marL="0" lvl="0" indent="0">
              <a:buFont typeface="Arial" panose="020B0604020202020204" pitchFamily="34" charset="0"/>
              <a:buNone/>
            </a:pPr>
            <a:r>
              <a:rPr lang="en-US" dirty="0">
                <a:latin typeface="Encode Sans Medium" pitchFamily="2" charset="77"/>
              </a:rPr>
              <a:t>Driving needs</a:t>
            </a:r>
          </a:p>
          <a:p>
            <a:pPr marL="628650" lvl="1" indent="-171450">
              <a:buFont typeface="Arial" panose="020B0604020202020204" pitchFamily="34" charset="0"/>
              <a:buChar char="•"/>
            </a:pPr>
            <a:r>
              <a:rPr lang="en-US" dirty="0">
                <a:latin typeface="Encode Sans Medium" pitchFamily="2" charset="77"/>
              </a:rPr>
              <a:t>What are the drivers using their vehicles for outside of work (the types of trips, speeds and topography of the landscape they drive through)?</a:t>
            </a:r>
          </a:p>
          <a:p>
            <a:pPr marL="628650" lvl="1" indent="-171450">
              <a:buFont typeface="Arial" panose="020B0604020202020204" pitchFamily="34" charset="0"/>
              <a:buChar char="•"/>
            </a:pPr>
            <a:r>
              <a:rPr lang="en-US" dirty="0">
                <a:latin typeface="Encode Sans Medium" pitchFamily="2" charset="77"/>
              </a:rPr>
              <a:t> Have the users driven automatic vehicles before?</a:t>
            </a:r>
          </a:p>
          <a:p>
            <a:pPr marL="457200" lvl="1" indent="0">
              <a:buFont typeface="Arial" panose="020B0604020202020204" pitchFamily="34" charset="0"/>
              <a:buNone/>
            </a:pPr>
            <a:endParaRPr lang="en-US" dirty="0">
              <a:latin typeface="Encode Sans Medium" pitchFamily="2" charset="77"/>
            </a:endParaRPr>
          </a:p>
          <a:p>
            <a:pPr marL="171450" indent="-171450">
              <a:buFont typeface="Arial" panose="020B0604020202020204" pitchFamily="34" charset="0"/>
              <a:buChar char="•"/>
            </a:pPr>
            <a:r>
              <a:rPr lang="en-US" dirty="0">
                <a:latin typeface="Encode Sans Medium" pitchFamily="2" charset="77"/>
              </a:rPr>
              <a:t>Charging needs</a:t>
            </a:r>
          </a:p>
          <a:p>
            <a:pPr marL="628650" lvl="1" indent="-171450">
              <a:buFont typeface="Arial" panose="020B0604020202020204" pitchFamily="34" charset="0"/>
              <a:buChar char="•"/>
            </a:pPr>
            <a:r>
              <a:rPr lang="en-US" dirty="0">
                <a:latin typeface="Encode Sans Medium" pitchFamily="2" charset="77"/>
              </a:rPr>
              <a:t>On-site charging:</a:t>
            </a:r>
          </a:p>
          <a:p>
            <a:pPr marL="1085850" lvl="2" indent="-171450">
              <a:buFont typeface="Arial" panose="020B0604020202020204" pitchFamily="34" charset="0"/>
              <a:buChar char="•"/>
            </a:pPr>
            <a:r>
              <a:rPr lang="en-US" dirty="0">
                <a:latin typeface="Encode Sans Medium" pitchFamily="2" charset="77"/>
              </a:rPr>
              <a:t>As the majority of the team work from home, how far from the office are they?  </a:t>
            </a:r>
          </a:p>
          <a:p>
            <a:pPr marL="1085850" lvl="2" indent="-171450">
              <a:buFont typeface="Arial" panose="020B0604020202020204" pitchFamily="34" charset="0"/>
              <a:buChar char="•"/>
            </a:pPr>
            <a:r>
              <a:rPr lang="en-US" dirty="0">
                <a:latin typeface="Encode Sans Medium" pitchFamily="2" charset="77"/>
              </a:rPr>
              <a:t>Will this mean that they need to have access to a charger at the office or will their home charger be sufficient?  </a:t>
            </a:r>
          </a:p>
          <a:p>
            <a:pPr marL="628650" lvl="1" indent="-171450">
              <a:buFont typeface="Arial" panose="020B0604020202020204" pitchFamily="34" charset="0"/>
              <a:buChar char="•"/>
            </a:pPr>
            <a:r>
              <a:rPr lang="en-US" dirty="0">
                <a:latin typeface="Encode Sans Medium" pitchFamily="2" charset="77"/>
              </a:rPr>
              <a:t>Home charging:</a:t>
            </a:r>
          </a:p>
          <a:p>
            <a:pPr marL="1085850" lvl="2" indent="-171450">
              <a:buFont typeface="Arial" panose="020B0604020202020204" pitchFamily="34" charset="0"/>
              <a:buChar char="•"/>
            </a:pPr>
            <a:r>
              <a:rPr lang="en-US" dirty="0">
                <a:latin typeface="Encode Sans Medium" pitchFamily="2" charset="77"/>
              </a:rPr>
              <a:t>Home chargers would appear to be important to this business, given that 9 of the vehicles are home based; is this assumption correct?  </a:t>
            </a:r>
          </a:p>
          <a:p>
            <a:pPr marL="1085850" lvl="2" indent="-171450">
              <a:buFont typeface="Arial" panose="020B0604020202020204" pitchFamily="34" charset="0"/>
              <a:buChar char="•"/>
            </a:pPr>
            <a:r>
              <a:rPr lang="en-US" dirty="0">
                <a:latin typeface="Encode Sans Medium" pitchFamily="2" charset="77"/>
              </a:rPr>
              <a:t>Is the customer aware of the availability of charger solutions that can separate business charging from private?</a:t>
            </a:r>
          </a:p>
          <a:p>
            <a:pPr marL="1085850" lvl="2" indent="-171450">
              <a:buFont typeface="Arial" panose="020B0604020202020204" pitchFamily="34" charset="0"/>
              <a:buChar char="•"/>
            </a:pPr>
            <a:r>
              <a:rPr lang="en-US" dirty="0">
                <a:latin typeface="Encode Sans Medium" pitchFamily="2" charset="77"/>
              </a:rPr>
              <a:t>How would they feel about having automated charging cost invoicing / processing?</a:t>
            </a:r>
          </a:p>
          <a:p>
            <a:pPr marL="628650" lvl="1" indent="-171450">
              <a:buFont typeface="Arial" panose="020B0604020202020204" pitchFamily="34" charset="0"/>
              <a:buChar char="•"/>
            </a:pPr>
            <a:r>
              <a:rPr lang="en-US" dirty="0">
                <a:latin typeface="Encode Sans Medium" pitchFamily="2" charset="77"/>
              </a:rPr>
              <a:t>On-the-go charging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Encode Sans Medium" pitchFamily="2" charset="77"/>
              </a:rPr>
              <a:t>How do the consultants structure their client visits?  </a:t>
            </a:r>
          </a:p>
          <a:p>
            <a:pPr marL="1085850" lvl="2" indent="-171450">
              <a:buFont typeface="Arial" panose="020B0604020202020204" pitchFamily="34" charset="0"/>
              <a:buChar char="•"/>
            </a:pPr>
            <a:r>
              <a:rPr lang="en-US" dirty="0">
                <a:latin typeface="Encode Sans Medium" pitchFamily="2" charset="77"/>
              </a:rPr>
              <a:t>Are they local so they can always return home? </a:t>
            </a:r>
          </a:p>
          <a:p>
            <a:pPr marL="1085850" lvl="2" indent="-171450">
              <a:buFont typeface="Arial" panose="020B0604020202020204" pitchFamily="34" charset="0"/>
              <a:buChar char="•"/>
            </a:pPr>
            <a:r>
              <a:rPr lang="en-US" dirty="0">
                <a:latin typeface="Encode Sans Medium" pitchFamily="2" charset="77"/>
              </a:rPr>
              <a:t>Do some visits require day trips?  Do they find themselves planning a weekly route to visit clients, staying away from home?  Dependent on the answers to this, on-the-go charging may be more important.</a:t>
            </a:r>
          </a:p>
          <a:p>
            <a:pPr marL="628650" lvl="1" indent="-171450">
              <a:buFont typeface="Arial" panose="020B0604020202020204" pitchFamily="34" charset="0"/>
              <a:buChar char="•"/>
            </a:pPr>
            <a:r>
              <a:rPr lang="en-US" dirty="0">
                <a:latin typeface="Encode Sans Medium" pitchFamily="2" charset="77"/>
              </a:rPr>
              <a:t>Centralized control</a:t>
            </a:r>
          </a:p>
          <a:p>
            <a:pPr marL="1085850" lvl="2" indent="-171450">
              <a:buFont typeface="Arial" panose="020B0604020202020204" pitchFamily="34" charset="0"/>
              <a:buChar char="•"/>
            </a:pPr>
            <a:r>
              <a:rPr lang="en-US" dirty="0">
                <a:latin typeface="Encode Sans Medium" pitchFamily="2" charset="77"/>
              </a:rPr>
              <a:t>How would the customer feel about having one central system that can monitor and control all charging costs, in the office, at home and on-the-go?</a:t>
            </a:r>
          </a:p>
          <a:p>
            <a:pPr marL="1085850" lvl="2" indent="-171450">
              <a:buFont typeface="Arial" panose="020B0604020202020204" pitchFamily="34" charset="0"/>
              <a:buChar char="•"/>
            </a:pPr>
            <a:r>
              <a:rPr lang="en-US" dirty="0">
                <a:latin typeface="Encode Sans Medium" pitchFamily="2" charset="77"/>
              </a:rPr>
              <a:t>Would their vehicle users find it easier to use one app to access all their charging needs, accessing work, home and over 760,00 public chargers across Europe?</a:t>
            </a:r>
          </a:p>
          <a:p>
            <a:pPr marL="628650" lvl="1" indent="-171450">
              <a:buFont typeface="Arial" panose="020B0604020202020204" pitchFamily="34" charset="0"/>
              <a:buChar char="•"/>
            </a:pPr>
            <a:r>
              <a:rPr lang="en-US" dirty="0">
                <a:latin typeface="Encode Sans Medium" pitchFamily="2" charset="77"/>
              </a:rPr>
              <a:t>Easy installation</a:t>
            </a:r>
          </a:p>
          <a:p>
            <a:pPr marL="1085850" lvl="2" indent="-171450">
              <a:buFont typeface="Arial" panose="020B0604020202020204" pitchFamily="34" charset="0"/>
              <a:buChar char="•"/>
            </a:pPr>
            <a:r>
              <a:rPr lang="en-US" dirty="0">
                <a:latin typeface="Encode Sans Medium" pitchFamily="2" charset="77"/>
              </a:rPr>
              <a:t>How would the customer feel about having a single expert team, able to guide them on the right solution for their business, and install all the hardware and software to make the transition to BEVs easy?</a:t>
            </a:r>
          </a:p>
          <a:p>
            <a:pPr marL="171450" indent="-171450">
              <a:buFont typeface="Arial" panose="020B0604020202020204" pitchFamily="34" charset="0"/>
              <a:buChar char="•"/>
            </a:pPr>
            <a:endParaRPr lang="en-US" dirty="0">
              <a:latin typeface="Encode Sans Medium" pitchFamily="2" charset="77"/>
            </a:endParaRPr>
          </a:p>
          <a:p>
            <a:pPr marL="0" indent="0">
              <a:buFont typeface="Arial" panose="020B0604020202020204" pitchFamily="34" charset="0"/>
              <a:buNone/>
            </a:pPr>
            <a:r>
              <a:rPr lang="en-US" dirty="0">
                <a:latin typeface="Encode Sans Medium" pitchFamily="2" charset="77"/>
              </a:rPr>
              <a:t>Environmental considerations</a:t>
            </a:r>
          </a:p>
          <a:p>
            <a:pPr marL="171450" indent="-171450">
              <a:buFont typeface="Arial" panose="020B0604020202020204" pitchFamily="34" charset="0"/>
              <a:buChar char="•"/>
            </a:pPr>
            <a:r>
              <a:rPr lang="en-US" dirty="0">
                <a:latin typeface="Encode Sans Medium" pitchFamily="2" charset="77"/>
              </a:rPr>
              <a:t>What are the company’s aspirations?  </a:t>
            </a:r>
          </a:p>
          <a:p>
            <a:pPr marL="171450" indent="-171450">
              <a:buFont typeface="Arial" panose="020B0604020202020204" pitchFamily="34" charset="0"/>
              <a:buChar char="•"/>
            </a:pPr>
            <a:r>
              <a:rPr lang="en-US" dirty="0">
                <a:latin typeface="Encode Sans Medium" pitchFamily="2" charset="77"/>
              </a:rPr>
              <a:t>How do they present their green credentials?   </a:t>
            </a:r>
          </a:p>
          <a:p>
            <a:pPr marL="171450" indent="-171450">
              <a:buFont typeface="Arial" panose="020B0604020202020204" pitchFamily="34" charset="0"/>
              <a:buChar char="•"/>
            </a:pPr>
            <a:r>
              <a:rPr lang="en-US" dirty="0">
                <a:latin typeface="Encode Sans Medium" pitchFamily="2" charset="77"/>
              </a:rPr>
              <a:t>Note: Their website will give a good indication, but they may be focused on changing their current perception, so be looking at an EV fleet to spearhead their increased focus on their environmental footprint.</a:t>
            </a:r>
          </a:p>
          <a:p>
            <a:pPr marL="0" indent="0">
              <a:buFont typeface="Arial" panose="020B0604020202020204" pitchFamily="34" charset="0"/>
              <a:buNone/>
            </a:pPr>
            <a:endParaRPr lang="en-US" dirty="0">
              <a:latin typeface="Encode Sans Medium" pitchFamily="2" charset="77"/>
            </a:endParaRPr>
          </a:p>
          <a:p>
            <a:pPr marL="0" indent="0">
              <a:buFont typeface="Arial" panose="020B0604020202020204" pitchFamily="34" charset="0"/>
              <a:buNone/>
            </a:pPr>
            <a:r>
              <a:rPr lang="en-US" dirty="0">
                <a:latin typeface="Encode Sans Medium" pitchFamily="2" charset="77"/>
              </a:rPr>
              <a:t>The list here is not exhaustive but it is designed to get delegates thinking more openly about customer needs when it comes to their EV fleets.</a:t>
            </a:r>
          </a:p>
          <a:p>
            <a:endParaRPr lang="en-US" dirty="0">
              <a:latin typeface="Encode Sans Medium" pitchFamily="2" charset="77"/>
            </a:endParaRPr>
          </a:p>
          <a:p>
            <a:r>
              <a:rPr lang="en-US" dirty="0">
                <a:latin typeface="Encode Sans Medium" pitchFamily="2" charset="77"/>
              </a:rPr>
              <a:t>Emphasize the point that we are not looking for the delegates to become experts on charging (we will leave this to the Free2move Charge Business consultants) but we do need to show greater interest in the broader understandings of the customer and their needs, so that we can overcome their concerns more effectively.</a:t>
            </a:r>
          </a:p>
          <a:p>
            <a:endParaRPr lang="en-US" dirty="0">
              <a:latin typeface="Encode Sans Medium" pitchFamily="2" charset="77"/>
            </a:endParaRPr>
          </a:p>
        </p:txBody>
      </p:sp>
      <p:sp>
        <p:nvSpPr>
          <p:cNvPr id="4" name="Segnaposto numero diapositiva 3">
            <a:extLst>
              <a:ext uri="{FF2B5EF4-FFF2-40B4-BE49-F238E27FC236}">
                <a16:creationId xmlns:a16="http://schemas.microsoft.com/office/drawing/2014/main" id="{20A5C88C-5071-8E62-B736-9C78515ECDC9}"/>
              </a:ext>
            </a:extLst>
          </p:cNvPr>
          <p:cNvSpPr>
            <a:spLocks noGrp="1"/>
          </p:cNvSpPr>
          <p:nvPr>
            <p:ph type="sldNum" sz="quarter" idx="5"/>
          </p:nvPr>
        </p:nvSpPr>
        <p:spPr/>
        <p:txBody>
          <a:bodyPr/>
          <a:lstStyle/>
          <a:p>
            <a:fld id="{DA46B207-691D-4EE2-B9CC-9F376BF0DE64}" type="slidenum">
              <a:rPr lang="fr-FR" smtClean="0"/>
              <a:t>48</a:t>
            </a:fld>
            <a:endParaRPr lang="fr-FR"/>
          </a:p>
        </p:txBody>
      </p:sp>
    </p:spTree>
    <p:extLst>
      <p:ext uri="{BB962C8B-B14F-4D97-AF65-F5344CB8AC3E}">
        <p14:creationId xmlns:p14="http://schemas.microsoft.com/office/powerpoint/2010/main" val="4057520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latin typeface="Encode Sans Medium" pitchFamily="2" charset="77"/>
              </a:rPr>
              <a:t>Time:</a:t>
            </a:r>
            <a:r>
              <a:rPr lang="en-US" noProof="0" dirty="0">
                <a:latin typeface="Encode Sans Medium" pitchFamily="2" charset="77"/>
              </a:rPr>
              <a:t> 01:10</a:t>
            </a:r>
          </a:p>
          <a:p>
            <a:r>
              <a:rPr lang="en-US" b="1" noProof="0" dirty="0">
                <a:latin typeface="Encode Sans Medium" pitchFamily="2" charset="77"/>
              </a:rPr>
              <a:t>Duration: </a:t>
            </a:r>
            <a:r>
              <a:rPr lang="en-US" noProof="0" dirty="0">
                <a:latin typeface="Encode Sans Medium" pitchFamily="2" charset="77"/>
              </a:rPr>
              <a:t>5 minutes.</a:t>
            </a:r>
          </a:p>
          <a:p>
            <a:endParaRPr lang="en-US"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dirty="0">
                <a:solidFill>
                  <a:srgbClr val="243682"/>
                </a:solidFill>
                <a:effectLst/>
                <a:latin typeface="+mn-lt"/>
              </a:rPr>
              <a:t>Chapter objective:</a:t>
            </a:r>
          </a:p>
          <a:p>
            <a:endParaRPr lang="en-US" dirty="0">
              <a:latin typeface="Encode Sans Medium"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rgbClr val="243682"/>
                </a:solidFill>
                <a:effectLst/>
                <a:latin typeface="+mn-lt"/>
              </a:rPr>
              <a:t>Delegates will be reminded of learning from the session.  </a:t>
            </a:r>
            <a:endParaRPr lang="en-US" dirty="0">
              <a:latin typeface="Encode Sans Medium" pitchFamily="2" charset="77"/>
            </a:endParaRPr>
          </a:p>
          <a:p>
            <a:endParaRPr lang="en-US" dirty="0">
              <a:latin typeface="Encode Sans Medium" pitchFamily="2" charset="77"/>
            </a:endParaRPr>
          </a:p>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Review the session, reminding delegates of what we have discussed in each section.</a:t>
            </a:r>
          </a:p>
          <a:p>
            <a:endParaRPr lang="en-US" dirty="0">
              <a:latin typeface="Encode Sans Medium" pitchFamily="2" charset="77"/>
            </a:endParaRPr>
          </a:p>
          <a:p>
            <a:endParaRPr lang="en-US" dirty="0">
              <a:latin typeface="Encode Sans Medium" pitchFamily="2" charset="77"/>
            </a:endParaRPr>
          </a:p>
          <a:p>
            <a:endParaRPr lang="en-US" dirty="0">
              <a:latin typeface="Encode Sans Medium" pitchFamily="2" charset="77"/>
            </a:endParaRPr>
          </a:p>
        </p:txBody>
      </p:sp>
      <p:sp>
        <p:nvSpPr>
          <p:cNvPr id="4" name="Slide Number Placeholder 3"/>
          <p:cNvSpPr>
            <a:spLocks noGrp="1"/>
          </p:cNvSpPr>
          <p:nvPr>
            <p:ph type="sldNum" sz="quarter" idx="5"/>
          </p:nvPr>
        </p:nvSpPr>
        <p:spPr/>
        <p:txBody>
          <a:bodyPr/>
          <a:lstStyle/>
          <a:p>
            <a:fld id="{DA46B207-691D-4EE2-B9CC-9F376BF0DE64}" type="slidenum">
              <a:rPr lang="fr-FR" smtClean="0"/>
              <a:t>49</a:t>
            </a:fld>
            <a:endParaRPr lang="fr-FR"/>
          </a:p>
        </p:txBody>
      </p:sp>
    </p:spTree>
    <p:extLst>
      <p:ext uri="{BB962C8B-B14F-4D97-AF65-F5344CB8AC3E}">
        <p14:creationId xmlns:p14="http://schemas.microsoft.com/office/powerpoint/2010/main" val="3183324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latin typeface="Encode Sans Medium" pitchFamily="2" charset="77"/>
              </a:rPr>
              <a:t>Trainer guide:</a:t>
            </a:r>
            <a:endParaRPr lang="en-US" noProof="0" dirty="0">
              <a:latin typeface="Encode Sans Medium" pitchFamily="2" charset="77"/>
            </a:endParaRPr>
          </a:p>
          <a:p>
            <a:endParaRPr lang="en-US" noProof="0" dirty="0">
              <a:latin typeface="Encode Sans Medium" pitchFamily="2" charset="77"/>
            </a:endParaRPr>
          </a:p>
          <a:p>
            <a:r>
              <a:rPr lang="en-US" noProof="0" dirty="0">
                <a:latin typeface="Encode Sans Medium" pitchFamily="2" charset="77"/>
              </a:rPr>
              <a:t>We are currently in the welcome and are about to enter ‘The Electric Fleet Dream’.  Run through the rest of the agenda.</a:t>
            </a:r>
          </a:p>
          <a:p>
            <a:endParaRPr lang="en-US" noProof="0" dirty="0">
              <a:latin typeface="Encode Sans Medium" pitchFamily="2" charset="77"/>
            </a:endParaRPr>
          </a:p>
          <a:p>
            <a:r>
              <a:rPr lang="en-US" noProof="0" dirty="0">
                <a:latin typeface="Encode Sans Medium" pitchFamily="2" charset="77"/>
              </a:rPr>
              <a:t>So, lets now consider the Electric Fleet Dream…</a:t>
            </a:r>
          </a:p>
        </p:txBody>
      </p:sp>
      <p:sp>
        <p:nvSpPr>
          <p:cNvPr id="4" name="Slide Number Placeholder 3"/>
          <p:cNvSpPr>
            <a:spLocks noGrp="1"/>
          </p:cNvSpPr>
          <p:nvPr>
            <p:ph type="sldNum" sz="quarter" idx="5"/>
          </p:nvPr>
        </p:nvSpPr>
        <p:spPr/>
        <p:txBody>
          <a:bodyPr/>
          <a:lstStyle/>
          <a:p>
            <a:fld id="{DA46B207-691D-4EE2-B9CC-9F376BF0DE64}" type="slidenum">
              <a:rPr lang="fr-FR" smtClean="0"/>
              <a:t>5</a:t>
            </a:fld>
            <a:endParaRPr lang="fr-FR"/>
          </a:p>
        </p:txBody>
      </p:sp>
    </p:spTree>
    <p:extLst>
      <p:ext uri="{BB962C8B-B14F-4D97-AF65-F5344CB8AC3E}">
        <p14:creationId xmlns:p14="http://schemas.microsoft.com/office/powerpoint/2010/main" val="821772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46989-5E32-116B-4252-5D3E3B05D4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B89CE23-82BF-F59C-8936-8E24ECA338A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1870881-40FF-B6F2-8BE9-AF7346EC8D07}"/>
              </a:ext>
            </a:extLst>
          </p:cNvPr>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Remind delegates of the benefits of the Free2move Charge Business solution to their customers.</a:t>
            </a:r>
          </a:p>
        </p:txBody>
      </p:sp>
      <p:sp>
        <p:nvSpPr>
          <p:cNvPr id="4" name="Segnaposto numero diapositiva 3">
            <a:extLst>
              <a:ext uri="{FF2B5EF4-FFF2-40B4-BE49-F238E27FC236}">
                <a16:creationId xmlns:a16="http://schemas.microsoft.com/office/drawing/2014/main" id="{D42C6063-0C27-C716-B5C0-3AE46F0001F1}"/>
              </a:ext>
            </a:extLst>
          </p:cNvPr>
          <p:cNvSpPr>
            <a:spLocks noGrp="1"/>
          </p:cNvSpPr>
          <p:nvPr>
            <p:ph type="sldNum" sz="quarter" idx="5"/>
          </p:nvPr>
        </p:nvSpPr>
        <p:spPr/>
        <p:txBody>
          <a:bodyPr/>
          <a:lstStyle/>
          <a:p>
            <a:fld id="{DA46B207-691D-4EE2-B9CC-9F376BF0DE64}" type="slidenum">
              <a:rPr lang="fr-FR" smtClean="0"/>
              <a:t>50</a:t>
            </a:fld>
            <a:endParaRPr lang="fr-FR"/>
          </a:p>
        </p:txBody>
      </p:sp>
    </p:spTree>
    <p:extLst>
      <p:ext uri="{BB962C8B-B14F-4D97-AF65-F5344CB8AC3E}">
        <p14:creationId xmlns:p14="http://schemas.microsoft.com/office/powerpoint/2010/main" val="583988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9973B-3F97-76F3-A927-9AA759C91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491CC-F0EF-1F3C-31F4-EC79BB158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CEB10-2836-5ACD-9BDB-C2324BFE2350}"/>
              </a:ext>
            </a:extLst>
          </p:cNvPr>
          <p:cNvSpPr>
            <a:spLocks noGrp="1"/>
          </p:cNvSpPr>
          <p:nvPr>
            <p:ph type="body" idx="1"/>
          </p:nvPr>
        </p:nvSpPr>
        <p:spPr/>
        <p:txBody>
          <a:bodyPr/>
          <a:lstStyle/>
          <a:p>
            <a:r>
              <a:rPr lang="en-US" b="1" noProof="0" dirty="0"/>
              <a:t>T</a:t>
            </a:r>
            <a:r>
              <a:rPr lang="en-US" b="1" noProof="0" dirty="0">
                <a:latin typeface="Encode Sans Medium" pitchFamily="2" charset="77"/>
              </a:rPr>
              <a:t>rainer Guide:</a:t>
            </a:r>
          </a:p>
          <a:p>
            <a:endParaRPr lang="en-US" dirty="0">
              <a:latin typeface="Encode Sans Medium" pitchFamily="2" charset="77"/>
            </a:endParaRPr>
          </a:p>
          <a:p>
            <a:r>
              <a:rPr lang="en-US" dirty="0">
                <a:latin typeface="Encode Sans Medium" pitchFamily="2" charset="77"/>
              </a:rPr>
              <a:t>Review the objectives of the training session, confirming that they have been covered.</a:t>
            </a:r>
          </a:p>
          <a:p>
            <a:endParaRPr lang="en-US" dirty="0">
              <a:latin typeface="Encode Sans Medium" pitchFamily="2" charset="77"/>
            </a:endParaRPr>
          </a:p>
          <a:p>
            <a:r>
              <a:rPr lang="en-US" dirty="0">
                <a:latin typeface="Encode Sans Medium" pitchFamily="2" charset="77"/>
              </a:rPr>
              <a:t>Following this, ask each delegate to place on action they are willing to take from the session in the chat.   Wait for them to start, picking out the odd one to read out.</a:t>
            </a:r>
          </a:p>
        </p:txBody>
      </p:sp>
      <p:sp>
        <p:nvSpPr>
          <p:cNvPr id="4" name="Slide Number Placeholder 3">
            <a:extLst>
              <a:ext uri="{FF2B5EF4-FFF2-40B4-BE49-F238E27FC236}">
                <a16:creationId xmlns:a16="http://schemas.microsoft.com/office/drawing/2014/main" id="{38DEC6CE-1E96-B2EC-B7A7-E904C32CB74B}"/>
              </a:ext>
            </a:extLst>
          </p:cNvPr>
          <p:cNvSpPr>
            <a:spLocks noGrp="1"/>
          </p:cNvSpPr>
          <p:nvPr>
            <p:ph type="sldNum" sz="quarter" idx="5"/>
          </p:nvPr>
        </p:nvSpPr>
        <p:spPr/>
        <p:txBody>
          <a:bodyPr/>
          <a:lstStyle/>
          <a:p>
            <a:fld id="{DA46B207-691D-4EE2-B9CC-9F376BF0DE64}" type="slidenum">
              <a:rPr lang="fr-FR" smtClean="0"/>
              <a:t>51</a:t>
            </a:fld>
            <a:endParaRPr lang="fr-FR"/>
          </a:p>
        </p:txBody>
      </p:sp>
    </p:spTree>
    <p:extLst>
      <p:ext uri="{BB962C8B-B14F-4D97-AF65-F5344CB8AC3E}">
        <p14:creationId xmlns:p14="http://schemas.microsoft.com/office/powerpoint/2010/main" val="1127068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noProof="0" dirty="0">
                <a:latin typeface="Encode Sans Medium" pitchFamily="2" charset="77"/>
              </a:rPr>
              <a:t>Trainer Guide:</a:t>
            </a:r>
          </a:p>
          <a:p>
            <a:endParaRPr lang="en-US" dirty="0">
              <a:latin typeface="Encode Sans Medium" pitchFamily="2" charset="77"/>
            </a:endParaRPr>
          </a:p>
          <a:p>
            <a:r>
              <a:rPr lang="en-US" dirty="0">
                <a:latin typeface="Encode Sans Medium" pitchFamily="2" charset="77"/>
              </a:rPr>
              <a:t>Close the session and thank the delegates for their attention.</a:t>
            </a:r>
          </a:p>
        </p:txBody>
      </p:sp>
      <p:sp>
        <p:nvSpPr>
          <p:cNvPr id="4" name="Espace réservé du numéro de diapositive 3"/>
          <p:cNvSpPr>
            <a:spLocks noGrp="1"/>
          </p:cNvSpPr>
          <p:nvPr>
            <p:ph type="sldNum" sz="quarter" idx="5"/>
          </p:nvPr>
        </p:nvSpPr>
        <p:spPr/>
        <p:txBody>
          <a:bodyPr/>
          <a:lstStyle/>
          <a:p>
            <a:fld id="{DA46B207-691D-4EE2-B9CC-9F376BF0DE64}" type="slidenum">
              <a:rPr lang="fr-FR" smtClean="0"/>
              <a:t>52</a:t>
            </a:fld>
            <a:endParaRPr lang="fr-FR"/>
          </a:p>
        </p:txBody>
      </p:sp>
    </p:spTree>
    <p:extLst>
      <p:ext uri="{BB962C8B-B14F-4D97-AF65-F5344CB8AC3E}">
        <p14:creationId xmlns:p14="http://schemas.microsoft.com/office/powerpoint/2010/main" val="2343274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Time: </a:t>
            </a:r>
            <a:r>
              <a:rPr lang="en-US" noProof="0" dirty="0"/>
              <a:t>00:05</a:t>
            </a:r>
          </a:p>
          <a:p>
            <a:r>
              <a:rPr lang="en-US" b="1" noProof="0" dirty="0"/>
              <a:t>Chapter duration: </a:t>
            </a:r>
            <a:r>
              <a:rPr lang="en-US" noProof="0" dirty="0"/>
              <a:t>15 minutes.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dirty="0">
                <a:solidFill>
                  <a:srgbClr val="243682"/>
                </a:solidFill>
                <a:effectLst/>
                <a:latin typeface="+mn-lt"/>
              </a:rPr>
              <a:t>Chapter objective: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dirty="0">
              <a:solidFill>
                <a:srgbClr val="24368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solidFill>
                  <a:srgbClr val="243682"/>
                </a:solidFill>
                <a:effectLst/>
                <a:latin typeface="+mn-lt"/>
              </a:rPr>
              <a:t>To reinforce understanding of the benefits of fleets moving to electric, overcoming any gaps in knowledge.  </a:t>
            </a:r>
            <a:endParaRPr lang="en-GB" sz="1200" b="0" i="1" u="none" strike="noStrike" dirty="0">
              <a:solidFill>
                <a:srgbClr val="243682"/>
              </a:solidFill>
              <a:effectLst/>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guide:</a:t>
            </a:r>
          </a:p>
          <a:p>
            <a:endParaRPr lang="en-US" dirty="0"/>
          </a:p>
          <a:p>
            <a:r>
              <a:rPr lang="en-US" dirty="0"/>
              <a:t>We will start with the question;  From the benefits on the next slide, which are the benefits of transitioning a fleet (whole or just part of it) to electric vehicles?  This exercise is designed to be quick, so can either be run as a poll or using the chat function.</a:t>
            </a:r>
          </a:p>
        </p:txBody>
      </p:sp>
      <p:sp>
        <p:nvSpPr>
          <p:cNvPr id="4" name="Slide Number Placeholder 3"/>
          <p:cNvSpPr>
            <a:spLocks noGrp="1"/>
          </p:cNvSpPr>
          <p:nvPr>
            <p:ph type="sldNum" sz="quarter" idx="5"/>
          </p:nvPr>
        </p:nvSpPr>
        <p:spPr/>
        <p:txBody>
          <a:bodyPr/>
          <a:lstStyle/>
          <a:p>
            <a:fld id="{DA46B207-691D-4EE2-B9CC-9F376BF0DE64}" type="slidenum">
              <a:rPr lang="fr-FR" smtClean="0"/>
              <a:t>6</a:t>
            </a:fld>
            <a:endParaRPr lang="fr-FR"/>
          </a:p>
        </p:txBody>
      </p:sp>
    </p:spTree>
    <p:extLst>
      <p:ext uri="{BB962C8B-B14F-4D97-AF65-F5344CB8AC3E}">
        <p14:creationId xmlns:p14="http://schemas.microsoft.com/office/powerpoint/2010/main" val="103032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Encode Sans Medium" pitchFamily="2" charset="77"/>
              </a:rPr>
              <a:t>Trainer guide:</a:t>
            </a:r>
          </a:p>
          <a:p>
            <a:endPar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Confirm that all the benefits shown are correct </a:t>
            </a:r>
            <a:r>
              <a:rPr lang="en-US" b="1" i="0" u="none" strike="noStrike" dirty="0">
                <a:solidFill>
                  <a:srgbClr val="474747"/>
                </a:solidFill>
                <a:effectLst/>
                <a:latin typeface="Encode Sans Medium" pitchFamily="2" charset="77"/>
              </a:rPr>
              <a:t>&lt;animation build&gt;</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Thank delegates for their input.</a:t>
            </a:r>
          </a:p>
          <a:p>
            <a:endPar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endParaRPr>
          </a:p>
          <a:p>
            <a:r>
              <a:rPr lang="en-US" dirty="0">
                <a:effectLst/>
                <a:latin typeface="Encode Sans Medium" pitchFamily="2" charset="77"/>
              </a:rPr>
              <a:t>Running an electric vehicle (EV) fleet can offer several benefits to a business, including:</a:t>
            </a:r>
          </a:p>
          <a:p>
            <a:pPr marL="228600" indent="-228600">
              <a:buFont typeface="+mj-lt"/>
              <a:buAutoNum type="arabicPeriod"/>
            </a:pPr>
            <a:r>
              <a:rPr lang="en-US" b="0" dirty="0">
                <a:effectLst/>
                <a:latin typeface="Encode Sans Medium" pitchFamily="2" charset="77"/>
              </a:rPr>
              <a:t>Cost Savings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Encode Sans Medium" pitchFamily="2" charset="77"/>
              </a:rPr>
              <a:t>Regulatory Compliance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Encode Sans Medium" pitchFamily="2" charset="77"/>
              </a:rPr>
              <a:t>Brand Differentiation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Encode Sans Medium" pitchFamily="2" charset="77"/>
              </a:rPr>
              <a:t>Employee Attraction and Retention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effectLst/>
                <a:latin typeface="Encode Sans Medium" pitchFamily="2" charset="77"/>
              </a:rPr>
              <a:t>Environmental Benefits</a:t>
            </a:r>
          </a:p>
          <a:p>
            <a:endParaRPr lang="en-US" dirty="0">
              <a:effectLst/>
              <a:latin typeface="Encode Sans Medium" pitchFamily="2" charset="77"/>
            </a:endParaRPr>
          </a:p>
          <a:p>
            <a:r>
              <a:rPr lang="en-US" dirty="0">
                <a:effectLst/>
                <a:latin typeface="Encode Sans Medium" pitchFamily="2" charset="77"/>
              </a:rPr>
              <a:t>Overall, transitioning to an EV fleet can lead to significant cost savings, environmental impact reduction, and a competitive edge in a rapidly evolving market.  So, let’s look into each benefit in a bit more detail.</a:t>
            </a:r>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7</a:t>
            </a:fld>
            <a:endParaRPr lang="fr-FR"/>
          </a:p>
        </p:txBody>
      </p:sp>
    </p:spTree>
    <p:extLst>
      <p:ext uri="{BB962C8B-B14F-4D97-AF65-F5344CB8AC3E}">
        <p14:creationId xmlns:p14="http://schemas.microsoft.com/office/powerpoint/2010/main" val="236964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93C9C-9020-9BBB-82C6-4190FD0D8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76E5B-7238-598D-E127-D377541A4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AC4A1-513F-29A1-EFBF-A9856AFA81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Encode Sans Medium" pitchFamily="2" charset="77"/>
              </a:rPr>
              <a:t>Trainer guide:</a:t>
            </a:r>
          </a:p>
          <a:p>
            <a:endParaRPr lang="en-US" b="1" dirty="0">
              <a:effectLst/>
              <a:latin typeface="Encode Sans Medium" pitchFamily="2" charset="77"/>
            </a:endParaRPr>
          </a:p>
          <a:p>
            <a:r>
              <a:rPr lang="en-US" b="1" dirty="0">
                <a:effectLst/>
                <a:latin typeface="Encode Sans Medium" pitchFamily="2" charset="77"/>
              </a:rPr>
              <a:t>Cost Savings</a:t>
            </a:r>
            <a:r>
              <a:rPr lang="en-US" dirty="0">
                <a:effectLst/>
                <a:latin typeface="Encode Sans Medium" pitchFamily="2" charset="77"/>
              </a:rPr>
              <a:t>:</a:t>
            </a:r>
          </a:p>
          <a:p>
            <a:pPr marL="171450" indent="-171450">
              <a:buFont typeface="Arial" panose="020B0604020202020204" pitchFamily="34" charset="0"/>
              <a:buChar char="•"/>
            </a:pPr>
            <a:r>
              <a:rPr lang="en-US" b="1" dirty="0">
                <a:effectLst/>
                <a:latin typeface="Encode Sans Medium" pitchFamily="2" charset="77"/>
              </a:rPr>
              <a:t>Lower Fuel Costs</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Electricity is typically cheaper than gasoline or diesel (assuming the charging is done on-site or at home).  However, even charging on public chargers can be cheaper than using petrol.</a:t>
            </a:r>
          </a:p>
          <a:p>
            <a:pPr marL="171450" indent="-171450">
              <a:buFont typeface="Arial" panose="020B0604020202020204" pitchFamily="34" charset="0"/>
              <a:buChar char="•"/>
            </a:pPr>
            <a:r>
              <a:rPr lang="en-US" b="1" dirty="0">
                <a:effectLst/>
                <a:latin typeface="Encode Sans Medium" pitchFamily="2" charset="77"/>
              </a:rPr>
              <a:t>Reduced Maintenance Costs</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EVs have fewer moving parts, leading to less wear and tear and lower maintenance costs over their lifespan.</a:t>
            </a:r>
          </a:p>
          <a:p>
            <a:pPr marL="171450" indent="-171450">
              <a:buFont typeface="Arial" panose="020B0604020202020204" pitchFamily="34" charset="0"/>
              <a:buChar char="•"/>
            </a:pPr>
            <a:r>
              <a:rPr lang="en-US" b="1" dirty="0">
                <a:effectLst/>
                <a:latin typeface="Encode Sans Medium" pitchFamily="2" charset="77"/>
              </a:rPr>
              <a:t>Government Incentives</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Many governments offer tax credits, rebates, and grants for businesses adopting electric vehicles, which can reduce the upfront investment.</a:t>
            </a:r>
          </a:p>
          <a:p>
            <a:pPr marL="0" indent="0">
              <a:buFont typeface="Arial" panose="020B0604020202020204" pitchFamily="34" charset="0"/>
              <a:buNone/>
            </a:pPr>
            <a:endParaRPr lang="en-US" dirty="0">
              <a:effectLst/>
              <a:latin typeface="Encode Sans Medium" pitchFamily="2" charset="77"/>
            </a:endParaRPr>
          </a:p>
          <a:p>
            <a:pPr marL="0" indent="0">
              <a:buFont typeface="Arial" panose="020B0604020202020204" pitchFamily="34" charset="0"/>
              <a:buNone/>
            </a:pPr>
            <a:r>
              <a:rPr lang="en-US" dirty="0">
                <a:effectLst/>
                <a:latin typeface="Encode Sans Medium" pitchFamily="2" charset="77"/>
              </a:rPr>
              <a:t>Naturally there are initial start-up costs and the perception that there is a large price difference between EVs and ICE vehicles, but we can overcome these through the sales process.</a:t>
            </a:r>
          </a:p>
        </p:txBody>
      </p:sp>
      <p:sp>
        <p:nvSpPr>
          <p:cNvPr id="4" name="Slide Number Placeholder 3">
            <a:extLst>
              <a:ext uri="{FF2B5EF4-FFF2-40B4-BE49-F238E27FC236}">
                <a16:creationId xmlns:a16="http://schemas.microsoft.com/office/drawing/2014/main" id="{FB0A3E62-98C5-E9F8-2244-E9706967B150}"/>
              </a:ext>
            </a:extLst>
          </p:cNvPr>
          <p:cNvSpPr>
            <a:spLocks noGrp="1"/>
          </p:cNvSpPr>
          <p:nvPr>
            <p:ph type="sldNum" sz="quarter" idx="5"/>
          </p:nvPr>
        </p:nvSpPr>
        <p:spPr/>
        <p:txBody>
          <a:bodyPr/>
          <a:lstStyle/>
          <a:p>
            <a:fld id="{DA46B207-691D-4EE2-B9CC-9F376BF0DE64}" type="slidenum">
              <a:rPr lang="fr-FR" smtClean="0"/>
              <a:t>8</a:t>
            </a:fld>
            <a:endParaRPr lang="fr-FR"/>
          </a:p>
        </p:txBody>
      </p:sp>
    </p:spTree>
    <p:extLst>
      <p:ext uri="{BB962C8B-B14F-4D97-AF65-F5344CB8AC3E}">
        <p14:creationId xmlns:p14="http://schemas.microsoft.com/office/powerpoint/2010/main" val="4092968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7AFFF-EF8F-B464-E1CE-FDA8F0253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0A275-B7A8-D6D7-90D0-7361A75FD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67BE3-405E-72A4-C636-655FD16FE7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Encode Sans Medium" pitchFamily="2" charset="77"/>
              </a:rPr>
              <a:t>Trainer guide:</a:t>
            </a:r>
          </a:p>
          <a:p>
            <a:endParaRPr lang="en-US" b="1" dirty="0">
              <a:effectLst/>
              <a:latin typeface="Encode Sans Medium" pitchFamily="2" charset="77"/>
            </a:endParaRPr>
          </a:p>
          <a:p>
            <a:r>
              <a:rPr lang="en-US" b="1" dirty="0">
                <a:effectLst/>
                <a:latin typeface="Encode Sans Medium" pitchFamily="2" charset="77"/>
              </a:rPr>
              <a:t>Regulatory Compliance</a:t>
            </a:r>
            <a:r>
              <a:rPr lang="en-US" dirty="0">
                <a:effectLst/>
                <a:latin typeface="Encode Sans Medium" pitchFamily="2" charset="77"/>
              </a:rPr>
              <a:t>:</a:t>
            </a:r>
          </a:p>
          <a:p>
            <a:pPr marL="171450" indent="-171450">
              <a:buFont typeface="Arial" panose="020B0604020202020204" pitchFamily="34" charset="0"/>
              <a:buChar char="•"/>
            </a:pPr>
            <a:r>
              <a:rPr lang="en-US" b="1" dirty="0">
                <a:effectLst/>
                <a:latin typeface="Encode Sans Medium" pitchFamily="2" charset="77"/>
              </a:rPr>
              <a:t>Meeting Emission Standards</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As governments tighten emissions regulations, businesses with electric fleets are more likely to stay ahead of compliance requirements.</a:t>
            </a:r>
          </a:p>
          <a:p>
            <a:pPr marL="171450" indent="-171450">
              <a:buFont typeface="Arial" panose="020B0604020202020204" pitchFamily="34" charset="0"/>
              <a:buChar char="•"/>
            </a:pPr>
            <a:r>
              <a:rPr lang="en-US" b="1" dirty="0">
                <a:effectLst/>
                <a:latin typeface="Encode Sans Medium" pitchFamily="2" charset="77"/>
              </a:rPr>
              <a:t>Zero and low emission zones</a:t>
            </a:r>
            <a:r>
              <a:rPr kumimoji="0" lang="en-US" sz="1200" b="0" i="0" u="none" strike="noStrike" kern="1200" cap="none" spc="0" normalizeH="0" baseline="0" noProof="0" dirty="0">
                <a:ln>
                  <a:noFill/>
                </a:ln>
                <a:solidFill>
                  <a:srgbClr val="002060"/>
                </a:solidFill>
                <a:effectLst/>
                <a:uLnTx/>
                <a:uFillTx/>
                <a:latin typeface="Encode Sans Medium" pitchFamily="2" charset="77"/>
                <a:ea typeface="+mj-ea"/>
                <a:cs typeface="+mj-cs"/>
              </a:rPr>
              <a:t> </a:t>
            </a:r>
            <a:r>
              <a:rPr lang="en-US" b="1" i="0" u="none" strike="noStrike" dirty="0">
                <a:solidFill>
                  <a:srgbClr val="474747"/>
                </a:solidFill>
                <a:effectLst/>
                <a:latin typeface="Encode Sans Medium" pitchFamily="2" charset="77"/>
              </a:rPr>
              <a:t>&lt;animation build&gt;</a:t>
            </a:r>
            <a:r>
              <a:rPr lang="en-US" dirty="0">
                <a:effectLst/>
                <a:latin typeface="Encode Sans Medium" pitchFamily="2" charset="77"/>
              </a:rPr>
              <a:t>: Electric vehicles are now becoming necessary in large cities, where ICE vehicles are either banned or heavily taxed.</a:t>
            </a:r>
          </a:p>
        </p:txBody>
      </p:sp>
      <p:sp>
        <p:nvSpPr>
          <p:cNvPr id="4" name="Slide Number Placeholder 3">
            <a:extLst>
              <a:ext uri="{FF2B5EF4-FFF2-40B4-BE49-F238E27FC236}">
                <a16:creationId xmlns:a16="http://schemas.microsoft.com/office/drawing/2014/main" id="{46C4D6D6-1E6C-23C4-9768-B614428F1931}"/>
              </a:ext>
            </a:extLst>
          </p:cNvPr>
          <p:cNvSpPr>
            <a:spLocks noGrp="1"/>
          </p:cNvSpPr>
          <p:nvPr>
            <p:ph type="sldNum" sz="quarter" idx="5"/>
          </p:nvPr>
        </p:nvSpPr>
        <p:spPr/>
        <p:txBody>
          <a:bodyPr/>
          <a:lstStyle/>
          <a:p>
            <a:fld id="{DA46B207-691D-4EE2-B9CC-9F376BF0DE64}" type="slidenum">
              <a:rPr lang="fr-FR" smtClean="0"/>
              <a:t>9</a:t>
            </a:fld>
            <a:endParaRPr lang="fr-FR"/>
          </a:p>
        </p:txBody>
      </p:sp>
    </p:spTree>
    <p:extLst>
      <p:ext uri="{BB962C8B-B14F-4D97-AF65-F5344CB8AC3E}">
        <p14:creationId xmlns:p14="http://schemas.microsoft.com/office/powerpoint/2010/main" val="216388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1154637" y="2099532"/>
            <a:ext cx="10080000" cy="3240000"/>
          </a:xfrm>
        </p:spPr>
        <p:txBody>
          <a:bodyPr anchor="t"/>
          <a:lstStyle>
            <a:lvl1pPr algn="l">
              <a:lnSpc>
                <a:spcPct val="90000"/>
              </a:lnSpc>
              <a:defRPr sz="4700">
                <a:solidFill>
                  <a:schemeClr val="bg1"/>
                </a:solidFill>
                <a:latin typeface="+mj-lt"/>
              </a:defRPr>
            </a:lvl1pPr>
          </a:lstStyle>
          <a:p>
            <a:r>
              <a:rPr lang="en-US" noProof="0"/>
              <a:t>Click to edit Master title style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1154637" y="5937816"/>
            <a:ext cx="10080000" cy="360000"/>
          </a:xfrm>
        </p:spPr>
        <p:txBody>
          <a:bodyPr anchor="t"/>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14" name="Espace réservé de la date 13">
            <a:extLst>
              <a:ext uri="{FF2B5EF4-FFF2-40B4-BE49-F238E27FC236}">
                <a16:creationId xmlns:a16="http://schemas.microsoft.com/office/drawing/2014/main" id="{300CADA1-D253-4F6F-88CF-D8727A69C674}"/>
              </a:ext>
            </a:extLst>
          </p:cNvPr>
          <p:cNvSpPr>
            <a:spLocks noGrp="1"/>
          </p:cNvSpPr>
          <p:nvPr>
            <p:ph type="dt" sz="half" idx="10"/>
          </p:nvPr>
        </p:nvSpPr>
        <p:spPr>
          <a:xfrm>
            <a:off x="1154637" y="5425540"/>
            <a:ext cx="2880000" cy="468000"/>
          </a:xfrm>
        </p:spPr>
        <p:txBody>
          <a:bodyPr anchor="t"/>
          <a:lstStyle>
            <a:lvl1pPr algn="l">
              <a:defRPr lang="fr-FR" sz="2500" b="0" kern="1200" cap="all" baseline="0" dirty="0" smtClean="0">
                <a:solidFill>
                  <a:schemeClr val="bg1"/>
                </a:solidFill>
                <a:latin typeface="+mj-lt"/>
                <a:ea typeface="+mn-ea"/>
                <a:cs typeface="+mn-cs"/>
              </a:defRPr>
            </a:lvl1pPr>
          </a:lstStyle>
          <a:p>
            <a:r>
              <a:rPr lang="en-US" noProof="0"/>
              <a:t>YYYY/MM/DD</a:t>
            </a:r>
          </a:p>
        </p:txBody>
      </p:sp>
      <p:sp>
        <p:nvSpPr>
          <p:cNvPr id="15" name="Espace réservé du pied de page 14">
            <a:extLst>
              <a:ext uri="{FF2B5EF4-FFF2-40B4-BE49-F238E27FC236}">
                <a16:creationId xmlns:a16="http://schemas.microsoft.com/office/drawing/2014/main" id="{220B2E6D-A47C-49EF-BD1D-CD4E8D91A525}"/>
              </a:ext>
            </a:extLst>
          </p:cNvPr>
          <p:cNvSpPr>
            <a:spLocks noGrp="1"/>
          </p:cNvSpPr>
          <p:nvPr>
            <p:ph type="ftr" sz="quarter" idx="11"/>
          </p:nvPr>
        </p:nvSpPr>
        <p:spPr/>
        <p:txBody>
          <a:bodyPr/>
          <a:lstStyle>
            <a:lvl1pPr>
              <a:defRPr>
                <a:solidFill>
                  <a:schemeClr val="bg1"/>
                </a:solidFill>
              </a:defRPr>
            </a:lvl1pPr>
          </a:lstStyle>
          <a:p>
            <a:r>
              <a:rPr lang="en-US" noProof="0"/>
              <a:t>Communication Department</a:t>
            </a:r>
            <a:endParaRPr lang="en-US" noProof="0">
              <a:solidFill>
                <a:schemeClr val="bg1"/>
              </a:solidFill>
            </a:endParaRPr>
          </a:p>
        </p:txBody>
      </p:sp>
      <p:sp>
        <p:nvSpPr>
          <p:cNvPr id="16" name="Espace réservé du numéro de diapositive 15">
            <a:extLst>
              <a:ext uri="{FF2B5EF4-FFF2-40B4-BE49-F238E27FC236}">
                <a16:creationId xmlns:a16="http://schemas.microsoft.com/office/drawing/2014/main" id="{51BEB788-E3EA-4C0F-B6FF-45518A2C529D}"/>
              </a:ext>
            </a:extLst>
          </p:cNvPr>
          <p:cNvSpPr>
            <a:spLocks noGrp="1"/>
          </p:cNvSpPr>
          <p:nvPr>
            <p:ph type="sldNum" sz="quarter" idx="12"/>
          </p:nvPr>
        </p:nvSpPr>
        <p:spPr/>
        <p:txBody>
          <a:bodyPr/>
          <a:lstStyle>
            <a:lvl1pPr>
              <a:defRPr>
                <a:solidFill>
                  <a:schemeClr val="bg1"/>
                </a:solidFill>
              </a:defRPr>
            </a:lvl1pPr>
          </a:lstStyle>
          <a:p>
            <a:fld id="{975A587B-5814-4D9B-9598-FE9CB954CB01}" type="slidenum">
              <a:rPr lang="en-US" noProof="0" smtClean="0"/>
              <a:pPr/>
              <a:t>‹#›</a:t>
            </a:fld>
            <a:endParaRPr lang="en-US" noProof="0"/>
          </a:p>
        </p:txBody>
      </p:sp>
    </p:spTree>
    <p:extLst>
      <p:ext uri="{BB962C8B-B14F-4D97-AF65-F5344CB8AC3E}">
        <p14:creationId xmlns:p14="http://schemas.microsoft.com/office/powerpoint/2010/main" val="2945222699"/>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highlighting text">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LYYYY/MM/DD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43890" y="1128410"/>
            <a:ext cx="545400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5" name="Titre 14">
            <a:extLst>
              <a:ext uri="{FF2B5EF4-FFF2-40B4-BE49-F238E27FC236}">
                <a16:creationId xmlns:a16="http://schemas.microsoft.com/office/drawing/2014/main" id="{135F8181-64D0-4B6F-93D7-8C10D48D5CD1}"/>
              </a:ext>
            </a:extLst>
          </p:cNvPr>
          <p:cNvSpPr>
            <a:spLocks noGrp="1"/>
          </p:cNvSpPr>
          <p:nvPr>
            <p:ph type="title" hasCustomPrompt="1"/>
          </p:nvPr>
        </p:nvSpPr>
        <p:spPr>
          <a:xfrm>
            <a:off x="6094800" y="1128410"/>
            <a:ext cx="5500800" cy="5039202"/>
          </a:xfrm>
          <a:custGeom>
            <a:avLst/>
            <a:gdLst>
              <a:gd name="connsiteX0" fmla="*/ 0 w 5500800"/>
              <a:gd name="connsiteY0" fmla="*/ 0 h 5039202"/>
              <a:gd name="connsiteX1" fmla="*/ 5500800 w 5500800"/>
              <a:gd name="connsiteY1" fmla="*/ 0 h 5039202"/>
              <a:gd name="connsiteX2" fmla="*/ 5500800 w 5500800"/>
              <a:gd name="connsiteY2" fmla="*/ 5039202 h 5039202"/>
              <a:gd name="connsiteX3" fmla="*/ 0 w 550080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500800" h="5039202">
                <a:moveTo>
                  <a:pt x="0" y="0"/>
                </a:moveTo>
                <a:lnTo>
                  <a:pt x="5500800" y="0"/>
                </a:lnTo>
                <a:lnTo>
                  <a:pt x="5500800" y="5039202"/>
                </a:lnTo>
                <a:lnTo>
                  <a:pt x="0" y="5039202"/>
                </a:lnTo>
                <a:close/>
              </a:path>
            </a:pathLst>
          </a:custGeom>
          <a:solidFill>
            <a:schemeClr val="tx2"/>
          </a:solidFill>
        </p:spPr>
        <p:txBody>
          <a:bodyPr wrap="square" lIns="648000" tIns="360000" rIns="360000" bIns="360000" anchor="ctr">
            <a:noAutofit/>
          </a:bodyPr>
          <a:lstStyle>
            <a:lvl1pPr>
              <a:defRPr sz="2400">
                <a:solidFill>
                  <a:schemeClr val="bg1"/>
                </a:solidFill>
              </a:defRPr>
            </a:lvl1pPr>
          </a:lstStyle>
          <a:p>
            <a:r>
              <a:rPr lang="en-US" noProof="0"/>
              <a:t>Click to edit Master title style</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42164072"/>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n 2 frames with 2 photos">
    <p:spTree>
      <p:nvGrpSpPr>
        <p:cNvPr id="1" name=""/>
        <p:cNvGrpSpPr/>
        <p:nvPr/>
      </p:nvGrpSpPr>
      <p:grpSpPr>
        <a:xfrm>
          <a:off x="0" y="0"/>
          <a:ext cx="0" cy="0"/>
          <a:chOff x="0" y="0"/>
          <a:chExt cx="0" cy="0"/>
        </a:xfrm>
      </p:grpSpPr>
      <p:sp>
        <p:nvSpPr>
          <p:cNvPr id="20" name="Espace réservé du texte 19">
            <a:extLst>
              <a:ext uri="{FF2B5EF4-FFF2-40B4-BE49-F238E27FC236}">
                <a16:creationId xmlns:a16="http://schemas.microsoft.com/office/drawing/2014/main" id="{230AACEC-8150-4E58-B999-2C8E63E1A3E0}"/>
              </a:ext>
            </a:extLst>
          </p:cNvPr>
          <p:cNvSpPr>
            <a:spLocks noGrp="1"/>
          </p:cNvSpPr>
          <p:nvPr>
            <p:ph type="body" sz="quarter" idx="13" hasCustomPrompt="1"/>
          </p:nvPr>
        </p:nvSpPr>
        <p:spPr>
          <a:xfrm>
            <a:off x="643890" y="1128409"/>
            <a:ext cx="5292090" cy="5039202"/>
          </a:xfrm>
          <a:custGeom>
            <a:avLst/>
            <a:gdLst>
              <a:gd name="connsiteX0" fmla="*/ 0 w 5292090"/>
              <a:gd name="connsiteY0" fmla="*/ 0 h 5039202"/>
              <a:gd name="connsiteX1" fmla="*/ 5292090 w 5292090"/>
              <a:gd name="connsiteY1" fmla="*/ 0 h 5039202"/>
              <a:gd name="connsiteX2" fmla="*/ 5292090 w 5292090"/>
              <a:gd name="connsiteY2" fmla="*/ 5039202 h 5039202"/>
              <a:gd name="connsiteX3" fmla="*/ 0 w 529209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292090" h="5039202">
                <a:moveTo>
                  <a:pt x="0" y="0"/>
                </a:moveTo>
                <a:lnTo>
                  <a:pt x="5292090" y="0"/>
                </a:lnTo>
                <a:lnTo>
                  <a:pt x="5292090" y="5039202"/>
                </a:lnTo>
                <a:lnTo>
                  <a:pt x="0" y="5039202"/>
                </a:lnTo>
                <a:close/>
              </a:path>
            </a:pathLst>
          </a:custGeom>
          <a:solidFill>
            <a:schemeClr val="tx2"/>
          </a:solidFill>
        </p:spPr>
        <p:txBody>
          <a:bodyPr wrap="square" lIns="360000" tIns="216000" rIns="360000" bIns="360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0" name="Espace réservé pour une image  33">
            <a:extLst>
              <a:ext uri="{FF2B5EF4-FFF2-40B4-BE49-F238E27FC236}">
                <a16:creationId xmlns:a16="http://schemas.microsoft.com/office/drawing/2014/main" id="{EB38C0A6-0F71-4D15-A062-D159A2D723C4}"/>
              </a:ext>
            </a:extLst>
          </p:cNvPr>
          <p:cNvSpPr>
            <a:spLocks noGrp="1"/>
          </p:cNvSpPr>
          <p:nvPr>
            <p:ph type="pic" idx="14" hasCustomPrompt="1"/>
          </p:nvPr>
        </p:nvSpPr>
        <p:spPr>
          <a:xfrm>
            <a:off x="796868" y="2838450"/>
            <a:ext cx="4986135" cy="3160273"/>
          </a:xfrm>
          <a:prstGeom prst="rect">
            <a:avLst/>
          </a:prstGeom>
          <a:noFill/>
          <a:ln w="3175">
            <a:noFill/>
          </a:ln>
        </p:spPr>
        <p:txBody>
          <a:bodyPr wrap="square" anchor="ctr">
            <a:noAutofit/>
          </a:bodyPr>
          <a:lstStyle>
            <a:lvl1pPr marL="0" indent="0" algn="ctr">
              <a:buNone/>
              <a:defRPr sz="1200" b="0" cap="none"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21" name="Espace réservé du texte 20">
            <a:extLst>
              <a:ext uri="{FF2B5EF4-FFF2-40B4-BE49-F238E27FC236}">
                <a16:creationId xmlns:a16="http://schemas.microsoft.com/office/drawing/2014/main" id="{BF34C298-6747-4F09-827E-E3C9685ACC9F}"/>
              </a:ext>
            </a:extLst>
          </p:cNvPr>
          <p:cNvSpPr>
            <a:spLocks noGrp="1"/>
          </p:cNvSpPr>
          <p:nvPr>
            <p:ph type="body" sz="quarter" idx="18" hasCustomPrompt="1"/>
          </p:nvPr>
        </p:nvSpPr>
        <p:spPr>
          <a:xfrm>
            <a:off x="6256022" y="1128409"/>
            <a:ext cx="5292090" cy="5039202"/>
          </a:xfrm>
          <a:custGeom>
            <a:avLst/>
            <a:gdLst>
              <a:gd name="connsiteX0" fmla="*/ 0 w 5292090"/>
              <a:gd name="connsiteY0" fmla="*/ 0 h 5039202"/>
              <a:gd name="connsiteX1" fmla="*/ 5292090 w 5292090"/>
              <a:gd name="connsiteY1" fmla="*/ 0 h 5039202"/>
              <a:gd name="connsiteX2" fmla="*/ 5292090 w 5292090"/>
              <a:gd name="connsiteY2" fmla="*/ 5039202 h 5039202"/>
              <a:gd name="connsiteX3" fmla="*/ 0 w 529209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292090" h="5039202">
                <a:moveTo>
                  <a:pt x="0" y="0"/>
                </a:moveTo>
                <a:lnTo>
                  <a:pt x="5292090" y="0"/>
                </a:lnTo>
                <a:lnTo>
                  <a:pt x="5292090" y="5039202"/>
                </a:lnTo>
                <a:lnTo>
                  <a:pt x="0" y="5039202"/>
                </a:lnTo>
                <a:close/>
              </a:path>
            </a:pathLst>
          </a:custGeom>
          <a:solidFill>
            <a:schemeClr val="tx2"/>
          </a:solidFill>
        </p:spPr>
        <p:txBody>
          <a:bodyPr wrap="square" lIns="360000" tIns="216000" rIns="360000" bIns="360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Espace réservé pour une image  33">
            <a:extLst>
              <a:ext uri="{FF2B5EF4-FFF2-40B4-BE49-F238E27FC236}">
                <a16:creationId xmlns:a16="http://schemas.microsoft.com/office/drawing/2014/main" id="{F597D9F1-2155-4D83-9236-EC04A593F8AA}"/>
              </a:ext>
            </a:extLst>
          </p:cNvPr>
          <p:cNvSpPr>
            <a:spLocks noGrp="1"/>
          </p:cNvSpPr>
          <p:nvPr>
            <p:ph type="pic" idx="19" hasCustomPrompt="1"/>
          </p:nvPr>
        </p:nvSpPr>
        <p:spPr>
          <a:xfrm>
            <a:off x="6409000" y="2838450"/>
            <a:ext cx="4986135" cy="3160273"/>
          </a:xfrm>
          <a:prstGeom prst="rect">
            <a:avLst/>
          </a:prstGeom>
          <a:noFill/>
          <a:ln w="3175">
            <a:noFill/>
          </a:ln>
        </p:spPr>
        <p:txBody>
          <a:bodyPr wrap="square" anchor="ctr">
            <a:noAutofit/>
          </a:bodyPr>
          <a:lstStyle>
            <a:lvl1pPr marL="0" indent="0" algn="ctr">
              <a:buNone/>
              <a:defRPr sz="1200" b="0" cap="none"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Tree>
    <p:extLst>
      <p:ext uri="{BB962C8B-B14F-4D97-AF65-F5344CB8AC3E}">
        <p14:creationId xmlns:p14="http://schemas.microsoft.com/office/powerpoint/2010/main" val="1178171077"/>
      </p:ext>
    </p:extLst>
  </p:cSld>
  <p:clrMapOvr>
    <a:masterClrMapping/>
  </p:clrMapOvr>
  <p:hf hdr="0" ftr="0"/>
  <p:extLst>
    <p:ext uri="{DCECCB84-F9BA-43D5-87BE-67443E8EF086}">
      <p15:sldGuideLst xmlns:p15="http://schemas.microsoft.com/office/powerpoint/2012/main">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2 graphs">
    <p:spTree>
      <p:nvGrpSpPr>
        <p:cNvPr id="1" name=""/>
        <p:cNvGrpSpPr/>
        <p:nvPr/>
      </p:nvGrpSpPr>
      <p:grpSpPr>
        <a:xfrm>
          <a:off x="0" y="0"/>
          <a:ext cx="0" cy="0"/>
          <a:chOff x="0" y="0"/>
          <a:chExt cx="0" cy="0"/>
        </a:xfrm>
      </p:grpSpPr>
      <p:sp>
        <p:nvSpPr>
          <p:cNvPr id="23" name="Espace réservé du texte 22">
            <a:extLst>
              <a:ext uri="{FF2B5EF4-FFF2-40B4-BE49-F238E27FC236}">
                <a16:creationId xmlns:a16="http://schemas.microsoft.com/office/drawing/2014/main" id="{E81FFD1A-90DF-48A1-9716-E41ABD43762E}"/>
              </a:ext>
            </a:extLst>
          </p:cNvPr>
          <p:cNvSpPr>
            <a:spLocks noGrp="1"/>
          </p:cNvSpPr>
          <p:nvPr>
            <p:ph type="body" sz="quarter" idx="18" hasCustomPrompt="1"/>
          </p:nvPr>
        </p:nvSpPr>
        <p:spPr>
          <a:xfrm>
            <a:off x="6126319" y="1128407"/>
            <a:ext cx="5462565" cy="5256000"/>
          </a:xfrm>
          <a:custGeom>
            <a:avLst/>
            <a:gdLst>
              <a:gd name="connsiteX0" fmla="*/ 0 w 5462565"/>
              <a:gd name="connsiteY0" fmla="*/ 0 h 5256000"/>
              <a:gd name="connsiteX1" fmla="*/ 5462565 w 5462565"/>
              <a:gd name="connsiteY1" fmla="*/ 0 h 5256000"/>
              <a:gd name="connsiteX2" fmla="*/ 5462565 w 5462565"/>
              <a:gd name="connsiteY2" fmla="*/ 5256000 h 5256000"/>
              <a:gd name="connsiteX3" fmla="*/ 0 w 5462565"/>
              <a:gd name="connsiteY3" fmla="*/ 5256000 h 5256000"/>
            </a:gdLst>
            <a:ahLst/>
            <a:cxnLst>
              <a:cxn ang="0">
                <a:pos x="connsiteX0" y="connsiteY0"/>
              </a:cxn>
              <a:cxn ang="0">
                <a:pos x="connsiteX1" y="connsiteY1"/>
              </a:cxn>
              <a:cxn ang="0">
                <a:pos x="connsiteX2" y="connsiteY2"/>
              </a:cxn>
              <a:cxn ang="0">
                <a:pos x="connsiteX3" y="connsiteY3"/>
              </a:cxn>
            </a:cxnLst>
            <a:rect l="l" t="t" r="r" b="b"/>
            <a:pathLst>
              <a:path w="5462565" h="5256000">
                <a:moveTo>
                  <a:pt x="0" y="0"/>
                </a:moveTo>
                <a:lnTo>
                  <a:pt x="5462565" y="0"/>
                </a:lnTo>
                <a:lnTo>
                  <a:pt x="5462565" y="5256000"/>
                </a:lnTo>
                <a:lnTo>
                  <a:pt x="0" y="5256000"/>
                </a:lnTo>
                <a:close/>
              </a:path>
            </a:pathLst>
          </a:custGeom>
          <a:solidFill>
            <a:schemeClr val="tx1">
              <a:lumMod val="10000"/>
              <a:lumOff val="90000"/>
            </a:schemeClr>
          </a:solidFill>
        </p:spPr>
        <p:txBody>
          <a:bodyPr wrap="square" lIns="216000" tIns="216000" rIns="216000" bIns="216000">
            <a:noAutofit/>
          </a:bodyPr>
          <a:lstStyle>
            <a:lvl1pPr>
              <a:defRPr sz="1900"/>
            </a:lvl1pPr>
            <a:lvl2pPr>
              <a:defRPr sz="17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20" name="Espace réservé du graphique 2">
            <a:extLst>
              <a:ext uri="{FF2B5EF4-FFF2-40B4-BE49-F238E27FC236}">
                <a16:creationId xmlns:a16="http://schemas.microsoft.com/office/drawing/2014/main" id="{AAABAA74-A49C-4F16-BABB-0A1D93DDA82F}"/>
              </a:ext>
            </a:extLst>
          </p:cNvPr>
          <p:cNvSpPr>
            <a:spLocks noGrp="1"/>
          </p:cNvSpPr>
          <p:nvPr>
            <p:ph type="chart" sz="quarter" idx="20" hasCustomPrompt="1"/>
          </p:nvPr>
        </p:nvSpPr>
        <p:spPr>
          <a:xfrm>
            <a:off x="536400" y="2556822"/>
            <a:ext cx="5076000" cy="3636000"/>
          </a:xfrm>
          <a:noFill/>
        </p:spPr>
        <p:txBody>
          <a:bodyPr anchor="ctr"/>
          <a:lstStyle>
            <a:lvl1pPr algn="ctr">
              <a:defRPr sz="1200" b="0"/>
            </a:lvl1pPr>
          </a:lstStyle>
          <a:p>
            <a:r>
              <a:rPr lang="en-US" noProof="0"/>
              <a:t>Graph</a:t>
            </a:r>
          </a:p>
        </p:txBody>
      </p:sp>
      <p:sp>
        <p:nvSpPr>
          <p:cNvPr id="21" name="Espace réservé du graphique 2">
            <a:extLst>
              <a:ext uri="{FF2B5EF4-FFF2-40B4-BE49-F238E27FC236}">
                <a16:creationId xmlns:a16="http://schemas.microsoft.com/office/drawing/2014/main" id="{EBA46C1A-FD0D-44CC-9BA2-F8724E59CBE7}"/>
              </a:ext>
            </a:extLst>
          </p:cNvPr>
          <p:cNvSpPr>
            <a:spLocks noGrp="1"/>
          </p:cNvSpPr>
          <p:nvPr>
            <p:ph type="chart" sz="quarter" idx="21" hasCustomPrompt="1"/>
          </p:nvPr>
        </p:nvSpPr>
        <p:spPr>
          <a:xfrm>
            <a:off x="6321428" y="2556822"/>
            <a:ext cx="5076000" cy="3636000"/>
          </a:xfrm>
          <a:noFill/>
        </p:spPr>
        <p:txBody>
          <a:bodyPr anchor="ctr"/>
          <a:lstStyle>
            <a:lvl1pPr algn="ctr">
              <a:defRPr sz="1200" b="0"/>
            </a:lvl1pPr>
          </a:lstStyle>
          <a:p>
            <a:r>
              <a:rPr lang="en-US" noProof="0"/>
              <a:t>Graph</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04733"/>
            <a:ext cx="5076000" cy="1707159"/>
          </a:xfrm>
        </p:spPr>
        <p:txBody>
          <a:bodyPr/>
          <a:lstStyle>
            <a:lvl1pPr>
              <a:defRPr sz="1900"/>
            </a:lvl1pPr>
            <a:lvl2pPr>
              <a:defRPr sz="17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03565377"/>
      </p:ext>
    </p:extLst>
  </p:cSld>
  <p:clrMapOvr>
    <a:masterClrMapping/>
  </p:clrMapOvr>
  <p:hf hdr="0" ftr="0"/>
  <p:extLst>
    <p:ext uri="{DCECCB84-F9BA-43D5-87BE-67443E8EF086}">
      <p15:sldGuideLst xmlns:p15="http://schemas.microsoft.com/office/powerpoint/2012/main">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a graph">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20" name="Espace réservé du graphique 2">
            <a:extLst>
              <a:ext uri="{FF2B5EF4-FFF2-40B4-BE49-F238E27FC236}">
                <a16:creationId xmlns:a16="http://schemas.microsoft.com/office/drawing/2014/main" id="{AAABAA74-A49C-4F16-BABB-0A1D93DDA82F}"/>
              </a:ext>
            </a:extLst>
          </p:cNvPr>
          <p:cNvSpPr>
            <a:spLocks noGrp="1"/>
          </p:cNvSpPr>
          <p:nvPr>
            <p:ph type="chart" sz="quarter" idx="20" hasCustomPrompt="1"/>
          </p:nvPr>
        </p:nvSpPr>
        <p:spPr>
          <a:xfrm>
            <a:off x="536400" y="2556822"/>
            <a:ext cx="11052484" cy="3744000"/>
          </a:xfrm>
          <a:noFill/>
        </p:spPr>
        <p:txBody>
          <a:bodyPr anchor="ctr"/>
          <a:lstStyle>
            <a:lvl1pPr algn="ctr">
              <a:defRPr sz="1200" b="0"/>
            </a:lvl1pPr>
          </a:lstStyle>
          <a:p>
            <a:r>
              <a:rPr lang="en-US" noProof="0"/>
              <a:t>Graph</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37159"/>
            <a:ext cx="11052484" cy="1707159"/>
          </a:xfrm>
        </p:spPr>
        <p:txBody>
          <a:bodyPr/>
          <a:lstStyle>
            <a:lvl1pPr>
              <a:defRPr sz="2400"/>
            </a:lvl1pPr>
            <a:lvl2pPr>
              <a:defRPr sz="24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49024673"/>
      </p:ext>
    </p:extLst>
  </p:cSld>
  <p:clrMapOvr>
    <a:masterClrMapping/>
  </p:clrMapOvr>
  <p:hf hdr="0" ftr="0"/>
  <p:extLst>
    <p:ext uri="{DCECCB84-F9BA-43D5-87BE-67443E8EF086}">
      <p15:sldGuideLst xmlns:p15="http://schemas.microsoft.com/office/powerpoint/2012/main">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a graph and a frame ">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20" name="Espace réservé du graphique 2">
            <a:extLst>
              <a:ext uri="{FF2B5EF4-FFF2-40B4-BE49-F238E27FC236}">
                <a16:creationId xmlns:a16="http://schemas.microsoft.com/office/drawing/2014/main" id="{AAABAA74-A49C-4F16-BABB-0A1D93DDA82F}"/>
              </a:ext>
            </a:extLst>
          </p:cNvPr>
          <p:cNvSpPr>
            <a:spLocks noGrp="1"/>
          </p:cNvSpPr>
          <p:nvPr>
            <p:ph type="chart" sz="quarter" idx="20" hasCustomPrompt="1"/>
          </p:nvPr>
        </p:nvSpPr>
        <p:spPr>
          <a:xfrm>
            <a:off x="536400" y="2556822"/>
            <a:ext cx="7019999" cy="3600138"/>
          </a:xfrm>
          <a:noFill/>
        </p:spPr>
        <p:txBody>
          <a:bodyPr anchor="ctr"/>
          <a:lstStyle>
            <a:lvl1pPr algn="ctr">
              <a:defRPr sz="1200" b="0"/>
            </a:lvl1pPr>
          </a:lstStyle>
          <a:p>
            <a:r>
              <a:rPr lang="en-US" noProof="0"/>
              <a:t>Graph</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399" y="1337159"/>
            <a:ext cx="7020000" cy="1707159"/>
          </a:xfrm>
        </p:spPr>
        <p:txBody>
          <a:bodyPr/>
          <a:lstStyle>
            <a:lvl1pPr>
              <a:defRPr sz="2400"/>
            </a:lvl1pPr>
            <a:lvl2pPr>
              <a:defRPr sz="24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718BF0D1-2051-4CDC-8776-6ACE284695A6}"/>
              </a:ext>
            </a:extLst>
          </p:cNvPr>
          <p:cNvSpPr>
            <a:spLocks noGrp="1"/>
          </p:cNvSpPr>
          <p:nvPr>
            <p:ph type="body" sz="quarter" idx="18" hasCustomPrompt="1"/>
          </p:nvPr>
        </p:nvSpPr>
        <p:spPr>
          <a:xfrm>
            <a:off x="7917908" y="1288067"/>
            <a:ext cx="3656872" cy="4868893"/>
          </a:xfrm>
          <a:custGeom>
            <a:avLst/>
            <a:gdLst>
              <a:gd name="connsiteX0" fmla="*/ 0 w 3656872"/>
              <a:gd name="connsiteY0" fmla="*/ 0 h 4868893"/>
              <a:gd name="connsiteX1" fmla="*/ 3656872 w 3656872"/>
              <a:gd name="connsiteY1" fmla="*/ 0 h 4868893"/>
              <a:gd name="connsiteX2" fmla="*/ 3656872 w 3656872"/>
              <a:gd name="connsiteY2" fmla="*/ 4868893 h 4868893"/>
              <a:gd name="connsiteX3" fmla="*/ 0 w 3656872"/>
              <a:gd name="connsiteY3" fmla="*/ 4868893 h 4868893"/>
            </a:gdLst>
            <a:ahLst/>
            <a:cxnLst>
              <a:cxn ang="0">
                <a:pos x="connsiteX0" y="connsiteY0"/>
              </a:cxn>
              <a:cxn ang="0">
                <a:pos x="connsiteX1" y="connsiteY1"/>
              </a:cxn>
              <a:cxn ang="0">
                <a:pos x="connsiteX2" y="connsiteY2"/>
              </a:cxn>
              <a:cxn ang="0">
                <a:pos x="connsiteX3" y="connsiteY3"/>
              </a:cxn>
            </a:cxnLst>
            <a:rect l="l" t="t" r="r" b="b"/>
            <a:pathLst>
              <a:path w="3656872" h="4868893">
                <a:moveTo>
                  <a:pt x="0" y="0"/>
                </a:moveTo>
                <a:lnTo>
                  <a:pt x="3656872" y="0"/>
                </a:lnTo>
                <a:lnTo>
                  <a:pt x="3656872" y="4868893"/>
                </a:lnTo>
                <a:lnTo>
                  <a:pt x="0" y="4868893"/>
                </a:lnTo>
                <a:close/>
              </a:path>
            </a:pathLst>
          </a:custGeom>
          <a:solidFill>
            <a:schemeClr val="tx2"/>
          </a:solidFill>
        </p:spPr>
        <p:txBody>
          <a:bodyPr wrap="square" lIns="288000" tIns="288000" rIns="288000" bIns="288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75020412"/>
      </p:ext>
    </p:extLst>
  </p:cSld>
  <p:clrMapOvr>
    <a:masterClrMapping/>
  </p:clrMapOvr>
  <p:hf hdr="0" ftr="0"/>
  <p:extLst>
    <p:ext uri="{DCECCB84-F9BA-43D5-87BE-67443E8EF086}">
      <p15:sldGuideLst xmlns:p15="http://schemas.microsoft.com/office/powerpoint/2012/main">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with 2 texts in 2 frames">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20" name="Espace réservé du graphique 2">
            <a:extLst>
              <a:ext uri="{FF2B5EF4-FFF2-40B4-BE49-F238E27FC236}">
                <a16:creationId xmlns:a16="http://schemas.microsoft.com/office/drawing/2014/main" id="{AAABAA74-A49C-4F16-BABB-0A1D93DDA82F}"/>
              </a:ext>
            </a:extLst>
          </p:cNvPr>
          <p:cNvSpPr>
            <a:spLocks noGrp="1"/>
          </p:cNvSpPr>
          <p:nvPr>
            <p:ph type="chart" sz="quarter" idx="20" hasCustomPrompt="1"/>
          </p:nvPr>
        </p:nvSpPr>
        <p:spPr>
          <a:xfrm>
            <a:off x="536401" y="1337159"/>
            <a:ext cx="5400000" cy="4819801"/>
          </a:xfrm>
          <a:noFill/>
        </p:spPr>
        <p:txBody>
          <a:bodyPr anchor="ctr"/>
          <a:lstStyle>
            <a:lvl1pPr algn="ctr">
              <a:defRPr sz="1200" b="0"/>
            </a:lvl1pPr>
          </a:lstStyle>
          <a:p>
            <a:r>
              <a:rPr lang="en-US" noProof="0"/>
              <a:t>Graph</a:t>
            </a:r>
          </a:p>
        </p:txBody>
      </p:sp>
      <p:sp>
        <p:nvSpPr>
          <p:cNvPr id="15" name="Espace réservé du texte 14">
            <a:extLst>
              <a:ext uri="{FF2B5EF4-FFF2-40B4-BE49-F238E27FC236}">
                <a16:creationId xmlns:a16="http://schemas.microsoft.com/office/drawing/2014/main" id="{9F20727D-5E83-4E0E-9FB9-68D69A7B531A}"/>
              </a:ext>
            </a:extLst>
          </p:cNvPr>
          <p:cNvSpPr>
            <a:spLocks noGrp="1"/>
          </p:cNvSpPr>
          <p:nvPr>
            <p:ph type="body" sz="quarter" idx="18" hasCustomPrompt="1"/>
          </p:nvPr>
        </p:nvSpPr>
        <p:spPr>
          <a:xfrm>
            <a:off x="6096728" y="1288067"/>
            <a:ext cx="5470432" cy="2300953"/>
          </a:xfrm>
          <a:custGeom>
            <a:avLst/>
            <a:gdLst>
              <a:gd name="connsiteX0" fmla="*/ 0 w 5470432"/>
              <a:gd name="connsiteY0" fmla="*/ 0 h 2300953"/>
              <a:gd name="connsiteX1" fmla="*/ 5470432 w 5470432"/>
              <a:gd name="connsiteY1" fmla="*/ 0 h 2300953"/>
              <a:gd name="connsiteX2" fmla="*/ 5470432 w 5470432"/>
              <a:gd name="connsiteY2" fmla="*/ 2300953 h 2300953"/>
              <a:gd name="connsiteX3" fmla="*/ 0 w 5470432"/>
              <a:gd name="connsiteY3" fmla="*/ 2300953 h 2300953"/>
            </a:gdLst>
            <a:ahLst/>
            <a:cxnLst>
              <a:cxn ang="0">
                <a:pos x="connsiteX0" y="connsiteY0"/>
              </a:cxn>
              <a:cxn ang="0">
                <a:pos x="connsiteX1" y="connsiteY1"/>
              </a:cxn>
              <a:cxn ang="0">
                <a:pos x="connsiteX2" y="connsiteY2"/>
              </a:cxn>
              <a:cxn ang="0">
                <a:pos x="connsiteX3" y="connsiteY3"/>
              </a:cxn>
            </a:cxnLst>
            <a:rect l="l" t="t" r="r" b="b"/>
            <a:pathLst>
              <a:path w="5470432" h="2300953">
                <a:moveTo>
                  <a:pt x="0" y="0"/>
                </a:moveTo>
                <a:lnTo>
                  <a:pt x="5470432" y="0"/>
                </a:lnTo>
                <a:lnTo>
                  <a:pt x="5470432" y="2300953"/>
                </a:lnTo>
                <a:lnTo>
                  <a:pt x="0" y="2300953"/>
                </a:lnTo>
                <a:close/>
              </a:path>
            </a:pathLst>
          </a:custGeom>
          <a:solidFill>
            <a:schemeClr val="tx2"/>
          </a:solidFill>
        </p:spPr>
        <p:txBody>
          <a:bodyPr wrap="square" lIns="252000" tIns="252000" rIns="252000" bIns="252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Espace réservé du texte 15">
            <a:extLst>
              <a:ext uri="{FF2B5EF4-FFF2-40B4-BE49-F238E27FC236}">
                <a16:creationId xmlns:a16="http://schemas.microsoft.com/office/drawing/2014/main" id="{A7196165-27AE-443C-AF47-7B6B0DC59659}"/>
              </a:ext>
            </a:extLst>
          </p:cNvPr>
          <p:cNvSpPr>
            <a:spLocks noGrp="1"/>
          </p:cNvSpPr>
          <p:nvPr>
            <p:ph type="body" sz="quarter" idx="21" hasCustomPrompt="1"/>
          </p:nvPr>
        </p:nvSpPr>
        <p:spPr>
          <a:xfrm>
            <a:off x="6096728" y="3856007"/>
            <a:ext cx="5470432" cy="2300953"/>
          </a:xfrm>
          <a:custGeom>
            <a:avLst/>
            <a:gdLst>
              <a:gd name="connsiteX0" fmla="*/ 0 w 5470432"/>
              <a:gd name="connsiteY0" fmla="*/ 0 h 2300953"/>
              <a:gd name="connsiteX1" fmla="*/ 5470432 w 5470432"/>
              <a:gd name="connsiteY1" fmla="*/ 0 h 2300953"/>
              <a:gd name="connsiteX2" fmla="*/ 5470432 w 5470432"/>
              <a:gd name="connsiteY2" fmla="*/ 2300953 h 2300953"/>
              <a:gd name="connsiteX3" fmla="*/ 0 w 5470432"/>
              <a:gd name="connsiteY3" fmla="*/ 2300953 h 2300953"/>
            </a:gdLst>
            <a:ahLst/>
            <a:cxnLst>
              <a:cxn ang="0">
                <a:pos x="connsiteX0" y="connsiteY0"/>
              </a:cxn>
              <a:cxn ang="0">
                <a:pos x="connsiteX1" y="connsiteY1"/>
              </a:cxn>
              <a:cxn ang="0">
                <a:pos x="connsiteX2" y="connsiteY2"/>
              </a:cxn>
              <a:cxn ang="0">
                <a:pos x="connsiteX3" y="connsiteY3"/>
              </a:cxn>
            </a:cxnLst>
            <a:rect l="l" t="t" r="r" b="b"/>
            <a:pathLst>
              <a:path w="5470432" h="2300953">
                <a:moveTo>
                  <a:pt x="0" y="0"/>
                </a:moveTo>
                <a:lnTo>
                  <a:pt x="5470432" y="0"/>
                </a:lnTo>
                <a:lnTo>
                  <a:pt x="5470432" y="2300953"/>
                </a:lnTo>
                <a:lnTo>
                  <a:pt x="0" y="2300953"/>
                </a:lnTo>
                <a:close/>
              </a:path>
            </a:pathLst>
          </a:custGeom>
          <a:solidFill>
            <a:schemeClr val="tx2"/>
          </a:solidFill>
        </p:spPr>
        <p:txBody>
          <a:bodyPr wrap="square" lIns="252000" tIns="252000" rIns="252000" bIns="252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2154138"/>
      </p:ext>
    </p:extLst>
  </p:cSld>
  <p:clrMapOvr>
    <a:masterClrMapping/>
  </p:clrMapOvr>
  <p:hf hdr="0" ftr="0"/>
  <p:extLst>
    <p:ext uri="{DCECCB84-F9BA-43D5-87BE-67443E8EF086}">
      <p15:sldGuideLst xmlns:p15="http://schemas.microsoft.com/office/powerpoint/2012/main">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highlighting numbers">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37159"/>
            <a:ext cx="11052484" cy="1707159"/>
          </a:xfrm>
        </p:spPr>
        <p:txBody>
          <a:bodyPr/>
          <a:lstStyle>
            <a:lvl1pPr>
              <a:defRPr sz="2400"/>
            </a:lvl1pPr>
            <a:lvl2pPr>
              <a:defRPr sz="24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Espace réservé du texte 10">
            <a:extLst>
              <a:ext uri="{FF2B5EF4-FFF2-40B4-BE49-F238E27FC236}">
                <a16:creationId xmlns:a16="http://schemas.microsoft.com/office/drawing/2014/main" id="{429BDA1B-2BC8-40BC-AA30-CF42B5D03C7A}"/>
              </a:ext>
            </a:extLst>
          </p:cNvPr>
          <p:cNvSpPr>
            <a:spLocks noGrp="1"/>
          </p:cNvSpPr>
          <p:nvPr>
            <p:ph type="body" sz="quarter" idx="18" hasCustomPrompt="1"/>
          </p:nvPr>
        </p:nvSpPr>
        <p:spPr>
          <a:xfrm>
            <a:off x="643556" y="3023085"/>
            <a:ext cx="3384000" cy="684000"/>
          </a:xfrm>
          <a:solidFill>
            <a:schemeClr val="tx2"/>
          </a:solidFill>
        </p:spPr>
        <p:txBody>
          <a:bodyPr anchor="ctr"/>
          <a:lstStyle>
            <a:lvl1pPr algn="ctr">
              <a:defRPr sz="4000">
                <a:solidFill>
                  <a:schemeClr val="bg1"/>
                </a:solidFill>
              </a:defRPr>
            </a:lvl1pPr>
            <a:lvl2pPr>
              <a:defRPr sz="2400"/>
            </a:lvl2pPr>
            <a:lvl3pPr>
              <a:defRPr sz="1800"/>
            </a:lvl3pPr>
            <a:lvl4pPr>
              <a:defRPr sz="1600"/>
            </a:lvl4pPr>
            <a:lvl5pPr>
              <a:defRPr sz="1600"/>
            </a:lvl5pPr>
          </a:lstStyle>
          <a:p>
            <a:pPr lvl="0"/>
            <a:r>
              <a:rPr lang="en-US" noProof="0"/>
              <a:t>NN</a:t>
            </a:r>
          </a:p>
        </p:txBody>
      </p:sp>
      <p:sp>
        <p:nvSpPr>
          <p:cNvPr id="10" name="Espace réservé du texte 10">
            <a:extLst>
              <a:ext uri="{FF2B5EF4-FFF2-40B4-BE49-F238E27FC236}">
                <a16:creationId xmlns:a16="http://schemas.microsoft.com/office/drawing/2014/main" id="{72106505-DB5F-4F49-8822-4826BDEC7BCF}"/>
              </a:ext>
            </a:extLst>
          </p:cNvPr>
          <p:cNvSpPr>
            <a:spLocks noGrp="1"/>
          </p:cNvSpPr>
          <p:nvPr>
            <p:ph type="body" sz="quarter" idx="19" hasCustomPrompt="1"/>
          </p:nvPr>
        </p:nvSpPr>
        <p:spPr>
          <a:xfrm>
            <a:off x="536398" y="3968439"/>
            <a:ext cx="3491157" cy="2340000"/>
          </a:xfrm>
        </p:spPr>
        <p:txBody>
          <a:bodyPr/>
          <a:lstStyle>
            <a:lvl1pPr>
              <a:defRPr sz="1600"/>
            </a:lvl1pPr>
            <a:lvl2pPr>
              <a:defRPr sz="16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E5E4DDE7-B2AD-4D6E-B1F1-1AA14E6F518C}"/>
              </a:ext>
            </a:extLst>
          </p:cNvPr>
          <p:cNvSpPr>
            <a:spLocks noGrp="1"/>
          </p:cNvSpPr>
          <p:nvPr>
            <p:ph type="body" sz="quarter" idx="20" hasCustomPrompt="1"/>
          </p:nvPr>
        </p:nvSpPr>
        <p:spPr>
          <a:xfrm rot="10800000">
            <a:off x="1787340" y="3675814"/>
            <a:ext cx="1096433" cy="209480"/>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
        <p:nvSpPr>
          <p:cNvPr id="14" name="Espace réservé du texte 10">
            <a:extLst>
              <a:ext uri="{FF2B5EF4-FFF2-40B4-BE49-F238E27FC236}">
                <a16:creationId xmlns:a16="http://schemas.microsoft.com/office/drawing/2014/main" id="{73C17576-3818-4DAF-8697-2FBB1139D9DB}"/>
              </a:ext>
            </a:extLst>
          </p:cNvPr>
          <p:cNvSpPr>
            <a:spLocks noGrp="1"/>
          </p:cNvSpPr>
          <p:nvPr>
            <p:ph type="body" sz="quarter" idx="21" hasCustomPrompt="1"/>
          </p:nvPr>
        </p:nvSpPr>
        <p:spPr>
          <a:xfrm>
            <a:off x="4409106" y="3023085"/>
            <a:ext cx="3384000" cy="684000"/>
          </a:xfrm>
          <a:solidFill>
            <a:schemeClr val="tx2"/>
          </a:solidFill>
        </p:spPr>
        <p:txBody>
          <a:bodyPr anchor="ctr"/>
          <a:lstStyle>
            <a:lvl1pPr algn="ctr">
              <a:defRPr sz="4000">
                <a:solidFill>
                  <a:schemeClr val="bg1"/>
                </a:solidFill>
              </a:defRPr>
            </a:lvl1pPr>
            <a:lvl2pPr>
              <a:defRPr sz="2400"/>
            </a:lvl2pPr>
            <a:lvl3pPr>
              <a:defRPr sz="1800"/>
            </a:lvl3pPr>
            <a:lvl4pPr>
              <a:defRPr sz="1600"/>
            </a:lvl4pPr>
            <a:lvl5pPr>
              <a:defRPr sz="1600"/>
            </a:lvl5pPr>
          </a:lstStyle>
          <a:p>
            <a:pPr lvl="0"/>
            <a:r>
              <a:rPr lang="en-US" noProof="0"/>
              <a:t>NN</a:t>
            </a:r>
          </a:p>
        </p:txBody>
      </p:sp>
      <p:sp>
        <p:nvSpPr>
          <p:cNvPr id="15" name="Espace réservé du texte 10">
            <a:extLst>
              <a:ext uri="{FF2B5EF4-FFF2-40B4-BE49-F238E27FC236}">
                <a16:creationId xmlns:a16="http://schemas.microsoft.com/office/drawing/2014/main" id="{06D58CD4-C66A-40AB-98B4-535A07E2DB94}"/>
              </a:ext>
            </a:extLst>
          </p:cNvPr>
          <p:cNvSpPr>
            <a:spLocks noGrp="1"/>
          </p:cNvSpPr>
          <p:nvPr>
            <p:ph type="body" sz="quarter" idx="22" hasCustomPrompt="1"/>
          </p:nvPr>
        </p:nvSpPr>
        <p:spPr>
          <a:xfrm>
            <a:off x="4301948" y="3968439"/>
            <a:ext cx="3491157" cy="2340000"/>
          </a:xfrm>
        </p:spPr>
        <p:txBody>
          <a:bodyPr/>
          <a:lstStyle>
            <a:lvl1pPr>
              <a:defRPr sz="1600"/>
            </a:lvl1pPr>
            <a:lvl2pPr>
              <a:defRPr sz="16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Espace réservé du texte 12">
            <a:extLst>
              <a:ext uri="{FF2B5EF4-FFF2-40B4-BE49-F238E27FC236}">
                <a16:creationId xmlns:a16="http://schemas.microsoft.com/office/drawing/2014/main" id="{EFF27A7E-9171-4670-8D42-A17E0C0B08AC}"/>
              </a:ext>
            </a:extLst>
          </p:cNvPr>
          <p:cNvSpPr>
            <a:spLocks noGrp="1"/>
          </p:cNvSpPr>
          <p:nvPr>
            <p:ph type="body" sz="quarter" idx="23" hasCustomPrompt="1"/>
          </p:nvPr>
        </p:nvSpPr>
        <p:spPr>
          <a:xfrm rot="10800000">
            <a:off x="5552890" y="3675814"/>
            <a:ext cx="1096433" cy="209480"/>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
        <p:nvSpPr>
          <p:cNvPr id="18" name="Espace réservé du texte 10">
            <a:extLst>
              <a:ext uri="{FF2B5EF4-FFF2-40B4-BE49-F238E27FC236}">
                <a16:creationId xmlns:a16="http://schemas.microsoft.com/office/drawing/2014/main" id="{929A8655-1F53-480F-8591-3D24D79A7B03}"/>
              </a:ext>
            </a:extLst>
          </p:cNvPr>
          <p:cNvSpPr>
            <a:spLocks noGrp="1"/>
          </p:cNvSpPr>
          <p:nvPr>
            <p:ph type="body" sz="quarter" idx="24" hasCustomPrompt="1"/>
          </p:nvPr>
        </p:nvSpPr>
        <p:spPr>
          <a:xfrm>
            <a:off x="8174656" y="3023085"/>
            <a:ext cx="3384000" cy="684000"/>
          </a:xfrm>
          <a:solidFill>
            <a:schemeClr val="tx2"/>
          </a:solidFill>
        </p:spPr>
        <p:txBody>
          <a:bodyPr anchor="ctr"/>
          <a:lstStyle>
            <a:lvl1pPr algn="ctr">
              <a:defRPr sz="4000">
                <a:solidFill>
                  <a:schemeClr val="bg1"/>
                </a:solidFill>
              </a:defRPr>
            </a:lvl1pPr>
            <a:lvl2pPr>
              <a:defRPr sz="2400"/>
            </a:lvl2pPr>
            <a:lvl3pPr>
              <a:defRPr sz="1800"/>
            </a:lvl3pPr>
            <a:lvl4pPr>
              <a:defRPr sz="1600"/>
            </a:lvl4pPr>
            <a:lvl5pPr>
              <a:defRPr sz="1600"/>
            </a:lvl5pPr>
          </a:lstStyle>
          <a:p>
            <a:pPr lvl="0"/>
            <a:r>
              <a:rPr lang="en-US" noProof="0"/>
              <a:t>NN</a:t>
            </a:r>
          </a:p>
        </p:txBody>
      </p:sp>
      <p:sp>
        <p:nvSpPr>
          <p:cNvPr id="19" name="Espace réservé du texte 10">
            <a:extLst>
              <a:ext uri="{FF2B5EF4-FFF2-40B4-BE49-F238E27FC236}">
                <a16:creationId xmlns:a16="http://schemas.microsoft.com/office/drawing/2014/main" id="{2B9BEC67-6961-47E7-8313-1489F4F11B5C}"/>
              </a:ext>
            </a:extLst>
          </p:cNvPr>
          <p:cNvSpPr>
            <a:spLocks noGrp="1"/>
          </p:cNvSpPr>
          <p:nvPr>
            <p:ph type="body" sz="quarter" idx="25" hasCustomPrompt="1"/>
          </p:nvPr>
        </p:nvSpPr>
        <p:spPr>
          <a:xfrm>
            <a:off x="8067498" y="3968439"/>
            <a:ext cx="3491157" cy="2340000"/>
          </a:xfrm>
        </p:spPr>
        <p:txBody>
          <a:bodyPr/>
          <a:lstStyle>
            <a:lvl1pPr>
              <a:defRPr sz="1600"/>
            </a:lvl1pPr>
            <a:lvl2pPr>
              <a:defRPr sz="16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Espace réservé du texte 12">
            <a:extLst>
              <a:ext uri="{FF2B5EF4-FFF2-40B4-BE49-F238E27FC236}">
                <a16:creationId xmlns:a16="http://schemas.microsoft.com/office/drawing/2014/main" id="{A1E2C166-5791-40DB-903C-66BC65C0DDAD}"/>
              </a:ext>
            </a:extLst>
          </p:cNvPr>
          <p:cNvSpPr>
            <a:spLocks noGrp="1"/>
          </p:cNvSpPr>
          <p:nvPr>
            <p:ph type="body" sz="quarter" idx="26" hasCustomPrompt="1"/>
          </p:nvPr>
        </p:nvSpPr>
        <p:spPr>
          <a:xfrm rot="10800000">
            <a:off x="9318440" y="3675814"/>
            <a:ext cx="1096433" cy="209480"/>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515076194"/>
      </p:ext>
    </p:extLst>
  </p:cSld>
  <p:clrMapOvr>
    <a:masterClrMapping/>
  </p:clrMapOvr>
  <p:hf hdr="0" ftr="0"/>
  <p:extLst>
    <p:ext uri="{DCECCB84-F9BA-43D5-87BE-67443E8EF086}">
      <p15:sldGuideLst xmlns:p15="http://schemas.microsoft.com/office/powerpoint/2012/main">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in 2 columns with a frame">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37159"/>
            <a:ext cx="7127143" cy="1296000"/>
          </a:xfrm>
        </p:spPr>
        <p:txBody>
          <a:bodyPr/>
          <a:lstStyle>
            <a:lvl1pPr>
              <a:defRPr sz="2400"/>
            </a:lvl1pPr>
            <a:lvl2pPr>
              <a:buNone/>
              <a:defRPr sz="2400"/>
            </a:lvl2pPr>
            <a:lvl3pPr>
              <a:defRPr sz="1800"/>
            </a:lvl3pPr>
            <a:lvl4pPr>
              <a:defRPr sz="1600"/>
            </a:lvl4pPr>
            <a:lvl5pPr>
              <a:defRPr sz="1600"/>
            </a:lvl5pPr>
          </a:lstStyle>
          <a:p>
            <a:pPr lvl="0"/>
            <a:r>
              <a:rPr lang="en-US" noProof="0"/>
              <a:t>Click to edit master text styles</a:t>
            </a:r>
          </a:p>
        </p:txBody>
      </p:sp>
      <p:sp>
        <p:nvSpPr>
          <p:cNvPr id="22" name="Espace réservé du texte 10">
            <a:extLst>
              <a:ext uri="{FF2B5EF4-FFF2-40B4-BE49-F238E27FC236}">
                <a16:creationId xmlns:a16="http://schemas.microsoft.com/office/drawing/2014/main" id="{66ED2081-D062-47AE-9D57-77E330A954EF}"/>
              </a:ext>
            </a:extLst>
          </p:cNvPr>
          <p:cNvSpPr>
            <a:spLocks noGrp="1"/>
          </p:cNvSpPr>
          <p:nvPr>
            <p:ph type="body" sz="quarter" idx="18" hasCustomPrompt="1"/>
          </p:nvPr>
        </p:nvSpPr>
        <p:spPr>
          <a:xfrm>
            <a:off x="536400" y="2690848"/>
            <a:ext cx="3528000" cy="3383381"/>
          </a:xfrm>
        </p:spPr>
        <p:txBody>
          <a:bodyPr/>
          <a:lstStyle>
            <a:lvl1pPr>
              <a:defRPr sz="1900"/>
            </a:lvl1pPr>
            <a:lvl2pPr>
              <a:defRPr sz="19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Espace réservé du texte 10">
            <a:extLst>
              <a:ext uri="{FF2B5EF4-FFF2-40B4-BE49-F238E27FC236}">
                <a16:creationId xmlns:a16="http://schemas.microsoft.com/office/drawing/2014/main" id="{A24175A2-B90D-4CD9-8997-CD3D3F99148E}"/>
              </a:ext>
            </a:extLst>
          </p:cNvPr>
          <p:cNvSpPr>
            <a:spLocks noGrp="1"/>
          </p:cNvSpPr>
          <p:nvPr>
            <p:ph type="body" sz="quarter" idx="19" hasCustomPrompt="1"/>
          </p:nvPr>
        </p:nvSpPr>
        <p:spPr>
          <a:xfrm>
            <a:off x="4135543" y="2690848"/>
            <a:ext cx="3528000" cy="3383381"/>
          </a:xfrm>
        </p:spPr>
        <p:txBody>
          <a:bodyPr/>
          <a:lstStyle>
            <a:lvl1pPr>
              <a:defRPr sz="1900"/>
            </a:lvl1pPr>
            <a:lvl2pPr>
              <a:defRPr sz="19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Espace réservé du texte 23">
            <a:extLst>
              <a:ext uri="{FF2B5EF4-FFF2-40B4-BE49-F238E27FC236}">
                <a16:creationId xmlns:a16="http://schemas.microsoft.com/office/drawing/2014/main" id="{7EDC22B2-698E-4E5B-A0AD-BAE9A52C79F4}"/>
              </a:ext>
            </a:extLst>
          </p:cNvPr>
          <p:cNvSpPr>
            <a:spLocks noGrp="1"/>
          </p:cNvSpPr>
          <p:nvPr>
            <p:ph type="body" sz="quarter" idx="20" hasCustomPrompt="1"/>
          </p:nvPr>
        </p:nvSpPr>
        <p:spPr>
          <a:xfrm>
            <a:off x="7917908" y="1288067"/>
            <a:ext cx="3656872" cy="4868893"/>
          </a:xfrm>
          <a:custGeom>
            <a:avLst/>
            <a:gdLst>
              <a:gd name="connsiteX0" fmla="*/ 0 w 3656872"/>
              <a:gd name="connsiteY0" fmla="*/ 0 h 4868893"/>
              <a:gd name="connsiteX1" fmla="*/ 3656872 w 3656872"/>
              <a:gd name="connsiteY1" fmla="*/ 0 h 4868893"/>
              <a:gd name="connsiteX2" fmla="*/ 3656872 w 3656872"/>
              <a:gd name="connsiteY2" fmla="*/ 4868893 h 4868893"/>
              <a:gd name="connsiteX3" fmla="*/ 0 w 3656872"/>
              <a:gd name="connsiteY3" fmla="*/ 4868893 h 4868893"/>
            </a:gdLst>
            <a:ahLst/>
            <a:cxnLst>
              <a:cxn ang="0">
                <a:pos x="connsiteX0" y="connsiteY0"/>
              </a:cxn>
              <a:cxn ang="0">
                <a:pos x="connsiteX1" y="connsiteY1"/>
              </a:cxn>
              <a:cxn ang="0">
                <a:pos x="connsiteX2" y="connsiteY2"/>
              </a:cxn>
              <a:cxn ang="0">
                <a:pos x="connsiteX3" y="connsiteY3"/>
              </a:cxn>
            </a:cxnLst>
            <a:rect l="l" t="t" r="r" b="b"/>
            <a:pathLst>
              <a:path w="3656872" h="4868893">
                <a:moveTo>
                  <a:pt x="0" y="0"/>
                </a:moveTo>
                <a:lnTo>
                  <a:pt x="3656872" y="0"/>
                </a:lnTo>
                <a:lnTo>
                  <a:pt x="3656872" y="4868893"/>
                </a:lnTo>
                <a:lnTo>
                  <a:pt x="0" y="4868893"/>
                </a:lnTo>
                <a:close/>
              </a:path>
            </a:pathLst>
          </a:custGeom>
          <a:solidFill>
            <a:schemeClr val="tx2"/>
          </a:solidFill>
        </p:spPr>
        <p:txBody>
          <a:bodyPr wrap="square" lIns="288000" tIns="288000" rIns="288000" bIns="288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03445247"/>
      </p:ext>
    </p:extLst>
  </p:cSld>
  <p:clrMapOvr>
    <a:masterClrMapping/>
  </p:clrMapOvr>
  <p:hf hdr="0" ftr="0"/>
  <p:extLst>
    <p:ext uri="{DCECCB84-F9BA-43D5-87BE-67443E8EF086}">
      <p15:sldGuideLst xmlns:p15="http://schemas.microsoft.com/office/powerpoint/2012/main">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a:blip r:embed="rId2"/>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01D72-D317-48EB-8946-13EE8EFCE25B}"/>
              </a:ext>
            </a:extLst>
          </p:cNvPr>
          <p:cNvSpPr>
            <a:spLocks noGrp="1"/>
          </p:cNvSpPr>
          <p:nvPr>
            <p:ph type="title" hasCustomPrompt="1"/>
          </p:nvPr>
        </p:nvSpPr>
        <p:spPr>
          <a:xfrm>
            <a:off x="1172822" y="3162277"/>
            <a:ext cx="4320000" cy="1800000"/>
          </a:xfrm>
        </p:spPr>
        <p:txBody>
          <a:bodyPr anchor="b"/>
          <a:lstStyle>
            <a:lvl1pPr>
              <a:defRPr sz="3400" b="0">
                <a:solidFill>
                  <a:schemeClr val="bg1"/>
                </a:solidFill>
                <a:latin typeface="+mj-lt"/>
              </a:defRPr>
            </a:lvl1pPr>
          </a:lstStyle>
          <a:p>
            <a:r>
              <a:rPr lang="en-US" noProof="0"/>
              <a:t>Click to edit Master title style</a:t>
            </a:r>
          </a:p>
        </p:txBody>
      </p:sp>
      <p:sp>
        <p:nvSpPr>
          <p:cNvPr id="9" name="Espace réservé du texte 10">
            <a:extLst>
              <a:ext uri="{FF2B5EF4-FFF2-40B4-BE49-F238E27FC236}">
                <a16:creationId xmlns:a16="http://schemas.microsoft.com/office/drawing/2014/main" id="{121B9EDF-81A4-4116-AE20-E6C846380D2A}"/>
              </a:ext>
            </a:extLst>
          </p:cNvPr>
          <p:cNvSpPr>
            <a:spLocks noGrp="1"/>
          </p:cNvSpPr>
          <p:nvPr>
            <p:ph type="body" sz="quarter" idx="13" hasCustomPrompt="1"/>
          </p:nvPr>
        </p:nvSpPr>
        <p:spPr>
          <a:xfrm>
            <a:off x="1172822" y="5028859"/>
            <a:ext cx="4320000" cy="1296000"/>
          </a:xfrm>
        </p:spPr>
        <p:txBody>
          <a:bodyPr/>
          <a:lstStyle>
            <a:lvl1pPr>
              <a:defRPr sz="1000">
                <a:solidFill>
                  <a:schemeClr val="bg1"/>
                </a:solidFill>
              </a:defRPr>
            </a:lvl1pPr>
            <a:lvl2pPr marL="0" indent="0">
              <a:spcBef>
                <a:spcPts val="0"/>
              </a:spcBef>
              <a:buNone/>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19608115"/>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Content-full">
    <p:spTree>
      <p:nvGrpSpPr>
        <p:cNvPr id="1" name=""/>
        <p:cNvGrpSpPr/>
        <p:nvPr/>
      </p:nvGrpSpPr>
      <p:grpSpPr>
        <a:xfrm>
          <a:off x="0" y="0"/>
          <a:ext cx="0" cy="0"/>
          <a:chOff x="0" y="0"/>
          <a:chExt cx="0" cy="0"/>
        </a:xfrm>
      </p:grpSpPr>
      <p:grpSp>
        <p:nvGrpSpPr>
          <p:cNvPr id="195" name="Raggruppa"/>
          <p:cNvGrpSpPr/>
          <p:nvPr/>
        </p:nvGrpSpPr>
        <p:grpSpPr>
          <a:xfrm rot="16200000">
            <a:off x="1286256" y="4695808"/>
            <a:ext cx="882753" cy="3205727"/>
            <a:chOff x="0" y="0"/>
            <a:chExt cx="882751" cy="3205726"/>
          </a:xfrm>
        </p:grpSpPr>
        <p:pic>
          <p:nvPicPr>
            <p:cNvPr id="110" name="Google Shape;896;p6" descr="Google Shape;896;p6"/>
            <p:cNvPicPr>
              <a:picLocks noChangeAspect="1"/>
            </p:cNvPicPr>
            <p:nvPr/>
          </p:nvPicPr>
          <p:blipFill>
            <a:blip r:embed="rId2"/>
            <a:stretch>
              <a:fillRect/>
            </a:stretch>
          </p:blipFill>
          <p:spPr>
            <a:xfrm>
              <a:off x="-1" y="2749263"/>
              <a:ext cx="60774" cy="62515"/>
            </a:xfrm>
            <a:prstGeom prst="rect">
              <a:avLst/>
            </a:prstGeom>
            <a:ln w="12700" cap="flat">
              <a:noFill/>
              <a:miter lim="400000"/>
            </a:ln>
            <a:effectLst/>
          </p:spPr>
        </p:pic>
        <p:pic>
          <p:nvPicPr>
            <p:cNvPr id="111" name="Google Shape;897;p6" descr="Google Shape;897;p6"/>
            <p:cNvPicPr>
              <a:picLocks noChangeAspect="1"/>
            </p:cNvPicPr>
            <p:nvPr/>
          </p:nvPicPr>
          <p:blipFill>
            <a:blip r:embed="rId2"/>
            <a:stretch>
              <a:fillRect/>
            </a:stretch>
          </p:blipFill>
          <p:spPr>
            <a:xfrm>
              <a:off x="-1" y="2946237"/>
              <a:ext cx="60774" cy="62514"/>
            </a:xfrm>
            <a:prstGeom prst="rect">
              <a:avLst/>
            </a:prstGeom>
            <a:ln w="12700" cap="flat">
              <a:noFill/>
              <a:miter lim="400000"/>
            </a:ln>
            <a:effectLst/>
          </p:spPr>
        </p:pic>
        <p:pic>
          <p:nvPicPr>
            <p:cNvPr id="112" name="Google Shape;898;p6" descr="Google Shape;898;p6"/>
            <p:cNvPicPr>
              <a:picLocks noChangeAspect="1"/>
            </p:cNvPicPr>
            <p:nvPr/>
          </p:nvPicPr>
          <p:blipFill>
            <a:blip r:embed="rId3"/>
            <a:stretch>
              <a:fillRect/>
            </a:stretch>
          </p:blipFill>
          <p:spPr>
            <a:xfrm>
              <a:off x="-1" y="3143212"/>
              <a:ext cx="60774" cy="62515"/>
            </a:xfrm>
            <a:prstGeom prst="rect">
              <a:avLst/>
            </a:prstGeom>
            <a:ln w="12700" cap="flat">
              <a:noFill/>
              <a:miter lim="400000"/>
            </a:ln>
            <a:effectLst/>
          </p:spPr>
        </p:pic>
        <p:pic>
          <p:nvPicPr>
            <p:cNvPr id="113" name="Google Shape;899;p6" descr="Google Shape;899;p6"/>
            <p:cNvPicPr>
              <a:picLocks noChangeAspect="1"/>
            </p:cNvPicPr>
            <p:nvPr/>
          </p:nvPicPr>
          <p:blipFill>
            <a:blip r:embed="rId2"/>
            <a:stretch>
              <a:fillRect/>
            </a:stretch>
          </p:blipFill>
          <p:spPr>
            <a:xfrm>
              <a:off x="209818" y="2749263"/>
              <a:ext cx="60774" cy="62515"/>
            </a:xfrm>
            <a:prstGeom prst="rect">
              <a:avLst/>
            </a:prstGeom>
            <a:ln w="12700" cap="flat">
              <a:noFill/>
              <a:miter lim="400000"/>
            </a:ln>
            <a:effectLst/>
          </p:spPr>
        </p:pic>
        <p:pic>
          <p:nvPicPr>
            <p:cNvPr id="114" name="Google Shape;900;p6" descr="Google Shape;900;p6"/>
            <p:cNvPicPr>
              <a:picLocks noChangeAspect="1"/>
            </p:cNvPicPr>
            <p:nvPr/>
          </p:nvPicPr>
          <p:blipFill>
            <a:blip r:embed="rId2"/>
            <a:stretch>
              <a:fillRect/>
            </a:stretch>
          </p:blipFill>
          <p:spPr>
            <a:xfrm>
              <a:off x="413872" y="2749263"/>
              <a:ext cx="60774" cy="62515"/>
            </a:xfrm>
            <a:prstGeom prst="rect">
              <a:avLst/>
            </a:prstGeom>
            <a:ln w="12700" cap="flat">
              <a:noFill/>
              <a:miter lim="400000"/>
            </a:ln>
            <a:effectLst/>
          </p:spPr>
        </p:pic>
        <p:pic>
          <p:nvPicPr>
            <p:cNvPr id="115" name="Google Shape;901;p6" descr="Google Shape;901;p6"/>
            <p:cNvPicPr>
              <a:picLocks noChangeAspect="1"/>
            </p:cNvPicPr>
            <p:nvPr/>
          </p:nvPicPr>
          <p:blipFill>
            <a:blip r:embed="rId2"/>
            <a:stretch>
              <a:fillRect/>
            </a:stretch>
          </p:blipFill>
          <p:spPr>
            <a:xfrm>
              <a:off x="617925" y="2749263"/>
              <a:ext cx="60773" cy="62515"/>
            </a:xfrm>
            <a:prstGeom prst="rect">
              <a:avLst/>
            </a:prstGeom>
            <a:ln w="12700" cap="flat">
              <a:noFill/>
              <a:miter lim="400000"/>
            </a:ln>
            <a:effectLst/>
          </p:spPr>
        </p:pic>
        <p:pic>
          <p:nvPicPr>
            <p:cNvPr id="116" name="Google Shape;902;p6" descr="Google Shape;902;p6"/>
            <p:cNvPicPr>
              <a:picLocks noChangeAspect="1"/>
            </p:cNvPicPr>
            <p:nvPr/>
          </p:nvPicPr>
          <p:blipFill>
            <a:blip r:embed="rId2"/>
            <a:stretch>
              <a:fillRect/>
            </a:stretch>
          </p:blipFill>
          <p:spPr>
            <a:xfrm>
              <a:off x="821979" y="2749263"/>
              <a:ext cx="60773" cy="62515"/>
            </a:xfrm>
            <a:prstGeom prst="rect">
              <a:avLst/>
            </a:prstGeom>
            <a:ln w="12700" cap="flat">
              <a:noFill/>
              <a:miter lim="400000"/>
            </a:ln>
            <a:effectLst/>
          </p:spPr>
        </p:pic>
        <p:pic>
          <p:nvPicPr>
            <p:cNvPr id="117" name="Google Shape;903;p6" descr="Google Shape;903;p6"/>
            <p:cNvPicPr>
              <a:picLocks noChangeAspect="1"/>
            </p:cNvPicPr>
            <p:nvPr/>
          </p:nvPicPr>
          <p:blipFill>
            <a:blip r:embed="rId2"/>
            <a:stretch>
              <a:fillRect/>
            </a:stretch>
          </p:blipFill>
          <p:spPr>
            <a:xfrm>
              <a:off x="209818" y="2946237"/>
              <a:ext cx="60774" cy="62514"/>
            </a:xfrm>
            <a:prstGeom prst="rect">
              <a:avLst/>
            </a:prstGeom>
            <a:ln w="12700" cap="flat">
              <a:noFill/>
              <a:miter lim="400000"/>
            </a:ln>
            <a:effectLst/>
          </p:spPr>
        </p:pic>
        <p:pic>
          <p:nvPicPr>
            <p:cNvPr id="118" name="Google Shape;904;p6" descr="Google Shape;904;p6"/>
            <p:cNvPicPr>
              <a:picLocks noChangeAspect="1"/>
            </p:cNvPicPr>
            <p:nvPr/>
          </p:nvPicPr>
          <p:blipFill>
            <a:blip r:embed="rId2"/>
            <a:stretch>
              <a:fillRect/>
            </a:stretch>
          </p:blipFill>
          <p:spPr>
            <a:xfrm>
              <a:off x="413872" y="2946237"/>
              <a:ext cx="60774" cy="62514"/>
            </a:xfrm>
            <a:prstGeom prst="rect">
              <a:avLst/>
            </a:prstGeom>
            <a:ln w="12700" cap="flat">
              <a:noFill/>
              <a:miter lim="400000"/>
            </a:ln>
            <a:effectLst/>
          </p:spPr>
        </p:pic>
        <p:pic>
          <p:nvPicPr>
            <p:cNvPr id="119" name="Google Shape;905;p6" descr="Google Shape;905;p6"/>
            <p:cNvPicPr>
              <a:picLocks noChangeAspect="1"/>
            </p:cNvPicPr>
            <p:nvPr/>
          </p:nvPicPr>
          <p:blipFill>
            <a:blip r:embed="rId2"/>
            <a:stretch>
              <a:fillRect/>
            </a:stretch>
          </p:blipFill>
          <p:spPr>
            <a:xfrm>
              <a:off x="617925" y="2946237"/>
              <a:ext cx="60773" cy="62514"/>
            </a:xfrm>
            <a:prstGeom prst="rect">
              <a:avLst/>
            </a:prstGeom>
            <a:ln w="12700" cap="flat">
              <a:noFill/>
              <a:miter lim="400000"/>
            </a:ln>
            <a:effectLst/>
          </p:spPr>
        </p:pic>
        <p:pic>
          <p:nvPicPr>
            <p:cNvPr id="120" name="Google Shape;906;p6" descr="Google Shape;906;p6"/>
            <p:cNvPicPr>
              <a:picLocks noChangeAspect="1"/>
            </p:cNvPicPr>
            <p:nvPr/>
          </p:nvPicPr>
          <p:blipFill>
            <a:blip r:embed="rId2"/>
            <a:stretch>
              <a:fillRect/>
            </a:stretch>
          </p:blipFill>
          <p:spPr>
            <a:xfrm>
              <a:off x="821979" y="2946237"/>
              <a:ext cx="60773" cy="62514"/>
            </a:xfrm>
            <a:prstGeom prst="rect">
              <a:avLst/>
            </a:prstGeom>
            <a:ln w="12700" cap="flat">
              <a:noFill/>
              <a:miter lim="400000"/>
            </a:ln>
            <a:effectLst/>
          </p:spPr>
        </p:pic>
        <p:pic>
          <p:nvPicPr>
            <p:cNvPr id="121" name="Google Shape;907;p6" descr="Google Shape;907;p6"/>
            <p:cNvPicPr>
              <a:picLocks noChangeAspect="1"/>
            </p:cNvPicPr>
            <p:nvPr/>
          </p:nvPicPr>
          <p:blipFill>
            <a:blip r:embed="rId3"/>
            <a:stretch>
              <a:fillRect/>
            </a:stretch>
          </p:blipFill>
          <p:spPr>
            <a:xfrm>
              <a:off x="209818" y="3143212"/>
              <a:ext cx="60774" cy="62515"/>
            </a:xfrm>
            <a:prstGeom prst="rect">
              <a:avLst/>
            </a:prstGeom>
            <a:ln w="12700" cap="flat">
              <a:noFill/>
              <a:miter lim="400000"/>
            </a:ln>
            <a:effectLst/>
          </p:spPr>
        </p:pic>
        <p:pic>
          <p:nvPicPr>
            <p:cNvPr id="122" name="Google Shape;908;p6" descr="Google Shape;908;p6"/>
            <p:cNvPicPr>
              <a:picLocks noChangeAspect="1"/>
            </p:cNvPicPr>
            <p:nvPr/>
          </p:nvPicPr>
          <p:blipFill>
            <a:blip r:embed="rId3"/>
            <a:stretch>
              <a:fillRect/>
            </a:stretch>
          </p:blipFill>
          <p:spPr>
            <a:xfrm>
              <a:off x="413872" y="3143212"/>
              <a:ext cx="60774" cy="62515"/>
            </a:xfrm>
            <a:prstGeom prst="rect">
              <a:avLst/>
            </a:prstGeom>
            <a:ln w="12700" cap="flat">
              <a:noFill/>
              <a:miter lim="400000"/>
            </a:ln>
            <a:effectLst/>
          </p:spPr>
        </p:pic>
        <p:pic>
          <p:nvPicPr>
            <p:cNvPr id="123" name="Google Shape;909;p6" descr="Google Shape;909;p6"/>
            <p:cNvPicPr>
              <a:picLocks noChangeAspect="1"/>
            </p:cNvPicPr>
            <p:nvPr/>
          </p:nvPicPr>
          <p:blipFill>
            <a:blip r:embed="rId3"/>
            <a:stretch>
              <a:fillRect/>
            </a:stretch>
          </p:blipFill>
          <p:spPr>
            <a:xfrm>
              <a:off x="617925" y="3143212"/>
              <a:ext cx="60773" cy="62515"/>
            </a:xfrm>
            <a:prstGeom prst="rect">
              <a:avLst/>
            </a:prstGeom>
            <a:ln w="12700" cap="flat">
              <a:noFill/>
              <a:miter lim="400000"/>
            </a:ln>
            <a:effectLst/>
          </p:spPr>
        </p:pic>
        <p:pic>
          <p:nvPicPr>
            <p:cNvPr id="124" name="Google Shape;910;p6" descr="Google Shape;910;p6"/>
            <p:cNvPicPr>
              <a:picLocks noChangeAspect="1"/>
            </p:cNvPicPr>
            <p:nvPr/>
          </p:nvPicPr>
          <p:blipFill>
            <a:blip r:embed="rId3"/>
            <a:stretch>
              <a:fillRect/>
            </a:stretch>
          </p:blipFill>
          <p:spPr>
            <a:xfrm>
              <a:off x="821979" y="3143212"/>
              <a:ext cx="60773" cy="62515"/>
            </a:xfrm>
            <a:prstGeom prst="rect">
              <a:avLst/>
            </a:prstGeom>
            <a:ln w="12700" cap="flat">
              <a:noFill/>
              <a:miter lim="400000"/>
            </a:ln>
            <a:effectLst/>
          </p:spPr>
        </p:pic>
        <p:pic>
          <p:nvPicPr>
            <p:cNvPr id="125" name="Google Shape;911;p6" descr="Google Shape;911;p6"/>
            <p:cNvPicPr>
              <a:picLocks noChangeAspect="1"/>
            </p:cNvPicPr>
            <p:nvPr/>
          </p:nvPicPr>
          <p:blipFill>
            <a:blip r:embed="rId3"/>
            <a:stretch>
              <a:fillRect/>
            </a:stretch>
          </p:blipFill>
          <p:spPr>
            <a:xfrm>
              <a:off x="-1" y="196974"/>
              <a:ext cx="60774" cy="62514"/>
            </a:xfrm>
            <a:prstGeom prst="rect">
              <a:avLst/>
            </a:prstGeom>
            <a:ln w="12700" cap="flat">
              <a:noFill/>
              <a:miter lim="400000"/>
            </a:ln>
            <a:effectLst/>
          </p:spPr>
        </p:pic>
        <p:pic>
          <p:nvPicPr>
            <p:cNvPr id="126" name="Google Shape;912;p6" descr="Google Shape;912;p6"/>
            <p:cNvPicPr>
              <a:picLocks noChangeAspect="1"/>
            </p:cNvPicPr>
            <p:nvPr/>
          </p:nvPicPr>
          <p:blipFill>
            <a:blip r:embed="rId2"/>
            <a:stretch>
              <a:fillRect/>
            </a:stretch>
          </p:blipFill>
          <p:spPr>
            <a:xfrm>
              <a:off x="-1" y="-1"/>
              <a:ext cx="60774" cy="62515"/>
            </a:xfrm>
            <a:prstGeom prst="rect">
              <a:avLst/>
            </a:prstGeom>
            <a:ln w="12700" cap="flat">
              <a:noFill/>
              <a:miter lim="400000"/>
            </a:ln>
            <a:effectLst/>
          </p:spPr>
        </p:pic>
        <p:pic>
          <p:nvPicPr>
            <p:cNvPr id="127" name="Google Shape;913;p6" descr="Google Shape;913;p6"/>
            <p:cNvPicPr>
              <a:picLocks noChangeAspect="1"/>
            </p:cNvPicPr>
            <p:nvPr/>
          </p:nvPicPr>
          <p:blipFill>
            <a:blip r:embed="rId2"/>
            <a:stretch>
              <a:fillRect/>
            </a:stretch>
          </p:blipFill>
          <p:spPr>
            <a:xfrm>
              <a:off x="-1" y="393950"/>
              <a:ext cx="60774" cy="62515"/>
            </a:xfrm>
            <a:prstGeom prst="rect">
              <a:avLst/>
            </a:prstGeom>
            <a:ln w="12700" cap="flat">
              <a:noFill/>
              <a:miter lim="400000"/>
            </a:ln>
            <a:effectLst/>
          </p:spPr>
        </p:pic>
        <p:pic>
          <p:nvPicPr>
            <p:cNvPr id="128" name="Google Shape;914;p6" descr="Google Shape;914;p6"/>
            <p:cNvPicPr>
              <a:picLocks noChangeAspect="1"/>
            </p:cNvPicPr>
            <p:nvPr/>
          </p:nvPicPr>
          <p:blipFill>
            <a:blip r:embed="rId2"/>
            <a:stretch>
              <a:fillRect/>
            </a:stretch>
          </p:blipFill>
          <p:spPr>
            <a:xfrm>
              <a:off x="-1" y="787900"/>
              <a:ext cx="60774" cy="62515"/>
            </a:xfrm>
            <a:prstGeom prst="rect">
              <a:avLst/>
            </a:prstGeom>
            <a:ln w="12700" cap="flat">
              <a:noFill/>
              <a:miter lim="400000"/>
            </a:ln>
            <a:effectLst/>
          </p:spPr>
        </p:pic>
        <p:pic>
          <p:nvPicPr>
            <p:cNvPr id="129" name="Google Shape;915;p6" descr="Google Shape;915;p6"/>
            <p:cNvPicPr>
              <a:picLocks noChangeAspect="1"/>
            </p:cNvPicPr>
            <p:nvPr/>
          </p:nvPicPr>
          <p:blipFill>
            <a:blip r:embed="rId3"/>
            <a:stretch>
              <a:fillRect/>
            </a:stretch>
          </p:blipFill>
          <p:spPr>
            <a:xfrm>
              <a:off x="-1" y="590925"/>
              <a:ext cx="60774" cy="62514"/>
            </a:xfrm>
            <a:prstGeom prst="rect">
              <a:avLst/>
            </a:prstGeom>
            <a:ln w="12700" cap="flat">
              <a:noFill/>
              <a:miter lim="400000"/>
            </a:ln>
            <a:effectLst/>
          </p:spPr>
        </p:pic>
        <p:pic>
          <p:nvPicPr>
            <p:cNvPr id="130" name="Google Shape;916;p6" descr="Google Shape;916;p6"/>
            <p:cNvPicPr>
              <a:picLocks noChangeAspect="1"/>
            </p:cNvPicPr>
            <p:nvPr/>
          </p:nvPicPr>
          <p:blipFill>
            <a:blip r:embed="rId2"/>
            <a:stretch>
              <a:fillRect/>
            </a:stretch>
          </p:blipFill>
          <p:spPr>
            <a:xfrm>
              <a:off x="-1" y="984874"/>
              <a:ext cx="60774" cy="62515"/>
            </a:xfrm>
            <a:prstGeom prst="rect">
              <a:avLst/>
            </a:prstGeom>
            <a:ln w="12700" cap="flat">
              <a:noFill/>
              <a:miter lim="400000"/>
            </a:ln>
            <a:effectLst/>
          </p:spPr>
        </p:pic>
        <p:pic>
          <p:nvPicPr>
            <p:cNvPr id="131" name="Google Shape;917;p6" descr="Google Shape;917;p6"/>
            <p:cNvPicPr>
              <a:picLocks noChangeAspect="1"/>
            </p:cNvPicPr>
            <p:nvPr/>
          </p:nvPicPr>
          <p:blipFill>
            <a:blip r:embed="rId3"/>
            <a:stretch>
              <a:fillRect/>
            </a:stretch>
          </p:blipFill>
          <p:spPr>
            <a:xfrm>
              <a:off x="-1" y="1181849"/>
              <a:ext cx="60774" cy="62515"/>
            </a:xfrm>
            <a:prstGeom prst="rect">
              <a:avLst/>
            </a:prstGeom>
            <a:ln w="12700" cap="flat">
              <a:noFill/>
              <a:miter lim="400000"/>
            </a:ln>
            <a:effectLst/>
          </p:spPr>
        </p:pic>
        <p:pic>
          <p:nvPicPr>
            <p:cNvPr id="132" name="Google Shape;918;p6" descr="Google Shape;918;p6"/>
            <p:cNvPicPr>
              <a:picLocks noChangeAspect="1"/>
            </p:cNvPicPr>
            <p:nvPr/>
          </p:nvPicPr>
          <p:blipFill>
            <a:blip r:embed="rId2"/>
            <a:stretch>
              <a:fillRect/>
            </a:stretch>
          </p:blipFill>
          <p:spPr>
            <a:xfrm>
              <a:off x="209818" y="-1"/>
              <a:ext cx="60774" cy="62515"/>
            </a:xfrm>
            <a:prstGeom prst="rect">
              <a:avLst/>
            </a:prstGeom>
            <a:ln w="12700" cap="flat">
              <a:noFill/>
              <a:miter lim="400000"/>
            </a:ln>
            <a:effectLst/>
          </p:spPr>
        </p:pic>
        <p:pic>
          <p:nvPicPr>
            <p:cNvPr id="133" name="Google Shape;919;p6" descr="Google Shape;919;p6"/>
            <p:cNvPicPr>
              <a:picLocks noChangeAspect="1"/>
            </p:cNvPicPr>
            <p:nvPr/>
          </p:nvPicPr>
          <p:blipFill>
            <a:blip r:embed="rId2"/>
            <a:stretch>
              <a:fillRect/>
            </a:stretch>
          </p:blipFill>
          <p:spPr>
            <a:xfrm>
              <a:off x="413872" y="-1"/>
              <a:ext cx="60774" cy="62515"/>
            </a:xfrm>
            <a:prstGeom prst="rect">
              <a:avLst/>
            </a:prstGeom>
            <a:ln w="12700" cap="flat">
              <a:noFill/>
              <a:miter lim="400000"/>
            </a:ln>
            <a:effectLst/>
          </p:spPr>
        </p:pic>
        <p:pic>
          <p:nvPicPr>
            <p:cNvPr id="134" name="Google Shape;920;p6" descr="Google Shape;920;p6"/>
            <p:cNvPicPr>
              <a:picLocks noChangeAspect="1"/>
            </p:cNvPicPr>
            <p:nvPr/>
          </p:nvPicPr>
          <p:blipFill>
            <a:blip r:embed="rId2"/>
            <a:stretch>
              <a:fillRect/>
            </a:stretch>
          </p:blipFill>
          <p:spPr>
            <a:xfrm>
              <a:off x="617925" y="-1"/>
              <a:ext cx="60773" cy="62515"/>
            </a:xfrm>
            <a:prstGeom prst="rect">
              <a:avLst/>
            </a:prstGeom>
            <a:ln w="12700" cap="flat">
              <a:noFill/>
              <a:miter lim="400000"/>
            </a:ln>
            <a:effectLst/>
          </p:spPr>
        </p:pic>
        <p:pic>
          <p:nvPicPr>
            <p:cNvPr id="135" name="Google Shape;921;p6" descr="Google Shape;921;p6"/>
            <p:cNvPicPr>
              <a:picLocks noChangeAspect="1"/>
            </p:cNvPicPr>
            <p:nvPr/>
          </p:nvPicPr>
          <p:blipFill>
            <a:blip r:embed="rId2"/>
            <a:stretch>
              <a:fillRect/>
            </a:stretch>
          </p:blipFill>
          <p:spPr>
            <a:xfrm>
              <a:off x="821979" y="-1"/>
              <a:ext cx="60773" cy="62515"/>
            </a:xfrm>
            <a:prstGeom prst="rect">
              <a:avLst/>
            </a:prstGeom>
            <a:ln w="12700" cap="flat">
              <a:noFill/>
              <a:miter lim="400000"/>
            </a:ln>
            <a:effectLst/>
          </p:spPr>
        </p:pic>
        <p:pic>
          <p:nvPicPr>
            <p:cNvPr id="136" name="Google Shape;922;p6" descr="Google Shape;922;p6"/>
            <p:cNvPicPr>
              <a:picLocks noChangeAspect="1"/>
            </p:cNvPicPr>
            <p:nvPr/>
          </p:nvPicPr>
          <p:blipFill>
            <a:blip r:embed="rId3"/>
            <a:stretch>
              <a:fillRect/>
            </a:stretch>
          </p:blipFill>
          <p:spPr>
            <a:xfrm>
              <a:off x="209818" y="196974"/>
              <a:ext cx="60774" cy="62514"/>
            </a:xfrm>
            <a:prstGeom prst="rect">
              <a:avLst/>
            </a:prstGeom>
            <a:ln w="12700" cap="flat">
              <a:noFill/>
              <a:miter lim="400000"/>
            </a:ln>
            <a:effectLst/>
          </p:spPr>
        </p:pic>
        <p:pic>
          <p:nvPicPr>
            <p:cNvPr id="137" name="Google Shape;923;p6" descr="Google Shape;923;p6"/>
            <p:cNvPicPr>
              <a:picLocks noChangeAspect="1"/>
            </p:cNvPicPr>
            <p:nvPr/>
          </p:nvPicPr>
          <p:blipFill>
            <a:blip r:embed="rId3"/>
            <a:stretch>
              <a:fillRect/>
            </a:stretch>
          </p:blipFill>
          <p:spPr>
            <a:xfrm>
              <a:off x="413872" y="196974"/>
              <a:ext cx="60774" cy="62514"/>
            </a:xfrm>
            <a:prstGeom prst="rect">
              <a:avLst/>
            </a:prstGeom>
            <a:ln w="12700" cap="flat">
              <a:noFill/>
              <a:miter lim="400000"/>
            </a:ln>
            <a:effectLst/>
          </p:spPr>
        </p:pic>
        <p:pic>
          <p:nvPicPr>
            <p:cNvPr id="138" name="Google Shape;924;p6" descr="Google Shape;924;p6"/>
            <p:cNvPicPr>
              <a:picLocks noChangeAspect="1"/>
            </p:cNvPicPr>
            <p:nvPr/>
          </p:nvPicPr>
          <p:blipFill>
            <a:blip r:embed="rId3"/>
            <a:stretch>
              <a:fillRect/>
            </a:stretch>
          </p:blipFill>
          <p:spPr>
            <a:xfrm>
              <a:off x="617925" y="196974"/>
              <a:ext cx="60773" cy="62514"/>
            </a:xfrm>
            <a:prstGeom prst="rect">
              <a:avLst/>
            </a:prstGeom>
            <a:ln w="12700" cap="flat">
              <a:noFill/>
              <a:miter lim="400000"/>
            </a:ln>
            <a:effectLst/>
          </p:spPr>
        </p:pic>
        <p:pic>
          <p:nvPicPr>
            <p:cNvPr id="139" name="Google Shape;925;p6" descr="Google Shape;925;p6"/>
            <p:cNvPicPr>
              <a:picLocks noChangeAspect="1"/>
            </p:cNvPicPr>
            <p:nvPr/>
          </p:nvPicPr>
          <p:blipFill>
            <a:blip r:embed="rId3"/>
            <a:stretch>
              <a:fillRect/>
            </a:stretch>
          </p:blipFill>
          <p:spPr>
            <a:xfrm>
              <a:off x="821979" y="196974"/>
              <a:ext cx="60773" cy="62514"/>
            </a:xfrm>
            <a:prstGeom prst="rect">
              <a:avLst/>
            </a:prstGeom>
            <a:ln w="12700" cap="flat">
              <a:noFill/>
              <a:miter lim="400000"/>
            </a:ln>
            <a:effectLst/>
          </p:spPr>
        </p:pic>
        <p:pic>
          <p:nvPicPr>
            <p:cNvPr id="140" name="Google Shape;926;p6" descr="Google Shape;926;p6"/>
            <p:cNvPicPr>
              <a:picLocks noChangeAspect="1"/>
            </p:cNvPicPr>
            <p:nvPr/>
          </p:nvPicPr>
          <p:blipFill>
            <a:blip r:embed="rId2"/>
            <a:stretch>
              <a:fillRect/>
            </a:stretch>
          </p:blipFill>
          <p:spPr>
            <a:xfrm>
              <a:off x="209818" y="393950"/>
              <a:ext cx="60774" cy="62515"/>
            </a:xfrm>
            <a:prstGeom prst="rect">
              <a:avLst/>
            </a:prstGeom>
            <a:ln w="12700" cap="flat">
              <a:noFill/>
              <a:miter lim="400000"/>
            </a:ln>
            <a:effectLst/>
          </p:spPr>
        </p:pic>
        <p:pic>
          <p:nvPicPr>
            <p:cNvPr id="141" name="Google Shape;927;p6" descr="Google Shape;927;p6"/>
            <p:cNvPicPr>
              <a:picLocks noChangeAspect="1"/>
            </p:cNvPicPr>
            <p:nvPr/>
          </p:nvPicPr>
          <p:blipFill>
            <a:blip r:embed="rId2"/>
            <a:stretch>
              <a:fillRect/>
            </a:stretch>
          </p:blipFill>
          <p:spPr>
            <a:xfrm>
              <a:off x="413872" y="393950"/>
              <a:ext cx="60774" cy="62515"/>
            </a:xfrm>
            <a:prstGeom prst="rect">
              <a:avLst/>
            </a:prstGeom>
            <a:ln w="12700" cap="flat">
              <a:noFill/>
              <a:miter lim="400000"/>
            </a:ln>
            <a:effectLst/>
          </p:spPr>
        </p:pic>
        <p:pic>
          <p:nvPicPr>
            <p:cNvPr id="142" name="Google Shape;928;p6" descr="Google Shape;928;p6"/>
            <p:cNvPicPr>
              <a:picLocks noChangeAspect="1"/>
            </p:cNvPicPr>
            <p:nvPr/>
          </p:nvPicPr>
          <p:blipFill>
            <a:blip r:embed="rId2"/>
            <a:stretch>
              <a:fillRect/>
            </a:stretch>
          </p:blipFill>
          <p:spPr>
            <a:xfrm>
              <a:off x="617925" y="393950"/>
              <a:ext cx="60773" cy="62515"/>
            </a:xfrm>
            <a:prstGeom prst="rect">
              <a:avLst/>
            </a:prstGeom>
            <a:ln w="12700" cap="flat">
              <a:noFill/>
              <a:miter lim="400000"/>
            </a:ln>
            <a:effectLst/>
          </p:spPr>
        </p:pic>
        <p:pic>
          <p:nvPicPr>
            <p:cNvPr id="143" name="Google Shape;929;p6" descr="Google Shape;929;p6"/>
            <p:cNvPicPr>
              <a:picLocks noChangeAspect="1"/>
            </p:cNvPicPr>
            <p:nvPr/>
          </p:nvPicPr>
          <p:blipFill>
            <a:blip r:embed="rId2"/>
            <a:stretch>
              <a:fillRect/>
            </a:stretch>
          </p:blipFill>
          <p:spPr>
            <a:xfrm>
              <a:off x="821979" y="393950"/>
              <a:ext cx="60773" cy="62515"/>
            </a:xfrm>
            <a:prstGeom prst="rect">
              <a:avLst/>
            </a:prstGeom>
            <a:ln w="12700" cap="flat">
              <a:noFill/>
              <a:miter lim="400000"/>
            </a:ln>
            <a:effectLst/>
          </p:spPr>
        </p:pic>
        <p:pic>
          <p:nvPicPr>
            <p:cNvPr id="144" name="Google Shape;930;p6" descr="Google Shape;930;p6"/>
            <p:cNvPicPr>
              <a:picLocks noChangeAspect="1"/>
            </p:cNvPicPr>
            <p:nvPr/>
          </p:nvPicPr>
          <p:blipFill>
            <a:blip r:embed="rId3"/>
            <a:stretch>
              <a:fillRect/>
            </a:stretch>
          </p:blipFill>
          <p:spPr>
            <a:xfrm>
              <a:off x="209818" y="590925"/>
              <a:ext cx="60774" cy="62514"/>
            </a:xfrm>
            <a:prstGeom prst="rect">
              <a:avLst/>
            </a:prstGeom>
            <a:ln w="12700" cap="flat">
              <a:noFill/>
              <a:miter lim="400000"/>
            </a:ln>
            <a:effectLst/>
          </p:spPr>
        </p:pic>
        <p:pic>
          <p:nvPicPr>
            <p:cNvPr id="145" name="Google Shape;931;p6" descr="Google Shape;931;p6"/>
            <p:cNvPicPr>
              <a:picLocks noChangeAspect="1"/>
            </p:cNvPicPr>
            <p:nvPr/>
          </p:nvPicPr>
          <p:blipFill>
            <a:blip r:embed="rId3"/>
            <a:stretch>
              <a:fillRect/>
            </a:stretch>
          </p:blipFill>
          <p:spPr>
            <a:xfrm>
              <a:off x="413872" y="590925"/>
              <a:ext cx="60774" cy="62514"/>
            </a:xfrm>
            <a:prstGeom prst="rect">
              <a:avLst/>
            </a:prstGeom>
            <a:ln w="12700" cap="flat">
              <a:noFill/>
              <a:miter lim="400000"/>
            </a:ln>
            <a:effectLst/>
          </p:spPr>
        </p:pic>
        <p:pic>
          <p:nvPicPr>
            <p:cNvPr id="146" name="Google Shape;932;p6" descr="Google Shape;932;p6"/>
            <p:cNvPicPr>
              <a:picLocks noChangeAspect="1"/>
            </p:cNvPicPr>
            <p:nvPr/>
          </p:nvPicPr>
          <p:blipFill>
            <a:blip r:embed="rId3"/>
            <a:stretch>
              <a:fillRect/>
            </a:stretch>
          </p:blipFill>
          <p:spPr>
            <a:xfrm>
              <a:off x="617925" y="590925"/>
              <a:ext cx="60773" cy="62514"/>
            </a:xfrm>
            <a:prstGeom prst="rect">
              <a:avLst/>
            </a:prstGeom>
            <a:ln w="12700" cap="flat">
              <a:noFill/>
              <a:miter lim="400000"/>
            </a:ln>
            <a:effectLst/>
          </p:spPr>
        </p:pic>
        <p:pic>
          <p:nvPicPr>
            <p:cNvPr id="147" name="Google Shape;933;p6" descr="Google Shape;933;p6"/>
            <p:cNvPicPr>
              <a:picLocks noChangeAspect="1"/>
            </p:cNvPicPr>
            <p:nvPr/>
          </p:nvPicPr>
          <p:blipFill>
            <a:blip r:embed="rId3"/>
            <a:stretch>
              <a:fillRect/>
            </a:stretch>
          </p:blipFill>
          <p:spPr>
            <a:xfrm>
              <a:off x="821979" y="590925"/>
              <a:ext cx="60773" cy="62514"/>
            </a:xfrm>
            <a:prstGeom prst="rect">
              <a:avLst/>
            </a:prstGeom>
            <a:ln w="12700" cap="flat">
              <a:noFill/>
              <a:miter lim="400000"/>
            </a:ln>
            <a:effectLst/>
          </p:spPr>
        </p:pic>
        <p:pic>
          <p:nvPicPr>
            <p:cNvPr id="148" name="Google Shape;934;p6" descr="Google Shape;934;p6"/>
            <p:cNvPicPr>
              <a:picLocks noChangeAspect="1"/>
            </p:cNvPicPr>
            <p:nvPr/>
          </p:nvPicPr>
          <p:blipFill>
            <a:blip r:embed="rId2"/>
            <a:stretch>
              <a:fillRect/>
            </a:stretch>
          </p:blipFill>
          <p:spPr>
            <a:xfrm>
              <a:off x="209818" y="787900"/>
              <a:ext cx="60774" cy="62515"/>
            </a:xfrm>
            <a:prstGeom prst="rect">
              <a:avLst/>
            </a:prstGeom>
            <a:ln w="12700" cap="flat">
              <a:noFill/>
              <a:miter lim="400000"/>
            </a:ln>
            <a:effectLst/>
          </p:spPr>
        </p:pic>
        <p:pic>
          <p:nvPicPr>
            <p:cNvPr id="149" name="Google Shape;935;p6" descr="Google Shape;935;p6"/>
            <p:cNvPicPr>
              <a:picLocks noChangeAspect="1"/>
            </p:cNvPicPr>
            <p:nvPr/>
          </p:nvPicPr>
          <p:blipFill>
            <a:blip r:embed="rId2"/>
            <a:stretch>
              <a:fillRect/>
            </a:stretch>
          </p:blipFill>
          <p:spPr>
            <a:xfrm>
              <a:off x="413872" y="787900"/>
              <a:ext cx="60774" cy="62515"/>
            </a:xfrm>
            <a:prstGeom prst="rect">
              <a:avLst/>
            </a:prstGeom>
            <a:ln w="12700" cap="flat">
              <a:noFill/>
              <a:miter lim="400000"/>
            </a:ln>
            <a:effectLst/>
          </p:spPr>
        </p:pic>
        <p:pic>
          <p:nvPicPr>
            <p:cNvPr id="150" name="Google Shape;936;p6" descr="Google Shape;936;p6"/>
            <p:cNvPicPr>
              <a:picLocks noChangeAspect="1"/>
            </p:cNvPicPr>
            <p:nvPr/>
          </p:nvPicPr>
          <p:blipFill>
            <a:blip r:embed="rId2"/>
            <a:stretch>
              <a:fillRect/>
            </a:stretch>
          </p:blipFill>
          <p:spPr>
            <a:xfrm>
              <a:off x="617925" y="787900"/>
              <a:ext cx="60773" cy="62515"/>
            </a:xfrm>
            <a:prstGeom prst="rect">
              <a:avLst/>
            </a:prstGeom>
            <a:ln w="12700" cap="flat">
              <a:noFill/>
              <a:miter lim="400000"/>
            </a:ln>
            <a:effectLst/>
          </p:spPr>
        </p:pic>
        <p:pic>
          <p:nvPicPr>
            <p:cNvPr id="151" name="Google Shape;937;p6" descr="Google Shape;937;p6"/>
            <p:cNvPicPr>
              <a:picLocks noChangeAspect="1"/>
            </p:cNvPicPr>
            <p:nvPr/>
          </p:nvPicPr>
          <p:blipFill>
            <a:blip r:embed="rId2"/>
            <a:stretch>
              <a:fillRect/>
            </a:stretch>
          </p:blipFill>
          <p:spPr>
            <a:xfrm>
              <a:off x="821979" y="787900"/>
              <a:ext cx="60773" cy="62515"/>
            </a:xfrm>
            <a:prstGeom prst="rect">
              <a:avLst/>
            </a:prstGeom>
            <a:ln w="12700" cap="flat">
              <a:noFill/>
              <a:miter lim="400000"/>
            </a:ln>
            <a:effectLst/>
          </p:spPr>
        </p:pic>
        <p:pic>
          <p:nvPicPr>
            <p:cNvPr id="152" name="Google Shape;938;p6" descr="Google Shape;938;p6"/>
            <p:cNvPicPr>
              <a:picLocks noChangeAspect="1"/>
            </p:cNvPicPr>
            <p:nvPr/>
          </p:nvPicPr>
          <p:blipFill>
            <a:blip r:embed="rId2"/>
            <a:stretch>
              <a:fillRect/>
            </a:stretch>
          </p:blipFill>
          <p:spPr>
            <a:xfrm>
              <a:off x="209818" y="984874"/>
              <a:ext cx="60774" cy="62515"/>
            </a:xfrm>
            <a:prstGeom prst="rect">
              <a:avLst/>
            </a:prstGeom>
            <a:ln w="12700" cap="flat">
              <a:noFill/>
              <a:miter lim="400000"/>
            </a:ln>
            <a:effectLst/>
          </p:spPr>
        </p:pic>
        <p:pic>
          <p:nvPicPr>
            <p:cNvPr id="153" name="Google Shape;939;p6" descr="Google Shape;939;p6"/>
            <p:cNvPicPr>
              <a:picLocks noChangeAspect="1"/>
            </p:cNvPicPr>
            <p:nvPr/>
          </p:nvPicPr>
          <p:blipFill>
            <a:blip r:embed="rId2"/>
            <a:stretch>
              <a:fillRect/>
            </a:stretch>
          </p:blipFill>
          <p:spPr>
            <a:xfrm>
              <a:off x="413872" y="984874"/>
              <a:ext cx="60774" cy="62515"/>
            </a:xfrm>
            <a:prstGeom prst="rect">
              <a:avLst/>
            </a:prstGeom>
            <a:ln w="12700" cap="flat">
              <a:noFill/>
              <a:miter lim="400000"/>
            </a:ln>
            <a:effectLst/>
          </p:spPr>
        </p:pic>
        <p:pic>
          <p:nvPicPr>
            <p:cNvPr id="154" name="Google Shape;940;p6" descr="Google Shape;940;p6"/>
            <p:cNvPicPr>
              <a:picLocks noChangeAspect="1"/>
            </p:cNvPicPr>
            <p:nvPr/>
          </p:nvPicPr>
          <p:blipFill>
            <a:blip r:embed="rId2"/>
            <a:stretch>
              <a:fillRect/>
            </a:stretch>
          </p:blipFill>
          <p:spPr>
            <a:xfrm>
              <a:off x="617925" y="984874"/>
              <a:ext cx="60773" cy="62515"/>
            </a:xfrm>
            <a:prstGeom prst="rect">
              <a:avLst/>
            </a:prstGeom>
            <a:ln w="12700" cap="flat">
              <a:noFill/>
              <a:miter lim="400000"/>
            </a:ln>
            <a:effectLst/>
          </p:spPr>
        </p:pic>
        <p:pic>
          <p:nvPicPr>
            <p:cNvPr id="155" name="Google Shape;941;p6" descr="Google Shape;941;p6"/>
            <p:cNvPicPr>
              <a:picLocks noChangeAspect="1"/>
            </p:cNvPicPr>
            <p:nvPr/>
          </p:nvPicPr>
          <p:blipFill>
            <a:blip r:embed="rId2"/>
            <a:stretch>
              <a:fillRect/>
            </a:stretch>
          </p:blipFill>
          <p:spPr>
            <a:xfrm>
              <a:off x="821979" y="984874"/>
              <a:ext cx="60773" cy="62515"/>
            </a:xfrm>
            <a:prstGeom prst="rect">
              <a:avLst/>
            </a:prstGeom>
            <a:ln w="12700" cap="flat">
              <a:noFill/>
              <a:miter lim="400000"/>
            </a:ln>
            <a:effectLst/>
          </p:spPr>
        </p:pic>
        <p:pic>
          <p:nvPicPr>
            <p:cNvPr id="156" name="Google Shape;942;p6" descr="Google Shape;942;p6"/>
            <p:cNvPicPr>
              <a:picLocks noChangeAspect="1"/>
            </p:cNvPicPr>
            <p:nvPr/>
          </p:nvPicPr>
          <p:blipFill>
            <a:blip r:embed="rId3"/>
            <a:stretch>
              <a:fillRect/>
            </a:stretch>
          </p:blipFill>
          <p:spPr>
            <a:xfrm>
              <a:off x="209818" y="1181849"/>
              <a:ext cx="60774" cy="62515"/>
            </a:xfrm>
            <a:prstGeom prst="rect">
              <a:avLst/>
            </a:prstGeom>
            <a:ln w="12700" cap="flat">
              <a:noFill/>
              <a:miter lim="400000"/>
            </a:ln>
            <a:effectLst/>
          </p:spPr>
        </p:pic>
        <p:pic>
          <p:nvPicPr>
            <p:cNvPr id="157" name="Google Shape;943;p6" descr="Google Shape;943;p6"/>
            <p:cNvPicPr>
              <a:picLocks noChangeAspect="1"/>
            </p:cNvPicPr>
            <p:nvPr/>
          </p:nvPicPr>
          <p:blipFill>
            <a:blip r:embed="rId3"/>
            <a:stretch>
              <a:fillRect/>
            </a:stretch>
          </p:blipFill>
          <p:spPr>
            <a:xfrm>
              <a:off x="413872" y="1181849"/>
              <a:ext cx="60774" cy="62515"/>
            </a:xfrm>
            <a:prstGeom prst="rect">
              <a:avLst/>
            </a:prstGeom>
            <a:ln w="12700" cap="flat">
              <a:noFill/>
              <a:miter lim="400000"/>
            </a:ln>
            <a:effectLst/>
          </p:spPr>
        </p:pic>
        <p:pic>
          <p:nvPicPr>
            <p:cNvPr id="158" name="Google Shape;944;p6" descr="Google Shape;944;p6"/>
            <p:cNvPicPr>
              <a:picLocks noChangeAspect="1"/>
            </p:cNvPicPr>
            <p:nvPr/>
          </p:nvPicPr>
          <p:blipFill>
            <a:blip r:embed="rId3"/>
            <a:stretch>
              <a:fillRect/>
            </a:stretch>
          </p:blipFill>
          <p:spPr>
            <a:xfrm>
              <a:off x="617925" y="1181849"/>
              <a:ext cx="60773" cy="62515"/>
            </a:xfrm>
            <a:prstGeom prst="rect">
              <a:avLst/>
            </a:prstGeom>
            <a:ln w="12700" cap="flat">
              <a:noFill/>
              <a:miter lim="400000"/>
            </a:ln>
            <a:effectLst/>
          </p:spPr>
        </p:pic>
        <p:pic>
          <p:nvPicPr>
            <p:cNvPr id="159" name="Google Shape;945;p6" descr="Google Shape;945;p6"/>
            <p:cNvPicPr>
              <a:picLocks noChangeAspect="1"/>
            </p:cNvPicPr>
            <p:nvPr/>
          </p:nvPicPr>
          <p:blipFill>
            <a:blip r:embed="rId3"/>
            <a:stretch>
              <a:fillRect/>
            </a:stretch>
          </p:blipFill>
          <p:spPr>
            <a:xfrm>
              <a:off x="821979" y="1181849"/>
              <a:ext cx="60773" cy="62515"/>
            </a:xfrm>
            <a:prstGeom prst="rect">
              <a:avLst/>
            </a:prstGeom>
            <a:ln w="12700" cap="flat">
              <a:noFill/>
              <a:miter lim="400000"/>
            </a:ln>
            <a:effectLst/>
          </p:spPr>
        </p:pic>
        <p:pic>
          <p:nvPicPr>
            <p:cNvPr id="160" name="Google Shape;946;p6" descr="Google Shape;946;p6"/>
            <p:cNvPicPr>
              <a:picLocks noChangeAspect="1"/>
            </p:cNvPicPr>
            <p:nvPr/>
          </p:nvPicPr>
          <p:blipFill>
            <a:blip r:embed="rId3"/>
            <a:stretch>
              <a:fillRect/>
            </a:stretch>
          </p:blipFill>
          <p:spPr>
            <a:xfrm>
              <a:off x="-1" y="1377695"/>
              <a:ext cx="60774" cy="62515"/>
            </a:xfrm>
            <a:prstGeom prst="rect">
              <a:avLst/>
            </a:prstGeom>
            <a:ln w="12700" cap="flat">
              <a:noFill/>
              <a:miter lim="400000"/>
            </a:ln>
            <a:effectLst/>
          </p:spPr>
        </p:pic>
        <p:pic>
          <p:nvPicPr>
            <p:cNvPr id="161" name="Google Shape;947;p6" descr="Google Shape;947;p6"/>
            <p:cNvPicPr>
              <a:picLocks noChangeAspect="1"/>
            </p:cNvPicPr>
            <p:nvPr/>
          </p:nvPicPr>
          <p:blipFill>
            <a:blip r:embed="rId2"/>
            <a:stretch>
              <a:fillRect/>
            </a:stretch>
          </p:blipFill>
          <p:spPr>
            <a:xfrm>
              <a:off x="-1" y="1574671"/>
              <a:ext cx="60774" cy="62514"/>
            </a:xfrm>
            <a:prstGeom prst="rect">
              <a:avLst/>
            </a:prstGeom>
            <a:ln w="12700" cap="flat">
              <a:noFill/>
              <a:miter lim="400000"/>
            </a:ln>
            <a:effectLst/>
          </p:spPr>
        </p:pic>
        <p:pic>
          <p:nvPicPr>
            <p:cNvPr id="162" name="Google Shape;948;p6" descr="Google Shape;948;p6"/>
            <p:cNvPicPr>
              <a:picLocks noChangeAspect="1"/>
            </p:cNvPicPr>
            <p:nvPr/>
          </p:nvPicPr>
          <p:blipFill>
            <a:blip r:embed="rId3"/>
            <a:stretch>
              <a:fillRect/>
            </a:stretch>
          </p:blipFill>
          <p:spPr>
            <a:xfrm>
              <a:off x="-1" y="1771645"/>
              <a:ext cx="60774" cy="62515"/>
            </a:xfrm>
            <a:prstGeom prst="rect">
              <a:avLst/>
            </a:prstGeom>
            <a:ln w="12700" cap="flat">
              <a:noFill/>
              <a:miter lim="400000"/>
            </a:ln>
            <a:effectLst/>
          </p:spPr>
        </p:pic>
        <p:pic>
          <p:nvPicPr>
            <p:cNvPr id="163" name="Google Shape;949;p6" descr="Google Shape;949;p6"/>
            <p:cNvPicPr>
              <a:picLocks noChangeAspect="1"/>
            </p:cNvPicPr>
            <p:nvPr/>
          </p:nvPicPr>
          <p:blipFill>
            <a:blip r:embed="rId2"/>
            <a:stretch>
              <a:fillRect/>
            </a:stretch>
          </p:blipFill>
          <p:spPr>
            <a:xfrm>
              <a:off x="-1" y="1968619"/>
              <a:ext cx="60774" cy="62515"/>
            </a:xfrm>
            <a:prstGeom prst="rect">
              <a:avLst/>
            </a:prstGeom>
            <a:ln w="12700" cap="flat">
              <a:noFill/>
              <a:miter lim="400000"/>
            </a:ln>
            <a:effectLst/>
          </p:spPr>
        </p:pic>
        <p:pic>
          <p:nvPicPr>
            <p:cNvPr id="164" name="Google Shape;950;p6" descr="Google Shape;950;p6"/>
            <p:cNvPicPr>
              <a:picLocks noChangeAspect="1"/>
            </p:cNvPicPr>
            <p:nvPr/>
          </p:nvPicPr>
          <p:blipFill>
            <a:blip r:embed="rId2"/>
            <a:stretch>
              <a:fillRect/>
            </a:stretch>
          </p:blipFill>
          <p:spPr>
            <a:xfrm>
              <a:off x="-1" y="2165595"/>
              <a:ext cx="60774" cy="62515"/>
            </a:xfrm>
            <a:prstGeom prst="rect">
              <a:avLst/>
            </a:prstGeom>
            <a:ln w="12700" cap="flat">
              <a:noFill/>
              <a:miter lim="400000"/>
            </a:ln>
            <a:effectLst/>
          </p:spPr>
        </p:pic>
        <p:pic>
          <p:nvPicPr>
            <p:cNvPr id="165" name="Google Shape;951;p6" descr="Google Shape;951;p6"/>
            <p:cNvPicPr>
              <a:picLocks noChangeAspect="1"/>
            </p:cNvPicPr>
            <p:nvPr/>
          </p:nvPicPr>
          <p:blipFill>
            <a:blip r:embed="rId3"/>
            <a:stretch>
              <a:fillRect/>
            </a:stretch>
          </p:blipFill>
          <p:spPr>
            <a:xfrm>
              <a:off x="-1" y="2362570"/>
              <a:ext cx="60774" cy="62515"/>
            </a:xfrm>
            <a:prstGeom prst="rect">
              <a:avLst/>
            </a:prstGeom>
            <a:ln w="12700" cap="flat">
              <a:noFill/>
              <a:miter lim="400000"/>
            </a:ln>
            <a:effectLst/>
          </p:spPr>
        </p:pic>
        <p:pic>
          <p:nvPicPr>
            <p:cNvPr id="166" name="Google Shape;952;p6" descr="Google Shape;952;p6"/>
            <p:cNvPicPr>
              <a:picLocks noChangeAspect="1"/>
            </p:cNvPicPr>
            <p:nvPr/>
          </p:nvPicPr>
          <p:blipFill>
            <a:blip r:embed="rId2"/>
            <a:stretch>
              <a:fillRect/>
            </a:stretch>
          </p:blipFill>
          <p:spPr>
            <a:xfrm>
              <a:off x="-1" y="2559546"/>
              <a:ext cx="60774" cy="62514"/>
            </a:xfrm>
            <a:prstGeom prst="rect">
              <a:avLst/>
            </a:prstGeom>
            <a:ln w="12700" cap="flat">
              <a:noFill/>
              <a:miter lim="400000"/>
            </a:ln>
            <a:effectLst/>
          </p:spPr>
        </p:pic>
        <p:pic>
          <p:nvPicPr>
            <p:cNvPr id="167" name="Google Shape;953;p6" descr="Google Shape;953;p6"/>
            <p:cNvPicPr>
              <a:picLocks noChangeAspect="1"/>
            </p:cNvPicPr>
            <p:nvPr/>
          </p:nvPicPr>
          <p:blipFill>
            <a:blip r:embed="rId3"/>
            <a:stretch>
              <a:fillRect/>
            </a:stretch>
          </p:blipFill>
          <p:spPr>
            <a:xfrm>
              <a:off x="209818" y="1377695"/>
              <a:ext cx="60774" cy="62515"/>
            </a:xfrm>
            <a:prstGeom prst="rect">
              <a:avLst/>
            </a:prstGeom>
            <a:ln w="12700" cap="flat">
              <a:noFill/>
              <a:miter lim="400000"/>
            </a:ln>
            <a:effectLst/>
          </p:spPr>
        </p:pic>
        <p:pic>
          <p:nvPicPr>
            <p:cNvPr id="168" name="Google Shape;954;p6" descr="Google Shape;954;p6"/>
            <p:cNvPicPr>
              <a:picLocks noChangeAspect="1"/>
            </p:cNvPicPr>
            <p:nvPr/>
          </p:nvPicPr>
          <p:blipFill>
            <a:blip r:embed="rId3"/>
            <a:stretch>
              <a:fillRect/>
            </a:stretch>
          </p:blipFill>
          <p:spPr>
            <a:xfrm>
              <a:off x="413872" y="1377695"/>
              <a:ext cx="60774" cy="62515"/>
            </a:xfrm>
            <a:prstGeom prst="rect">
              <a:avLst/>
            </a:prstGeom>
            <a:ln w="12700" cap="flat">
              <a:noFill/>
              <a:miter lim="400000"/>
            </a:ln>
            <a:effectLst/>
          </p:spPr>
        </p:pic>
        <p:pic>
          <p:nvPicPr>
            <p:cNvPr id="169" name="Google Shape;955;p6" descr="Google Shape;955;p6"/>
            <p:cNvPicPr>
              <a:picLocks noChangeAspect="1"/>
            </p:cNvPicPr>
            <p:nvPr/>
          </p:nvPicPr>
          <p:blipFill>
            <a:blip r:embed="rId3"/>
            <a:stretch>
              <a:fillRect/>
            </a:stretch>
          </p:blipFill>
          <p:spPr>
            <a:xfrm>
              <a:off x="617925" y="1377695"/>
              <a:ext cx="60773" cy="62515"/>
            </a:xfrm>
            <a:prstGeom prst="rect">
              <a:avLst/>
            </a:prstGeom>
            <a:ln w="12700" cap="flat">
              <a:noFill/>
              <a:miter lim="400000"/>
            </a:ln>
            <a:effectLst/>
          </p:spPr>
        </p:pic>
        <p:pic>
          <p:nvPicPr>
            <p:cNvPr id="170" name="Google Shape;956;p6" descr="Google Shape;956;p6"/>
            <p:cNvPicPr>
              <a:picLocks noChangeAspect="1"/>
            </p:cNvPicPr>
            <p:nvPr/>
          </p:nvPicPr>
          <p:blipFill>
            <a:blip r:embed="rId3"/>
            <a:stretch>
              <a:fillRect/>
            </a:stretch>
          </p:blipFill>
          <p:spPr>
            <a:xfrm>
              <a:off x="821979" y="1377695"/>
              <a:ext cx="60773" cy="62515"/>
            </a:xfrm>
            <a:prstGeom prst="rect">
              <a:avLst/>
            </a:prstGeom>
            <a:ln w="12700" cap="flat">
              <a:noFill/>
              <a:miter lim="400000"/>
            </a:ln>
            <a:effectLst/>
          </p:spPr>
        </p:pic>
        <p:pic>
          <p:nvPicPr>
            <p:cNvPr id="171" name="Google Shape;957;p6" descr="Google Shape;957;p6"/>
            <p:cNvPicPr>
              <a:picLocks noChangeAspect="1"/>
            </p:cNvPicPr>
            <p:nvPr/>
          </p:nvPicPr>
          <p:blipFill>
            <a:blip r:embed="rId2"/>
            <a:stretch>
              <a:fillRect/>
            </a:stretch>
          </p:blipFill>
          <p:spPr>
            <a:xfrm>
              <a:off x="209818" y="1574671"/>
              <a:ext cx="60774" cy="62514"/>
            </a:xfrm>
            <a:prstGeom prst="rect">
              <a:avLst/>
            </a:prstGeom>
            <a:ln w="12700" cap="flat">
              <a:noFill/>
              <a:miter lim="400000"/>
            </a:ln>
            <a:effectLst/>
          </p:spPr>
        </p:pic>
        <p:pic>
          <p:nvPicPr>
            <p:cNvPr id="172" name="Google Shape;958;p6" descr="Google Shape;958;p6"/>
            <p:cNvPicPr>
              <a:picLocks noChangeAspect="1"/>
            </p:cNvPicPr>
            <p:nvPr/>
          </p:nvPicPr>
          <p:blipFill>
            <a:blip r:embed="rId2"/>
            <a:stretch>
              <a:fillRect/>
            </a:stretch>
          </p:blipFill>
          <p:spPr>
            <a:xfrm>
              <a:off x="413872" y="1574671"/>
              <a:ext cx="60774" cy="62514"/>
            </a:xfrm>
            <a:prstGeom prst="rect">
              <a:avLst/>
            </a:prstGeom>
            <a:ln w="12700" cap="flat">
              <a:noFill/>
              <a:miter lim="400000"/>
            </a:ln>
            <a:effectLst/>
          </p:spPr>
        </p:pic>
        <p:pic>
          <p:nvPicPr>
            <p:cNvPr id="173" name="Google Shape;959;p6" descr="Google Shape;959;p6"/>
            <p:cNvPicPr>
              <a:picLocks noChangeAspect="1"/>
            </p:cNvPicPr>
            <p:nvPr/>
          </p:nvPicPr>
          <p:blipFill>
            <a:blip r:embed="rId2"/>
            <a:stretch>
              <a:fillRect/>
            </a:stretch>
          </p:blipFill>
          <p:spPr>
            <a:xfrm>
              <a:off x="617925" y="1574671"/>
              <a:ext cx="60773" cy="62514"/>
            </a:xfrm>
            <a:prstGeom prst="rect">
              <a:avLst/>
            </a:prstGeom>
            <a:ln w="12700" cap="flat">
              <a:noFill/>
              <a:miter lim="400000"/>
            </a:ln>
            <a:effectLst/>
          </p:spPr>
        </p:pic>
        <p:pic>
          <p:nvPicPr>
            <p:cNvPr id="174" name="Google Shape;960;p6" descr="Google Shape;960;p6"/>
            <p:cNvPicPr>
              <a:picLocks noChangeAspect="1"/>
            </p:cNvPicPr>
            <p:nvPr/>
          </p:nvPicPr>
          <p:blipFill>
            <a:blip r:embed="rId2"/>
            <a:stretch>
              <a:fillRect/>
            </a:stretch>
          </p:blipFill>
          <p:spPr>
            <a:xfrm>
              <a:off x="821979" y="1574671"/>
              <a:ext cx="60773" cy="62514"/>
            </a:xfrm>
            <a:prstGeom prst="rect">
              <a:avLst/>
            </a:prstGeom>
            <a:ln w="12700" cap="flat">
              <a:noFill/>
              <a:miter lim="400000"/>
            </a:ln>
            <a:effectLst/>
          </p:spPr>
        </p:pic>
        <p:pic>
          <p:nvPicPr>
            <p:cNvPr id="175" name="Google Shape;961;p6" descr="Google Shape;961;p6"/>
            <p:cNvPicPr>
              <a:picLocks noChangeAspect="1"/>
            </p:cNvPicPr>
            <p:nvPr/>
          </p:nvPicPr>
          <p:blipFill>
            <a:blip r:embed="rId3"/>
            <a:stretch>
              <a:fillRect/>
            </a:stretch>
          </p:blipFill>
          <p:spPr>
            <a:xfrm>
              <a:off x="209818" y="1771645"/>
              <a:ext cx="60774" cy="62515"/>
            </a:xfrm>
            <a:prstGeom prst="rect">
              <a:avLst/>
            </a:prstGeom>
            <a:ln w="12700" cap="flat">
              <a:noFill/>
              <a:miter lim="400000"/>
            </a:ln>
            <a:effectLst/>
          </p:spPr>
        </p:pic>
        <p:pic>
          <p:nvPicPr>
            <p:cNvPr id="176" name="Google Shape;962;p6" descr="Google Shape;962;p6"/>
            <p:cNvPicPr>
              <a:picLocks noChangeAspect="1"/>
            </p:cNvPicPr>
            <p:nvPr/>
          </p:nvPicPr>
          <p:blipFill>
            <a:blip r:embed="rId3"/>
            <a:stretch>
              <a:fillRect/>
            </a:stretch>
          </p:blipFill>
          <p:spPr>
            <a:xfrm>
              <a:off x="413872" y="1771645"/>
              <a:ext cx="60774" cy="62515"/>
            </a:xfrm>
            <a:prstGeom prst="rect">
              <a:avLst/>
            </a:prstGeom>
            <a:ln w="12700" cap="flat">
              <a:noFill/>
              <a:miter lim="400000"/>
            </a:ln>
            <a:effectLst/>
          </p:spPr>
        </p:pic>
        <p:pic>
          <p:nvPicPr>
            <p:cNvPr id="177" name="Google Shape;963;p6" descr="Google Shape;963;p6"/>
            <p:cNvPicPr>
              <a:picLocks noChangeAspect="1"/>
            </p:cNvPicPr>
            <p:nvPr/>
          </p:nvPicPr>
          <p:blipFill>
            <a:blip r:embed="rId3"/>
            <a:stretch>
              <a:fillRect/>
            </a:stretch>
          </p:blipFill>
          <p:spPr>
            <a:xfrm>
              <a:off x="617925" y="1771645"/>
              <a:ext cx="60773" cy="62515"/>
            </a:xfrm>
            <a:prstGeom prst="rect">
              <a:avLst/>
            </a:prstGeom>
            <a:ln w="12700" cap="flat">
              <a:noFill/>
              <a:miter lim="400000"/>
            </a:ln>
            <a:effectLst/>
          </p:spPr>
        </p:pic>
        <p:pic>
          <p:nvPicPr>
            <p:cNvPr id="178" name="Google Shape;964;p6" descr="Google Shape;964;p6"/>
            <p:cNvPicPr>
              <a:picLocks noChangeAspect="1"/>
            </p:cNvPicPr>
            <p:nvPr/>
          </p:nvPicPr>
          <p:blipFill>
            <a:blip r:embed="rId3"/>
            <a:stretch>
              <a:fillRect/>
            </a:stretch>
          </p:blipFill>
          <p:spPr>
            <a:xfrm>
              <a:off x="821979" y="1771645"/>
              <a:ext cx="60773" cy="62515"/>
            </a:xfrm>
            <a:prstGeom prst="rect">
              <a:avLst/>
            </a:prstGeom>
            <a:ln w="12700" cap="flat">
              <a:noFill/>
              <a:miter lim="400000"/>
            </a:ln>
            <a:effectLst/>
          </p:spPr>
        </p:pic>
        <p:pic>
          <p:nvPicPr>
            <p:cNvPr id="179" name="Google Shape;965;p6" descr="Google Shape;965;p6"/>
            <p:cNvPicPr>
              <a:picLocks noChangeAspect="1"/>
            </p:cNvPicPr>
            <p:nvPr/>
          </p:nvPicPr>
          <p:blipFill>
            <a:blip r:embed="rId2"/>
            <a:stretch>
              <a:fillRect/>
            </a:stretch>
          </p:blipFill>
          <p:spPr>
            <a:xfrm>
              <a:off x="209818" y="1968619"/>
              <a:ext cx="60774" cy="62515"/>
            </a:xfrm>
            <a:prstGeom prst="rect">
              <a:avLst/>
            </a:prstGeom>
            <a:ln w="12700" cap="flat">
              <a:noFill/>
              <a:miter lim="400000"/>
            </a:ln>
            <a:effectLst/>
          </p:spPr>
        </p:pic>
        <p:pic>
          <p:nvPicPr>
            <p:cNvPr id="180" name="Google Shape;966;p6" descr="Google Shape;966;p6"/>
            <p:cNvPicPr>
              <a:picLocks noChangeAspect="1"/>
            </p:cNvPicPr>
            <p:nvPr/>
          </p:nvPicPr>
          <p:blipFill>
            <a:blip r:embed="rId2"/>
            <a:stretch>
              <a:fillRect/>
            </a:stretch>
          </p:blipFill>
          <p:spPr>
            <a:xfrm>
              <a:off x="413872" y="1968619"/>
              <a:ext cx="60774" cy="62515"/>
            </a:xfrm>
            <a:prstGeom prst="rect">
              <a:avLst/>
            </a:prstGeom>
            <a:ln w="12700" cap="flat">
              <a:noFill/>
              <a:miter lim="400000"/>
            </a:ln>
            <a:effectLst/>
          </p:spPr>
        </p:pic>
        <p:pic>
          <p:nvPicPr>
            <p:cNvPr id="181" name="Google Shape;967;p6" descr="Google Shape;967;p6"/>
            <p:cNvPicPr>
              <a:picLocks noChangeAspect="1"/>
            </p:cNvPicPr>
            <p:nvPr/>
          </p:nvPicPr>
          <p:blipFill>
            <a:blip r:embed="rId2"/>
            <a:stretch>
              <a:fillRect/>
            </a:stretch>
          </p:blipFill>
          <p:spPr>
            <a:xfrm>
              <a:off x="617925" y="1968619"/>
              <a:ext cx="60773" cy="62515"/>
            </a:xfrm>
            <a:prstGeom prst="rect">
              <a:avLst/>
            </a:prstGeom>
            <a:ln w="12700" cap="flat">
              <a:noFill/>
              <a:miter lim="400000"/>
            </a:ln>
            <a:effectLst/>
          </p:spPr>
        </p:pic>
        <p:pic>
          <p:nvPicPr>
            <p:cNvPr id="182" name="Google Shape;968;p6" descr="Google Shape;968;p6"/>
            <p:cNvPicPr>
              <a:picLocks noChangeAspect="1"/>
            </p:cNvPicPr>
            <p:nvPr/>
          </p:nvPicPr>
          <p:blipFill>
            <a:blip r:embed="rId2"/>
            <a:stretch>
              <a:fillRect/>
            </a:stretch>
          </p:blipFill>
          <p:spPr>
            <a:xfrm>
              <a:off x="821979" y="1968619"/>
              <a:ext cx="60773" cy="62515"/>
            </a:xfrm>
            <a:prstGeom prst="rect">
              <a:avLst/>
            </a:prstGeom>
            <a:ln w="12700" cap="flat">
              <a:noFill/>
              <a:miter lim="400000"/>
            </a:ln>
            <a:effectLst/>
          </p:spPr>
        </p:pic>
        <p:pic>
          <p:nvPicPr>
            <p:cNvPr id="183" name="Google Shape;969;p6" descr="Google Shape;969;p6"/>
            <p:cNvPicPr>
              <a:picLocks noChangeAspect="1"/>
            </p:cNvPicPr>
            <p:nvPr/>
          </p:nvPicPr>
          <p:blipFill>
            <a:blip r:embed="rId2"/>
            <a:stretch>
              <a:fillRect/>
            </a:stretch>
          </p:blipFill>
          <p:spPr>
            <a:xfrm>
              <a:off x="209818" y="2165595"/>
              <a:ext cx="60774" cy="62515"/>
            </a:xfrm>
            <a:prstGeom prst="rect">
              <a:avLst/>
            </a:prstGeom>
            <a:ln w="12700" cap="flat">
              <a:noFill/>
              <a:miter lim="400000"/>
            </a:ln>
            <a:effectLst/>
          </p:spPr>
        </p:pic>
        <p:pic>
          <p:nvPicPr>
            <p:cNvPr id="184" name="Google Shape;970;p6" descr="Google Shape;970;p6"/>
            <p:cNvPicPr>
              <a:picLocks noChangeAspect="1"/>
            </p:cNvPicPr>
            <p:nvPr/>
          </p:nvPicPr>
          <p:blipFill>
            <a:blip r:embed="rId2"/>
            <a:stretch>
              <a:fillRect/>
            </a:stretch>
          </p:blipFill>
          <p:spPr>
            <a:xfrm>
              <a:off x="413872" y="2165595"/>
              <a:ext cx="60774" cy="62515"/>
            </a:xfrm>
            <a:prstGeom prst="rect">
              <a:avLst/>
            </a:prstGeom>
            <a:ln w="12700" cap="flat">
              <a:noFill/>
              <a:miter lim="400000"/>
            </a:ln>
            <a:effectLst/>
          </p:spPr>
        </p:pic>
        <p:pic>
          <p:nvPicPr>
            <p:cNvPr id="185" name="Google Shape;971;p6" descr="Google Shape;971;p6"/>
            <p:cNvPicPr>
              <a:picLocks noChangeAspect="1"/>
            </p:cNvPicPr>
            <p:nvPr/>
          </p:nvPicPr>
          <p:blipFill>
            <a:blip r:embed="rId2"/>
            <a:stretch>
              <a:fillRect/>
            </a:stretch>
          </p:blipFill>
          <p:spPr>
            <a:xfrm>
              <a:off x="617925" y="2165595"/>
              <a:ext cx="60773" cy="62515"/>
            </a:xfrm>
            <a:prstGeom prst="rect">
              <a:avLst/>
            </a:prstGeom>
            <a:ln w="12700" cap="flat">
              <a:noFill/>
              <a:miter lim="400000"/>
            </a:ln>
            <a:effectLst/>
          </p:spPr>
        </p:pic>
        <p:pic>
          <p:nvPicPr>
            <p:cNvPr id="186" name="Google Shape;972;p6" descr="Google Shape;972;p6"/>
            <p:cNvPicPr>
              <a:picLocks noChangeAspect="1"/>
            </p:cNvPicPr>
            <p:nvPr/>
          </p:nvPicPr>
          <p:blipFill>
            <a:blip r:embed="rId2"/>
            <a:stretch>
              <a:fillRect/>
            </a:stretch>
          </p:blipFill>
          <p:spPr>
            <a:xfrm>
              <a:off x="821979" y="2165595"/>
              <a:ext cx="60773" cy="62515"/>
            </a:xfrm>
            <a:prstGeom prst="rect">
              <a:avLst/>
            </a:prstGeom>
            <a:ln w="12700" cap="flat">
              <a:noFill/>
              <a:miter lim="400000"/>
            </a:ln>
            <a:effectLst/>
          </p:spPr>
        </p:pic>
        <p:pic>
          <p:nvPicPr>
            <p:cNvPr id="187" name="Google Shape;973;p6" descr="Google Shape;973;p6"/>
            <p:cNvPicPr>
              <a:picLocks noChangeAspect="1"/>
            </p:cNvPicPr>
            <p:nvPr/>
          </p:nvPicPr>
          <p:blipFill>
            <a:blip r:embed="rId3"/>
            <a:stretch>
              <a:fillRect/>
            </a:stretch>
          </p:blipFill>
          <p:spPr>
            <a:xfrm>
              <a:off x="209818" y="2362570"/>
              <a:ext cx="60774" cy="62515"/>
            </a:xfrm>
            <a:prstGeom prst="rect">
              <a:avLst/>
            </a:prstGeom>
            <a:ln w="12700" cap="flat">
              <a:noFill/>
              <a:miter lim="400000"/>
            </a:ln>
            <a:effectLst/>
          </p:spPr>
        </p:pic>
        <p:pic>
          <p:nvPicPr>
            <p:cNvPr id="188" name="Google Shape;974;p6" descr="Google Shape;974;p6"/>
            <p:cNvPicPr>
              <a:picLocks noChangeAspect="1"/>
            </p:cNvPicPr>
            <p:nvPr/>
          </p:nvPicPr>
          <p:blipFill>
            <a:blip r:embed="rId3"/>
            <a:stretch>
              <a:fillRect/>
            </a:stretch>
          </p:blipFill>
          <p:spPr>
            <a:xfrm>
              <a:off x="413872" y="2362570"/>
              <a:ext cx="60774" cy="62515"/>
            </a:xfrm>
            <a:prstGeom prst="rect">
              <a:avLst/>
            </a:prstGeom>
            <a:ln w="12700" cap="flat">
              <a:noFill/>
              <a:miter lim="400000"/>
            </a:ln>
            <a:effectLst/>
          </p:spPr>
        </p:pic>
        <p:pic>
          <p:nvPicPr>
            <p:cNvPr id="189" name="Google Shape;975;p6" descr="Google Shape;975;p6"/>
            <p:cNvPicPr>
              <a:picLocks noChangeAspect="1"/>
            </p:cNvPicPr>
            <p:nvPr/>
          </p:nvPicPr>
          <p:blipFill>
            <a:blip r:embed="rId3"/>
            <a:stretch>
              <a:fillRect/>
            </a:stretch>
          </p:blipFill>
          <p:spPr>
            <a:xfrm>
              <a:off x="617925" y="2362570"/>
              <a:ext cx="60773" cy="62515"/>
            </a:xfrm>
            <a:prstGeom prst="rect">
              <a:avLst/>
            </a:prstGeom>
            <a:ln w="12700" cap="flat">
              <a:noFill/>
              <a:miter lim="400000"/>
            </a:ln>
            <a:effectLst/>
          </p:spPr>
        </p:pic>
        <p:pic>
          <p:nvPicPr>
            <p:cNvPr id="190" name="Google Shape;976;p6" descr="Google Shape;976;p6"/>
            <p:cNvPicPr>
              <a:picLocks noChangeAspect="1"/>
            </p:cNvPicPr>
            <p:nvPr/>
          </p:nvPicPr>
          <p:blipFill>
            <a:blip r:embed="rId3"/>
            <a:stretch>
              <a:fillRect/>
            </a:stretch>
          </p:blipFill>
          <p:spPr>
            <a:xfrm>
              <a:off x="821979" y="2362570"/>
              <a:ext cx="60773" cy="62515"/>
            </a:xfrm>
            <a:prstGeom prst="rect">
              <a:avLst/>
            </a:prstGeom>
            <a:ln w="12700" cap="flat">
              <a:noFill/>
              <a:miter lim="400000"/>
            </a:ln>
            <a:effectLst/>
          </p:spPr>
        </p:pic>
        <p:pic>
          <p:nvPicPr>
            <p:cNvPr id="191" name="Google Shape;977;p6" descr="Google Shape;977;p6"/>
            <p:cNvPicPr>
              <a:picLocks noChangeAspect="1"/>
            </p:cNvPicPr>
            <p:nvPr/>
          </p:nvPicPr>
          <p:blipFill>
            <a:blip r:embed="rId2"/>
            <a:stretch>
              <a:fillRect/>
            </a:stretch>
          </p:blipFill>
          <p:spPr>
            <a:xfrm>
              <a:off x="209818" y="2559546"/>
              <a:ext cx="60774" cy="62514"/>
            </a:xfrm>
            <a:prstGeom prst="rect">
              <a:avLst/>
            </a:prstGeom>
            <a:ln w="12700" cap="flat">
              <a:noFill/>
              <a:miter lim="400000"/>
            </a:ln>
            <a:effectLst/>
          </p:spPr>
        </p:pic>
        <p:pic>
          <p:nvPicPr>
            <p:cNvPr id="192" name="Google Shape;978;p6" descr="Google Shape;978;p6"/>
            <p:cNvPicPr>
              <a:picLocks noChangeAspect="1"/>
            </p:cNvPicPr>
            <p:nvPr/>
          </p:nvPicPr>
          <p:blipFill>
            <a:blip r:embed="rId2"/>
            <a:stretch>
              <a:fillRect/>
            </a:stretch>
          </p:blipFill>
          <p:spPr>
            <a:xfrm>
              <a:off x="413872" y="2559546"/>
              <a:ext cx="60774" cy="62514"/>
            </a:xfrm>
            <a:prstGeom prst="rect">
              <a:avLst/>
            </a:prstGeom>
            <a:ln w="12700" cap="flat">
              <a:noFill/>
              <a:miter lim="400000"/>
            </a:ln>
            <a:effectLst/>
          </p:spPr>
        </p:pic>
        <p:pic>
          <p:nvPicPr>
            <p:cNvPr id="193" name="Google Shape;979;p6" descr="Google Shape;979;p6"/>
            <p:cNvPicPr>
              <a:picLocks noChangeAspect="1"/>
            </p:cNvPicPr>
            <p:nvPr/>
          </p:nvPicPr>
          <p:blipFill>
            <a:blip r:embed="rId2"/>
            <a:stretch>
              <a:fillRect/>
            </a:stretch>
          </p:blipFill>
          <p:spPr>
            <a:xfrm>
              <a:off x="617925" y="2559546"/>
              <a:ext cx="60773" cy="62514"/>
            </a:xfrm>
            <a:prstGeom prst="rect">
              <a:avLst/>
            </a:prstGeom>
            <a:ln w="12700" cap="flat">
              <a:noFill/>
              <a:miter lim="400000"/>
            </a:ln>
            <a:effectLst/>
          </p:spPr>
        </p:pic>
        <p:pic>
          <p:nvPicPr>
            <p:cNvPr id="194" name="Google Shape;980;p6" descr="Google Shape;980;p6"/>
            <p:cNvPicPr>
              <a:picLocks noChangeAspect="1"/>
            </p:cNvPicPr>
            <p:nvPr/>
          </p:nvPicPr>
          <p:blipFill>
            <a:blip r:embed="rId2"/>
            <a:stretch>
              <a:fillRect/>
            </a:stretch>
          </p:blipFill>
          <p:spPr>
            <a:xfrm>
              <a:off x="821979" y="2559546"/>
              <a:ext cx="60773" cy="62514"/>
            </a:xfrm>
            <a:prstGeom prst="rect">
              <a:avLst/>
            </a:prstGeom>
            <a:ln w="12700" cap="flat">
              <a:noFill/>
              <a:miter lim="400000"/>
            </a:ln>
            <a:effectLst/>
          </p:spPr>
        </p:pic>
      </p:grpSp>
      <p:grpSp>
        <p:nvGrpSpPr>
          <p:cNvPr id="251" name="Google Shape;624;p3"/>
          <p:cNvGrpSpPr/>
          <p:nvPr/>
        </p:nvGrpSpPr>
        <p:grpSpPr>
          <a:xfrm>
            <a:off x="9985036" y="5835779"/>
            <a:ext cx="2080642" cy="904269"/>
            <a:chOff x="0" y="0"/>
            <a:chExt cx="2080641" cy="904267"/>
          </a:xfrm>
        </p:grpSpPr>
        <p:pic>
          <p:nvPicPr>
            <p:cNvPr id="196" name="Google Shape;625;p3" descr="Google Shape;625;p3"/>
            <p:cNvPicPr>
              <a:picLocks noChangeAspect="1"/>
            </p:cNvPicPr>
            <p:nvPr/>
          </p:nvPicPr>
          <p:blipFill>
            <a:blip r:embed="rId4"/>
            <a:stretch>
              <a:fillRect/>
            </a:stretch>
          </p:blipFill>
          <p:spPr>
            <a:xfrm rot="5400000">
              <a:off x="2017495" y="-892"/>
              <a:ext cx="62255" cy="64038"/>
            </a:xfrm>
            <a:prstGeom prst="rect">
              <a:avLst/>
            </a:prstGeom>
            <a:ln w="12700" cap="flat">
              <a:noFill/>
              <a:miter lim="400000"/>
            </a:ln>
            <a:effectLst/>
          </p:spPr>
        </p:pic>
        <p:pic>
          <p:nvPicPr>
            <p:cNvPr id="197" name="Google Shape;626;p3" descr="Google Shape;626;p3"/>
            <p:cNvPicPr>
              <a:picLocks noChangeAspect="1"/>
            </p:cNvPicPr>
            <p:nvPr/>
          </p:nvPicPr>
          <p:blipFill>
            <a:blip r:embed="rId5"/>
            <a:stretch>
              <a:fillRect/>
            </a:stretch>
          </p:blipFill>
          <p:spPr>
            <a:xfrm rot="5400000">
              <a:off x="1815720" y="-892"/>
              <a:ext cx="62254" cy="64038"/>
            </a:xfrm>
            <a:prstGeom prst="rect">
              <a:avLst/>
            </a:prstGeom>
            <a:ln w="12700" cap="flat">
              <a:noFill/>
              <a:miter lim="400000"/>
            </a:ln>
            <a:effectLst/>
          </p:spPr>
        </p:pic>
        <p:pic>
          <p:nvPicPr>
            <p:cNvPr id="198" name="Google Shape;627;p3" descr="Google Shape;627;p3"/>
            <p:cNvPicPr>
              <a:picLocks noChangeAspect="1"/>
            </p:cNvPicPr>
            <p:nvPr/>
          </p:nvPicPr>
          <p:blipFill>
            <a:blip r:embed="rId4"/>
            <a:stretch>
              <a:fillRect/>
            </a:stretch>
          </p:blipFill>
          <p:spPr>
            <a:xfrm rot="5400000">
              <a:off x="1613942" y="-892"/>
              <a:ext cx="62255" cy="64038"/>
            </a:xfrm>
            <a:prstGeom prst="rect">
              <a:avLst/>
            </a:prstGeom>
            <a:ln w="12700" cap="flat">
              <a:noFill/>
              <a:miter lim="400000"/>
            </a:ln>
            <a:effectLst/>
          </p:spPr>
        </p:pic>
        <p:pic>
          <p:nvPicPr>
            <p:cNvPr id="199" name="Google Shape;628;p3" descr="Google Shape;628;p3"/>
            <p:cNvPicPr>
              <a:picLocks noChangeAspect="1"/>
            </p:cNvPicPr>
            <p:nvPr/>
          </p:nvPicPr>
          <p:blipFill>
            <a:blip r:embed="rId4"/>
            <a:stretch>
              <a:fillRect/>
            </a:stretch>
          </p:blipFill>
          <p:spPr>
            <a:xfrm rot="5400000">
              <a:off x="1210390" y="-892"/>
              <a:ext cx="62255" cy="64038"/>
            </a:xfrm>
            <a:prstGeom prst="rect">
              <a:avLst/>
            </a:prstGeom>
            <a:ln w="12700" cap="flat">
              <a:noFill/>
              <a:miter lim="400000"/>
            </a:ln>
            <a:effectLst/>
          </p:spPr>
        </p:pic>
        <p:pic>
          <p:nvPicPr>
            <p:cNvPr id="200" name="Google Shape;629;p3" descr="Google Shape;629;p3"/>
            <p:cNvPicPr>
              <a:picLocks noChangeAspect="1"/>
            </p:cNvPicPr>
            <p:nvPr/>
          </p:nvPicPr>
          <p:blipFill>
            <a:blip r:embed="rId5"/>
            <a:stretch>
              <a:fillRect/>
            </a:stretch>
          </p:blipFill>
          <p:spPr>
            <a:xfrm rot="5400000">
              <a:off x="1412167" y="-892"/>
              <a:ext cx="62254" cy="64038"/>
            </a:xfrm>
            <a:prstGeom prst="rect">
              <a:avLst/>
            </a:prstGeom>
            <a:ln w="12700" cap="flat">
              <a:noFill/>
              <a:miter lim="400000"/>
            </a:ln>
            <a:effectLst/>
          </p:spPr>
        </p:pic>
        <p:pic>
          <p:nvPicPr>
            <p:cNvPr id="201" name="Google Shape;630;p3" descr="Google Shape;630;p3"/>
            <p:cNvPicPr>
              <a:picLocks noChangeAspect="1"/>
            </p:cNvPicPr>
            <p:nvPr/>
          </p:nvPicPr>
          <p:blipFill>
            <a:blip r:embed="rId4"/>
            <a:stretch>
              <a:fillRect/>
            </a:stretch>
          </p:blipFill>
          <p:spPr>
            <a:xfrm rot="5400000">
              <a:off x="1008615" y="-892"/>
              <a:ext cx="62254" cy="64038"/>
            </a:xfrm>
            <a:prstGeom prst="rect">
              <a:avLst/>
            </a:prstGeom>
            <a:ln w="12700" cap="flat">
              <a:noFill/>
              <a:miter lim="400000"/>
            </a:ln>
            <a:effectLst/>
          </p:spPr>
        </p:pic>
        <p:pic>
          <p:nvPicPr>
            <p:cNvPr id="202" name="Google Shape;631;p3" descr="Google Shape;631;p3"/>
            <p:cNvPicPr>
              <a:picLocks noChangeAspect="1"/>
            </p:cNvPicPr>
            <p:nvPr/>
          </p:nvPicPr>
          <p:blipFill>
            <a:blip r:embed="rId4"/>
            <a:stretch>
              <a:fillRect/>
            </a:stretch>
          </p:blipFill>
          <p:spPr>
            <a:xfrm rot="5400000">
              <a:off x="2017495" y="214041"/>
              <a:ext cx="62255" cy="64038"/>
            </a:xfrm>
            <a:prstGeom prst="rect">
              <a:avLst/>
            </a:prstGeom>
            <a:ln w="12700" cap="flat">
              <a:noFill/>
              <a:miter lim="400000"/>
            </a:ln>
            <a:effectLst/>
          </p:spPr>
        </p:pic>
        <p:pic>
          <p:nvPicPr>
            <p:cNvPr id="203" name="Google Shape;632;p3" descr="Google Shape;632;p3"/>
            <p:cNvPicPr>
              <a:picLocks noChangeAspect="1"/>
            </p:cNvPicPr>
            <p:nvPr/>
          </p:nvPicPr>
          <p:blipFill>
            <a:blip r:embed="rId5"/>
            <a:stretch>
              <a:fillRect/>
            </a:stretch>
          </p:blipFill>
          <p:spPr>
            <a:xfrm rot="5400000">
              <a:off x="806839" y="-892"/>
              <a:ext cx="62255" cy="64038"/>
            </a:xfrm>
            <a:prstGeom prst="rect">
              <a:avLst/>
            </a:prstGeom>
            <a:ln w="12700" cap="flat">
              <a:noFill/>
              <a:miter lim="400000"/>
            </a:ln>
            <a:effectLst/>
          </p:spPr>
        </p:pic>
        <p:pic>
          <p:nvPicPr>
            <p:cNvPr id="204" name="Google Shape;633;p3" descr="Google Shape;633;p3"/>
            <p:cNvPicPr>
              <a:picLocks noChangeAspect="1"/>
            </p:cNvPicPr>
            <p:nvPr/>
          </p:nvPicPr>
          <p:blipFill>
            <a:blip r:embed="rId4"/>
            <a:stretch>
              <a:fillRect/>
            </a:stretch>
          </p:blipFill>
          <p:spPr>
            <a:xfrm rot="5400000">
              <a:off x="2017495" y="423068"/>
              <a:ext cx="62255" cy="64038"/>
            </a:xfrm>
            <a:prstGeom prst="rect">
              <a:avLst/>
            </a:prstGeom>
            <a:ln w="12700" cap="flat">
              <a:noFill/>
              <a:miter lim="400000"/>
            </a:ln>
            <a:effectLst/>
          </p:spPr>
        </p:pic>
        <p:pic>
          <p:nvPicPr>
            <p:cNvPr id="205" name="Google Shape;634;p3" descr="Google Shape;634;p3"/>
            <p:cNvPicPr>
              <a:picLocks noChangeAspect="1"/>
            </p:cNvPicPr>
            <p:nvPr/>
          </p:nvPicPr>
          <p:blipFill>
            <a:blip r:embed="rId4"/>
            <a:stretch>
              <a:fillRect/>
            </a:stretch>
          </p:blipFill>
          <p:spPr>
            <a:xfrm rot="5400000">
              <a:off x="2017495" y="841122"/>
              <a:ext cx="62255" cy="64038"/>
            </a:xfrm>
            <a:prstGeom prst="rect">
              <a:avLst/>
            </a:prstGeom>
            <a:ln w="12700" cap="flat">
              <a:noFill/>
              <a:miter lim="400000"/>
            </a:ln>
            <a:effectLst/>
          </p:spPr>
        </p:pic>
        <p:pic>
          <p:nvPicPr>
            <p:cNvPr id="206" name="Google Shape;635;p3" descr="Google Shape;635;p3"/>
            <p:cNvPicPr>
              <a:picLocks noChangeAspect="1"/>
            </p:cNvPicPr>
            <p:nvPr/>
          </p:nvPicPr>
          <p:blipFill>
            <a:blip r:embed="rId4"/>
            <a:stretch>
              <a:fillRect/>
            </a:stretch>
          </p:blipFill>
          <p:spPr>
            <a:xfrm rot="5400000">
              <a:off x="2017495" y="632094"/>
              <a:ext cx="62255" cy="64039"/>
            </a:xfrm>
            <a:prstGeom prst="rect">
              <a:avLst/>
            </a:prstGeom>
            <a:ln w="12700" cap="flat">
              <a:noFill/>
              <a:miter lim="400000"/>
            </a:ln>
            <a:effectLst/>
          </p:spPr>
        </p:pic>
        <p:pic>
          <p:nvPicPr>
            <p:cNvPr id="207" name="Google Shape;636;p3" descr="Google Shape;636;p3"/>
            <p:cNvPicPr>
              <a:picLocks noChangeAspect="1"/>
            </p:cNvPicPr>
            <p:nvPr/>
          </p:nvPicPr>
          <p:blipFill>
            <a:blip r:embed="rId5"/>
            <a:stretch>
              <a:fillRect/>
            </a:stretch>
          </p:blipFill>
          <p:spPr>
            <a:xfrm rot="5400000">
              <a:off x="1815720" y="214041"/>
              <a:ext cx="62254" cy="64038"/>
            </a:xfrm>
            <a:prstGeom prst="rect">
              <a:avLst/>
            </a:prstGeom>
            <a:ln w="12700" cap="flat">
              <a:noFill/>
              <a:miter lim="400000"/>
            </a:ln>
            <a:effectLst/>
          </p:spPr>
        </p:pic>
        <p:pic>
          <p:nvPicPr>
            <p:cNvPr id="208" name="Google Shape;637;p3" descr="Google Shape;637;p3"/>
            <p:cNvPicPr>
              <a:picLocks noChangeAspect="1"/>
            </p:cNvPicPr>
            <p:nvPr/>
          </p:nvPicPr>
          <p:blipFill>
            <a:blip r:embed="rId5"/>
            <a:stretch>
              <a:fillRect/>
            </a:stretch>
          </p:blipFill>
          <p:spPr>
            <a:xfrm rot="5400000">
              <a:off x="1815720" y="423068"/>
              <a:ext cx="62254" cy="64038"/>
            </a:xfrm>
            <a:prstGeom prst="rect">
              <a:avLst/>
            </a:prstGeom>
            <a:ln w="12700" cap="flat">
              <a:noFill/>
              <a:miter lim="400000"/>
            </a:ln>
            <a:effectLst/>
          </p:spPr>
        </p:pic>
        <p:pic>
          <p:nvPicPr>
            <p:cNvPr id="209" name="Google Shape;638;p3" descr="Google Shape;638;p3"/>
            <p:cNvPicPr>
              <a:picLocks noChangeAspect="1"/>
            </p:cNvPicPr>
            <p:nvPr/>
          </p:nvPicPr>
          <p:blipFill>
            <a:blip r:embed="rId5"/>
            <a:stretch>
              <a:fillRect/>
            </a:stretch>
          </p:blipFill>
          <p:spPr>
            <a:xfrm rot="5400000">
              <a:off x="1815720" y="632094"/>
              <a:ext cx="62254" cy="64039"/>
            </a:xfrm>
            <a:prstGeom prst="rect">
              <a:avLst/>
            </a:prstGeom>
            <a:ln w="12700" cap="flat">
              <a:noFill/>
              <a:miter lim="400000"/>
            </a:ln>
            <a:effectLst/>
          </p:spPr>
        </p:pic>
        <p:pic>
          <p:nvPicPr>
            <p:cNvPr id="210" name="Google Shape;639;p3" descr="Google Shape;639;p3"/>
            <p:cNvPicPr>
              <a:picLocks noChangeAspect="1"/>
            </p:cNvPicPr>
            <p:nvPr/>
          </p:nvPicPr>
          <p:blipFill>
            <a:blip r:embed="rId5"/>
            <a:stretch>
              <a:fillRect/>
            </a:stretch>
          </p:blipFill>
          <p:spPr>
            <a:xfrm rot="5400000">
              <a:off x="1815720" y="841122"/>
              <a:ext cx="62254" cy="64038"/>
            </a:xfrm>
            <a:prstGeom prst="rect">
              <a:avLst/>
            </a:prstGeom>
            <a:ln w="12700" cap="flat">
              <a:noFill/>
              <a:miter lim="400000"/>
            </a:ln>
            <a:effectLst/>
          </p:spPr>
        </p:pic>
        <p:pic>
          <p:nvPicPr>
            <p:cNvPr id="211" name="Google Shape;640;p3" descr="Google Shape;640;p3"/>
            <p:cNvPicPr>
              <a:picLocks noChangeAspect="1"/>
            </p:cNvPicPr>
            <p:nvPr/>
          </p:nvPicPr>
          <p:blipFill>
            <a:blip r:embed="rId4"/>
            <a:stretch>
              <a:fillRect/>
            </a:stretch>
          </p:blipFill>
          <p:spPr>
            <a:xfrm rot="5400000">
              <a:off x="1613942" y="214041"/>
              <a:ext cx="62255" cy="64038"/>
            </a:xfrm>
            <a:prstGeom prst="rect">
              <a:avLst/>
            </a:prstGeom>
            <a:ln w="12700" cap="flat">
              <a:noFill/>
              <a:miter lim="400000"/>
            </a:ln>
            <a:effectLst/>
          </p:spPr>
        </p:pic>
        <p:pic>
          <p:nvPicPr>
            <p:cNvPr id="212" name="Google Shape;641;p3" descr="Google Shape;641;p3"/>
            <p:cNvPicPr>
              <a:picLocks noChangeAspect="1"/>
            </p:cNvPicPr>
            <p:nvPr/>
          </p:nvPicPr>
          <p:blipFill>
            <a:blip r:embed="rId4"/>
            <a:stretch>
              <a:fillRect/>
            </a:stretch>
          </p:blipFill>
          <p:spPr>
            <a:xfrm rot="5400000">
              <a:off x="1613942" y="423068"/>
              <a:ext cx="62255" cy="64038"/>
            </a:xfrm>
            <a:prstGeom prst="rect">
              <a:avLst/>
            </a:prstGeom>
            <a:ln w="12700" cap="flat">
              <a:noFill/>
              <a:miter lim="400000"/>
            </a:ln>
            <a:effectLst/>
          </p:spPr>
        </p:pic>
        <p:pic>
          <p:nvPicPr>
            <p:cNvPr id="213" name="Google Shape;642;p3" descr="Google Shape;642;p3"/>
            <p:cNvPicPr>
              <a:picLocks noChangeAspect="1"/>
            </p:cNvPicPr>
            <p:nvPr/>
          </p:nvPicPr>
          <p:blipFill>
            <a:blip r:embed="rId4"/>
            <a:stretch>
              <a:fillRect/>
            </a:stretch>
          </p:blipFill>
          <p:spPr>
            <a:xfrm rot="5400000">
              <a:off x="1613942" y="632094"/>
              <a:ext cx="62255" cy="64039"/>
            </a:xfrm>
            <a:prstGeom prst="rect">
              <a:avLst/>
            </a:prstGeom>
            <a:ln w="12700" cap="flat">
              <a:noFill/>
              <a:miter lim="400000"/>
            </a:ln>
            <a:effectLst/>
          </p:spPr>
        </p:pic>
        <p:pic>
          <p:nvPicPr>
            <p:cNvPr id="214" name="Google Shape;643;p3" descr="Google Shape;643;p3"/>
            <p:cNvPicPr>
              <a:picLocks noChangeAspect="1"/>
            </p:cNvPicPr>
            <p:nvPr/>
          </p:nvPicPr>
          <p:blipFill>
            <a:blip r:embed="rId4"/>
            <a:stretch>
              <a:fillRect/>
            </a:stretch>
          </p:blipFill>
          <p:spPr>
            <a:xfrm rot="5400000">
              <a:off x="1613942" y="841122"/>
              <a:ext cx="62255" cy="64038"/>
            </a:xfrm>
            <a:prstGeom prst="rect">
              <a:avLst/>
            </a:prstGeom>
            <a:ln w="12700" cap="flat">
              <a:noFill/>
              <a:miter lim="400000"/>
            </a:ln>
            <a:effectLst/>
          </p:spPr>
        </p:pic>
        <p:pic>
          <p:nvPicPr>
            <p:cNvPr id="215" name="Google Shape;644;p3" descr="Google Shape;644;p3"/>
            <p:cNvPicPr>
              <a:picLocks noChangeAspect="1"/>
            </p:cNvPicPr>
            <p:nvPr/>
          </p:nvPicPr>
          <p:blipFill>
            <a:blip r:embed="rId5"/>
            <a:stretch>
              <a:fillRect/>
            </a:stretch>
          </p:blipFill>
          <p:spPr>
            <a:xfrm rot="5400000">
              <a:off x="1412167" y="214041"/>
              <a:ext cx="62254" cy="64038"/>
            </a:xfrm>
            <a:prstGeom prst="rect">
              <a:avLst/>
            </a:prstGeom>
            <a:ln w="12700" cap="flat">
              <a:noFill/>
              <a:miter lim="400000"/>
            </a:ln>
            <a:effectLst/>
          </p:spPr>
        </p:pic>
        <p:pic>
          <p:nvPicPr>
            <p:cNvPr id="216" name="Google Shape;645;p3" descr="Google Shape;645;p3"/>
            <p:cNvPicPr>
              <a:picLocks noChangeAspect="1"/>
            </p:cNvPicPr>
            <p:nvPr/>
          </p:nvPicPr>
          <p:blipFill>
            <a:blip r:embed="rId5"/>
            <a:stretch>
              <a:fillRect/>
            </a:stretch>
          </p:blipFill>
          <p:spPr>
            <a:xfrm rot="5400000">
              <a:off x="1412167" y="423068"/>
              <a:ext cx="62254" cy="64038"/>
            </a:xfrm>
            <a:prstGeom prst="rect">
              <a:avLst/>
            </a:prstGeom>
            <a:ln w="12700" cap="flat">
              <a:noFill/>
              <a:miter lim="400000"/>
            </a:ln>
            <a:effectLst/>
          </p:spPr>
        </p:pic>
        <p:pic>
          <p:nvPicPr>
            <p:cNvPr id="217" name="Google Shape;646;p3" descr="Google Shape;646;p3"/>
            <p:cNvPicPr>
              <a:picLocks noChangeAspect="1"/>
            </p:cNvPicPr>
            <p:nvPr/>
          </p:nvPicPr>
          <p:blipFill>
            <a:blip r:embed="rId5"/>
            <a:stretch>
              <a:fillRect/>
            </a:stretch>
          </p:blipFill>
          <p:spPr>
            <a:xfrm rot="5400000">
              <a:off x="1412167" y="632094"/>
              <a:ext cx="62254" cy="64039"/>
            </a:xfrm>
            <a:prstGeom prst="rect">
              <a:avLst/>
            </a:prstGeom>
            <a:ln w="12700" cap="flat">
              <a:noFill/>
              <a:miter lim="400000"/>
            </a:ln>
            <a:effectLst/>
          </p:spPr>
        </p:pic>
        <p:pic>
          <p:nvPicPr>
            <p:cNvPr id="218" name="Google Shape;647;p3" descr="Google Shape;647;p3"/>
            <p:cNvPicPr>
              <a:picLocks noChangeAspect="1"/>
            </p:cNvPicPr>
            <p:nvPr/>
          </p:nvPicPr>
          <p:blipFill>
            <a:blip r:embed="rId5"/>
            <a:stretch>
              <a:fillRect/>
            </a:stretch>
          </p:blipFill>
          <p:spPr>
            <a:xfrm rot="5400000">
              <a:off x="1412167" y="841122"/>
              <a:ext cx="62254" cy="64038"/>
            </a:xfrm>
            <a:prstGeom prst="rect">
              <a:avLst/>
            </a:prstGeom>
            <a:ln w="12700" cap="flat">
              <a:noFill/>
              <a:miter lim="400000"/>
            </a:ln>
            <a:effectLst/>
          </p:spPr>
        </p:pic>
        <p:pic>
          <p:nvPicPr>
            <p:cNvPr id="219" name="Google Shape;648;p3" descr="Google Shape;648;p3"/>
            <p:cNvPicPr>
              <a:picLocks noChangeAspect="1"/>
            </p:cNvPicPr>
            <p:nvPr/>
          </p:nvPicPr>
          <p:blipFill>
            <a:blip r:embed="rId4"/>
            <a:stretch>
              <a:fillRect/>
            </a:stretch>
          </p:blipFill>
          <p:spPr>
            <a:xfrm rot="5400000">
              <a:off x="1210390" y="214041"/>
              <a:ext cx="62255" cy="64038"/>
            </a:xfrm>
            <a:prstGeom prst="rect">
              <a:avLst/>
            </a:prstGeom>
            <a:ln w="12700" cap="flat">
              <a:noFill/>
              <a:miter lim="400000"/>
            </a:ln>
            <a:effectLst/>
          </p:spPr>
        </p:pic>
        <p:pic>
          <p:nvPicPr>
            <p:cNvPr id="220" name="Google Shape;649;p3" descr="Google Shape;649;p3"/>
            <p:cNvPicPr>
              <a:picLocks noChangeAspect="1"/>
            </p:cNvPicPr>
            <p:nvPr/>
          </p:nvPicPr>
          <p:blipFill>
            <a:blip r:embed="rId4"/>
            <a:stretch>
              <a:fillRect/>
            </a:stretch>
          </p:blipFill>
          <p:spPr>
            <a:xfrm rot="5400000">
              <a:off x="1210390" y="423068"/>
              <a:ext cx="62255" cy="64038"/>
            </a:xfrm>
            <a:prstGeom prst="rect">
              <a:avLst/>
            </a:prstGeom>
            <a:ln w="12700" cap="flat">
              <a:noFill/>
              <a:miter lim="400000"/>
            </a:ln>
            <a:effectLst/>
          </p:spPr>
        </p:pic>
        <p:pic>
          <p:nvPicPr>
            <p:cNvPr id="221" name="Google Shape;650;p3" descr="Google Shape;650;p3"/>
            <p:cNvPicPr>
              <a:picLocks noChangeAspect="1"/>
            </p:cNvPicPr>
            <p:nvPr/>
          </p:nvPicPr>
          <p:blipFill>
            <a:blip r:embed="rId4"/>
            <a:stretch>
              <a:fillRect/>
            </a:stretch>
          </p:blipFill>
          <p:spPr>
            <a:xfrm rot="5400000">
              <a:off x="1210390" y="632094"/>
              <a:ext cx="62255" cy="64039"/>
            </a:xfrm>
            <a:prstGeom prst="rect">
              <a:avLst/>
            </a:prstGeom>
            <a:ln w="12700" cap="flat">
              <a:noFill/>
              <a:miter lim="400000"/>
            </a:ln>
            <a:effectLst/>
          </p:spPr>
        </p:pic>
        <p:pic>
          <p:nvPicPr>
            <p:cNvPr id="222" name="Google Shape;651;p3" descr="Google Shape;651;p3"/>
            <p:cNvPicPr>
              <a:picLocks noChangeAspect="1"/>
            </p:cNvPicPr>
            <p:nvPr/>
          </p:nvPicPr>
          <p:blipFill>
            <a:blip r:embed="rId4"/>
            <a:stretch>
              <a:fillRect/>
            </a:stretch>
          </p:blipFill>
          <p:spPr>
            <a:xfrm rot="5400000">
              <a:off x="1210390" y="841122"/>
              <a:ext cx="62255" cy="64038"/>
            </a:xfrm>
            <a:prstGeom prst="rect">
              <a:avLst/>
            </a:prstGeom>
            <a:ln w="12700" cap="flat">
              <a:noFill/>
              <a:miter lim="400000"/>
            </a:ln>
            <a:effectLst/>
          </p:spPr>
        </p:pic>
        <p:pic>
          <p:nvPicPr>
            <p:cNvPr id="223" name="Google Shape;652;p3" descr="Google Shape;652;p3"/>
            <p:cNvPicPr>
              <a:picLocks noChangeAspect="1"/>
            </p:cNvPicPr>
            <p:nvPr/>
          </p:nvPicPr>
          <p:blipFill>
            <a:blip r:embed="rId4"/>
            <a:stretch>
              <a:fillRect/>
            </a:stretch>
          </p:blipFill>
          <p:spPr>
            <a:xfrm rot="5400000">
              <a:off x="1008615" y="214041"/>
              <a:ext cx="62254" cy="64038"/>
            </a:xfrm>
            <a:prstGeom prst="rect">
              <a:avLst/>
            </a:prstGeom>
            <a:ln w="12700" cap="flat">
              <a:noFill/>
              <a:miter lim="400000"/>
            </a:ln>
            <a:effectLst/>
          </p:spPr>
        </p:pic>
        <p:pic>
          <p:nvPicPr>
            <p:cNvPr id="224" name="Google Shape;653;p3" descr="Google Shape;653;p3"/>
            <p:cNvPicPr>
              <a:picLocks noChangeAspect="1"/>
            </p:cNvPicPr>
            <p:nvPr/>
          </p:nvPicPr>
          <p:blipFill>
            <a:blip r:embed="rId4"/>
            <a:stretch>
              <a:fillRect/>
            </a:stretch>
          </p:blipFill>
          <p:spPr>
            <a:xfrm rot="5400000">
              <a:off x="1008615" y="423068"/>
              <a:ext cx="62254" cy="64038"/>
            </a:xfrm>
            <a:prstGeom prst="rect">
              <a:avLst/>
            </a:prstGeom>
            <a:ln w="12700" cap="flat">
              <a:noFill/>
              <a:miter lim="400000"/>
            </a:ln>
            <a:effectLst/>
          </p:spPr>
        </p:pic>
        <p:pic>
          <p:nvPicPr>
            <p:cNvPr id="225" name="Google Shape;654;p3" descr="Google Shape;654;p3"/>
            <p:cNvPicPr>
              <a:picLocks noChangeAspect="1"/>
            </p:cNvPicPr>
            <p:nvPr/>
          </p:nvPicPr>
          <p:blipFill>
            <a:blip r:embed="rId4"/>
            <a:stretch>
              <a:fillRect/>
            </a:stretch>
          </p:blipFill>
          <p:spPr>
            <a:xfrm rot="5400000">
              <a:off x="1008615" y="632094"/>
              <a:ext cx="62254" cy="64039"/>
            </a:xfrm>
            <a:prstGeom prst="rect">
              <a:avLst/>
            </a:prstGeom>
            <a:ln w="12700" cap="flat">
              <a:noFill/>
              <a:miter lim="400000"/>
            </a:ln>
            <a:effectLst/>
          </p:spPr>
        </p:pic>
        <p:pic>
          <p:nvPicPr>
            <p:cNvPr id="226" name="Google Shape;655;p3" descr="Google Shape;655;p3"/>
            <p:cNvPicPr>
              <a:picLocks noChangeAspect="1"/>
            </p:cNvPicPr>
            <p:nvPr/>
          </p:nvPicPr>
          <p:blipFill>
            <a:blip r:embed="rId4"/>
            <a:stretch>
              <a:fillRect/>
            </a:stretch>
          </p:blipFill>
          <p:spPr>
            <a:xfrm rot="5400000">
              <a:off x="1008615" y="841122"/>
              <a:ext cx="62254" cy="64038"/>
            </a:xfrm>
            <a:prstGeom prst="rect">
              <a:avLst/>
            </a:prstGeom>
            <a:ln w="12700" cap="flat">
              <a:noFill/>
              <a:miter lim="400000"/>
            </a:ln>
            <a:effectLst/>
          </p:spPr>
        </p:pic>
        <p:pic>
          <p:nvPicPr>
            <p:cNvPr id="227" name="Google Shape;656;p3" descr="Google Shape;656;p3"/>
            <p:cNvPicPr>
              <a:picLocks noChangeAspect="1"/>
            </p:cNvPicPr>
            <p:nvPr/>
          </p:nvPicPr>
          <p:blipFill>
            <a:blip r:embed="rId5"/>
            <a:stretch>
              <a:fillRect/>
            </a:stretch>
          </p:blipFill>
          <p:spPr>
            <a:xfrm rot="5400000">
              <a:off x="806839" y="214041"/>
              <a:ext cx="62255" cy="64038"/>
            </a:xfrm>
            <a:prstGeom prst="rect">
              <a:avLst/>
            </a:prstGeom>
            <a:ln w="12700" cap="flat">
              <a:noFill/>
              <a:miter lim="400000"/>
            </a:ln>
            <a:effectLst/>
          </p:spPr>
        </p:pic>
        <p:pic>
          <p:nvPicPr>
            <p:cNvPr id="228" name="Google Shape;657;p3" descr="Google Shape;657;p3"/>
            <p:cNvPicPr>
              <a:picLocks noChangeAspect="1"/>
            </p:cNvPicPr>
            <p:nvPr/>
          </p:nvPicPr>
          <p:blipFill>
            <a:blip r:embed="rId5"/>
            <a:stretch>
              <a:fillRect/>
            </a:stretch>
          </p:blipFill>
          <p:spPr>
            <a:xfrm rot="5400000">
              <a:off x="806839" y="423068"/>
              <a:ext cx="62255" cy="64038"/>
            </a:xfrm>
            <a:prstGeom prst="rect">
              <a:avLst/>
            </a:prstGeom>
            <a:ln w="12700" cap="flat">
              <a:noFill/>
              <a:miter lim="400000"/>
            </a:ln>
            <a:effectLst/>
          </p:spPr>
        </p:pic>
        <p:pic>
          <p:nvPicPr>
            <p:cNvPr id="229" name="Google Shape;658;p3" descr="Google Shape;658;p3"/>
            <p:cNvPicPr>
              <a:picLocks noChangeAspect="1"/>
            </p:cNvPicPr>
            <p:nvPr/>
          </p:nvPicPr>
          <p:blipFill>
            <a:blip r:embed="rId5"/>
            <a:stretch>
              <a:fillRect/>
            </a:stretch>
          </p:blipFill>
          <p:spPr>
            <a:xfrm rot="5400000">
              <a:off x="806839" y="632094"/>
              <a:ext cx="62255" cy="64039"/>
            </a:xfrm>
            <a:prstGeom prst="rect">
              <a:avLst/>
            </a:prstGeom>
            <a:ln w="12700" cap="flat">
              <a:noFill/>
              <a:miter lim="400000"/>
            </a:ln>
            <a:effectLst/>
          </p:spPr>
        </p:pic>
        <p:pic>
          <p:nvPicPr>
            <p:cNvPr id="230" name="Google Shape;659;p3" descr="Google Shape;659;p3"/>
            <p:cNvPicPr>
              <a:picLocks noChangeAspect="1"/>
            </p:cNvPicPr>
            <p:nvPr/>
          </p:nvPicPr>
          <p:blipFill>
            <a:blip r:embed="rId5"/>
            <a:stretch>
              <a:fillRect/>
            </a:stretch>
          </p:blipFill>
          <p:spPr>
            <a:xfrm rot="5400000">
              <a:off x="806839" y="841122"/>
              <a:ext cx="62255" cy="64038"/>
            </a:xfrm>
            <a:prstGeom prst="rect">
              <a:avLst/>
            </a:prstGeom>
            <a:ln w="12700" cap="flat">
              <a:noFill/>
              <a:miter lim="400000"/>
            </a:ln>
            <a:effectLst/>
          </p:spPr>
        </p:pic>
        <p:pic>
          <p:nvPicPr>
            <p:cNvPr id="231" name="Google Shape;660;p3" descr="Google Shape;660;p3"/>
            <p:cNvPicPr>
              <a:picLocks noChangeAspect="1"/>
            </p:cNvPicPr>
            <p:nvPr/>
          </p:nvPicPr>
          <p:blipFill>
            <a:blip r:embed="rId5"/>
            <a:stretch>
              <a:fillRect/>
            </a:stretch>
          </p:blipFill>
          <p:spPr>
            <a:xfrm rot="5400000">
              <a:off x="606219" y="-892"/>
              <a:ext cx="62255" cy="64038"/>
            </a:xfrm>
            <a:prstGeom prst="rect">
              <a:avLst/>
            </a:prstGeom>
            <a:ln w="12700" cap="flat">
              <a:noFill/>
              <a:miter lim="400000"/>
            </a:ln>
            <a:effectLst/>
          </p:spPr>
        </p:pic>
        <p:pic>
          <p:nvPicPr>
            <p:cNvPr id="232" name="Google Shape;661;p3" descr="Google Shape;661;p3"/>
            <p:cNvPicPr>
              <a:picLocks noChangeAspect="1"/>
            </p:cNvPicPr>
            <p:nvPr/>
          </p:nvPicPr>
          <p:blipFill>
            <a:blip r:embed="rId4"/>
            <a:stretch>
              <a:fillRect/>
            </a:stretch>
          </p:blipFill>
          <p:spPr>
            <a:xfrm rot="5400000">
              <a:off x="404442" y="-892"/>
              <a:ext cx="62255" cy="64038"/>
            </a:xfrm>
            <a:prstGeom prst="rect">
              <a:avLst/>
            </a:prstGeom>
            <a:ln w="12700" cap="flat">
              <a:noFill/>
              <a:miter lim="400000"/>
            </a:ln>
            <a:effectLst/>
          </p:spPr>
        </p:pic>
        <p:pic>
          <p:nvPicPr>
            <p:cNvPr id="233" name="Google Shape;662;p3" descr="Google Shape;662;p3"/>
            <p:cNvPicPr>
              <a:picLocks noChangeAspect="1"/>
            </p:cNvPicPr>
            <p:nvPr/>
          </p:nvPicPr>
          <p:blipFill>
            <a:blip r:embed="rId5"/>
            <a:stretch>
              <a:fillRect/>
            </a:stretch>
          </p:blipFill>
          <p:spPr>
            <a:xfrm rot="5400000">
              <a:off x="202667" y="-892"/>
              <a:ext cx="62255" cy="64038"/>
            </a:xfrm>
            <a:prstGeom prst="rect">
              <a:avLst/>
            </a:prstGeom>
            <a:ln w="12700" cap="flat">
              <a:noFill/>
              <a:miter lim="400000"/>
            </a:ln>
            <a:effectLst/>
          </p:spPr>
        </p:pic>
        <p:pic>
          <p:nvPicPr>
            <p:cNvPr id="234" name="Google Shape;663;p3" descr="Google Shape;663;p3"/>
            <p:cNvPicPr>
              <a:picLocks noChangeAspect="1"/>
            </p:cNvPicPr>
            <p:nvPr/>
          </p:nvPicPr>
          <p:blipFill>
            <a:blip r:embed="rId4"/>
            <a:stretch>
              <a:fillRect/>
            </a:stretch>
          </p:blipFill>
          <p:spPr>
            <a:xfrm rot="5400000">
              <a:off x="891" y="-892"/>
              <a:ext cx="62255" cy="64038"/>
            </a:xfrm>
            <a:prstGeom prst="rect">
              <a:avLst/>
            </a:prstGeom>
            <a:ln w="12700" cap="flat">
              <a:noFill/>
              <a:miter lim="400000"/>
            </a:ln>
            <a:effectLst/>
          </p:spPr>
        </p:pic>
        <p:pic>
          <p:nvPicPr>
            <p:cNvPr id="235" name="Google Shape;664;p3" descr="Google Shape;664;p3"/>
            <p:cNvPicPr>
              <a:picLocks noChangeAspect="1"/>
            </p:cNvPicPr>
            <p:nvPr/>
          </p:nvPicPr>
          <p:blipFill>
            <a:blip r:embed="rId5"/>
            <a:stretch>
              <a:fillRect/>
            </a:stretch>
          </p:blipFill>
          <p:spPr>
            <a:xfrm rot="5400000">
              <a:off x="606219" y="214041"/>
              <a:ext cx="62255" cy="64038"/>
            </a:xfrm>
            <a:prstGeom prst="rect">
              <a:avLst/>
            </a:prstGeom>
            <a:ln w="12700" cap="flat">
              <a:noFill/>
              <a:miter lim="400000"/>
            </a:ln>
            <a:effectLst/>
          </p:spPr>
        </p:pic>
        <p:pic>
          <p:nvPicPr>
            <p:cNvPr id="236" name="Google Shape;665;p3" descr="Google Shape;665;p3"/>
            <p:cNvPicPr>
              <a:picLocks noChangeAspect="1"/>
            </p:cNvPicPr>
            <p:nvPr/>
          </p:nvPicPr>
          <p:blipFill>
            <a:blip r:embed="rId5"/>
            <a:stretch>
              <a:fillRect/>
            </a:stretch>
          </p:blipFill>
          <p:spPr>
            <a:xfrm rot="5400000">
              <a:off x="606219" y="423068"/>
              <a:ext cx="62255" cy="64038"/>
            </a:xfrm>
            <a:prstGeom prst="rect">
              <a:avLst/>
            </a:prstGeom>
            <a:ln w="12700" cap="flat">
              <a:noFill/>
              <a:miter lim="400000"/>
            </a:ln>
            <a:effectLst/>
          </p:spPr>
        </p:pic>
        <p:pic>
          <p:nvPicPr>
            <p:cNvPr id="237" name="Google Shape;666;p3" descr="Google Shape;666;p3"/>
            <p:cNvPicPr>
              <a:picLocks noChangeAspect="1"/>
            </p:cNvPicPr>
            <p:nvPr/>
          </p:nvPicPr>
          <p:blipFill>
            <a:blip r:embed="rId5"/>
            <a:stretch>
              <a:fillRect/>
            </a:stretch>
          </p:blipFill>
          <p:spPr>
            <a:xfrm rot="5400000">
              <a:off x="606219" y="632094"/>
              <a:ext cx="62255" cy="64039"/>
            </a:xfrm>
            <a:prstGeom prst="rect">
              <a:avLst/>
            </a:prstGeom>
            <a:ln w="12700" cap="flat">
              <a:noFill/>
              <a:miter lim="400000"/>
            </a:ln>
            <a:effectLst/>
          </p:spPr>
        </p:pic>
        <p:pic>
          <p:nvPicPr>
            <p:cNvPr id="238" name="Google Shape;667;p3" descr="Google Shape;667;p3"/>
            <p:cNvPicPr>
              <a:picLocks noChangeAspect="1"/>
            </p:cNvPicPr>
            <p:nvPr/>
          </p:nvPicPr>
          <p:blipFill>
            <a:blip r:embed="rId5"/>
            <a:stretch>
              <a:fillRect/>
            </a:stretch>
          </p:blipFill>
          <p:spPr>
            <a:xfrm rot="5400000">
              <a:off x="606219" y="841122"/>
              <a:ext cx="62255" cy="64038"/>
            </a:xfrm>
            <a:prstGeom prst="rect">
              <a:avLst/>
            </a:prstGeom>
            <a:ln w="12700" cap="flat">
              <a:noFill/>
              <a:miter lim="400000"/>
            </a:ln>
            <a:effectLst/>
          </p:spPr>
        </p:pic>
        <p:pic>
          <p:nvPicPr>
            <p:cNvPr id="239" name="Google Shape;668;p3" descr="Google Shape;668;p3"/>
            <p:cNvPicPr>
              <a:picLocks noChangeAspect="1"/>
            </p:cNvPicPr>
            <p:nvPr/>
          </p:nvPicPr>
          <p:blipFill>
            <a:blip r:embed="rId4"/>
            <a:stretch>
              <a:fillRect/>
            </a:stretch>
          </p:blipFill>
          <p:spPr>
            <a:xfrm rot="5400000">
              <a:off x="404442" y="214041"/>
              <a:ext cx="62255" cy="64038"/>
            </a:xfrm>
            <a:prstGeom prst="rect">
              <a:avLst/>
            </a:prstGeom>
            <a:ln w="12700" cap="flat">
              <a:noFill/>
              <a:miter lim="400000"/>
            </a:ln>
            <a:effectLst/>
          </p:spPr>
        </p:pic>
        <p:pic>
          <p:nvPicPr>
            <p:cNvPr id="240" name="Google Shape;669;p3" descr="Google Shape;669;p3"/>
            <p:cNvPicPr>
              <a:picLocks noChangeAspect="1"/>
            </p:cNvPicPr>
            <p:nvPr/>
          </p:nvPicPr>
          <p:blipFill>
            <a:blip r:embed="rId4"/>
            <a:stretch>
              <a:fillRect/>
            </a:stretch>
          </p:blipFill>
          <p:spPr>
            <a:xfrm rot="5400000">
              <a:off x="404442" y="423068"/>
              <a:ext cx="62255" cy="64038"/>
            </a:xfrm>
            <a:prstGeom prst="rect">
              <a:avLst/>
            </a:prstGeom>
            <a:ln w="12700" cap="flat">
              <a:noFill/>
              <a:miter lim="400000"/>
            </a:ln>
            <a:effectLst/>
          </p:spPr>
        </p:pic>
        <p:pic>
          <p:nvPicPr>
            <p:cNvPr id="241" name="Google Shape;670;p3" descr="Google Shape;670;p3"/>
            <p:cNvPicPr>
              <a:picLocks noChangeAspect="1"/>
            </p:cNvPicPr>
            <p:nvPr/>
          </p:nvPicPr>
          <p:blipFill>
            <a:blip r:embed="rId4"/>
            <a:stretch>
              <a:fillRect/>
            </a:stretch>
          </p:blipFill>
          <p:spPr>
            <a:xfrm rot="5400000">
              <a:off x="404442" y="632094"/>
              <a:ext cx="62255" cy="64039"/>
            </a:xfrm>
            <a:prstGeom prst="rect">
              <a:avLst/>
            </a:prstGeom>
            <a:ln w="12700" cap="flat">
              <a:noFill/>
              <a:miter lim="400000"/>
            </a:ln>
            <a:effectLst/>
          </p:spPr>
        </p:pic>
        <p:pic>
          <p:nvPicPr>
            <p:cNvPr id="242" name="Google Shape;671;p3" descr="Google Shape;671;p3"/>
            <p:cNvPicPr>
              <a:picLocks noChangeAspect="1"/>
            </p:cNvPicPr>
            <p:nvPr/>
          </p:nvPicPr>
          <p:blipFill>
            <a:blip r:embed="rId4"/>
            <a:stretch>
              <a:fillRect/>
            </a:stretch>
          </p:blipFill>
          <p:spPr>
            <a:xfrm rot="5400000">
              <a:off x="404442" y="841122"/>
              <a:ext cx="62255" cy="64038"/>
            </a:xfrm>
            <a:prstGeom prst="rect">
              <a:avLst/>
            </a:prstGeom>
            <a:ln w="12700" cap="flat">
              <a:noFill/>
              <a:miter lim="400000"/>
            </a:ln>
            <a:effectLst/>
          </p:spPr>
        </p:pic>
        <p:pic>
          <p:nvPicPr>
            <p:cNvPr id="243" name="Google Shape;672;p3" descr="Google Shape;672;p3"/>
            <p:cNvPicPr>
              <a:picLocks noChangeAspect="1"/>
            </p:cNvPicPr>
            <p:nvPr/>
          </p:nvPicPr>
          <p:blipFill>
            <a:blip r:embed="rId5"/>
            <a:stretch>
              <a:fillRect/>
            </a:stretch>
          </p:blipFill>
          <p:spPr>
            <a:xfrm rot="5400000">
              <a:off x="202667" y="214041"/>
              <a:ext cx="62255" cy="64038"/>
            </a:xfrm>
            <a:prstGeom prst="rect">
              <a:avLst/>
            </a:prstGeom>
            <a:ln w="12700" cap="flat">
              <a:noFill/>
              <a:miter lim="400000"/>
            </a:ln>
            <a:effectLst/>
          </p:spPr>
        </p:pic>
        <p:pic>
          <p:nvPicPr>
            <p:cNvPr id="244" name="Google Shape;673;p3" descr="Google Shape;673;p3"/>
            <p:cNvPicPr>
              <a:picLocks noChangeAspect="1"/>
            </p:cNvPicPr>
            <p:nvPr/>
          </p:nvPicPr>
          <p:blipFill>
            <a:blip r:embed="rId5"/>
            <a:stretch>
              <a:fillRect/>
            </a:stretch>
          </p:blipFill>
          <p:spPr>
            <a:xfrm rot="5400000">
              <a:off x="202667" y="423068"/>
              <a:ext cx="62255" cy="64038"/>
            </a:xfrm>
            <a:prstGeom prst="rect">
              <a:avLst/>
            </a:prstGeom>
            <a:ln w="12700" cap="flat">
              <a:noFill/>
              <a:miter lim="400000"/>
            </a:ln>
            <a:effectLst/>
          </p:spPr>
        </p:pic>
        <p:pic>
          <p:nvPicPr>
            <p:cNvPr id="245" name="Google Shape;674;p3" descr="Google Shape;674;p3"/>
            <p:cNvPicPr>
              <a:picLocks noChangeAspect="1"/>
            </p:cNvPicPr>
            <p:nvPr/>
          </p:nvPicPr>
          <p:blipFill>
            <a:blip r:embed="rId5"/>
            <a:stretch>
              <a:fillRect/>
            </a:stretch>
          </p:blipFill>
          <p:spPr>
            <a:xfrm rot="5400000">
              <a:off x="202667" y="632094"/>
              <a:ext cx="62255" cy="64039"/>
            </a:xfrm>
            <a:prstGeom prst="rect">
              <a:avLst/>
            </a:prstGeom>
            <a:ln w="12700" cap="flat">
              <a:noFill/>
              <a:miter lim="400000"/>
            </a:ln>
            <a:effectLst/>
          </p:spPr>
        </p:pic>
        <p:pic>
          <p:nvPicPr>
            <p:cNvPr id="246" name="Google Shape;675;p3" descr="Google Shape;675;p3"/>
            <p:cNvPicPr>
              <a:picLocks noChangeAspect="1"/>
            </p:cNvPicPr>
            <p:nvPr/>
          </p:nvPicPr>
          <p:blipFill>
            <a:blip r:embed="rId5"/>
            <a:stretch>
              <a:fillRect/>
            </a:stretch>
          </p:blipFill>
          <p:spPr>
            <a:xfrm rot="5400000">
              <a:off x="202667" y="841122"/>
              <a:ext cx="62255" cy="64038"/>
            </a:xfrm>
            <a:prstGeom prst="rect">
              <a:avLst/>
            </a:prstGeom>
            <a:ln w="12700" cap="flat">
              <a:noFill/>
              <a:miter lim="400000"/>
            </a:ln>
            <a:effectLst/>
          </p:spPr>
        </p:pic>
        <p:pic>
          <p:nvPicPr>
            <p:cNvPr id="247" name="Google Shape;676;p3" descr="Google Shape;676;p3"/>
            <p:cNvPicPr>
              <a:picLocks noChangeAspect="1"/>
            </p:cNvPicPr>
            <p:nvPr/>
          </p:nvPicPr>
          <p:blipFill>
            <a:blip r:embed="rId4"/>
            <a:stretch>
              <a:fillRect/>
            </a:stretch>
          </p:blipFill>
          <p:spPr>
            <a:xfrm rot="5400000">
              <a:off x="891" y="214041"/>
              <a:ext cx="62255" cy="64038"/>
            </a:xfrm>
            <a:prstGeom prst="rect">
              <a:avLst/>
            </a:prstGeom>
            <a:ln w="12700" cap="flat">
              <a:noFill/>
              <a:miter lim="400000"/>
            </a:ln>
            <a:effectLst/>
          </p:spPr>
        </p:pic>
        <p:pic>
          <p:nvPicPr>
            <p:cNvPr id="248" name="Google Shape;677;p3" descr="Google Shape;677;p3"/>
            <p:cNvPicPr>
              <a:picLocks noChangeAspect="1"/>
            </p:cNvPicPr>
            <p:nvPr/>
          </p:nvPicPr>
          <p:blipFill>
            <a:blip r:embed="rId4"/>
            <a:stretch>
              <a:fillRect/>
            </a:stretch>
          </p:blipFill>
          <p:spPr>
            <a:xfrm rot="5400000">
              <a:off x="891" y="423068"/>
              <a:ext cx="62255" cy="64038"/>
            </a:xfrm>
            <a:prstGeom prst="rect">
              <a:avLst/>
            </a:prstGeom>
            <a:ln w="12700" cap="flat">
              <a:noFill/>
              <a:miter lim="400000"/>
            </a:ln>
            <a:effectLst/>
          </p:spPr>
        </p:pic>
        <p:pic>
          <p:nvPicPr>
            <p:cNvPr id="249" name="Google Shape;678;p3" descr="Google Shape;678;p3"/>
            <p:cNvPicPr>
              <a:picLocks noChangeAspect="1"/>
            </p:cNvPicPr>
            <p:nvPr/>
          </p:nvPicPr>
          <p:blipFill>
            <a:blip r:embed="rId4"/>
            <a:stretch>
              <a:fillRect/>
            </a:stretch>
          </p:blipFill>
          <p:spPr>
            <a:xfrm rot="5400000">
              <a:off x="891" y="632094"/>
              <a:ext cx="62255" cy="64039"/>
            </a:xfrm>
            <a:prstGeom prst="rect">
              <a:avLst/>
            </a:prstGeom>
            <a:ln w="12700" cap="flat">
              <a:noFill/>
              <a:miter lim="400000"/>
            </a:ln>
            <a:effectLst/>
          </p:spPr>
        </p:pic>
        <p:pic>
          <p:nvPicPr>
            <p:cNvPr id="250" name="Google Shape;679;p3" descr="Google Shape;679;p3"/>
            <p:cNvPicPr>
              <a:picLocks noChangeAspect="1"/>
            </p:cNvPicPr>
            <p:nvPr/>
          </p:nvPicPr>
          <p:blipFill>
            <a:blip r:embed="rId4"/>
            <a:stretch>
              <a:fillRect/>
            </a:stretch>
          </p:blipFill>
          <p:spPr>
            <a:xfrm rot="5400000">
              <a:off x="891" y="841122"/>
              <a:ext cx="62255" cy="64038"/>
            </a:xfrm>
            <a:prstGeom prst="rect">
              <a:avLst/>
            </a:prstGeom>
            <a:ln w="12700" cap="flat">
              <a:noFill/>
              <a:miter lim="400000"/>
            </a:ln>
            <a:effectLst/>
          </p:spPr>
        </p:pic>
      </p:grpSp>
      <p:pic>
        <p:nvPicPr>
          <p:cNvPr id="255" name="Google Shape;509;p2" descr="Google Shape;509;p2"/>
          <p:cNvPicPr>
            <a:picLocks noChangeAspect="1"/>
          </p:cNvPicPr>
          <p:nvPr/>
        </p:nvPicPr>
        <p:blipFill>
          <a:blip r:embed="rId6"/>
          <a:stretch>
            <a:fillRect/>
          </a:stretch>
        </p:blipFill>
        <p:spPr>
          <a:xfrm>
            <a:off x="10927429" y="251037"/>
            <a:ext cx="1016001" cy="1020987"/>
          </a:xfrm>
          <a:prstGeom prst="rect">
            <a:avLst/>
          </a:prstGeom>
          <a:ln w="12700">
            <a:miter lim="400000"/>
          </a:ln>
        </p:spPr>
      </p:pic>
      <p:sp>
        <p:nvSpPr>
          <p:cNvPr id="256" name="Numero diapositiva"/>
          <p:cNvSpPr txBox="1">
            <a:spLocks noGrp="1"/>
          </p:cNvSpPr>
          <p:nvPr>
            <p:ph type="sldNum" sz="quarter" idx="2"/>
          </p:nvPr>
        </p:nvSpPr>
        <p:spPr>
          <a:xfrm>
            <a:off x="11192281" y="6443662"/>
            <a:ext cx="161520" cy="190501"/>
          </a:xfrm>
          <a:prstGeom prst="rect">
            <a:avLst/>
          </a:prstGeom>
        </p:spPr>
        <p:txBody>
          <a:bodyPr lIns="0" tIns="0" rIns="0" bIns="0"/>
          <a:lstStyle>
            <a:lvl1pPr>
              <a:defRPr>
                <a:latin typeface="Encode Sans Regular"/>
                <a:ea typeface="Encode Sans Regular"/>
                <a:cs typeface="Encode Sans Regular"/>
                <a:sym typeface="Encode Sans Regular"/>
              </a:defRPr>
            </a:lvl1pPr>
          </a:lstStyle>
          <a:p>
            <a:fld id="{86CB4B4D-7CA3-9044-876B-883B54F8677D}" type="slidenum">
              <a:rPr/>
              <a:t>‹#›</a:t>
            </a:fld>
            <a:endParaRPr/>
          </a:p>
        </p:txBody>
      </p:sp>
    </p:spTree>
    <p:extLst>
      <p:ext uri="{BB962C8B-B14F-4D97-AF65-F5344CB8AC3E}">
        <p14:creationId xmlns:p14="http://schemas.microsoft.com/office/powerpoint/2010/main" val="1726599307"/>
      </p:ext>
    </p:extLst>
  </p:cSld>
  <p:clrMapOvr>
    <a:masterClrMapping/>
  </p:clrMapOvr>
  <p:transition spd="med"/>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commanda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A21623-60EA-4CE6-87A1-45097200BB6B}"/>
              </a:ext>
            </a:extLst>
          </p:cNvPr>
          <p:cNvSpPr>
            <a:spLocks noGrp="1"/>
          </p:cNvSpPr>
          <p:nvPr>
            <p:ph type="title" hasCustomPrompt="1"/>
          </p:nvPr>
        </p:nvSpPr>
        <p:spPr>
          <a:xfrm>
            <a:off x="1154637" y="2066191"/>
            <a:ext cx="10440000" cy="1440000"/>
          </a:xfrm>
        </p:spPr>
        <p:txBody>
          <a:bodyPr/>
          <a:lstStyle>
            <a:lvl1pPr>
              <a:defRPr>
                <a:solidFill>
                  <a:schemeClr val="bg1"/>
                </a:solidFill>
              </a:defRPr>
            </a:lvl1pPr>
          </a:lstStyle>
          <a:p>
            <a:r>
              <a:rPr lang="en-US" noProof="0"/>
              <a:t>Click to edit Master title style</a:t>
            </a:r>
          </a:p>
        </p:txBody>
      </p:sp>
      <p:sp>
        <p:nvSpPr>
          <p:cNvPr id="5" name="Espace réservé du texte 4">
            <a:extLst>
              <a:ext uri="{FF2B5EF4-FFF2-40B4-BE49-F238E27FC236}">
                <a16:creationId xmlns:a16="http://schemas.microsoft.com/office/drawing/2014/main" id="{6B7ED2FD-D4F2-4FCF-B2BC-8B40DC49DFDC}"/>
              </a:ext>
            </a:extLst>
          </p:cNvPr>
          <p:cNvSpPr>
            <a:spLocks noGrp="1"/>
          </p:cNvSpPr>
          <p:nvPr>
            <p:ph type="body" sz="quarter" idx="18" hasCustomPrompt="1"/>
          </p:nvPr>
        </p:nvSpPr>
        <p:spPr>
          <a:xfrm>
            <a:off x="1154112" y="3042000"/>
            <a:ext cx="10440000" cy="2933700"/>
          </a:xfrm>
        </p:spPr>
        <p:txBody>
          <a:bodyPr/>
          <a:lstStyle>
            <a:lvl1pPr>
              <a:defRPr>
                <a:solidFill>
                  <a:schemeClr val="bg1"/>
                </a:solidFill>
              </a:defRPr>
            </a:lvl1pPr>
            <a:lvl2pPr marL="216000" indent="-216000">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34359575"/>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89D8-65E3-02B6-6672-90C6020840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71C43A-5D5E-A0D3-0CE7-0AA6D1FEE116}"/>
              </a:ext>
            </a:extLst>
          </p:cNvPr>
          <p:cNvSpPr>
            <a:spLocks noGrp="1"/>
          </p:cNvSpPr>
          <p:nvPr>
            <p:ph type="dt" sz="half" idx="10"/>
          </p:nvPr>
        </p:nvSpPr>
        <p:spPr/>
        <p:txBody>
          <a:bodyPr/>
          <a:lstStyle/>
          <a:p>
            <a:fld id="{F2F2DF78-85E0-47A4-8CF2-98E67DD447A2}" type="datetimeFigureOut">
              <a:rPr lang="en-US" smtClean="0"/>
              <a:t>12/17/2024</a:t>
            </a:fld>
            <a:endParaRPr lang="en-US"/>
          </a:p>
        </p:txBody>
      </p:sp>
      <p:sp>
        <p:nvSpPr>
          <p:cNvPr id="4" name="Footer Placeholder 3">
            <a:extLst>
              <a:ext uri="{FF2B5EF4-FFF2-40B4-BE49-F238E27FC236}">
                <a16:creationId xmlns:a16="http://schemas.microsoft.com/office/drawing/2014/main" id="{0C988EE6-BDD4-3420-DAA5-89166D178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0DD277-7C83-E243-7892-FD72A7BD8AC0}"/>
              </a:ext>
            </a:extLst>
          </p:cNvPr>
          <p:cNvSpPr>
            <a:spLocks noGrp="1"/>
          </p:cNvSpPr>
          <p:nvPr>
            <p:ph type="sldNum" sz="quarter" idx="12"/>
          </p:nvPr>
        </p:nvSpPr>
        <p:spPr/>
        <p:txBody>
          <a:bodyPr/>
          <a:lstStyle/>
          <a:p>
            <a:fld id="{60DD8995-F2EE-40C4-8103-1CCA6A102646}" type="slidenum">
              <a:rPr lang="en-US" smtClean="0"/>
              <a:t>‹#›</a:t>
            </a:fld>
            <a:endParaRPr lang="en-US"/>
          </a:p>
        </p:txBody>
      </p:sp>
    </p:spTree>
    <p:extLst>
      <p:ext uri="{BB962C8B-B14F-4D97-AF65-F5344CB8AC3E}">
        <p14:creationId xmlns:p14="http://schemas.microsoft.com/office/powerpoint/2010/main" val="2026395559"/>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o Header">
    <p:spTree>
      <p:nvGrpSpPr>
        <p:cNvPr id="1" name=""/>
        <p:cNvGrpSpPr/>
        <p:nvPr/>
      </p:nvGrpSpPr>
      <p:grpSpPr>
        <a:xfrm>
          <a:off x="0" y="0"/>
          <a:ext cx="0" cy="0"/>
          <a:chOff x="0" y="0"/>
          <a:chExt cx="0" cy="0"/>
        </a:xfrm>
      </p:grpSpPr>
      <p:sp>
        <p:nvSpPr>
          <p:cNvPr id="6" name="Espace réservé du pied de page 6">
            <a:extLst>
              <a:ext uri="{FF2B5EF4-FFF2-40B4-BE49-F238E27FC236}">
                <a16:creationId xmlns:a16="http://schemas.microsoft.com/office/drawing/2014/main" id="{3C2EEC5C-8BB7-4EE4-9674-A888F179D862}"/>
              </a:ext>
            </a:extLst>
          </p:cNvPr>
          <p:cNvSpPr>
            <a:spLocks noGrp="1"/>
          </p:cNvSpPr>
          <p:nvPr>
            <p:ph type="ftr" sz="quarter" idx="3"/>
          </p:nvPr>
        </p:nvSpPr>
        <p:spPr>
          <a:xfrm>
            <a:off x="1489707" y="6489701"/>
            <a:ext cx="480000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F2meS NA Business Review</a:t>
            </a:r>
          </a:p>
        </p:txBody>
      </p:sp>
      <p:sp>
        <p:nvSpPr>
          <p:cNvPr id="7" name="Date Placeholder 2">
            <a:extLst>
              <a:ext uri="{FF2B5EF4-FFF2-40B4-BE49-F238E27FC236}">
                <a16:creationId xmlns:a16="http://schemas.microsoft.com/office/drawing/2014/main" id="{106C670C-B276-4536-BE59-139DF7C72F21}"/>
              </a:ext>
            </a:extLst>
          </p:cNvPr>
          <p:cNvSpPr>
            <a:spLocks noGrp="1"/>
          </p:cNvSpPr>
          <p:nvPr>
            <p:ph type="dt" sz="half" idx="2"/>
          </p:nvPr>
        </p:nvSpPr>
        <p:spPr>
          <a:xfrm>
            <a:off x="546100" y="6489701"/>
            <a:ext cx="91440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2023/01/12</a:t>
            </a:r>
          </a:p>
        </p:txBody>
      </p:sp>
      <p:sp>
        <p:nvSpPr>
          <p:cNvPr id="9" name="Google Shape;476;p156">
            <a:extLst>
              <a:ext uri="{FF2B5EF4-FFF2-40B4-BE49-F238E27FC236}">
                <a16:creationId xmlns:a16="http://schemas.microsoft.com/office/drawing/2014/main" id="{6C1496ED-7C56-47C0-B2A8-9D6D28445D1F}"/>
              </a:ext>
            </a:extLst>
          </p:cNvPr>
          <p:cNvSpPr txBox="1">
            <a:spLocks noGrp="1"/>
          </p:cNvSpPr>
          <p:nvPr>
            <p:ph type="title"/>
          </p:nvPr>
        </p:nvSpPr>
        <p:spPr>
          <a:xfrm>
            <a:off x="733725" y="42049"/>
            <a:ext cx="10515600" cy="4572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rgbClr val="48C19F"/>
              </a:buClr>
              <a:buSzPts val="4000"/>
              <a:buFont typeface="Encode Sans"/>
              <a:buNone/>
              <a:defRPr sz="2000" b="1">
                <a:solidFill>
                  <a:srgbClr val="1AAB92"/>
                </a:solidFill>
                <a:latin typeface="Encode Sans"/>
                <a:ea typeface="Encode Sans"/>
                <a:cs typeface="Encode Sans"/>
                <a:sym typeface="Encode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17545618"/>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041009"/>
            <a:ext cx="10800000" cy="5183391"/>
          </a:xfrm>
        </p:spPr>
        <p:txBody>
          <a:bodyPr/>
          <a:lstStyle>
            <a:lvl2pPr marL="365125" indent="-215900">
              <a:defRPr/>
            </a:lvl2pPr>
            <a:lvl3pPr marL="622300" indent="-171450">
              <a:buFont typeface="Arial" panose="020B0604020202020204" pitchFamily="34" charset="0"/>
              <a:buChar char="•"/>
              <a:defRPr/>
            </a:lvl3pPr>
            <a:lvl4pPr marL="1071563" indent="-171450">
              <a:buFont typeface="Arial" panose="020B0604020202020204" pitchFamily="34" charset="0"/>
              <a:buChar char="•"/>
              <a:defRPr b="0"/>
            </a:lvl4pPr>
            <a:lvl5pPr marL="1252538" indent="-142875">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Tree>
    <p:extLst>
      <p:ext uri="{BB962C8B-B14F-4D97-AF65-F5344CB8AC3E}">
        <p14:creationId xmlns:p14="http://schemas.microsoft.com/office/powerpoint/2010/main" val="2403216688"/>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132DDEF-1E21-4F73-BF14-729FF9C12E30}"/>
              </a:ext>
            </a:extLst>
          </p:cNvPr>
          <p:cNvSpPr>
            <a:spLocks noGrp="1"/>
          </p:cNvSpPr>
          <p:nvPr>
            <p:ph type="body" sz="quarter" idx="18"/>
          </p:nvPr>
        </p:nvSpPr>
        <p:spPr>
          <a:xfrm>
            <a:off x="609600" y="689880"/>
            <a:ext cx="10972800" cy="549274"/>
          </a:xfrm>
          <a:prstGeom prst="rect">
            <a:avLst/>
          </a:prstGeom>
          <a:solidFill>
            <a:srgbClr val="1AAB92"/>
          </a:solidFill>
        </p:spPr>
        <p:txBody>
          <a:bodyPr anchor="ctr"/>
          <a:lstStyle>
            <a:lvl1pPr algn="ctr">
              <a:lnSpc>
                <a:spcPct val="100000"/>
              </a:lnSpc>
              <a:defRPr sz="1600">
                <a:solidFill>
                  <a:schemeClr val="bg1"/>
                </a:solidFill>
                <a:latin typeface="Encode Sans" pitchFamily="2" charset="0"/>
              </a:defRPr>
            </a:lvl1pPr>
          </a:lstStyle>
          <a:p>
            <a:pPr lvl="0"/>
            <a:r>
              <a:rPr lang="en-US"/>
              <a:t>Edit Master text styles</a:t>
            </a:r>
          </a:p>
        </p:txBody>
      </p:sp>
      <p:sp>
        <p:nvSpPr>
          <p:cNvPr id="6" name="Espace réservé du pied de page 6">
            <a:extLst>
              <a:ext uri="{FF2B5EF4-FFF2-40B4-BE49-F238E27FC236}">
                <a16:creationId xmlns:a16="http://schemas.microsoft.com/office/drawing/2014/main" id="{3C2EEC5C-8BB7-4EE4-9674-A888F179D862}"/>
              </a:ext>
            </a:extLst>
          </p:cNvPr>
          <p:cNvSpPr>
            <a:spLocks noGrp="1"/>
          </p:cNvSpPr>
          <p:nvPr>
            <p:ph type="ftr" sz="quarter" idx="3"/>
          </p:nvPr>
        </p:nvSpPr>
        <p:spPr>
          <a:xfrm>
            <a:off x="1489707" y="6489701"/>
            <a:ext cx="480000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F2meS NA Business Review</a:t>
            </a:r>
          </a:p>
        </p:txBody>
      </p:sp>
      <p:sp>
        <p:nvSpPr>
          <p:cNvPr id="7" name="Date Placeholder 2">
            <a:extLst>
              <a:ext uri="{FF2B5EF4-FFF2-40B4-BE49-F238E27FC236}">
                <a16:creationId xmlns:a16="http://schemas.microsoft.com/office/drawing/2014/main" id="{106C670C-B276-4536-BE59-139DF7C72F21}"/>
              </a:ext>
            </a:extLst>
          </p:cNvPr>
          <p:cNvSpPr>
            <a:spLocks noGrp="1"/>
          </p:cNvSpPr>
          <p:nvPr>
            <p:ph type="dt" sz="half" idx="2"/>
          </p:nvPr>
        </p:nvSpPr>
        <p:spPr>
          <a:xfrm>
            <a:off x="546100" y="6489701"/>
            <a:ext cx="91440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2023/01/12</a:t>
            </a:r>
          </a:p>
        </p:txBody>
      </p:sp>
      <p:sp>
        <p:nvSpPr>
          <p:cNvPr id="9" name="Google Shape;476;p156">
            <a:extLst>
              <a:ext uri="{FF2B5EF4-FFF2-40B4-BE49-F238E27FC236}">
                <a16:creationId xmlns:a16="http://schemas.microsoft.com/office/drawing/2014/main" id="{6C1496ED-7C56-47C0-B2A8-9D6D28445D1F}"/>
              </a:ext>
            </a:extLst>
          </p:cNvPr>
          <p:cNvSpPr txBox="1">
            <a:spLocks noGrp="1"/>
          </p:cNvSpPr>
          <p:nvPr>
            <p:ph type="title"/>
          </p:nvPr>
        </p:nvSpPr>
        <p:spPr>
          <a:xfrm>
            <a:off x="733725" y="42049"/>
            <a:ext cx="10515600" cy="4572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rgbClr val="48C19F"/>
              </a:buClr>
              <a:buSzPts val="4000"/>
              <a:buFont typeface="Encode Sans"/>
              <a:buNone/>
              <a:defRPr sz="2000" b="1">
                <a:solidFill>
                  <a:srgbClr val="1AAB92"/>
                </a:solidFill>
                <a:latin typeface="Encode Sans"/>
                <a:ea typeface="Encode Sans"/>
                <a:cs typeface="Encode Sans"/>
                <a:sym typeface="Encode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11872091"/>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 Header">
    <p:spTree>
      <p:nvGrpSpPr>
        <p:cNvPr id="1" name=""/>
        <p:cNvGrpSpPr/>
        <p:nvPr/>
      </p:nvGrpSpPr>
      <p:grpSpPr>
        <a:xfrm>
          <a:off x="0" y="0"/>
          <a:ext cx="0" cy="0"/>
          <a:chOff x="0" y="0"/>
          <a:chExt cx="0" cy="0"/>
        </a:xfrm>
      </p:grpSpPr>
      <p:sp>
        <p:nvSpPr>
          <p:cNvPr id="6" name="Espace réservé du pied de page 6">
            <a:extLst>
              <a:ext uri="{FF2B5EF4-FFF2-40B4-BE49-F238E27FC236}">
                <a16:creationId xmlns:a16="http://schemas.microsoft.com/office/drawing/2014/main" id="{3C2EEC5C-8BB7-4EE4-9674-A888F179D862}"/>
              </a:ext>
            </a:extLst>
          </p:cNvPr>
          <p:cNvSpPr>
            <a:spLocks noGrp="1"/>
          </p:cNvSpPr>
          <p:nvPr>
            <p:ph type="ftr" sz="quarter" idx="3"/>
          </p:nvPr>
        </p:nvSpPr>
        <p:spPr>
          <a:xfrm>
            <a:off x="1489707" y="6489701"/>
            <a:ext cx="480000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F2meS NA Business Review</a:t>
            </a:r>
          </a:p>
        </p:txBody>
      </p:sp>
      <p:sp>
        <p:nvSpPr>
          <p:cNvPr id="7" name="Date Placeholder 2">
            <a:extLst>
              <a:ext uri="{FF2B5EF4-FFF2-40B4-BE49-F238E27FC236}">
                <a16:creationId xmlns:a16="http://schemas.microsoft.com/office/drawing/2014/main" id="{106C670C-B276-4536-BE59-139DF7C72F21}"/>
              </a:ext>
            </a:extLst>
          </p:cNvPr>
          <p:cNvSpPr>
            <a:spLocks noGrp="1"/>
          </p:cNvSpPr>
          <p:nvPr>
            <p:ph type="dt" sz="half" idx="2"/>
          </p:nvPr>
        </p:nvSpPr>
        <p:spPr>
          <a:xfrm>
            <a:off x="546100" y="6489701"/>
            <a:ext cx="91440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2023/01/12</a:t>
            </a:r>
          </a:p>
        </p:txBody>
      </p:sp>
      <p:sp>
        <p:nvSpPr>
          <p:cNvPr id="9" name="Google Shape;476;p156">
            <a:extLst>
              <a:ext uri="{FF2B5EF4-FFF2-40B4-BE49-F238E27FC236}">
                <a16:creationId xmlns:a16="http://schemas.microsoft.com/office/drawing/2014/main" id="{6C1496ED-7C56-47C0-B2A8-9D6D28445D1F}"/>
              </a:ext>
            </a:extLst>
          </p:cNvPr>
          <p:cNvSpPr txBox="1">
            <a:spLocks noGrp="1"/>
          </p:cNvSpPr>
          <p:nvPr>
            <p:ph type="title"/>
          </p:nvPr>
        </p:nvSpPr>
        <p:spPr>
          <a:xfrm>
            <a:off x="733725" y="42049"/>
            <a:ext cx="10515600" cy="4572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rgbClr val="48C19F"/>
              </a:buClr>
              <a:buSzPts val="4000"/>
              <a:buFont typeface="Encode Sans"/>
              <a:buNone/>
              <a:defRPr sz="2000" b="1">
                <a:solidFill>
                  <a:srgbClr val="1AAB92"/>
                </a:solidFill>
                <a:latin typeface="Encode Sans"/>
                <a:ea typeface="Encode Sans"/>
                <a:cs typeface="Encode Sans"/>
                <a:sym typeface="Encode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2572527"/>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6" name="Espace réservé du pied de page 6">
            <a:extLst>
              <a:ext uri="{FF2B5EF4-FFF2-40B4-BE49-F238E27FC236}">
                <a16:creationId xmlns:a16="http://schemas.microsoft.com/office/drawing/2014/main" id="{3C2EEC5C-8BB7-4EE4-9674-A888F179D862}"/>
              </a:ext>
            </a:extLst>
          </p:cNvPr>
          <p:cNvSpPr>
            <a:spLocks noGrp="1"/>
          </p:cNvSpPr>
          <p:nvPr>
            <p:ph type="ftr" sz="quarter" idx="3"/>
          </p:nvPr>
        </p:nvSpPr>
        <p:spPr>
          <a:xfrm>
            <a:off x="1489707" y="6489701"/>
            <a:ext cx="480000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xxx</a:t>
            </a:r>
          </a:p>
        </p:txBody>
      </p:sp>
      <p:sp>
        <p:nvSpPr>
          <p:cNvPr id="7" name="Date Placeholder 2">
            <a:extLst>
              <a:ext uri="{FF2B5EF4-FFF2-40B4-BE49-F238E27FC236}">
                <a16:creationId xmlns:a16="http://schemas.microsoft.com/office/drawing/2014/main" id="{106C670C-B276-4536-BE59-139DF7C72F21}"/>
              </a:ext>
            </a:extLst>
          </p:cNvPr>
          <p:cNvSpPr>
            <a:spLocks noGrp="1"/>
          </p:cNvSpPr>
          <p:nvPr>
            <p:ph type="dt" sz="half" idx="2"/>
          </p:nvPr>
        </p:nvSpPr>
        <p:spPr>
          <a:xfrm>
            <a:off x="546100" y="6489701"/>
            <a:ext cx="82296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2022/xx/xx</a:t>
            </a:r>
          </a:p>
        </p:txBody>
      </p:sp>
      <p:sp>
        <p:nvSpPr>
          <p:cNvPr id="9" name="Google Shape;476;p156">
            <a:extLst>
              <a:ext uri="{FF2B5EF4-FFF2-40B4-BE49-F238E27FC236}">
                <a16:creationId xmlns:a16="http://schemas.microsoft.com/office/drawing/2014/main" id="{6C1496ED-7C56-47C0-B2A8-9D6D28445D1F}"/>
              </a:ext>
            </a:extLst>
          </p:cNvPr>
          <p:cNvSpPr txBox="1">
            <a:spLocks noGrp="1"/>
          </p:cNvSpPr>
          <p:nvPr>
            <p:ph type="title"/>
          </p:nvPr>
        </p:nvSpPr>
        <p:spPr>
          <a:xfrm>
            <a:off x="733725" y="42049"/>
            <a:ext cx="10515600" cy="4572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rgbClr val="48C19F"/>
              </a:buClr>
              <a:buSzPts val="4000"/>
              <a:buFont typeface="Encode Sans"/>
              <a:buNone/>
              <a:defRPr sz="2400" b="1">
                <a:solidFill>
                  <a:srgbClr val="1AAB92"/>
                </a:solidFill>
                <a:latin typeface="Encode Sans"/>
                <a:ea typeface="Encode Sans"/>
                <a:cs typeface="Encode Sans"/>
                <a:sym typeface="Encode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50148129"/>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E50B-9DC1-0A27-E186-85FA185D9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8863CB-ABD3-6247-AB81-34F404BB2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877B8-BF77-1480-42DE-8010E47A2230}"/>
              </a:ext>
            </a:extLst>
          </p:cNvPr>
          <p:cNvSpPr>
            <a:spLocks noGrp="1"/>
          </p:cNvSpPr>
          <p:nvPr>
            <p:ph type="dt" sz="half" idx="10"/>
          </p:nvPr>
        </p:nvSpPr>
        <p:spPr/>
        <p:txBody>
          <a:bodyPr/>
          <a:lstStyle/>
          <a:p>
            <a:fld id="{F2F2DF78-85E0-47A4-8CF2-98E67DD447A2}" type="datetimeFigureOut">
              <a:rPr lang="en-US" smtClean="0"/>
              <a:t>12/17/2024</a:t>
            </a:fld>
            <a:endParaRPr lang="en-US"/>
          </a:p>
        </p:txBody>
      </p:sp>
      <p:sp>
        <p:nvSpPr>
          <p:cNvPr id="5" name="Footer Placeholder 4">
            <a:extLst>
              <a:ext uri="{FF2B5EF4-FFF2-40B4-BE49-F238E27FC236}">
                <a16:creationId xmlns:a16="http://schemas.microsoft.com/office/drawing/2014/main" id="{66B49C4F-9B63-8E07-DEB4-30BD6F348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7BB3B-DFCC-1C92-1F6C-B54638D84587}"/>
              </a:ext>
            </a:extLst>
          </p:cNvPr>
          <p:cNvSpPr>
            <a:spLocks noGrp="1"/>
          </p:cNvSpPr>
          <p:nvPr>
            <p:ph type="sldNum" sz="quarter" idx="12"/>
          </p:nvPr>
        </p:nvSpPr>
        <p:spPr/>
        <p:txBody>
          <a:bodyPr/>
          <a:lstStyle/>
          <a:p>
            <a:fld id="{60DD8995-F2EE-40C4-8103-1CCA6A102646}" type="slidenum">
              <a:rPr lang="en-US" smtClean="0"/>
              <a:t>‹#›</a:t>
            </a:fld>
            <a:endParaRPr lang="en-US"/>
          </a:p>
        </p:txBody>
      </p:sp>
    </p:spTree>
    <p:extLst>
      <p:ext uri="{BB962C8B-B14F-4D97-AF65-F5344CB8AC3E}">
        <p14:creationId xmlns:p14="http://schemas.microsoft.com/office/powerpoint/2010/main" val="272131003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Encode Sans ExpandedLight" pitchFamily="2" charset="0"/>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Encode Sans ExpandedLight" pitchFamily="2" charset="0"/>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2103188354"/>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s with a photo">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56" y="1440919"/>
            <a:ext cx="5472000" cy="1836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3" name="Espace réservé du texte 10">
            <a:extLst>
              <a:ext uri="{FF2B5EF4-FFF2-40B4-BE49-F238E27FC236}">
                <a16:creationId xmlns:a16="http://schemas.microsoft.com/office/drawing/2014/main" id="{C616F341-424E-4ECC-B11D-0008CB10FA11}"/>
              </a:ext>
            </a:extLst>
          </p:cNvPr>
          <p:cNvSpPr>
            <a:spLocks noGrp="1"/>
          </p:cNvSpPr>
          <p:nvPr>
            <p:ph type="body" sz="quarter" idx="18" hasCustomPrompt="1"/>
          </p:nvPr>
        </p:nvSpPr>
        <p:spPr>
          <a:xfrm>
            <a:off x="6262805" y="1440919"/>
            <a:ext cx="5472000" cy="1836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Espace réservé pour une image  33">
            <a:extLst>
              <a:ext uri="{FF2B5EF4-FFF2-40B4-BE49-F238E27FC236}">
                <a16:creationId xmlns:a16="http://schemas.microsoft.com/office/drawing/2014/main" id="{4DCA1355-34B5-49FC-BA6B-273A843D5348}"/>
              </a:ext>
            </a:extLst>
          </p:cNvPr>
          <p:cNvSpPr>
            <a:spLocks noGrp="1"/>
          </p:cNvSpPr>
          <p:nvPr>
            <p:ph type="pic" idx="14" hasCustomPrompt="1"/>
          </p:nvPr>
        </p:nvSpPr>
        <p:spPr>
          <a:xfrm>
            <a:off x="642938" y="3425825"/>
            <a:ext cx="10906128" cy="2916609"/>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Tree>
    <p:extLst>
      <p:ext uri="{BB962C8B-B14F-4D97-AF65-F5344CB8AC3E}">
        <p14:creationId xmlns:p14="http://schemas.microsoft.com/office/powerpoint/2010/main" val="361751446"/>
      </p:ext>
    </p:extLst>
  </p:cSld>
  <p:clrMapOvr>
    <a:masterClrMapping/>
  </p:clrMapOvr>
  <p:hf hdr="0" ftr="0"/>
  <p:extLst>
    <p:ext uri="{DCECCB84-F9BA-43D5-87BE-67443E8EF086}">
      <p15:sldGuideLst xmlns:p15="http://schemas.microsoft.com/office/powerpoint/2012/main">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2624400"/>
            <a:ext cx="10800000" cy="36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LYYYY/MM/DD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36400" y="1535088"/>
            <a:ext cx="10800000" cy="864000"/>
          </a:xfrm>
        </p:spPr>
        <p:txBody>
          <a:bodyPr/>
          <a:lstStyle/>
          <a:p>
            <a:r>
              <a:rPr lang="en-US" noProof="0"/>
              <a:t>Click to edit Master title style</a:t>
            </a:r>
          </a:p>
        </p:txBody>
      </p:sp>
    </p:spTree>
    <p:extLst>
      <p:ext uri="{BB962C8B-B14F-4D97-AF65-F5344CB8AC3E}">
        <p14:creationId xmlns:p14="http://schemas.microsoft.com/office/powerpoint/2010/main" val="2744426107"/>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Espace réservé pour une image  33">
            <a:extLst>
              <a:ext uri="{FF2B5EF4-FFF2-40B4-BE49-F238E27FC236}">
                <a16:creationId xmlns:a16="http://schemas.microsoft.com/office/drawing/2014/main" id="{370C295F-F87C-4224-8CC1-055740470C15}"/>
              </a:ext>
            </a:extLst>
          </p:cNvPr>
          <p:cNvSpPr>
            <a:spLocks noGrp="1"/>
          </p:cNvSpPr>
          <p:nvPr>
            <p:ph type="pic" idx="14" hasCustomPrompt="1"/>
          </p:nvPr>
        </p:nvSpPr>
        <p:spPr>
          <a:xfrm>
            <a:off x="2" y="3425825"/>
            <a:ext cx="12191999" cy="3432173"/>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1126792" y="1816075"/>
            <a:ext cx="10440000" cy="1260000"/>
          </a:xfrm>
        </p:spPr>
        <p:txBody>
          <a:bodyPr anchor="t"/>
          <a:lstStyle>
            <a:lvl1pPr algn="l">
              <a:lnSpc>
                <a:spcPct val="90000"/>
              </a:lnSpc>
              <a:defRPr sz="3800">
                <a:solidFill>
                  <a:schemeClr val="bg1"/>
                </a:solidFill>
                <a:latin typeface="+mj-lt"/>
              </a:defRPr>
            </a:lvl1pPr>
          </a:lstStyle>
          <a:p>
            <a:r>
              <a:rPr lang="en-US" noProof="0"/>
              <a:t>Click to edit Master title style</a:t>
            </a:r>
          </a:p>
        </p:txBody>
      </p:sp>
      <p:sp>
        <p:nvSpPr>
          <p:cNvPr id="12" name="Espace réservé de la date 11">
            <a:extLst>
              <a:ext uri="{FF2B5EF4-FFF2-40B4-BE49-F238E27FC236}">
                <a16:creationId xmlns:a16="http://schemas.microsoft.com/office/drawing/2014/main" id="{59764E17-B98C-4383-8370-2690754AADC9}"/>
              </a:ext>
            </a:extLst>
          </p:cNvPr>
          <p:cNvSpPr>
            <a:spLocks noGrp="1"/>
          </p:cNvSpPr>
          <p:nvPr>
            <p:ph type="dt" sz="half" idx="15"/>
          </p:nvPr>
        </p:nvSpPr>
        <p:spPr>
          <a:xfrm>
            <a:off x="1145842" y="5802228"/>
            <a:ext cx="2880000" cy="468000"/>
          </a:xfrm>
        </p:spPr>
        <p:txBody>
          <a:bodyPr anchor="t"/>
          <a:lstStyle>
            <a:lvl1pPr>
              <a:defRPr lang="fr-FR" sz="2500" b="0" kern="1200" cap="all" baseline="0" noProof="0" dirty="0" smtClean="0">
                <a:solidFill>
                  <a:schemeClr val="bg1"/>
                </a:solidFill>
                <a:latin typeface="+mj-lt"/>
                <a:ea typeface="+mn-ea"/>
                <a:cs typeface="+mn-cs"/>
              </a:defRPr>
            </a:lvl1pPr>
          </a:lstStyle>
          <a:p>
            <a:pPr algn="l"/>
            <a:r>
              <a:rPr lang="en-US" noProof="0"/>
              <a:t>YYYY/MM/DD</a:t>
            </a:r>
          </a:p>
        </p:txBody>
      </p:sp>
      <p:sp>
        <p:nvSpPr>
          <p:cNvPr id="13" name="Espace réservé du pied de page 12">
            <a:extLst>
              <a:ext uri="{FF2B5EF4-FFF2-40B4-BE49-F238E27FC236}">
                <a16:creationId xmlns:a16="http://schemas.microsoft.com/office/drawing/2014/main" id="{E74E8C3D-024A-4ED6-AA2A-C1034A8F4A17}"/>
              </a:ext>
            </a:extLst>
          </p:cNvPr>
          <p:cNvSpPr>
            <a:spLocks noGrp="1"/>
          </p:cNvSpPr>
          <p:nvPr>
            <p:ph type="ftr" sz="quarter" idx="16"/>
          </p:nvPr>
        </p:nvSpPr>
        <p:spPr>
          <a:xfrm>
            <a:off x="101601" y="6562800"/>
            <a:ext cx="4080000" cy="216000"/>
          </a:xfrm>
        </p:spPr>
        <p:txBody>
          <a:bodyPr/>
          <a:lstStyle>
            <a:lvl1pPr>
              <a:defRPr>
                <a:solidFill>
                  <a:schemeClr val="bg1"/>
                </a:solidFill>
              </a:defRPr>
            </a:lvl1pPr>
          </a:lstStyle>
          <a:p>
            <a:r>
              <a:rPr lang="en-US" noProof="0"/>
              <a:t>Communication Department</a:t>
            </a:r>
          </a:p>
        </p:txBody>
      </p:sp>
      <p:sp>
        <p:nvSpPr>
          <p:cNvPr id="14" name="Espace réservé du numéro de diapositive 13">
            <a:extLst>
              <a:ext uri="{FF2B5EF4-FFF2-40B4-BE49-F238E27FC236}">
                <a16:creationId xmlns:a16="http://schemas.microsoft.com/office/drawing/2014/main" id="{26DEE05B-3704-4A91-B3BE-6D9306C267B4}"/>
              </a:ext>
            </a:extLst>
          </p:cNvPr>
          <p:cNvSpPr>
            <a:spLocks noGrp="1"/>
          </p:cNvSpPr>
          <p:nvPr>
            <p:ph type="sldNum" sz="quarter" idx="17"/>
          </p:nvPr>
        </p:nvSpPr>
        <p:spPr>
          <a:xfrm>
            <a:off x="11370399" y="6562800"/>
            <a:ext cx="720000" cy="216000"/>
          </a:xfrm>
        </p:spPr>
        <p:txBody>
          <a:bodyPr/>
          <a:lstStyle>
            <a:lvl1pPr>
              <a:defRPr>
                <a:solidFill>
                  <a:schemeClr val="bg1"/>
                </a:solidFill>
              </a:defRPr>
            </a:lvl1pPr>
          </a:lstStyle>
          <a:p>
            <a:fld id="{975A587B-5814-4D9B-9598-FE9CB954CB01}" type="slidenum">
              <a:rPr lang="en-US" noProof="0" smtClean="0"/>
              <a:pPr/>
              <a:t>‹#›</a:t>
            </a:fld>
            <a:endParaRPr lang="en-US" noProof="0"/>
          </a:p>
        </p:txBody>
      </p:sp>
      <p:sp>
        <p:nvSpPr>
          <p:cNvPr id="42" name="Espace réservé du texte 41">
            <a:extLst>
              <a:ext uri="{FF2B5EF4-FFF2-40B4-BE49-F238E27FC236}">
                <a16:creationId xmlns:a16="http://schemas.microsoft.com/office/drawing/2014/main" id="{8E7EA58A-C319-4F80-9E54-D658719F8C76}"/>
              </a:ext>
            </a:extLst>
          </p:cNvPr>
          <p:cNvSpPr>
            <a:spLocks noGrp="1"/>
          </p:cNvSpPr>
          <p:nvPr>
            <p:ph type="body" sz="quarter" idx="18" hasCustomPrompt="1"/>
          </p:nvPr>
        </p:nvSpPr>
        <p:spPr>
          <a:xfrm>
            <a:off x="5271452" y="3125321"/>
            <a:ext cx="1729424" cy="330417"/>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lvl1pPr>
              <a:defRPr>
                <a:solidFill>
                  <a:schemeClr val="bg1"/>
                </a:solidFill>
              </a:defRPr>
            </a:lvl1pPr>
          </a:lstStyle>
          <a:p>
            <a:pPr lvl="0"/>
            <a:r>
              <a:rPr lang="en-US" noProof="0"/>
              <a:t> </a:t>
            </a:r>
          </a:p>
        </p:txBody>
      </p:sp>
    </p:spTree>
    <p:extLst>
      <p:ext uri="{BB962C8B-B14F-4D97-AF65-F5344CB8AC3E}">
        <p14:creationId xmlns:p14="http://schemas.microsoft.com/office/powerpoint/2010/main" val="486570589"/>
      </p:ext>
    </p:extLst>
  </p:cSld>
  <p:clrMapOvr>
    <a:masterClrMapping/>
  </p:clrMapOvr>
  <p:hf hdr="0" ftr="0"/>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a photo">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2927612"/>
            <a:ext cx="5328000" cy="3240000"/>
          </a:xfrm>
        </p:spPr>
        <p:txBody>
          <a:bodyPr/>
          <a:lstStyle>
            <a:lvl1pPr>
              <a:defRPr sz="1900"/>
            </a:lvl1pPr>
            <a:lvl2pPr>
              <a:defRPr sz="19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LYYYY/MM/DD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36400" y="1635098"/>
            <a:ext cx="5328000" cy="1224000"/>
          </a:xfrm>
        </p:spPr>
        <p:txBody>
          <a:bodyPr/>
          <a:lstStyle/>
          <a:p>
            <a:r>
              <a:rPr lang="en-US" noProof="0"/>
              <a:t>Click to edit Master title style</a:t>
            </a:r>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Tree>
    <p:extLst>
      <p:ext uri="{BB962C8B-B14F-4D97-AF65-F5344CB8AC3E}">
        <p14:creationId xmlns:p14="http://schemas.microsoft.com/office/powerpoint/2010/main" val="469794632"/>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LYYYY/MM/DD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2802315485"/>
      </p:ext>
    </p:extLst>
  </p:cSld>
  <p:clrMapOvr>
    <a:masterClrMapping/>
  </p:clrMapOvr>
  <p:hf hdr="0" ftr="0"/>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with highlighting text">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LYYYY/MM/DD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43890" y="1128410"/>
            <a:ext cx="545400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5" name="Titre 14">
            <a:extLst>
              <a:ext uri="{FF2B5EF4-FFF2-40B4-BE49-F238E27FC236}">
                <a16:creationId xmlns:a16="http://schemas.microsoft.com/office/drawing/2014/main" id="{135F8181-64D0-4B6F-93D7-8C10D48D5CD1}"/>
              </a:ext>
            </a:extLst>
          </p:cNvPr>
          <p:cNvSpPr>
            <a:spLocks noGrp="1"/>
          </p:cNvSpPr>
          <p:nvPr>
            <p:ph type="title" hasCustomPrompt="1"/>
          </p:nvPr>
        </p:nvSpPr>
        <p:spPr>
          <a:xfrm>
            <a:off x="6094800" y="1128410"/>
            <a:ext cx="5500800" cy="5039202"/>
          </a:xfrm>
          <a:custGeom>
            <a:avLst/>
            <a:gdLst>
              <a:gd name="connsiteX0" fmla="*/ 0 w 5500800"/>
              <a:gd name="connsiteY0" fmla="*/ 0 h 5039202"/>
              <a:gd name="connsiteX1" fmla="*/ 5500800 w 5500800"/>
              <a:gd name="connsiteY1" fmla="*/ 0 h 5039202"/>
              <a:gd name="connsiteX2" fmla="*/ 5500800 w 5500800"/>
              <a:gd name="connsiteY2" fmla="*/ 5039202 h 5039202"/>
              <a:gd name="connsiteX3" fmla="*/ 0 w 550080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500800" h="5039202">
                <a:moveTo>
                  <a:pt x="0" y="0"/>
                </a:moveTo>
                <a:lnTo>
                  <a:pt x="5500800" y="0"/>
                </a:lnTo>
                <a:lnTo>
                  <a:pt x="5500800" y="5039202"/>
                </a:lnTo>
                <a:lnTo>
                  <a:pt x="0" y="5039202"/>
                </a:lnTo>
                <a:close/>
              </a:path>
            </a:pathLst>
          </a:custGeom>
          <a:solidFill>
            <a:schemeClr val="tx2"/>
          </a:solidFill>
        </p:spPr>
        <p:txBody>
          <a:bodyPr wrap="square" lIns="648000" tIns="360000" rIns="360000" bIns="360000" anchor="ctr">
            <a:noAutofit/>
          </a:bodyPr>
          <a:lstStyle>
            <a:lvl1pPr>
              <a:defRPr sz="2400">
                <a:solidFill>
                  <a:schemeClr val="bg1"/>
                </a:solidFill>
              </a:defRPr>
            </a:lvl1pPr>
          </a:lstStyle>
          <a:p>
            <a:r>
              <a:rPr lang="en-US" noProof="0"/>
              <a:t>Click to edit Master title style</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4103883523"/>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in 2 frames with 2 photos">
    <p:spTree>
      <p:nvGrpSpPr>
        <p:cNvPr id="1" name=""/>
        <p:cNvGrpSpPr/>
        <p:nvPr/>
      </p:nvGrpSpPr>
      <p:grpSpPr>
        <a:xfrm>
          <a:off x="0" y="0"/>
          <a:ext cx="0" cy="0"/>
          <a:chOff x="0" y="0"/>
          <a:chExt cx="0" cy="0"/>
        </a:xfrm>
      </p:grpSpPr>
      <p:sp>
        <p:nvSpPr>
          <p:cNvPr id="20" name="Espace réservé du texte 19">
            <a:extLst>
              <a:ext uri="{FF2B5EF4-FFF2-40B4-BE49-F238E27FC236}">
                <a16:creationId xmlns:a16="http://schemas.microsoft.com/office/drawing/2014/main" id="{230AACEC-8150-4E58-B999-2C8E63E1A3E0}"/>
              </a:ext>
            </a:extLst>
          </p:cNvPr>
          <p:cNvSpPr>
            <a:spLocks noGrp="1"/>
          </p:cNvSpPr>
          <p:nvPr>
            <p:ph type="body" sz="quarter" idx="13" hasCustomPrompt="1"/>
          </p:nvPr>
        </p:nvSpPr>
        <p:spPr>
          <a:xfrm>
            <a:off x="643890" y="1128409"/>
            <a:ext cx="5292090" cy="5039202"/>
          </a:xfrm>
          <a:custGeom>
            <a:avLst/>
            <a:gdLst>
              <a:gd name="connsiteX0" fmla="*/ 0 w 5292090"/>
              <a:gd name="connsiteY0" fmla="*/ 0 h 5039202"/>
              <a:gd name="connsiteX1" fmla="*/ 5292090 w 5292090"/>
              <a:gd name="connsiteY1" fmla="*/ 0 h 5039202"/>
              <a:gd name="connsiteX2" fmla="*/ 5292090 w 5292090"/>
              <a:gd name="connsiteY2" fmla="*/ 5039202 h 5039202"/>
              <a:gd name="connsiteX3" fmla="*/ 0 w 529209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292090" h="5039202">
                <a:moveTo>
                  <a:pt x="0" y="0"/>
                </a:moveTo>
                <a:lnTo>
                  <a:pt x="5292090" y="0"/>
                </a:lnTo>
                <a:lnTo>
                  <a:pt x="5292090" y="5039202"/>
                </a:lnTo>
                <a:lnTo>
                  <a:pt x="0" y="5039202"/>
                </a:lnTo>
                <a:close/>
              </a:path>
            </a:pathLst>
          </a:custGeom>
          <a:solidFill>
            <a:schemeClr val="tx2"/>
          </a:solidFill>
        </p:spPr>
        <p:txBody>
          <a:bodyPr wrap="square" lIns="360000" tIns="216000" rIns="360000" bIns="360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0" name="Espace réservé pour une image  33">
            <a:extLst>
              <a:ext uri="{FF2B5EF4-FFF2-40B4-BE49-F238E27FC236}">
                <a16:creationId xmlns:a16="http://schemas.microsoft.com/office/drawing/2014/main" id="{EB38C0A6-0F71-4D15-A062-D159A2D723C4}"/>
              </a:ext>
            </a:extLst>
          </p:cNvPr>
          <p:cNvSpPr>
            <a:spLocks noGrp="1"/>
          </p:cNvSpPr>
          <p:nvPr>
            <p:ph type="pic" idx="14" hasCustomPrompt="1"/>
          </p:nvPr>
        </p:nvSpPr>
        <p:spPr>
          <a:xfrm>
            <a:off x="796868" y="2838450"/>
            <a:ext cx="4986135" cy="3160273"/>
          </a:xfrm>
          <a:prstGeom prst="rect">
            <a:avLst/>
          </a:prstGeom>
          <a:noFill/>
          <a:ln w="3175">
            <a:noFill/>
          </a:ln>
        </p:spPr>
        <p:txBody>
          <a:bodyPr wrap="square" anchor="ctr">
            <a:noAutofit/>
          </a:bodyPr>
          <a:lstStyle>
            <a:lvl1pPr marL="0" indent="0" algn="ctr">
              <a:buNone/>
              <a:defRPr sz="1200" b="0" cap="none"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21" name="Espace réservé du texte 20">
            <a:extLst>
              <a:ext uri="{FF2B5EF4-FFF2-40B4-BE49-F238E27FC236}">
                <a16:creationId xmlns:a16="http://schemas.microsoft.com/office/drawing/2014/main" id="{BF34C298-6747-4F09-827E-E3C9685ACC9F}"/>
              </a:ext>
            </a:extLst>
          </p:cNvPr>
          <p:cNvSpPr>
            <a:spLocks noGrp="1"/>
          </p:cNvSpPr>
          <p:nvPr>
            <p:ph type="body" sz="quarter" idx="18" hasCustomPrompt="1"/>
          </p:nvPr>
        </p:nvSpPr>
        <p:spPr>
          <a:xfrm>
            <a:off x="6256022" y="1128409"/>
            <a:ext cx="5292090" cy="5039202"/>
          </a:xfrm>
          <a:custGeom>
            <a:avLst/>
            <a:gdLst>
              <a:gd name="connsiteX0" fmla="*/ 0 w 5292090"/>
              <a:gd name="connsiteY0" fmla="*/ 0 h 5039202"/>
              <a:gd name="connsiteX1" fmla="*/ 5292090 w 5292090"/>
              <a:gd name="connsiteY1" fmla="*/ 0 h 5039202"/>
              <a:gd name="connsiteX2" fmla="*/ 5292090 w 5292090"/>
              <a:gd name="connsiteY2" fmla="*/ 5039202 h 5039202"/>
              <a:gd name="connsiteX3" fmla="*/ 0 w 529209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292090" h="5039202">
                <a:moveTo>
                  <a:pt x="0" y="0"/>
                </a:moveTo>
                <a:lnTo>
                  <a:pt x="5292090" y="0"/>
                </a:lnTo>
                <a:lnTo>
                  <a:pt x="5292090" y="5039202"/>
                </a:lnTo>
                <a:lnTo>
                  <a:pt x="0" y="5039202"/>
                </a:lnTo>
                <a:close/>
              </a:path>
            </a:pathLst>
          </a:custGeom>
          <a:solidFill>
            <a:schemeClr val="tx2"/>
          </a:solidFill>
        </p:spPr>
        <p:txBody>
          <a:bodyPr wrap="square" lIns="360000" tIns="216000" rIns="360000" bIns="360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Espace réservé pour une image  33">
            <a:extLst>
              <a:ext uri="{FF2B5EF4-FFF2-40B4-BE49-F238E27FC236}">
                <a16:creationId xmlns:a16="http://schemas.microsoft.com/office/drawing/2014/main" id="{F597D9F1-2155-4D83-9236-EC04A593F8AA}"/>
              </a:ext>
            </a:extLst>
          </p:cNvPr>
          <p:cNvSpPr>
            <a:spLocks noGrp="1"/>
          </p:cNvSpPr>
          <p:nvPr>
            <p:ph type="pic" idx="19" hasCustomPrompt="1"/>
          </p:nvPr>
        </p:nvSpPr>
        <p:spPr>
          <a:xfrm>
            <a:off x="6409000" y="2838450"/>
            <a:ext cx="4986135" cy="3160273"/>
          </a:xfrm>
          <a:prstGeom prst="rect">
            <a:avLst/>
          </a:prstGeom>
          <a:noFill/>
          <a:ln w="3175">
            <a:noFill/>
          </a:ln>
        </p:spPr>
        <p:txBody>
          <a:bodyPr wrap="square" anchor="ctr">
            <a:noAutofit/>
          </a:bodyPr>
          <a:lstStyle>
            <a:lvl1pPr marL="0" indent="0" algn="ctr">
              <a:buNone/>
              <a:defRPr sz="1200" b="0" cap="none"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Tree>
    <p:extLst>
      <p:ext uri="{BB962C8B-B14F-4D97-AF65-F5344CB8AC3E}">
        <p14:creationId xmlns:p14="http://schemas.microsoft.com/office/powerpoint/2010/main" val="2979585336"/>
      </p:ext>
    </p:extLst>
  </p:cSld>
  <p:clrMapOvr>
    <a:masterClrMapping/>
  </p:clrMapOvr>
  <p:hf hdr="0" ftr="0"/>
  <p:extLst>
    <p:ext uri="{DCECCB84-F9BA-43D5-87BE-67443E8EF086}">
      <p15:sldGuideLst xmlns:p15="http://schemas.microsoft.com/office/powerpoint/2012/main">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2 graphs">
    <p:spTree>
      <p:nvGrpSpPr>
        <p:cNvPr id="1" name=""/>
        <p:cNvGrpSpPr/>
        <p:nvPr/>
      </p:nvGrpSpPr>
      <p:grpSpPr>
        <a:xfrm>
          <a:off x="0" y="0"/>
          <a:ext cx="0" cy="0"/>
          <a:chOff x="0" y="0"/>
          <a:chExt cx="0" cy="0"/>
        </a:xfrm>
      </p:grpSpPr>
      <p:sp>
        <p:nvSpPr>
          <p:cNvPr id="23" name="Espace réservé du texte 22">
            <a:extLst>
              <a:ext uri="{FF2B5EF4-FFF2-40B4-BE49-F238E27FC236}">
                <a16:creationId xmlns:a16="http://schemas.microsoft.com/office/drawing/2014/main" id="{E81FFD1A-90DF-48A1-9716-E41ABD43762E}"/>
              </a:ext>
            </a:extLst>
          </p:cNvPr>
          <p:cNvSpPr>
            <a:spLocks noGrp="1"/>
          </p:cNvSpPr>
          <p:nvPr>
            <p:ph type="body" sz="quarter" idx="18" hasCustomPrompt="1"/>
          </p:nvPr>
        </p:nvSpPr>
        <p:spPr>
          <a:xfrm>
            <a:off x="6126319" y="1128407"/>
            <a:ext cx="5462565" cy="5256000"/>
          </a:xfrm>
          <a:custGeom>
            <a:avLst/>
            <a:gdLst>
              <a:gd name="connsiteX0" fmla="*/ 0 w 5462565"/>
              <a:gd name="connsiteY0" fmla="*/ 0 h 5256000"/>
              <a:gd name="connsiteX1" fmla="*/ 5462565 w 5462565"/>
              <a:gd name="connsiteY1" fmla="*/ 0 h 5256000"/>
              <a:gd name="connsiteX2" fmla="*/ 5462565 w 5462565"/>
              <a:gd name="connsiteY2" fmla="*/ 5256000 h 5256000"/>
              <a:gd name="connsiteX3" fmla="*/ 0 w 5462565"/>
              <a:gd name="connsiteY3" fmla="*/ 5256000 h 5256000"/>
            </a:gdLst>
            <a:ahLst/>
            <a:cxnLst>
              <a:cxn ang="0">
                <a:pos x="connsiteX0" y="connsiteY0"/>
              </a:cxn>
              <a:cxn ang="0">
                <a:pos x="connsiteX1" y="connsiteY1"/>
              </a:cxn>
              <a:cxn ang="0">
                <a:pos x="connsiteX2" y="connsiteY2"/>
              </a:cxn>
              <a:cxn ang="0">
                <a:pos x="connsiteX3" y="connsiteY3"/>
              </a:cxn>
            </a:cxnLst>
            <a:rect l="l" t="t" r="r" b="b"/>
            <a:pathLst>
              <a:path w="5462565" h="5256000">
                <a:moveTo>
                  <a:pt x="0" y="0"/>
                </a:moveTo>
                <a:lnTo>
                  <a:pt x="5462565" y="0"/>
                </a:lnTo>
                <a:lnTo>
                  <a:pt x="5462565" y="5256000"/>
                </a:lnTo>
                <a:lnTo>
                  <a:pt x="0" y="5256000"/>
                </a:lnTo>
                <a:close/>
              </a:path>
            </a:pathLst>
          </a:custGeom>
          <a:solidFill>
            <a:schemeClr val="tx1">
              <a:lumMod val="10000"/>
              <a:lumOff val="90000"/>
            </a:schemeClr>
          </a:solidFill>
        </p:spPr>
        <p:txBody>
          <a:bodyPr wrap="square" lIns="216000" tIns="216000" rIns="216000" bIns="216000">
            <a:noAutofit/>
          </a:bodyPr>
          <a:lstStyle>
            <a:lvl1pPr>
              <a:defRPr sz="1900"/>
            </a:lvl1pPr>
            <a:lvl2pPr>
              <a:defRPr sz="17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20" name="Espace réservé du graphique 2">
            <a:extLst>
              <a:ext uri="{FF2B5EF4-FFF2-40B4-BE49-F238E27FC236}">
                <a16:creationId xmlns:a16="http://schemas.microsoft.com/office/drawing/2014/main" id="{AAABAA74-A49C-4F16-BABB-0A1D93DDA82F}"/>
              </a:ext>
            </a:extLst>
          </p:cNvPr>
          <p:cNvSpPr>
            <a:spLocks noGrp="1"/>
          </p:cNvSpPr>
          <p:nvPr>
            <p:ph type="chart" sz="quarter" idx="20" hasCustomPrompt="1"/>
          </p:nvPr>
        </p:nvSpPr>
        <p:spPr>
          <a:xfrm>
            <a:off x="536400" y="2556822"/>
            <a:ext cx="5076000" cy="3636000"/>
          </a:xfrm>
          <a:noFill/>
        </p:spPr>
        <p:txBody>
          <a:bodyPr anchor="ctr"/>
          <a:lstStyle>
            <a:lvl1pPr algn="ctr">
              <a:defRPr sz="1200" b="0"/>
            </a:lvl1pPr>
          </a:lstStyle>
          <a:p>
            <a:r>
              <a:rPr lang="en-US" noProof="0"/>
              <a:t>Graph</a:t>
            </a:r>
          </a:p>
        </p:txBody>
      </p:sp>
      <p:sp>
        <p:nvSpPr>
          <p:cNvPr id="21" name="Espace réservé du graphique 2">
            <a:extLst>
              <a:ext uri="{FF2B5EF4-FFF2-40B4-BE49-F238E27FC236}">
                <a16:creationId xmlns:a16="http://schemas.microsoft.com/office/drawing/2014/main" id="{EBA46C1A-FD0D-44CC-9BA2-F8724E59CBE7}"/>
              </a:ext>
            </a:extLst>
          </p:cNvPr>
          <p:cNvSpPr>
            <a:spLocks noGrp="1"/>
          </p:cNvSpPr>
          <p:nvPr>
            <p:ph type="chart" sz="quarter" idx="21" hasCustomPrompt="1"/>
          </p:nvPr>
        </p:nvSpPr>
        <p:spPr>
          <a:xfrm>
            <a:off x="6321428" y="2556822"/>
            <a:ext cx="5076000" cy="3636000"/>
          </a:xfrm>
          <a:noFill/>
        </p:spPr>
        <p:txBody>
          <a:bodyPr anchor="ctr"/>
          <a:lstStyle>
            <a:lvl1pPr algn="ctr">
              <a:defRPr sz="1200" b="0"/>
            </a:lvl1pPr>
          </a:lstStyle>
          <a:p>
            <a:r>
              <a:rPr lang="en-US" noProof="0"/>
              <a:t>Graph</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04733"/>
            <a:ext cx="5076000" cy="1707159"/>
          </a:xfrm>
        </p:spPr>
        <p:txBody>
          <a:bodyPr/>
          <a:lstStyle>
            <a:lvl1pPr>
              <a:defRPr sz="1900"/>
            </a:lvl1pPr>
            <a:lvl2pPr>
              <a:defRPr sz="17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04008659"/>
      </p:ext>
    </p:extLst>
  </p:cSld>
  <p:clrMapOvr>
    <a:masterClrMapping/>
  </p:clrMapOvr>
  <p:hf hdr="0" ftr="0"/>
  <p:extLst>
    <p:ext uri="{DCECCB84-F9BA-43D5-87BE-67443E8EF086}">
      <p15:sldGuideLst xmlns:p15="http://schemas.microsoft.com/office/powerpoint/2012/main">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a graph">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20" name="Espace réservé du graphique 2">
            <a:extLst>
              <a:ext uri="{FF2B5EF4-FFF2-40B4-BE49-F238E27FC236}">
                <a16:creationId xmlns:a16="http://schemas.microsoft.com/office/drawing/2014/main" id="{AAABAA74-A49C-4F16-BABB-0A1D93DDA82F}"/>
              </a:ext>
            </a:extLst>
          </p:cNvPr>
          <p:cNvSpPr>
            <a:spLocks noGrp="1"/>
          </p:cNvSpPr>
          <p:nvPr>
            <p:ph type="chart" sz="quarter" idx="20" hasCustomPrompt="1"/>
          </p:nvPr>
        </p:nvSpPr>
        <p:spPr>
          <a:xfrm>
            <a:off x="536400" y="2556822"/>
            <a:ext cx="11052484" cy="3744000"/>
          </a:xfrm>
          <a:noFill/>
        </p:spPr>
        <p:txBody>
          <a:bodyPr anchor="ctr"/>
          <a:lstStyle>
            <a:lvl1pPr algn="ctr">
              <a:defRPr sz="1200" b="0"/>
            </a:lvl1pPr>
          </a:lstStyle>
          <a:p>
            <a:r>
              <a:rPr lang="en-US" noProof="0"/>
              <a:t>Graph</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37159"/>
            <a:ext cx="11052484" cy="1707159"/>
          </a:xfrm>
        </p:spPr>
        <p:txBody>
          <a:bodyPr/>
          <a:lstStyle>
            <a:lvl1pPr>
              <a:defRPr sz="2400"/>
            </a:lvl1pPr>
            <a:lvl2pPr>
              <a:defRPr sz="24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15410872"/>
      </p:ext>
    </p:extLst>
  </p:cSld>
  <p:clrMapOvr>
    <a:masterClrMapping/>
  </p:clrMapOvr>
  <p:hf hdr="0" ftr="0"/>
  <p:extLst>
    <p:ext uri="{DCECCB84-F9BA-43D5-87BE-67443E8EF086}">
      <p15:sldGuideLst xmlns:p15="http://schemas.microsoft.com/office/powerpoint/2012/main">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a graph and a frame ">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20" name="Espace réservé du graphique 2">
            <a:extLst>
              <a:ext uri="{FF2B5EF4-FFF2-40B4-BE49-F238E27FC236}">
                <a16:creationId xmlns:a16="http://schemas.microsoft.com/office/drawing/2014/main" id="{AAABAA74-A49C-4F16-BABB-0A1D93DDA82F}"/>
              </a:ext>
            </a:extLst>
          </p:cNvPr>
          <p:cNvSpPr>
            <a:spLocks noGrp="1"/>
          </p:cNvSpPr>
          <p:nvPr>
            <p:ph type="chart" sz="quarter" idx="20" hasCustomPrompt="1"/>
          </p:nvPr>
        </p:nvSpPr>
        <p:spPr>
          <a:xfrm>
            <a:off x="536400" y="2556822"/>
            <a:ext cx="7019999" cy="3600138"/>
          </a:xfrm>
          <a:noFill/>
        </p:spPr>
        <p:txBody>
          <a:bodyPr anchor="ctr"/>
          <a:lstStyle>
            <a:lvl1pPr algn="ctr">
              <a:defRPr sz="1200" b="0"/>
            </a:lvl1pPr>
          </a:lstStyle>
          <a:p>
            <a:r>
              <a:rPr lang="en-US" noProof="0"/>
              <a:t>Graph</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399" y="1337159"/>
            <a:ext cx="7020000" cy="1707159"/>
          </a:xfrm>
        </p:spPr>
        <p:txBody>
          <a:bodyPr/>
          <a:lstStyle>
            <a:lvl1pPr>
              <a:defRPr sz="2400"/>
            </a:lvl1pPr>
            <a:lvl2pPr>
              <a:defRPr sz="24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718BF0D1-2051-4CDC-8776-6ACE284695A6}"/>
              </a:ext>
            </a:extLst>
          </p:cNvPr>
          <p:cNvSpPr>
            <a:spLocks noGrp="1"/>
          </p:cNvSpPr>
          <p:nvPr>
            <p:ph type="body" sz="quarter" idx="18" hasCustomPrompt="1"/>
          </p:nvPr>
        </p:nvSpPr>
        <p:spPr>
          <a:xfrm>
            <a:off x="7917908" y="1288067"/>
            <a:ext cx="3656872" cy="4868893"/>
          </a:xfrm>
          <a:custGeom>
            <a:avLst/>
            <a:gdLst>
              <a:gd name="connsiteX0" fmla="*/ 0 w 3656872"/>
              <a:gd name="connsiteY0" fmla="*/ 0 h 4868893"/>
              <a:gd name="connsiteX1" fmla="*/ 3656872 w 3656872"/>
              <a:gd name="connsiteY1" fmla="*/ 0 h 4868893"/>
              <a:gd name="connsiteX2" fmla="*/ 3656872 w 3656872"/>
              <a:gd name="connsiteY2" fmla="*/ 4868893 h 4868893"/>
              <a:gd name="connsiteX3" fmla="*/ 0 w 3656872"/>
              <a:gd name="connsiteY3" fmla="*/ 4868893 h 4868893"/>
            </a:gdLst>
            <a:ahLst/>
            <a:cxnLst>
              <a:cxn ang="0">
                <a:pos x="connsiteX0" y="connsiteY0"/>
              </a:cxn>
              <a:cxn ang="0">
                <a:pos x="connsiteX1" y="connsiteY1"/>
              </a:cxn>
              <a:cxn ang="0">
                <a:pos x="connsiteX2" y="connsiteY2"/>
              </a:cxn>
              <a:cxn ang="0">
                <a:pos x="connsiteX3" y="connsiteY3"/>
              </a:cxn>
            </a:cxnLst>
            <a:rect l="l" t="t" r="r" b="b"/>
            <a:pathLst>
              <a:path w="3656872" h="4868893">
                <a:moveTo>
                  <a:pt x="0" y="0"/>
                </a:moveTo>
                <a:lnTo>
                  <a:pt x="3656872" y="0"/>
                </a:lnTo>
                <a:lnTo>
                  <a:pt x="3656872" y="4868893"/>
                </a:lnTo>
                <a:lnTo>
                  <a:pt x="0" y="4868893"/>
                </a:lnTo>
                <a:close/>
              </a:path>
            </a:pathLst>
          </a:custGeom>
          <a:solidFill>
            <a:schemeClr val="tx2"/>
          </a:solidFill>
        </p:spPr>
        <p:txBody>
          <a:bodyPr wrap="square" lIns="288000" tIns="288000" rIns="288000" bIns="288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42036673"/>
      </p:ext>
    </p:extLst>
  </p:cSld>
  <p:clrMapOvr>
    <a:masterClrMapping/>
  </p:clrMapOvr>
  <p:hf hdr="0" ftr="0"/>
  <p:extLst>
    <p:ext uri="{DCECCB84-F9BA-43D5-87BE-67443E8EF086}">
      <p15:sldGuideLst xmlns:p15="http://schemas.microsoft.com/office/powerpoint/2012/main">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with 2 texts in 2 frames">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20" name="Espace réservé du graphique 2">
            <a:extLst>
              <a:ext uri="{FF2B5EF4-FFF2-40B4-BE49-F238E27FC236}">
                <a16:creationId xmlns:a16="http://schemas.microsoft.com/office/drawing/2014/main" id="{AAABAA74-A49C-4F16-BABB-0A1D93DDA82F}"/>
              </a:ext>
            </a:extLst>
          </p:cNvPr>
          <p:cNvSpPr>
            <a:spLocks noGrp="1"/>
          </p:cNvSpPr>
          <p:nvPr>
            <p:ph type="chart" sz="quarter" idx="20" hasCustomPrompt="1"/>
          </p:nvPr>
        </p:nvSpPr>
        <p:spPr>
          <a:xfrm>
            <a:off x="536401" y="1337159"/>
            <a:ext cx="5400000" cy="4819801"/>
          </a:xfrm>
          <a:noFill/>
        </p:spPr>
        <p:txBody>
          <a:bodyPr anchor="ctr"/>
          <a:lstStyle>
            <a:lvl1pPr algn="ctr">
              <a:defRPr sz="1200" b="0"/>
            </a:lvl1pPr>
          </a:lstStyle>
          <a:p>
            <a:r>
              <a:rPr lang="en-US" noProof="0"/>
              <a:t>Graph</a:t>
            </a:r>
          </a:p>
        </p:txBody>
      </p:sp>
      <p:sp>
        <p:nvSpPr>
          <p:cNvPr id="15" name="Espace réservé du texte 14">
            <a:extLst>
              <a:ext uri="{FF2B5EF4-FFF2-40B4-BE49-F238E27FC236}">
                <a16:creationId xmlns:a16="http://schemas.microsoft.com/office/drawing/2014/main" id="{9F20727D-5E83-4E0E-9FB9-68D69A7B531A}"/>
              </a:ext>
            </a:extLst>
          </p:cNvPr>
          <p:cNvSpPr>
            <a:spLocks noGrp="1"/>
          </p:cNvSpPr>
          <p:nvPr>
            <p:ph type="body" sz="quarter" idx="18" hasCustomPrompt="1"/>
          </p:nvPr>
        </p:nvSpPr>
        <p:spPr>
          <a:xfrm>
            <a:off x="6096728" y="1288067"/>
            <a:ext cx="5470432" cy="2300953"/>
          </a:xfrm>
          <a:custGeom>
            <a:avLst/>
            <a:gdLst>
              <a:gd name="connsiteX0" fmla="*/ 0 w 5470432"/>
              <a:gd name="connsiteY0" fmla="*/ 0 h 2300953"/>
              <a:gd name="connsiteX1" fmla="*/ 5470432 w 5470432"/>
              <a:gd name="connsiteY1" fmla="*/ 0 h 2300953"/>
              <a:gd name="connsiteX2" fmla="*/ 5470432 w 5470432"/>
              <a:gd name="connsiteY2" fmla="*/ 2300953 h 2300953"/>
              <a:gd name="connsiteX3" fmla="*/ 0 w 5470432"/>
              <a:gd name="connsiteY3" fmla="*/ 2300953 h 2300953"/>
            </a:gdLst>
            <a:ahLst/>
            <a:cxnLst>
              <a:cxn ang="0">
                <a:pos x="connsiteX0" y="connsiteY0"/>
              </a:cxn>
              <a:cxn ang="0">
                <a:pos x="connsiteX1" y="connsiteY1"/>
              </a:cxn>
              <a:cxn ang="0">
                <a:pos x="connsiteX2" y="connsiteY2"/>
              </a:cxn>
              <a:cxn ang="0">
                <a:pos x="connsiteX3" y="connsiteY3"/>
              </a:cxn>
            </a:cxnLst>
            <a:rect l="l" t="t" r="r" b="b"/>
            <a:pathLst>
              <a:path w="5470432" h="2300953">
                <a:moveTo>
                  <a:pt x="0" y="0"/>
                </a:moveTo>
                <a:lnTo>
                  <a:pt x="5470432" y="0"/>
                </a:lnTo>
                <a:lnTo>
                  <a:pt x="5470432" y="2300953"/>
                </a:lnTo>
                <a:lnTo>
                  <a:pt x="0" y="2300953"/>
                </a:lnTo>
                <a:close/>
              </a:path>
            </a:pathLst>
          </a:custGeom>
          <a:solidFill>
            <a:schemeClr val="tx2"/>
          </a:solidFill>
        </p:spPr>
        <p:txBody>
          <a:bodyPr wrap="square" lIns="252000" tIns="252000" rIns="252000" bIns="252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Espace réservé du texte 15">
            <a:extLst>
              <a:ext uri="{FF2B5EF4-FFF2-40B4-BE49-F238E27FC236}">
                <a16:creationId xmlns:a16="http://schemas.microsoft.com/office/drawing/2014/main" id="{A7196165-27AE-443C-AF47-7B6B0DC59659}"/>
              </a:ext>
            </a:extLst>
          </p:cNvPr>
          <p:cNvSpPr>
            <a:spLocks noGrp="1"/>
          </p:cNvSpPr>
          <p:nvPr>
            <p:ph type="body" sz="quarter" idx="21" hasCustomPrompt="1"/>
          </p:nvPr>
        </p:nvSpPr>
        <p:spPr>
          <a:xfrm>
            <a:off x="6096728" y="3856007"/>
            <a:ext cx="5470432" cy="2300953"/>
          </a:xfrm>
          <a:custGeom>
            <a:avLst/>
            <a:gdLst>
              <a:gd name="connsiteX0" fmla="*/ 0 w 5470432"/>
              <a:gd name="connsiteY0" fmla="*/ 0 h 2300953"/>
              <a:gd name="connsiteX1" fmla="*/ 5470432 w 5470432"/>
              <a:gd name="connsiteY1" fmla="*/ 0 h 2300953"/>
              <a:gd name="connsiteX2" fmla="*/ 5470432 w 5470432"/>
              <a:gd name="connsiteY2" fmla="*/ 2300953 h 2300953"/>
              <a:gd name="connsiteX3" fmla="*/ 0 w 5470432"/>
              <a:gd name="connsiteY3" fmla="*/ 2300953 h 2300953"/>
            </a:gdLst>
            <a:ahLst/>
            <a:cxnLst>
              <a:cxn ang="0">
                <a:pos x="connsiteX0" y="connsiteY0"/>
              </a:cxn>
              <a:cxn ang="0">
                <a:pos x="connsiteX1" y="connsiteY1"/>
              </a:cxn>
              <a:cxn ang="0">
                <a:pos x="connsiteX2" y="connsiteY2"/>
              </a:cxn>
              <a:cxn ang="0">
                <a:pos x="connsiteX3" y="connsiteY3"/>
              </a:cxn>
            </a:cxnLst>
            <a:rect l="l" t="t" r="r" b="b"/>
            <a:pathLst>
              <a:path w="5470432" h="2300953">
                <a:moveTo>
                  <a:pt x="0" y="0"/>
                </a:moveTo>
                <a:lnTo>
                  <a:pt x="5470432" y="0"/>
                </a:lnTo>
                <a:lnTo>
                  <a:pt x="5470432" y="2300953"/>
                </a:lnTo>
                <a:lnTo>
                  <a:pt x="0" y="2300953"/>
                </a:lnTo>
                <a:close/>
              </a:path>
            </a:pathLst>
          </a:custGeom>
          <a:solidFill>
            <a:schemeClr val="tx2"/>
          </a:solidFill>
        </p:spPr>
        <p:txBody>
          <a:bodyPr wrap="square" lIns="252000" tIns="252000" rIns="252000" bIns="252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93790514"/>
      </p:ext>
    </p:extLst>
  </p:cSld>
  <p:clrMapOvr>
    <a:masterClrMapping/>
  </p:clrMapOvr>
  <p:hf hdr="0" ftr="0"/>
  <p:extLst>
    <p:ext uri="{DCECCB84-F9BA-43D5-87BE-67443E8EF086}">
      <p15:sldGuideLst xmlns:p15="http://schemas.microsoft.com/office/powerpoint/2012/main">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with highlighting numbers">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37159"/>
            <a:ext cx="11052484" cy="1707159"/>
          </a:xfrm>
        </p:spPr>
        <p:txBody>
          <a:bodyPr/>
          <a:lstStyle>
            <a:lvl1pPr>
              <a:defRPr sz="2400"/>
            </a:lvl1pPr>
            <a:lvl2pPr>
              <a:defRPr sz="24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Espace réservé du texte 10">
            <a:extLst>
              <a:ext uri="{FF2B5EF4-FFF2-40B4-BE49-F238E27FC236}">
                <a16:creationId xmlns:a16="http://schemas.microsoft.com/office/drawing/2014/main" id="{429BDA1B-2BC8-40BC-AA30-CF42B5D03C7A}"/>
              </a:ext>
            </a:extLst>
          </p:cNvPr>
          <p:cNvSpPr>
            <a:spLocks noGrp="1"/>
          </p:cNvSpPr>
          <p:nvPr>
            <p:ph type="body" sz="quarter" idx="18" hasCustomPrompt="1"/>
          </p:nvPr>
        </p:nvSpPr>
        <p:spPr>
          <a:xfrm>
            <a:off x="643556" y="3023085"/>
            <a:ext cx="3384000" cy="684000"/>
          </a:xfrm>
          <a:solidFill>
            <a:schemeClr val="tx2"/>
          </a:solidFill>
        </p:spPr>
        <p:txBody>
          <a:bodyPr anchor="ctr"/>
          <a:lstStyle>
            <a:lvl1pPr algn="ctr">
              <a:defRPr sz="4000">
                <a:solidFill>
                  <a:schemeClr val="bg1"/>
                </a:solidFill>
              </a:defRPr>
            </a:lvl1pPr>
            <a:lvl2pPr>
              <a:defRPr sz="2400"/>
            </a:lvl2pPr>
            <a:lvl3pPr>
              <a:defRPr sz="1800"/>
            </a:lvl3pPr>
            <a:lvl4pPr>
              <a:defRPr sz="1600"/>
            </a:lvl4pPr>
            <a:lvl5pPr>
              <a:defRPr sz="1600"/>
            </a:lvl5pPr>
          </a:lstStyle>
          <a:p>
            <a:pPr lvl="0"/>
            <a:r>
              <a:rPr lang="en-US" noProof="0"/>
              <a:t>NN</a:t>
            </a:r>
          </a:p>
        </p:txBody>
      </p:sp>
      <p:sp>
        <p:nvSpPr>
          <p:cNvPr id="10" name="Espace réservé du texte 10">
            <a:extLst>
              <a:ext uri="{FF2B5EF4-FFF2-40B4-BE49-F238E27FC236}">
                <a16:creationId xmlns:a16="http://schemas.microsoft.com/office/drawing/2014/main" id="{72106505-DB5F-4F49-8822-4826BDEC7BCF}"/>
              </a:ext>
            </a:extLst>
          </p:cNvPr>
          <p:cNvSpPr>
            <a:spLocks noGrp="1"/>
          </p:cNvSpPr>
          <p:nvPr>
            <p:ph type="body" sz="quarter" idx="19" hasCustomPrompt="1"/>
          </p:nvPr>
        </p:nvSpPr>
        <p:spPr>
          <a:xfrm>
            <a:off x="536398" y="3968439"/>
            <a:ext cx="3491157" cy="2340000"/>
          </a:xfrm>
        </p:spPr>
        <p:txBody>
          <a:bodyPr/>
          <a:lstStyle>
            <a:lvl1pPr>
              <a:defRPr sz="1600"/>
            </a:lvl1pPr>
            <a:lvl2pPr>
              <a:defRPr sz="16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E5E4DDE7-B2AD-4D6E-B1F1-1AA14E6F518C}"/>
              </a:ext>
            </a:extLst>
          </p:cNvPr>
          <p:cNvSpPr>
            <a:spLocks noGrp="1"/>
          </p:cNvSpPr>
          <p:nvPr>
            <p:ph type="body" sz="quarter" idx="20" hasCustomPrompt="1"/>
          </p:nvPr>
        </p:nvSpPr>
        <p:spPr>
          <a:xfrm rot="10800000">
            <a:off x="1787340" y="3675814"/>
            <a:ext cx="1096433" cy="209480"/>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
        <p:nvSpPr>
          <p:cNvPr id="14" name="Espace réservé du texte 10">
            <a:extLst>
              <a:ext uri="{FF2B5EF4-FFF2-40B4-BE49-F238E27FC236}">
                <a16:creationId xmlns:a16="http://schemas.microsoft.com/office/drawing/2014/main" id="{73C17576-3818-4DAF-8697-2FBB1139D9DB}"/>
              </a:ext>
            </a:extLst>
          </p:cNvPr>
          <p:cNvSpPr>
            <a:spLocks noGrp="1"/>
          </p:cNvSpPr>
          <p:nvPr>
            <p:ph type="body" sz="quarter" idx="21" hasCustomPrompt="1"/>
          </p:nvPr>
        </p:nvSpPr>
        <p:spPr>
          <a:xfrm>
            <a:off x="4409106" y="3023085"/>
            <a:ext cx="3384000" cy="684000"/>
          </a:xfrm>
          <a:solidFill>
            <a:schemeClr val="tx2"/>
          </a:solidFill>
        </p:spPr>
        <p:txBody>
          <a:bodyPr anchor="ctr"/>
          <a:lstStyle>
            <a:lvl1pPr algn="ctr">
              <a:defRPr sz="4000">
                <a:solidFill>
                  <a:schemeClr val="bg1"/>
                </a:solidFill>
              </a:defRPr>
            </a:lvl1pPr>
            <a:lvl2pPr>
              <a:defRPr sz="2400"/>
            </a:lvl2pPr>
            <a:lvl3pPr>
              <a:defRPr sz="1800"/>
            </a:lvl3pPr>
            <a:lvl4pPr>
              <a:defRPr sz="1600"/>
            </a:lvl4pPr>
            <a:lvl5pPr>
              <a:defRPr sz="1600"/>
            </a:lvl5pPr>
          </a:lstStyle>
          <a:p>
            <a:pPr lvl="0"/>
            <a:r>
              <a:rPr lang="en-US" noProof="0"/>
              <a:t>NN</a:t>
            </a:r>
          </a:p>
        </p:txBody>
      </p:sp>
      <p:sp>
        <p:nvSpPr>
          <p:cNvPr id="15" name="Espace réservé du texte 10">
            <a:extLst>
              <a:ext uri="{FF2B5EF4-FFF2-40B4-BE49-F238E27FC236}">
                <a16:creationId xmlns:a16="http://schemas.microsoft.com/office/drawing/2014/main" id="{06D58CD4-C66A-40AB-98B4-535A07E2DB94}"/>
              </a:ext>
            </a:extLst>
          </p:cNvPr>
          <p:cNvSpPr>
            <a:spLocks noGrp="1"/>
          </p:cNvSpPr>
          <p:nvPr>
            <p:ph type="body" sz="quarter" idx="22" hasCustomPrompt="1"/>
          </p:nvPr>
        </p:nvSpPr>
        <p:spPr>
          <a:xfrm>
            <a:off x="4301948" y="3968439"/>
            <a:ext cx="3491157" cy="2340000"/>
          </a:xfrm>
        </p:spPr>
        <p:txBody>
          <a:bodyPr/>
          <a:lstStyle>
            <a:lvl1pPr>
              <a:defRPr sz="1600"/>
            </a:lvl1pPr>
            <a:lvl2pPr>
              <a:defRPr sz="16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Espace réservé du texte 12">
            <a:extLst>
              <a:ext uri="{FF2B5EF4-FFF2-40B4-BE49-F238E27FC236}">
                <a16:creationId xmlns:a16="http://schemas.microsoft.com/office/drawing/2014/main" id="{EFF27A7E-9171-4670-8D42-A17E0C0B08AC}"/>
              </a:ext>
            </a:extLst>
          </p:cNvPr>
          <p:cNvSpPr>
            <a:spLocks noGrp="1"/>
          </p:cNvSpPr>
          <p:nvPr>
            <p:ph type="body" sz="quarter" idx="23" hasCustomPrompt="1"/>
          </p:nvPr>
        </p:nvSpPr>
        <p:spPr>
          <a:xfrm rot="10800000">
            <a:off x="5552890" y="3675814"/>
            <a:ext cx="1096433" cy="209480"/>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
        <p:nvSpPr>
          <p:cNvPr id="18" name="Espace réservé du texte 10">
            <a:extLst>
              <a:ext uri="{FF2B5EF4-FFF2-40B4-BE49-F238E27FC236}">
                <a16:creationId xmlns:a16="http://schemas.microsoft.com/office/drawing/2014/main" id="{929A8655-1F53-480F-8591-3D24D79A7B03}"/>
              </a:ext>
            </a:extLst>
          </p:cNvPr>
          <p:cNvSpPr>
            <a:spLocks noGrp="1"/>
          </p:cNvSpPr>
          <p:nvPr>
            <p:ph type="body" sz="quarter" idx="24" hasCustomPrompt="1"/>
          </p:nvPr>
        </p:nvSpPr>
        <p:spPr>
          <a:xfrm>
            <a:off x="8174656" y="3023085"/>
            <a:ext cx="3384000" cy="684000"/>
          </a:xfrm>
          <a:solidFill>
            <a:schemeClr val="tx2"/>
          </a:solidFill>
        </p:spPr>
        <p:txBody>
          <a:bodyPr anchor="ctr"/>
          <a:lstStyle>
            <a:lvl1pPr algn="ctr">
              <a:defRPr sz="4000">
                <a:solidFill>
                  <a:schemeClr val="bg1"/>
                </a:solidFill>
              </a:defRPr>
            </a:lvl1pPr>
            <a:lvl2pPr>
              <a:defRPr sz="2400"/>
            </a:lvl2pPr>
            <a:lvl3pPr>
              <a:defRPr sz="1800"/>
            </a:lvl3pPr>
            <a:lvl4pPr>
              <a:defRPr sz="1600"/>
            </a:lvl4pPr>
            <a:lvl5pPr>
              <a:defRPr sz="1600"/>
            </a:lvl5pPr>
          </a:lstStyle>
          <a:p>
            <a:pPr lvl="0"/>
            <a:r>
              <a:rPr lang="en-US" noProof="0"/>
              <a:t>NN</a:t>
            </a:r>
          </a:p>
        </p:txBody>
      </p:sp>
      <p:sp>
        <p:nvSpPr>
          <p:cNvPr id="19" name="Espace réservé du texte 10">
            <a:extLst>
              <a:ext uri="{FF2B5EF4-FFF2-40B4-BE49-F238E27FC236}">
                <a16:creationId xmlns:a16="http://schemas.microsoft.com/office/drawing/2014/main" id="{2B9BEC67-6961-47E7-8313-1489F4F11B5C}"/>
              </a:ext>
            </a:extLst>
          </p:cNvPr>
          <p:cNvSpPr>
            <a:spLocks noGrp="1"/>
          </p:cNvSpPr>
          <p:nvPr>
            <p:ph type="body" sz="quarter" idx="25" hasCustomPrompt="1"/>
          </p:nvPr>
        </p:nvSpPr>
        <p:spPr>
          <a:xfrm>
            <a:off x="8067498" y="3968439"/>
            <a:ext cx="3491157" cy="2340000"/>
          </a:xfrm>
        </p:spPr>
        <p:txBody>
          <a:bodyPr/>
          <a:lstStyle>
            <a:lvl1pPr>
              <a:defRPr sz="1600"/>
            </a:lvl1pPr>
            <a:lvl2pPr>
              <a:defRPr sz="16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Espace réservé du texte 12">
            <a:extLst>
              <a:ext uri="{FF2B5EF4-FFF2-40B4-BE49-F238E27FC236}">
                <a16:creationId xmlns:a16="http://schemas.microsoft.com/office/drawing/2014/main" id="{A1E2C166-5791-40DB-903C-66BC65C0DDAD}"/>
              </a:ext>
            </a:extLst>
          </p:cNvPr>
          <p:cNvSpPr>
            <a:spLocks noGrp="1"/>
          </p:cNvSpPr>
          <p:nvPr>
            <p:ph type="body" sz="quarter" idx="26" hasCustomPrompt="1"/>
          </p:nvPr>
        </p:nvSpPr>
        <p:spPr>
          <a:xfrm rot="10800000">
            <a:off x="9318440" y="3675814"/>
            <a:ext cx="1096433" cy="209480"/>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2455837513"/>
      </p:ext>
    </p:extLst>
  </p:cSld>
  <p:clrMapOvr>
    <a:masterClrMapping/>
  </p:clrMapOvr>
  <p:hf hdr="0" ftr="0"/>
  <p:extLst>
    <p:ext uri="{DCECCB84-F9BA-43D5-87BE-67443E8EF086}">
      <p15:sldGuideLst xmlns:p15="http://schemas.microsoft.com/office/powerpoint/2012/main">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n 2 columns with a frame">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37159"/>
            <a:ext cx="7127143" cy="1296000"/>
          </a:xfrm>
        </p:spPr>
        <p:txBody>
          <a:bodyPr/>
          <a:lstStyle>
            <a:lvl1pPr>
              <a:defRPr sz="2400"/>
            </a:lvl1pPr>
            <a:lvl2pPr>
              <a:buNone/>
              <a:defRPr sz="2400"/>
            </a:lvl2pPr>
            <a:lvl3pPr>
              <a:defRPr sz="1800"/>
            </a:lvl3pPr>
            <a:lvl4pPr>
              <a:defRPr sz="1600"/>
            </a:lvl4pPr>
            <a:lvl5pPr>
              <a:defRPr sz="1600"/>
            </a:lvl5pPr>
          </a:lstStyle>
          <a:p>
            <a:pPr lvl="0"/>
            <a:r>
              <a:rPr lang="en-US" noProof="0"/>
              <a:t>Click to edit master text styles</a:t>
            </a:r>
          </a:p>
        </p:txBody>
      </p:sp>
      <p:sp>
        <p:nvSpPr>
          <p:cNvPr id="22" name="Espace réservé du texte 10">
            <a:extLst>
              <a:ext uri="{FF2B5EF4-FFF2-40B4-BE49-F238E27FC236}">
                <a16:creationId xmlns:a16="http://schemas.microsoft.com/office/drawing/2014/main" id="{66ED2081-D062-47AE-9D57-77E330A954EF}"/>
              </a:ext>
            </a:extLst>
          </p:cNvPr>
          <p:cNvSpPr>
            <a:spLocks noGrp="1"/>
          </p:cNvSpPr>
          <p:nvPr>
            <p:ph type="body" sz="quarter" idx="18" hasCustomPrompt="1"/>
          </p:nvPr>
        </p:nvSpPr>
        <p:spPr>
          <a:xfrm>
            <a:off x="536400" y="2690848"/>
            <a:ext cx="3528000" cy="3383381"/>
          </a:xfrm>
        </p:spPr>
        <p:txBody>
          <a:bodyPr/>
          <a:lstStyle>
            <a:lvl1pPr>
              <a:defRPr sz="1900"/>
            </a:lvl1pPr>
            <a:lvl2pPr>
              <a:defRPr sz="19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Espace réservé du texte 10">
            <a:extLst>
              <a:ext uri="{FF2B5EF4-FFF2-40B4-BE49-F238E27FC236}">
                <a16:creationId xmlns:a16="http://schemas.microsoft.com/office/drawing/2014/main" id="{A24175A2-B90D-4CD9-8997-CD3D3F99148E}"/>
              </a:ext>
            </a:extLst>
          </p:cNvPr>
          <p:cNvSpPr>
            <a:spLocks noGrp="1"/>
          </p:cNvSpPr>
          <p:nvPr>
            <p:ph type="body" sz="quarter" idx="19" hasCustomPrompt="1"/>
          </p:nvPr>
        </p:nvSpPr>
        <p:spPr>
          <a:xfrm>
            <a:off x="4135543" y="2690848"/>
            <a:ext cx="3528000" cy="3383381"/>
          </a:xfrm>
        </p:spPr>
        <p:txBody>
          <a:bodyPr/>
          <a:lstStyle>
            <a:lvl1pPr>
              <a:defRPr sz="1900"/>
            </a:lvl1pPr>
            <a:lvl2pPr>
              <a:defRPr sz="19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Espace réservé du texte 23">
            <a:extLst>
              <a:ext uri="{FF2B5EF4-FFF2-40B4-BE49-F238E27FC236}">
                <a16:creationId xmlns:a16="http://schemas.microsoft.com/office/drawing/2014/main" id="{7EDC22B2-698E-4E5B-A0AD-BAE9A52C79F4}"/>
              </a:ext>
            </a:extLst>
          </p:cNvPr>
          <p:cNvSpPr>
            <a:spLocks noGrp="1"/>
          </p:cNvSpPr>
          <p:nvPr>
            <p:ph type="body" sz="quarter" idx="20" hasCustomPrompt="1"/>
          </p:nvPr>
        </p:nvSpPr>
        <p:spPr>
          <a:xfrm>
            <a:off x="7917908" y="1288067"/>
            <a:ext cx="3656872" cy="4868893"/>
          </a:xfrm>
          <a:custGeom>
            <a:avLst/>
            <a:gdLst>
              <a:gd name="connsiteX0" fmla="*/ 0 w 3656872"/>
              <a:gd name="connsiteY0" fmla="*/ 0 h 4868893"/>
              <a:gd name="connsiteX1" fmla="*/ 3656872 w 3656872"/>
              <a:gd name="connsiteY1" fmla="*/ 0 h 4868893"/>
              <a:gd name="connsiteX2" fmla="*/ 3656872 w 3656872"/>
              <a:gd name="connsiteY2" fmla="*/ 4868893 h 4868893"/>
              <a:gd name="connsiteX3" fmla="*/ 0 w 3656872"/>
              <a:gd name="connsiteY3" fmla="*/ 4868893 h 4868893"/>
            </a:gdLst>
            <a:ahLst/>
            <a:cxnLst>
              <a:cxn ang="0">
                <a:pos x="connsiteX0" y="connsiteY0"/>
              </a:cxn>
              <a:cxn ang="0">
                <a:pos x="connsiteX1" y="connsiteY1"/>
              </a:cxn>
              <a:cxn ang="0">
                <a:pos x="connsiteX2" y="connsiteY2"/>
              </a:cxn>
              <a:cxn ang="0">
                <a:pos x="connsiteX3" y="connsiteY3"/>
              </a:cxn>
            </a:cxnLst>
            <a:rect l="l" t="t" r="r" b="b"/>
            <a:pathLst>
              <a:path w="3656872" h="4868893">
                <a:moveTo>
                  <a:pt x="0" y="0"/>
                </a:moveTo>
                <a:lnTo>
                  <a:pt x="3656872" y="0"/>
                </a:lnTo>
                <a:lnTo>
                  <a:pt x="3656872" y="4868893"/>
                </a:lnTo>
                <a:lnTo>
                  <a:pt x="0" y="4868893"/>
                </a:lnTo>
                <a:close/>
              </a:path>
            </a:pathLst>
          </a:custGeom>
          <a:solidFill>
            <a:schemeClr val="tx2"/>
          </a:solidFill>
        </p:spPr>
        <p:txBody>
          <a:bodyPr wrap="square" lIns="288000" tIns="288000" rIns="288000" bIns="288000">
            <a:noAutofit/>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15369075"/>
      </p:ext>
    </p:extLst>
  </p:cSld>
  <p:clrMapOvr>
    <a:masterClrMapping/>
  </p:clrMapOvr>
  <p:hf hdr="0" ftr="0"/>
  <p:extLst>
    <p:ext uri="{DCECCB84-F9BA-43D5-87BE-67443E8EF086}">
      <p15:sldGuideLst xmlns:p15="http://schemas.microsoft.com/office/powerpoint/2012/main">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FD1CB-5C99-41C9-BA86-BB740E814EC3}"/>
              </a:ext>
            </a:extLst>
          </p:cNvPr>
          <p:cNvSpPr>
            <a:spLocks noGrp="1"/>
          </p:cNvSpPr>
          <p:nvPr>
            <p:ph type="title" hasCustomPrompt="1"/>
          </p:nvPr>
        </p:nvSpPr>
        <p:spPr>
          <a:xfrm>
            <a:off x="1154637" y="2066189"/>
            <a:ext cx="10440000" cy="3600000"/>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869275313"/>
      </p:ext>
    </p:extLst>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a:blip r:embed="rId2"/>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01D72-D317-48EB-8946-13EE8EFCE25B}"/>
              </a:ext>
            </a:extLst>
          </p:cNvPr>
          <p:cNvSpPr>
            <a:spLocks noGrp="1"/>
          </p:cNvSpPr>
          <p:nvPr>
            <p:ph type="title" hasCustomPrompt="1"/>
          </p:nvPr>
        </p:nvSpPr>
        <p:spPr>
          <a:xfrm>
            <a:off x="1172822" y="3162277"/>
            <a:ext cx="4320000" cy="1800000"/>
          </a:xfrm>
        </p:spPr>
        <p:txBody>
          <a:bodyPr anchor="b"/>
          <a:lstStyle>
            <a:lvl1pPr>
              <a:defRPr sz="3400" b="0">
                <a:solidFill>
                  <a:schemeClr val="bg1"/>
                </a:solidFill>
                <a:latin typeface="+mj-lt"/>
              </a:defRPr>
            </a:lvl1pPr>
          </a:lstStyle>
          <a:p>
            <a:r>
              <a:rPr lang="en-US" noProof="0"/>
              <a:t>Click to edit Master title style</a:t>
            </a:r>
          </a:p>
        </p:txBody>
      </p:sp>
      <p:sp>
        <p:nvSpPr>
          <p:cNvPr id="9" name="Espace réservé du texte 10">
            <a:extLst>
              <a:ext uri="{FF2B5EF4-FFF2-40B4-BE49-F238E27FC236}">
                <a16:creationId xmlns:a16="http://schemas.microsoft.com/office/drawing/2014/main" id="{121B9EDF-81A4-4116-AE20-E6C846380D2A}"/>
              </a:ext>
            </a:extLst>
          </p:cNvPr>
          <p:cNvSpPr>
            <a:spLocks noGrp="1"/>
          </p:cNvSpPr>
          <p:nvPr>
            <p:ph type="body" sz="quarter" idx="13" hasCustomPrompt="1"/>
          </p:nvPr>
        </p:nvSpPr>
        <p:spPr>
          <a:xfrm>
            <a:off x="1172822" y="5028859"/>
            <a:ext cx="4320000" cy="1296000"/>
          </a:xfrm>
        </p:spPr>
        <p:txBody>
          <a:bodyPr/>
          <a:lstStyle>
            <a:lvl1pPr>
              <a:defRPr sz="1000">
                <a:solidFill>
                  <a:schemeClr val="bg1"/>
                </a:solidFill>
              </a:defRPr>
            </a:lvl1pPr>
            <a:lvl2pPr marL="0" indent="0">
              <a:spcBef>
                <a:spcPts val="0"/>
              </a:spcBef>
              <a:buNone/>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78545815"/>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Content-full">
    <p:spTree>
      <p:nvGrpSpPr>
        <p:cNvPr id="1" name=""/>
        <p:cNvGrpSpPr/>
        <p:nvPr/>
      </p:nvGrpSpPr>
      <p:grpSpPr>
        <a:xfrm>
          <a:off x="0" y="0"/>
          <a:ext cx="0" cy="0"/>
          <a:chOff x="0" y="0"/>
          <a:chExt cx="0" cy="0"/>
        </a:xfrm>
      </p:grpSpPr>
      <p:grpSp>
        <p:nvGrpSpPr>
          <p:cNvPr id="195" name="Raggruppa"/>
          <p:cNvGrpSpPr/>
          <p:nvPr/>
        </p:nvGrpSpPr>
        <p:grpSpPr>
          <a:xfrm rot="16200000">
            <a:off x="1286256" y="4695808"/>
            <a:ext cx="882753" cy="3205727"/>
            <a:chOff x="0" y="0"/>
            <a:chExt cx="882751" cy="3205726"/>
          </a:xfrm>
        </p:grpSpPr>
        <p:pic>
          <p:nvPicPr>
            <p:cNvPr id="110" name="Google Shape;896;p6" descr="Google Shape;896;p6"/>
            <p:cNvPicPr>
              <a:picLocks noChangeAspect="1"/>
            </p:cNvPicPr>
            <p:nvPr/>
          </p:nvPicPr>
          <p:blipFill>
            <a:blip r:embed="rId2"/>
            <a:stretch>
              <a:fillRect/>
            </a:stretch>
          </p:blipFill>
          <p:spPr>
            <a:xfrm>
              <a:off x="-1" y="2749263"/>
              <a:ext cx="60774" cy="62515"/>
            </a:xfrm>
            <a:prstGeom prst="rect">
              <a:avLst/>
            </a:prstGeom>
            <a:ln w="12700" cap="flat">
              <a:noFill/>
              <a:miter lim="400000"/>
            </a:ln>
            <a:effectLst/>
          </p:spPr>
        </p:pic>
        <p:pic>
          <p:nvPicPr>
            <p:cNvPr id="111" name="Google Shape;897;p6" descr="Google Shape;897;p6"/>
            <p:cNvPicPr>
              <a:picLocks noChangeAspect="1"/>
            </p:cNvPicPr>
            <p:nvPr/>
          </p:nvPicPr>
          <p:blipFill>
            <a:blip r:embed="rId2"/>
            <a:stretch>
              <a:fillRect/>
            </a:stretch>
          </p:blipFill>
          <p:spPr>
            <a:xfrm>
              <a:off x="-1" y="2946237"/>
              <a:ext cx="60774" cy="62514"/>
            </a:xfrm>
            <a:prstGeom prst="rect">
              <a:avLst/>
            </a:prstGeom>
            <a:ln w="12700" cap="flat">
              <a:noFill/>
              <a:miter lim="400000"/>
            </a:ln>
            <a:effectLst/>
          </p:spPr>
        </p:pic>
        <p:pic>
          <p:nvPicPr>
            <p:cNvPr id="112" name="Google Shape;898;p6" descr="Google Shape;898;p6"/>
            <p:cNvPicPr>
              <a:picLocks noChangeAspect="1"/>
            </p:cNvPicPr>
            <p:nvPr/>
          </p:nvPicPr>
          <p:blipFill>
            <a:blip r:embed="rId3"/>
            <a:stretch>
              <a:fillRect/>
            </a:stretch>
          </p:blipFill>
          <p:spPr>
            <a:xfrm>
              <a:off x="-1" y="3143212"/>
              <a:ext cx="60774" cy="62515"/>
            </a:xfrm>
            <a:prstGeom prst="rect">
              <a:avLst/>
            </a:prstGeom>
            <a:ln w="12700" cap="flat">
              <a:noFill/>
              <a:miter lim="400000"/>
            </a:ln>
            <a:effectLst/>
          </p:spPr>
        </p:pic>
        <p:pic>
          <p:nvPicPr>
            <p:cNvPr id="113" name="Google Shape;899;p6" descr="Google Shape;899;p6"/>
            <p:cNvPicPr>
              <a:picLocks noChangeAspect="1"/>
            </p:cNvPicPr>
            <p:nvPr/>
          </p:nvPicPr>
          <p:blipFill>
            <a:blip r:embed="rId2"/>
            <a:stretch>
              <a:fillRect/>
            </a:stretch>
          </p:blipFill>
          <p:spPr>
            <a:xfrm>
              <a:off x="209818" y="2749263"/>
              <a:ext cx="60774" cy="62515"/>
            </a:xfrm>
            <a:prstGeom prst="rect">
              <a:avLst/>
            </a:prstGeom>
            <a:ln w="12700" cap="flat">
              <a:noFill/>
              <a:miter lim="400000"/>
            </a:ln>
            <a:effectLst/>
          </p:spPr>
        </p:pic>
        <p:pic>
          <p:nvPicPr>
            <p:cNvPr id="114" name="Google Shape;900;p6" descr="Google Shape;900;p6"/>
            <p:cNvPicPr>
              <a:picLocks noChangeAspect="1"/>
            </p:cNvPicPr>
            <p:nvPr/>
          </p:nvPicPr>
          <p:blipFill>
            <a:blip r:embed="rId2"/>
            <a:stretch>
              <a:fillRect/>
            </a:stretch>
          </p:blipFill>
          <p:spPr>
            <a:xfrm>
              <a:off x="413872" y="2749263"/>
              <a:ext cx="60774" cy="62515"/>
            </a:xfrm>
            <a:prstGeom prst="rect">
              <a:avLst/>
            </a:prstGeom>
            <a:ln w="12700" cap="flat">
              <a:noFill/>
              <a:miter lim="400000"/>
            </a:ln>
            <a:effectLst/>
          </p:spPr>
        </p:pic>
        <p:pic>
          <p:nvPicPr>
            <p:cNvPr id="115" name="Google Shape;901;p6" descr="Google Shape;901;p6"/>
            <p:cNvPicPr>
              <a:picLocks noChangeAspect="1"/>
            </p:cNvPicPr>
            <p:nvPr/>
          </p:nvPicPr>
          <p:blipFill>
            <a:blip r:embed="rId2"/>
            <a:stretch>
              <a:fillRect/>
            </a:stretch>
          </p:blipFill>
          <p:spPr>
            <a:xfrm>
              <a:off x="617925" y="2749263"/>
              <a:ext cx="60773" cy="62515"/>
            </a:xfrm>
            <a:prstGeom prst="rect">
              <a:avLst/>
            </a:prstGeom>
            <a:ln w="12700" cap="flat">
              <a:noFill/>
              <a:miter lim="400000"/>
            </a:ln>
            <a:effectLst/>
          </p:spPr>
        </p:pic>
        <p:pic>
          <p:nvPicPr>
            <p:cNvPr id="116" name="Google Shape;902;p6" descr="Google Shape;902;p6"/>
            <p:cNvPicPr>
              <a:picLocks noChangeAspect="1"/>
            </p:cNvPicPr>
            <p:nvPr/>
          </p:nvPicPr>
          <p:blipFill>
            <a:blip r:embed="rId2"/>
            <a:stretch>
              <a:fillRect/>
            </a:stretch>
          </p:blipFill>
          <p:spPr>
            <a:xfrm>
              <a:off x="821979" y="2749263"/>
              <a:ext cx="60773" cy="62515"/>
            </a:xfrm>
            <a:prstGeom prst="rect">
              <a:avLst/>
            </a:prstGeom>
            <a:ln w="12700" cap="flat">
              <a:noFill/>
              <a:miter lim="400000"/>
            </a:ln>
            <a:effectLst/>
          </p:spPr>
        </p:pic>
        <p:pic>
          <p:nvPicPr>
            <p:cNvPr id="117" name="Google Shape;903;p6" descr="Google Shape;903;p6"/>
            <p:cNvPicPr>
              <a:picLocks noChangeAspect="1"/>
            </p:cNvPicPr>
            <p:nvPr/>
          </p:nvPicPr>
          <p:blipFill>
            <a:blip r:embed="rId2"/>
            <a:stretch>
              <a:fillRect/>
            </a:stretch>
          </p:blipFill>
          <p:spPr>
            <a:xfrm>
              <a:off x="209818" y="2946237"/>
              <a:ext cx="60774" cy="62514"/>
            </a:xfrm>
            <a:prstGeom prst="rect">
              <a:avLst/>
            </a:prstGeom>
            <a:ln w="12700" cap="flat">
              <a:noFill/>
              <a:miter lim="400000"/>
            </a:ln>
            <a:effectLst/>
          </p:spPr>
        </p:pic>
        <p:pic>
          <p:nvPicPr>
            <p:cNvPr id="118" name="Google Shape;904;p6" descr="Google Shape;904;p6"/>
            <p:cNvPicPr>
              <a:picLocks noChangeAspect="1"/>
            </p:cNvPicPr>
            <p:nvPr/>
          </p:nvPicPr>
          <p:blipFill>
            <a:blip r:embed="rId2"/>
            <a:stretch>
              <a:fillRect/>
            </a:stretch>
          </p:blipFill>
          <p:spPr>
            <a:xfrm>
              <a:off x="413872" y="2946237"/>
              <a:ext cx="60774" cy="62514"/>
            </a:xfrm>
            <a:prstGeom prst="rect">
              <a:avLst/>
            </a:prstGeom>
            <a:ln w="12700" cap="flat">
              <a:noFill/>
              <a:miter lim="400000"/>
            </a:ln>
            <a:effectLst/>
          </p:spPr>
        </p:pic>
        <p:pic>
          <p:nvPicPr>
            <p:cNvPr id="119" name="Google Shape;905;p6" descr="Google Shape;905;p6"/>
            <p:cNvPicPr>
              <a:picLocks noChangeAspect="1"/>
            </p:cNvPicPr>
            <p:nvPr/>
          </p:nvPicPr>
          <p:blipFill>
            <a:blip r:embed="rId2"/>
            <a:stretch>
              <a:fillRect/>
            </a:stretch>
          </p:blipFill>
          <p:spPr>
            <a:xfrm>
              <a:off x="617925" y="2946237"/>
              <a:ext cx="60773" cy="62514"/>
            </a:xfrm>
            <a:prstGeom prst="rect">
              <a:avLst/>
            </a:prstGeom>
            <a:ln w="12700" cap="flat">
              <a:noFill/>
              <a:miter lim="400000"/>
            </a:ln>
            <a:effectLst/>
          </p:spPr>
        </p:pic>
        <p:pic>
          <p:nvPicPr>
            <p:cNvPr id="120" name="Google Shape;906;p6" descr="Google Shape;906;p6"/>
            <p:cNvPicPr>
              <a:picLocks noChangeAspect="1"/>
            </p:cNvPicPr>
            <p:nvPr/>
          </p:nvPicPr>
          <p:blipFill>
            <a:blip r:embed="rId2"/>
            <a:stretch>
              <a:fillRect/>
            </a:stretch>
          </p:blipFill>
          <p:spPr>
            <a:xfrm>
              <a:off x="821979" y="2946237"/>
              <a:ext cx="60773" cy="62514"/>
            </a:xfrm>
            <a:prstGeom prst="rect">
              <a:avLst/>
            </a:prstGeom>
            <a:ln w="12700" cap="flat">
              <a:noFill/>
              <a:miter lim="400000"/>
            </a:ln>
            <a:effectLst/>
          </p:spPr>
        </p:pic>
        <p:pic>
          <p:nvPicPr>
            <p:cNvPr id="121" name="Google Shape;907;p6" descr="Google Shape;907;p6"/>
            <p:cNvPicPr>
              <a:picLocks noChangeAspect="1"/>
            </p:cNvPicPr>
            <p:nvPr/>
          </p:nvPicPr>
          <p:blipFill>
            <a:blip r:embed="rId3"/>
            <a:stretch>
              <a:fillRect/>
            </a:stretch>
          </p:blipFill>
          <p:spPr>
            <a:xfrm>
              <a:off x="209818" y="3143212"/>
              <a:ext cx="60774" cy="62515"/>
            </a:xfrm>
            <a:prstGeom prst="rect">
              <a:avLst/>
            </a:prstGeom>
            <a:ln w="12700" cap="flat">
              <a:noFill/>
              <a:miter lim="400000"/>
            </a:ln>
            <a:effectLst/>
          </p:spPr>
        </p:pic>
        <p:pic>
          <p:nvPicPr>
            <p:cNvPr id="122" name="Google Shape;908;p6" descr="Google Shape;908;p6"/>
            <p:cNvPicPr>
              <a:picLocks noChangeAspect="1"/>
            </p:cNvPicPr>
            <p:nvPr/>
          </p:nvPicPr>
          <p:blipFill>
            <a:blip r:embed="rId3"/>
            <a:stretch>
              <a:fillRect/>
            </a:stretch>
          </p:blipFill>
          <p:spPr>
            <a:xfrm>
              <a:off x="413872" y="3143212"/>
              <a:ext cx="60774" cy="62515"/>
            </a:xfrm>
            <a:prstGeom prst="rect">
              <a:avLst/>
            </a:prstGeom>
            <a:ln w="12700" cap="flat">
              <a:noFill/>
              <a:miter lim="400000"/>
            </a:ln>
            <a:effectLst/>
          </p:spPr>
        </p:pic>
        <p:pic>
          <p:nvPicPr>
            <p:cNvPr id="123" name="Google Shape;909;p6" descr="Google Shape;909;p6"/>
            <p:cNvPicPr>
              <a:picLocks noChangeAspect="1"/>
            </p:cNvPicPr>
            <p:nvPr/>
          </p:nvPicPr>
          <p:blipFill>
            <a:blip r:embed="rId3"/>
            <a:stretch>
              <a:fillRect/>
            </a:stretch>
          </p:blipFill>
          <p:spPr>
            <a:xfrm>
              <a:off x="617925" y="3143212"/>
              <a:ext cx="60773" cy="62515"/>
            </a:xfrm>
            <a:prstGeom prst="rect">
              <a:avLst/>
            </a:prstGeom>
            <a:ln w="12700" cap="flat">
              <a:noFill/>
              <a:miter lim="400000"/>
            </a:ln>
            <a:effectLst/>
          </p:spPr>
        </p:pic>
        <p:pic>
          <p:nvPicPr>
            <p:cNvPr id="124" name="Google Shape;910;p6" descr="Google Shape;910;p6"/>
            <p:cNvPicPr>
              <a:picLocks noChangeAspect="1"/>
            </p:cNvPicPr>
            <p:nvPr/>
          </p:nvPicPr>
          <p:blipFill>
            <a:blip r:embed="rId3"/>
            <a:stretch>
              <a:fillRect/>
            </a:stretch>
          </p:blipFill>
          <p:spPr>
            <a:xfrm>
              <a:off x="821979" y="3143212"/>
              <a:ext cx="60773" cy="62515"/>
            </a:xfrm>
            <a:prstGeom prst="rect">
              <a:avLst/>
            </a:prstGeom>
            <a:ln w="12700" cap="flat">
              <a:noFill/>
              <a:miter lim="400000"/>
            </a:ln>
            <a:effectLst/>
          </p:spPr>
        </p:pic>
        <p:pic>
          <p:nvPicPr>
            <p:cNvPr id="125" name="Google Shape;911;p6" descr="Google Shape;911;p6"/>
            <p:cNvPicPr>
              <a:picLocks noChangeAspect="1"/>
            </p:cNvPicPr>
            <p:nvPr/>
          </p:nvPicPr>
          <p:blipFill>
            <a:blip r:embed="rId3"/>
            <a:stretch>
              <a:fillRect/>
            </a:stretch>
          </p:blipFill>
          <p:spPr>
            <a:xfrm>
              <a:off x="-1" y="196974"/>
              <a:ext cx="60774" cy="62514"/>
            </a:xfrm>
            <a:prstGeom prst="rect">
              <a:avLst/>
            </a:prstGeom>
            <a:ln w="12700" cap="flat">
              <a:noFill/>
              <a:miter lim="400000"/>
            </a:ln>
            <a:effectLst/>
          </p:spPr>
        </p:pic>
        <p:pic>
          <p:nvPicPr>
            <p:cNvPr id="126" name="Google Shape;912;p6" descr="Google Shape;912;p6"/>
            <p:cNvPicPr>
              <a:picLocks noChangeAspect="1"/>
            </p:cNvPicPr>
            <p:nvPr/>
          </p:nvPicPr>
          <p:blipFill>
            <a:blip r:embed="rId2"/>
            <a:stretch>
              <a:fillRect/>
            </a:stretch>
          </p:blipFill>
          <p:spPr>
            <a:xfrm>
              <a:off x="-1" y="-1"/>
              <a:ext cx="60774" cy="62515"/>
            </a:xfrm>
            <a:prstGeom prst="rect">
              <a:avLst/>
            </a:prstGeom>
            <a:ln w="12700" cap="flat">
              <a:noFill/>
              <a:miter lim="400000"/>
            </a:ln>
            <a:effectLst/>
          </p:spPr>
        </p:pic>
        <p:pic>
          <p:nvPicPr>
            <p:cNvPr id="127" name="Google Shape;913;p6" descr="Google Shape;913;p6"/>
            <p:cNvPicPr>
              <a:picLocks noChangeAspect="1"/>
            </p:cNvPicPr>
            <p:nvPr/>
          </p:nvPicPr>
          <p:blipFill>
            <a:blip r:embed="rId2"/>
            <a:stretch>
              <a:fillRect/>
            </a:stretch>
          </p:blipFill>
          <p:spPr>
            <a:xfrm>
              <a:off x="-1" y="393950"/>
              <a:ext cx="60774" cy="62515"/>
            </a:xfrm>
            <a:prstGeom prst="rect">
              <a:avLst/>
            </a:prstGeom>
            <a:ln w="12700" cap="flat">
              <a:noFill/>
              <a:miter lim="400000"/>
            </a:ln>
            <a:effectLst/>
          </p:spPr>
        </p:pic>
        <p:pic>
          <p:nvPicPr>
            <p:cNvPr id="128" name="Google Shape;914;p6" descr="Google Shape;914;p6"/>
            <p:cNvPicPr>
              <a:picLocks noChangeAspect="1"/>
            </p:cNvPicPr>
            <p:nvPr/>
          </p:nvPicPr>
          <p:blipFill>
            <a:blip r:embed="rId2"/>
            <a:stretch>
              <a:fillRect/>
            </a:stretch>
          </p:blipFill>
          <p:spPr>
            <a:xfrm>
              <a:off x="-1" y="787900"/>
              <a:ext cx="60774" cy="62515"/>
            </a:xfrm>
            <a:prstGeom prst="rect">
              <a:avLst/>
            </a:prstGeom>
            <a:ln w="12700" cap="flat">
              <a:noFill/>
              <a:miter lim="400000"/>
            </a:ln>
            <a:effectLst/>
          </p:spPr>
        </p:pic>
        <p:pic>
          <p:nvPicPr>
            <p:cNvPr id="129" name="Google Shape;915;p6" descr="Google Shape;915;p6"/>
            <p:cNvPicPr>
              <a:picLocks noChangeAspect="1"/>
            </p:cNvPicPr>
            <p:nvPr/>
          </p:nvPicPr>
          <p:blipFill>
            <a:blip r:embed="rId3"/>
            <a:stretch>
              <a:fillRect/>
            </a:stretch>
          </p:blipFill>
          <p:spPr>
            <a:xfrm>
              <a:off x="-1" y="590925"/>
              <a:ext cx="60774" cy="62514"/>
            </a:xfrm>
            <a:prstGeom prst="rect">
              <a:avLst/>
            </a:prstGeom>
            <a:ln w="12700" cap="flat">
              <a:noFill/>
              <a:miter lim="400000"/>
            </a:ln>
            <a:effectLst/>
          </p:spPr>
        </p:pic>
        <p:pic>
          <p:nvPicPr>
            <p:cNvPr id="130" name="Google Shape;916;p6" descr="Google Shape;916;p6"/>
            <p:cNvPicPr>
              <a:picLocks noChangeAspect="1"/>
            </p:cNvPicPr>
            <p:nvPr/>
          </p:nvPicPr>
          <p:blipFill>
            <a:blip r:embed="rId2"/>
            <a:stretch>
              <a:fillRect/>
            </a:stretch>
          </p:blipFill>
          <p:spPr>
            <a:xfrm>
              <a:off x="-1" y="984874"/>
              <a:ext cx="60774" cy="62515"/>
            </a:xfrm>
            <a:prstGeom prst="rect">
              <a:avLst/>
            </a:prstGeom>
            <a:ln w="12700" cap="flat">
              <a:noFill/>
              <a:miter lim="400000"/>
            </a:ln>
            <a:effectLst/>
          </p:spPr>
        </p:pic>
        <p:pic>
          <p:nvPicPr>
            <p:cNvPr id="131" name="Google Shape;917;p6" descr="Google Shape;917;p6"/>
            <p:cNvPicPr>
              <a:picLocks noChangeAspect="1"/>
            </p:cNvPicPr>
            <p:nvPr/>
          </p:nvPicPr>
          <p:blipFill>
            <a:blip r:embed="rId3"/>
            <a:stretch>
              <a:fillRect/>
            </a:stretch>
          </p:blipFill>
          <p:spPr>
            <a:xfrm>
              <a:off x="-1" y="1181849"/>
              <a:ext cx="60774" cy="62515"/>
            </a:xfrm>
            <a:prstGeom prst="rect">
              <a:avLst/>
            </a:prstGeom>
            <a:ln w="12700" cap="flat">
              <a:noFill/>
              <a:miter lim="400000"/>
            </a:ln>
            <a:effectLst/>
          </p:spPr>
        </p:pic>
        <p:pic>
          <p:nvPicPr>
            <p:cNvPr id="132" name="Google Shape;918;p6" descr="Google Shape;918;p6"/>
            <p:cNvPicPr>
              <a:picLocks noChangeAspect="1"/>
            </p:cNvPicPr>
            <p:nvPr/>
          </p:nvPicPr>
          <p:blipFill>
            <a:blip r:embed="rId2"/>
            <a:stretch>
              <a:fillRect/>
            </a:stretch>
          </p:blipFill>
          <p:spPr>
            <a:xfrm>
              <a:off x="209818" y="-1"/>
              <a:ext cx="60774" cy="62515"/>
            </a:xfrm>
            <a:prstGeom prst="rect">
              <a:avLst/>
            </a:prstGeom>
            <a:ln w="12700" cap="flat">
              <a:noFill/>
              <a:miter lim="400000"/>
            </a:ln>
            <a:effectLst/>
          </p:spPr>
        </p:pic>
        <p:pic>
          <p:nvPicPr>
            <p:cNvPr id="133" name="Google Shape;919;p6" descr="Google Shape;919;p6"/>
            <p:cNvPicPr>
              <a:picLocks noChangeAspect="1"/>
            </p:cNvPicPr>
            <p:nvPr/>
          </p:nvPicPr>
          <p:blipFill>
            <a:blip r:embed="rId2"/>
            <a:stretch>
              <a:fillRect/>
            </a:stretch>
          </p:blipFill>
          <p:spPr>
            <a:xfrm>
              <a:off x="413872" y="-1"/>
              <a:ext cx="60774" cy="62515"/>
            </a:xfrm>
            <a:prstGeom prst="rect">
              <a:avLst/>
            </a:prstGeom>
            <a:ln w="12700" cap="flat">
              <a:noFill/>
              <a:miter lim="400000"/>
            </a:ln>
            <a:effectLst/>
          </p:spPr>
        </p:pic>
        <p:pic>
          <p:nvPicPr>
            <p:cNvPr id="134" name="Google Shape;920;p6" descr="Google Shape;920;p6"/>
            <p:cNvPicPr>
              <a:picLocks noChangeAspect="1"/>
            </p:cNvPicPr>
            <p:nvPr/>
          </p:nvPicPr>
          <p:blipFill>
            <a:blip r:embed="rId2"/>
            <a:stretch>
              <a:fillRect/>
            </a:stretch>
          </p:blipFill>
          <p:spPr>
            <a:xfrm>
              <a:off x="617925" y="-1"/>
              <a:ext cx="60773" cy="62515"/>
            </a:xfrm>
            <a:prstGeom prst="rect">
              <a:avLst/>
            </a:prstGeom>
            <a:ln w="12700" cap="flat">
              <a:noFill/>
              <a:miter lim="400000"/>
            </a:ln>
            <a:effectLst/>
          </p:spPr>
        </p:pic>
        <p:pic>
          <p:nvPicPr>
            <p:cNvPr id="135" name="Google Shape;921;p6" descr="Google Shape;921;p6"/>
            <p:cNvPicPr>
              <a:picLocks noChangeAspect="1"/>
            </p:cNvPicPr>
            <p:nvPr/>
          </p:nvPicPr>
          <p:blipFill>
            <a:blip r:embed="rId2"/>
            <a:stretch>
              <a:fillRect/>
            </a:stretch>
          </p:blipFill>
          <p:spPr>
            <a:xfrm>
              <a:off x="821979" y="-1"/>
              <a:ext cx="60773" cy="62515"/>
            </a:xfrm>
            <a:prstGeom prst="rect">
              <a:avLst/>
            </a:prstGeom>
            <a:ln w="12700" cap="flat">
              <a:noFill/>
              <a:miter lim="400000"/>
            </a:ln>
            <a:effectLst/>
          </p:spPr>
        </p:pic>
        <p:pic>
          <p:nvPicPr>
            <p:cNvPr id="136" name="Google Shape;922;p6" descr="Google Shape;922;p6"/>
            <p:cNvPicPr>
              <a:picLocks noChangeAspect="1"/>
            </p:cNvPicPr>
            <p:nvPr/>
          </p:nvPicPr>
          <p:blipFill>
            <a:blip r:embed="rId3"/>
            <a:stretch>
              <a:fillRect/>
            </a:stretch>
          </p:blipFill>
          <p:spPr>
            <a:xfrm>
              <a:off x="209818" y="196974"/>
              <a:ext cx="60774" cy="62514"/>
            </a:xfrm>
            <a:prstGeom prst="rect">
              <a:avLst/>
            </a:prstGeom>
            <a:ln w="12700" cap="flat">
              <a:noFill/>
              <a:miter lim="400000"/>
            </a:ln>
            <a:effectLst/>
          </p:spPr>
        </p:pic>
        <p:pic>
          <p:nvPicPr>
            <p:cNvPr id="137" name="Google Shape;923;p6" descr="Google Shape;923;p6"/>
            <p:cNvPicPr>
              <a:picLocks noChangeAspect="1"/>
            </p:cNvPicPr>
            <p:nvPr/>
          </p:nvPicPr>
          <p:blipFill>
            <a:blip r:embed="rId3"/>
            <a:stretch>
              <a:fillRect/>
            </a:stretch>
          </p:blipFill>
          <p:spPr>
            <a:xfrm>
              <a:off x="413872" y="196974"/>
              <a:ext cx="60774" cy="62514"/>
            </a:xfrm>
            <a:prstGeom prst="rect">
              <a:avLst/>
            </a:prstGeom>
            <a:ln w="12700" cap="flat">
              <a:noFill/>
              <a:miter lim="400000"/>
            </a:ln>
            <a:effectLst/>
          </p:spPr>
        </p:pic>
        <p:pic>
          <p:nvPicPr>
            <p:cNvPr id="138" name="Google Shape;924;p6" descr="Google Shape;924;p6"/>
            <p:cNvPicPr>
              <a:picLocks noChangeAspect="1"/>
            </p:cNvPicPr>
            <p:nvPr/>
          </p:nvPicPr>
          <p:blipFill>
            <a:blip r:embed="rId3"/>
            <a:stretch>
              <a:fillRect/>
            </a:stretch>
          </p:blipFill>
          <p:spPr>
            <a:xfrm>
              <a:off x="617925" y="196974"/>
              <a:ext cx="60773" cy="62514"/>
            </a:xfrm>
            <a:prstGeom prst="rect">
              <a:avLst/>
            </a:prstGeom>
            <a:ln w="12700" cap="flat">
              <a:noFill/>
              <a:miter lim="400000"/>
            </a:ln>
            <a:effectLst/>
          </p:spPr>
        </p:pic>
        <p:pic>
          <p:nvPicPr>
            <p:cNvPr id="139" name="Google Shape;925;p6" descr="Google Shape;925;p6"/>
            <p:cNvPicPr>
              <a:picLocks noChangeAspect="1"/>
            </p:cNvPicPr>
            <p:nvPr/>
          </p:nvPicPr>
          <p:blipFill>
            <a:blip r:embed="rId3"/>
            <a:stretch>
              <a:fillRect/>
            </a:stretch>
          </p:blipFill>
          <p:spPr>
            <a:xfrm>
              <a:off x="821979" y="196974"/>
              <a:ext cx="60773" cy="62514"/>
            </a:xfrm>
            <a:prstGeom prst="rect">
              <a:avLst/>
            </a:prstGeom>
            <a:ln w="12700" cap="flat">
              <a:noFill/>
              <a:miter lim="400000"/>
            </a:ln>
            <a:effectLst/>
          </p:spPr>
        </p:pic>
        <p:pic>
          <p:nvPicPr>
            <p:cNvPr id="140" name="Google Shape;926;p6" descr="Google Shape;926;p6"/>
            <p:cNvPicPr>
              <a:picLocks noChangeAspect="1"/>
            </p:cNvPicPr>
            <p:nvPr/>
          </p:nvPicPr>
          <p:blipFill>
            <a:blip r:embed="rId2"/>
            <a:stretch>
              <a:fillRect/>
            </a:stretch>
          </p:blipFill>
          <p:spPr>
            <a:xfrm>
              <a:off x="209818" y="393950"/>
              <a:ext cx="60774" cy="62515"/>
            </a:xfrm>
            <a:prstGeom prst="rect">
              <a:avLst/>
            </a:prstGeom>
            <a:ln w="12700" cap="flat">
              <a:noFill/>
              <a:miter lim="400000"/>
            </a:ln>
            <a:effectLst/>
          </p:spPr>
        </p:pic>
        <p:pic>
          <p:nvPicPr>
            <p:cNvPr id="141" name="Google Shape;927;p6" descr="Google Shape;927;p6"/>
            <p:cNvPicPr>
              <a:picLocks noChangeAspect="1"/>
            </p:cNvPicPr>
            <p:nvPr/>
          </p:nvPicPr>
          <p:blipFill>
            <a:blip r:embed="rId2"/>
            <a:stretch>
              <a:fillRect/>
            </a:stretch>
          </p:blipFill>
          <p:spPr>
            <a:xfrm>
              <a:off x="413872" y="393950"/>
              <a:ext cx="60774" cy="62515"/>
            </a:xfrm>
            <a:prstGeom prst="rect">
              <a:avLst/>
            </a:prstGeom>
            <a:ln w="12700" cap="flat">
              <a:noFill/>
              <a:miter lim="400000"/>
            </a:ln>
            <a:effectLst/>
          </p:spPr>
        </p:pic>
        <p:pic>
          <p:nvPicPr>
            <p:cNvPr id="142" name="Google Shape;928;p6" descr="Google Shape;928;p6"/>
            <p:cNvPicPr>
              <a:picLocks noChangeAspect="1"/>
            </p:cNvPicPr>
            <p:nvPr/>
          </p:nvPicPr>
          <p:blipFill>
            <a:blip r:embed="rId2"/>
            <a:stretch>
              <a:fillRect/>
            </a:stretch>
          </p:blipFill>
          <p:spPr>
            <a:xfrm>
              <a:off x="617925" y="393950"/>
              <a:ext cx="60773" cy="62515"/>
            </a:xfrm>
            <a:prstGeom prst="rect">
              <a:avLst/>
            </a:prstGeom>
            <a:ln w="12700" cap="flat">
              <a:noFill/>
              <a:miter lim="400000"/>
            </a:ln>
            <a:effectLst/>
          </p:spPr>
        </p:pic>
        <p:pic>
          <p:nvPicPr>
            <p:cNvPr id="143" name="Google Shape;929;p6" descr="Google Shape;929;p6"/>
            <p:cNvPicPr>
              <a:picLocks noChangeAspect="1"/>
            </p:cNvPicPr>
            <p:nvPr/>
          </p:nvPicPr>
          <p:blipFill>
            <a:blip r:embed="rId2"/>
            <a:stretch>
              <a:fillRect/>
            </a:stretch>
          </p:blipFill>
          <p:spPr>
            <a:xfrm>
              <a:off x="821979" y="393950"/>
              <a:ext cx="60773" cy="62515"/>
            </a:xfrm>
            <a:prstGeom prst="rect">
              <a:avLst/>
            </a:prstGeom>
            <a:ln w="12700" cap="flat">
              <a:noFill/>
              <a:miter lim="400000"/>
            </a:ln>
            <a:effectLst/>
          </p:spPr>
        </p:pic>
        <p:pic>
          <p:nvPicPr>
            <p:cNvPr id="144" name="Google Shape;930;p6" descr="Google Shape;930;p6"/>
            <p:cNvPicPr>
              <a:picLocks noChangeAspect="1"/>
            </p:cNvPicPr>
            <p:nvPr/>
          </p:nvPicPr>
          <p:blipFill>
            <a:blip r:embed="rId3"/>
            <a:stretch>
              <a:fillRect/>
            </a:stretch>
          </p:blipFill>
          <p:spPr>
            <a:xfrm>
              <a:off x="209818" y="590925"/>
              <a:ext cx="60774" cy="62514"/>
            </a:xfrm>
            <a:prstGeom prst="rect">
              <a:avLst/>
            </a:prstGeom>
            <a:ln w="12700" cap="flat">
              <a:noFill/>
              <a:miter lim="400000"/>
            </a:ln>
            <a:effectLst/>
          </p:spPr>
        </p:pic>
        <p:pic>
          <p:nvPicPr>
            <p:cNvPr id="145" name="Google Shape;931;p6" descr="Google Shape;931;p6"/>
            <p:cNvPicPr>
              <a:picLocks noChangeAspect="1"/>
            </p:cNvPicPr>
            <p:nvPr/>
          </p:nvPicPr>
          <p:blipFill>
            <a:blip r:embed="rId3"/>
            <a:stretch>
              <a:fillRect/>
            </a:stretch>
          </p:blipFill>
          <p:spPr>
            <a:xfrm>
              <a:off x="413872" y="590925"/>
              <a:ext cx="60774" cy="62514"/>
            </a:xfrm>
            <a:prstGeom prst="rect">
              <a:avLst/>
            </a:prstGeom>
            <a:ln w="12700" cap="flat">
              <a:noFill/>
              <a:miter lim="400000"/>
            </a:ln>
            <a:effectLst/>
          </p:spPr>
        </p:pic>
        <p:pic>
          <p:nvPicPr>
            <p:cNvPr id="146" name="Google Shape;932;p6" descr="Google Shape;932;p6"/>
            <p:cNvPicPr>
              <a:picLocks noChangeAspect="1"/>
            </p:cNvPicPr>
            <p:nvPr/>
          </p:nvPicPr>
          <p:blipFill>
            <a:blip r:embed="rId3"/>
            <a:stretch>
              <a:fillRect/>
            </a:stretch>
          </p:blipFill>
          <p:spPr>
            <a:xfrm>
              <a:off x="617925" y="590925"/>
              <a:ext cx="60773" cy="62514"/>
            </a:xfrm>
            <a:prstGeom prst="rect">
              <a:avLst/>
            </a:prstGeom>
            <a:ln w="12700" cap="flat">
              <a:noFill/>
              <a:miter lim="400000"/>
            </a:ln>
            <a:effectLst/>
          </p:spPr>
        </p:pic>
        <p:pic>
          <p:nvPicPr>
            <p:cNvPr id="147" name="Google Shape;933;p6" descr="Google Shape;933;p6"/>
            <p:cNvPicPr>
              <a:picLocks noChangeAspect="1"/>
            </p:cNvPicPr>
            <p:nvPr/>
          </p:nvPicPr>
          <p:blipFill>
            <a:blip r:embed="rId3"/>
            <a:stretch>
              <a:fillRect/>
            </a:stretch>
          </p:blipFill>
          <p:spPr>
            <a:xfrm>
              <a:off x="821979" y="590925"/>
              <a:ext cx="60773" cy="62514"/>
            </a:xfrm>
            <a:prstGeom prst="rect">
              <a:avLst/>
            </a:prstGeom>
            <a:ln w="12700" cap="flat">
              <a:noFill/>
              <a:miter lim="400000"/>
            </a:ln>
            <a:effectLst/>
          </p:spPr>
        </p:pic>
        <p:pic>
          <p:nvPicPr>
            <p:cNvPr id="148" name="Google Shape;934;p6" descr="Google Shape;934;p6"/>
            <p:cNvPicPr>
              <a:picLocks noChangeAspect="1"/>
            </p:cNvPicPr>
            <p:nvPr/>
          </p:nvPicPr>
          <p:blipFill>
            <a:blip r:embed="rId2"/>
            <a:stretch>
              <a:fillRect/>
            </a:stretch>
          </p:blipFill>
          <p:spPr>
            <a:xfrm>
              <a:off x="209818" y="787900"/>
              <a:ext cx="60774" cy="62515"/>
            </a:xfrm>
            <a:prstGeom prst="rect">
              <a:avLst/>
            </a:prstGeom>
            <a:ln w="12700" cap="flat">
              <a:noFill/>
              <a:miter lim="400000"/>
            </a:ln>
            <a:effectLst/>
          </p:spPr>
        </p:pic>
        <p:pic>
          <p:nvPicPr>
            <p:cNvPr id="149" name="Google Shape;935;p6" descr="Google Shape;935;p6"/>
            <p:cNvPicPr>
              <a:picLocks noChangeAspect="1"/>
            </p:cNvPicPr>
            <p:nvPr/>
          </p:nvPicPr>
          <p:blipFill>
            <a:blip r:embed="rId2"/>
            <a:stretch>
              <a:fillRect/>
            </a:stretch>
          </p:blipFill>
          <p:spPr>
            <a:xfrm>
              <a:off x="413872" y="787900"/>
              <a:ext cx="60774" cy="62515"/>
            </a:xfrm>
            <a:prstGeom prst="rect">
              <a:avLst/>
            </a:prstGeom>
            <a:ln w="12700" cap="flat">
              <a:noFill/>
              <a:miter lim="400000"/>
            </a:ln>
            <a:effectLst/>
          </p:spPr>
        </p:pic>
        <p:pic>
          <p:nvPicPr>
            <p:cNvPr id="150" name="Google Shape;936;p6" descr="Google Shape;936;p6"/>
            <p:cNvPicPr>
              <a:picLocks noChangeAspect="1"/>
            </p:cNvPicPr>
            <p:nvPr/>
          </p:nvPicPr>
          <p:blipFill>
            <a:blip r:embed="rId2"/>
            <a:stretch>
              <a:fillRect/>
            </a:stretch>
          </p:blipFill>
          <p:spPr>
            <a:xfrm>
              <a:off x="617925" y="787900"/>
              <a:ext cx="60773" cy="62515"/>
            </a:xfrm>
            <a:prstGeom prst="rect">
              <a:avLst/>
            </a:prstGeom>
            <a:ln w="12700" cap="flat">
              <a:noFill/>
              <a:miter lim="400000"/>
            </a:ln>
            <a:effectLst/>
          </p:spPr>
        </p:pic>
        <p:pic>
          <p:nvPicPr>
            <p:cNvPr id="151" name="Google Shape;937;p6" descr="Google Shape;937;p6"/>
            <p:cNvPicPr>
              <a:picLocks noChangeAspect="1"/>
            </p:cNvPicPr>
            <p:nvPr/>
          </p:nvPicPr>
          <p:blipFill>
            <a:blip r:embed="rId2"/>
            <a:stretch>
              <a:fillRect/>
            </a:stretch>
          </p:blipFill>
          <p:spPr>
            <a:xfrm>
              <a:off x="821979" y="787900"/>
              <a:ext cx="60773" cy="62515"/>
            </a:xfrm>
            <a:prstGeom prst="rect">
              <a:avLst/>
            </a:prstGeom>
            <a:ln w="12700" cap="flat">
              <a:noFill/>
              <a:miter lim="400000"/>
            </a:ln>
            <a:effectLst/>
          </p:spPr>
        </p:pic>
        <p:pic>
          <p:nvPicPr>
            <p:cNvPr id="152" name="Google Shape;938;p6" descr="Google Shape;938;p6"/>
            <p:cNvPicPr>
              <a:picLocks noChangeAspect="1"/>
            </p:cNvPicPr>
            <p:nvPr/>
          </p:nvPicPr>
          <p:blipFill>
            <a:blip r:embed="rId2"/>
            <a:stretch>
              <a:fillRect/>
            </a:stretch>
          </p:blipFill>
          <p:spPr>
            <a:xfrm>
              <a:off x="209818" y="984874"/>
              <a:ext cx="60774" cy="62515"/>
            </a:xfrm>
            <a:prstGeom prst="rect">
              <a:avLst/>
            </a:prstGeom>
            <a:ln w="12700" cap="flat">
              <a:noFill/>
              <a:miter lim="400000"/>
            </a:ln>
            <a:effectLst/>
          </p:spPr>
        </p:pic>
        <p:pic>
          <p:nvPicPr>
            <p:cNvPr id="153" name="Google Shape;939;p6" descr="Google Shape;939;p6"/>
            <p:cNvPicPr>
              <a:picLocks noChangeAspect="1"/>
            </p:cNvPicPr>
            <p:nvPr/>
          </p:nvPicPr>
          <p:blipFill>
            <a:blip r:embed="rId2"/>
            <a:stretch>
              <a:fillRect/>
            </a:stretch>
          </p:blipFill>
          <p:spPr>
            <a:xfrm>
              <a:off x="413872" y="984874"/>
              <a:ext cx="60774" cy="62515"/>
            </a:xfrm>
            <a:prstGeom prst="rect">
              <a:avLst/>
            </a:prstGeom>
            <a:ln w="12700" cap="flat">
              <a:noFill/>
              <a:miter lim="400000"/>
            </a:ln>
            <a:effectLst/>
          </p:spPr>
        </p:pic>
        <p:pic>
          <p:nvPicPr>
            <p:cNvPr id="154" name="Google Shape;940;p6" descr="Google Shape;940;p6"/>
            <p:cNvPicPr>
              <a:picLocks noChangeAspect="1"/>
            </p:cNvPicPr>
            <p:nvPr/>
          </p:nvPicPr>
          <p:blipFill>
            <a:blip r:embed="rId2"/>
            <a:stretch>
              <a:fillRect/>
            </a:stretch>
          </p:blipFill>
          <p:spPr>
            <a:xfrm>
              <a:off x="617925" y="984874"/>
              <a:ext cx="60773" cy="62515"/>
            </a:xfrm>
            <a:prstGeom prst="rect">
              <a:avLst/>
            </a:prstGeom>
            <a:ln w="12700" cap="flat">
              <a:noFill/>
              <a:miter lim="400000"/>
            </a:ln>
            <a:effectLst/>
          </p:spPr>
        </p:pic>
        <p:pic>
          <p:nvPicPr>
            <p:cNvPr id="155" name="Google Shape;941;p6" descr="Google Shape;941;p6"/>
            <p:cNvPicPr>
              <a:picLocks noChangeAspect="1"/>
            </p:cNvPicPr>
            <p:nvPr/>
          </p:nvPicPr>
          <p:blipFill>
            <a:blip r:embed="rId2"/>
            <a:stretch>
              <a:fillRect/>
            </a:stretch>
          </p:blipFill>
          <p:spPr>
            <a:xfrm>
              <a:off x="821979" y="984874"/>
              <a:ext cx="60773" cy="62515"/>
            </a:xfrm>
            <a:prstGeom prst="rect">
              <a:avLst/>
            </a:prstGeom>
            <a:ln w="12700" cap="flat">
              <a:noFill/>
              <a:miter lim="400000"/>
            </a:ln>
            <a:effectLst/>
          </p:spPr>
        </p:pic>
        <p:pic>
          <p:nvPicPr>
            <p:cNvPr id="156" name="Google Shape;942;p6" descr="Google Shape;942;p6"/>
            <p:cNvPicPr>
              <a:picLocks noChangeAspect="1"/>
            </p:cNvPicPr>
            <p:nvPr/>
          </p:nvPicPr>
          <p:blipFill>
            <a:blip r:embed="rId3"/>
            <a:stretch>
              <a:fillRect/>
            </a:stretch>
          </p:blipFill>
          <p:spPr>
            <a:xfrm>
              <a:off x="209818" y="1181849"/>
              <a:ext cx="60774" cy="62515"/>
            </a:xfrm>
            <a:prstGeom prst="rect">
              <a:avLst/>
            </a:prstGeom>
            <a:ln w="12700" cap="flat">
              <a:noFill/>
              <a:miter lim="400000"/>
            </a:ln>
            <a:effectLst/>
          </p:spPr>
        </p:pic>
        <p:pic>
          <p:nvPicPr>
            <p:cNvPr id="157" name="Google Shape;943;p6" descr="Google Shape;943;p6"/>
            <p:cNvPicPr>
              <a:picLocks noChangeAspect="1"/>
            </p:cNvPicPr>
            <p:nvPr/>
          </p:nvPicPr>
          <p:blipFill>
            <a:blip r:embed="rId3"/>
            <a:stretch>
              <a:fillRect/>
            </a:stretch>
          </p:blipFill>
          <p:spPr>
            <a:xfrm>
              <a:off x="413872" y="1181849"/>
              <a:ext cx="60774" cy="62515"/>
            </a:xfrm>
            <a:prstGeom prst="rect">
              <a:avLst/>
            </a:prstGeom>
            <a:ln w="12700" cap="flat">
              <a:noFill/>
              <a:miter lim="400000"/>
            </a:ln>
            <a:effectLst/>
          </p:spPr>
        </p:pic>
        <p:pic>
          <p:nvPicPr>
            <p:cNvPr id="158" name="Google Shape;944;p6" descr="Google Shape;944;p6"/>
            <p:cNvPicPr>
              <a:picLocks noChangeAspect="1"/>
            </p:cNvPicPr>
            <p:nvPr/>
          </p:nvPicPr>
          <p:blipFill>
            <a:blip r:embed="rId3"/>
            <a:stretch>
              <a:fillRect/>
            </a:stretch>
          </p:blipFill>
          <p:spPr>
            <a:xfrm>
              <a:off x="617925" y="1181849"/>
              <a:ext cx="60773" cy="62515"/>
            </a:xfrm>
            <a:prstGeom prst="rect">
              <a:avLst/>
            </a:prstGeom>
            <a:ln w="12700" cap="flat">
              <a:noFill/>
              <a:miter lim="400000"/>
            </a:ln>
            <a:effectLst/>
          </p:spPr>
        </p:pic>
        <p:pic>
          <p:nvPicPr>
            <p:cNvPr id="159" name="Google Shape;945;p6" descr="Google Shape;945;p6"/>
            <p:cNvPicPr>
              <a:picLocks noChangeAspect="1"/>
            </p:cNvPicPr>
            <p:nvPr/>
          </p:nvPicPr>
          <p:blipFill>
            <a:blip r:embed="rId3"/>
            <a:stretch>
              <a:fillRect/>
            </a:stretch>
          </p:blipFill>
          <p:spPr>
            <a:xfrm>
              <a:off x="821979" y="1181849"/>
              <a:ext cx="60773" cy="62515"/>
            </a:xfrm>
            <a:prstGeom prst="rect">
              <a:avLst/>
            </a:prstGeom>
            <a:ln w="12700" cap="flat">
              <a:noFill/>
              <a:miter lim="400000"/>
            </a:ln>
            <a:effectLst/>
          </p:spPr>
        </p:pic>
        <p:pic>
          <p:nvPicPr>
            <p:cNvPr id="160" name="Google Shape;946;p6" descr="Google Shape;946;p6"/>
            <p:cNvPicPr>
              <a:picLocks noChangeAspect="1"/>
            </p:cNvPicPr>
            <p:nvPr/>
          </p:nvPicPr>
          <p:blipFill>
            <a:blip r:embed="rId3"/>
            <a:stretch>
              <a:fillRect/>
            </a:stretch>
          </p:blipFill>
          <p:spPr>
            <a:xfrm>
              <a:off x="-1" y="1377695"/>
              <a:ext cx="60774" cy="62515"/>
            </a:xfrm>
            <a:prstGeom prst="rect">
              <a:avLst/>
            </a:prstGeom>
            <a:ln w="12700" cap="flat">
              <a:noFill/>
              <a:miter lim="400000"/>
            </a:ln>
            <a:effectLst/>
          </p:spPr>
        </p:pic>
        <p:pic>
          <p:nvPicPr>
            <p:cNvPr id="161" name="Google Shape;947;p6" descr="Google Shape;947;p6"/>
            <p:cNvPicPr>
              <a:picLocks noChangeAspect="1"/>
            </p:cNvPicPr>
            <p:nvPr/>
          </p:nvPicPr>
          <p:blipFill>
            <a:blip r:embed="rId2"/>
            <a:stretch>
              <a:fillRect/>
            </a:stretch>
          </p:blipFill>
          <p:spPr>
            <a:xfrm>
              <a:off x="-1" y="1574671"/>
              <a:ext cx="60774" cy="62514"/>
            </a:xfrm>
            <a:prstGeom prst="rect">
              <a:avLst/>
            </a:prstGeom>
            <a:ln w="12700" cap="flat">
              <a:noFill/>
              <a:miter lim="400000"/>
            </a:ln>
            <a:effectLst/>
          </p:spPr>
        </p:pic>
        <p:pic>
          <p:nvPicPr>
            <p:cNvPr id="162" name="Google Shape;948;p6" descr="Google Shape;948;p6"/>
            <p:cNvPicPr>
              <a:picLocks noChangeAspect="1"/>
            </p:cNvPicPr>
            <p:nvPr/>
          </p:nvPicPr>
          <p:blipFill>
            <a:blip r:embed="rId3"/>
            <a:stretch>
              <a:fillRect/>
            </a:stretch>
          </p:blipFill>
          <p:spPr>
            <a:xfrm>
              <a:off x="-1" y="1771645"/>
              <a:ext cx="60774" cy="62515"/>
            </a:xfrm>
            <a:prstGeom prst="rect">
              <a:avLst/>
            </a:prstGeom>
            <a:ln w="12700" cap="flat">
              <a:noFill/>
              <a:miter lim="400000"/>
            </a:ln>
            <a:effectLst/>
          </p:spPr>
        </p:pic>
        <p:pic>
          <p:nvPicPr>
            <p:cNvPr id="163" name="Google Shape;949;p6" descr="Google Shape;949;p6"/>
            <p:cNvPicPr>
              <a:picLocks noChangeAspect="1"/>
            </p:cNvPicPr>
            <p:nvPr/>
          </p:nvPicPr>
          <p:blipFill>
            <a:blip r:embed="rId2"/>
            <a:stretch>
              <a:fillRect/>
            </a:stretch>
          </p:blipFill>
          <p:spPr>
            <a:xfrm>
              <a:off x="-1" y="1968619"/>
              <a:ext cx="60774" cy="62515"/>
            </a:xfrm>
            <a:prstGeom prst="rect">
              <a:avLst/>
            </a:prstGeom>
            <a:ln w="12700" cap="flat">
              <a:noFill/>
              <a:miter lim="400000"/>
            </a:ln>
            <a:effectLst/>
          </p:spPr>
        </p:pic>
        <p:pic>
          <p:nvPicPr>
            <p:cNvPr id="164" name="Google Shape;950;p6" descr="Google Shape;950;p6"/>
            <p:cNvPicPr>
              <a:picLocks noChangeAspect="1"/>
            </p:cNvPicPr>
            <p:nvPr/>
          </p:nvPicPr>
          <p:blipFill>
            <a:blip r:embed="rId2"/>
            <a:stretch>
              <a:fillRect/>
            </a:stretch>
          </p:blipFill>
          <p:spPr>
            <a:xfrm>
              <a:off x="-1" y="2165595"/>
              <a:ext cx="60774" cy="62515"/>
            </a:xfrm>
            <a:prstGeom prst="rect">
              <a:avLst/>
            </a:prstGeom>
            <a:ln w="12700" cap="flat">
              <a:noFill/>
              <a:miter lim="400000"/>
            </a:ln>
            <a:effectLst/>
          </p:spPr>
        </p:pic>
        <p:pic>
          <p:nvPicPr>
            <p:cNvPr id="165" name="Google Shape;951;p6" descr="Google Shape;951;p6"/>
            <p:cNvPicPr>
              <a:picLocks noChangeAspect="1"/>
            </p:cNvPicPr>
            <p:nvPr/>
          </p:nvPicPr>
          <p:blipFill>
            <a:blip r:embed="rId3"/>
            <a:stretch>
              <a:fillRect/>
            </a:stretch>
          </p:blipFill>
          <p:spPr>
            <a:xfrm>
              <a:off x="-1" y="2362570"/>
              <a:ext cx="60774" cy="62515"/>
            </a:xfrm>
            <a:prstGeom prst="rect">
              <a:avLst/>
            </a:prstGeom>
            <a:ln w="12700" cap="flat">
              <a:noFill/>
              <a:miter lim="400000"/>
            </a:ln>
            <a:effectLst/>
          </p:spPr>
        </p:pic>
        <p:pic>
          <p:nvPicPr>
            <p:cNvPr id="166" name="Google Shape;952;p6" descr="Google Shape;952;p6"/>
            <p:cNvPicPr>
              <a:picLocks noChangeAspect="1"/>
            </p:cNvPicPr>
            <p:nvPr/>
          </p:nvPicPr>
          <p:blipFill>
            <a:blip r:embed="rId2"/>
            <a:stretch>
              <a:fillRect/>
            </a:stretch>
          </p:blipFill>
          <p:spPr>
            <a:xfrm>
              <a:off x="-1" y="2559546"/>
              <a:ext cx="60774" cy="62514"/>
            </a:xfrm>
            <a:prstGeom prst="rect">
              <a:avLst/>
            </a:prstGeom>
            <a:ln w="12700" cap="flat">
              <a:noFill/>
              <a:miter lim="400000"/>
            </a:ln>
            <a:effectLst/>
          </p:spPr>
        </p:pic>
        <p:pic>
          <p:nvPicPr>
            <p:cNvPr id="167" name="Google Shape;953;p6" descr="Google Shape;953;p6"/>
            <p:cNvPicPr>
              <a:picLocks noChangeAspect="1"/>
            </p:cNvPicPr>
            <p:nvPr/>
          </p:nvPicPr>
          <p:blipFill>
            <a:blip r:embed="rId3"/>
            <a:stretch>
              <a:fillRect/>
            </a:stretch>
          </p:blipFill>
          <p:spPr>
            <a:xfrm>
              <a:off x="209818" y="1377695"/>
              <a:ext cx="60774" cy="62515"/>
            </a:xfrm>
            <a:prstGeom prst="rect">
              <a:avLst/>
            </a:prstGeom>
            <a:ln w="12700" cap="flat">
              <a:noFill/>
              <a:miter lim="400000"/>
            </a:ln>
            <a:effectLst/>
          </p:spPr>
        </p:pic>
        <p:pic>
          <p:nvPicPr>
            <p:cNvPr id="168" name="Google Shape;954;p6" descr="Google Shape;954;p6"/>
            <p:cNvPicPr>
              <a:picLocks noChangeAspect="1"/>
            </p:cNvPicPr>
            <p:nvPr/>
          </p:nvPicPr>
          <p:blipFill>
            <a:blip r:embed="rId3"/>
            <a:stretch>
              <a:fillRect/>
            </a:stretch>
          </p:blipFill>
          <p:spPr>
            <a:xfrm>
              <a:off x="413872" y="1377695"/>
              <a:ext cx="60774" cy="62515"/>
            </a:xfrm>
            <a:prstGeom prst="rect">
              <a:avLst/>
            </a:prstGeom>
            <a:ln w="12700" cap="flat">
              <a:noFill/>
              <a:miter lim="400000"/>
            </a:ln>
            <a:effectLst/>
          </p:spPr>
        </p:pic>
        <p:pic>
          <p:nvPicPr>
            <p:cNvPr id="169" name="Google Shape;955;p6" descr="Google Shape;955;p6"/>
            <p:cNvPicPr>
              <a:picLocks noChangeAspect="1"/>
            </p:cNvPicPr>
            <p:nvPr/>
          </p:nvPicPr>
          <p:blipFill>
            <a:blip r:embed="rId3"/>
            <a:stretch>
              <a:fillRect/>
            </a:stretch>
          </p:blipFill>
          <p:spPr>
            <a:xfrm>
              <a:off x="617925" y="1377695"/>
              <a:ext cx="60773" cy="62515"/>
            </a:xfrm>
            <a:prstGeom prst="rect">
              <a:avLst/>
            </a:prstGeom>
            <a:ln w="12700" cap="flat">
              <a:noFill/>
              <a:miter lim="400000"/>
            </a:ln>
            <a:effectLst/>
          </p:spPr>
        </p:pic>
        <p:pic>
          <p:nvPicPr>
            <p:cNvPr id="170" name="Google Shape;956;p6" descr="Google Shape;956;p6"/>
            <p:cNvPicPr>
              <a:picLocks noChangeAspect="1"/>
            </p:cNvPicPr>
            <p:nvPr/>
          </p:nvPicPr>
          <p:blipFill>
            <a:blip r:embed="rId3"/>
            <a:stretch>
              <a:fillRect/>
            </a:stretch>
          </p:blipFill>
          <p:spPr>
            <a:xfrm>
              <a:off x="821979" y="1377695"/>
              <a:ext cx="60773" cy="62515"/>
            </a:xfrm>
            <a:prstGeom prst="rect">
              <a:avLst/>
            </a:prstGeom>
            <a:ln w="12700" cap="flat">
              <a:noFill/>
              <a:miter lim="400000"/>
            </a:ln>
            <a:effectLst/>
          </p:spPr>
        </p:pic>
        <p:pic>
          <p:nvPicPr>
            <p:cNvPr id="171" name="Google Shape;957;p6" descr="Google Shape;957;p6"/>
            <p:cNvPicPr>
              <a:picLocks noChangeAspect="1"/>
            </p:cNvPicPr>
            <p:nvPr/>
          </p:nvPicPr>
          <p:blipFill>
            <a:blip r:embed="rId2"/>
            <a:stretch>
              <a:fillRect/>
            </a:stretch>
          </p:blipFill>
          <p:spPr>
            <a:xfrm>
              <a:off x="209818" y="1574671"/>
              <a:ext cx="60774" cy="62514"/>
            </a:xfrm>
            <a:prstGeom prst="rect">
              <a:avLst/>
            </a:prstGeom>
            <a:ln w="12700" cap="flat">
              <a:noFill/>
              <a:miter lim="400000"/>
            </a:ln>
            <a:effectLst/>
          </p:spPr>
        </p:pic>
        <p:pic>
          <p:nvPicPr>
            <p:cNvPr id="172" name="Google Shape;958;p6" descr="Google Shape;958;p6"/>
            <p:cNvPicPr>
              <a:picLocks noChangeAspect="1"/>
            </p:cNvPicPr>
            <p:nvPr/>
          </p:nvPicPr>
          <p:blipFill>
            <a:blip r:embed="rId2"/>
            <a:stretch>
              <a:fillRect/>
            </a:stretch>
          </p:blipFill>
          <p:spPr>
            <a:xfrm>
              <a:off x="413872" y="1574671"/>
              <a:ext cx="60774" cy="62514"/>
            </a:xfrm>
            <a:prstGeom prst="rect">
              <a:avLst/>
            </a:prstGeom>
            <a:ln w="12700" cap="flat">
              <a:noFill/>
              <a:miter lim="400000"/>
            </a:ln>
            <a:effectLst/>
          </p:spPr>
        </p:pic>
        <p:pic>
          <p:nvPicPr>
            <p:cNvPr id="173" name="Google Shape;959;p6" descr="Google Shape;959;p6"/>
            <p:cNvPicPr>
              <a:picLocks noChangeAspect="1"/>
            </p:cNvPicPr>
            <p:nvPr/>
          </p:nvPicPr>
          <p:blipFill>
            <a:blip r:embed="rId2"/>
            <a:stretch>
              <a:fillRect/>
            </a:stretch>
          </p:blipFill>
          <p:spPr>
            <a:xfrm>
              <a:off x="617925" y="1574671"/>
              <a:ext cx="60773" cy="62514"/>
            </a:xfrm>
            <a:prstGeom prst="rect">
              <a:avLst/>
            </a:prstGeom>
            <a:ln w="12700" cap="flat">
              <a:noFill/>
              <a:miter lim="400000"/>
            </a:ln>
            <a:effectLst/>
          </p:spPr>
        </p:pic>
        <p:pic>
          <p:nvPicPr>
            <p:cNvPr id="174" name="Google Shape;960;p6" descr="Google Shape;960;p6"/>
            <p:cNvPicPr>
              <a:picLocks noChangeAspect="1"/>
            </p:cNvPicPr>
            <p:nvPr/>
          </p:nvPicPr>
          <p:blipFill>
            <a:blip r:embed="rId2"/>
            <a:stretch>
              <a:fillRect/>
            </a:stretch>
          </p:blipFill>
          <p:spPr>
            <a:xfrm>
              <a:off x="821979" y="1574671"/>
              <a:ext cx="60773" cy="62514"/>
            </a:xfrm>
            <a:prstGeom prst="rect">
              <a:avLst/>
            </a:prstGeom>
            <a:ln w="12700" cap="flat">
              <a:noFill/>
              <a:miter lim="400000"/>
            </a:ln>
            <a:effectLst/>
          </p:spPr>
        </p:pic>
        <p:pic>
          <p:nvPicPr>
            <p:cNvPr id="175" name="Google Shape;961;p6" descr="Google Shape;961;p6"/>
            <p:cNvPicPr>
              <a:picLocks noChangeAspect="1"/>
            </p:cNvPicPr>
            <p:nvPr/>
          </p:nvPicPr>
          <p:blipFill>
            <a:blip r:embed="rId3"/>
            <a:stretch>
              <a:fillRect/>
            </a:stretch>
          </p:blipFill>
          <p:spPr>
            <a:xfrm>
              <a:off x="209818" y="1771645"/>
              <a:ext cx="60774" cy="62515"/>
            </a:xfrm>
            <a:prstGeom prst="rect">
              <a:avLst/>
            </a:prstGeom>
            <a:ln w="12700" cap="flat">
              <a:noFill/>
              <a:miter lim="400000"/>
            </a:ln>
            <a:effectLst/>
          </p:spPr>
        </p:pic>
        <p:pic>
          <p:nvPicPr>
            <p:cNvPr id="176" name="Google Shape;962;p6" descr="Google Shape;962;p6"/>
            <p:cNvPicPr>
              <a:picLocks noChangeAspect="1"/>
            </p:cNvPicPr>
            <p:nvPr/>
          </p:nvPicPr>
          <p:blipFill>
            <a:blip r:embed="rId3"/>
            <a:stretch>
              <a:fillRect/>
            </a:stretch>
          </p:blipFill>
          <p:spPr>
            <a:xfrm>
              <a:off x="413872" y="1771645"/>
              <a:ext cx="60774" cy="62515"/>
            </a:xfrm>
            <a:prstGeom prst="rect">
              <a:avLst/>
            </a:prstGeom>
            <a:ln w="12700" cap="flat">
              <a:noFill/>
              <a:miter lim="400000"/>
            </a:ln>
            <a:effectLst/>
          </p:spPr>
        </p:pic>
        <p:pic>
          <p:nvPicPr>
            <p:cNvPr id="177" name="Google Shape;963;p6" descr="Google Shape;963;p6"/>
            <p:cNvPicPr>
              <a:picLocks noChangeAspect="1"/>
            </p:cNvPicPr>
            <p:nvPr/>
          </p:nvPicPr>
          <p:blipFill>
            <a:blip r:embed="rId3"/>
            <a:stretch>
              <a:fillRect/>
            </a:stretch>
          </p:blipFill>
          <p:spPr>
            <a:xfrm>
              <a:off x="617925" y="1771645"/>
              <a:ext cx="60773" cy="62515"/>
            </a:xfrm>
            <a:prstGeom prst="rect">
              <a:avLst/>
            </a:prstGeom>
            <a:ln w="12700" cap="flat">
              <a:noFill/>
              <a:miter lim="400000"/>
            </a:ln>
            <a:effectLst/>
          </p:spPr>
        </p:pic>
        <p:pic>
          <p:nvPicPr>
            <p:cNvPr id="178" name="Google Shape;964;p6" descr="Google Shape;964;p6"/>
            <p:cNvPicPr>
              <a:picLocks noChangeAspect="1"/>
            </p:cNvPicPr>
            <p:nvPr/>
          </p:nvPicPr>
          <p:blipFill>
            <a:blip r:embed="rId3"/>
            <a:stretch>
              <a:fillRect/>
            </a:stretch>
          </p:blipFill>
          <p:spPr>
            <a:xfrm>
              <a:off x="821979" y="1771645"/>
              <a:ext cx="60773" cy="62515"/>
            </a:xfrm>
            <a:prstGeom prst="rect">
              <a:avLst/>
            </a:prstGeom>
            <a:ln w="12700" cap="flat">
              <a:noFill/>
              <a:miter lim="400000"/>
            </a:ln>
            <a:effectLst/>
          </p:spPr>
        </p:pic>
        <p:pic>
          <p:nvPicPr>
            <p:cNvPr id="179" name="Google Shape;965;p6" descr="Google Shape;965;p6"/>
            <p:cNvPicPr>
              <a:picLocks noChangeAspect="1"/>
            </p:cNvPicPr>
            <p:nvPr/>
          </p:nvPicPr>
          <p:blipFill>
            <a:blip r:embed="rId2"/>
            <a:stretch>
              <a:fillRect/>
            </a:stretch>
          </p:blipFill>
          <p:spPr>
            <a:xfrm>
              <a:off x="209818" y="1968619"/>
              <a:ext cx="60774" cy="62515"/>
            </a:xfrm>
            <a:prstGeom prst="rect">
              <a:avLst/>
            </a:prstGeom>
            <a:ln w="12700" cap="flat">
              <a:noFill/>
              <a:miter lim="400000"/>
            </a:ln>
            <a:effectLst/>
          </p:spPr>
        </p:pic>
        <p:pic>
          <p:nvPicPr>
            <p:cNvPr id="180" name="Google Shape;966;p6" descr="Google Shape;966;p6"/>
            <p:cNvPicPr>
              <a:picLocks noChangeAspect="1"/>
            </p:cNvPicPr>
            <p:nvPr/>
          </p:nvPicPr>
          <p:blipFill>
            <a:blip r:embed="rId2"/>
            <a:stretch>
              <a:fillRect/>
            </a:stretch>
          </p:blipFill>
          <p:spPr>
            <a:xfrm>
              <a:off x="413872" y="1968619"/>
              <a:ext cx="60774" cy="62515"/>
            </a:xfrm>
            <a:prstGeom prst="rect">
              <a:avLst/>
            </a:prstGeom>
            <a:ln w="12700" cap="flat">
              <a:noFill/>
              <a:miter lim="400000"/>
            </a:ln>
            <a:effectLst/>
          </p:spPr>
        </p:pic>
        <p:pic>
          <p:nvPicPr>
            <p:cNvPr id="181" name="Google Shape;967;p6" descr="Google Shape;967;p6"/>
            <p:cNvPicPr>
              <a:picLocks noChangeAspect="1"/>
            </p:cNvPicPr>
            <p:nvPr/>
          </p:nvPicPr>
          <p:blipFill>
            <a:blip r:embed="rId2"/>
            <a:stretch>
              <a:fillRect/>
            </a:stretch>
          </p:blipFill>
          <p:spPr>
            <a:xfrm>
              <a:off x="617925" y="1968619"/>
              <a:ext cx="60773" cy="62515"/>
            </a:xfrm>
            <a:prstGeom prst="rect">
              <a:avLst/>
            </a:prstGeom>
            <a:ln w="12700" cap="flat">
              <a:noFill/>
              <a:miter lim="400000"/>
            </a:ln>
            <a:effectLst/>
          </p:spPr>
        </p:pic>
        <p:pic>
          <p:nvPicPr>
            <p:cNvPr id="182" name="Google Shape;968;p6" descr="Google Shape;968;p6"/>
            <p:cNvPicPr>
              <a:picLocks noChangeAspect="1"/>
            </p:cNvPicPr>
            <p:nvPr/>
          </p:nvPicPr>
          <p:blipFill>
            <a:blip r:embed="rId2"/>
            <a:stretch>
              <a:fillRect/>
            </a:stretch>
          </p:blipFill>
          <p:spPr>
            <a:xfrm>
              <a:off x="821979" y="1968619"/>
              <a:ext cx="60773" cy="62515"/>
            </a:xfrm>
            <a:prstGeom prst="rect">
              <a:avLst/>
            </a:prstGeom>
            <a:ln w="12700" cap="flat">
              <a:noFill/>
              <a:miter lim="400000"/>
            </a:ln>
            <a:effectLst/>
          </p:spPr>
        </p:pic>
        <p:pic>
          <p:nvPicPr>
            <p:cNvPr id="183" name="Google Shape;969;p6" descr="Google Shape;969;p6"/>
            <p:cNvPicPr>
              <a:picLocks noChangeAspect="1"/>
            </p:cNvPicPr>
            <p:nvPr/>
          </p:nvPicPr>
          <p:blipFill>
            <a:blip r:embed="rId2"/>
            <a:stretch>
              <a:fillRect/>
            </a:stretch>
          </p:blipFill>
          <p:spPr>
            <a:xfrm>
              <a:off x="209818" y="2165595"/>
              <a:ext cx="60774" cy="62515"/>
            </a:xfrm>
            <a:prstGeom prst="rect">
              <a:avLst/>
            </a:prstGeom>
            <a:ln w="12700" cap="flat">
              <a:noFill/>
              <a:miter lim="400000"/>
            </a:ln>
            <a:effectLst/>
          </p:spPr>
        </p:pic>
        <p:pic>
          <p:nvPicPr>
            <p:cNvPr id="184" name="Google Shape;970;p6" descr="Google Shape;970;p6"/>
            <p:cNvPicPr>
              <a:picLocks noChangeAspect="1"/>
            </p:cNvPicPr>
            <p:nvPr/>
          </p:nvPicPr>
          <p:blipFill>
            <a:blip r:embed="rId2"/>
            <a:stretch>
              <a:fillRect/>
            </a:stretch>
          </p:blipFill>
          <p:spPr>
            <a:xfrm>
              <a:off x="413872" y="2165595"/>
              <a:ext cx="60774" cy="62515"/>
            </a:xfrm>
            <a:prstGeom prst="rect">
              <a:avLst/>
            </a:prstGeom>
            <a:ln w="12700" cap="flat">
              <a:noFill/>
              <a:miter lim="400000"/>
            </a:ln>
            <a:effectLst/>
          </p:spPr>
        </p:pic>
        <p:pic>
          <p:nvPicPr>
            <p:cNvPr id="185" name="Google Shape;971;p6" descr="Google Shape;971;p6"/>
            <p:cNvPicPr>
              <a:picLocks noChangeAspect="1"/>
            </p:cNvPicPr>
            <p:nvPr/>
          </p:nvPicPr>
          <p:blipFill>
            <a:blip r:embed="rId2"/>
            <a:stretch>
              <a:fillRect/>
            </a:stretch>
          </p:blipFill>
          <p:spPr>
            <a:xfrm>
              <a:off x="617925" y="2165595"/>
              <a:ext cx="60773" cy="62515"/>
            </a:xfrm>
            <a:prstGeom prst="rect">
              <a:avLst/>
            </a:prstGeom>
            <a:ln w="12700" cap="flat">
              <a:noFill/>
              <a:miter lim="400000"/>
            </a:ln>
            <a:effectLst/>
          </p:spPr>
        </p:pic>
        <p:pic>
          <p:nvPicPr>
            <p:cNvPr id="186" name="Google Shape;972;p6" descr="Google Shape;972;p6"/>
            <p:cNvPicPr>
              <a:picLocks noChangeAspect="1"/>
            </p:cNvPicPr>
            <p:nvPr/>
          </p:nvPicPr>
          <p:blipFill>
            <a:blip r:embed="rId2"/>
            <a:stretch>
              <a:fillRect/>
            </a:stretch>
          </p:blipFill>
          <p:spPr>
            <a:xfrm>
              <a:off x="821979" y="2165595"/>
              <a:ext cx="60773" cy="62515"/>
            </a:xfrm>
            <a:prstGeom prst="rect">
              <a:avLst/>
            </a:prstGeom>
            <a:ln w="12700" cap="flat">
              <a:noFill/>
              <a:miter lim="400000"/>
            </a:ln>
            <a:effectLst/>
          </p:spPr>
        </p:pic>
        <p:pic>
          <p:nvPicPr>
            <p:cNvPr id="187" name="Google Shape;973;p6" descr="Google Shape;973;p6"/>
            <p:cNvPicPr>
              <a:picLocks noChangeAspect="1"/>
            </p:cNvPicPr>
            <p:nvPr/>
          </p:nvPicPr>
          <p:blipFill>
            <a:blip r:embed="rId3"/>
            <a:stretch>
              <a:fillRect/>
            </a:stretch>
          </p:blipFill>
          <p:spPr>
            <a:xfrm>
              <a:off x="209818" y="2362570"/>
              <a:ext cx="60774" cy="62515"/>
            </a:xfrm>
            <a:prstGeom prst="rect">
              <a:avLst/>
            </a:prstGeom>
            <a:ln w="12700" cap="flat">
              <a:noFill/>
              <a:miter lim="400000"/>
            </a:ln>
            <a:effectLst/>
          </p:spPr>
        </p:pic>
        <p:pic>
          <p:nvPicPr>
            <p:cNvPr id="188" name="Google Shape;974;p6" descr="Google Shape;974;p6"/>
            <p:cNvPicPr>
              <a:picLocks noChangeAspect="1"/>
            </p:cNvPicPr>
            <p:nvPr/>
          </p:nvPicPr>
          <p:blipFill>
            <a:blip r:embed="rId3"/>
            <a:stretch>
              <a:fillRect/>
            </a:stretch>
          </p:blipFill>
          <p:spPr>
            <a:xfrm>
              <a:off x="413872" y="2362570"/>
              <a:ext cx="60774" cy="62515"/>
            </a:xfrm>
            <a:prstGeom prst="rect">
              <a:avLst/>
            </a:prstGeom>
            <a:ln w="12700" cap="flat">
              <a:noFill/>
              <a:miter lim="400000"/>
            </a:ln>
            <a:effectLst/>
          </p:spPr>
        </p:pic>
        <p:pic>
          <p:nvPicPr>
            <p:cNvPr id="189" name="Google Shape;975;p6" descr="Google Shape;975;p6"/>
            <p:cNvPicPr>
              <a:picLocks noChangeAspect="1"/>
            </p:cNvPicPr>
            <p:nvPr/>
          </p:nvPicPr>
          <p:blipFill>
            <a:blip r:embed="rId3"/>
            <a:stretch>
              <a:fillRect/>
            </a:stretch>
          </p:blipFill>
          <p:spPr>
            <a:xfrm>
              <a:off x="617925" y="2362570"/>
              <a:ext cx="60773" cy="62515"/>
            </a:xfrm>
            <a:prstGeom prst="rect">
              <a:avLst/>
            </a:prstGeom>
            <a:ln w="12700" cap="flat">
              <a:noFill/>
              <a:miter lim="400000"/>
            </a:ln>
            <a:effectLst/>
          </p:spPr>
        </p:pic>
        <p:pic>
          <p:nvPicPr>
            <p:cNvPr id="190" name="Google Shape;976;p6" descr="Google Shape;976;p6"/>
            <p:cNvPicPr>
              <a:picLocks noChangeAspect="1"/>
            </p:cNvPicPr>
            <p:nvPr/>
          </p:nvPicPr>
          <p:blipFill>
            <a:blip r:embed="rId3"/>
            <a:stretch>
              <a:fillRect/>
            </a:stretch>
          </p:blipFill>
          <p:spPr>
            <a:xfrm>
              <a:off x="821979" y="2362570"/>
              <a:ext cx="60773" cy="62515"/>
            </a:xfrm>
            <a:prstGeom prst="rect">
              <a:avLst/>
            </a:prstGeom>
            <a:ln w="12700" cap="flat">
              <a:noFill/>
              <a:miter lim="400000"/>
            </a:ln>
            <a:effectLst/>
          </p:spPr>
        </p:pic>
        <p:pic>
          <p:nvPicPr>
            <p:cNvPr id="191" name="Google Shape;977;p6" descr="Google Shape;977;p6"/>
            <p:cNvPicPr>
              <a:picLocks noChangeAspect="1"/>
            </p:cNvPicPr>
            <p:nvPr/>
          </p:nvPicPr>
          <p:blipFill>
            <a:blip r:embed="rId2"/>
            <a:stretch>
              <a:fillRect/>
            </a:stretch>
          </p:blipFill>
          <p:spPr>
            <a:xfrm>
              <a:off x="209818" y="2559546"/>
              <a:ext cx="60774" cy="62514"/>
            </a:xfrm>
            <a:prstGeom prst="rect">
              <a:avLst/>
            </a:prstGeom>
            <a:ln w="12700" cap="flat">
              <a:noFill/>
              <a:miter lim="400000"/>
            </a:ln>
            <a:effectLst/>
          </p:spPr>
        </p:pic>
        <p:pic>
          <p:nvPicPr>
            <p:cNvPr id="192" name="Google Shape;978;p6" descr="Google Shape;978;p6"/>
            <p:cNvPicPr>
              <a:picLocks noChangeAspect="1"/>
            </p:cNvPicPr>
            <p:nvPr/>
          </p:nvPicPr>
          <p:blipFill>
            <a:blip r:embed="rId2"/>
            <a:stretch>
              <a:fillRect/>
            </a:stretch>
          </p:blipFill>
          <p:spPr>
            <a:xfrm>
              <a:off x="413872" y="2559546"/>
              <a:ext cx="60774" cy="62514"/>
            </a:xfrm>
            <a:prstGeom prst="rect">
              <a:avLst/>
            </a:prstGeom>
            <a:ln w="12700" cap="flat">
              <a:noFill/>
              <a:miter lim="400000"/>
            </a:ln>
            <a:effectLst/>
          </p:spPr>
        </p:pic>
        <p:pic>
          <p:nvPicPr>
            <p:cNvPr id="193" name="Google Shape;979;p6" descr="Google Shape;979;p6"/>
            <p:cNvPicPr>
              <a:picLocks noChangeAspect="1"/>
            </p:cNvPicPr>
            <p:nvPr/>
          </p:nvPicPr>
          <p:blipFill>
            <a:blip r:embed="rId2"/>
            <a:stretch>
              <a:fillRect/>
            </a:stretch>
          </p:blipFill>
          <p:spPr>
            <a:xfrm>
              <a:off x="617925" y="2559546"/>
              <a:ext cx="60773" cy="62514"/>
            </a:xfrm>
            <a:prstGeom prst="rect">
              <a:avLst/>
            </a:prstGeom>
            <a:ln w="12700" cap="flat">
              <a:noFill/>
              <a:miter lim="400000"/>
            </a:ln>
            <a:effectLst/>
          </p:spPr>
        </p:pic>
        <p:pic>
          <p:nvPicPr>
            <p:cNvPr id="194" name="Google Shape;980;p6" descr="Google Shape;980;p6"/>
            <p:cNvPicPr>
              <a:picLocks noChangeAspect="1"/>
            </p:cNvPicPr>
            <p:nvPr/>
          </p:nvPicPr>
          <p:blipFill>
            <a:blip r:embed="rId2"/>
            <a:stretch>
              <a:fillRect/>
            </a:stretch>
          </p:blipFill>
          <p:spPr>
            <a:xfrm>
              <a:off x="821979" y="2559546"/>
              <a:ext cx="60773" cy="62514"/>
            </a:xfrm>
            <a:prstGeom prst="rect">
              <a:avLst/>
            </a:prstGeom>
            <a:ln w="12700" cap="flat">
              <a:noFill/>
              <a:miter lim="400000"/>
            </a:ln>
            <a:effectLst/>
          </p:spPr>
        </p:pic>
      </p:grpSp>
      <p:grpSp>
        <p:nvGrpSpPr>
          <p:cNvPr id="251" name="Google Shape;624;p3"/>
          <p:cNvGrpSpPr/>
          <p:nvPr/>
        </p:nvGrpSpPr>
        <p:grpSpPr>
          <a:xfrm>
            <a:off x="9985036" y="5835779"/>
            <a:ext cx="2080642" cy="904269"/>
            <a:chOff x="0" y="0"/>
            <a:chExt cx="2080641" cy="904267"/>
          </a:xfrm>
        </p:grpSpPr>
        <p:pic>
          <p:nvPicPr>
            <p:cNvPr id="196" name="Google Shape;625;p3" descr="Google Shape;625;p3"/>
            <p:cNvPicPr>
              <a:picLocks noChangeAspect="1"/>
            </p:cNvPicPr>
            <p:nvPr/>
          </p:nvPicPr>
          <p:blipFill>
            <a:blip r:embed="rId4"/>
            <a:stretch>
              <a:fillRect/>
            </a:stretch>
          </p:blipFill>
          <p:spPr>
            <a:xfrm rot="5400000">
              <a:off x="2017495" y="-892"/>
              <a:ext cx="62255" cy="64038"/>
            </a:xfrm>
            <a:prstGeom prst="rect">
              <a:avLst/>
            </a:prstGeom>
            <a:ln w="12700" cap="flat">
              <a:noFill/>
              <a:miter lim="400000"/>
            </a:ln>
            <a:effectLst/>
          </p:spPr>
        </p:pic>
        <p:pic>
          <p:nvPicPr>
            <p:cNvPr id="197" name="Google Shape;626;p3" descr="Google Shape;626;p3"/>
            <p:cNvPicPr>
              <a:picLocks noChangeAspect="1"/>
            </p:cNvPicPr>
            <p:nvPr/>
          </p:nvPicPr>
          <p:blipFill>
            <a:blip r:embed="rId5"/>
            <a:stretch>
              <a:fillRect/>
            </a:stretch>
          </p:blipFill>
          <p:spPr>
            <a:xfrm rot="5400000">
              <a:off x="1815720" y="-892"/>
              <a:ext cx="62254" cy="64038"/>
            </a:xfrm>
            <a:prstGeom prst="rect">
              <a:avLst/>
            </a:prstGeom>
            <a:ln w="12700" cap="flat">
              <a:noFill/>
              <a:miter lim="400000"/>
            </a:ln>
            <a:effectLst/>
          </p:spPr>
        </p:pic>
        <p:pic>
          <p:nvPicPr>
            <p:cNvPr id="198" name="Google Shape;627;p3" descr="Google Shape;627;p3"/>
            <p:cNvPicPr>
              <a:picLocks noChangeAspect="1"/>
            </p:cNvPicPr>
            <p:nvPr/>
          </p:nvPicPr>
          <p:blipFill>
            <a:blip r:embed="rId4"/>
            <a:stretch>
              <a:fillRect/>
            </a:stretch>
          </p:blipFill>
          <p:spPr>
            <a:xfrm rot="5400000">
              <a:off x="1613942" y="-892"/>
              <a:ext cx="62255" cy="64038"/>
            </a:xfrm>
            <a:prstGeom prst="rect">
              <a:avLst/>
            </a:prstGeom>
            <a:ln w="12700" cap="flat">
              <a:noFill/>
              <a:miter lim="400000"/>
            </a:ln>
            <a:effectLst/>
          </p:spPr>
        </p:pic>
        <p:pic>
          <p:nvPicPr>
            <p:cNvPr id="199" name="Google Shape;628;p3" descr="Google Shape;628;p3"/>
            <p:cNvPicPr>
              <a:picLocks noChangeAspect="1"/>
            </p:cNvPicPr>
            <p:nvPr/>
          </p:nvPicPr>
          <p:blipFill>
            <a:blip r:embed="rId4"/>
            <a:stretch>
              <a:fillRect/>
            </a:stretch>
          </p:blipFill>
          <p:spPr>
            <a:xfrm rot="5400000">
              <a:off x="1210390" y="-892"/>
              <a:ext cx="62255" cy="64038"/>
            </a:xfrm>
            <a:prstGeom prst="rect">
              <a:avLst/>
            </a:prstGeom>
            <a:ln w="12700" cap="flat">
              <a:noFill/>
              <a:miter lim="400000"/>
            </a:ln>
            <a:effectLst/>
          </p:spPr>
        </p:pic>
        <p:pic>
          <p:nvPicPr>
            <p:cNvPr id="200" name="Google Shape;629;p3" descr="Google Shape;629;p3"/>
            <p:cNvPicPr>
              <a:picLocks noChangeAspect="1"/>
            </p:cNvPicPr>
            <p:nvPr/>
          </p:nvPicPr>
          <p:blipFill>
            <a:blip r:embed="rId5"/>
            <a:stretch>
              <a:fillRect/>
            </a:stretch>
          </p:blipFill>
          <p:spPr>
            <a:xfrm rot="5400000">
              <a:off x="1412167" y="-892"/>
              <a:ext cx="62254" cy="64038"/>
            </a:xfrm>
            <a:prstGeom prst="rect">
              <a:avLst/>
            </a:prstGeom>
            <a:ln w="12700" cap="flat">
              <a:noFill/>
              <a:miter lim="400000"/>
            </a:ln>
            <a:effectLst/>
          </p:spPr>
        </p:pic>
        <p:pic>
          <p:nvPicPr>
            <p:cNvPr id="201" name="Google Shape;630;p3" descr="Google Shape;630;p3"/>
            <p:cNvPicPr>
              <a:picLocks noChangeAspect="1"/>
            </p:cNvPicPr>
            <p:nvPr/>
          </p:nvPicPr>
          <p:blipFill>
            <a:blip r:embed="rId4"/>
            <a:stretch>
              <a:fillRect/>
            </a:stretch>
          </p:blipFill>
          <p:spPr>
            <a:xfrm rot="5400000">
              <a:off x="1008615" y="-892"/>
              <a:ext cx="62254" cy="64038"/>
            </a:xfrm>
            <a:prstGeom prst="rect">
              <a:avLst/>
            </a:prstGeom>
            <a:ln w="12700" cap="flat">
              <a:noFill/>
              <a:miter lim="400000"/>
            </a:ln>
            <a:effectLst/>
          </p:spPr>
        </p:pic>
        <p:pic>
          <p:nvPicPr>
            <p:cNvPr id="202" name="Google Shape;631;p3" descr="Google Shape;631;p3"/>
            <p:cNvPicPr>
              <a:picLocks noChangeAspect="1"/>
            </p:cNvPicPr>
            <p:nvPr/>
          </p:nvPicPr>
          <p:blipFill>
            <a:blip r:embed="rId4"/>
            <a:stretch>
              <a:fillRect/>
            </a:stretch>
          </p:blipFill>
          <p:spPr>
            <a:xfrm rot="5400000">
              <a:off x="2017495" y="214041"/>
              <a:ext cx="62255" cy="64038"/>
            </a:xfrm>
            <a:prstGeom prst="rect">
              <a:avLst/>
            </a:prstGeom>
            <a:ln w="12700" cap="flat">
              <a:noFill/>
              <a:miter lim="400000"/>
            </a:ln>
            <a:effectLst/>
          </p:spPr>
        </p:pic>
        <p:pic>
          <p:nvPicPr>
            <p:cNvPr id="203" name="Google Shape;632;p3" descr="Google Shape;632;p3"/>
            <p:cNvPicPr>
              <a:picLocks noChangeAspect="1"/>
            </p:cNvPicPr>
            <p:nvPr/>
          </p:nvPicPr>
          <p:blipFill>
            <a:blip r:embed="rId5"/>
            <a:stretch>
              <a:fillRect/>
            </a:stretch>
          </p:blipFill>
          <p:spPr>
            <a:xfrm rot="5400000">
              <a:off x="806839" y="-892"/>
              <a:ext cx="62255" cy="64038"/>
            </a:xfrm>
            <a:prstGeom prst="rect">
              <a:avLst/>
            </a:prstGeom>
            <a:ln w="12700" cap="flat">
              <a:noFill/>
              <a:miter lim="400000"/>
            </a:ln>
            <a:effectLst/>
          </p:spPr>
        </p:pic>
        <p:pic>
          <p:nvPicPr>
            <p:cNvPr id="204" name="Google Shape;633;p3" descr="Google Shape;633;p3"/>
            <p:cNvPicPr>
              <a:picLocks noChangeAspect="1"/>
            </p:cNvPicPr>
            <p:nvPr/>
          </p:nvPicPr>
          <p:blipFill>
            <a:blip r:embed="rId4"/>
            <a:stretch>
              <a:fillRect/>
            </a:stretch>
          </p:blipFill>
          <p:spPr>
            <a:xfrm rot="5400000">
              <a:off x="2017495" y="423068"/>
              <a:ext cx="62255" cy="64038"/>
            </a:xfrm>
            <a:prstGeom prst="rect">
              <a:avLst/>
            </a:prstGeom>
            <a:ln w="12700" cap="flat">
              <a:noFill/>
              <a:miter lim="400000"/>
            </a:ln>
            <a:effectLst/>
          </p:spPr>
        </p:pic>
        <p:pic>
          <p:nvPicPr>
            <p:cNvPr id="205" name="Google Shape;634;p3" descr="Google Shape;634;p3"/>
            <p:cNvPicPr>
              <a:picLocks noChangeAspect="1"/>
            </p:cNvPicPr>
            <p:nvPr/>
          </p:nvPicPr>
          <p:blipFill>
            <a:blip r:embed="rId4"/>
            <a:stretch>
              <a:fillRect/>
            </a:stretch>
          </p:blipFill>
          <p:spPr>
            <a:xfrm rot="5400000">
              <a:off x="2017495" y="841122"/>
              <a:ext cx="62255" cy="64038"/>
            </a:xfrm>
            <a:prstGeom prst="rect">
              <a:avLst/>
            </a:prstGeom>
            <a:ln w="12700" cap="flat">
              <a:noFill/>
              <a:miter lim="400000"/>
            </a:ln>
            <a:effectLst/>
          </p:spPr>
        </p:pic>
        <p:pic>
          <p:nvPicPr>
            <p:cNvPr id="206" name="Google Shape;635;p3" descr="Google Shape;635;p3"/>
            <p:cNvPicPr>
              <a:picLocks noChangeAspect="1"/>
            </p:cNvPicPr>
            <p:nvPr/>
          </p:nvPicPr>
          <p:blipFill>
            <a:blip r:embed="rId4"/>
            <a:stretch>
              <a:fillRect/>
            </a:stretch>
          </p:blipFill>
          <p:spPr>
            <a:xfrm rot="5400000">
              <a:off x="2017495" y="632094"/>
              <a:ext cx="62255" cy="64039"/>
            </a:xfrm>
            <a:prstGeom prst="rect">
              <a:avLst/>
            </a:prstGeom>
            <a:ln w="12700" cap="flat">
              <a:noFill/>
              <a:miter lim="400000"/>
            </a:ln>
            <a:effectLst/>
          </p:spPr>
        </p:pic>
        <p:pic>
          <p:nvPicPr>
            <p:cNvPr id="207" name="Google Shape;636;p3" descr="Google Shape;636;p3"/>
            <p:cNvPicPr>
              <a:picLocks noChangeAspect="1"/>
            </p:cNvPicPr>
            <p:nvPr/>
          </p:nvPicPr>
          <p:blipFill>
            <a:blip r:embed="rId5"/>
            <a:stretch>
              <a:fillRect/>
            </a:stretch>
          </p:blipFill>
          <p:spPr>
            <a:xfrm rot="5400000">
              <a:off x="1815720" y="214041"/>
              <a:ext cx="62254" cy="64038"/>
            </a:xfrm>
            <a:prstGeom prst="rect">
              <a:avLst/>
            </a:prstGeom>
            <a:ln w="12700" cap="flat">
              <a:noFill/>
              <a:miter lim="400000"/>
            </a:ln>
            <a:effectLst/>
          </p:spPr>
        </p:pic>
        <p:pic>
          <p:nvPicPr>
            <p:cNvPr id="208" name="Google Shape;637;p3" descr="Google Shape;637;p3"/>
            <p:cNvPicPr>
              <a:picLocks noChangeAspect="1"/>
            </p:cNvPicPr>
            <p:nvPr/>
          </p:nvPicPr>
          <p:blipFill>
            <a:blip r:embed="rId5"/>
            <a:stretch>
              <a:fillRect/>
            </a:stretch>
          </p:blipFill>
          <p:spPr>
            <a:xfrm rot="5400000">
              <a:off x="1815720" y="423068"/>
              <a:ext cx="62254" cy="64038"/>
            </a:xfrm>
            <a:prstGeom prst="rect">
              <a:avLst/>
            </a:prstGeom>
            <a:ln w="12700" cap="flat">
              <a:noFill/>
              <a:miter lim="400000"/>
            </a:ln>
            <a:effectLst/>
          </p:spPr>
        </p:pic>
        <p:pic>
          <p:nvPicPr>
            <p:cNvPr id="209" name="Google Shape;638;p3" descr="Google Shape;638;p3"/>
            <p:cNvPicPr>
              <a:picLocks noChangeAspect="1"/>
            </p:cNvPicPr>
            <p:nvPr/>
          </p:nvPicPr>
          <p:blipFill>
            <a:blip r:embed="rId5"/>
            <a:stretch>
              <a:fillRect/>
            </a:stretch>
          </p:blipFill>
          <p:spPr>
            <a:xfrm rot="5400000">
              <a:off x="1815720" y="632094"/>
              <a:ext cx="62254" cy="64039"/>
            </a:xfrm>
            <a:prstGeom prst="rect">
              <a:avLst/>
            </a:prstGeom>
            <a:ln w="12700" cap="flat">
              <a:noFill/>
              <a:miter lim="400000"/>
            </a:ln>
            <a:effectLst/>
          </p:spPr>
        </p:pic>
        <p:pic>
          <p:nvPicPr>
            <p:cNvPr id="210" name="Google Shape;639;p3" descr="Google Shape;639;p3"/>
            <p:cNvPicPr>
              <a:picLocks noChangeAspect="1"/>
            </p:cNvPicPr>
            <p:nvPr/>
          </p:nvPicPr>
          <p:blipFill>
            <a:blip r:embed="rId5"/>
            <a:stretch>
              <a:fillRect/>
            </a:stretch>
          </p:blipFill>
          <p:spPr>
            <a:xfrm rot="5400000">
              <a:off x="1815720" y="841122"/>
              <a:ext cx="62254" cy="64038"/>
            </a:xfrm>
            <a:prstGeom prst="rect">
              <a:avLst/>
            </a:prstGeom>
            <a:ln w="12700" cap="flat">
              <a:noFill/>
              <a:miter lim="400000"/>
            </a:ln>
            <a:effectLst/>
          </p:spPr>
        </p:pic>
        <p:pic>
          <p:nvPicPr>
            <p:cNvPr id="211" name="Google Shape;640;p3" descr="Google Shape;640;p3"/>
            <p:cNvPicPr>
              <a:picLocks noChangeAspect="1"/>
            </p:cNvPicPr>
            <p:nvPr/>
          </p:nvPicPr>
          <p:blipFill>
            <a:blip r:embed="rId4"/>
            <a:stretch>
              <a:fillRect/>
            </a:stretch>
          </p:blipFill>
          <p:spPr>
            <a:xfrm rot="5400000">
              <a:off x="1613942" y="214041"/>
              <a:ext cx="62255" cy="64038"/>
            </a:xfrm>
            <a:prstGeom prst="rect">
              <a:avLst/>
            </a:prstGeom>
            <a:ln w="12700" cap="flat">
              <a:noFill/>
              <a:miter lim="400000"/>
            </a:ln>
            <a:effectLst/>
          </p:spPr>
        </p:pic>
        <p:pic>
          <p:nvPicPr>
            <p:cNvPr id="212" name="Google Shape;641;p3" descr="Google Shape;641;p3"/>
            <p:cNvPicPr>
              <a:picLocks noChangeAspect="1"/>
            </p:cNvPicPr>
            <p:nvPr/>
          </p:nvPicPr>
          <p:blipFill>
            <a:blip r:embed="rId4"/>
            <a:stretch>
              <a:fillRect/>
            </a:stretch>
          </p:blipFill>
          <p:spPr>
            <a:xfrm rot="5400000">
              <a:off x="1613942" y="423068"/>
              <a:ext cx="62255" cy="64038"/>
            </a:xfrm>
            <a:prstGeom prst="rect">
              <a:avLst/>
            </a:prstGeom>
            <a:ln w="12700" cap="flat">
              <a:noFill/>
              <a:miter lim="400000"/>
            </a:ln>
            <a:effectLst/>
          </p:spPr>
        </p:pic>
        <p:pic>
          <p:nvPicPr>
            <p:cNvPr id="213" name="Google Shape;642;p3" descr="Google Shape;642;p3"/>
            <p:cNvPicPr>
              <a:picLocks noChangeAspect="1"/>
            </p:cNvPicPr>
            <p:nvPr/>
          </p:nvPicPr>
          <p:blipFill>
            <a:blip r:embed="rId4"/>
            <a:stretch>
              <a:fillRect/>
            </a:stretch>
          </p:blipFill>
          <p:spPr>
            <a:xfrm rot="5400000">
              <a:off x="1613942" y="632094"/>
              <a:ext cx="62255" cy="64039"/>
            </a:xfrm>
            <a:prstGeom prst="rect">
              <a:avLst/>
            </a:prstGeom>
            <a:ln w="12700" cap="flat">
              <a:noFill/>
              <a:miter lim="400000"/>
            </a:ln>
            <a:effectLst/>
          </p:spPr>
        </p:pic>
        <p:pic>
          <p:nvPicPr>
            <p:cNvPr id="214" name="Google Shape;643;p3" descr="Google Shape;643;p3"/>
            <p:cNvPicPr>
              <a:picLocks noChangeAspect="1"/>
            </p:cNvPicPr>
            <p:nvPr/>
          </p:nvPicPr>
          <p:blipFill>
            <a:blip r:embed="rId4"/>
            <a:stretch>
              <a:fillRect/>
            </a:stretch>
          </p:blipFill>
          <p:spPr>
            <a:xfrm rot="5400000">
              <a:off x="1613942" y="841122"/>
              <a:ext cx="62255" cy="64038"/>
            </a:xfrm>
            <a:prstGeom prst="rect">
              <a:avLst/>
            </a:prstGeom>
            <a:ln w="12700" cap="flat">
              <a:noFill/>
              <a:miter lim="400000"/>
            </a:ln>
            <a:effectLst/>
          </p:spPr>
        </p:pic>
        <p:pic>
          <p:nvPicPr>
            <p:cNvPr id="215" name="Google Shape;644;p3" descr="Google Shape;644;p3"/>
            <p:cNvPicPr>
              <a:picLocks noChangeAspect="1"/>
            </p:cNvPicPr>
            <p:nvPr/>
          </p:nvPicPr>
          <p:blipFill>
            <a:blip r:embed="rId5"/>
            <a:stretch>
              <a:fillRect/>
            </a:stretch>
          </p:blipFill>
          <p:spPr>
            <a:xfrm rot="5400000">
              <a:off x="1412167" y="214041"/>
              <a:ext cx="62254" cy="64038"/>
            </a:xfrm>
            <a:prstGeom prst="rect">
              <a:avLst/>
            </a:prstGeom>
            <a:ln w="12700" cap="flat">
              <a:noFill/>
              <a:miter lim="400000"/>
            </a:ln>
            <a:effectLst/>
          </p:spPr>
        </p:pic>
        <p:pic>
          <p:nvPicPr>
            <p:cNvPr id="216" name="Google Shape;645;p3" descr="Google Shape;645;p3"/>
            <p:cNvPicPr>
              <a:picLocks noChangeAspect="1"/>
            </p:cNvPicPr>
            <p:nvPr/>
          </p:nvPicPr>
          <p:blipFill>
            <a:blip r:embed="rId5"/>
            <a:stretch>
              <a:fillRect/>
            </a:stretch>
          </p:blipFill>
          <p:spPr>
            <a:xfrm rot="5400000">
              <a:off x="1412167" y="423068"/>
              <a:ext cx="62254" cy="64038"/>
            </a:xfrm>
            <a:prstGeom prst="rect">
              <a:avLst/>
            </a:prstGeom>
            <a:ln w="12700" cap="flat">
              <a:noFill/>
              <a:miter lim="400000"/>
            </a:ln>
            <a:effectLst/>
          </p:spPr>
        </p:pic>
        <p:pic>
          <p:nvPicPr>
            <p:cNvPr id="217" name="Google Shape;646;p3" descr="Google Shape;646;p3"/>
            <p:cNvPicPr>
              <a:picLocks noChangeAspect="1"/>
            </p:cNvPicPr>
            <p:nvPr/>
          </p:nvPicPr>
          <p:blipFill>
            <a:blip r:embed="rId5"/>
            <a:stretch>
              <a:fillRect/>
            </a:stretch>
          </p:blipFill>
          <p:spPr>
            <a:xfrm rot="5400000">
              <a:off x="1412167" y="632094"/>
              <a:ext cx="62254" cy="64039"/>
            </a:xfrm>
            <a:prstGeom prst="rect">
              <a:avLst/>
            </a:prstGeom>
            <a:ln w="12700" cap="flat">
              <a:noFill/>
              <a:miter lim="400000"/>
            </a:ln>
            <a:effectLst/>
          </p:spPr>
        </p:pic>
        <p:pic>
          <p:nvPicPr>
            <p:cNvPr id="218" name="Google Shape;647;p3" descr="Google Shape;647;p3"/>
            <p:cNvPicPr>
              <a:picLocks noChangeAspect="1"/>
            </p:cNvPicPr>
            <p:nvPr/>
          </p:nvPicPr>
          <p:blipFill>
            <a:blip r:embed="rId5"/>
            <a:stretch>
              <a:fillRect/>
            </a:stretch>
          </p:blipFill>
          <p:spPr>
            <a:xfrm rot="5400000">
              <a:off x="1412167" y="841122"/>
              <a:ext cx="62254" cy="64038"/>
            </a:xfrm>
            <a:prstGeom prst="rect">
              <a:avLst/>
            </a:prstGeom>
            <a:ln w="12700" cap="flat">
              <a:noFill/>
              <a:miter lim="400000"/>
            </a:ln>
            <a:effectLst/>
          </p:spPr>
        </p:pic>
        <p:pic>
          <p:nvPicPr>
            <p:cNvPr id="219" name="Google Shape;648;p3" descr="Google Shape;648;p3"/>
            <p:cNvPicPr>
              <a:picLocks noChangeAspect="1"/>
            </p:cNvPicPr>
            <p:nvPr/>
          </p:nvPicPr>
          <p:blipFill>
            <a:blip r:embed="rId4"/>
            <a:stretch>
              <a:fillRect/>
            </a:stretch>
          </p:blipFill>
          <p:spPr>
            <a:xfrm rot="5400000">
              <a:off x="1210390" y="214041"/>
              <a:ext cx="62255" cy="64038"/>
            </a:xfrm>
            <a:prstGeom prst="rect">
              <a:avLst/>
            </a:prstGeom>
            <a:ln w="12700" cap="flat">
              <a:noFill/>
              <a:miter lim="400000"/>
            </a:ln>
            <a:effectLst/>
          </p:spPr>
        </p:pic>
        <p:pic>
          <p:nvPicPr>
            <p:cNvPr id="220" name="Google Shape;649;p3" descr="Google Shape;649;p3"/>
            <p:cNvPicPr>
              <a:picLocks noChangeAspect="1"/>
            </p:cNvPicPr>
            <p:nvPr/>
          </p:nvPicPr>
          <p:blipFill>
            <a:blip r:embed="rId4"/>
            <a:stretch>
              <a:fillRect/>
            </a:stretch>
          </p:blipFill>
          <p:spPr>
            <a:xfrm rot="5400000">
              <a:off x="1210390" y="423068"/>
              <a:ext cx="62255" cy="64038"/>
            </a:xfrm>
            <a:prstGeom prst="rect">
              <a:avLst/>
            </a:prstGeom>
            <a:ln w="12700" cap="flat">
              <a:noFill/>
              <a:miter lim="400000"/>
            </a:ln>
            <a:effectLst/>
          </p:spPr>
        </p:pic>
        <p:pic>
          <p:nvPicPr>
            <p:cNvPr id="221" name="Google Shape;650;p3" descr="Google Shape;650;p3"/>
            <p:cNvPicPr>
              <a:picLocks noChangeAspect="1"/>
            </p:cNvPicPr>
            <p:nvPr/>
          </p:nvPicPr>
          <p:blipFill>
            <a:blip r:embed="rId4"/>
            <a:stretch>
              <a:fillRect/>
            </a:stretch>
          </p:blipFill>
          <p:spPr>
            <a:xfrm rot="5400000">
              <a:off x="1210390" y="632094"/>
              <a:ext cx="62255" cy="64039"/>
            </a:xfrm>
            <a:prstGeom prst="rect">
              <a:avLst/>
            </a:prstGeom>
            <a:ln w="12700" cap="flat">
              <a:noFill/>
              <a:miter lim="400000"/>
            </a:ln>
            <a:effectLst/>
          </p:spPr>
        </p:pic>
        <p:pic>
          <p:nvPicPr>
            <p:cNvPr id="222" name="Google Shape;651;p3" descr="Google Shape;651;p3"/>
            <p:cNvPicPr>
              <a:picLocks noChangeAspect="1"/>
            </p:cNvPicPr>
            <p:nvPr/>
          </p:nvPicPr>
          <p:blipFill>
            <a:blip r:embed="rId4"/>
            <a:stretch>
              <a:fillRect/>
            </a:stretch>
          </p:blipFill>
          <p:spPr>
            <a:xfrm rot="5400000">
              <a:off x="1210390" y="841122"/>
              <a:ext cx="62255" cy="64038"/>
            </a:xfrm>
            <a:prstGeom prst="rect">
              <a:avLst/>
            </a:prstGeom>
            <a:ln w="12700" cap="flat">
              <a:noFill/>
              <a:miter lim="400000"/>
            </a:ln>
            <a:effectLst/>
          </p:spPr>
        </p:pic>
        <p:pic>
          <p:nvPicPr>
            <p:cNvPr id="223" name="Google Shape;652;p3" descr="Google Shape;652;p3"/>
            <p:cNvPicPr>
              <a:picLocks noChangeAspect="1"/>
            </p:cNvPicPr>
            <p:nvPr/>
          </p:nvPicPr>
          <p:blipFill>
            <a:blip r:embed="rId4"/>
            <a:stretch>
              <a:fillRect/>
            </a:stretch>
          </p:blipFill>
          <p:spPr>
            <a:xfrm rot="5400000">
              <a:off x="1008615" y="214041"/>
              <a:ext cx="62254" cy="64038"/>
            </a:xfrm>
            <a:prstGeom prst="rect">
              <a:avLst/>
            </a:prstGeom>
            <a:ln w="12700" cap="flat">
              <a:noFill/>
              <a:miter lim="400000"/>
            </a:ln>
            <a:effectLst/>
          </p:spPr>
        </p:pic>
        <p:pic>
          <p:nvPicPr>
            <p:cNvPr id="224" name="Google Shape;653;p3" descr="Google Shape;653;p3"/>
            <p:cNvPicPr>
              <a:picLocks noChangeAspect="1"/>
            </p:cNvPicPr>
            <p:nvPr/>
          </p:nvPicPr>
          <p:blipFill>
            <a:blip r:embed="rId4"/>
            <a:stretch>
              <a:fillRect/>
            </a:stretch>
          </p:blipFill>
          <p:spPr>
            <a:xfrm rot="5400000">
              <a:off x="1008615" y="423068"/>
              <a:ext cx="62254" cy="64038"/>
            </a:xfrm>
            <a:prstGeom prst="rect">
              <a:avLst/>
            </a:prstGeom>
            <a:ln w="12700" cap="flat">
              <a:noFill/>
              <a:miter lim="400000"/>
            </a:ln>
            <a:effectLst/>
          </p:spPr>
        </p:pic>
        <p:pic>
          <p:nvPicPr>
            <p:cNvPr id="225" name="Google Shape;654;p3" descr="Google Shape;654;p3"/>
            <p:cNvPicPr>
              <a:picLocks noChangeAspect="1"/>
            </p:cNvPicPr>
            <p:nvPr/>
          </p:nvPicPr>
          <p:blipFill>
            <a:blip r:embed="rId4"/>
            <a:stretch>
              <a:fillRect/>
            </a:stretch>
          </p:blipFill>
          <p:spPr>
            <a:xfrm rot="5400000">
              <a:off x="1008615" y="632094"/>
              <a:ext cx="62254" cy="64039"/>
            </a:xfrm>
            <a:prstGeom prst="rect">
              <a:avLst/>
            </a:prstGeom>
            <a:ln w="12700" cap="flat">
              <a:noFill/>
              <a:miter lim="400000"/>
            </a:ln>
            <a:effectLst/>
          </p:spPr>
        </p:pic>
        <p:pic>
          <p:nvPicPr>
            <p:cNvPr id="226" name="Google Shape;655;p3" descr="Google Shape;655;p3"/>
            <p:cNvPicPr>
              <a:picLocks noChangeAspect="1"/>
            </p:cNvPicPr>
            <p:nvPr/>
          </p:nvPicPr>
          <p:blipFill>
            <a:blip r:embed="rId4"/>
            <a:stretch>
              <a:fillRect/>
            </a:stretch>
          </p:blipFill>
          <p:spPr>
            <a:xfrm rot="5400000">
              <a:off x="1008615" y="841122"/>
              <a:ext cx="62254" cy="64038"/>
            </a:xfrm>
            <a:prstGeom prst="rect">
              <a:avLst/>
            </a:prstGeom>
            <a:ln w="12700" cap="flat">
              <a:noFill/>
              <a:miter lim="400000"/>
            </a:ln>
            <a:effectLst/>
          </p:spPr>
        </p:pic>
        <p:pic>
          <p:nvPicPr>
            <p:cNvPr id="227" name="Google Shape;656;p3" descr="Google Shape;656;p3"/>
            <p:cNvPicPr>
              <a:picLocks noChangeAspect="1"/>
            </p:cNvPicPr>
            <p:nvPr/>
          </p:nvPicPr>
          <p:blipFill>
            <a:blip r:embed="rId5"/>
            <a:stretch>
              <a:fillRect/>
            </a:stretch>
          </p:blipFill>
          <p:spPr>
            <a:xfrm rot="5400000">
              <a:off x="806839" y="214041"/>
              <a:ext cx="62255" cy="64038"/>
            </a:xfrm>
            <a:prstGeom prst="rect">
              <a:avLst/>
            </a:prstGeom>
            <a:ln w="12700" cap="flat">
              <a:noFill/>
              <a:miter lim="400000"/>
            </a:ln>
            <a:effectLst/>
          </p:spPr>
        </p:pic>
        <p:pic>
          <p:nvPicPr>
            <p:cNvPr id="228" name="Google Shape;657;p3" descr="Google Shape;657;p3"/>
            <p:cNvPicPr>
              <a:picLocks noChangeAspect="1"/>
            </p:cNvPicPr>
            <p:nvPr/>
          </p:nvPicPr>
          <p:blipFill>
            <a:blip r:embed="rId5"/>
            <a:stretch>
              <a:fillRect/>
            </a:stretch>
          </p:blipFill>
          <p:spPr>
            <a:xfrm rot="5400000">
              <a:off x="806839" y="423068"/>
              <a:ext cx="62255" cy="64038"/>
            </a:xfrm>
            <a:prstGeom prst="rect">
              <a:avLst/>
            </a:prstGeom>
            <a:ln w="12700" cap="flat">
              <a:noFill/>
              <a:miter lim="400000"/>
            </a:ln>
            <a:effectLst/>
          </p:spPr>
        </p:pic>
        <p:pic>
          <p:nvPicPr>
            <p:cNvPr id="229" name="Google Shape;658;p3" descr="Google Shape;658;p3"/>
            <p:cNvPicPr>
              <a:picLocks noChangeAspect="1"/>
            </p:cNvPicPr>
            <p:nvPr/>
          </p:nvPicPr>
          <p:blipFill>
            <a:blip r:embed="rId5"/>
            <a:stretch>
              <a:fillRect/>
            </a:stretch>
          </p:blipFill>
          <p:spPr>
            <a:xfrm rot="5400000">
              <a:off x="806839" y="632094"/>
              <a:ext cx="62255" cy="64039"/>
            </a:xfrm>
            <a:prstGeom prst="rect">
              <a:avLst/>
            </a:prstGeom>
            <a:ln w="12700" cap="flat">
              <a:noFill/>
              <a:miter lim="400000"/>
            </a:ln>
            <a:effectLst/>
          </p:spPr>
        </p:pic>
        <p:pic>
          <p:nvPicPr>
            <p:cNvPr id="230" name="Google Shape;659;p3" descr="Google Shape;659;p3"/>
            <p:cNvPicPr>
              <a:picLocks noChangeAspect="1"/>
            </p:cNvPicPr>
            <p:nvPr/>
          </p:nvPicPr>
          <p:blipFill>
            <a:blip r:embed="rId5"/>
            <a:stretch>
              <a:fillRect/>
            </a:stretch>
          </p:blipFill>
          <p:spPr>
            <a:xfrm rot="5400000">
              <a:off x="806839" y="841122"/>
              <a:ext cx="62255" cy="64038"/>
            </a:xfrm>
            <a:prstGeom prst="rect">
              <a:avLst/>
            </a:prstGeom>
            <a:ln w="12700" cap="flat">
              <a:noFill/>
              <a:miter lim="400000"/>
            </a:ln>
            <a:effectLst/>
          </p:spPr>
        </p:pic>
        <p:pic>
          <p:nvPicPr>
            <p:cNvPr id="231" name="Google Shape;660;p3" descr="Google Shape;660;p3"/>
            <p:cNvPicPr>
              <a:picLocks noChangeAspect="1"/>
            </p:cNvPicPr>
            <p:nvPr/>
          </p:nvPicPr>
          <p:blipFill>
            <a:blip r:embed="rId5"/>
            <a:stretch>
              <a:fillRect/>
            </a:stretch>
          </p:blipFill>
          <p:spPr>
            <a:xfrm rot="5400000">
              <a:off x="606219" y="-892"/>
              <a:ext cx="62255" cy="64038"/>
            </a:xfrm>
            <a:prstGeom prst="rect">
              <a:avLst/>
            </a:prstGeom>
            <a:ln w="12700" cap="flat">
              <a:noFill/>
              <a:miter lim="400000"/>
            </a:ln>
            <a:effectLst/>
          </p:spPr>
        </p:pic>
        <p:pic>
          <p:nvPicPr>
            <p:cNvPr id="232" name="Google Shape;661;p3" descr="Google Shape;661;p3"/>
            <p:cNvPicPr>
              <a:picLocks noChangeAspect="1"/>
            </p:cNvPicPr>
            <p:nvPr/>
          </p:nvPicPr>
          <p:blipFill>
            <a:blip r:embed="rId4"/>
            <a:stretch>
              <a:fillRect/>
            </a:stretch>
          </p:blipFill>
          <p:spPr>
            <a:xfrm rot="5400000">
              <a:off x="404442" y="-892"/>
              <a:ext cx="62255" cy="64038"/>
            </a:xfrm>
            <a:prstGeom prst="rect">
              <a:avLst/>
            </a:prstGeom>
            <a:ln w="12700" cap="flat">
              <a:noFill/>
              <a:miter lim="400000"/>
            </a:ln>
            <a:effectLst/>
          </p:spPr>
        </p:pic>
        <p:pic>
          <p:nvPicPr>
            <p:cNvPr id="233" name="Google Shape;662;p3" descr="Google Shape;662;p3"/>
            <p:cNvPicPr>
              <a:picLocks noChangeAspect="1"/>
            </p:cNvPicPr>
            <p:nvPr/>
          </p:nvPicPr>
          <p:blipFill>
            <a:blip r:embed="rId5"/>
            <a:stretch>
              <a:fillRect/>
            </a:stretch>
          </p:blipFill>
          <p:spPr>
            <a:xfrm rot="5400000">
              <a:off x="202667" y="-892"/>
              <a:ext cx="62255" cy="64038"/>
            </a:xfrm>
            <a:prstGeom prst="rect">
              <a:avLst/>
            </a:prstGeom>
            <a:ln w="12700" cap="flat">
              <a:noFill/>
              <a:miter lim="400000"/>
            </a:ln>
            <a:effectLst/>
          </p:spPr>
        </p:pic>
        <p:pic>
          <p:nvPicPr>
            <p:cNvPr id="234" name="Google Shape;663;p3" descr="Google Shape;663;p3"/>
            <p:cNvPicPr>
              <a:picLocks noChangeAspect="1"/>
            </p:cNvPicPr>
            <p:nvPr/>
          </p:nvPicPr>
          <p:blipFill>
            <a:blip r:embed="rId4"/>
            <a:stretch>
              <a:fillRect/>
            </a:stretch>
          </p:blipFill>
          <p:spPr>
            <a:xfrm rot="5400000">
              <a:off x="891" y="-892"/>
              <a:ext cx="62255" cy="64038"/>
            </a:xfrm>
            <a:prstGeom prst="rect">
              <a:avLst/>
            </a:prstGeom>
            <a:ln w="12700" cap="flat">
              <a:noFill/>
              <a:miter lim="400000"/>
            </a:ln>
            <a:effectLst/>
          </p:spPr>
        </p:pic>
        <p:pic>
          <p:nvPicPr>
            <p:cNvPr id="235" name="Google Shape;664;p3" descr="Google Shape;664;p3"/>
            <p:cNvPicPr>
              <a:picLocks noChangeAspect="1"/>
            </p:cNvPicPr>
            <p:nvPr/>
          </p:nvPicPr>
          <p:blipFill>
            <a:blip r:embed="rId5"/>
            <a:stretch>
              <a:fillRect/>
            </a:stretch>
          </p:blipFill>
          <p:spPr>
            <a:xfrm rot="5400000">
              <a:off x="606219" y="214041"/>
              <a:ext cx="62255" cy="64038"/>
            </a:xfrm>
            <a:prstGeom prst="rect">
              <a:avLst/>
            </a:prstGeom>
            <a:ln w="12700" cap="flat">
              <a:noFill/>
              <a:miter lim="400000"/>
            </a:ln>
            <a:effectLst/>
          </p:spPr>
        </p:pic>
        <p:pic>
          <p:nvPicPr>
            <p:cNvPr id="236" name="Google Shape;665;p3" descr="Google Shape;665;p3"/>
            <p:cNvPicPr>
              <a:picLocks noChangeAspect="1"/>
            </p:cNvPicPr>
            <p:nvPr/>
          </p:nvPicPr>
          <p:blipFill>
            <a:blip r:embed="rId5"/>
            <a:stretch>
              <a:fillRect/>
            </a:stretch>
          </p:blipFill>
          <p:spPr>
            <a:xfrm rot="5400000">
              <a:off x="606219" y="423068"/>
              <a:ext cx="62255" cy="64038"/>
            </a:xfrm>
            <a:prstGeom prst="rect">
              <a:avLst/>
            </a:prstGeom>
            <a:ln w="12700" cap="flat">
              <a:noFill/>
              <a:miter lim="400000"/>
            </a:ln>
            <a:effectLst/>
          </p:spPr>
        </p:pic>
        <p:pic>
          <p:nvPicPr>
            <p:cNvPr id="237" name="Google Shape;666;p3" descr="Google Shape;666;p3"/>
            <p:cNvPicPr>
              <a:picLocks noChangeAspect="1"/>
            </p:cNvPicPr>
            <p:nvPr/>
          </p:nvPicPr>
          <p:blipFill>
            <a:blip r:embed="rId5"/>
            <a:stretch>
              <a:fillRect/>
            </a:stretch>
          </p:blipFill>
          <p:spPr>
            <a:xfrm rot="5400000">
              <a:off x="606219" y="632094"/>
              <a:ext cx="62255" cy="64039"/>
            </a:xfrm>
            <a:prstGeom prst="rect">
              <a:avLst/>
            </a:prstGeom>
            <a:ln w="12700" cap="flat">
              <a:noFill/>
              <a:miter lim="400000"/>
            </a:ln>
            <a:effectLst/>
          </p:spPr>
        </p:pic>
        <p:pic>
          <p:nvPicPr>
            <p:cNvPr id="238" name="Google Shape;667;p3" descr="Google Shape;667;p3"/>
            <p:cNvPicPr>
              <a:picLocks noChangeAspect="1"/>
            </p:cNvPicPr>
            <p:nvPr/>
          </p:nvPicPr>
          <p:blipFill>
            <a:blip r:embed="rId5"/>
            <a:stretch>
              <a:fillRect/>
            </a:stretch>
          </p:blipFill>
          <p:spPr>
            <a:xfrm rot="5400000">
              <a:off x="606219" y="841122"/>
              <a:ext cx="62255" cy="64038"/>
            </a:xfrm>
            <a:prstGeom prst="rect">
              <a:avLst/>
            </a:prstGeom>
            <a:ln w="12700" cap="flat">
              <a:noFill/>
              <a:miter lim="400000"/>
            </a:ln>
            <a:effectLst/>
          </p:spPr>
        </p:pic>
        <p:pic>
          <p:nvPicPr>
            <p:cNvPr id="239" name="Google Shape;668;p3" descr="Google Shape;668;p3"/>
            <p:cNvPicPr>
              <a:picLocks noChangeAspect="1"/>
            </p:cNvPicPr>
            <p:nvPr/>
          </p:nvPicPr>
          <p:blipFill>
            <a:blip r:embed="rId4"/>
            <a:stretch>
              <a:fillRect/>
            </a:stretch>
          </p:blipFill>
          <p:spPr>
            <a:xfrm rot="5400000">
              <a:off x="404442" y="214041"/>
              <a:ext cx="62255" cy="64038"/>
            </a:xfrm>
            <a:prstGeom prst="rect">
              <a:avLst/>
            </a:prstGeom>
            <a:ln w="12700" cap="flat">
              <a:noFill/>
              <a:miter lim="400000"/>
            </a:ln>
            <a:effectLst/>
          </p:spPr>
        </p:pic>
        <p:pic>
          <p:nvPicPr>
            <p:cNvPr id="240" name="Google Shape;669;p3" descr="Google Shape;669;p3"/>
            <p:cNvPicPr>
              <a:picLocks noChangeAspect="1"/>
            </p:cNvPicPr>
            <p:nvPr/>
          </p:nvPicPr>
          <p:blipFill>
            <a:blip r:embed="rId4"/>
            <a:stretch>
              <a:fillRect/>
            </a:stretch>
          </p:blipFill>
          <p:spPr>
            <a:xfrm rot="5400000">
              <a:off x="404442" y="423068"/>
              <a:ext cx="62255" cy="64038"/>
            </a:xfrm>
            <a:prstGeom prst="rect">
              <a:avLst/>
            </a:prstGeom>
            <a:ln w="12700" cap="flat">
              <a:noFill/>
              <a:miter lim="400000"/>
            </a:ln>
            <a:effectLst/>
          </p:spPr>
        </p:pic>
        <p:pic>
          <p:nvPicPr>
            <p:cNvPr id="241" name="Google Shape;670;p3" descr="Google Shape;670;p3"/>
            <p:cNvPicPr>
              <a:picLocks noChangeAspect="1"/>
            </p:cNvPicPr>
            <p:nvPr/>
          </p:nvPicPr>
          <p:blipFill>
            <a:blip r:embed="rId4"/>
            <a:stretch>
              <a:fillRect/>
            </a:stretch>
          </p:blipFill>
          <p:spPr>
            <a:xfrm rot="5400000">
              <a:off x="404442" y="632094"/>
              <a:ext cx="62255" cy="64039"/>
            </a:xfrm>
            <a:prstGeom prst="rect">
              <a:avLst/>
            </a:prstGeom>
            <a:ln w="12700" cap="flat">
              <a:noFill/>
              <a:miter lim="400000"/>
            </a:ln>
            <a:effectLst/>
          </p:spPr>
        </p:pic>
        <p:pic>
          <p:nvPicPr>
            <p:cNvPr id="242" name="Google Shape;671;p3" descr="Google Shape;671;p3"/>
            <p:cNvPicPr>
              <a:picLocks noChangeAspect="1"/>
            </p:cNvPicPr>
            <p:nvPr/>
          </p:nvPicPr>
          <p:blipFill>
            <a:blip r:embed="rId4"/>
            <a:stretch>
              <a:fillRect/>
            </a:stretch>
          </p:blipFill>
          <p:spPr>
            <a:xfrm rot="5400000">
              <a:off x="404442" y="841122"/>
              <a:ext cx="62255" cy="64038"/>
            </a:xfrm>
            <a:prstGeom prst="rect">
              <a:avLst/>
            </a:prstGeom>
            <a:ln w="12700" cap="flat">
              <a:noFill/>
              <a:miter lim="400000"/>
            </a:ln>
            <a:effectLst/>
          </p:spPr>
        </p:pic>
        <p:pic>
          <p:nvPicPr>
            <p:cNvPr id="243" name="Google Shape;672;p3" descr="Google Shape;672;p3"/>
            <p:cNvPicPr>
              <a:picLocks noChangeAspect="1"/>
            </p:cNvPicPr>
            <p:nvPr/>
          </p:nvPicPr>
          <p:blipFill>
            <a:blip r:embed="rId5"/>
            <a:stretch>
              <a:fillRect/>
            </a:stretch>
          </p:blipFill>
          <p:spPr>
            <a:xfrm rot="5400000">
              <a:off x="202667" y="214041"/>
              <a:ext cx="62255" cy="64038"/>
            </a:xfrm>
            <a:prstGeom prst="rect">
              <a:avLst/>
            </a:prstGeom>
            <a:ln w="12700" cap="flat">
              <a:noFill/>
              <a:miter lim="400000"/>
            </a:ln>
            <a:effectLst/>
          </p:spPr>
        </p:pic>
        <p:pic>
          <p:nvPicPr>
            <p:cNvPr id="244" name="Google Shape;673;p3" descr="Google Shape;673;p3"/>
            <p:cNvPicPr>
              <a:picLocks noChangeAspect="1"/>
            </p:cNvPicPr>
            <p:nvPr/>
          </p:nvPicPr>
          <p:blipFill>
            <a:blip r:embed="rId5"/>
            <a:stretch>
              <a:fillRect/>
            </a:stretch>
          </p:blipFill>
          <p:spPr>
            <a:xfrm rot="5400000">
              <a:off x="202667" y="423068"/>
              <a:ext cx="62255" cy="64038"/>
            </a:xfrm>
            <a:prstGeom prst="rect">
              <a:avLst/>
            </a:prstGeom>
            <a:ln w="12700" cap="flat">
              <a:noFill/>
              <a:miter lim="400000"/>
            </a:ln>
            <a:effectLst/>
          </p:spPr>
        </p:pic>
        <p:pic>
          <p:nvPicPr>
            <p:cNvPr id="245" name="Google Shape;674;p3" descr="Google Shape;674;p3"/>
            <p:cNvPicPr>
              <a:picLocks noChangeAspect="1"/>
            </p:cNvPicPr>
            <p:nvPr/>
          </p:nvPicPr>
          <p:blipFill>
            <a:blip r:embed="rId5"/>
            <a:stretch>
              <a:fillRect/>
            </a:stretch>
          </p:blipFill>
          <p:spPr>
            <a:xfrm rot="5400000">
              <a:off x="202667" y="632094"/>
              <a:ext cx="62255" cy="64039"/>
            </a:xfrm>
            <a:prstGeom prst="rect">
              <a:avLst/>
            </a:prstGeom>
            <a:ln w="12700" cap="flat">
              <a:noFill/>
              <a:miter lim="400000"/>
            </a:ln>
            <a:effectLst/>
          </p:spPr>
        </p:pic>
        <p:pic>
          <p:nvPicPr>
            <p:cNvPr id="246" name="Google Shape;675;p3" descr="Google Shape;675;p3"/>
            <p:cNvPicPr>
              <a:picLocks noChangeAspect="1"/>
            </p:cNvPicPr>
            <p:nvPr/>
          </p:nvPicPr>
          <p:blipFill>
            <a:blip r:embed="rId5"/>
            <a:stretch>
              <a:fillRect/>
            </a:stretch>
          </p:blipFill>
          <p:spPr>
            <a:xfrm rot="5400000">
              <a:off x="202667" y="841122"/>
              <a:ext cx="62255" cy="64038"/>
            </a:xfrm>
            <a:prstGeom prst="rect">
              <a:avLst/>
            </a:prstGeom>
            <a:ln w="12700" cap="flat">
              <a:noFill/>
              <a:miter lim="400000"/>
            </a:ln>
            <a:effectLst/>
          </p:spPr>
        </p:pic>
        <p:pic>
          <p:nvPicPr>
            <p:cNvPr id="247" name="Google Shape;676;p3" descr="Google Shape;676;p3"/>
            <p:cNvPicPr>
              <a:picLocks noChangeAspect="1"/>
            </p:cNvPicPr>
            <p:nvPr/>
          </p:nvPicPr>
          <p:blipFill>
            <a:blip r:embed="rId4"/>
            <a:stretch>
              <a:fillRect/>
            </a:stretch>
          </p:blipFill>
          <p:spPr>
            <a:xfrm rot="5400000">
              <a:off x="891" y="214041"/>
              <a:ext cx="62255" cy="64038"/>
            </a:xfrm>
            <a:prstGeom prst="rect">
              <a:avLst/>
            </a:prstGeom>
            <a:ln w="12700" cap="flat">
              <a:noFill/>
              <a:miter lim="400000"/>
            </a:ln>
            <a:effectLst/>
          </p:spPr>
        </p:pic>
        <p:pic>
          <p:nvPicPr>
            <p:cNvPr id="248" name="Google Shape;677;p3" descr="Google Shape;677;p3"/>
            <p:cNvPicPr>
              <a:picLocks noChangeAspect="1"/>
            </p:cNvPicPr>
            <p:nvPr/>
          </p:nvPicPr>
          <p:blipFill>
            <a:blip r:embed="rId4"/>
            <a:stretch>
              <a:fillRect/>
            </a:stretch>
          </p:blipFill>
          <p:spPr>
            <a:xfrm rot="5400000">
              <a:off x="891" y="423068"/>
              <a:ext cx="62255" cy="64038"/>
            </a:xfrm>
            <a:prstGeom prst="rect">
              <a:avLst/>
            </a:prstGeom>
            <a:ln w="12700" cap="flat">
              <a:noFill/>
              <a:miter lim="400000"/>
            </a:ln>
            <a:effectLst/>
          </p:spPr>
        </p:pic>
        <p:pic>
          <p:nvPicPr>
            <p:cNvPr id="249" name="Google Shape;678;p3" descr="Google Shape;678;p3"/>
            <p:cNvPicPr>
              <a:picLocks noChangeAspect="1"/>
            </p:cNvPicPr>
            <p:nvPr/>
          </p:nvPicPr>
          <p:blipFill>
            <a:blip r:embed="rId4"/>
            <a:stretch>
              <a:fillRect/>
            </a:stretch>
          </p:blipFill>
          <p:spPr>
            <a:xfrm rot="5400000">
              <a:off x="891" y="632094"/>
              <a:ext cx="62255" cy="64039"/>
            </a:xfrm>
            <a:prstGeom prst="rect">
              <a:avLst/>
            </a:prstGeom>
            <a:ln w="12700" cap="flat">
              <a:noFill/>
              <a:miter lim="400000"/>
            </a:ln>
            <a:effectLst/>
          </p:spPr>
        </p:pic>
        <p:pic>
          <p:nvPicPr>
            <p:cNvPr id="250" name="Google Shape;679;p3" descr="Google Shape;679;p3"/>
            <p:cNvPicPr>
              <a:picLocks noChangeAspect="1"/>
            </p:cNvPicPr>
            <p:nvPr/>
          </p:nvPicPr>
          <p:blipFill>
            <a:blip r:embed="rId4"/>
            <a:stretch>
              <a:fillRect/>
            </a:stretch>
          </p:blipFill>
          <p:spPr>
            <a:xfrm rot="5400000">
              <a:off x="891" y="841122"/>
              <a:ext cx="62255" cy="64038"/>
            </a:xfrm>
            <a:prstGeom prst="rect">
              <a:avLst/>
            </a:prstGeom>
            <a:ln w="12700" cap="flat">
              <a:noFill/>
              <a:miter lim="400000"/>
            </a:ln>
            <a:effectLst/>
          </p:spPr>
        </p:pic>
      </p:grpSp>
      <p:pic>
        <p:nvPicPr>
          <p:cNvPr id="255" name="Google Shape;509;p2" descr="Google Shape;509;p2"/>
          <p:cNvPicPr>
            <a:picLocks noChangeAspect="1"/>
          </p:cNvPicPr>
          <p:nvPr/>
        </p:nvPicPr>
        <p:blipFill>
          <a:blip r:embed="rId6"/>
          <a:stretch>
            <a:fillRect/>
          </a:stretch>
        </p:blipFill>
        <p:spPr>
          <a:xfrm>
            <a:off x="10927429" y="251037"/>
            <a:ext cx="1016001" cy="1020987"/>
          </a:xfrm>
          <a:prstGeom prst="rect">
            <a:avLst/>
          </a:prstGeom>
          <a:ln w="12700">
            <a:miter lim="400000"/>
          </a:ln>
        </p:spPr>
      </p:pic>
      <p:sp>
        <p:nvSpPr>
          <p:cNvPr id="256" name="Numero diapositiva"/>
          <p:cNvSpPr txBox="1">
            <a:spLocks noGrp="1"/>
          </p:cNvSpPr>
          <p:nvPr>
            <p:ph type="sldNum" sz="quarter" idx="2"/>
          </p:nvPr>
        </p:nvSpPr>
        <p:spPr>
          <a:xfrm>
            <a:off x="11192281" y="6443662"/>
            <a:ext cx="161520" cy="190501"/>
          </a:xfrm>
          <a:prstGeom prst="rect">
            <a:avLst/>
          </a:prstGeom>
        </p:spPr>
        <p:txBody>
          <a:bodyPr lIns="0" tIns="0" rIns="0" bIns="0"/>
          <a:lstStyle>
            <a:lvl1pPr>
              <a:defRPr>
                <a:latin typeface="Encode Sans Regular"/>
                <a:ea typeface="Encode Sans Regular"/>
                <a:cs typeface="Encode Sans Regular"/>
                <a:sym typeface="Encode Sans Regular"/>
              </a:defRPr>
            </a:lvl1pPr>
          </a:lstStyle>
          <a:p>
            <a:fld id="{86CB4B4D-7CA3-9044-876B-883B54F8677D}" type="slidenum">
              <a:rPr/>
              <a:t>‹#›</a:t>
            </a:fld>
            <a:endParaRPr/>
          </a:p>
        </p:txBody>
      </p:sp>
    </p:spTree>
    <p:extLst>
      <p:ext uri="{BB962C8B-B14F-4D97-AF65-F5344CB8AC3E}">
        <p14:creationId xmlns:p14="http://schemas.microsoft.com/office/powerpoint/2010/main" val="3285480433"/>
      </p:ext>
    </p:extLst>
  </p:cSld>
  <p:clrMapOvr>
    <a:masterClrMapping/>
  </p:clrMapOvr>
  <p:transition spd="med"/>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89D8-65E3-02B6-6672-90C6020840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71C43A-5D5E-A0D3-0CE7-0AA6D1FEE116}"/>
              </a:ext>
            </a:extLst>
          </p:cNvPr>
          <p:cNvSpPr>
            <a:spLocks noGrp="1"/>
          </p:cNvSpPr>
          <p:nvPr>
            <p:ph type="dt" sz="half" idx="10"/>
          </p:nvPr>
        </p:nvSpPr>
        <p:spPr/>
        <p:txBody>
          <a:bodyPr/>
          <a:lstStyle/>
          <a:p>
            <a:fld id="{F2F2DF78-85E0-47A4-8CF2-98E67DD447A2}" type="datetimeFigureOut">
              <a:rPr lang="en-US" smtClean="0"/>
              <a:t>12/17/2024</a:t>
            </a:fld>
            <a:endParaRPr lang="en-US"/>
          </a:p>
        </p:txBody>
      </p:sp>
      <p:sp>
        <p:nvSpPr>
          <p:cNvPr id="4" name="Footer Placeholder 3">
            <a:extLst>
              <a:ext uri="{FF2B5EF4-FFF2-40B4-BE49-F238E27FC236}">
                <a16:creationId xmlns:a16="http://schemas.microsoft.com/office/drawing/2014/main" id="{0C988EE6-BDD4-3420-DAA5-89166D178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0DD277-7C83-E243-7892-FD72A7BD8AC0}"/>
              </a:ext>
            </a:extLst>
          </p:cNvPr>
          <p:cNvSpPr>
            <a:spLocks noGrp="1"/>
          </p:cNvSpPr>
          <p:nvPr>
            <p:ph type="sldNum" sz="quarter" idx="12"/>
          </p:nvPr>
        </p:nvSpPr>
        <p:spPr/>
        <p:txBody>
          <a:bodyPr/>
          <a:lstStyle/>
          <a:p>
            <a:fld id="{60DD8995-F2EE-40C4-8103-1CCA6A102646}" type="slidenum">
              <a:rPr lang="en-US" smtClean="0"/>
              <a:t>‹#›</a:t>
            </a:fld>
            <a:endParaRPr lang="en-US"/>
          </a:p>
        </p:txBody>
      </p:sp>
    </p:spTree>
    <p:extLst>
      <p:ext uri="{BB962C8B-B14F-4D97-AF65-F5344CB8AC3E}">
        <p14:creationId xmlns:p14="http://schemas.microsoft.com/office/powerpoint/2010/main" val="1219192390"/>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No Header">
    <p:spTree>
      <p:nvGrpSpPr>
        <p:cNvPr id="1" name=""/>
        <p:cNvGrpSpPr/>
        <p:nvPr/>
      </p:nvGrpSpPr>
      <p:grpSpPr>
        <a:xfrm>
          <a:off x="0" y="0"/>
          <a:ext cx="0" cy="0"/>
          <a:chOff x="0" y="0"/>
          <a:chExt cx="0" cy="0"/>
        </a:xfrm>
      </p:grpSpPr>
      <p:sp>
        <p:nvSpPr>
          <p:cNvPr id="6" name="Espace réservé du pied de page 6">
            <a:extLst>
              <a:ext uri="{FF2B5EF4-FFF2-40B4-BE49-F238E27FC236}">
                <a16:creationId xmlns:a16="http://schemas.microsoft.com/office/drawing/2014/main" id="{3C2EEC5C-8BB7-4EE4-9674-A888F179D862}"/>
              </a:ext>
            </a:extLst>
          </p:cNvPr>
          <p:cNvSpPr>
            <a:spLocks noGrp="1"/>
          </p:cNvSpPr>
          <p:nvPr>
            <p:ph type="ftr" sz="quarter" idx="3"/>
          </p:nvPr>
        </p:nvSpPr>
        <p:spPr>
          <a:xfrm>
            <a:off x="1489707" y="6489701"/>
            <a:ext cx="480000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F2meS NA Business Review</a:t>
            </a:r>
          </a:p>
        </p:txBody>
      </p:sp>
      <p:sp>
        <p:nvSpPr>
          <p:cNvPr id="7" name="Date Placeholder 2">
            <a:extLst>
              <a:ext uri="{FF2B5EF4-FFF2-40B4-BE49-F238E27FC236}">
                <a16:creationId xmlns:a16="http://schemas.microsoft.com/office/drawing/2014/main" id="{106C670C-B276-4536-BE59-139DF7C72F21}"/>
              </a:ext>
            </a:extLst>
          </p:cNvPr>
          <p:cNvSpPr>
            <a:spLocks noGrp="1"/>
          </p:cNvSpPr>
          <p:nvPr>
            <p:ph type="dt" sz="half" idx="2"/>
          </p:nvPr>
        </p:nvSpPr>
        <p:spPr>
          <a:xfrm>
            <a:off x="546100" y="6489701"/>
            <a:ext cx="914400" cy="216000"/>
          </a:xfrm>
          <a:prstGeom prst="rect">
            <a:avLst/>
          </a:prstGeom>
        </p:spPr>
        <p:txBody>
          <a:bodyPr/>
          <a:lstStyle>
            <a:lvl1pPr>
              <a:defRPr>
                <a:solidFill>
                  <a:schemeClr val="bg1">
                    <a:lumMod val="50000"/>
                  </a:schemeClr>
                </a:solidFill>
              </a:defRPr>
            </a:lvl1pPr>
          </a:lstStyle>
          <a:p>
            <a:pPr>
              <a:defRPr/>
            </a:pPr>
            <a:r>
              <a:rPr lang="en-US" sz="900">
                <a:latin typeface="Encode Sans ExpandedLight"/>
              </a:rPr>
              <a:t>2023/01/12</a:t>
            </a:r>
          </a:p>
        </p:txBody>
      </p:sp>
      <p:sp>
        <p:nvSpPr>
          <p:cNvPr id="9" name="Google Shape;476;p156">
            <a:extLst>
              <a:ext uri="{FF2B5EF4-FFF2-40B4-BE49-F238E27FC236}">
                <a16:creationId xmlns:a16="http://schemas.microsoft.com/office/drawing/2014/main" id="{6C1496ED-7C56-47C0-B2A8-9D6D28445D1F}"/>
              </a:ext>
            </a:extLst>
          </p:cNvPr>
          <p:cNvSpPr txBox="1">
            <a:spLocks noGrp="1"/>
          </p:cNvSpPr>
          <p:nvPr>
            <p:ph type="title"/>
          </p:nvPr>
        </p:nvSpPr>
        <p:spPr>
          <a:xfrm>
            <a:off x="733725" y="42049"/>
            <a:ext cx="10515600" cy="4572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rgbClr val="48C19F"/>
              </a:buClr>
              <a:buSzPts val="4000"/>
              <a:buFont typeface="Encode Sans"/>
              <a:buNone/>
              <a:defRPr sz="2000" b="1">
                <a:solidFill>
                  <a:srgbClr val="1AAB92"/>
                </a:solidFill>
                <a:latin typeface="Encode Sans"/>
                <a:ea typeface="Encode Sans"/>
                <a:cs typeface="Encode Sans"/>
                <a:sym typeface="Encode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13652824"/>
      </p:ext>
    </p:extLst>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BE6A28EF-1FF8-A773-C793-92A99F91D4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04" y="-7292"/>
            <a:ext cx="3962400" cy="6858000"/>
          </a:xfrm>
          <a:prstGeom prst="rect">
            <a:avLst/>
          </a:prstGeom>
        </p:spPr>
      </p:pic>
      <p:pic>
        <p:nvPicPr>
          <p:cNvPr id="6" name="Elemento grafico 5">
            <a:extLst>
              <a:ext uri="{FF2B5EF4-FFF2-40B4-BE49-F238E27FC236}">
                <a16:creationId xmlns:a16="http://schemas.microsoft.com/office/drawing/2014/main" id="{0AFF3E2F-B344-13B1-01AB-234867FE99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2367" y="364897"/>
            <a:ext cx="836041" cy="659041"/>
          </a:xfrm>
          <a:prstGeom prst="rect">
            <a:avLst/>
          </a:prstGeom>
        </p:spPr>
      </p:pic>
      <p:pic>
        <p:nvPicPr>
          <p:cNvPr id="7" name="Elemento grafico 6">
            <a:extLst>
              <a:ext uri="{FF2B5EF4-FFF2-40B4-BE49-F238E27FC236}">
                <a16:creationId xmlns:a16="http://schemas.microsoft.com/office/drawing/2014/main" id="{627364C6-F623-8978-D895-3F334808F5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36008" y="5468670"/>
            <a:ext cx="3339136" cy="781822"/>
          </a:xfrm>
          <a:prstGeom prst="rect">
            <a:avLst/>
          </a:prstGeom>
        </p:spPr>
      </p:pic>
      <p:sp>
        <p:nvSpPr>
          <p:cNvPr id="9" name="Segnaposto data 4">
            <a:extLst>
              <a:ext uri="{FF2B5EF4-FFF2-40B4-BE49-F238E27FC236}">
                <a16:creationId xmlns:a16="http://schemas.microsoft.com/office/drawing/2014/main" id="{A8392BB8-041D-569A-E1AE-2F17638DA16D}"/>
              </a:ext>
            </a:extLst>
          </p:cNvPr>
          <p:cNvSpPr>
            <a:spLocks noGrp="1"/>
          </p:cNvSpPr>
          <p:nvPr>
            <p:ph type="dt" sz="half" idx="10"/>
          </p:nvPr>
        </p:nvSpPr>
        <p:spPr>
          <a:xfrm>
            <a:off x="245952" y="6356350"/>
            <a:ext cx="1559624" cy="365125"/>
          </a:xfrm>
        </p:spPr>
        <p:txBody>
          <a:bodyPr/>
          <a:lstStyle/>
          <a:p>
            <a:fld id="{FAB07CDD-F8EB-4DAA-97E9-B239E4A3AA18}" type="datetimeFigureOut">
              <a:rPr lang="it-IT" smtClean="0"/>
              <a:t>17/12/2024</a:t>
            </a:fld>
            <a:endParaRPr lang="it-IT"/>
          </a:p>
        </p:txBody>
      </p:sp>
      <p:sp>
        <p:nvSpPr>
          <p:cNvPr id="10" name="Segnaposto numero diapositiva 6">
            <a:extLst>
              <a:ext uri="{FF2B5EF4-FFF2-40B4-BE49-F238E27FC236}">
                <a16:creationId xmlns:a16="http://schemas.microsoft.com/office/drawing/2014/main" id="{71675238-8828-90E1-9190-6A2FDB9F8F6B}"/>
              </a:ext>
            </a:extLst>
          </p:cNvPr>
          <p:cNvSpPr>
            <a:spLocks noGrp="1"/>
          </p:cNvSpPr>
          <p:nvPr>
            <p:ph type="sldNum" sz="quarter" idx="12"/>
          </p:nvPr>
        </p:nvSpPr>
        <p:spPr>
          <a:xfrm>
            <a:off x="9239250" y="6356350"/>
            <a:ext cx="2743200" cy="365125"/>
          </a:xfrm>
        </p:spPr>
        <p:txBody>
          <a:bodyPr/>
          <a:lstStyle/>
          <a:p>
            <a:fld id="{D71948D3-78CD-49B7-88E1-2F835E944C7B}" type="slidenum">
              <a:rPr lang="it-IT" smtClean="0"/>
              <a:t>‹#›</a:t>
            </a:fld>
            <a:endParaRPr lang="it-IT"/>
          </a:p>
        </p:txBody>
      </p:sp>
    </p:spTree>
    <p:extLst>
      <p:ext uri="{BB962C8B-B14F-4D97-AF65-F5344CB8AC3E}">
        <p14:creationId xmlns:p14="http://schemas.microsoft.com/office/powerpoint/2010/main" val="3529284248"/>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041009"/>
            <a:ext cx="10800000" cy="5183391"/>
          </a:xfrm>
        </p:spPr>
        <p:txBody>
          <a:bodyPr/>
          <a:lstStyle>
            <a:lvl2pPr marL="365125" indent="-215900">
              <a:defRPr/>
            </a:lvl2pPr>
            <a:lvl3pPr marL="622300" indent="-171450">
              <a:buFont typeface="Arial" panose="020B0604020202020204" pitchFamily="34" charset="0"/>
              <a:buChar char="•"/>
              <a:defRPr/>
            </a:lvl3pPr>
            <a:lvl4pPr marL="1071563" indent="-171450">
              <a:buFont typeface="Arial" panose="020B0604020202020204" pitchFamily="34" charset="0"/>
              <a:buChar char="•"/>
              <a:defRPr b="0"/>
            </a:lvl4pPr>
            <a:lvl5pPr marL="1252538" indent="-142875">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Tree>
    <p:extLst>
      <p:ext uri="{BB962C8B-B14F-4D97-AF65-F5344CB8AC3E}">
        <p14:creationId xmlns:p14="http://schemas.microsoft.com/office/powerpoint/2010/main" val="3474624790"/>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Encode Sans ExpandedLight" pitchFamily="2" charset="0"/>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Encode Sans ExpandedLight" pitchFamily="2" charset="0"/>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1354014783"/>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with a photo">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56" y="1440919"/>
            <a:ext cx="5472000" cy="1836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3" name="Espace réservé du texte 10">
            <a:extLst>
              <a:ext uri="{FF2B5EF4-FFF2-40B4-BE49-F238E27FC236}">
                <a16:creationId xmlns:a16="http://schemas.microsoft.com/office/drawing/2014/main" id="{C616F341-424E-4ECC-B11D-0008CB10FA11}"/>
              </a:ext>
            </a:extLst>
          </p:cNvPr>
          <p:cNvSpPr>
            <a:spLocks noGrp="1"/>
          </p:cNvSpPr>
          <p:nvPr>
            <p:ph type="body" sz="quarter" idx="18" hasCustomPrompt="1"/>
          </p:nvPr>
        </p:nvSpPr>
        <p:spPr>
          <a:xfrm>
            <a:off x="6262805" y="1440919"/>
            <a:ext cx="5472000" cy="1836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Espace réservé pour une image  33">
            <a:extLst>
              <a:ext uri="{FF2B5EF4-FFF2-40B4-BE49-F238E27FC236}">
                <a16:creationId xmlns:a16="http://schemas.microsoft.com/office/drawing/2014/main" id="{4DCA1355-34B5-49FC-BA6B-273A843D5348}"/>
              </a:ext>
            </a:extLst>
          </p:cNvPr>
          <p:cNvSpPr>
            <a:spLocks noGrp="1"/>
          </p:cNvSpPr>
          <p:nvPr>
            <p:ph type="pic" idx="14" hasCustomPrompt="1"/>
          </p:nvPr>
        </p:nvSpPr>
        <p:spPr>
          <a:xfrm>
            <a:off x="642938" y="3425825"/>
            <a:ext cx="10906128" cy="2916609"/>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Tree>
    <p:extLst>
      <p:ext uri="{BB962C8B-B14F-4D97-AF65-F5344CB8AC3E}">
        <p14:creationId xmlns:p14="http://schemas.microsoft.com/office/powerpoint/2010/main" val="3420106843"/>
      </p:ext>
    </p:extLst>
  </p:cSld>
  <p:clrMapOvr>
    <a:masterClrMapping/>
  </p:clrMapOvr>
  <p:hf hdr="0" ftr="0"/>
  <p:extLst>
    <p:ext uri="{DCECCB84-F9BA-43D5-87BE-67443E8EF086}">
      <p15:sldGuideLst xmlns:p15="http://schemas.microsoft.com/office/powerpoint/2012/main">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2624400"/>
            <a:ext cx="10800000" cy="36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LYYYY/MM/DD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36400" y="1535088"/>
            <a:ext cx="10800000" cy="864000"/>
          </a:xfrm>
        </p:spPr>
        <p:txBody>
          <a:bodyPr/>
          <a:lstStyle/>
          <a:p>
            <a:r>
              <a:rPr lang="en-US" noProof="0"/>
              <a:t>Click to edit Master title style</a:t>
            </a:r>
          </a:p>
        </p:txBody>
      </p:sp>
    </p:spTree>
    <p:extLst>
      <p:ext uri="{BB962C8B-B14F-4D97-AF65-F5344CB8AC3E}">
        <p14:creationId xmlns:p14="http://schemas.microsoft.com/office/powerpoint/2010/main" val="308298466"/>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a photo">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2927612"/>
            <a:ext cx="5328000" cy="3240000"/>
          </a:xfrm>
        </p:spPr>
        <p:txBody>
          <a:bodyPr/>
          <a:lstStyle>
            <a:lvl1pPr>
              <a:defRPr sz="1900"/>
            </a:lvl1pPr>
            <a:lvl2pPr>
              <a:defRPr sz="1900"/>
            </a:lvl2pPr>
            <a:lvl3pPr>
              <a:defRPr sz="15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LYYYY/MM/DD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36400" y="1635098"/>
            <a:ext cx="5328000" cy="1224000"/>
          </a:xfrm>
        </p:spPr>
        <p:txBody>
          <a:bodyPr/>
          <a:lstStyle/>
          <a:p>
            <a:r>
              <a:rPr lang="en-US" noProof="0"/>
              <a:t>Click to edit Master title style</a:t>
            </a:r>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Tree>
    <p:extLst>
      <p:ext uri="{BB962C8B-B14F-4D97-AF65-F5344CB8AC3E}">
        <p14:creationId xmlns:p14="http://schemas.microsoft.com/office/powerpoint/2010/main" val="4253874511"/>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hite with a photo">
    <p:spTree>
      <p:nvGrpSpPr>
        <p:cNvPr id="1" name=""/>
        <p:cNvGrpSpPr/>
        <p:nvPr/>
      </p:nvGrpSpPr>
      <p:grpSpPr>
        <a:xfrm>
          <a:off x="0" y="0"/>
          <a:ext cx="0" cy="0"/>
          <a:chOff x="0" y="0"/>
          <a:chExt cx="0" cy="0"/>
        </a:xfrm>
      </p:grpSpPr>
      <p:sp>
        <p:nvSpPr>
          <p:cNvPr id="17" name="Espace réservé du texte 16">
            <a:extLst>
              <a:ext uri="{FF2B5EF4-FFF2-40B4-BE49-F238E27FC236}">
                <a16:creationId xmlns:a16="http://schemas.microsoft.com/office/drawing/2014/main" id="{38D92F9C-9CF1-426A-9EA7-935D5427C4DA}"/>
              </a:ext>
            </a:extLst>
          </p:cNvPr>
          <p:cNvSpPr>
            <a:spLocks noGrp="1"/>
          </p:cNvSpPr>
          <p:nvPr>
            <p:ph type="body" idx="1" hasCustomPrompt="1"/>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630000" tIns="0" rIns="360000" bIns="0" anchor="ctr">
            <a:noAutofit/>
          </a:bodyPr>
          <a:lstStyle>
            <a:lvl1pPr marL="0" indent="0">
              <a:lnSpc>
                <a:spcPct val="100000"/>
              </a:lnSpc>
              <a:buNone/>
              <a:defRPr sz="1500" b="1" cap="all" baseline="0">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LYYYY/MM/DD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a:t>
            </a:fld>
            <a:endParaRPr lang="en-US" b="0" noProof="0"/>
          </a:p>
        </p:txBody>
      </p:sp>
      <p:sp>
        <p:nvSpPr>
          <p:cNvPr id="12" name="Espace réservé pour une image  33">
            <a:extLst>
              <a:ext uri="{FF2B5EF4-FFF2-40B4-BE49-F238E27FC236}">
                <a16:creationId xmlns:a16="http://schemas.microsoft.com/office/drawing/2014/main" id="{895E04EA-65C6-4AA2-8F1E-9A4E11C6614A}"/>
              </a:ext>
            </a:extLst>
          </p:cNvPr>
          <p:cNvSpPr>
            <a:spLocks noGrp="1"/>
          </p:cNvSpPr>
          <p:nvPr>
            <p:ph type="pic" idx="14" hasCustomPrompt="1"/>
          </p:nvPr>
        </p:nvSpPr>
        <p:spPr>
          <a:xfrm>
            <a:off x="6096000" y="1128410"/>
            <a:ext cx="5499370" cy="5039202"/>
          </a:xfrm>
          <a:prstGeom prst="rect">
            <a:avLst/>
          </a:prstGeom>
          <a:noFill/>
          <a:ln w="3175">
            <a:noFill/>
          </a:ln>
        </p:spPr>
        <p:txBody>
          <a:bodyPr wrap="square" anchor="ctr">
            <a:noAutofit/>
          </a:bodyPr>
          <a:lstStyle>
            <a:lvl1pPr marL="0" indent="0" algn="ctr">
              <a:buNone/>
              <a:defRPr sz="1200" b="0" cap="none" baseline="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Photo</a:t>
            </a:r>
          </a:p>
        </p:txBody>
      </p:sp>
      <p:sp>
        <p:nvSpPr>
          <p:cNvPr id="14" name="Titre 13">
            <a:extLst>
              <a:ext uri="{FF2B5EF4-FFF2-40B4-BE49-F238E27FC236}">
                <a16:creationId xmlns:a16="http://schemas.microsoft.com/office/drawing/2014/main" id="{8038BA85-2084-4869-B223-D5D52B6CE45D}"/>
              </a:ext>
            </a:extLst>
          </p:cNvPr>
          <p:cNvSpPr>
            <a:spLocks noGrp="1"/>
          </p:cNvSpPr>
          <p:nvPr>
            <p:ph type="title" hasCustomPrompt="1"/>
          </p:nvPr>
        </p:nvSpPr>
        <p:spPr>
          <a:xfrm>
            <a:off x="643890" y="1128410"/>
            <a:ext cx="5452110" cy="5039202"/>
          </a:xfrm>
          <a:custGeom>
            <a:avLst/>
            <a:gdLst>
              <a:gd name="connsiteX0" fmla="*/ 0 w 5452110"/>
              <a:gd name="connsiteY0" fmla="*/ 0 h 5039202"/>
              <a:gd name="connsiteX1" fmla="*/ 5452110 w 5452110"/>
              <a:gd name="connsiteY1" fmla="*/ 0 h 5039202"/>
              <a:gd name="connsiteX2" fmla="*/ 5452110 w 5452110"/>
              <a:gd name="connsiteY2" fmla="*/ 5039202 h 5039202"/>
              <a:gd name="connsiteX3" fmla="*/ 0 w 5452110"/>
              <a:gd name="connsiteY3" fmla="*/ 5039202 h 5039202"/>
            </a:gdLst>
            <a:ahLst/>
            <a:cxnLst>
              <a:cxn ang="0">
                <a:pos x="connsiteX0" y="connsiteY0"/>
              </a:cxn>
              <a:cxn ang="0">
                <a:pos x="connsiteX1" y="connsiteY1"/>
              </a:cxn>
              <a:cxn ang="0">
                <a:pos x="connsiteX2" y="connsiteY2"/>
              </a:cxn>
              <a:cxn ang="0">
                <a:pos x="connsiteX3" y="connsiteY3"/>
              </a:cxn>
            </a:cxnLst>
            <a:rect l="l" t="t" r="r" b="b"/>
            <a:pathLst>
              <a:path w="5452110" h="5039202">
                <a:moveTo>
                  <a:pt x="0" y="0"/>
                </a:moveTo>
                <a:lnTo>
                  <a:pt x="5452110" y="0"/>
                </a:lnTo>
                <a:lnTo>
                  <a:pt x="5452110" y="5039202"/>
                </a:lnTo>
                <a:lnTo>
                  <a:pt x="0" y="5039202"/>
                </a:lnTo>
                <a:close/>
              </a:path>
            </a:pathLst>
          </a:custGeom>
          <a:solidFill>
            <a:schemeClr val="tx2"/>
          </a:solidFill>
        </p:spPr>
        <p:txBody>
          <a:bodyPr wrap="square" lIns="360000" tIns="540000" rIns="360000" bIns="360000">
            <a:noAutofit/>
          </a:bodyPr>
          <a:lstStyle>
            <a:lvl1pPr>
              <a:defRPr>
                <a:solidFill>
                  <a:schemeClr val="bg1"/>
                </a:solidFill>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912536" y="2927612"/>
            <a:ext cx="4932000" cy="2880000"/>
          </a:xfrm>
        </p:spPr>
        <p:txBody>
          <a:bodyPr/>
          <a:lstStyle>
            <a:lvl1pPr>
              <a:defRPr sz="1900">
                <a:solidFill>
                  <a:schemeClr val="bg1"/>
                </a:solidFill>
              </a:defRPr>
            </a:lvl1pPr>
            <a:lvl2pPr>
              <a:defRPr sz="1900">
                <a:solidFill>
                  <a:schemeClr val="bg1"/>
                </a:solidFill>
              </a:defRPr>
            </a:lvl2pPr>
            <a:lvl3pPr>
              <a:defRPr sz="1500">
                <a:solidFill>
                  <a:schemeClr val="bg1"/>
                </a:solidFill>
              </a:defRPr>
            </a:lvl3pPr>
            <a:lvl4pPr>
              <a:defRPr sz="1300">
                <a:solidFill>
                  <a:schemeClr val="bg1"/>
                </a:solidFill>
              </a:defRPr>
            </a:lvl4pPr>
            <a:lvl5pPr>
              <a:defRPr sz="13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Espace réservé du texte 12">
            <a:extLst>
              <a:ext uri="{FF2B5EF4-FFF2-40B4-BE49-F238E27FC236}">
                <a16:creationId xmlns:a16="http://schemas.microsoft.com/office/drawing/2014/main" id="{33CC8265-43A8-4733-994F-26FC35CA74D4}"/>
              </a:ext>
            </a:extLst>
          </p:cNvPr>
          <p:cNvSpPr>
            <a:spLocks noGrp="1"/>
          </p:cNvSpPr>
          <p:nvPr>
            <p:ph type="body" sz="quarter" idx="18" hasCustomPrompt="1"/>
          </p:nvPr>
        </p:nvSpPr>
        <p:spPr>
          <a:xfrm rot="5400000">
            <a:off x="5475816" y="3525796"/>
            <a:ext cx="1500865" cy="286749"/>
          </a:xfrm>
          <a:custGeom>
            <a:avLst/>
            <a:gdLst>
              <a:gd name="connsiteX0" fmla="*/ 21781 w 1682584"/>
              <a:gd name="connsiteY0" fmla="*/ 278191 h 321468"/>
              <a:gd name="connsiteX1" fmla="*/ 43562 w 1682584"/>
              <a:gd name="connsiteY1" fmla="*/ 299829 h 321468"/>
              <a:gd name="connsiteX2" fmla="*/ 21781 w 1682584"/>
              <a:gd name="connsiteY2" fmla="*/ 321467 h 321468"/>
              <a:gd name="connsiteX3" fmla="*/ 0 w 1682584"/>
              <a:gd name="connsiteY3" fmla="*/ 299829 h 321468"/>
              <a:gd name="connsiteX4" fmla="*/ 21781 w 1682584"/>
              <a:gd name="connsiteY4" fmla="*/ 278191 h 321468"/>
              <a:gd name="connsiteX5" fmla="*/ 1659441 w 1682584"/>
              <a:gd name="connsiteY5" fmla="*/ 274986 h 321468"/>
              <a:gd name="connsiteX6" fmla="*/ 1682584 w 1682584"/>
              <a:gd name="connsiteY6" fmla="*/ 298227 h 321468"/>
              <a:gd name="connsiteX7" fmla="*/ 1659441 w 1682584"/>
              <a:gd name="connsiteY7" fmla="*/ 321468 h 321468"/>
              <a:gd name="connsiteX8" fmla="*/ 1636298 w 1682584"/>
              <a:gd name="connsiteY8" fmla="*/ 298227 h 321468"/>
              <a:gd name="connsiteX9" fmla="*/ 1659441 w 1682584"/>
              <a:gd name="connsiteY9" fmla="*/ 274986 h 321468"/>
              <a:gd name="connsiteX10" fmla="*/ 197391 w 1682584"/>
              <a:gd name="connsiteY10" fmla="*/ 263766 h 321468"/>
              <a:gd name="connsiteX11" fmla="*/ 225979 w 1682584"/>
              <a:gd name="connsiteY11" fmla="*/ 292617 h 321468"/>
              <a:gd name="connsiteX12" fmla="*/ 197391 w 1682584"/>
              <a:gd name="connsiteY12" fmla="*/ 321468 h 321468"/>
              <a:gd name="connsiteX13" fmla="*/ 168803 w 1682584"/>
              <a:gd name="connsiteY13" fmla="*/ 292617 h 321468"/>
              <a:gd name="connsiteX14" fmla="*/ 197391 w 1682584"/>
              <a:gd name="connsiteY14" fmla="*/ 263766 h 321468"/>
              <a:gd name="connsiteX15" fmla="*/ 1453881 w 1682584"/>
              <a:gd name="connsiteY15" fmla="*/ 255752 h 321468"/>
              <a:gd name="connsiteX16" fmla="*/ 1486553 w 1682584"/>
              <a:gd name="connsiteY16" fmla="*/ 288610 h 321468"/>
              <a:gd name="connsiteX17" fmla="*/ 1453881 w 1682584"/>
              <a:gd name="connsiteY17" fmla="*/ 321468 h 321468"/>
              <a:gd name="connsiteX18" fmla="*/ 1421209 w 1682584"/>
              <a:gd name="connsiteY18" fmla="*/ 288610 h 321468"/>
              <a:gd name="connsiteX19" fmla="*/ 1453881 w 1682584"/>
              <a:gd name="connsiteY19" fmla="*/ 255752 h 321468"/>
              <a:gd name="connsiteX20" fmla="*/ 1261936 w 1682584"/>
              <a:gd name="connsiteY20" fmla="*/ 236519 h 321468"/>
              <a:gd name="connsiteX21" fmla="*/ 1304137 w 1682584"/>
              <a:gd name="connsiteY21" fmla="*/ 278993 h 321468"/>
              <a:gd name="connsiteX22" fmla="*/ 1261936 w 1682584"/>
              <a:gd name="connsiteY22" fmla="*/ 321467 h 321468"/>
              <a:gd name="connsiteX23" fmla="*/ 1219735 w 1682584"/>
              <a:gd name="connsiteY23" fmla="*/ 278993 h 321468"/>
              <a:gd name="connsiteX24" fmla="*/ 1261936 w 1682584"/>
              <a:gd name="connsiteY24" fmla="*/ 236519 h 321468"/>
              <a:gd name="connsiteX25" fmla="*/ 374361 w 1682584"/>
              <a:gd name="connsiteY25" fmla="*/ 236519 h 321468"/>
              <a:gd name="connsiteX26" fmla="*/ 416562 w 1682584"/>
              <a:gd name="connsiteY26" fmla="*/ 278993 h 321468"/>
              <a:gd name="connsiteX27" fmla="*/ 374361 w 1682584"/>
              <a:gd name="connsiteY27" fmla="*/ 321467 h 321468"/>
              <a:gd name="connsiteX28" fmla="*/ 332160 w 1682584"/>
              <a:gd name="connsiteY28" fmla="*/ 278993 h 321468"/>
              <a:gd name="connsiteX29" fmla="*/ 374361 w 1682584"/>
              <a:gd name="connsiteY29" fmla="*/ 236519 h 321468"/>
              <a:gd name="connsiteX30" fmla="*/ 722858 w 1682584"/>
              <a:gd name="connsiteY30" fmla="*/ 231710 h 321468"/>
              <a:gd name="connsiteX31" fmla="*/ 767782 w 1682584"/>
              <a:gd name="connsiteY31" fmla="*/ 276589 h 321468"/>
              <a:gd name="connsiteX32" fmla="*/ 722858 w 1682584"/>
              <a:gd name="connsiteY32" fmla="*/ 321468 h 321468"/>
              <a:gd name="connsiteX33" fmla="*/ 677934 w 1682584"/>
              <a:gd name="connsiteY33" fmla="*/ 276589 h 321468"/>
              <a:gd name="connsiteX34" fmla="*/ 722858 w 1682584"/>
              <a:gd name="connsiteY34" fmla="*/ 231710 h 321468"/>
              <a:gd name="connsiteX35" fmla="*/ 1072714 w 1682584"/>
              <a:gd name="connsiteY35" fmla="*/ 223696 h 321468"/>
              <a:gd name="connsiteX36" fmla="*/ 1121721 w 1682584"/>
              <a:gd name="connsiteY36" fmla="*/ 272582 h 321468"/>
              <a:gd name="connsiteX37" fmla="*/ 1072714 w 1682584"/>
              <a:gd name="connsiteY37" fmla="*/ 321468 h 321468"/>
              <a:gd name="connsiteX38" fmla="*/ 1023707 w 1682584"/>
              <a:gd name="connsiteY38" fmla="*/ 272582 h 321468"/>
              <a:gd name="connsiteX39" fmla="*/ 1072714 w 1682584"/>
              <a:gd name="connsiteY39" fmla="*/ 223696 h 321468"/>
              <a:gd name="connsiteX40" fmla="*/ 895744 w 1682584"/>
              <a:gd name="connsiteY40" fmla="*/ 223696 h 321468"/>
              <a:gd name="connsiteX41" fmla="*/ 944751 w 1682584"/>
              <a:gd name="connsiteY41" fmla="*/ 272582 h 321468"/>
              <a:gd name="connsiteX42" fmla="*/ 895744 w 1682584"/>
              <a:gd name="connsiteY42" fmla="*/ 321468 h 321468"/>
              <a:gd name="connsiteX43" fmla="*/ 846737 w 1682584"/>
              <a:gd name="connsiteY43" fmla="*/ 272582 h 321468"/>
              <a:gd name="connsiteX44" fmla="*/ 895744 w 1682584"/>
              <a:gd name="connsiteY44" fmla="*/ 223696 h 321468"/>
              <a:gd name="connsiteX45" fmla="*/ 549970 w 1682584"/>
              <a:gd name="connsiteY45" fmla="*/ 223696 h 321468"/>
              <a:gd name="connsiteX46" fmla="*/ 598977 w 1682584"/>
              <a:gd name="connsiteY46" fmla="*/ 272582 h 321468"/>
              <a:gd name="connsiteX47" fmla="*/ 549970 w 1682584"/>
              <a:gd name="connsiteY47" fmla="*/ 321468 h 321468"/>
              <a:gd name="connsiteX48" fmla="*/ 500963 w 1682584"/>
              <a:gd name="connsiteY48" fmla="*/ 272582 h 321468"/>
              <a:gd name="connsiteX49" fmla="*/ 549970 w 1682584"/>
              <a:gd name="connsiteY49" fmla="*/ 223696 h 321468"/>
              <a:gd name="connsiteX50" fmla="*/ 1161617 w 1682584"/>
              <a:gd name="connsiteY50" fmla="*/ 130686 h 321468"/>
              <a:gd name="connsiteX51" fmla="*/ 1182454 w 1682584"/>
              <a:gd name="connsiteY51" fmla="*/ 151106 h 321468"/>
              <a:gd name="connsiteX52" fmla="*/ 1161617 w 1682584"/>
              <a:gd name="connsiteY52" fmla="*/ 171526 h 321468"/>
              <a:gd name="connsiteX53" fmla="*/ 1140780 w 1682584"/>
              <a:gd name="connsiteY53" fmla="*/ 151106 h 321468"/>
              <a:gd name="connsiteX54" fmla="*/ 1161617 w 1682584"/>
              <a:gd name="connsiteY54" fmla="*/ 130686 h 321468"/>
              <a:gd name="connsiteX55" fmla="*/ 456457 w 1682584"/>
              <a:gd name="connsiteY55" fmla="*/ 130686 h 321468"/>
              <a:gd name="connsiteX56" fmla="*/ 477294 w 1682584"/>
              <a:gd name="connsiteY56" fmla="*/ 151106 h 321468"/>
              <a:gd name="connsiteX57" fmla="*/ 456457 w 1682584"/>
              <a:gd name="connsiteY57" fmla="*/ 171526 h 321468"/>
              <a:gd name="connsiteX58" fmla="*/ 435620 w 1682584"/>
              <a:gd name="connsiteY58" fmla="*/ 151106 h 321468"/>
              <a:gd name="connsiteX59" fmla="*/ 456457 w 1682584"/>
              <a:gd name="connsiteY59" fmla="*/ 130686 h 321468"/>
              <a:gd name="connsiteX60" fmla="*/ 980145 w 1682584"/>
              <a:gd name="connsiteY60" fmla="*/ 100738 h 321468"/>
              <a:gd name="connsiteX61" fmla="*/ 1015539 w 1682584"/>
              <a:gd name="connsiteY61" fmla="*/ 136132 h 321468"/>
              <a:gd name="connsiteX62" fmla="*/ 980145 w 1682584"/>
              <a:gd name="connsiteY62" fmla="*/ 171526 h 321468"/>
              <a:gd name="connsiteX63" fmla="*/ 944751 w 1682584"/>
              <a:gd name="connsiteY63" fmla="*/ 136132 h 321468"/>
              <a:gd name="connsiteX64" fmla="*/ 980145 w 1682584"/>
              <a:gd name="connsiteY64" fmla="*/ 100738 h 321468"/>
              <a:gd name="connsiteX65" fmla="*/ 803042 w 1682584"/>
              <a:gd name="connsiteY65" fmla="*/ 100738 h 321468"/>
              <a:gd name="connsiteX66" fmla="*/ 838304 w 1682584"/>
              <a:gd name="connsiteY66" fmla="*/ 136132 h 321468"/>
              <a:gd name="connsiteX67" fmla="*/ 803042 w 1682584"/>
              <a:gd name="connsiteY67" fmla="*/ 171526 h 321468"/>
              <a:gd name="connsiteX68" fmla="*/ 767780 w 1682584"/>
              <a:gd name="connsiteY68" fmla="*/ 136132 h 321468"/>
              <a:gd name="connsiteX69" fmla="*/ 803042 w 1682584"/>
              <a:gd name="connsiteY69" fmla="*/ 100738 h 321468"/>
              <a:gd name="connsiteX70" fmla="*/ 634239 w 1682584"/>
              <a:gd name="connsiteY70" fmla="*/ 100738 h 321468"/>
              <a:gd name="connsiteX71" fmla="*/ 669501 w 1682584"/>
              <a:gd name="connsiteY71" fmla="*/ 136132 h 321468"/>
              <a:gd name="connsiteX72" fmla="*/ 634239 w 1682584"/>
              <a:gd name="connsiteY72" fmla="*/ 171526 h 321468"/>
              <a:gd name="connsiteX73" fmla="*/ 598977 w 1682584"/>
              <a:gd name="connsiteY73" fmla="*/ 136132 h 321468"/>
              <a:gd name="connsiteX74" fmla="*/ 634239 w 1682584"/>
              <a:gd name="connsiteY74" fmla="*/ 100738 h 321468"/>
              <a:gd name="connsiteX75" fmla="*/ 898467 w 1682584"/>
              <a:gd name="connsiteY75" fmla="*/ 0 h 321468"/>
              <a:gd name="connsiteX76" fmla="*/ 917526 w 1682584"/>
              <a:gd name="connsiteY76" fmla="*/ 19234 h 321468"/>
              <a:gd name="connsiteX77" fmla="*/ 898467 w 1682584"/>
              <a:gd name="connsiteY77" fmla="*/ 38468 h 321468"/>
              <a:gd name="connsiteX78" fmla="*/ 879408 w 1682584"/>
              <a:gd name="connsiteY78" fmla="*/ 19234 h 321468"/>
              <a:gd name="connsiteX79" fmla="*/ 898467 w 1682584"/>
              <a:gd name="connsiteY79" fmla="*/ 0 h 321468"/>
              <a:gd name="connsiteX80" fmla="*/ 716051 w 1682584"/>
              <a:gd name="connsiteY80" fmla="*/ 0 h 321468"/>
              <a:gd name="connsiteX81" fmla="*/ 735110 w 1682584"/>
              <a:gd name="connsiteY81" fmla="*/ 19234 h 321468"/>
              <a:gd name="connsiteX82" fmla="*/ 716051 w 1682584"/>
              <a:gd name="connsiteY82" fmla="*/ 38468 h 321468"/>
              <a:gd name="connsiteX83" fmla="*/ 696992 w 1682584"/>
              <a:gd name="connsiteY83" fmla="*/ 19234 h 321468"/>
              <a:gd name="connsiteX84" fmla="*/ 716051 w 1682584"/>
              <a:gd name="connsiteY84"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82584" h="321468">
                <a:moveTo>
                  <a:pt x="21781" y="278191"/>
                </a:moveTo>
                <a:cubicBezTo>
                  <a:pt x="33810" y="278191"/>
                  <a:pt x="43562" y="287879"/>
                  <a:pt x="43562" y="299829"/>
                </a:cubicBezTo>
                <a:cubicBezTo>
                  <a:pt x="43562" y="311779"/>
                  <a:pt x="33810" y="321467"/>
                  <a:pt x="21781" y="321467"/>
                </a:cubicBezTo>
                <a:cubicBezTo>
                  <a:pt x="9752" y="321467"/>
                  <a:pt x="0" y="311779"/>
                  <a:pt x="0" y="299829"/>
                </a:cubicBezTo>
                <a:cubicBezTo>
                  <a:pt x="0" y="287879"/>
                  <a:pt x="9752" y="278191"/>
                  <a:pt x="21781" y="278191"/>
                </a:cubicBezTo>
                <a:close/>
                <a:moveTo>
                  <a:pt x="1659441" y="274986"/>
                </a:moveTo>
                <a:cubicBezTo>
                  <a:pt x="1672223" y="274986"/>
                  <a:pt x="1682584" y="285391"/>
                  <a:pt x="1682584" y="298227"/>
                </a:cubicBezTo>
                <a:cubicBezTo>
                  <a:pt x="1682584" y="311063"/>
                  <a:pt x="1672223" y="321468"/>
                  <a:pt x="1659441" y="321468"/>
                </a:cubicBezTo>
                <a:cubicBezTo>
                  <a:pt x="1646659" y="321468"/>
                  <a:pt x="1636298" y="311063"/>
                  <a:pt x="1636298" y="298227"/>
                </a:cubicBezTo>
                <a:cubicBezTo>
                  <a:pt x="1636298" y="285391"/>
                  <a:pt x="1646659" y="274986"/>
                  <a:pt x="1659441" y="274986"/>
                </a:cubicBezTo>
                <a:close/>
                <a:moveTo>
                  <a:pt x="197391" y="263766"/>
                </a:moveTo>
                <a:cubicBezTo>
                  <a:pt x="213180" y="263766"/>
                  <a:pt x="225979" y="276683"/>
                  <a:pt x="225979" y="292617"/>
                </a:cubicBezTo>
                <a:cubicBezTo>
                  <a:pt x="225979" y="308551"/>
                  <a:pt x="213180" y="321468"/>
                  <a:pt x="197391" y="321468"/>
                </a:cubicBezTo>
                <a:cubicBezTo>
                  <a:pt x="181602" y="321468"/>
                  <a:pt x="168803" y="308551"/>
                  <a:pt x="168803" y="292617"/>
                </a:cubicBezTo>
                <a:cubicBezTo>
                  <a:pt x="168803" y="276683"/>
                  <a:pt x="181602" y="263766"/>
                  <a:pt x="197391" y="263766"/>
                </a:cubicBezTo>
                <a:close/>
                <a:moveTo>
                  <a:pt x="1453881" y="255752"/>
                </a:moveTo>
                <a:cubicBezTo>
                  <a:pt x="1471925" y="255752"/>
                  <a:pt x="1486553" y="270463"/>
                  <a:pt x="1486553" y="288610"/>
                </a:cubicBezTo>
                <a:cubicBezTo>
                  <a:pt x="1486553" y="306757"/>
                  <a:pt x="1471925" y="321468"/>
                  <a:pt x="1453881" y="321468"/>
                </a:cubicBezTo>
                <a:cubicBezTo>
                  <a:pt x="1435837" y="321468"/>
                  <a:pt x="1421209" y="306757"/>
                  <a:pt x="1421209" y="288610"/>
                </a:cubicBezTo>
                <a:cubicBezTo>
                  <a:pt x="1421209" y="270463"/>
                  <a:pt x="1435837" y="255752"/>
                  <a:pt x="1453881" y="255752"/>
                </a:cubicBezTo>
                <a:close/>
                <a:moveTo>
                  <a:pt x="1261936" y="236519"/>
                </a:moveTo>
                <a:cubicBezTo>
                  <a:pt x="1285243" y="236519"/>
                  <a:pt x="1304137" y="255535"/>
                  <a:pt x="1304137" y="278993"/>
                </a:cubicBezTo>
                <a:cubicBezTo>
                  <a:pt x="1304137" y="302451"/>
                  <a:pt x="1285243" y="321467"/>
                  <a:pt x="1261936" y="321467"/>
                </a:cubicBezTo>
                <a:cubicBezTo>
                  <a:pt x="1238629" y="321467"/>
                  <a:pt x="1219735" y="302451"/>
                  <a:pt x="1219735" y="278993"/>
                </a:cubicBezTo>
                <a:cubicBezTo>
                  <a:pt x="1219735" y="255535"/>
                  <a:pt x="1238629" y="236519"/>
                  <a:pt x="1261936" y="236519"/>
                </a:cubicBezTo>
                <a:close/>
                <a:moveTo>
                  <a:pt x="374361" y="236519"/>
                </a:moveTo>
                <a:cubicBezTo>
                  <a:pt x="397668" y="236519"/>
                  <a:pt x="416562" y="255535"/>
                  <a:pt x="416562" y="278993"/>
                </a:cubicBezTo>
                <a:cubicBezTo>
                  <a:pt x="416562" y="302451"/>
                  <a:pt x="397668" y="321467"/>
                  <a:pt x="374361" y="321467"/>
                </a:cubicBezTo>
                <a:cubicBezTo>
                  <a:pt x="351054" y="321467"/>
                  <a:pt x="332160" y="302451"/>
                  <a:pt x="332160" y="278993"/>
                </a:cubicBezTo>
                <a:cubicBezTo>
                  <a:pt x="332160" y="255535"/>
                  <a:pt x="351054" y="236519"/>
                  <a:pt x="374361" y="236519"/>
                </a:cubicBezTo>
                <a:close/>
                <a:moveTo>
                  <a:pt x="722858" y="231710"/>
                </a:moveTo>
                <a:cubicBezTo>
                  <a:pt x="747669" y="231710"/>
                  <a:pt x="767782" y="251803"/>
                  <a:pt x="767782" y="276589"/>
                </a:cubicBezTo>
                <a:cubicBezTo>
                  <a:pt x="767782" y="301375"/>
                  <a:pt x="747669" y="321468"/>
                  <a:pt x="722858" y="321468"/>
                </a:cubicBezTo>
                <a:cubicBezTo>
                  <a:pt x="698047" y="321468"/>
                  <a:pt x="677934" y="301375"/>
                  <a:pt x="677934" y="276589"/>
                </a:cubicBezTo>
                <a:cubicBezTo>
                  <a:pt x="677934" y="251803"/>
                  <a:pt x="698047" y="231710"/>
                  <a:pt x="722858" y="231710"/>
                </a:cubicBezTo>
                <a:close/>
                <a:moveTo>
                  <a:pt x="1072714" y="223696"/>
                </a:moveTo>
                <a:cubicBezTo>
                  <a:pt x="1099780" y="223696"/>
                  <a:pt x="1121721" y="245583"/>
                  <a:pt x="1121721" y="272582"/>
                </a:cubicBezTo>
                <a:cubicBezTo>
                  <a:pt x="1121721" y="299581"/>
                  <a:pt x="1099780" y="321468"/>
                  <a:pt x="1072714" y="321468"/>
                </a:cubicBezTo>
                <a:cubicBezTo>
                  <a:pt x="1045648" y="321468"/>
                  <a:pt x="1023707" y="299581"/>
                  <a:pt x="1023707" y="272582"/>
                </a:cubicBezTo>
                <a:cubicBezTo>
                  <a:pt x="1023707" y="245583"/>
                  <a:pt x="1045648" y="223696"/>
                  <a:pt x="1072714" y="223696"/>
                </a:cubicBezTo>
                <a:close/>
                <a:moveTo>
                  <a:pt x="895744" y="223696"/>
                </a:moveTo>
                <a:cubicBezTo>
                  <a:pt x="922810" y="223696"/>
                  <a:pt x="944751" y="245583"/>
                  <a:pt x="944751" y="272582"/>
                </a:cubicBezTo>
                <a:cubicBezTo>
                  <a:pt x="944751" y="299581"/>
                  <a:pt x="922810" y="321468"/>
                  <a:pt x="895744" y="321468"/>
                </a:cubicBezTo>
                <a:cubicBezTo>
                  <a:pt x="868678" y="321468"/>
                  <a:pt x="846737" y="299581"/>
                  <a:pt x="846737" y="272582"/>
                </a:cubicBezTo>
                <a:cubicBezTo>
                  <a:pt x="846737" y="245583"/>
                  <a:pt x="868678" y="223696"/>
                  <a:pt x="895744" y="223696"/>
                </a:cubicBezTo>
                <a:close/>
                <a:moveTo>
                  <a:pt x="549970" y="223696"/>
                </a:moveTo>
                <a:cubicBezTo>
                  <a:pt x="577036" y="223696"/>
                  <a:pt x="598977" y="245583"/>
                  <a:pt x="598977" y="272582"/>
                </a:cubicBezTo>
                <a:cubicBezTo>
                  <a:pt x="598977" y="299581"/>
                  <a:pt x="577036" y="321468"/>
                  <a:pt x="549970" y="321468"/>
                </a:cubicBezTo>
                <a:cubicBezTo>
                  <a:pt x="522904" y="321468"/>
                  <a:pt x="500963" y="299581"/>
                  <a:pt x="500963" y="272582"/>
                </a:cubicBezTo>
                <a:cubicBezTo>
                  <a:pt x="500963" y="245583"/>
                  <a:pt x="522904" y="223696"/>
                  <a:pt x="549970" y="223696"/>
                </a:cubicBezTo>
                <a:close/>
                <a:moveTo>
                  <a:pt x="1161617" y="130686"/>
                </a:moveTo>
                <a:cubicBezTo>
                  <a:pt x="1173125" y="130686"/>
                  <a:pt x="1182454" y="139828"/>
                  <a:pt x="1182454" y="151106"/>
                </a:cubicBezTo>
                <a:cubicBezTo>
                  <a:pt x="1182454" y="162384"/>
                  <a:pt x="1173125" y="171526"/>
                  <a:pt x="1161617" y="171526"/>
                </a:cubicBezTo>
                <a:cubicBezTo>
                  <a:pt x="1150109" y="171526"/>
                  <a:pt x="1140780" y="162384"/>
                  <a:pt x="1140780" y="151106"/>
                </a:cubicBezTo>
                <a:cubicBezTo>
                  <a:pt x="1140780" y="139828"/>
                  <a:pt x="1150109" y="130686"/>
                  <a:pt x="1161617" y="130686"/>
                </a:cubicBezTo>
                <a:close/>
                <a:moveTo>
                  <a:pt x="456457" y="130686"/>
                </a:moveTo>
                <a:cubicBezTo>
                  <a:pt x="467965" y="130686"/>
                  <a:pt x="477294" y="139828"/>
                  <a:pt x="477294" y="151106"/>
                </a:cubicBezTo>
                <a:cubicBezTo>
                  <a:pt x="477294" y="162384"/>
                  <a:pt x="467965" y="171526"/>
                  <a:pt x="456457" y="171526"/>
                </a:cubicBezTo>
                <a:cubicBezTo>
                  <a:pt x="444949" y="171526"/>
                  <a:pt x="435620" y="162384"/>
                  <a:pt x="435620" y="151106"/>
                </a:cubicBezTo>
                <a:cubicBezTo>
                  <a:pt x="435620" y="139828"/>
                  <a:pt x="444949" y="130686"/>
                  <a:pt x="456457" y="130686"/>
                </a:cubicBezTo>
                <a:close/>
                <a:moveTo>
                  <a:pt x="980145" y="100738"/>
                </a:moveTo>
                <a:cubicBezTo>
                  <a:pt x="999693" y="100738"/>
                  <a:pt x="1015539" y="116584"/>
                  <a:pt x="1015539" y="136132"/>
                </a:cubicBezTo>
                <a:cubicBezTo>
                  <a:pt x="1015539" y="155680"/>
                  <a:pt x="999693" y="171526"/>
                  <a:pt x="980145" y="171526"/>
                </a:cubicBezTo>
                <a:cubicBezTo>
                  <a:pt x="960597" y="171526"/>
                  <a:pt x="944751" y="155680"/>
                  <a:pt x="944751" y="136132"/>
                </a:cubicBezTo>
                <a:cubicBezTo>
                  <a:pt x="944751" y="116584"/>
                  <a:pt x="960597" y="100738"/>
                  <a:pt x="980145" y="100738"/>
                </a:cubicBezTo>
                <a:close/>
                <a:moveTo>
                  <a:pt x="803042" y="100738"/>
                </a:moveTo>
                <a:cubicBezTo>
                  <a:pt x="822517" y="100738"/>
                  <a:pt x="838304" y="116584"/>
                  <a:pt x="838304" y="136132"/>
                </a:cubicBezTo>
                <a:cubicBezTo>
                  <a:pt x="838304" y="155680"/>
                  <a:pt x="822517" y="171526"/>
                  <a:pt x="803042" y="171526"/>
                </a:cubicBezTo>
                <a:cubicBezTo>
                  <a:pt x="783567" y="171526"/>
                  <a:pt x="767780" y="155680"/>
                  <a:pt x="767780" y="136132"/>
                </a:cubicBezTo>
                <a:cubicBezTo>
                  <a:pt x="767780" y="116584"/>
                  <a:pt x="783567" y="100738"/>
                  <a:pt x="803042" y="100738"/>
                </a:cubicBezTo>
                <a:close/>
                <a:moveTo>
                  <a:pt x="634239" y="100738"/>
                </a:moveTo>
                <a:cubicBezTo>
                  <a:pt x="653714" y="100738"/>
                  <a:pt x="669501" y="116584"/>
                  <a:pt x="669501" y="136132"/>
                </a:cubicBezTo>
                <a:cubicBezTo>
                  <a:pt x="669501" y="155680"/>
                  <a:pt x="653714" y="171526"/>
                  <a:pt x="634239" y="171526"/>
                </a:cubicBezTo>
                <a:cubicBezTo>
                  <a:pt x="614764" y="171526"/>
                  <a:pt x="598977" y="155680"/>
                  <a:pt x="598977" y="136132"/>
                </a:cubicBezTo>
                <a:cubicBezTo>
                  <a:pt x="598977" y="116584"/>
                  <a:pt x="614764" y="100738"/>
                  <a:pt x="634239" y="100738"/>
                </a:cubicBezTo>
                <a:close/>
                <a:moveTo>
                  <a:pt x="898467" y="0"/>
                </a:moveTo>
                <a:cubicBezTo>
                  <a:pt x="908993" y="0"/>
                  <a:pt x="917526" y="8611"/>
                  <a:pt x="917526" y="19234"/>
                </a:cubicBezTo>
                <a:cubicBezTo>
                  <a:pt x="917526" y="29857"/>
                  <a:pt x="908993" y="38468"/>
                  <a:pt x="898467" y="38468"/>
                </a:cubicBezTo>
                <a:cubicBezTo>
                  <a:pt x="887941" y="38468"/>
                  <a:pt x="879408" y="29857"/>
                  <a:pt x="879408" y="19234"/>
                </a:cubicBezTo>
                <a:cubicBezTo>
                  <a:pt x="879408" y="8611"/>
                  <a:pt x="887941" y="0"/>
                  <a:pt x="898467" y="0"/>
                </a:cubicBezTo>
                <a:close/>
                <a:moveTo>
                  <a:pt x="716051" y="0"/>
                </a:moveTo>
                <a:cubicBezTo>
                  <a:pt x="726577" y="0"/>
                  <a:pt x="735110" y="8611"/>
                  <a:pt x="735110" y="19234"/>
                </a:cubicBezTo>
                <a:cubicBezTo>
                  <a:pt x="735110" y="29857"/>
                  <a:pt x="726577" y="38468"/>
                  <a:pt x="716051" y="38468"/>
                </a:cubicBezTo>
                <a:cubicBezTo>
                  <a:pt x="705525" y="38468"/>
                  <a:pt x="696992" y="29857"/>
                  <a:pt x="696992" y="19234"/>
                </a:cubicBezTo>
                <a:cubicBezTo>
                  <a:pt x="696992" y="8611"/>
                  <a:pt x="705525" y="0"/>
                  <a:pt x="716051" y="0"/>
                </a:cubicBezTo>
                <a:close/>
              </a:path>
            </a:pathLst>
          </a:custGeom>
          <a:solidFill>
            <a:schemeClr val="tx2">
              <a:lumMod val="40000"/>
              <a:lumOff val="60000"/>
            </a:schemeClr>
          </a:solidFill>
          <a:ln w="3175">
            <a:noFill/>
          </a:ln>
        </p:spPr>
        <p:txBody>
          <a:bodyPr wrap="square">
            <a:noAutofit/>
          </a:bodyPr>
          <a:lstStyle/>
          <a:p>
            <a:pPr lvl="0"/>
            <a:r>
              <a:rPr lang="en-US" noProof="0"/>
              <a:t> </a:t>
            </a:r>
          </a:p>
        </p:txBody>
      </p:sp>
    </p:spTree>
    <p:extLst>
      <p:ext uri="{BB962C8B-B14F-4D97-AF65-F5344CB8AC3E}">
        <p14:creationId xmlns:p14="http://schemas.microsoft.com/office/powerpoint/2010/main" val="3223486200"/>
      </p:ext>
    </p:extLst>
  </p:cSld>
  <p:clrMapOvr>
    <a:masterClrMapping/>
  </p:clrMapOvr>
  <p:hf hdr="0" ftr="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4.jpe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154637" y="2066191"/>
            <a:ext cx="10440000" cy="1440000"/>
          </a:xfrm>
          <a:prstGeom prst="rect">
            <a:avLst/>
          </a:prstGeom>
        </p:spPr>
        <p:txBody>
          <a:bodyPr vert="horz" lIns="91440" tIns="45720" rIns="91440" bIns="45720" rtlCol="0" anchor="t">
            <a:noAutofit/>
          </a:bodyPr>
          <a:lstStyle/>
          <a:p>
            <a:r>
              <a:rPr lang="fr-FR" noProof="0"/>
              <a:t>Modifiez le style du titre</a:t>
            </a:r>
            <a:endParaRPr lang="en-US" noProof="0"/>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54637" y="3042548"/>
            <a:ext cx="10440000" cy="2412102"/>
          </a:xfrm>
          <a:prstGeom prst="rect">
            <a:avLst/>
          </a:prstGeom>
        </p:spPr>
        <p:txBody>
          <a:bodyPr vert="horz" lIns="91440" tIns="45720" rIns="91440" bIns="45720"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76000" y="6562800"/>
            <a:ext cx="2640000" cy="216000"/>
          </a:xfrm>
          <a:prstGeom prst="rect">
            <a:avLst/>
          </a:prstGeom>
        </p:spPr>
        <p:txBody>
          <a:bodyPr vert="horz" lIns="91440" tIns="45720" rIns="91440" bIns="45720" rtlCol="0" anchor="ctr">
            <a:noAutofit/>
          </a:bodyPr>
          <a:lstStyle>
            <a:lvl1pPr algn="ctr">
              <a:defRPr sz="1000" b="1" cap="all" baseline="0">
                <a:solidFill>
                  <a:schemeClr val="bg1"/>
                </a:solidFill>
              </a:defRPr>
            </a:lvl1pPr>
          </a:lstStyle>
          <a:p>
            <a:r>
              <a:rPr lang="en-US" noProof="0"/>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1601" y="6562800"/>
            <a:ext cx="4080000" cy="216000"/>
          </a:xfrm>
          <a:prstGeom prst="rect">
            <a:avLst/>
          </a:prstGeom>
        </p:spPr>
        <p:txBody>
          <a:bodyPr vert="horz" lIns="91440" tIns="45720" rIns="91440" bIns="45720" rtlCol="0" anchor="ctr">
            <a:noAutofit/>
          </a:bodyPr>
          <a:lstStyle>
            <a:lvl1pPr algn="l">
              <a:defRPr sz="800">
                <a:solidFill>
                  <a:schemeClr val="bg1"/>
                </a:solidFill>
              </a:defRPr>
            </a:lvl1pPr>
          </a:lstStyle>
          <a:p>
            <a:r>
              <a:rPr lang="en-US" noProof="0"/>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370399" y="6562800"/>
            <a:ext cx="720000" cy="216000"/>
          </a:xfrm>
          <a:prstGeom prst="rect">
            <a:avLst/>
          </a:prstGeom>
        </p:spPr>
        <p:txBody>
          <a:bodyPr vert="horz" lIns="91440" tIns="45720" rIns="91440" bIns="45720" rtlCol="0" anchor="ctr">
            <a:noAutofit/>
          </a:bodyPr>
          <a:lstStyle>
            <a:lvl1pPr algn="r">
              <a:defRPr sz="800">
                <a:solidFill>
                  <a:schemeClr val="bg1"/>
                </a:solidFill>
              </a:defRPr>
            </a:lvl1pPr>
          </a:lstStyle>
          <a:p>
            <a:fld id="{975A587B-5814-4D9B-9598-FE9CB954CB01}" type="slidenum">
              <a:rPr lang="en-US" noProof="0" smtClean="0"/>
              <a:pPr/>
              <a:t>‹#›</a:t>
            </a:fld>
            <a:endParaRPr lang="en-US" noProof="0"/>
          </a:p>
        </p:txBody>
      </p:sp>
    </p:spTree>
    <p:extLst>
      <p:ext uri="{BB962C8B-B14F-4D97-AF65-F5344CB8AC3E}">
        <p14:creationId xmlns:p14="http://schemas.microsoft.com/office/powerpoint/2010/main" val="3487417718"/>
      </p:ext>
    </p:extLst>
  </p:cSld>
  <p:clrMap bg1="lt1" tx1="dk1" bg2="lt2" tx2="dk2" accent1="accent1" accent2="accent2" accent3="accent3" accent4="accent4" accent5="accent5" accent6="accent6" hlink="hlink" folHlink="folHlink"/>
  <p:sldLayoutIdLst>
    <p:sldLayoutId id="2147483671" r:id="rId1"/>
    <p:sldLayoutId id="2147483676" r:id="rId2"/>
    <p:sldLayoutId id="2147483674" r:id="rId3"/>
    <p:sldLayoutId id="2147483677" r:id="rId4"/>
  </p:sldLayoutIdLst>
  <p:hf hdr="0" ftr="0"/>
  <p:txStyles>
    <p:titleStyle>
      <a:lvl1pPr algn="l" defTabSz="685800" rtl="0" eaLnBrk="1" latinLnBrk="0" hangingPunct="1">
        <a:lnSpc>
          <a:spcPct val="95000"/>
        </a:lnSpc>
        <a:spcBef>
          <a:spcPct val="0"/>
        </a:spcBef>
        <a:buNone/>
        <a:defRPr sz="4700" kern="1200" cap="all" baseline="0">
          <a:solidFill>
            <a:schemeClr val="bg1"/>
          </a:solidFill>
          <a:latin typeface="+mj-lt"/>
          <a:ea typeface="+mj-ea"/>
          <a:cs typeface="+mj-cs"/>
        </a:defRPr>
      </a:lvl1pPr>
    </p:titleStyle>
    <p:bodyStyle>
      <a:lvl1pPr marL="0" indent="0" algn="l" defTabSz="685800" rtl="0" eaLnBrk="1" latinLnBrk="0" hangingPunct="1">
        <a:lnSpc>
          <a:spcPct val="105000"/>
        </a:lnSpc>
        <a:spcBef>
          <a:spcPts val="0"/>
        </a:spcBef>
        <a:buFont typeface="+mj-lt"/>
        <a:buNone/>
        <a:defRPr sz="2500" b="0" kern="1200" cap="none" baseline="0">
          <a:solidFill>
            <a:schemeClr val="bg1"/>
          </a:solidFill>
          <a:latin typeface="+mj-lt"/>
          <a:ea typeface="+mn-ea"/>
          <a:cs typeface="+mn-cs"/>
        </a:defRPr>
      </a:lvl1pPr>
      <a:lvl2pPr marL="324000" indent="-324000" algn="l" defTabSz="685800" rtl="0" eaLnBrk="1" latinLnBrk="0" hangingPunct="1">
        <a:lnSpc>
          <a:spcPct val="105000"/>
        </a:lnSpc>
        <a:spcBef>
          <a:spcPts val="0"/>
        </a:spcBef>
        <a:buFont typeface="Arial" panose="020B0604020202020204" pitchFamily="34" charset="0"/>
        <a:buChar char="•"/>
        <a:defRPr sz="2500" kern="1200">
          <a:solidFill>
            <a:schemeClr val="bg1"/>
          </a:solidFill>
          <a:latin typeface="+mj-lt"/>
          <a:ea typeface="+mn-ea"/>
          <a:cs typeface="+mn-cs"/>
        </a:defRPr>
      </a:lvl2pPr>
      <a:lvl3pPr marL="0" indent="0" algn="l" defTabSz="685800" rtl="0" eaLnBrk="1" latinLnBrk="0" hangingPunct="1">
        <a:lnSpc>
          <a:spcPct val="105000"/>
        </a:lnSpc>
        <a:spcBef>
          <a:spcPts val="0"/>
        </a:spcBef>
        <a:buSzPct val="120000"/>
        <a:buFont typeface="Encode Sans" pitchFamily="2" charset="0"/>
        <a:buNone/>
        <a:defRPr sz="1500" b="1" kern="1200">
          <a:solidFill>
            <a:schemeClr val="bg1"/>
          </a:solidFill>
          <a:latin typeface="+mn-lt"/>
          <a:ea typeface="+mn-ea"/>
          <a:cs typeface="+mn-cs"/>
        </a:defRPr>
      </a:lvl3pPr>
      <a:lvl4pPr marL="0" indent="-180000" algn="l" defTabSz="685800"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988A7E5-E87A-40C8-853C-5046AFC26B3D}"/>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9822656" y="347664"/>
            <a:ext cx="1890713" cy="550068"/>
          </a:xfrm>
          <a:prstGeom prst="rect">
            <a:avLst/>
          </a:prstGeom>
        </p:spPr>
      </p:pic>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defRPr>
            </a:lvl1pPr>
          </a:lstStyle>
          <a:p>
            <a:r>
              <a:rPr lang="en-US" noProof="0"/>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defRPr>
            </a:lvl1pPr>
          </a:lstStyle>
          <a:p>
            <a:r>
              <a:rPr lang="en-US" noProof="0"/>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defRPr>
            </a:lvl1pPr>
          </a:lstStyle>
          <a:p>
            <a:fld id="{975A587B-5814-4D9B-9598-FE9CB954CB01}" type="slidenum">
              <a:rPr lang="en-US" noProof="0" smtClean="0"/>
              <a:pPr/>
              <a:t>‹#›</a:t>
            </a:fld>
            <a:endParaRPr lang="en-US" noProof="0"/>
          </a:p>
        </p:txBody>
      </p:sp>
    </p:spTree>
    <p:extLst>
      <p:ext uri="{BB962C8B-B14F-4D97-AF65-F5344CB8AC3E}">
        <p14:creationId xmlns:p14="http://schemas.microsoft.com/office/powerpoint/2010/main" val="3487987680"/>
      </p:ext>
    </p:extLst>
  </p:cSld>
  <p:clrMap bg1="lt1" tx1="dk1" bg2="lt2" tx2="dk2" accent1="accent1" accent2="accent2" accent3="accent3" accent4="accent4" accent5="accent5" accent6="accent6" hlink="hlink" folHlink="folHlink"/>
  <p:sldLayoutIdLst>
    <p:sldLayoutId id="2147483660" r:id="rId1"/>
    <p:sldLayoutId id="2147483678" r:id="rId2"/>
    <p:sldLayoutId id="2147483661" r:id="rId3"/>
    <p:sldLayoutId id="2147483679" r:id="rId4"/>
    <p:sldLayoutId id="2147483680"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3" r:id="rId15"/>
    <p:sldLayoutId id="2147483697" r:id="rId16"/>
    <p:sldLayoutId id="2147483724" r:id="rId17"/>
    <p:sldLayoutId id="2147483797" r:id="rId18"/>
  </p:sldLayoutIdLst>
  <p:hf hdr="0" ftr="0"/>
  <p:txStyles>
    <p:titleStyle>
      <a:lvl1pPr algn="l" defTabSz="685800" rtl="0" eaLnBrk="1" latinLnBrk="0" hangingPunct="1">
        <a:lnSpc>
          <a:spcPct val="95000"/>
        </a:lnSpc>
        <a:spcBef>
          <a:spcPct val="0"/>
        </a:spcBef>
        <a:buNone/>
        <a:defRPr sz="2600" b="1" kern="1200" cap="all" baseline="0">
          <a:solidFill>
            <a:schemeClr val="tx2"/>
          </a:solidFill>
          <a:latin typeface="+mn-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3" name="Google Shape;81;p16">
            <a:extLst>
              <a:ext uri="{FF2B5EF4-FFF2-40B4-BE49-F238E27FC236}">
                <a16:creationId xmlns:a16="http://schemas.microsoft.com/office/drawing/2014/main" id="{6C3C8A26-635A-4E58-B6B9-504705E3DD24}"/>
              </a:ext>
            </a:extLst>
          </p:cNvPr>
          <p:cNvSpPr/>
          <p:nvPr userDrawn="1"/>
        </p:nvSpPr>
        <p:spPr>
          <a:xfrm>
            <a:off x="0" y="0"/>
            <a:ext cx="12192000" cy="555773"/>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46532C7-1167-0460-B1B8-C2ADB3E5A244}"/>
              </a:ext>
            </a:extLst>
          </p:cNvPr>
          <p:cNvPicPr>
            <a:picLocks noChangeAspect="1"/>
          </p:cNvPicPr>
          <p:nvPr userDrawn="1"/>
        </p:nvPicPr>
        <p:blipFill rotWithShape="1">
          <a:blip r:embed="rId6"/>
          <a:srcRect l="21036" t="-893" r="25466" b="44825"/>
          <a:stretch/>
        </p:blipFill>
        <p:spPr>
          <a:xfrm>
            <a:off x="72755" y="45040"/>
            <a:ext cx="552158" cy="457200"/>
          </a:xfrm>
          <a:prstGeom prst="rect">
            <a:avLst/>
          </a:prstGeom>
        </p:spPr>
      </p:pic>
      <p:sp>
        <p:nvSpPr>
          <p:cNvPr id="4" name="Google Shape;62;p20">
            <a:extLst>
              <a:ext uri="{FF2B5EF4-FFF2-40B4-BE49-F238E27FC236}">
                <a16:creationId xmlns:a16="http://schemas.microsoft.com/office/drawing/2014/main" id="{77C87F07-3095-414A-BE64-46E6C6A40AD9}"/>
              </a:ext>
            </a:extLst>
          </p:cNvPr>
          <p:cNvSpPr txBox="1"/>
          <p:nvPr userDrawn="1"/>
        </p:nvSpPr>
        <p:spPr>
          <a:xfrm>
            <a:off x="11353804" y="139187"/>
            <a:ext cx="693815" cy="26890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AAB92"/>
              </a:buClr>
              <a:buSzPts val="1200"/>
              <a:buFont typeface="Encode Sans"/>
              <a:buNone/>
            </a:pPr>
            <a:fld id="{00000000-1234-1234-1234-123412341234}" type="slidenum">
              <a:rPr lang="fr-FR" sz="1200" b="1" i="0" u="none" strike="noStrike" cap="none">
                <a:solidFill>
                  <a:srgbClr val="1AAB92"/>
                </a:solidFill>
                <a:latin typeface="Encode Sans"/>
                <a:ea typeface="Encode Sans"/>
                <a:cs typeface="Encode Sans"/>
                <a:sym typeface="Encode Sans"/>
              </a:rPr>
              <a:t>‹#›</a:t>
            </a:fld>
            <a:endParaRPr sz="1800" b="1" i="0" u="none" strike="noStrike" cap="none">
              <a:solidFill>
                <a:srgbClr val="1AAB92"/>
              </a:solidFill>
              <a:latin typeface="Encode Sans"/>
              <a:ea typeface="Encode Sans"/>
              <a:cs typeface="Encode Sans"/>
              <a:sym typeface="Encode Sans"/>
            </a:endParaRPr>
          </a:p>
        </p:txBody>
      </p:sp>
      <p:cxnSp>
        <p:nvCxnSpPr>
          <p:cNvPr id="5" name="Google Shape;63;p20">
            <a:extLst>
              <a:ext uri="{FF2B5EF4-FFF2-40B4-BE49-F238E27FC236}">
                <a16:creationId xmlns:a16="http://schemas.microsoft.com/office/drawing/2014/main" id="{A6A68E89-BE5A-4227-9037-65FD4D6CE4BC}"/>
              </a:ext>
            </a:extLst>
          </p:cNvPr>
          <p:cNvCxnSpPr>
            <a:cxnSpLocks/>
          </p:cNvCxnSpPr>
          <p:nvPr userDrawn="1"/>
        </p:nvCxnSpPr>
        <p:spPr>
          <a:xfrm>
            <a:off x="709871" y="45040"/>
            <a:ext cx="0" cy="457200"/>
          </a:xfrm>
          <a:prstGeom prst="straightConnector1">
            <a:avLst/>
          </a:prstGeom>
          <a:noFill/>
          <a:ln w="19050" cap="flat" cmpd="sng">
            <a:solidFill>
              <a:srgbClr val="09B89B"/>
            </a:solidFill>
            <a:prstDash val="solid"/>
            <a:miter lim="800000"/>
            <a:headEnd type="none" w="sm" len="sm"/>
            <a:tailEnd type="none" w="sm" len="sm"/>
          </a:ln>
        </p:spPr>
      </p:cxnSp>
      <p:cxnSp>
        <p:nvCxnSpPr>
          <p:cNvPr id="6" name="Google Shape;64;p20">
            <a:extLst>
              <a:ext uri="{FF2B5EF4-FFF2-40B4-BE49-F238E27FC236}">
                <a16:creationId xmlns:a16="http://schemas.microsoft.com/office/drawing/2014/main" id="{9AA69AEB-1F12-4F8A-9AF4-C86303A9BA97}"/>
              </a:ext>
            </a:extLst>
          </p:cNvPr>
          <p:cNvCxnSpPr>
            <a:cxnSpLocks/>
          </p:cNvCxnSpPr>
          <p:nvPr userDrawn="1"/>
        </p:nvCxnSpPr>
        <p:spPr>
          <a:xfrm>
            <a:off x="11262044" y="45040"/>
            <a:ext cx="0" cy="457200"/>
          </a:xfrm>
          <a:prstGeom prst="straightConnector1">
            <a:avLst/>
          </a:prstGeom>
          <a:noFill/>
          <a:ln w="19050" cap="flat" cmpd="sng">
            <a:solidFill>
              <a:srgbClr val="09B89B"/>
            </a:solidFill>
            <a:prstDash val="solid"/>
            <a:miter lim="800000"/>
            <a:headEnd type="none" w="sm" len="sm"/>
            <a:tailEnd type="none" w="sm" len="sm"/>
          </a:ln>
        </p:spPr>
      </p:cxnSp>
    </p:spTree>
    <p:extLst>
      <p:ext uri="{BB962C8B-B14F-4D97-AF65-F5344CB8AC3E}">
        <p14:creationId xmlns:p14="http://schemas.microsoft.com/office/powerpoint/2010/main" val="1691238241"/>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988A7E5-E87A-40C8-853C-5046AFC26B3D}"/>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9822656" y="347664"/>
            <a:ext cx="1890713" cy="550068"/>
          </a:xfrm>
          <a:prstGeom prst="rect">
            <a:avLst/>
          </a:prstGeom>
        </p:spPr>
      </p:pic>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defRPr>
            </a:lvl1pPr>
          </a:lstStyle>
          <a:p>
            <a:r>
              <a:rPr lang="en-US" noProof="0"/>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defRPr>
            </a:lvl1pPr>
          </a:lstStyle>
          <a:p>
            <a:r>
              <a:rPr lang="en-US" noProof="0"/>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defRPr>
            </a:lvl1pPr>
          </a:lstStyle>
          <a:p>
            <a:fld id="{975A587B-5814-4D9B-9598-FE9CB954CB01}" type="slidenum">
              <a:rPr lang="en-US" noProof="0" smtClean="0"/>
              <a:pPr/>
              <a:t>‹#›</a:t>
            </a:fld>
            <a:endParaRPr lang="en-US" noProof="0"/>
          </a:p>
        </p:txBody>
      </p:sp>
    </p:spTree>
    <p:extLst>
      <p:ext uri="{BB962C8B-B14F-4D97-AF65-F5344CB8AC3E}">
        <p14:creationId xmlns:p14="http://schemas.microsoft.com/office/powerpoint/2010/main" val="372018917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Lst>
  <p:hf hdr="0" ftr="0"/>
  <p:txStyles>
    <p:titleStyle>
      <a:lvl1pPr algn="l" defTabSz="685800" rtl="0" eaLnBrk="1" latinLnBrk="0" hangingPunct="1">
        <a:lnSpc>
          <a:spcPct val="95000"/>
        </a:lnSpc>
        <a:spcBef>
          <a:spcPct val="0"/>
        </a:spcBef>
        <a:buNone/>
        <a:defRPr sz="2600" b="1" kern="1200" cap="all" baseline="0">
          <a:solidFill>
            <a:schemeClr val="tx2"/>
          </a:solidFill>
          <a:latin typeface="+mn-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jpeg"/><Relationship Id="rId7" Type="http://schemas.openxmlformats.org/officeDocument/2006/relationships/image" Target="../media/image4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61.sv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7.jpeg"/><Relationship Id="rId7" Type="http://schemas.openxmlformats.org/officeDocument/2006/relationships/image" Target="../media/image64.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1.svg"/><Relationship Id="rId10" Type="http://schemas.openxmlformats.org/officeDocument/2006/relationships/image" Target="../media/image28.svg"/><Relationship Id="rId4" Type="http://schemas.openxmlformats.org/officeDocument/2006/relationships/image" Target="../media/image60.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7.jpe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7.jpe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9.jpe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3.png"/><Relationship Id="rId3" Type="http://schemas.openxmlformats.org/officeDocument/2006/relationships/image" Target="../media/image17.jpeg"/><Relationship Id="rId21" Type="http://schemas.openxmlformats.org/officeDocument/2006/relationships/image" Target="../media/image90.jpe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jpeg"/><Relationship Id="rId25" Type="http://schemas.microsoft.com/office/2007/relationships/hdphoto" Target="../media/hdphoto3.wdp"/><Relationship Id="rId2" Type="http://schemas.openxmlformats.org/officeDocument/2006/relationships/notesSlide" Target="../notesSlides/notesSlide27.xml"/><Relationship Id="rId16" Type="http://schemas.openxmlformats.org/officeDocument/2006/relationships/image" Target="../media/image86.jpeg"/><Relationship Id="rId20" Type="http://schemas.openxmlformats.org/officeDocument/2006/relationships/image" Target="../media/image89.jpeg"/><Relationship Id="rId29" Type="http://schemas.openxmlformats.org/officeDocument/2006/relationships/image" Target="../media/image95.png"/><Relationship Id="rId1" Type="http://schemas.openxmlformats.org/officeDocument/2006/relationships/slideLayout" Target="../slideLayouts/slideLayout20.xml"/><Relationship Id="rId6" Type="http://schemas.openxmlformats.org/officeDocument/2006/relationships/image" Target="../media/image72.png"/><Relationship Id="rId11" Type="http://schemas.openxmlformats.org/officeDocument/2006/relationships/image" Target="../media/image81.png"/><Relationship Id="rId24" Type="http://schemas.openxmlformats.org/officeDocument/2006/relationships/image" Target="../media/image92.png"/><Relationship Id="rId5" Type="http://schemas.openxmlformats.org/officeDocument/2006/relationships/image" Target="../media/image76.png"/><Relationship Id="rId15" Type="http://schemas.openxmlformats.org/officeDocument/2006/relationships/image" Target="../media/image85.jpeg"/><Relationship Id="rId23" Type="http://schemas.microsoft.com/office/2007/relationships/hdphoto" Target="../media/hdphoto2.wdp"/><Relationship Id="rId28" Type="http://schemas.openxmlformats.org/officeDocument/2006/relationships/image" Target="../media/image94.png"/><Relationship Id="rId10" Type="http://schemas.openxmlformats.org/officeDocument/2006/relationships/image" Target="../media/image80.png"/><Relationship Id="rId19" Type="http://schemas.microsoft.com/office/2007/relationships/hdphoto" Target="../media/hdphoto1.wdp"/><Relationship Id="rId31" Type="http://schemas.microsoft.com/office/2007/relationships/hdphoto" Target="../media/hdphoto5.wdp"/><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1.png"/><Relationship Id="rId27" Type="http://schemas.microsoft.com/office/2007/relationships/hdphoto" Target="../media/hdphoto4.wdp"/><Relationship Id="rId30"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microsoft.com/office/2007/relationships/hdphoto" Target="../media/hdphoto1.wdp"/><Relationship Id="rId26" Type="http://schemas.microsoft.com/office/2007/relationships/hdphoto" Target="../media/hdphoto4.wdp"/><Relationship Id="rId3" Type="http://schemas.openxmlformats.org/officeDocument/2006/relationships/image" Target="../media/image76.png"/><Relationship Id="rId21" Type="http://schemas.openxmlformats.org/officeDocument/2006/relationships/image" Target="../media/image91.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3.png"/><Relationship Id="rId2" Type="http://schemas.openxmlformats.org/officeDocument/2006/relationships/notesSlide" Target="../notesSlides/notesSlide28.xml"/><Relationship Id="rId16" Type="http://schemas.openxmlformats.org/officeDocument/2006/relationships/image" Target="../media/image87.jpeg"/><Relationship Id="rId20" Type="http://schemas.openxmlformats.org/officeDocument/2006/relationships/image" Target="../media/image90.jpeg"/><Relationship Id="rId1" Type="http://schemas.openxmlformats.org/officeDocument/2006/relationships/slideLayout" Target="../slideLayouts/slideLayout21.xml"/><Relationship Id="rId6" Type="http://schemas.openxmlformats.org/officeDocument/2006/relationships/image" Target="../media/image75.png"/><Relationship Id="rId11" Type="http://schemas.openxmlformats.org/officeDocument/2006/relationships/image" Target="../media/image82.png"/><Relationship Id="rId24" Type="http://schemas.microsoft.com/office/2007/relationships/hdphoto" Target="../media/hdphoto3.wdp"/><Relationship Id="rId5" Type="http://schemas.openxmlformats.org/officeDocument/2006/relationships/image" Target="../media/image77.png"/><Relationship Id="rId15" Type="http://schemas.openxmlformats.org/officeDocument/2006/relationships/image" Target="../media/image86.jpeg"/><Relationship Id="rId23" Type="http://schemas.openxmlformats.org/officeDocument/2006/relationships/image" Target="../media/image92.png"/><Relationship Id="rId10" Type="http://schemas.openxmlformats.org/officeDocument/2006/relationships/image" Target="../media/image81.png"/><Relationship Id="rId19" Type="http://schemas.openxmlformats.org/officeDocument/2006/relationships/image" Target="../media/image89.jpeg"/><Relationship Id="rId4" Type="http://schemas.openxmlformats.org/officeDocument/2006/relationships/image" Target="../media/image72.png"/><Relationship Id="rId9" Type="http://schemas.openxmlformats.org/officeDocument/2006/relationships/image" Target="../media/image80.png"/><Relationship Id="rId14" Type="http://schemas.openxmlformats.org/officeDocument/2006/relationships/image" Target="../media/image85.jpeg"/><Relationship Id="rId22"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microsoft.com/office/2007/relationships/hdphoto" Target="../media/hdphoto1.wdp"/><Relationship Id="rId26" Type="http://schemas.microsoft.com/office/2007/relationships/hdphoto" Target="../media/hdphoto4.wdp"/><Relationship Id="rId3" Type="http://schemas.openxmlformats.org/officeDocument/2006/relationships/image" Target="../media/image75.png"/><Relationship Id="rId21" Type="http://schemas.openxmlformats.org/officeDocument/2006/relationships/image" Target="../media/image91.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3.png"/><Relationship Id="rId2" Type="http://schemas.openxmlformats.org/officeDocument/2006/relationships/notesSlide" Target="../notesSlides/notesSlide29.xml"/><Relationship Id="rId16" Type="http://schemas.openxmlformats.org/officeDocument/2006/relationships/image" Target="../media/image87.jpeg"/><Relationship Id="rId20" Type="http://schemas.openxmlformats.org/officeDocument/2006/relationships/image" Target="../media/image90.jpeg"/><Relationship Id="rId1" Type="http://schemas.openxmlformats.org/officeDocument/2006/relationships/slideLayout" Target="../slideLayouts/slideLayout21.xml"/><Relationship Id="rId6" Type="http://schemas.openxmlformats.org/officeDocument/2006/relationships/image" Target="../media/image77.png"/><Relationship Id="rId11" Type="http://schemas.openxmlformats.org/officeDocument/2006/relationships/image" Target="../media/image82.png"/><Relationship Id="rId24" Type="http://schemas.microsoft.com/office/2007/relationships/hdphoto" Target="../media/hdphoto3.wdp"/><Relationship Id="rId5" Type="http://schemas.openxmlformats.org/officeDocument/2006/relationships/image" Target="../media/image72.png"/><Relationship Id="rId15" Type="http://schemas.openxmlformats.org/officeDocument/2006/relationships/image" Target="../media/image86.jpeg"/><Relationship Id="rId23" Type="http://schemas.openxmlformats.org/officeDocument/2006/relationships/image" Target="../media/image92.png"/><Relationship Id="rId10" Type="http://schemas.openxmlformats.org/officeDocument/2006/relationships/image" Target="../media/image81.png"/><Relationship Id="rId19" Type="http://schemas.openxmlformats.org/officeDocument/2006/relationships/image" Target="../media/image89.jpeg"/><Relationship Id="rId4" Type="http://schemas.openxmlformats.org/officeDocument/2006/relationships/image" Target="../media/image76.png"/><Relationship Id="rId9" Type="http://schemas.openxmlformats.org/officeDocument/2006/relationships/image" Target="../media/image80.png"/><Relationship Id="rId14" Type="http://schemas.openxmlformats.org/officeDocument/2006/relationships/image" Target="../media/image85.jpeg"/><Relationship Id="rId22"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microsoft.com/office/2007/relationships/hdphoto" Target="../media/hdphoto1.wdp"/><Relationship Id="rId26" Type="http://schemas.microsoft.com/office/2007/relationships/hdphoto" Target="../media/hdphoto4.wdp"/><Relationship Id="rId3" Type="http://schemas.openxmlformats.org/officeDocument/2006/relationships/image" Target="../media/image75.png"/><Relationship Id="rId21" Type="http://schemas.openxmlformats.org/officeDocument/2006/relationships/image" Target="../media/image91.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3.png"/><Relationship Id="rId2" Type="http://schemas.openxmlformats.org/officeDocument/2006/relationships/notesSlide" Target="../notesSlides/notesSlide30.xml"/><Relationship Id="rId16" Type="http://schemas.openxmlformats.org/officeDocument/2006/relationships/image" Target="../media/image87.jpeg"/><Relationship Id="rId20" Type="http://schemas.openxmlformats.org/officeDocument/2006/relationships/image" Target="../media/image90.jpeg"/><Relationship Id="rId1" Type="http://schemas.openxmlformats.org/officeDocument/2006/relationships/slideLayout" Target="../slideLayouts/slideLayout21.xml"/><Relationship Id="rId6" Type="http://schemas.openxmlformats.org/officeDocument/2006/relationships/image" Target="../media/image77.png"/><Relationship Id="rId11" Type="http://schemas.openxmlformats.org/officeDocument/2006/relationships/image" Target="../media/image82.png"/><Relationship Id="rId24" Type="http://schemas.microsoft.com/office/2007/relationships/hdphoto" Target="../media/hdphoto3.wdp"/><Relationship Id="rId5" Type="http://schemas.openxmlformats.org/officeDocument/2006/relationships/image" Target="../media/image72.png"/><Relationship Id="rId15" Type="http://schemas.openxmlformats.org/officeDocument/2006/relationships/image" Target="../media/image86.jpe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81.png"/><Relationship Id="rId19" Type="http://schemas.openxmlformats.org/officeDocument/2006/relationships/image" Target="../media/image89.jpeg"/><Relationship Id="rId4" Type="http://schemas.openxmlformats.org/officeDocument/2006/relationships/image" Target="../media/image76.png"/><Relationship Id="rId9" Type="http://schemas.openxmlformats.org/officeDocument/2006/relationships/image" Target="../media/image80.png"/><Relationship Id="rId14" Type="http://schemas.openxmlformats.org/officeDocument/2006/relationships/image" Target="../media/image85.jpeg"/><Relationship Id="rId22" Type="http://schemas.microsoft.com/office/2007/relationships/hdphoto" Target="../media/hdphoto2.wdp"/><Relationship Id="rId27" Type="http://schemas.openxmlformats.org/officeDocument/2006/relationships/image" Target="../media/image17.jpe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image" Target="../media/image85.jpeg"/><Relationship Id="rId26" Type="http://schemas.microsoft.com/office/2007/relationships/hdphoto" Target="../media/hdphoto2.wdp"/><Relationship Id="rId3" Type="http://schemas.openxmlformats.org/officeDocument/2006/relationships/image" Target="../media/image17.jpeg"/><Relationship Id="rId21" Type="http://schemas.openxmlformats.org/officeDocument/2006/relationships/image" Target="../media/image88.png"/><Relationship Id="rId7" Type="http://schemas.openxmlformats.org/officeDocument/2006/relationships/image" Target="../media/image75.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1.png"/><Relationship Id="rId2" Type="http://schemas.openxmlformats.org/officeDocument/2006/relationships/notesSlide" Target="../notesSlides/notesSlide31.xml"/><Relationship Id="rId16" Type="http://schemas.openxmlformats.org/officeDocument/2006/relationships/image" Target="../media/image83.png"/><Relationship Id="rId20" Type="http://schemas.openxmlformats.org/officeDocument/2006/relationships/image" Target="../media/image87.jpeg"/><Relationship Id="rId29" Type="http://schemas.openxmlformats.org/officeDocument/2006/relationships/image" Target="../media/image93.png"/><Relationship Id="rId1" Type="http://schemas.openxmlformats.org/officeDocument/2006/relationships/slideLayout" Target="../slideLayouts/slideLayout21.xml"/><Relationship Id="rId6" Type="http://schemas.openxmlformats.org/officeDocument/2006/relationships/image" Target="../media/image100.png"/><Relationship Id="rId11" Type="http://schemas.openxmlformats.org/officeDocument/2006/relationships/image" Target="../media/image78.png"/><Relationship Id="rId24" Type="http://schemas.openxmlformats.org/officeDocument/2006/relationships/image" Target="../media/image90.jpeg"/><Relationship Id="rId5" Type="http://schemas.openxmlformats.org/officeDocument/2006/relationships/image" Target="../media/image99.png"/><Relationship Id="rId15" Type="http://schemas.openxmlformats.org/officeDocument/2006/relationships/image" Target="../media/image82.png"/><Relationship Id="rId23" Type="http://schemas.openxmlformats.org/officeDocument/2006/relationships/image" Target="../media/image89.jpeg"/><Relationship Id="rId28" Type="http://schemas.microsoft.com/office/2007/relationships/hdphoto" Target="../media/hdphoto3.wdp"/><Relationship Id="rId10" Type="http://schemas.openxmlformats.org/officeDocument/2006/relationships/image" Target="../media/image77.png"/><Relationship Id="rId19" Type="http://schemas.openxmlformats.org/officeDocument/2006/relationships/image" Target="../media/image86.jpeg"/><Relationship Id="rId4" Type="http://schemas.openxmlformats.org/officeDocument/2006/relationships/image" Target="../media/image98.png"/><Relationship Id="rId9" Type="http://schemas.openxmlformats.org/officeDocument/2006/relationships/image" Target="../media/image72.png"/><Relationship Id="rId14" Type="http://schemas.openxmlformats.org/officeDocument/2006/relationships/image" Target="../media/image81.png"/><Relationship Id="rId22" Type="http://schemas.microsoft.com/office/2007/relationships/hdphoto" Target="../media/hdphoto1.wdp"/><Relationship Id="rId27" Type="http://schemas.openxmlformats.org/officeDocument/2006/relationships/image" Target="../media/image92.png"/><Relationship Id="rId30"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image" Target="../media/image85.jpeg"/><Relationship Id="rId26" Type="http://schemas.microsoft.com/office/2007/relationships/hdphoto" Target="../media/hdphoto2.wdp"/><Relationship Id="rId3" Type="http://schemas.openxmlformats.org/officeDocument/2006/relationships/image" Target="../media/image17.jpeg"/><Relationship Id="rId21" Type="http://schemas.openxmlformats.org/officeDocument/2006/relationships/image" Target="../media/image88.png"/><Relationship Id="rId7" Type="http://schemas.openxmlformats.org/officeDocument/2006/relationships/image" Target="../media/image75.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1.png"/><Relationship Id="rId2" Type="http://schemas.openxmlformats.org/officeDocument/2006/relationships/notesSlide" Target="../notesSlides/notesSlide32.xml"/><Relationship Id="rId16" Type="http://schemas.openxmlformats.org/officeDocument/2006/relationships/image" Target="../media/image83.png"/><Relationship Id="rId20" Type="http://schemas.openxmlformats.org/officeDocument/2006/relationships/image" Target="../media/image87.jpeg"/><Relationship Id="rId29" Type="http://schemas.openxmlformats.org/officeDocument/2006/relationships/image" Target="../media/image93.png"/><Relationship Id="rId1" Type="http://schemas.openxmlformats.org/officeDocument/2006/relationships/slideLayout" Target="../slideLayouts/slideLayout21.xml"/><Relationship Id="rId6" Type="http://schemas.openxmlformats.org/officeDocument/2006/relationships/image" Target="../media/image103.jpeg"/><Relationship Id="rId11" Type="http://schemas.openxmlformats.org/officeDocument/2006/relationships/image" Target="../media/image78.png"/><Relationship Id="rId24" Type="http://schemas.openxmlformats.org/officeDocument/2006/relationships/image" Target="../media/image90.jpeg"/><Relationship Id="rId5" Type="http://schemas.openxmlformats.org/officeDocument/2006/relationships/image" Target="../media/image102.png"/><Relationship Id="rId15" Type="http://schemas.openxmlformats.org/officeDocument/2006/relationships/image" Target="../media/image82.png"/><Relationship Id="rId23" Type="http://schemas.openxmlformats.org/officeDocument/2006/relationships/image" Target="../media/image89.jpeg"/><Relationship Id="rId28" Type="http://schemas.microsoft.com/office/2007/relationships/hdphoto" Target="../media/hdphoto3.wdp"/><Relationship Id="rId10" Type="http://schemas.openxmlformats.org/officeDocument/2006/relationships/image" Target="../media/image77.png"/><Relationship Id="rId19" Type="http://schemas.openxmlformats.org/officeDocument/2006/relationships/image" Target="../media/image86.jpeg"/><Relationship Id="rId4" Type="http://schemas.openxmlformats.org/officeDocument/2006/relationships/image" Target="../media/image101.png"/><Relationship Id="rId9" Type="http://schemas.openxmlformats.org/officeDocument/2006/relationships/image" Target="../media/image72.png"/><Relationship Id="rId14" Type="http://schemas.openxmlformats.org/officeDocument/2006/relationships/image" Target="../media/image81.png"/><Relationship Id="rId22" Type="http://schemas.microsoft.com/office/2007/relationships/hdphoto" Target="../media/hdphoto1.wdp"/><Relationship Id="rId27" Type="http://schemas.openxmlformats.org/officeDocument/2006/relationships/image" Target="../media/image92.png"/><Relationship Id="rId30"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2.png"/><Relationship Id="rId18" Type="http://schemas.openxmlformats.org/officeDocument/2006/relationships/image" Target="../media/image81.png"/><Relationship Id="rId26" Type="http://schemas.microsoft.com/office/2007/relationships/hdphoto" Target="../media/hdphoto3.wdp"/><Relationship Id="rId3" Type="http://schemas.openxmlformats.org/officeDocument/2006/relationships/image" Target="../media/image17.jpeg"/><Relationship Id="rId21"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76.png"/><Relationship Id="rId17" Type="http://schemas.openxmlformats.org/officeDocument/2006/relationships/image" Target="../media/image80.png"/><Relationship Id="rId25" Type="http://schemas.openxmlformats.org/officeDocument/2006/relationships/image" Target="../media/image92.png"/><Relationship Id="rId2" Type="http://schemas.openxmlformats.org/officeDocument/2006/relationships/notesSlide" Target="../notesSlides/notesSlide33.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21.xml"/><Relationship Id="rId6" Type="http://schemas.openxmlformats.org/officeDocument/2006/relationships/image" Target="../media/image104.jpeg"/><Relationship Id="rId11" Type="http://schemas.openxmlformats.org/officeDocument/2006/relationships/image" Target="../media/image75.png"/><Relationship Id="rId24" Type="http://schemas.microsoft.com/office/2007/relationships/hdphoto" Target="../media/hdphoto2.wdp"/><Relationship Id="rId5" Type="http://schemas.openxmlformats.org/officeDocument/2006/relationships/image" Target="../media/image86.jpeg"/><Relationship Id="rId15" Type="http://schemas.openxmlformats.org/officeDocument/2006/relationships/image" Target="../media/image78.png"/><Relationship Id="rId23" Type="http://schemas.openxmlformats.org/officeDocument/2006/relationships/image" Target="../media/image91.png"/><Relationship Id="rId28" Type="http://schemas.microsoft.com/office/2007/relationships/hdphoto" Target="../media/hdphoto4.wdp"/><Relationship Id="rId10" Type="http://schemas.openxmlformats.org/officeDocument/2006/relationships/image" Target="../media/image87.jpeg"/><Relationship Id="rId19" Type="http://schemas.openxmlformats.org/officeDocument/2006/relationships/image" Target="../media/image82.png"/><Relationship Id="rId4" Type="http://schemas.openxmlformats.org/officeDocument/2006/relationships/image" Target="../media/image85.jpeg"/><Relationship Id="rId9" Type="http://schemas.openxmlformats.org/officeDocument/2006/relationships/image" Target="../media/image89.jpeg"/><Relationship Id="rId14" Type="http://schemas.openxmlformats.org/officeDocument/2006/relationships/image" Target="../media/image77.png"/><Relationship Id="rId22" Type="http://schemas.openxmlformats.org/officeDocument/2006/relationships/image" Target="../media/image90.jpeg"/><Relationship Id="rId27" Type="http://schemas.openxmlformats.org/officeDocument/2006/relationships/image" Target="../media/image93.pn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2.png"/><Relationship Id="rId18" Type="http://schemas.openxmlformats.org/officeDocument/2006/relationships/image" Target="../media/image81.png"/><Relationship Id="rId26" Type="http://schemas.microsoft.com/office/2007/relationships/hdphoto" Target="../media/hdphoto1.wdp"/><Relationship Id="rId3" Type="http://schemas.openxmlformats.org/officeDocument/2006/relationships/image" Target="../media/image17.jpeg"/><Relationship Id="rId21" Type="http://schemas.openxmlformats.org/officeDocument/2006/relationships/image" Target="../media/image84.png"/><Relationship Id="rId7" Type="http://schemas.openxmlformats.org/officeDocument/2006/relationships/image" Target="../media/image92.png"/><Relationship Id="rId12" Type="http://schemas.openxmlformats.org/officeDocument/2006/relationships/image" Target="../media/image76.pn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notesSlide" Target="../notesSlides/notesSlide34.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20.xml"/><Relationship Id="rId6" Type="http://schemas.microsoft.com/office/2007/relationships/hdphoto" Target="../media/hdphoto2.wdp"/><Relationship Id="rId11" Type="http://schemas.openxmlformats.org/officeDocument/2006/relationships/image" Target="../media/image75.png"/><Relationship Id="rId24" Type="http://schemas.openxmlformats.org/officeDocument/2006/relationships/image" Target="../media/image87.jpeg"/><Relationship Id="rId5" Type="http://schemas.openxmlformats.org/officeDocument/2006/relationships/image" Target="../media/image91.png"/><Relationship Id="rId15" Type="http://schemas.openxmlformats.org/officeDocument/2006/relationships/image" Target="../media/image78.png"/><Relationship Id="rId23" Type="http://schemas.openxmlformats.org/officeDocument/2006/relationships/image" Target="../media/image86.jpeg"/><Relationship Id="rId10" Type="http://schemas.microsoft.com/office/2007/relationships/hdphoto" Target="../media/hdphoto4.wdp"/><Relationship Id="rId19" Type="http://schemas.openxmlformats.org/officeDocument/2006/relationships/image" Target="../media/image82.png"/><Relationship Id="rId4" Type="http://schemas.openxmlformats.org/officeDocument/2006/relationships/image" Target="../media/image90.jpeg"/><Relationship Id="rId9" Type="http://schemas.openxmlformats.org/officeDocument/2006/relationships/image" Target="../media/image93.png"/><Relationship Id="rId14" Type="http://schemas.openxmlformats.org/officeDocument/2006/relationships/image" Target="../media/image77.png"/><Relationship Id="rId22" Type="http://schemas.openxmlformats.org/officeDocument/2006/relationships/image" Target="../media/image85.jpeg"/><Relationship Id="rId27" Type="http://schemas.openxmlformats.org/officeDocument/2006/relationships/image" Target="../media/image89.jpe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82.png"/><Relationship Id="rId3" Type="http://schemas.openxmlformats.org/officeDocument/2006/relationships/image" Target="../media/image17.jpeg"/><Relationship Id="rId7" Type="http://schemas.openxmlformats.org/officeDocument/2006/relationships/image" Target="../media/image90.jpeg"/><Relationship Id="rId12"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microsoft.com/office/2007/relationships/hdphoto" Target="../media/hdphoto3.wdp"/><Relationship Id="rId11" Type="http://schemas.microsoft.com/office/2007/relationships/hdphoto" Target="../media/hdphoto1.wdp"/><Relationship Id="rId5" Type="http://schemas.openxmlformats.org/officeDocument/2006/relationships/image" Target="../media/image92.png"/><Relationship Id="rId1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75.png"/><Relationship Id="rId9" Type="http://schemas.openxmlformats.org/officeDocument/2006/relationships/image" Target="../media/image87.jpeg"/><Relationship Id="rId14" Type="http://schemas.openxmlformats.org/officeDocument/2006/relationships/image" Target="../media/image89.jpeg"/></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hdphoto" Target="../media/hdphoto5.wdp"/><Relationship Id="rId3" Type="http://schemas.openxmlformats.org/officeDocument/2006/relationships/image" Target="../media/image17.jpeg"/><Relationship Id="rId7" Type="http://schemas.microsoft.com/office/2007/relationships/hdphoto" Target="../media/hdphoto3.wdp"/><Relationship Id="rId12"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92.png"/><Relationship Id="rId11" Type="http://schemas.openxmlformats.org/officeDocument/2006/relationships/image" Target="../media/image84.png"/><Relationship Id="rId5" Type="http://schemas.openxmlformats.org/officeDocument/2006/relationships/image" Target="../media/image106.png"/><Relationship Id="rId15" Type="http://schemas.openxmlformats.org/officeDocument/2006/relationships/image" Target="../media/image94.png"/><Relationship Id="rId10" Type="http://schemas.openxmlformats.org/officeDocument/2006/relationships/image" Target="../media/image82.png"/><Relationship Id="rId4" Type="http://schemas.openxmlformats.org/officeDocument/2006/relationships/image" Target="../media/image105.png"/><Relationship Id="rId9" Type="http://schemas.openxmlformats.org/officeDocument/2006/relationships/image" Target="../media/image81.png"/><Relationship Id="rId1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3.png"/><Relationship Id="rId3" Type="http://schemas.openxmlformats.org/officeDocument/2006/relationships/image" Target="../media/image17.jpeg"/><Relationship Id="rId21" Type="http://schemas.openxmlformats.org/officeDocument/2006/relationships/image" Target="../media/image90.jpe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jpeg"/><Relationship Id="rId25" Type="http://schemas.microsoft.com/office/2007/relationships/hdphoto" Target="../media/hdphoto3.wdp"/><Relationship Id="rId2" Type="http://schemas.openxmlformats.org/officeDocument/2006/relationships/notesSlide" Target="../notesSlides/notesSlide37.xml"/><Relationship Id="rId16" Type="http://schemas.openxmlformats.org/officeDocument/2006/relationships/image" Target="../media/image86.jpeg"/><Relationship Id="rId20" Type="http://schemas.openxmlformats.org/officeDocument/2006/relationships/image" Target="../media/image89.jpeg"/><Relationship Id="rId29" Type="http://schemas.openxmlformats.org/officeDocument/2006/relationships/image" Target="../media/image95.png"/><Relationship Id="rId1" Type="http://schemas.openxmlformats.org/officeDocument/2006/relationships/slideLayout" Target="../slideLayouts/slideLayout20.xml"/><Relationship Id="rId6" Type="http://schemas.openxmlformats.org/officeDocument/2006/relationships/image" Target="../media/image72.png"/><Relationship Id="rId11" Type="http://schemas.openxmlformats.org/officeDocument/2006/relationships/image" Target="../media/image81.png"/><Relationship Id="rId24" Type="http://schemas.openxmlformats.org/officeDocument/2006/relationships/image" Target="../media/image92.png"/><Relationship Id="rId5" Type="http://schemas.openxmlformats.org/officeDocument/2006/relationships/image" Target="../media/image76.png"/><Relationship Id="rId15" Type="http://schemas.openxmlformats.org/officeDocument/2006/relationships/image" Target="../media/image85.jpeg"/><Relationship Id="rId23" Type="http://schemas.microsoft.com/office/2007/relationships/hdphoto" Target="../media/hdphoto2.wdp"/><Relationship Id="rId28" Type="http://schemas.openxmlformats.org/officeDocument/2006/relationships/image" Target="../media/image94.png"/><Relationship Id="rId10" Type="http://schemas.openxmlformats.org/officeDocument/2006/relationships/image" Target="../media/image80.png"/><Relationship Id="rId19" Type="http://schemas.microsoft.com/office/2007/relationships/hdphoto" Target="../media/hdphoto1.wdp"/><Relationship Id="rId31" Type="http://schemas.microsoft.com/office/2007/relationships/hdphoto" Target="../media/hdphoto5.wdp"/><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1.png"/><Relationship Id="rId27" Type="http://schemas.microsoft.com/office/2007/relationships/hdphoto" Target="../media/hdphoto4.wdp"/><Relationship Id="rId30"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7.jpeg"/><Relationship Id="rId7"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10" Type="http://schemas.openxmlformats.org/officeDocument/2006/relationships/image" Target="../media/image28.svg"/><Relationship Id="rId4" Type="http://schemas.openxmlformats.org/officeDocument/2006/relationships/image" Target="../media/image63.png"/><Relationship Id="rId9"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7.jpeg"/><Relationship Id="rId7" Type="http://schemas.openxmlformats.org/officeDocument/2006/relationships/image" Target="../media/image66.png"/><Relationship Id="rId12"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112.png"/><Relationship Id="rId5" Type="http://schemas.openxmlformats.org/officeDocument/2006/relationships/image" Target="../media/image58.png"/><Relationship Id="rId10" Type="http://schemas.openxmlformats.org/officeDocument/2006/relationships/image" Target="../media/image56.png"/><Relationship Id="rId4" Type="http://schemas.openxmlformats.org/officeDocument/2006/relationships/image" Target="../media/image110.pn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0.xml"/><Relationship Id="rId5" Type="http://schemas.openxmlformats.org/officeDocument/2006/relationships/image" Target="../media/image115.sv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20.xml"/><Relationship Id="rId5" Type="http://schemas.openxmlformats.org/officeDocument/2006/relationships/image" Target="../media/image117.svg"/><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9.png"/><Relationship Id="rId5" Type="http://schemas.openxmlformats.org/officeDocument/2006/relationships/image" Target="../media/image17.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42.xml"/><Relationship Id="rId5" Type="http://schemas.openxmlformats.org/officeDocument/2006/relationships/image" Target="../media/image120.sv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jpeg"/><Relationship Id="rId7"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E6414B8-B2B9-CE84-645C-FA28FE6BABD8}"/>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A27C8462-DBFB-1129-7333-A1E893EB0D8D}"/>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5" name="Segnaposto testo 4">
            <a:extLst>
              <a:ext uri="{FF2B5EF4-FFF2-40B4-BE49-F238E27FC236}">
                <a16:creationId xmlns:a16="http://schemas.microsoft.com/office/drawing/2014/main" id="{DC681D07-6581-80FC-6C9A-056579D8BD98}"/>
              </a:ext>
            </a:extLst>
          </p:cNvPr>
          <p:cNvSpPr>
            <a:spLocks noGrp="1"/>
          </p:cNvSpPr>
          <p:nvPr>
            <p:ph type="body" idx="1"/>
          </p:nvPr>
        </p:nvSpPr>
        <p:spPr/>
        <p:txBody>
          <a:bodyPr lIns="612000"/>
          <a:lstStyle/>
          <a:p>
            <a:r>
              <a:rPr lang="en-US" noProof="0" dirty="0"/>
              <a:t>TRAINER PREPARATION</a:t>
            </a:r>
          </a:p>
        </p:txBody>
      </p:sp>
      <p:sp>
        <p:nvSpPr>
          <p:cNvPr id="2" name="Espace réservé du numéro de diapositive 1">
            <a:extLst>
              <a:ext uri="{FF2B5EF4-FFF2-40B4-BE49-F238E27FC236}">
                <a16:creationId xmlns:a16="http://schemas.microsoft.com/office/drawing/2014/main" id="{552A64C0-7E1D-EEBA-D328-E6935F98E5EE}"/>
              </a:ext>
            </a:extLst>
          </p:cNvPr>
          <p:cNvSpPr>
            <a:spLocks noGrp="1"/>
          </p:cNvSpPr>
          <p:nvPr>
            <p:ph type="sldNum" sz="quarter" idx="17"/>
          </p:nvPr>
        </p:nvSpPr>
        <p:spPr/>
        <p:txBody>
          <a:bodyPr/>
          <a:lstStyle/>
          <a:p>
            <a:fld id="{975A587B-5814-4D9B-9598-FE9CB954CB01}" type="slidenum">
              <a:rPr lang="en-US" noProof="0" smtClean="0"/>
              <a:pPr/>
              <a:t>1</a:t>
            </a:fld>
            <a:endParaRPr lang="fr-FR"/>
          </a:p>
        </p:txBody>
      </p:sp>
      <p:sp>
        <p:nvSpPr>
          <p:cNvPr id="3" name="TextBox 2">
            <a:extLst>
              <a:ext uri="{FF2B5EF4-FFF2-40B4-BE49-F238E27FC236}">
                <a16:creationId xmlns:a16="http://schemas.microsoft.com/office/drawing/2014/main" id="{D5CD2B9C-7EAB-2D10-B695-8AD7B8A653CE}"/>
              </a:ext>
            </a:extLst>
          </p:cNvPr>
          <p:cNvSpPr txBox="1"/>
          <p:nvPr/>
        </p:nvSpPr>
        <p:spPr>
          <a:xfrm>
            <a:off x="959005" y="1706137"/>
            <a:ext cx="10370634" cy="2554545"/>
          </a:xfrm>
          <a:prstGeom prst="rect">
            <a:avLst/>
          </a:prstGeom>
          <a:noFill/>
        </p:spPr>
        <p:txBody>
          <a:bodyPr wrap="square" rtlCol="0">
            <a:spAutoFit/>
          </a:bodyPr>
          <a:lstStyle/>
          <a:p>
            <a:r>
              <a:rPr lang="en-US" sz="2000" b="1" dirty="0">
                <a:solidFill>
                  <a:srgbClr val="C00000"/>
                </a:solidFill>
              </a:rPr>
              <a:t>WARNING:</a:t>
            </a: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The Free2move Charge Business Solution discussed in this document shows all the features and benefits of the complete solution.  </a:t>
            </a:r>
          </a:p>
          <a:p>
            <a:endParaRPr lang="en-US" sz="2000" b="1" noProof="0" dirty="0">
              <a:solidFill>
                <a:srgbClr val="002060"/>
              </a:solidFill>
            </a:endParaRPr>
          </a:p>
          <a:p>
            <a:r>
              <a:rPr lang="en-US" sz="2000" b="1" dirty="0">
                <a:solidFill>
                  <a:srgbClr val="002060"/>
                </a:solidFill>
              </a:rPr>
              <a:t>Features will vary dependent on the country, so please check that all the features and benefits are available before presenting, making adjustments where necessary.</a:t>
            </a:r>
            <a:endParaRPr lang="en-US" sz="2000" b="1" noProof="0" dirty="0">
              <a:solidFill>
                <a:srgbClr val="002060"/>
              </a:solidFill>
            </a:endParaRPr>
          </a:p>
        </p:txBody>
      </p:sp>
    </p:spTree>
    <p:extLst>
      <p:ext uri="{BB962C8B-B14F-4D97-AF65-F5344CB8AC3E}">
        <p14:creationId xmlns:p14="http://schemas.microsoft.com/office/powerpoint/2010/main" val="65016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849C5-7FA3-EE2E-552C-56F781E5A087}"/>
            </a:ext>
          </a:extLst>
        </p:cNvPr>
        <p:cNvGrpSpPr/>
        <p:nvPr/>
      </p:nvGrpSpPr>
      <p:grpSpPr>
        <a:xfrm>
          <a:off x="0" y="0"/>
          <a:ext cx="0" cy="0"/>
          <a:chOff x="0" y="0"/>
          <a:chExt cx="0" cy="0"/>
        </a:xfrm>
      </p:grpSpPr>
      <p:pic>
        <p:nvPicPr>
          <p:cNvPr id="25" name="Immagine 22">
            <a:extLst>
              <a:ext uri="{FF2B5EF4-FFF2-40B4-BE49-F238E27FC236}">
                <a16:creationId xmlns:a16="http://schemas.microsoft.com/office/drawing/2014/main" id="{87216619-0944-83F3-5B54-3A370657F0A5}"/>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 name="Segnaposto testo 4">
            <a:extLst>
              <a:ext uri="{FF2B5EF4-FFF2-40B4-BE49-F238E27FC236}">
                <a16:creationId xmlns:a16="http://schemas.microsoft.com/office/drawing/2014/main" id="{9BCD52A9-57F6-B6AD-B619-1FCBF3289A7A}"/>
              </a:ext>
            </a:extLst>
          </p:cNvPr>
          <p:cNvSpPr>
            <a:spLocks noGrp="1"/>
          </p:cNvSpPr>
          <p:nvPr>
            <p:ph type="body" idx="1"/>
          </p:nvPr>
        </p:nvSpPr>
        <p:spPr/>
        <p:txBody>
          <a:bodyPr lIns="612000"/>
          <a:lstStyle/>
          <a:p>
            <a:r>
              <a:rPr lang="en-US" noProof="0" dirty="0"/>
              <a:t>THE ELECTRIC FLEET DREAM</a:t>
            </a:r>
          </a:p>
        </p:txBody>
      </p:sp>
      <p:sp>
        <p:nvSpPr>
          <p:cNvPr id="2" name="Espace réservé du numéro de diapositive 1">
            <a:extLst>
              <a:ext uri="{FF2B5EF4-FFF2-40B4-BE49-F238E27FC236}">
                <a16:creationId xmlns:a16="http://schemas.microsoft.com/office/drawing/2014/main" id="{8064BA43-885B-1824-C5F3-54E7CAAAA82C}"/>
              </a:ext>
            </a:extLst>
          </p:cNvPr>
          <p:cNvSpPr>
            <a:spLocks noGrp="1"/>
          </p:cNvSpPr>
          <p:nvPr>
            <p:ph type="sldNum" sz="quarter" idx="17"/>
          </p:nvPr>
        </p:nvSpPr>
        <p:spPr/>
        <p:txBody>
          <a:bodyPr/>
          <a:lstStyle/>
          <a:p>
            <a:fld id="{975A587B-5814-4D9B-9598-FE9CB954CB01}" type="slidenum">
              <a:rPr lang="en-US" noProof="0" smtClean="0"/>
              <a:pPr/>
              <a:t>10</a:t>
            </a:fld>
            <a:endParaRPr lang="en-US" noProof="0" dirty="0"/>
          </a:p>
        </p:txBody>
      </p:sp>
      <p:sp>
        <p:nvSpPr>
          <p:cNvPr id="4" name="ZoneTexte 3">
            <a:extLst>
              <a:ext uri="{FF2B5EF4-FFF2-40B4-BE49-F238E27FC236}">
                <a16:creationId xmlns:a16="http://schemas.microsoft.com/office/drawing/2014/main" id="{AAC1DFF1-DC8B-940E-9464-431127055D06}"/>
              </a:ext>
            </a:extLst>
          </p:cNvPr>
          <p:cNvSpPr txBox="1"/>
          <p:nvPr/>
        </p:nvSpPr>
        <p:spPr>
          <a:xfrm>
            <a:off x="3289813" y="2785435"/>
            <a:ext cx="5671014" cy="461665"/>
          </a:xfrm>
          <a:prstGeom prst="rect">
            <a:avLst/>
          </a:prstGeom>
          <a:noFill/>
        </p:spPr>
        <p:txBody>
          <a:bodyPr wrap="square">
            <a:spAutoFit/>
          </a:bodyPr>
          <a:lstStyle/>
          <a:p>
            <a:pPr algn="ctr"/>
            <a:r>
              <a:rPr lang="en-US" sz="2400" noProof="0" dirty="0">
                <a:solidFill>
                  <a:srgbClr val="002060"/>
                </a:solidFill>
              </a:rPr>
              <a:t>Environmental and Image benefits:</a:t>
            </a:r>
          </a:p>
        </p:txBody>
      </p:sp>
      <p:grpSp>
        <p:nvGrpSpPr>
          <p:cNvPr id="9" name="Group 8">
            <a:extLst>
              <a:ext uri="{FF2B5EF4-FFF2-40B4-BE49-F238E27FC236}">
                <a16:creationId xmlns:a16="http://schemas.microsoft.com/office/drawing/2014/main" id="{A48B3C82-A063-7E00-4936-E6ABA3A949C8}"/>
              </a:ext>
            </a:extLst>
          </p:cNvPr>
          <p:cNvGrpSpPr/>
          <p:nvPr/>
        </p:nvGrpSpPr>
        <p:grpSpPr>
          <a:xfrm>
            <a:off x="6396372" y="3405553"/>
            <a:ext cx="2677694" cy="2948291"/>
            <a:chOff x="4759426" y="2093059"/>
            <a:chExt cx="2677694" cy="2948291"/>
          </a:xfrm>
        </p:grpSpPr>
        <p:sp>
          <p:nvSpPr>
            <p:cNvPr id="31" name="TextBox 30">
              <a:extLst>
                <a:ext uri="{FF2B5EF4-FFF2-40B4-BE49-F238E27FC236}">
                  <a16:creationId xmlns:a16="http://schemas.microsoft.com/office/drawing/2014/main" id="{B0A3AA2A-E54A-C23B-E5B7-04E576D22914}"/>
                </a:ext>
              </a:extLst>
            </p:cNvPr>
            <p:cNvSpPr txBox="1"/>
            <p:nvPr/>
          </p:nvSpPr>
          <p:spPr>
            <a:xfrm>
              <a:off x="4759426" y="4395019"/>
              <a:ext cx="2677694" cy="646331"/>
            </a:xfrm>
            <a:prstGeom prst="rect">
              <a:avLst/>
            </a:prstGeom>
            <a:noFill/>
          </p:spPr>
          <p:txBody>
            <a:bodyPr wrap="square" rtlCol="0">
              <a:spAutoFit/>
            </a:bodyPr>
            <a:lstStyle/>
            <a:p>
              <a:pPr algn="ctr"/>
              <a:r>
                <a:rPr lang="en-US" dirty="0">
                  <a:solidFill>
                    <a:srgbClr val="002060"/>
                  </a:solidFill>
                </a:rPr>
                <a:t>‘</a:t>
              </a:r>
              <a:r>
                <a:rPr lang="en-US" noProof="0" dirty="0">
                  <a:solidFill>
                    <a:srgbClr val="002060"/>
                  </a:solidFill>
                </a:rPr>
                <a:t>Green’ and sustainability image</a:t>
              </a:r>
            </a:p>
          </p:txBody>
        </p:sp>
        <p:pic>
          <p:nvPicPr>
            <p:cNvPr id="8" name="Graphic 7" descr="Open hand with plant outline">
              <a:extLst>
                <a:ext uri="{FF2B5EF4-FFF2-40B4-BE49-F238E27FC236}">
                  <a16:creationId xmlns:a16="http://schemas.microsoft.com/office/drawing/2014/main" id="{8E56DA09-4D07-5998-1F16-AF7975B2CD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6021" y="2093059"/>
              <a:ext cx="2093943" cy="2093943"/>
            </a:xfrm>
            <a:prstGeom prst="rect">
              <a:avLst/>
            </a:prstGeom>
          </p:spPr>
        </p:pic>
      </p:grpSp>
      <p:cxnSp>
        <p:nvCxnSpPr>
          <p:cNvPr id="10" name="Connecteur droit 9">
            <a:extLst>
              <a:ext uri="{FF2B5EF4-FFF2-40B4-BE49-F238E27FC236}">
                <a16:creationId xmlns:a16="http://schemas.microsoft.com/office/drawing/2014/main" id="{75D7568A-E0FE-06AE-4978-A3CC5843B95B}"/>
              </a:ext>
            </a:extLst>
          </p:cNvPr>
          <p:cNvCxnSpPr/>
          <p:nvPr/>
        </p:nvCxnSpPr>
        <p:spPr>
          <a:xfrm flipH="1">
            <a:off x="-2418056" y="2093059"/>
            <a:ext cx="2120900" cy="14224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ZoneTexte 3">
            <a:extLst>
              <a:ext uri="{FF2B5EF4-FFF2-40B4-BE49-F238E27FC236}">
                <a16:creationId xmlns:a16="http://schemas.microsoft.com/office/drawing/2014/main" id="{A6CE36E7-A460-0428-0B8C-A3289E9616EF}"/>
              </a:ext>
            </a:extLst>
          </p:cNvPr>
          <p:cNvSpPr txBox="1"/>
          <p:nvPr/>
        </p:nvSpPr>
        <p:spPr>
          <a:xfrm>
            <a:off x="8625877" y="1020902"/>
            <a:ext cx="3365737" cy="830997"/>
          </a:xfrm>
          <a:prstGeom prst="rect">
            <a:avLst/>
          </a:prstGeom>
          <a:noFill/>
        </p:spPr>
        <p:txBody>
          <a:bodyPr wrap="square">
            <a:spAutoFit/>
          </a:bodyPr>
          <a:lstStyle/>
          <a:p>
            <a:r>
              <a:rPr lang="en-US" sz="2400" noProof="0" dirty="0">
                <a:solidFill>
                  <a:srgbClr val="002060"/>
                </a:solidFill>
              </a:rPr>
              <a:t>Employee attraction and retention:</a:t>
            </a:r>
          </a:p>
        </p:txBody>
      </p:sp>
      <p:grpSp>
        <p:nvGrpSpPr>
          <p:cNvPr id="17" name="Group 5">
            <a:extLst>
              <a:ext uri="{FF2B5EF4-FFF2-40B4-BE49-F238E27FC236}">
                <a16:creationId xmlns:a16="http://schemas.microsoft.com/office/drawing/2014/main" id="{F4CD01B0-1CD3-25AE-A24D-67295BAE9E44}"/>
              </a:ext>
            </a:extLst>
          </p:cNvPr>
          <p:cNvGrpSpPr/>
          <p:nvPr/>
        </p:nvGrpSpPr>
        <p:grpSpPr>
          <a:xfrm>
            <a:off x="9929068" y="1820616"/>
            <a:ext cx="2127632" cy="2621562"/>
            <a:chOff x="1401495" y="2248738"/>
            <a:chExt cx="2127632" cy="2621562"/>
          </a:xfrm>
        </p:grpSpPr>
        <p:sp>
          <p:nvSpPr>
            <p:cNvPr id="18" name="TextBox 29">
              <a:extLst>
                <a:ext uri="{FF2B5EF4-FFF2-40B4-BE49-F238E27FC236}">
                  <a16:creationId xmlns:a16="http://schemas.microsoft.com/office/drawing/2014/main" id="{5B0C7A4A-BC8F-D3EB-BC16-B96D145E10ED}"/>
                </a:ext>
              </a:extLst>
            </p:cNvPr>
            <p:cNvSpPr txBox="1"/>
            <p:nvPr/>
          </p:nvSpPr>
          <p:spPr>
            <a:xfrm>
              <a:off x="1401495" y="4223969"/>
              <a:ext cx="2127632" cy="646331"/>
            </a:xfrm>
            <a:prstGeom prst="rect">
              <a:avLst/>
            </a:prstGeom>
            <a:noFill/>
          </p:spPr>
          <p:txBody>
            <a:bodyPr wrap="square" rtlCol="0">
              <a:spAutoFit/>
            </a:bodyPr>
            <a:lstStyle/>
            <a:p>
              <a:pPr algn="ctr"/>
              <a:r>
                <a:rPr lang="en-US" noProof="0" dirty="0">
                  <a:solidFill>
                    <a:srgbClr val="002060"/>
                  </a:solidFill>
                </a:rPr>
                <a:t>Attractive benefits for staff</a:t>
              </a:r>
            </a:p>
          </p:txBody>
        </p:sp>
        <p:pic>
          <p:nvPicPr>
            <p:cNvPr id="19" name="Graphic 6" descr="Smiling with hearts face outline outline">
              <a:extLst>
                <a:ext uri="{FF2B5EF4-FFF2-40B4-BE49-F238E27FC236}">
                  <a16:creationId xmlns:a16="http://schemas.microsoft.com/office/drawing/2014/main" id="{43CB6A8B-63FC-1BDD-4728-37F92769E9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0576" y="2248738"/>
              <a:ext cx="1796011" cy="1796011"/>
            </a:xfrm>
            <a:prstGeom prst="rect">
              <a:avLst/>
            </a:prstGeom>
          </p:spPr>
        </p:pic>
      </p:grpSp>
      <p:grpSp>
        <p:nvGrpSpPr>
          <p:cNvPr id="20" name="Group 9">
            <a:extLst>
              <a:ext uri="{FF2B5EF4-FFF2-40B4-BE49-F238E27FC236}">
                <a16:creationId xmlns:a16="http://schemas.microsoft.com/office/drawing/2014/main" id="{12CAB895-1BE4-10C1-2265-534B3C996A32}"/>
              </a:ext>
            </a:extLst>
          </p:cNvPr>
          <p:cNvGrpSpPr/>
          <p:nvPr/>
        </p:nvGrpSpPr>
        <p:grpSpPr>
          <a:xfrm>
            <a:off x="72774" y="1815285"/>
            <a:ext cx="1980000" cy="2622303"/>
            <a:chOff x="8841286" y="1187446"/>
            <a:chExt cx="1980000" cy="2622303"/>
          </a:xfrm>
        </p:grpSpPr>
        <p:sp>
          <p:nvSpPr>
            <p:cNvPr id="21" name="TextBox 8">
              <a:extLst>
                <a:ext uri="{FF2B5EF4-FFF2-40B4-BE49-F238E27FC236}">
                  <a16:creationId xmlns:a16="http://schemas.microsoft.com/office/drawing/2014/main" id="{194C7E79-10EA-4D28-82A5-718223A582C4}"/>
                </a:ext>
              </a:extLst>
            </p:cNvPr>
            <p:cNvSpPr txBox="1"/>
            <p:nvPr/>
          </p:nvSpPr>
          <p:spPr>
            <a:xfrm>
              <a:off x="8841286" y="3163418"/>
              <a:ext cx="1980000" cy="646331"/>
            </a:xfrm>
            <a:prstGeom prst="rect">
              <a:avLst/>
            </a:prstGeom>
            <a:noFill/>
          </p:spPr>
          <p:txBody>
            <a:bodyPr wrap="square" rtlCol="0">
              <a:spAutoFit/>
            </a:bodyPr>
            <a:lstStyle/>
            <a:p>
              <a:pPr algn="ctr"/>
              <a:r>
                <a:rPr lang="en-US" noProof="0" dirty="0">
                  <a:solidFill>
                    <a:srgbClr val="002060"/>
                  </a:solidFill>
                </a:rPr>
                <a:t>Competitive advantage</a:t>
              </a:r>
            </a:p>
          </p:txBody>
        </p:sp>
        <p:pic>
          <p:nvPicPr>
            <p:cNvPr id="22" name="Graphic 12" descr="Sunrise outline">
              <a:extLst>
                <a:ext uri="{FF2B5EF4-FFF2-40B4-BE49-F238E27FC236}">
                  <a16:creationId xmlns:a16="http://schemas.microsoft.com/office/drawing/2014/main" id="{7FDA5A17-9069-D5CD-9C60-F882637518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00510" y="1187446"/>
              <a:ext cx="1693082" cy="1693082"/>
            </a:xfrm>
            <a:prstGeom prst="rect">
              <a:avLst/>
            </a:prstGeom>
          </p:spPr>
        </p:pic>
      </p:grpSp>
      <p:sp>
        <p:nvSpPr>
          <p:cNvPr id="3" name="ZoneTexte 3">
            <a:extLst>
              <a:ext uri="{FF2B5EF4-FFF2-40B4-BE49-F238E27FC236}">
                <a16:creationId xmlns:a16="http://schemas.microsoft.com/office/drawing/2014/main" id="{A08715E7-D67A-5875-B860-738C3401F74E}"/>
              </a:ext>
            </a:extLst>
          </p:cNvPr>
          <p:cNvSpPr txBox="1"/>
          <p:nvPr/>
        </p:nvSpPr>
        <p:spPr>
          <a:xfrm>
            <a:off x="70981" y="1026158"/>
            <a:ext cx="3609447" cy="461665"/>
          </a:xfrm>
          <a:prstGeom prst="rect">
            <a:avLst/>
          </a:prstGeom>
          <a:noFill/>
        </p:spPr>
        <p:txBody>
          <a:bodyPr wrap="square">
            <a:spAutoFit/>
          </a:bodyPr>
          <a:lstStyle/>
          <a:p>
            <a:r>
              <a:rPr lang="en-US" sz="2400" dirty="0">
                <a:solidFill>
                  <a:srgbClr val="002060"/>
                </a:solidFill>
              </a:rPr>
              <a:t>Brand differentiation:</a:t>
            </a:r>
          </a:p>
        </p:txBody>
      </p:sp>
      <p:grpSp>
        <p:nvGrpSpPr>
          <p:cNvPr id="24" name="Group 23">
            <a:extLst>
              <a:ext uri="{FF2B5EF4-FFF2-40B4-BE49-F238E27FC236}">
                <a16:creationId xmlns:a16="http://schemas.microsoft.com/office/drawing/2014/main" id="{BFB33D6A-4A7B-7F8C-C8F5-E2DA5F371122}"/>
              </a:ext>
            </a:extLst>
          </p:cNvPr>
          <p:cNvGrpSpPr/>
          <p:nvPr/>
        </p:nvGrpSpPr>
        <p:grpSpPr>
          <a:xfrm>
            <a:off x="3173927" y="3515458"/>
            <a:ext cx="2677694" cy="2838386"/>
            <a:chOff x="364463" y="2218549"/>
            <a:chExt cx="2677694" cy="2838386"/>
          </a:xfrm>
        </p:grpSpPr>
        <p:pic>
          <p:nvPicPr>
            <p:cNvPr id="12" name="Grafik 11" descr="Ein Bild, das Schwarz, Dunkelheit enthält.&#10;&#10;Automatisch generierte Beschreibung">
              <a:extLst>
                <a:ext uri="{FF2B5EF4-FFF2-40B4-BE49-F238E27FC236}">
                  <a16:creationId xmlns:a16="http://schemas.microsoft.com/office/drawing/2014/main" id="{22DD2489-E344-2597-2CF1-6F714E16AD7B}"/>
                </a:ext>
              </a:extLst>
            </p:cNvPr>
            <p:cNvPicPr>
              <a:picLocks noChangeAspect="1"/>
            </p:cNvPicPr>
            <p:nvPr/>
          </p:nvPicPr>
          <p:blipFill>
            <a:blip r:embed="rId10">
              <a:duotone>
                <a:schemeClr val="accent1">
                  <a:shade val="45000"/>
                  <a:satMod val="135000"/>
                </a:schemeClr>
                <a:prstClr val="white"/>
              </a:duotone>
            </a:blip>
            <a:stretch>
              <a:fillRect/>
            </a:stretch>
          </p:blipFill>
          <p:spPr>
            <a:xfrm>
              <a:off x="688106" y="2218549"/>
              <a:ext cx="1939897" cy="1939897"/>
            </a:xfrm>
            <a:prstGeom prst="rect">
              <a:avLst/>
            </a:prstGeom>
          </p:spPr>
        </p:pic>
        <p:sp>
          <p:nvSpPr>
            <p:cNvPr id="15" name="TextBox 14">
              <a:extLst>
                <a:ext uri="{FF2B5EF4-FFF2-40B4-BE49-F238E27FC236}">
                  <a16:creationId xmlns:a16="http://schemas.microsoft.com/office/drawing/2014/main" id="{8F250442-9D38-8184-A071-CCC64C02B4B8}"/>
                </a:ext>
              </a:extLst>
            </p:cNvPr>
            <p:cNvSpPr txBox="1"/>
            <p:nvPr/>
          </p:nvSpPr>
          <p:spPr>
            <a:xfrm>
              <a:off x="364463" y="4410604"/>
              <a:ext cx="2677694" cy="646331"/>
            </a:xfrm>
            <a:prstGeom prst="rect">
              <a:avLst/>
            </a:prstGeom>
            <a:noFill/>
          </p:spPr>
          <p:txBody>
            <a:bodyPr wrap="square" rtlCol="0">
              <a:spAutoFit/>
            </a:bodyPr>
            <a:lstStyle/>
            <a:p>
              <a:pPr algn="ctr"/>
              <a:r>
                <a:rPr lang="en-US" noProof="0" dirty="0">
                  <a:solidFill>
                    <a:srgbClr val="002060"/>
                  </a:solidFill>
                </a:rPr>
                <a:t>Reduced carbon emissions</a:t>
              </a:r>
            </a:p>
          </p:txBody>
        </p:sp>
      </p:grpSp>
      <p:cxnSp>
        <p:nvCxnSpPr>
          <p:cNvPr id="26" name="Straight Connector 25">
            <a:extLst>
              <a:ext uri="{FF2B5EF4-FFF2-40B4-BE49-F238E27FC236}">
                <a16:creationId xmlns:a16="http://schemas.microsoft.com/office/drawing/2014/main" id="{AC8B680B-EFF0-9F84-16C6-CFFB70B98B3C}"/>
              </a:ext>
            </a:extLst>
          </p:cNvPr>
          <p:cNvCxnSpPr/>
          <p:nvPr/>
        </p:nvCxnSpPr>
        <p:spPr>
          <a:xfrm flipH="1">
            <a:off x="1208905" y="999744"/>
            <a:ext cx="2767584" cy="560832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A8C238B-832D-0E06-7725-FD0BF1D435AF}"/>
              </a:ext>
            </a:extLst>
          </p:cNvPr>
          <p:cNvCxnSpPr>
            <a:cxnSpLocks/>
          </p:cNvCxnSpPr>
          <p:nvPr/>
        </p:nvCxnSpPr>
        <p:spPr>
          <a:xfrm>
            <a:off x="8203479" y="981075"/>
            <a:ext cx="2713078" cy="561662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9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3EE6C-A0D6-DC74-6990-2066E9BD62A7}"/>
            </a:ext>
          </a:extLst>
        </p:cNvPr>
        <p:cNvGrpSpPr/>
        <p:nvPr/>
      </p:nvGrpSpPr>
      <p:grpSpPr>
        <a:xfrm>
          <a:off x="0" y="0"/>
          <a:ext cx="0" cy="0"/>
          <a:chOff x="0" y="0"/>
          <a:chExt cx="0" cy="0"/>
        </a:xfrm>
      </p:grpSpPr>
      <p:pic>
        <p:nvPicPr>
          <p:cNvPr id="25" name="Immagine 22">
            <a:extLst>
              <a:ext uri="{FF2B5EF4-FFF2-40B4-BE49-F238E27FC236}">
                <a16:creationId xmlns:a16="http://schemas.microsoft.com/office/drawing/2014/main" id="{BE017047-243D-B9F4-46CF-69142B7DAF20}"/>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2" name="Espace réservé du texte 1">
            <a:extLst>
              <a:ext uri="{FF2B5EF4-FFF2-40B4-BE49-F238E27FC236}">
                <a16:creationId xmlns:a16="http://schemas.microsoft.com/office/drawing/2014/main" id="{9B8BB10B-6AF3-DE9C-1FF1-7400F66AA3B1}"/>
              </a:ext>
            </a:extLst>
          </p:cNvPr>
          <p:cNvSpPr>
            <a:spLocks noGrp="1"/>
          </p:cNvSpPr>
          <p:nvPr>
            <p:ph type="body" sz="quarter" idx="13"/>
          </p:nvPr>
        </p:nvSpPr>
        <p:spPr>
          <a:xfrm>
            <a:off x="400370" y="845898"/>
            <a:ext cx="11671468" cy="5935900"/>
          </a:xfrm>
        </p:spPr>
        <p:txBody>
          <a:bodyPr/>
          <a:lstStyle/>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p:txBody>
      </p:sp>
      <p:sp>
        <p:nvSpPr>
          <p:cNvPr id="3" name="Espace réservé du texte 2">
            <a:extLst>
              <a:ext uri="{FF2B5EF4-FFF2-40B4-BE49-F238E27FC236}">
                <a16:creationId xmlns:a16="http://schemas.microsoft.com/office/drawing/2014/main" id="{0567108D-596D-E081-3CDA-D98C1E331A8F}"/>
              </a:ext>
            </a:extLst>
          </p:cNvPr>
          <p:cNvSpPr>
            <a:spLocks noGrp="1"/>
          </p:cNvSpPr>
          <p:nvPr>
            <p:ph type="body" idx="1"/>
          </p:nvPr>
        </p:nvSpPr>
        <p:spPr>
          <a:xfrm>
            <a:off x="1" y="449849"/>
            <a:ext cx="9683261" cy="335964"/>
          </a:xfrm>
        </p:spPr>
        <p:txBody>
          <a:bodyPr/>
          <a:lstStyle/>
          <a:p>
            <a:r>
              <a:rPr lang="en-US" noProof="0" dirty="0"/>
              <a:t>THE ELECTRIC FLEET DREAM</a:t>
            </a:r>
          </a:p>
        </p:txBody>
      </p:sp>
      <p:sp>
        <p:nvSpPr>
          <p:cNvPr id="5" name="Espace réservé du numéro de diapositive 4">
            <a:extLst>
              <a:ext uri="{FF2B5EF4-FFF2-40B4-BE49-F238E27FC236}">
                <a16:creationId xmlns:a16="http://schemas.microsoft.com/office/drawing/2014/main" id="{6AC8E21F-61BE-330A-9215-EA4F0B0BFFC4}"/>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en-US" sz="900" b="0" i="0" u="none" strike="noStrike" kern="1200" cap="none" spc="0" normalizeH="0" baseline="0" noProof="0" smtClean="0">
                <a:ln>
                  <a:noFill/>
                </a:ln>
                <a:solidFill>
                  <a:srgbClr val="243782"/>
                </a:solidFill>
                <a:effectLst/>
                <a:uLnTx/>
                <a:uFillTx/>
                <a:latin typeface="Encod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900" b="0" i="0" u="none" strike="noStrike" kern="1200" cap="none" spc="0" normalizeH="0" baseline="0" noProof="0">
              <a:ln>
                <a:noFill/>
              </a:ln>
              <a:solidFill>
                <a:srgbClr val="243782"/>
              </a:solidFill>
              <a:effectLst/>
              <a:uLnTx/>
              <a:uFillTx/>
              <a:latin typeface="Encode Sans"/>
              <a:ea typeface="+mn-ea"/>
              <a:cs typeface="+mn-cs"/>
            </a:endParaRPr>
          </a:p>
        </p:txBody>
      </p:sp>
      <p:sp>
        <p:nvSpPr>
          <p:cNvPr id="7" name="Rettangolo 6">
            <a:extLst>
              <a:ext uri="{FF2B5EF4-FFF2-40B4-BE49-F238E27FC236}">
                <a16:creationId xmlns:a16="http://schemas.microsoft.com/office/drawing/2014/main" id="{0F1808DC-2361-43B9-23F1-693F69E52ECB}"/>
              </a:ext>
            </a:extLst>
          </p:cNvPr>
          <p:cNvSpPr/>
          <p:nvPr/>
        </p:nvSpPr>
        <p:spPr>
          <a:xfrm>
            <a:off x="1384316" y="1313075"/>
            <a:ext cx="9435236" cy="940455"/>
          </a:xfrm>
          <a:prstGeom prst="rect">
            <a:avLst/>
          </a:prstGeom>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gn="ctr"/>
            <a:r>
              <a:rPr lang="en-US" b="1" noProof="0" dirty="0">
                <a:solidFill>
                  <a:schemeClr val="bg1"/>
                </a:solidFill>
              </a:rPr>
              <a:t>What percentage of total BEV sales in Europe</a:t>
            </a:r>
            <a:r>
              <a:rPr lang="en-US" b="1" dirty="0">
                <a:solidFill>
                  <a:schemeClr val="bg1"/>
                </a:solidFill>
              </a:rPr>
              <a:t> were</a:t>
            </a:r>
            <a:r>
              <a:rPr lang="en-US" b="1" noProof="0" dirty="0">
                <a:solidFill>
                  <a:schemeClr val="bg1"/>
                </a:solidFill>
              </a:rPr>
              <a:t> B2B in 2024? </a:t>
            </a:r>
          </a:p>
          <a:p>
            <a:pPr algn="ctr"/>
            <a:r>
              <a:rPr lang="en-US" noProof="0" dirty="0">
                <a:solidFill>
                  <a:schemeClr val="bg1"/>
                </a:solidFill>
              </a:rPr>
              <a:t>(0ctober year-to-date)</a:t>
            </a:r>
          </a:p>
        </p:txBody>
      </p:sp>
      <p:grpSp>
        <p:nvGrpSpPr>
          <p:cNvPr id="28" name="Group 27">
            <a:extLst>
              <a:ext uri="{FF2B5EF4-FFF2-40B4-BE49-F238E27FC236}">
                <a16:creationId xmlns:a16="http://schemas.microsoft.com/office/drawing/2014/main" id="{1E24498D-F852-B39F-DA05-2D32C7AE60B2}"/>
              </a:ext>
            </a:extLst>
          </p:cNvPr>
          <p:cNvGrpSpPr/>
          <p:nvPr/>
        </p:nvGrpSpPr>
        <p:grpSpPr>
          <a:xfrm>
            <a:off x="1384315" y="2727307"/>
            <a:ext cx="5689259" cy="3311543"/>
            <a:chOff x="1384315" y="2936857"/>
            <a:chExt cx="5689259" cy="3311543"/>
          </a:xfrm>
        </p:grpSpPr>
        <p:pic>
          <p:nvPicPr>
            <p:cNvPr id="23" name="Immagine 5" descr="Immagine che contiene schermata, Rettangolo, bianco, portafotografie&#10;&#10;Descrizione generata automaticamente">
              <a:extLst>
                <a:ext uri="{FF2B5EF4-FFF2-40B4-BE49-F238E27FC236}">
                  <a16:creationId xmlns:a16="http://schemas.microsoft.com/office/drawing/2014/main" id="{CFE876F5-C070-6003-7CE4-9BB1FD5E4677}"/>
                </a:ext>
              </a:extLst>
            </p:cNvPr>
            <p:cNvPicPr>
              <a:picLocks noChangeAspect="1"/>
            </p:cNvPicPr>
            <p:nvPr/>
          </p:nvPicPr>
          <p:blipFill>
            <a:blip r:embed="rId4"/>
            <a:stretch>
              <a:fillRect/>
            </a:stretch>
          </p:blipFill>
          <p:spPr>
            <a:xfrm>
              <a:off x="1384315" y="2938272"/>
              <a:ext cx="5689259" cy="3310128"/>
            </a:xfrm>
            <a:prstGeom prst="rect">
              <a:avLst/>
            </a:prstGeom>
            <a:effectLst>
              <a:outerShdw blurRad="127000" algn="ctr" rotWithShape="0">
                <a:prstClr val="black">
                  <a:alpha val="20000"/>
                </a:prstClr>
              </a:outerShdw>
            </a:effectLst>
          </p:spPr>
        </p:pic>
        <p:sp>
          <p:nvSpPr>
            <p:cNvPr id="21" name="CasellaDiTesto 3">
              <a:extLst>
                <a:ext uri="{FF2B5EF4-FFF2-40B4-BE49-F238E27FC236}">
                  <a16:creationId xmlns:a16="http://schemas.microsoft.com/office/drawing/2014/main" id="{3B98538E-BADE-EBF6-6B21-3D3E5B67ED31}"/>
                </a:ext>
              </a:extLst>
            </p:cNvPr>
            <p:cNvSpPr txBox="1"/>
            <p:nvPr/>
          </p:nvSpPr>
          <p:spPr>
            <a:xfrm>
              <a:off x="1384315" y="2936857"/>
              <a:ext cx="5689259" cy="3310128"/>
            </a:xfrm>
            <a:prstGeom prst="rect">
              <a:avLst/>
            </a:prstGeom>
            <a:noFill/>
          </p:spPr>
          <p:txBody>
            <a:bodyPr wrap="square" lIns="360000" rIns="360000" rtlCol="0" anchor="t">
              <a:noAutofit/>
            </a:bodyPr>
            <a:lstStyle/>
            <a:p>
              <a:pPr algn="ctr"/>
              <a:endParaRPr lang="en-US" b="1" noProof="0" dirty="0">
                <a:solidFill>
                  <a:schemeClr val="tx2"/>
                </a:solidFill>
              </a:endParaRPr>
            </a:p>
            <a:p>
              <a:pPr algn="ctr"/>
              <a:r>
                <a:rPr lang="en-US" sz="2800" b="1" dirty="0">
                  <a:solidFill>
                    <a:schemeClr val="tx2"/>
                  </a:solidFill>
                </a:rPr>
                <a:t>Total Market:</a:t>
              </a:r>
            </a:p>
            <a:p>
              <a:pPr algn="ctr"/>
              <a:endParaRPr lang="en-US" b="1" dirty="0">
                <a:solidFill>
                  <a:schemeClr val="tx2"/>
                </a:solidFill>
              </a:endParaRPr>
            </a:p>
            <a:p>
              <a:pPr algn="ctr"/>
              <a:r>
                <a:rPr lang="en-US" sz="2800" b="1" dirty="0">
                  <a:solidFill>
                    <a:schemeClr val="tx2"/>
                  </a:solidFill>
                </a:rPr>
                <a:t>50%</a:t>
              </a:r>
            </a:p>
            <a:p>
              <a:pPr algn="ctr"/>
              <a:endParaRPr lang="en-US" dirty="0">
                <a:solidFill>
                  <a:schemeClr val="tx2"/>
                </a:solidFill>
              </a:endParaRPr>
            </a:p>
            <a:p>
              <a:pPr algn="ctr"/>
              <a:r>
                <a:rPr lang="en-US" b="1" dirty="0">
                  <a:solidFill>
                    <a:schemeClr val="tx2"/>
                  </a:solidFill>
                </a:rPr>
                <a:t>BEV sales </a:t>
              </a:r>
              <a:r>
                <a:rPr lang="en-US" dirty="0">
                  <a:solidFill>
                    <a:schemeClr val="tx2"/>
                  </a:solidFill>
                </a:rPr>
                <a:t>accounted for </a:t>
              </a:r>
              <a:r>
                <a:rPr lang="en-US" sz="2800" b="1" dirty="0">
                  <a:solidFill>
                    <a:schemeClr val="tx2"/>
                  </a:solidFill>
                </a:rPr>
                <a:t>18%</a:t>
              </a:r>
              <a:r>
                <a:rPr lang="en-US" dirty="0">
                  <a:solidFill>
                    <a:schemeClr val="tx2"/>
                  </a:solidFill>
                </a:rPr>
                <a:t>  of the </a:t>
              </a:r>
              <a:r>
                <a:rPr lang="en-US" b="1" dirty="0">
                  <a:solidFill>
                    <a:schemeClr val="tx2"/>
                  </a:solidFill>
                </a:rPr>
                <a:t>B2B market</a:t>
              </a:r>
              <a:r>
                <a:rPr lang="en-US" dirty="0">
                  <a:solidFill>
                    <a:schemeClr val="tx2"/>
                  </a:solidFill>
                </a:rPr>
                <a:t>, </a:t>
              </a:r>
              <a:r>
                <a:rPr lang="en-US" sz="2800" b="1" dirty="0">
                  <a:solidFill>
                    <a:schemeClr val="tx2"/>
                  </a:solidFill>
                </a:rPr>
                <a:t>14%</a:t>
              </a:r>
              <a:r>
                <a:rPr lang="en-US" dirty="0">
                  <a:solidFill>
                    <a:schemeClr val="tx2"/>
                  </a:solidFill>
                </a:rPr>
                <a:t> of the </a:t>
              </a:r>
              <a:r>
                <a:rPr lang="en-US" b="1" dirty="0">
                  <a:solidFill>
                    <a:schemeClr val="tx2"/>
                  </a:solidFill>
                </a:rPr>
                <a:t>B2C market.</a:t>
              </a:r>
              <a:endParaRPr lang="en-US" sz="400" noProof="0" dirty="0">
                <a:solidFill>
                  <a:schemeClr val="tx2"/>
                </a:solidFill>
              </a:endParaRPr>
            </a:p>
            <a:p>
              <a:pPr algn="r"/>
              <a:endParaRPr lang="en-US" sz="1400" b="1" noProof="0" dirty="0">
                <a:solidFill>
                  <a:schemeClr val="tx2"/>
                </a:solidFill>
              </a:endParaRPr>
            </a:p>
            <a:p>
              <a:pPr algn="r"/>
              <a:r>
                <a:rPr lang="en-US" sz="1400" b="1" noProof="0" dirty="0">
                  <a:solidFill>
                    <a:schemeClr val="tx2"/>
                  </a:solidFill>
                </a:rPr>
                <a:t>Source: </a:t>
              </a:r>
              <a:r>
                <a:rPr lang="en-US" sz="1400" b="1" noProof="0" dirty="0" err="1">
                  <a:solidFill>
                    <a:schemeClr val="tx2"/>
                  </a:solidFill>
                </a:rPr>
                <a:t>Dataforce</a:t>
              </a:r>
              <a:endParaRPr lang="en-US" sz="1400" b="1" noProof="0" dirty="0">
                <a:solidFill>
                  <a:schemeClr val="tx2"/>
                </a:solidFill>
              </a:endParaRPr>
            </a:p>
          </p:txBody>
        </p:sp>
      </p:grpSp>
      <p:grpSp>
        <p:nvGrpSpPr>
          <p:cNvPr id="29" name="Group 28">
            <a:extLst>
              <a:ext uri="{FF2B5EF4-FFF2-40B4-BE49-F238E27FC236}">
                <a16:creationId xmlns:a16="http://schemas.microsoft.com/office/drawing/2014/main" id="{53C1A0E4-EB33-C74E-12E7-954C27BDD42F}"/>
              </a:ext>
            </a:extLst>
          </p:cNvPr>
          <p:cNvGrpSpPr/>
          <p:nvPr/>
        </p:nvGrpSpPr>
        <p:grpSpPr>
          <a:xfrm>
            <a:off x="7366525" y="2727307"/>
            <a:ext cx="3453028" cy="3310128"/>
            <a:chOff x="7366525" y="2936857"/>
            <a:chExt cx="3453028" cy="3310128"/>
          </a:xfrm>
        </p:grpSpPr>
        <p:pic>
          <p:nvPicPr>
            <p:cNvPr id="27" name="Immagine 5" descr="Immagine che contiene schermata, Rettangolo, bianco, portafotografie&#10;&#10;Descrizione generata automaticamente">
              <a:extLst>
                <a:ext uri="{FF2B5EF4-FFF2-40B4-BE49-F238E27FC236}">
                  <a16:creationId xmlns:a16="http://schemas.microsoft.com/office/drawing/2014/main" id="{A87FCC59-5BCD-8451-C728-148B1770E367}"/>
                </a:ext>
              </a:extLst>
            </p:cNvPr>
            <p:cNvPicPr>
              <a:picLocks noChangeAspect="1"/>
            </p:cNvPicPr>
            <p:nvPr/>
          </p:nvPicPr>
          <p:blipFill>
            <a:blip r:embed="rId4"/>
            <a:stretch>
              <a:fillRect/>
            </a:stretch>
          </p:blipFill>
          <p:spPr>
            <a:xfrm>
              <a:off x="7366525" y="2936857"/>
              <a:ext cx="3453028" cy="3310128"/>
            </a:xfrm>
            <a:prstGeom prst="rect">
              <a:avLst/>
            </a:prstGeom>
            <a:effectLst>
              <a:outerShdw blurRad="127000" algn="ctr" rotWithShape="0">
                <a:prstClr val="black">
                  <a:alpha val="20000"/>
                </a:prstClr>
              </a:outerShdw>
            </a:effectLst>
          </p:spPr>
        </p:pic>
        <p:sp>
          <p:nvSpPr>
            <p:cNvPr id="26" name="CasellaDiTesto 3">
              <a:extLst>
                <a:ext uri="{FF2B5EF4-FFF2-40B4-BE49-F238E27FC236}">
                  <a16:creationId xmlns:a16="http://schemas.microsoft.com/office/drawing/2014/main" id="{2D274C4B-5229-3395-CD6A-EC4D08FADAEF}"/>
                </a:ext>
              </a:extLst>
            </p:cNvPr>
            <p:cNvSpPr txBox="1"/>
            <p:nvPr/>
          </p:nvSpPr>
          <p:spPr>
            <a:xfrm>
              <a:off x="7366525" y="2936857"/>
              <a:ext cx="3453028" cy="3310128"/>
            </a:xfrm>
            <a:prstGeom prst="rect">
              <a:avLst/>
            </a:prstGeom>
            <a:noFill/>
          </p:spPr>
          <p:txBody>
            <a:bodyPr wrap="square" lIns="360000" rIns="360000" rtlCol="0" anchor="t">
              <a:noAutofit/>
            </a:bodyPr>
            <a:lstStyle/>
            <a:p>
              <a:pPr algn="ctr"/>
              <a:endParaRPr lang="en-US" b="1" noProof="0" dirty="0">
                <a:solidFill>
                  <a:schemeClr val="tx2"/>
                </a:solidFill>
              </a:endParaRPr>
            </a:p>
            <a:p>
              <a:pPr algn="ctr"/>
              <a:r>
                <a:rPr lang="en-US" sz="2800" b="1" dirty="0">
                  <a:solidFill>
                    <a:schemeClr val="tx2"/>
                  </a:solidFill>
                </a:rPr>
                <a:t>Stellantis:</a:t>
              </a:r>
            </a:p>
            <a:p>
              <a:pPr algn="ctr"/>
              <a:endParaRPr lang="en-US" b="1" dirty="0">
                <a:solidFill>
                  <a:schemeClr val="tx2"/>
                </a:solidFill>
              </a:endParaRPr>
            </a:p>
            <a:p>
              <a:pPr algn="ctr"/>
              <a:r>
                <a:rPr lang="en-US" sz="2800" b="1" dirty="0">
                  <a:solidFill>
                    <a:srgbClr val="FF0066"/>
                  </a:solidFill>
                </a:rPr>
                <a:t>38%</a:t>
              </a:r>
            </a:p>
            <a:p>
              <a:pPr algn="ctr"/>
              <a:endParaRPr lang="en-US" sz="2700" dirty="0">
                <a:solidFill>
                  <a:schemeClr val="tx2"/>
                </a:solidFill>
              </a:endParaRPr>
            </a:p>
            <a:p>
              <a:pPr algn="ctr"/>
              <a:r>
                <a:rPr lang="en-US" b="1" dirty="0">
                  <a:solidFill>
                    <a:srgbClr val="FF0066"/>
                  </a:solidFill>
                </a:rPr>
                <a:t>11%</a:t>
              </a:r>
              <a:r>
                <a:rPr lang="en-US" b="1" dirty="0">
                  <a:solidFill>
                    <a:schemeClr val="tx2"/>
                  </a:solidFill>
                </a:rPr>
                <a:t> </a:t>
              </a:r>
              <a:r>
                <a:rPr lang="en-US" dirty="0">
                  <a:solidFill>
                    <a:srgbClr val="FF0000"/>
                  </a:solidFill>
                </a:rPr>
                <a:t>of </a:t>
              </a:r>
              <a:r>
                <a:rPr lang="en-US" b="1" dirty="0">
                  <a:solidFill>
                    <a:srgbClr val="FF0000"/>
                  </a:solidFill>
                </a:rPr>
                <a:t>B2B</a:t>
              </a:r>
            </a:p>
            <a:p>
              <a:pPr algn="ctr">
                <a:spcBef>
                  <a:spcPts val="1200"/>
                </a:spcBef>
              </a:pPr>
              <a:r>
                <a:rPr lang="en-US" b="1" dirty="0">
                  <a:solidFill>
                    <a:srgbClr val="002060"/>
                  </a:solidFill>
                </a:rPr>
                <a:t>14% </a:t>
              </a:r>
              <a:r>
                <a:rPr lang="en-US" dirty="0">
                  <a:solidFill>
                    <a:schemeClr val="tx2"/>
                  </a:solidFill>
                </a:rPr>
                <a:t>of </a:t>
              </a:r>
              <a:r>
                <a:rPr lang="en-US" b="1" dirty="0">
                  <a:solidFill>
                    <a:schemeClr val="tx2"/>
                  </a:solidFill>
                </a:rPr>
                <a:t>B2C</a:t>
              </a:r>
            </a:p>
            <a:p>
              <a:pPr algn="ctr"/>
              <a:endParaRPr lang="en-US" sz="1400" b="1" noProof="0" dirty="0">
                <a:solidFill>
                  <a:schemeClr val="tx2"/>
                </a:solidFill>
              </a:endParaRPr>
            </a:p>
            <a:p>
              <a:pPr algn="r"/>
              <a:r>
                <a:rPr lang="en-US" sz="1400" b="1" noProof="0" dirty="0">
                  <a:solidFill>
                    <a:schemeClr val="tx2"/>
                  </a:solidFill>
                </a:rPr>
                <a:t>Source: </a:t>
              </a:r>
              <a:r>
                <a:rPr lang="en-US" sz="1400" b="1" noProof="0" dirty="0" err="1">
                  <a:solidFill>
                    <a:schemeClr val="tx2"/>
                  </a:solidFill>
                </a:rPr>
                <a:t>Dataforce</a:t>
              </a:r>
              <a:endParaRPr lang="en-US" sz="1400" b="1" noProof="0" dirty="0">
                <a:solidFill>
                  <a:schemeClr val="tx2"/>
                </a:solidFill>
              </a:endParaRPr>
            </a:p>
          </p:txBody>
        </p:sp>
      </p:grpSp>
      <p:sp>
        <p:nvSpPr>
          <p:cNvPr id="4" name="Rectangle : coins arrondis 3">
            <a:extLst>
              <a:ext uri="{FF2B5EF4-FFF2-40B4-BE49-F238E27FC236}">
                <a16:creationId xmlns:a16="http://schemas.microsoft.com/office/drawing/2014/main" id="{355EB4A0-2D98-F358-4933-F0C29CDDA17D}"/>
              </a:ext>
            </a:extLst>
          </p:cNvPr>
          <p:cNvSpPr/>
          <p:nvPr/>
        </p:nvSpPr>
        <p:spPr>
          <a:xfrm>
            <a:off x="8343900" y="3686174"/>
            <a:ext cx="1485900" cy="1300163"/>
          </a:xfrm>
          <a:prstGeom prst="roundRect">
            <a:avLst>
              <a:gd name="adj" fmla="val 10074"/>
            </a:avLst>
          </a:prstGeom>
          <a:no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749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63B1F-36C0-BB47-FAEA-72808D3E83F0}"/>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FE4AEF01-1660-DA3C-0932-962BEED151D8}"/>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6" name="Rettangolo con angoli arrotondati 25">
            <a:extLst>
              <a:ext uri="{FF2B5EF4-FFF2-40B4-BE49-F238E27FC236}">
                <a16:creationId xmlns:a16="http://schemas.microsoft.com/office/drawing/2014/main" id="{7346C644-34A3-55CA-1C9E-A06666FB0EEE}"/>
              </a:ext>
            </a:extLst>
          </p:cNvPr>
          <p:cNvSpPr/>
          <p:nvPr/>
        </p:nvSpPr>
        <p:spPr>
          <a:xfrm>
            <a:off x="1186263" y="5673602"/>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chemeClr val="bg1">
                    <a:lumMod val="50000"/>
                  </a:schemeClr>
                </a:solidFill>
              </a:rPr>
              <a:t>CLOSE</a:t>
            </a:r>
            <a:endParaRPr kumimoji="0" lang="en-US" sz="2000" b="1" i="0" u="none" strike="noStrike" kern="1200" cap="none" spc="0" normalizeH="0" baseline="0" noProof="0" dirty="0">
              <a:ln>
                <a:noFill/>
              </a:ln>
              <a:solidFill>
                <a:schemeClr val="bg1">
                  <a:lumMod val="50000"/>
                </a:schemeClr>
              </a:solidFill>
              <a:effectLst/>
              <a:uLnTx/>
              <a:uFillTx/>
            </a:endParaRPr>
          </a:p>
        </p:txBody>
      </p:sp>
      <p:sp>
        <p:nvSpPr>
          <p:cNvPr id="10" name="Rettangolo con angoli arrotondati 25">
            <a:extLst>
              <a:ext uri="{FF2B5EF4-FFF2-40B4-BE49-F238E27FC236}">
                <a16:creationId xmlns:a16="http://schemas.microsoft.com/office/drawing/2014/main" id="{038388E1-7ACF-2825-20BD-077B8C97950B}"/>
              </a:ext>
            </a:extLst>
          </p:cNvPr>
          <p:cNvSpPr/>
          <p:nvPr/>
        </p:nvSpPr>
        <p:spPr>
          <a:xfrm>
            <a:off x="1186263" y="4775099"/>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chemeClr val="bg1">
                    <a:lumMod val="50000"/>
                  </a:schemeClr>
                </a:solidFill>
              </a:rPr>
              <a:t>OUR ROLE</a:t>
            </a:r>
            <a:endParaRPr kumimoji="0" lang="en-US" sz="2000" b="1" i="0" u="none" strike="noStrike" kern="1200" cap="none" spc="0" normalizeH="0" baseline="0" noProof="0" dirty="0">
              <a:ln>
                <a:noFill/>
              </a:ln>
              <a:solidFill>
                <a:schemeClr val="bg1">
                  <a:lumMod val="50000"/>
                </a:schemeClr>
              </a:solidFill>
              <a:effectLst/>
              <a:uLnTx/>
              <a:uFillTx/>
            </a:endParaRPr>
          </a:p>
        </p:txBody>
      </p:sp>
      <p:sp>
        <p:nvSpPr>
          <p:cNvPr id="4" name="Ovale 40">
            <a:extLst>
              <a:ext uri="{FF2B5EF4-FFF2-40B4-BE49-F238E27FC236}">
                <a16:creationId xmlns:a16="http://schemas.microsoft.com/office/drawing/2014/main" id="{CB66CEA0-65C4-F63A-831A-5505D82CB625}"/>
              </a:ext>
            </a:extLst>
          </p:cNvPr>
          <p:cNvSpPr/>
          <p:nvPr/>
        </p:nvSpPr>
        <p:spPr>
          <a:xfrm>
            <a:off x="694084" y="377344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Ovale 40">
            <a:extLst>
              <a:ext uri="{FF2B5EF4-FFF2-40B4-BE49-F238E27FC236}">
                <a16:creationId xmlns:a16="http://schemas.microsoft.com/office/drawing/2014/main" id="{84D317D2-1CC7-00F2-EC40-8CE8808F4643}"/>
              </a:ext>
            </a:extLst>
          </p:cNvPr>
          <p:cNvSpPr/>
          <p:nvPr/>
        </p:nvSpPr>
        <p:spPr>
          <a:xfrm>
            <a:off x="689308" y="464087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Ovale 40">
            <a:extLst>
              <a:ext uri="{FF2B5EF4-FFF2-40B4-BE49-F238E27FC236}">
                <a16:creationId xmlns:a16="http://schemas.microsoft.com/office/drawing/2014/main" id="{FAF04D93-975E-3352-10DD-67A1689BFBED}"/>
              </a:ext>
            </a:extLst>
          </p:cNvPr>
          <p:cNvSpPr/>
          <p:nvPr/>
        </p:nvSpPr>
        <p:spPr>
          <a:xfrm>
            <a:off x="679756" y="552995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uppo 15">
            <a:extLst>
              <a:ext uri="{FF2B5EF4-FFF2-40B4-BE49-F238E27FC236}">
                <a16:creationId xmlns:a16="http://schemas.microsoft.com/office/drawing/2014/main" id="{D48E9DE1-28A6-60CC-FB4E-C8118532FBFA}"/>
              </a:ext>
            </a:extLst>
          </p:cNvPr>
          <p:cNvGrpSpPr/>
          <p:nvPr/>
        </p:nvGrpSpPr>
        <p:grpSpPr>
          <a:xfrm>
            <a:off x="698860" y="956990"/>
            <a:ext cx="10794280" cy="4668276"/>
            <a:chOff x="1152555" y="1239516"/>
            <a:chExt cx="10794280" cy="4668276"/>
          </a:xfrm>
        </p:grpSpPr>
        <p:grpSp>
          <p:nvGrpSpPr>
            <p:cNvPr id="17" name="Gruppo 16">
              <a:extLst>
                <a:ext uri="{FF2B5EF4-FFF2-40B4-BE49-F238E27FC236}">
                  <a16:creationId xmlns:a16="http://schemas.microsoft.com/office/drawing/2014/main" id="{67E77BB1-EB71-FC75-6AA6-FCE3F0D69A03}"/>
                </a:ext>
              </a:extLst>
            </p:cNvPr>
            <p:cNvGrpSpPr/>
            <p:nvPr/>
          </p:nvGrpSpPr>
          <p:grpSpPr>
            <a:xfrm>
              <a:off x="1152555" y="1239516"/>
              <a:ext cx="10794280" cy="984357"/>
              <a:chOff x="1152555" y="1239516"/>
              <a:chExt cx="10794280" cy="984357"/>
            </a:xfrm>
          </p:grpSpPr>
          <p:sp>
            <p:nvSpPr>
              <p:cNvPr id="47" name="Rettangolo con angoli arrotondati 46">
                <a:extLst>
                  <a:ext uri="{FF2B5EF4-FFF2-40B4-BE49-F238E27FC236}">
                    <a16:creationId xmlns:a16="http://schemas.microsoft.com/office/drawing/2014/main" id="{1E6CF300-E468-DDA5-60A2-D2D3F33DF17B}"/>
                  </a:ext>
                </a:extLst>
              </p:cNvPr>
              <p:cNvSpPr/>
              <p:nvPr/>
            </p:nvSpPr>
            <p:spPr>
              <a:xfrm>
                <a:off x="1639958" y="1376437"/>
                <a:ext cx="10306877"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r>
                  <a:rPr kumimoji="0" lang="en-US" sz="2000" b="1" i="0" u="none" strike="noStrike" kern="1200" cap="none" spc="0" normalizeH="0" baseline="0" noProof="0" dirty="0">
                    <a:ln>
                      <a:noFill/>
                    </a:ln>
                    <a:solidFill>
                      <a:schemeClr val="bg1">
                        <a:lumMod val="50000"/>
                      </a:schemeClr>
                    </a:solidFill>
                    <a:effectLst/>
                    <a:uLnTx/>
                    <a:uFillTx/>
                  </a:rPr>
                  <a:t>WELCOME</a:t>
                </a:r>
              </a:p>
            </p:txBody>
          </p:sp>
          <p:grpSp>
            <p:nvGrpSpPr>
              <p:cNvPr id="48" name="Gruppo 47">
                <a:extLst>
                  <a:ext uri="{FF2B5EF4-FFF2-40B4-BE49-F238E27FC236}">
                    <a16:creationId xmlns:a16="http://schemas.microsoft.com/office/drawing/2014/main" id="{454C5F2E-21CE-7E9B-36F3-5C4172084834}"/>
                  </a:ext>
                </a:extLst>
              </p:cNvPr>
              <p:cNvGrpSpPr/>
              <p:nvPr/>
            </p:nvGrpSpPr>
            <p:grpSpPr>
              <a:xfrm>
                <a:off x="1152555" y="1239516"/>
                <a:ext cx="984357" cy="984357"/>
                <a:chOff x="1073043" y="1239516"/>
                <a:chExt cx="984357" cy="984357"/>
              </a:xfrm>
            </p:grpSpPr>
            <p:sp>
              <p:nvSpPr>
                <p:cNvPr id="49" name="Ovale 48">
                  <a:extLst>
                    <a:ext uri="{FF2B5EF4-FFF2-40B4-BE49-F238E27FC236}">
                      <a16:creationId xmlns:a16="http://schemas.microsoft.com/office/drawing/2014/main" id="{5A3A43BE-2C70-B17B-F1A4-AA04D6BCDA9F}"/>
                    </a:ext>
                  </a:extLst>
                </p:cNvPr>
                <p:cNvSpPr/>
                <p:nvPr/>
              </p:nvSpPr>
              <p:spPr>
                <a:xfrm>
                  <a:off x="1073043" y="1239516"/>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0" name="Ovale 49">
                  <a:extLst>
                    <a:ext uri="{FF2B5EF4-FFF2-40B4-BE49-F238E27FC236}">
                      <a16:creationId xmlns:a16="http://schemas.microsoft.com/office/drawing/2014/main" id="{9B79D7D2-8F0D-AF12-7C3A-38CADEEC8C03}"/>
                    </a:ext>
                  </a:extLst>
                </p:cNvPr>
                <p:cNvSpPr/>
                <p:nvPr/>
              </p:nvSpPr>
              <p:spPr>
                <a:xfrm>
                  <a:off x="1250054" y="1416527"/>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1</a:t>
                  </a:r>
                </a:p>
              </p:txBody>
            </p:sp>
          </p:grpSp>
        </p:grpSp>
        <p:grpSp>
          <p:nvGrpSpPr>
            <p:cNvPr id="18" name="Gruppo 17">
              <a:extLst>
                <a:ext uri="{FF2B5EF4-FFF2-40B4-BE49-F238E27FC236}">
                  <a16:creationId xmlns:a16="http://schemas.microsoft.com/office/drawing/2014/main" id="{B790FA59-C27F-F9F8-90DC-E1F8FCA78E58}"/>
                </a:ext>
              </a:extLst>
            </p:cNvPr>
            <p:cNvGrpSpPr/>
            <p:nvPr/>
          </p:nvGrpSpPr>
          <p:grpSpPr>
            <a:xfrm>
              <a:off x="1152555" y="2172965"/>
              <a:ext cx="10794279" cy="984357"/>
              <a:chOff x="1152555" y="2117472"/>
              <a:chExt cx="10794279" cy="984357"/>
            </a:xfrm>
          </p:grpSpPr>
          <p:sp>
            <p:nvSpPr>
              <p:cNvPr id="43" name="Rettangolo con angoli arrotondati 42">
                <a:extLst>
                  <a:ext uri="{FF2B5EF4-FFF2-40B4-BE49-F238E27FC236}">
                    <a16:creationId xmlns:a16="http://schemas.microsoft.com/office/drawing/2014/main" id="{5A62AC56-088E-CA09-C394-BA80B6F09C71}"/>
                  </a:ext>
                </a:extLst>
              </p:cNvPr>
              <p:cNvSpPr/>
              <p:nvPr/>
            </p:nvSpPr>
            <p:spPr>
              <a:xfrm>
                <a:off x="1639958" y="2254393"/>
                <a:ext cx="10306876"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kumimoji="0" lang="en-US" sz="2000" b="1" i="0" u="none" strike="noStrike" kern="1200" cap="none" spc="0" normalizeH="0" baseline="0" noProof="0" dirty="0">
                    <a:ln>
                      <a:noFill/>
                    </a:ln>
                    <a:solidFill>
                      <a:schemeClr val="bg1">
                        <a:lumMod val="50000"/>
                      </a:schemeClr>
                    </a:solidFill>
                    <a:effectLst/>
                    <a:uLnTx/>
                    <a:uFillTx/>
                  </a:rPr>
                  <a:t>THE ELECTRIC FLEET DREAM</a:t>
                </a:r>
              </a:p>
            </p:txBody>
          </p:sp>
          <p:grpSp>
            <p:nvGrpSpPr>
              <p:cNvPr id="44" name="Gruppo 43">
                <a:extLst>
                  <a:ext uri="{FF2B5EF4-FFF2-40B4-BE49-F238E27FC236}">
                    <a16:creationId xmlns:a16="http://schemas.microsoft.com/office/drawing/2014/main" id="{080AF783-3075-A227-D24A-280B5766C464}"/>
                  </a:ext>
                </a:extLst>
              </p:cNvPr>
              <p:cNvGrpSpPr/>
              <p:nvPr/>
            </p:nvGrpSpPr>
            <p:grpSpPr>
              <a:xfrm>
                <a:off x="1152555" y="2117472"/>
                <a:ext cx="984357" cy="984357"/>
                <a:chOff x="1073043" y="2117472"/>
                <a:chExt cx="984357" cy="984357"/>
              </a:xfrm>
            </p:grpSpPr>
            <p:sp>
              <p:nvSpPr>
                <p:cNvPr id="45" name="Ovale 44">
                  <a:extLst>
                    <a:ext uri="{FF2B5EF4-FFF2-40B4-BE49-F238E27FC236}">
                      <a16:creationId xmlns:a16="http://schemas.microsoft.com/office/drawing/2014/main" id="{5366AFA9-46F6-FC0E-266B-45BDD8285876}"/>
                    </a:ext>
                  </a:extLst>
                </p:cNvPr>
                <p:cNvSpPr/>
                <p:nvPr/>
              </p:nvSpPr>
              <p:spPr>
                <a:xfrm>
                  <a:off x="1073043" y="211747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Ovale 45">
                  <a:extLst>
                    <a:ext uri="{FF2B5EF4-FFF2-40B4-BE49-F238E27FC236}">
                      <a16:creationId xmlns:a16="http://schemas.microsoft.com/office/drawing/2014/main" id="{399244C3-4988-59CB-97E8-8594E2A94557}"/>
                    </a:ext>
                  </a:extLst>
                </p:cNvPr>
                <p:cNvSpPr/>
                <p:nvPr/>
              </p:nvSpPr>
              <p:spPr>
                <a:xfrm>
                  <a:off x="1250054" y="2294483"/>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2</a:t>
                  </a:r>
                </a:p>
              </p:txBody>
            </p:sp>
          </p:grpSp>
        </p:grpSp>
        <p:grpSp>
          <p:nvGrpSpPr>
            <p:cNvPr id="20" name="Gruppo 19">
              <a:extLst>
                <a:ext uri="{FF2B5EF4-FFF2-40B4-BE49-F238E27FC236}">
                  <a16:creationId xmlns:a16="http://schemas.microsoft.com/office/drawing/2014/main" id="{6FEC678E-FDE7-C6C4-AE96-30D590CD4269}"/>
                </a:ext>
              </a:extLst>
            </p:cNvPr>
            <p:cNvGrpSpPr/>
            <p:nvPr/>
          </p:nvGrpSpPr>
          <p:grpSpPr>
            <a:xfrm>
              <a:off x="1152555" y="3106414"/>
              <a:ext cx="10794278" cy="984357"/>
              <a:chOff x="1152555" y="2995428"/>
              <a:chExt cx="10794278" cy="984357"/>
            </a:xfrm>
          </p:grpSpPr>
          <p:sp>
            <p:nvSpPr>
              <p:cNvPr id="39" name="Rettangolo con angoli arrotondati 38">
                <a:extLst>
                  <a:ext uri="{FF2B5EF4-FFF2-40B4-BE49-F238E27FC236}">
                    <a16:creationId xmlns:a16="http://schemas.microsoft.com/office/drawing/2014/main" id="{DAA3E40F-437F-53DD-EF1C-73325B93FE6F}"/>
                  </a:ext>
                </a:extLst>
              </p:cNvPr>
              <p:cNvSpPr/>
              <p:nvPr/>
            </p:nvSpPr>
            <p:spPr>
              <a:xfrm>
                <a:off x="1639958" y="3132349"/>
                <a:ext cx="10306875"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defRPr/>
                </a:pPr>
                <a:r>
                  <a:rPr lang="en-US" sz="2000" b="1" noProof="0" dirty="0">
                    <a:solidFill>
                      <a:schemeClr val="tx2"/>
                    </a:solidFill>
                  </a:rPr>
                  <a:t>THE BARRIERS TO EV FLEET TRANSITION</a:t>
                </a:r>
                <a:endParaRPr kumimoji="0" lang="en-US" sz="2000" b="1" i="0" u="none" strike="noStrike" kern="1200" cap="none" spc="0" normalizeH="0" baseline="0" noProof="0" dirty="0">
                  <a:ln>
                    <a:noFill/>
                  </a:ln>
                  <a:solidFill>
                    <a:schemeClr val="tx2"/>
                  </a:solidFill>
                  <a:effectLst/>
                  <a:uLnTx/>
                  <a:uFillTx/>
                </a:endParaRPr>
              </a:p>
            </p:txBody>
          </p:sp>
          <p:grpSp>
            <p:nvGrpSpPr>
              <p:cNvPr id="40" name="Gruppo 39">
                <a:extLst>
                  <a:ext uri="{FF2B5EF4-FFF2-40B4-BE49-F238E27FC236}">
                    <a16:creationId xmlns:a16="http://schemas.microsoft.com/office/drawing/2014/main" id="{EEFB4FB0-327A-D980-6D71-83A8ACE34DB1}"/>
                  </a:ext>
                </a:extLst>
              </p:cNvPr>
              <p:cNvGrpSpPr/>
              <p:nvPr/>
            </p:nvGrpSpPr>
            <p:grpSpPr>
              <a:xfrm>
                <a:off x="1152555" y="2995428"/>
                <a:ext cx="984357" cy="984357"/>
                <a:chOff x="1073043" y="2995428"/>
                <a:chExt cx="984357" cy="984357"/>
              </a:xfrm>
            </p:grpSpPr>
            <p:sp>
              <p:nvSpPr>
                <p:cNvPr id="41" name="Ovale 40">
                  <a:extLst>
                    <a:ext uri="{FF2B5EF4-FFF2-40B4-BE49-F238E27FC236}">
                      <a16:creationId xmlns:a16="http://schemas.microsoft.com/office/drawing/2014/main" id="{ABD7D286-929E-22FA-95EF-EDD6FD1E473A}"/>
                    </a:ext>
                  </a:extLst>
                </p:cNvPr>
                <p:cNvSpPr/>
                <p:nvPr/>
              </p:nvSpPr>
              <p:spPr>
                <a:xfrm>
                  <a:off x="1073043" y="2995428"/>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Ovale 41">
                  <a:extLst>
                    <a:ext uri="{FF2B5EF4-FFF2-40B4-BE49-F238E27FC236}">
                      <a16:creationId xmlns:a16="http://schemas.microsoft.com/office/drawing/2014/main" id="{9A78F5EC-8BBE-D5BE-05C8-CB62D6FBD8DC}"/>
                    </a:ext>
                  </a:extLst>
                </p:cNvPr>
                <p:cNvSpPr/>
                <p:nvPr/>
              </p:nvSpPr>
              <p:spPr>
                <a:xfrm>
                  <a:off x="1250054" y="317243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3</a:t>
                  </a:r>
                </a:p>
              </p:txBody>
            </p:sp>
          </p:grpSp>
        </p:grpSp>
        <p:grpSp>
          <p:nvGrpSpPr>
            <p:cNvPr id="22" name="Gruppo 21">
              <a:extLst>
                <a:ext uri="{FF2B5EF4-FFF2-40B4-BE49-F238E27FC236}">
                  <a16:creationId xmlns:a16="http://schemas.microsoft.com/office/drawing/2014/main" id="{9A54B20B-B401-2EEF-E925-219530AEFB8E}"/>
                </a:ext>
              </a:extLst>
            </p:cNvPr>
            <p:cNvGrpSpPr/>
            <p:nvPr/>
          </p:nvGrpSpPr>
          <p:grpSpPr>
            <a:xfrm>
              <a:off x="1152555" y="4195826"/>
              <a:ext cx="10794276" cy="1711966"/>
              <a:chOff x="1152555" y="4195826"/>
              <a:chExt cx="10794276" cy="1711966"/>
            </a:xfrm>
          </p:grpSpPr>
          <p:sp>
            <p:nvSpPr>
              <p:cNvPr id="26" name="Rettangolo con angoli arrotondati 25">
                <a:extLst>
                  <a:ext uri="{FF2B5EF4-FFF2-40B4-BE49-F238E27FC236}">
                    <a16:creationId xmlns:a16="http://schemas.microsoft.com/office/drawing/2014/main" id="{68F0BDB0-6C51-3B11-2453-2297823F3876}"/>
                  </a:ext>
                </a:extLst>
              </p:cNvPr>
              <p:cNvSpPr/>
              <p:nvPr/>
            </p:nvSpPr>
            <p:spPr>
              <a:xfrm>
                <a:off x="1639958" y="4195826"/>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pPr>
                <a:r>
                  <a:rPr lang="en-US" sz="2000" b="1" noProof="0" dirty="0">
                    <a:solidFill>
                      <a:schemeClr val="bg1">
                        <a:lumMod val="50000"/>
                      </a:schemeClr>
                    </a:solidFill>
                  </a:rPr>
                  <a:t>THE FREE2MOVE CHARGE BUSINESS SOLUTION</a:t>
                </a:r>
              </a:p>
            </p:txBody>
          </p:sp>
          <p:grpSp>
            <p:nvGrpSpPr>
              <p:cNvPr id="27" name="Gruppo 26">
                <a:extLst>
                  <a:ext uri="{FF2B5EF4-FFF2-40B4-BE49-F238E27FC236}">
                    <a16:creationId xmlns:a16="http://schemas.microsoft.com/office/drawing/2014/main" id="{7CCA7385-9D23-4AFD-9B92-A8A05463001A}"/>
                  </a:ext>
                </a:extLst>
              </p:cNvPr>
              <p:cNvGrpSpPr/>
              <p:nvPr/>
            </p:nvGrpSpPr>
            <p:grpSpPr>
              <a:xfrm>
                <a:off x="1152555" y="4235916"/>
                <a:ext cx="984357" cy="1671876"/>
                <a:chOff x="1073043" y="4156404"/>
                <a:chExt cx="984357" cy="1671876"/>
              </a:xfrm>
            </p:grpSpPr>
            <p:sp>
              <p:nvSpPr>
                <p:cNvPr id="29" name="Ovale 28">
                  <a:extLst>
                    <a:ext uri="{FF2B5EF4-FFF2-40B4-BE49-F238E27FC236}">
                      <a16:creationId xmlns:a16="http://schemas.microsoft.com/office/drawing/2014/main" id="{5AEEAF6A-402E-CAE5-378D-0F8FEB9039BD}"/>
                    </a:ext>
                  </a:extLst>
                </p:cNvPr>
                <p:cNvSpPr/>
                <p:nvPr/>
              </p:nvSpPr>
              <p:spPr>
                <a:xfrm>
                  <a:off x="1073043" y="484392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e 29">
                  <a:extLst>
                    <a:ext uri="{FF2B5EF4-FFF2-40B4-BE49-F238E27FC236}">
                      <a16:creationId xmlns:a16="http://schemas.microsoft.com/office/drawing/2014/main" id="{CD9DA949-D051-AA2C-11FC-D7E91C535259}"/>
                    </a:ext>
                  </a:extLst>
                </p:cNvPr>
                <p:cNvSpPr/>
                <p:nvPr/>
              </p:nvSpPr>
              <p:spPr>
                <a:xfrm>
                  <a:off x="1250054" y="4156404"/>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75000"/>
                        </a:schemeClr>
                      </a:solidFill>
                    </a:rPr>
                    <a:t>4</a:t>
                  </a:r>
                </a:p>
              </p:txBody>
            </p:sp>
          </p:grpSp>
        </p:grpSp>
        <p:sp>
          <p:nvSpPr>
            <p:cNvPr id="37" name="Ovale 36">
              <a:extLst>
                <a:ext uri="{FF2B5EF4-FFF2-40B4-BE49-F238E27FC236}">
                  <a16:creationId xmlns:a16="http://schemas.microsoft.com/office/drawing/2014/main" id="{DC0851CB-5F09-937B-DC39-355571B5937D}"/>
                </a:ext>
              </a:extLst>
            </p:cNvPr>
            <p:cNvSpPr/>
            <p:nvPr/>
          </p:nvSpPr>
          <p:spPr>
            <a:xfrm>
              <a:off x="1152555" y="403986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egnaposto testo 4">
            <a:extLst>
              <a:ext uri="{FF2B5EF4-FFF2-40B4-BE49-F238E27FC236}">
                <a16:creationId xmlns:a16="http://schemas.microsoft.com/office/drawing/2014/main" id="{DE2D75BA-2937-5C94-0AD8-81EC38489E24}"/>
              </a:ext>
            </a:extLst>
          </p:cNvPr>
          <p:cNvSpPr>
            <a:spLocks noGrp="1"/>
          </p:cNvSpPr>
          <p:nvPr>
            <p:ph type="body" idx="1"/>
          </p:nvPr>
        </p:nvSpPr>
        <p:spPr/>
        <p:txBody>
          <a:bodyPr lIns="612000"/>
          <a:lstStyle/>
          <a:p>
            <a:r>
              <a:rPr lang="en-US" noProof="0" dirty="0"/>
              <a:t>AGENDA</a:t>
            </a:r>
          </a:p>
        </p:txBody>
      </p:sp>
      <p:sp>
        <p:nvSpPr>
          <p:cNvPr id="2" name="Espace réservé du numéro de diapositive 1">
            <a:extLst>
              <a:ext uri="{FF2B5EF4-FFF2-40B4-BE49-F238E27FC236}">
                <a16:creationId xmlns:a16="http://schemas.microsoft.com/office/drawing/2014/main" id="{224E8FFA-B2AC-A526-0B8E-158E5DB3777A}"/>
              </a:ext>
            </a:extLst>
          </p:cNvPr>
          <p:cNvSpPr>
            <a:spLocks noGrp="1"/>
          </p:cNvSpPr>
          <p:nvPr>
            <p:ph type="sldNum" sz="quarter" idx="17"/>
          </p:nvPr>
        </p:nvSpPr>
        <p:spPr/>
        <p:txBody>
          <a:bodyPr/>
          <a:lstStyle/>
          <a:p>
            <a:fld id="{975A587B-5814-4D9B-9598-FE9CB954CB01}" type="slidenum">
              <a:rPr lang="en-US" noProof="0" smtClean="0"/>
              <a:pPr/>
              <a:t>12</a:t>
            </a:fld>
            <a:endParaRPr lang="en-US" noProof="0" dirty="0"/>
          </a:p>
        </p:txBody>
      </p:sp>
      <p:sp>
        <p:nvSpPr>
          <p:cNvPr id="7" name="Ovale 29">
            <a:extLst>
              <a:ext uri="{FF2B5EF4-FFF2-40B4-BE49-F238E27FC236}">
                <a16:creationId xmlns:a16="http://schemas.microsoft.com/office/drawing/2014/main" id="{C53E05B5-67E9-962E-1DEE-E616E836B910}"/>
              </a:ext>
            </a:extLst>
          </p:cNvPr>
          <p:cNvSpPr/>
          <p:nvPr/>
        </p:nvSpPr>
        <p:spPr>
          <a:xfrm>
            <a:off x="875871" y="5713692"/>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6</a:t>
            </a:r>
          </a:p>
        </p:txBody>
      </p:sp>
      <p:sp>
        <p:nvSpPr>
          <p:cNvPr id="11" name="Ovale 29">
            <a:extLst>
              <a:ext uri="{FF2B5EF4-FFF2-40B4-BE49-F238E27FC236}">
                <a16:creationId xmlns:a16="http://schemas.microsoft.com/office/drawing/2014/main" id="{822111A0-2C98-AF29-1076-2594FDD0C8A0}"/>
              </a:ext>
            </a:extLst>
          </p:cNvPr>
          <p:cNvSpPr/>
          <p:nvPr/>
        </p:nvSpPr>
        <p:spPr>
          <a:xfrm>
            <a:off x="875871" y="481518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5</a:t>
            </a:r>
          </a:p>
        </p:txBody>
      </p:sp>
      <p:sp>
        <p:nvSpPr>
          <p:cNvPr id="58" name="Ovale 41">
            <a:extLst>
              <a:ext uri="{FF2B5EF4-FFF2-40B4-BE49-F238E27FC236}">
                <a16:creationId xmlns:a16="http://schemas.microsoft.com/office/drawing/2014/main" id="{B0B61915-D5AF-CB0E-CDA4-BBE38EE1FDF1}"/>
              </a:ext>
            </a:extLst>
          </p:cNvPr>
          <p:cNvSpPr/>
          <p:nvPr/>
        </p:nvSpPr>
        <p:spPr>
          <a:xfrm>
            <a:off x="866319" y="3959530"/>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4</a:t>
            </a:r>
          </a:p>
        </p:txBody>
      </p:sp>
    </p:spTree>
    <p:extLst>
      <p:ext uri="{BB962C8B-B14F-4D97-AF65-F5344CB8AC3E}">
        <p14:creationId xmlns:p14="http://schemas.microsoft.com/office/powerpoint/2010/main" val="200604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03571-1783-E122-4549-4ACD5C44DF85}"/>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D659ADD3-3A2D-A146-8465-735B4EDD4531}"/>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 name="Segnaposto testo 4">
            <a:extLst>
              <a:ext uri="{FF2B5EF4-FFF2-40B4-BE49-F238E27FC236}">
                <a16:creationId xmlns:a16="http://schemas.microsoft.com/office/drawing/2014/main" id="{C9BF3FBE-E2C7-CEE4-C86E-3CA18DB04F10}"/>
              </a:ext>
            </a:extLst>
          </p:cNvPr>
          <p:cNvSpPr>
            <a:spLocks noGrp="1"/>
          </p:cNvSpPr>
          <p:nvPr>
            <p:ph type="body" idx="1"/>
          </p:nvPr>
        </p:nvSpPr>
        <p:spPr/>
        <p:txBody>
          <a:bodyPr lIns="612000"/>
          <a:lstStyle/>
          <a:p>
            <a:r>
              <a:rPr lang="en-US" dirty="0"/>
              <a:t>THE BARRIERS TO EV FLEET TRANSITION </a:t>
            </a:r>
          </a:p>
        </p:txBody>
      </p:sp>
      <p:sp>
        <p:nvSpPr>
          <p:cNvPr id="2" name="Espace réservé du numéro de diapositive 1">
            <a:extLst>
              <a:ext uri="{FF2B5EF4-FFF2-40B4-BE49-F238E27FC236}">
                <a16:creationId xmlns:a16="http://schemas.microsoft.com/office/drawing/2014/main" id="{0DB65DA5-E0ED-F7F5-C8F5-D47FD0CD8456}"/>
              </a:ext>
            </a:extLst>
          </p:cNvPr>
          <p:cNvSpPr>
            <a:spLocks noGrp="1"/>
          </p:cNvSpPr>
          <p:nvPr>
            <p:ph type="sldNum" sz="quarter" idx="17"/>
          </p:nvPr>
        </p:nvSpPr>
        <p:spPr/>
        <p:txBody>
          <a:bodyPr/>
          <a:lstStyle/>
          <a:p>
            <a:fld id="{975A587B-5814-4D9B-9598-FE9CB954CB01}" type="slidenum">
              <a:rPr lang="en-US" noProof="0" smtClean="0"/>
              <a:pPr/>
              <a:t>13</a:t>
            </a:fld>
            <a:endParaRPr lang="en-US" dirty="0"/>
          </a:p>
        </p:txBody>
      </p:sp>
      <p:sp>
        <p:nvSpPr>
          <p:cNvPr id="13" name="TextBox 12">
            <a:extLst>
              <a:ext uri="{FF2B5EF4-FFF2-40B4-BE49-F238E27FC236}">
                <a16:creationId xmlns:a16="http://schemas.microsoft.com/office/drawing/2014/main" id="{81C65D67-F4C6-F69C-E549-0149E5B867A9}"/>
              </a:ext>
            </a:extLst>
          </p:cNvPr>
          <p:cNvSpPr txBox="1"/>
          <p:nvPr/>
        </p:nvSpPr>
        <p:spPr>
          <a:xfrm>
            <a:off x="2753323" y="2213309"/>
            <a:ext cx="6673623" cy="769441"/>
          </a:xfrm>
          <a:prstGeom prst="rect">
            <a:avLst/>
          </a:prstGeom>
          <a:noFill/>
        </p:spPr>
        <p:txBody>
          <a:bodyPr wrap="none" rtlCol="0">
            <a:spAutoFit/>
          </a:bodyPr>
          <a:lstStyle/>
          <a:p>
            <a:pPr algn="ctr"/>
            <a:r>
              <a:rPr lang="en-US" sz="4400" b="1" dirty="0">
                <a:solidFill>
                  <a:srgbClr val="002060"/>
                </a:solidFill>
              </a:rPr>
              <a:t>LOSS AVERSION THEORY</a:t>
            </a:r>
          </a:p>
        </p:txBody>
      </p:sp>
      <p:sp>
        <p:nvSpPr>
          <p:cNvPr id="14" name="TextBox 13">
            <a:extLst>
              <a:ext uri="{FF2B5EF4-FFF2-40B4-BE49-F238E27FC236}">
                <a16:creationId xmlns:a16="http://schemas.microsoft.com/office/drawing/2014/main" id="{A71E312B-E04B-F1C6-F424-36C236DAFBB7}"/>
              </a:ext>
            </a:extLst>
          </p:cNvPr>
          <p:cNvSpPr txBox="1"/>
          <p:nvPr/>
        </p:nvSpPr>
        <p:spPr>
          <a:xfrm>
            <a:off x="4309902" y="3044851"/>
            <a:ext cx="3572196" cy="369332"/>
          </a:xfrm>
          <a:prstGeom prst="rect">
            <a:avLst/>
          </a:prstGeom>
          <a:noFill/>
        </p:spPr>
        <p:txBody>
          <a:bodyPr wrap="none" rtlCol="0">
            <a:spAutoFit/>
          </a:bodyPr>
          <a:lstStyle/>
          <a:p>
            <a:pPr algn="ctr"/>
            <a:r>
              <a:rPr lang="en-US" b="0" i="0" u="none" strike="noStrike" dirty="0">
                <a:solidFill>
                  <a:srgbClr val="002060"/>
                </a:solidFill>
                <a:effectLst/>
                <a:latin typeface="Google Sans"/>
              </a:rPr>
              <a:t>Daniel Kahneman and Amos Tversky</a:t>
            </a:r>
            <a:endParaRPr lang="en-US" dirty="0">
              <a:solidFill>
                <a:srgbClr val="002060"/>
              </a:solidFill>
            </a:endParaRPr>
          </a:p>
        </p:txBody>
      </p:sp>
      <p:sp>
        <p:nvSpPr>
          <p:cNvPr id="3" name="ZoneTexte 3">
            <a:extLst>
              <a:ext uri="{FF2B5EF4-FFF2-40B4-BE49-F238E27FC236}">
                <a16:creationId xmlns:a16="http://schemas.microsoft.com/office/drawing/2014/main" id="{17948657-7E3B-5A92-8FFC-267C6A531707}"/>
              </a:ext>
            </a:extLst>
          </p:cNvPr>
          <p:cNvSpPr txBox="1"/>
          <p:nvPr/>
        </p:nvSpPr>
        <p:spPr>
          <a:xfrm>
            <a:off x="627106" y="1006828"/>
            <a:ext cx="10029810" cy="830997"/>
          </a:xfrm>
          <a:prstGeom prst="rect">
            <a:avLst/>
          </a:prstGeom>
          <a:noFill/>
        </p:spPr>
        <p:txBody>
          <a:bodyPr wrap="square">
            <a:spAutoFit/>
          </a:bodyPr>
          <a:lstStyle/>
          <a:p>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What prevent</a:t>
            </a:r>
            <a:r>
              <a:rPr lang="en-US" sz="2400" dirty="0">
                <a:solidFill>
                  <a:srgbClr val="002060"/>
                </a:solidFill>
                <a:latin typeface="Encode Sans Expanded" panose="00000505000000000000" pitchFamily="2" charset="0"/>
                <a:ea typeface="+mj-ea"/>
                <a:cs typeface="+mj-cs"/>
              </a:rPr>
              <a:t>s </a:t>
            </a:r>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business managers from making a purchase or change?</a:t>
            </a:r>
            <a:endParaRPr lang="en-US" sz="2400" dirty="0">
              <a:solidFill>
                <a:srgbClr val="002060"/>
              </a:solidFill>
            </a:endParaRPr>
          </a:p>
        </p:txBody>
      </p:sp>
      <p:grpSp>
        <p:nvGrpSpPr>
          <p:cNvPr id="15" name="Group 14">
            <a:extLst>
              <a:ext uri="{FF2B5EF4-FFF2-40B4-BE49-F238E27FC236}">
                <a16:creationId xmlns:a16="http://schemas.microsoft.com/office/drawing/2014/main" id="{A8FC9378-5659-0235-169D-81D3B98767CB}"/>
              </a:ext>
            </a:extLst>
          </p:cNvPr>
          <p:cNvGrpSpPr/>
          <p:nvPr/>
        </p:nvGrpSpPr>
        <p:grpSpPr>
          <a:xfrm>
            <a:off x="2777706" y="3950032"/>
            <a:ext cx="2903010" cy="914400"/>
            <a:chOff x="2777706" y="3950032"/>
            <a:chExt cx="2903010" cy="914400"/>
          </a:xfrm>
        </p:grpSpPr>
        <p:pic>
          <p:nvPicPr>
            <p:cNvPr id="9" name="Graphic 8" descr="Scorpion outline">
              <a:extLst>
                <a:ext uri="{FF2B5EF4-FFF2-40B4-BE49-F238E27FC236}">
                  <a16:creationId xmlns:a16="http://schemas.microsoft.com/office/drawing/2014/main" id="{45494EE8-6AC6-C5E3-34FF-0A068E8C1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7706" y="3950032"/>
              <a:ext cx="914400" cy="914400"/>
            </a:xfrm>
            <a:prstGeom prst="rect">
              <a:avLst/>
            </a:prstGeom>
          </p:spPr>
        </p:pic>
        <p:sp>
          <p:nvSpPr>
            <p:cNvPr id="10" name="TextBox 9">
              <a:extLst>
                <a:ext uri="{FF2B5EF4-FFF2-40B4-BE49-F238E27FC236}">
                  <a16:creationId xmlns:a16="http://schemas.microsoft.com/office/drawing/2014/main" id="{EE009A20-3DBE-DFE4-D388-1BA6C227D9E8}"/>
                </a:ext>
              </a:extLst>
            </p:cNvPr>
            <p:cNvSpPr txBox="1"/>
            <p:nvPr/>
          </p:nvSpPr>
          <p:spPr>
            <a:xfrm>
              <a:off x="3909077" y="4228076"/>
              <a:ext cx="1771639" cy="369332"/>
            </a:xfrm>
            <a:prstGeom prst="rect">
              <a:avLst/>
            </a:prstGeom>
            <a:noFill/>
          </p:spPr>
          <p:txBody>
            <a:bodyPr wrap="none" rtlCol="0">
              <a:spAutoFit/>
            </a:bodyPr>
            <a:lstStyle/>
            <a:p>
              <a:pPr algn="ctr"/>
              <a:r>
                <a:rPr lang="en-US" dirty="0">
                  <a:solidFill>
                    <a:srgbClr val="002060"/>
                  </a:solidFill>
                </a:rPr>
                <a:t>Missed threat</a:t>
              </a:r>
            </a:p>
          </p:txBody>
        </p:sp>
      </p:grpSp>
      <p:grpSp>
        <p:nvGrpSpPr>
          <p:cNvPr id="16" name="Group 15">
            <a:extLst>
              <a:ext uri="{FF2B5EF4-FFF2-40B4-BE49-F238E27FC236}">
                <a16:creationId xmlns:a16="http://schemas.microsoft.com/office/drawing/2014/main" id="{81AF4CB5-A14F-92C7-7E4C-DCB7AB1ED8B3}"/>
              </a:ext>
            </a:extLst>
          </p:cNvPr>
          <p:cNvGrpSpPr/>
          <p:nvPr/>
        </p:nvGrpSpPr>
        <p:grpSpPr>
          <a:xfrm>
            <a:off x="5858442" y="3944197"/>
            <a:ext cx="3556809" cy="914400"/>
            <a:chOff x="5858442" y="3944197"/>
            <a:chExt cx="3556809" cy="914400"/>
          </a:xfrm>
        </p:grpSpPr>
        <p:pic>
          <p:nvPicPr>
            <p:cNvPr id="7" name="Graphic 6" descr="Football Goal outline">
              <a:extLst>
                <a:ext uri="{FF2B5EF4-FFF2-40B4-BE49-F238E27FC236}">
                  <a16:creationId xmlns:a16="http://schemas.microsoft.com/office/drawing/2014/main" id="{DF1086DC-CC52-0F94-1C5E-BA73DDB53A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00851" y="3944197"/>
              <a:ext cx="914400" cy="914400"/>
            </a:xfrm>
            <a:prstGeom prst="rect">
              <a:avLst/>
            </a:prstGeom>
          </p:spPr>
        </p:pic>
        <p:sp>
          <p:nvSpPr>
            <p:cNvPr id="11" name="TextBox 10">
              <a:extLst>
                <a:ext uri="{FF2B5EF4-FFF2-40B4-BE49-F238E27FC236}">
                  <a16:creationId xmlns:a16="http://schemas.microsoft.com/office/drawing/2014/main" id="{8BA51EDF-4D04-41C5-724B-BAE09747E608}"/>
                </a:ext>
              </a:extLst>
            </p:cNvPr>
            <p:cNvSpPr txBox="1"/>
            <p:nvPr/>
          </p:nvSpPr>
          <p:spPr>
            <a:xfrm>
              <a:off x="5858442" y="4215884"/>
              <a:ext cx="2438488" cy="369332"/>
            </a:xfrm>
            <a:prstGeom prst="rect">
              <a:avLst/>
            </a:prstGeom>
            <a:noFill/>
          </p:spPr>
          <p:txBody>
            <a:bodyPr wrap="none" rtlCol="0">
              <a:spAutoFit/>
            </a:bodyPr>
            <a:lstStyle/>
            <a:p>
              <a:pPr algn="ctr"/>
              <a:r>
                <a:rPr lang="en-US" dirty="0">
                  <a:solidFill>
                    <a:srgbClr val="002060"/>
                  </a:solidFill>
                </a:rPr>
                <a:t>missed opportunity</a:t>
              </a:r>
            </a:p>
          </p:txBody>
        </p:sp>
      </p:grpSp>
      <p:sp>
        <p:nvSpPr>
          <p:cNvPr id="12" name="TextBox 11">
            <a:extLst>
              <a:ext uri="{FF2B5EF4-FFF2-40B4-BE49-F238E27FC236}">
                <a16:creationId xmlns:a16="http://schemas.microsoft.com/office/drawing/2014/main" id="{643D2491-C595-FB31-5435-73059A039593}"/>
              </a:ext>
            </a:extLst>
          </p:cNvPr>
          <p:cNvSpPr txBox="1"/>
          <p:nvPr/>
        </p:nvSpPr>
        <p:spPr>
          <a:xfrm>
            <a:off x="5544793" y="4217056"/>
            <a:ext cx="444352" cy="369332"/>
          </a:xfrm>
          <a:prstGeom prst="rect">
            <a:avLst/>
          </a:prstGeom>
          <a:noFill/>
        </p:spPr>
        <p:txBody>
          <a:bodyPr wrap="none" rtlCol="0">
            <a:spAutoFit/>
          </a:bodyPr>
          <a:lstStyle/>
          <a:p>
            <a:pPr algn="ctr"/>
            <a:r>
              <a:rPr lang="en-US" dirty="0">
                <a:solidFill>
                  <a:schemeClr val="bg1">
                    <a:lumMod val="50000"/>
                  </a:schemeClr>
                </a:solidFill>
              </a:rPr>
              <a:t>vs</a:t>
            </a:r>
          </a:p>
        </p:txBody>
      </p:sp>
    </p:spTree>
    <p:extLst>
      <p:ext uri="{BB962C8B-B14F-4D97-AF65-F5344CB8AC3E}">
        <p14:creationId xmlns:p14="http://schemas.microsoft.com/office/powerpoint/2010/main" val="76663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6CF60-70D6-E1DB-F3A2-D7A2D47458FA}"/>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87011716-750E-17E8-0D6C-898D0F6D9C56}"/>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 name="Segnaposto testo 4">
            <a:extLst>
              <a:ext uri="{FF2B5EF4-FFF2-40B4-BE49-F238E27FC236}">
                <a16:creationId xmlns:a16="http://schemas.microsoft.com/office/drawing/2014/main" id="{DB148F5D-CB07-9AFA-5D31-4C5E5CA3027D}"/>
              </a:ext>
            </a:extLst>
          </p:cNvPr>
          <p:cNvSpPr>
            <a:spLocks noGrp="1"/>
          </p:cNvSpPr>
          <p:nvPr>
            <p:ph type="body" idx="1"/>
          </p:nvPr>
        </p:nvSpPr>
        <p:spPr/>
        <p:txBody>
          <a:bodyPr lIns="612000"/>
          <a:lstStyle/>
          <a:p>
            <a:r>
              <a:rPr lang="en-US" dirty="0"/>
              <a:t>THE BARRIERS TO EV FLEET TRANSITION </a:t>
            </a:r>
          </a:p>
        </p:txBody>
      </p:sp>
      <p:sp>
        <p:nvSpPr>
          <p:cNvPr id="2" name="Espace réservé du numéro de diapositive 1">
            <a:extLst>
              <a:ext uri="{FF2B5EF4-FFF2-40B4-BE49-F238E27FC236}">
                <a16:creationId xmlns:a16="http://schemas.microsoft.com/office/drawing/2014/main" id="{41AFF22D-4309-E120-6FA2-D0B2B980A504}"/>
              </a:ext>
            </a:extLst>
          </p:cNvPr>
          <p:cNvSpPr>
            <a:spLocks noGrp="1"/>
          </p:cNvSpPr>
          <p:nvPr>
            <p:ph type="sldNum" sz="quarter" idx="17"/>
          </p:nvPr>
        </p:nvSpPr>
        <p:spPr/>
        <p:txBody>
          <a:bodyPr/>
          <a:lstStyle/>
          <a:p>
            <a:fld id="{975A587B-5814-4D9B-9598-FE9CB954CB01}" type="slidenum">
              <a:rPr lang="en-US" noProof="0" smtClean="0"/>
              <a:pPr/>
              <a:t>14</a:t>
            </a:fld>
            <a:endParaRPr lang="en-US" dirty="0"/>
          </a:p>
        </p:txBody>
      </p:sp>
      <p:pic>
        <p:nvPicPr>
          <p:cNvPr id="1026" name="Picture 2" descr="golf course near body of water">
            <a:extLst>
              <a:ext uri="{FF2B5EF4-FFF2-40B4-BE49-F238E27FC236}">
                <a16:creationId xmlns:a16="http://schemas.microsoft.com/office/drawing/2014/main" id="{497C6413-9D12-E440-DCEA-91741B48C5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133"/>
          <a:stretch/>
        </p:blipFill>
        <p:spPr bwMode="auto">
          <a:xfrm>
            <a:off x="845123" y="870928"/>
            <a:ext cx="10488460" cy="5899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05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164C7-5E24-3201-99F3-F1CC27C25D76}"/>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7CFDA58B-F353-A21C-ED0A-17A7C252F195}"/>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 name="Segnaposto testo 4">
            <a:extLst>
              <a:ext uri="{FF2B5EF4-FFF2-40B4-BE49-F238E27FC236}">
                <a16:creationId xmlns:a16="http://schemas.microsoft.com/office/drawing/2014/main" id="{EBADEC4C-D328-3BD8-6C2E-41C6F0B6DF16}"/>
              </a:ext>
            </a:extLst>
          </p:cNvPr>
          <p:cNvSpPr>
            <a:spLocks noGrp="1"/>
          </p:cNvSpPr>
          <p:nvPr>
            <p:ph type="body" idx="1"/>
          </p:nvPr>
        </p:nvSpPr>
        <p:spPr/>
        <p:txBody>
          <a:bodyPr lIns="612000"/>
          <a:lstStyle/>
          <a:p>
            <a:r>
              <a:rPr lang="en-US" dirty="0"/>
              <a:t>THE BARRIERS TO EV FLEET TRANSITION </a:t>
            </a:r>
          </a:p>
        </p:txBody>
      </p:sp>
      <p:sp>
        <p:nvSpPr>
          <p:cNvPr id="2" name="Espace réservé du numéro de diapositive 1">
            <a:extLst>
              <a:ext uri="{FF2B5EF4-FFF2-40B4-BE49-F238E27FC236}">
                <a16:creationId xmlns:a16="http://schemas.microsoft.com/office/drawing/2014/main" id="{60D8C9D5-D741-6340-0617-3E87DDC8EE1D}"/>
              </a:ext>
            </a:extLst>
          </p:cNvPr>
          <p:cNvSpPr>
            <a:spLocks noGrp="1"/>
          </p:cNvSpPr>
          <p:nvPr>
            <p:ph type="sldNum" sz="quarter" idx="17"/>
          </p:nvPr>
        </p:nvSpPr>
        <p:spPr/>
        <p:txBody>
          <a:bodyPr/>
          <a:lstStyle/>
          <a:p>
            <a:fld id="{975A587B-5814-4D9B-9598-FE9CB954CB01}" type="slidenum">
              <a:rPr lang="en-US" noProof="0" smtClean="0"/>
              <a:pPr/>
              <a:t>15</a:t>
            </a:fld>
            <a:endParaRPr lang="en-US" dirty="0"/>
          </a:p>
        </p:txBody>
      </p:sp>
      <p:sp>
        <p:nvSpPr>
          <p:cNvPr id="13" name="TextBox 12">
            <a:extLst>
              <a:ext uri="{FF2B5EF4-FFF2-40B4-BE49-F238E27FC236}">
                <a16:creationId xmlns:a16="http://schemas.microsoft.com/office/drawing/2014/main" id="{4FE5CA5B-DC14-9457-EE0F-019E5F5E9AE4}"/>
              </a:ext>
            </a:extLst>
          </p:cNvPr>
          <p:cNvSpPr txBox="1"/>
          <p:nvPr/>
        </p:nvSpPr>
        <p:spPr>
          <a:xfrm>
            <a:off x="2753323" y="2213309"/>
            <a:ext cx="6673623" cy="769441"/>
          </a:xfrm>
          <a:prstGeom prst="rect">
            <a:avLst/>
          </a:prstGeom>
          <a:noFill/>
        </p:spPr>
        <p:txBody>
          <a:bodyPr wrap="none" rtlCol="0">
            <a:spAutoFit/>
          </a:bodyPr>
          <a:lstStyle/>
          <a:p>
            <a:pPr algn="ctr"/>
            <a:r>
              <a:rPr lang="en-US" sz="4400" b="1" dirty="0">
                <a:solidFill>
                  <a:srgbClr val="002060"/>
                </a:solidFill>
              </a:rPr>
              <a:t>LOSS AVERSION THEORY</a:t>
            </a:r>
          </a:p>
        </p:txBody>
      </p:sp>
      <p:sp>
        <p:nvSpPr>
          <p:cNvPr id="14" name="TextBox 13">
            <a:extLst>
              <a:ext uri="{FF2B5EF4-FFF2-40B4-BE49-F238E27FC236}">
                <a16:creationId xmlns:a16="http://schemas.microsoft.com/office/drawing/2014/main" id="{FCA9433F-372D-904F-D6AE-92961EE22136}"/>
              </a:ext>
            </a:extLst>
          </p:cNvPr>
          <p:cNvSpPr txBox="1"/>
          <p:nvPr/>
        </p:nvSpPr>
        <p:spPr>
          <a:xfrm>
            <a:off x="4309902" y="3044851"/>
            <a:ext cx="3572196" cy="369332"/>
          </a:xfrm>
          <a:prstGeom prst="rect">
            <a:avLst/>
          </a:prstGeom>
          <a:noFill/>
        </p:spPr>
        <p:txBody>
          <a:bodyPr wrap="none" rtlCol="0">
            <a:spAutoFit/>
          </a:bodyPr>
          <a:lstStyle/>
          <a:p>
            <a:pPr algn="ctr"/>
            <a:r>
              <a:rPr lang="en-US" b="0" i="0" u="none" strike="noStrike" dirty="0">
                <a:solidFill>
                  <a:srgbClr val="002060"/>
                </a:solidFill>
                <a:effectLst/>
                <a:latin typeface="Google Sans"/>
              </a:rPr>
              <a:t>Daniel Kahneman and Amos Tversky</a:t>
            </a:r>
            <a:endParaRPr lang="en-US" dirty="0">
              <a:solidFill>
                <a:srgbClr val="002060"/>
              </a:solidFill>
            </a:endParaRPr>
          </a:p>
        </p:txBody>
      </p:sp>
      <p:sp>
        <p:nvSpPr>
          <p:cNvPr id="25" name="TextBox 24">
            <a:extLst>
              <a:ext uri="{FF2B5EF4-FFF2-40B4-BE49-F238E27FC236}">
                <a16:creationId xmlns:a16="http://schemas.microsoft.com/office/drawing/2014/main" id="{51E2C69A-B8B6-5238-0BFB-15B36E424356}"/>
              </a:ext>
            </a:extLst>
          </p:cNvPr>
          <p:cNvSpPr txBox="1"/>
          <p:nvPr/>
        </p:nvSpPr>
        <p:spPr>
          <a:xfrm>
            <a:off x="4530253" y="5127923"/>
            <a:ext cx="3119765" cy="923330"/>
          </a:xfrm>
          <a:prstGeom prst="rect">
            <a:avLst/>
          </a:prstGeom>
          <a:noFill/>
        </p:spPr>
        <p:txBody>
          <a:bodyPr wrap="none" rtlCol="0">
            <a:spAutoFit/>
          </a:bodyPr>
          <a:lstStyle/>
          <a:p>
            <a:pPr algn="ctr"/>
            <a:r>
              <a:rPr lang="en-US" dirty="0">
                <a:solidFill>
                  <a:srgbClr val="002060"/>
                </a:solidFill>
              </a:rPr>
              <a:t>Consumers – avoid regret</a:t>
            </a:r>
          </a:p>
          <a:p>
            <a:pPr algn="ctr"/>
            <a:endParaRPr lang="en-US" dirty="0">
              <a:solidFill>
                <a:srgbClr val="002060"/>
              </a:solidFill>
            </a:endParaRPr>
          </a:p>
          <a:p>
            <a:pPr algn="ctr"/>
            <a:r>
              <a:rPr lang="en-US" dirty="0">
                <a:solidFill>
                  <a:srgbClr val="002060"/>
                </a:solidFill>
              </a:rPr>
              <a:t>Managers – avoid blame</a:t>
            </a:r>
          </a:p>
        </p:txBody>
      </p:sp>
      <p:sp>
        <p:nvSpPr>
          <p:cNvPr id="3" name="ZoneTexte 3">
            <a:extLst>
              <a:ext uri="{FF2B5EF4-FFF2-40B4-BE49-F238E27FC236}">
                <a16:creationId xmlns:a16="http://schemas.microsoft.com/office/drawing/2014/main" id="{C6388ABA-3764-A4EC-E962-54B65BB0E365}"/>
              </a:ext>
            </a:extLst>
          </p:cNvPr>
          <p:cNvSpPr txBox="1"/>
          <p:nvPr/>
        </p:nvSpPr>
        <p:spPr>
          <a:xfrm>
            <a:off x="627106" y="1006828"/>
            <a:ext cx="10029810" cy="830997"/>
          </a:xfrm>
          <a:prstGeom prst="rect">
            <a:avLst/>
          </a:prstGeom>
          <a:noFill/>
        </p:spPr>
        <p:txBody>
          <a:bodyPr wrap="square">
            <a:spAutoFit/>
          </a:bodyPr>
          <a:lstStyle/>
          <a:p>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What prevent</a:t>
            </a:r>
            <a:r>
              <a:rPr lang="en-US" sz="2400" dirty="0">
                <a:solidFill>
                  <a:srgbClr val="002060"/>
                </a:solidFill>
                <a:latin typeface="Encode Sans Expanded" panose="00000505000000000000" pitchFamily="2" charset="0"/>
                <a:ea typeface="+mj-ea"/>
                <a:cs typeface="+mj-cs"/>
              </a:rPr>
              <a:t>s </a:t>
            </a:r>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business managers from making a purchase or change?</a:t>
            </a:r>
            <a:endParaRPr lang="en-US" sz="2400" dirty="0">
              <a:solidFill>
                <a:srgbClr val="002060"/>
              </a:solidFill>
            </a:endParaRPr>
          </a:p>
        </p:txBody>
      </p:sp>
      <p:grpSp>
        <p:nvGrpSpPr>
          <p:cNvPr id="15" name="Group 14">
            <a:extLst>
              <a:ext uri="{FF2B5EF4-FFF2-40B4-BE49-F238E27FC236}">
                <a16:creationId xmlns:a16="http://schemas.microsoft.com/office/drawing/2014/main" id="{440AF031-B725-2A25-3EF9-196F5571A4FC}"/>
              </a:ext>
            </a:extLst>
          </p:cNvPr>
          <p:cNvGrpSpPr/>
          <p:nvPr/>
        </p:nvGrpSpPr>
        <p:grpSpPr>
          <a:xfrm>
            <a:off x="2777706" y="3950032"/>
            <a:ext cx="2903010" cy="914400"/>
            <a:chOff x="2777706" y="3950032"/>
            <a:chExt cx="2903010" cy="914400"/>
          </a:xfrm>
        </p:grpSpPr>
        <p:pic>
          <p:nvPicPr>
            <p:cNvPr id="9" name="Graphic 8" descr="Scorpion outline">
              <a:extLst>
                <a:ext uri="{FF2B5EF4-FFF2-40B4-BE49-F238E27FC236}">
                  <a16:creationId xmlns:a16="http://schemas.microsoft.com/office/drawing/2014/main" id="{80EE1864-1D83-48D9-96AD-209B4F35B3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7706" y="3950032"/>
              <a:ext cx="914400" cy="914400"/>
            </a:xfrm>
            <a:prstGeom prst="rect">
              <a:avLst/>
            </a:prstGeom>
          </p:spPr>
        </p:pic>
        <p:sp>
          <p:nvSpPr>
            <p:cNvPr id="10" name="TextBox 9">
              <a:extLst>
                <a:ext uri="{FF2B5EF4-FFF2-40B4-BE49-F238E27FC236}">
                  <a16:creationId xmlns:a16="http://schemas.microsoft.com/office/drawing/2014/main" id="{86FA4879-7B9C-5CAF-0A9F-26A888F67B1B}"/>
                </a:ext>
              </a:extLst>
            </p:cNvPr>
            <p:cNvSpPr txBox="1"/>
            <p:nvPr/>
          </p:nvSpPr>
          <p:spPr>
            <a:xfrm>
              <a:off x="3909077" y="4228076"/>
              <a:ext cx="1771639" cy="369332"/>
            </a:xfrm>
            <a:prstGeom prst="rect">
              <a:avLst/>
            </a:prstGeom>
            <a:noFill/>
          </p:spPr>
          <p:txBody>
            <a:bodyPr wrap="none" rtlCol="0">
              <a:spAutoFit/>
            </a:bodyPr>
            <a:lstStyle/>
            <a:p>
              <a:pPr algn="ctr"/>
              <a:r>
                <a:rPr lang="en-US" dirty="0">
                  <a:solidFill>
                    <a:srgbClr val="002060"/>
                  </a:solidFill>
                </a:rPr>
                <a:t>Missed threat</a:t>
              </a:r>
            </a:p>
          </p:txBody>
        </p:sp>
      </p:grpSp>
      <p:grpSp>
        <p:nvGrpSpPr>
          <p:cNvPr id="16" name="Group 15">
            <a:extLst>
              <a:ext uri="{FF2B5EF4-FFF2-40B4-BE49-F238E27FC236}">
                <a16:creationId xmlns:a16="http://schemas.microsoft.com/office/drawing/2014/main" id="{7515EA92-592A-077F-DF83-207BEBEDCEA5}"/>
              </a:ext>
            </a:extLst>
          </p:cNvPr>
          <p:cNvGrpSpPr/>
          <p:nvPr/>
        </p:nvGrpSpPr>
        <p:grpSpPr>
          <a:xfrm>
            <a:off x="5858442" y="3944197"/>
            <a:ext cx="3556809" cy="914400"/>
            <a:chOff x="5858442" y="3944197"/>
            <a:chExt cx="3556809" cy="914400"/>
          </a:xfrm>
        </p:grpSpPr>
        <p:pic>
          <p:nvPicPr>
            <p:cNvPr id="7" name="Graphic 6" descr="Football Goal outline">
              <a:extLst>
                <a:ext uri="{FF2B5EF4-FFF2-40B4-BE49-F238E27FC236}">
                  <a16:creationId xmlns:a16="http://schemas.microsoft.com/office/drawing/2014/main" id="{BFD22716-01DB-B7BB-6A2E-A1D64F23F1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00851" y="3944197"/>
              <a:ext cx="914400" cy="914400"/>
            </a:xfrm>
            <a:prstGeom prst="rect">
              <a:avLst/>
            </a:prstGeom>
          </p:spPr>
        </p:pic>
        <p:sp>
          <p:nvSpPr>
            <p:cNvPr id="11" name="TextBox 10">
              <a:extLst>
                <a:ext uri="{FF2B5EF4-FFF2-40B4-BE49-F238E27FC236}">
                  <a16:creationId xmlns:a16="http://schemas.microsoft.com/office/drawing/2014/main" id="{880B0901-8348-C64E-9D94-99FA02DF2648}"/>
                </a:ext>
              </a:extLst>
            </p:cNvPr>
            <p:cNvSpPr txBox="1"/>
            <p:nvPr/>
          </p:nvSpPr>
          <p:spPr>
            <a:xfrm>
              <a:off x="5858442" y="4215884"/>
              <a:ext cx="2438488" cy="369332"/>
            </a:xfrm>
            <a:prstGeom prst="rect">
              <a:avLst/>
            </a:prstGeom>
            <a:noFill/>
          </p:spPr>
          <p:txBody>
            <a:bodyPr wrap="none" rtlCol="0">
              <a:spAutoFit/>
            </a:bodyPr>
            <a:lstStyle/>
            <a:p>
              <a:pPr algn="ctr"/>
              <a:r>
                <a:rPr lang="en-US" dirty="0">
                  <a:solidFill>
                    <a:srgbClr val="002060"/>
                  </a:solidFill>
                </a:rPr>
                <a:t>missed opportunity</a:t>
              </a:r>
            </a:p>
          </p:txBody>
        </p:sp>
      </p:grpSp>
      <p:sp>
        <p:nvSpPr>
          <p:cNvPr id="12" name="TextBox 11">
            <a:extLst>
              <a:ext uri="{FF2B5EF4-FFF2-40B4-BE49-F238E27FC236}">
                <a16:creationId xmlns:a16="http://schemas.microsoft.com/office/drawing/2014/main" id="{FFFA0A64-0BB7-1DDA-B66B-6333F5CE16ED}"/>
              </a:ext>
            </a:extLst>
          </p:cNvPr>
          <p:cNvSpPr txBox="1"/>
          <p:nvPr/>
        </p:nvSpPr>
        <p:spPr>
          <a:xfrm>
            <a:off x="5544793" y="4217056"/>
            <a:ext cx="444352" cy="369332"/>
          </a:xfrm>
          <a:prstGeom prst="rect">
            <a:avLst/>
          </a:prstGeom>
          <a:noFill/>
        </p:spPr>
        <p:txBody>
          <a:bodyPr wrap="none" rtlCol="0">
            <a:spAutoFit/>
          </a:bodyPr>
          <a:lstStyle/>
          <a:p>
            <a:pPr algn="ctr"/>
            <a:r>
              <a:rPr lang="en-US" dirty="0">
                <a:solidFill>
                  <a:schemeClr val="bg1">
                    <a:lumMod val="50000"/>
                  </a:schemeClr>
                </a:solidFill>
              </a:rPr>
              <a:t>vs</a:t>
            </a:r>
          </a:p>
        </p:txBody>
      </p:sp>
    </p:spTree>
    <p:extLst>
      <p:ext uri="{BB962C8B-B14F-4D97-AF65-F5344CB8AC3E}">
        <p14:creationId xmlns:p14="http://schemas.microsoft.com/office/powerpoint/2010/main" val="362170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2" end="2"/>
                                            </p:txEl>
                                          </p:spTgt>
                                        </p:tgtEl>
                                        <p:attrNameLst>
                                          <p:attrName>style.visibility</p:attrName>
                                        </p:attrNameLst>
                                      </p:cBhvr>
                                      <p:to>
                                        <p:strVal val="visible"/>
                                      </p:to>
                                    </p:set>
                                    <p:animEffect transition="in" filter="wipe(left)">
                                      <p:cBhvr>
                                        <p:cTn id="1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2B11-89BF-D0EF-DADE-CD9E422EC8D7}"/>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AB395E88-E941-905C-9153-D63E65D5228E}"/>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pic>
        <p:nvPicPr>
          <p:cNvPr id="6" name="Graphic 5" descr="Surprised face outline with solid fill">
            <a:extLst>
              <a:ext uri="{FF2B5EF4-FFF2-40B4-BE49-F238E27FC236}">
                <a16:creationId xmlns:a16="http://schemas.microsoft.com/office/drawing/2014/main" id="{C5C9B241-79AE-1A1C-0EB1-576AB52197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8671" y="2747695"/>
            <a:ext cx="2202847" cy="2202847"/>
          </a:xfrm>
          <a:prstGeom prst="rect">
            <a:avLst/>
          </a:prstGeom>
        </p:spPr>
      </p:pic>
      <p:sp>
        <p:nvSpPr>
          <p:cNvPr id="5" name="Segnaposto testo 4">
            <a:extLst>
              <a:ext uri="{FF2B5EF4-FFF2-40B4-BE49-F238E27FC236}">
                <a16:creationId xmlns:a16="http://schemas.microsoft.com/office/drawing/2014/main" id="{8AF02074-E142-29DB-D57E-1D2DFB282228}"/>
              </a:ext>
            </a:extLst>
          </p:cNvPr>
          <p:cNvSpPr>
            <a:spLocks noGrp="1"/>
          </p:cNvSpPr>
          <p:nvPr>
            <p:ph type="body" idx="1"/>
          </p:nvPr>
        </p:nvSpPr>
        <p:spPr/>
        <p:txBody>
          <a:bodyPr lIns="612000"/>
          <a:lstStyle/>
          <a:p>
            <a:r>
              <a:rPr lang="en-US" noProof="0" dirty="0"/>
              <a:t>THE BARRIERS TO EV FLEET TRANSITION </a:t>
            </a:r>
          </a:p>
        </p:txBody>
      </p:sp>
      <p:sp>
        <p:nvSpPr>
          <p:cNvPr id="2" name="Espace réservé du numéro de diapositive 1">
            <a:extLst>
              <a:ext uri="{FF2B5EF4-FFF2-40B4-BE49-F238E27FC236}">
                <a16:creationId xmlns:a16="http://schemas.microsoft.com/office/drawing/2014/main" id="{E826A66A-E84C-2618-00F0-87CAE2152CD1}"/>
              </a:ext>
            </a:extLst>
          </p:cNvPr>
          <p:cNvSpPr>
            <a:spLocks noGrp="1"/>
          </p:cNvSpPr>
          <p:nvPr>
            <p:ph type="sldNum" sz="quarter" idx="17"/>
          </p:nvPr>
        </p:nvSpPr>
        <p:spPr/>
        <p:txBody>
          <a:bodyPr/>
          <a:lstStyle/>
          <a:p>
            <a:fld id="{975A587B-5814-4D9B-9598-FE9CB954CB01}" type="slidenum">
              <a:rPr lang="en-US" noProof="0" smtClean="0"/>
              <a:pPr/>
              <a:t>16</a:t>
            </a:fld>
            <a:endParaRPr lang="en-US" noProof="0" dirty="0"/>
          </a:p>
        </p:txBody>
      </p:sp>
      <p:sp>
        <p:nvSpPr>
          <p:cNvPr id="7" name="TextBox 6">
            <a:extLst>
              <a:ext uri="{FF2B5EF4-FFF2-40B4-BE49-F238E27FC236}">
                <a16:creationId xmlns:a16="http://schemas.microsoft.com/office/drawing/2014/main" id="{CD0F9AB9-132C-3DFE-1C26-7113DDE8D527}"/>
              </a:ext>
            </a:extLst>
          </p:cNvPr>
          <p:cNvSpPr txBox="1"/>
          <p:nvPr/>
        </p:nvSpPr>
        <p:spPr>
          <a:xfrm>
            <a:off x="6638400" y="2170800"/>
            <a:ext cx="1483098" cy="707886"/>
          </a:xfrm>
          <a:prstGeom prst="rect">
            <a:avLst/>
          </a:prstGeom>
          <a:noFill/>
        </p:spPr>
        <p:txBody>
          <a:bodyPr wrap="none" rtlCol="0">
            <a:spAutoFit/>
          </a:bodyPr>
          <a:lstStyle/>
          <a:p>
            <a:pPr algn="ctr"/>
            <a:r>
              <a:rPr lang="en-US" sz="2000" noProof="0" dirty="0">
                <a:solidFill>
                  <a:srgbClr val="002060"/>
                </a:solidFill>
              </a:rPr>
              <a:t>Increased </a:t>
            </a:r>
          </a:p>
          <a:p>
            <a:pPr algn="ctr"/>
            <a:r>
              <a:rPr lang="en-US" sz="2000" noProof="0" dirty="0">
                <a:solidFill>
                  <a:srgbClr val="002060"/>
                </a:solidFill>
              </a:rPr>
              <a:t>costs</a:t>
            </a:r>
          </a:p>
        </p:txBody>
      </p:sp>
      <p:sp>
        <p:nvSpPr>
          <p:cNvPr id="8" name="TextBox 7">
            <a:extLst>
              <a:ext uri="{FF2B5EF4-FFF2-40B4-BE49-F238E27FC236}">
                <a16:creationId xmlns:a16="http://schemas.microsoft.com/office/drawing/2014/main" id="{CB0161D7-F505-C610-9D27-E41DE5743978}"/>
              </a:ext>
            </a:extLst>
          </p:cNvPr>
          <p:cNvSpPr txBox="1"/>
          <p:nvPr/>
        </p:nvSpPr>
        <p:spPr>
          <a:xfrm>
            <a:off x="7552800" y="3542400"/>
            <a:ext cx="1936749" cy="707886"/>
          </a:xfrm>
          <a:prstGeom prst="rect">
            <a:avLst/>
          </a:prstGeom>
          <a:noFill/>
        </p:spPr>
        <p:txBody>
          <a:bodyPr wrap="none" rtlCol="0">
            <a:spAutoFit/>
          </a:bodyPr>
          <a:lstStyle/>
          <a:p>
            <a:pPr algn="ctr"/>
            <a:r>
              <a:rPr lang="en-US" sz="2000" noProof="0" dirty="0">
                <a:solidFill>
                  <a:srgbClr val="002060"/>
                </a:solidFill>
              </a:rPr>
              <a:t>Increased </a:t>
            </a:r>
          </a:p>
          <a:p>
            <a:pPr algn="ctr"/>
            <a:r>
              <a:rPr lang="en-US" sz="2000" noProof="0" dirty="0">
                <a:solidFill>
                  <a:srgbClr val="002060"/>
                </a:solidFill>
              </a:rPr>
              <a:t>journey times</a:t>
            </a:r>
          </a:p>
        </p:txBody>
      </p:sp>
      <p:sp>
        <p:nvSpPr>
          <p:cNvPr id="10" name="TextBox 9">
            <a:extLst>
              <a:ext uri="{FF2B5EF4-FFF2-40B4-BE49-F238E27FC236}">
                <a16:creationId xmlns:a16="http://schemas.microsoft.com/office/drawing/2014/main" id="{37800CB9-E847-F601-81A4-85A448BD0427}"/>
              </a:ext>
            </a:extLst>
          </p:cNvPr>
          <p:cNvSpPr txBox="1"/>
          <p:nvPr/>
        </p:nvSpPr>
        <p:spPr>
          <a:xfrm>
            <a:off x="3355200" y="5018400"/>
            <a:ext cx="2417521" cy="707886"/>
          </a:xfrm>
          <a:prstGeom prst="rect">
            <a:avLst/>
          </a:prstGeom>
          <a:noFill/>
        </p:spPr>
        <p:txBody>
          <a:bodyPr wrap="square" rtlCol="0">
            <a:spAutoFit/>
          </a:bodyPr>
          <a:lstStyle/>
          <a:p>
            <a:pPr algn="ctr"/>
            <a:r>
              <a:rPr lang="en-US" sz="2000" noProof="0" dirty="0">
                <a:solidFill>
                  <a:srgbClr val="002060"/>
                </a:solidFill>
              </a:rPr>
              <a:t>Total Cost of Ownership</a:t>
            </a:r>
          </a:p>
        </p:txBody>
      </p:sp>
      <p:sp>
        <p:nvSpPr>
          <p:cNvPr id="11" name="TextBox 10">
            <a:extLst>
              <a:ext uri="{FF2B5EF4-FFF2-40B4-BE49-F238E27FC236}">
                <a16:creationId xmlns:a16="http://schemas.microsoft.com/office/drawing/2014/main" id="{51DF7C05-9F56-3CEB-D9FA-24171F3F340E}"/>
              </a:ext>
            </a:extLst>
          </p:cNvPr>
          <p:cNvSpPr txBox="1"/>
          <p:nvPr/>
        </p:nvSpPr>
        <p:spPr>
          <a:xfrm>
            <a:off x="2365200" y="3535200"/>
            <a:ext cx="2417521" cy="707886"/>
          </a:xfrm>
          <a:prstGeom prst="rect">
            <a:avLst/>
          </a:prstGeom>
          <a:noFill/>
        </p:spPr>
        <p:txBody>
          <a:bodyPr wrap="square" rtlCol="0">
            <a:spAutoFit/>
          </a:bodyPr>
          <a:lstStyle/>
          <a:p>
            <a:pPr algn="ctr"/>
            <a:r>
              <a:rPr lang="en-US" sz="2000" noProof="0" dirty="0">
                <a:solidFill>
                  <a:srgbClr val="002060"/>
                </a:solidFill>
              </a:rPr>
              <a:t>Government incentives</a:t>
            </a:r>
          </a:p>
        </p:txBody>
      </p:sp>
      <p:sp>
        <p:nvSpPr>
          <p:cNvPr id="12" name="TextBox 11">
            <a:extLst>
              <a:ext uri="{FF2B5EF4-FFF2-40B4-BE49-F238E27FC236}">
                <a16:creationId xmlns:a16="http://schemas.microsoft.com/office/drawing/2014/main" id="{1A8065CB-E232-3AF8-E5E2-AE69C019D3A4}"/>
              </a:ext>
            </a:extLst>
          </p:cNvPr>
          <p:cNvSpPr txBox="1"/>
          <p:nvPr/>
        </p:nvSpPr>
        <p:spPr>
          <a:xfrm>
            <a:off x="3697200" y="2178000"/>
            <a:ext cx="2417521" cy="707886"/>
          </a:xfrm>
          <a:prstGeom prst="rect">
            <a:avLst/>
          </a:prstGeom>
          <a:noFill/>
        </p:spPr>
        <p:txBody>
          <a:bodyPr wrap="square" rtlCol="0">
            <a:spAutoFit/>
          </a:bodyPr>
          <a:lstStyle/>
          <a:p>
            <a:pPr algn="ctr"/>
            <a:r>
              <a:rPr lang="en-US" sz="2000" noProof="0" dirty="0">
                <a:solidFill>
                  <a:srgbClr val="002060"/>
                </a:solidFill>
              </a:rPr>
              <a:t>Vehicle</a:t>
            </a:r>
          </a:p>
          <a:p>
            <a:pPr algn="ctr"/>
            <a:r>
              <a:rPr lang="en-US" sz="2000" noProof="0" dirty="0">
                <a:solidFill>
                  <a:srgbClr val="002060"/>
                </a:solidFill>
              </a:rPr>
              <a:t>range</a:t>
            </a:r>
          </a:p>
        </p:txBody>
      </p:sp>
      <p:sp>
        <p:nvSpPr>
          <p:cNvPr id="3" name="ZoneTexte 3">
            <a:extLst>
              <a:ext uri="{FF2B5EF4-FFF2-40B4-BE49-F238E27FC236}">
                <a16:creationId xmlns:a16="http://schemas.microsoft.com/office/drawing/2014/main" id="{044BD388-E522-E14A-2BB0-B5267178A138}"/>
              </a:ext>
            </a:extLst>
          </p:cNvPr>
          <p:cNvSpPr txBox="1"/>
          <p:nvPr/>
        </p:nvSpPr>
        <p:spPr>
          <a:xfrm>
            <a:off x="627106" y="1006828"/>
            <a:ext cx="10029810"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Avoiding blame with electric vehicles:</a:t>
            </a:r>
            <a:endParaRPr lang="en-US" sz="2400" noProof="0" dirty="0">
              <a:solidFill>
                <a:srgbClr val="002060"/>
              </a:solidFill>
            </a:endParaRPr>
          </a:p>
        </p:txBody>
      </p:sp>
      <p:sp>
        <p:nvSpPr>
          <p:cNvPr id="4" name="TextBox 3">
            <a:extLst>
              <a:ext uri="{FF2B5EF4-FFF2-40B4-BE49-F238E27FC236}">
                <a16:creationId xmlns:a16="http://schemas.microsoft.com/office/drawing/2014/main" id="{6A9BE6F2-E567-FE2E-6FD9-6CA67747AB3C}"/>
              </a:ext>
            </a:extLst>
          </p:cNvPr>
          <p:cNvSpPr txBox="1"/>
          <p:nvPr/>
        </p:nvSpPr>
        <p:spPr>
          <a:xfrm>
            <a:off x="6624000" y="5000400"/>
            <a:ext cx="1415772" cy="707886"/>
          </a:xfrm>
          <a:prstGeom prst="rect">
            <a:avLst/>
          </a:prstGeom>
          <a:noFill/>
        </p:spPr>
        <p:txBody>
          <a:bodyPr wrap="none" rtlCol="0">
            <a:spAutoFit/>
          </a:bodyPr>
          <a:lstStyle/>
          <a:p>
            <a:pPr algn="ctr"/>
            <a:r>
              <a:rPr lang="en-US" sz="2000" noProof="0" dirty="0">
                <a:solidFill>
                  <a:srgbClr val="002060"/>
                </a:solidFill>
              </a:rPr>
              <a:t>Charging </a:t>
            </a:r>
          </a:p>
          <a:p>
            <a:pPr algn="ctr"/>
            <a:r>
              <a:rPr lang="en-US" sz="2000" noProof="0" dirty="0">
                <a:solidFill>
                  <a:srgbClr val="002060"/>
                </a:solidFill>
              </a:rPr>
              <a:t>issues</a:t>
            </a:r>
          </a:p>
        </p:txBody>
      </p:sp>
      <p:sp>
        <p:nvSpPr>
          <p:cNvPr id="9" name="TextBox 8">
            <a:extLst>
              <a:ext uri="{FF2B5EF4-FFF2-40B4-BE49-F238E27FC236}">
                <a16:creationId xmlns:a16="http://schemas.microsoft.com/office/drawing/2014/main" id="{AA25D171-8C4D-B1B2-A458-025EB7949AEA}"/>
              </a:ext>
            </a:extLst>
          </p:cNvPr>
          <p:cNvSpPr txBox="1"/>
          <p:nvPr/>
        </p:nvSpPr>
        <p:spPr>
          <a:xfrm>
            <a:off x="6638400" y="2170800"/>
            <a:ext cx="1483098" cy="707886"/>
          </a:xfrm>
          <a:prstGeom prst="rect">
            <a:avLst/>
          </a:prstGeom>
          <a:noFill/>
        </p:spPr>
        <p:txBody>
          <a:bodyPr wrap="none" rtlCol="0">
            <a:spAutoFit/>
          </a:bodyPr>
          <a:lstStyle/>
          <a:p>
            <a:pPr algn="ctr"/>
            <a:r>
              <a:rPr lang="en-US" sz="2000" noProof="0" dirty="0">
                <a:solidFill>
                  <a:srgbClr val="FF0066"/>
                </a:solidFill>
              </a:rPr>
              <a:t>Increased </a:t>
            </a:r>
          </a:p>
          <a:p>
            <a:pPr algn="ctr"/>
            <a:r>
              <a:rPr lang="en-US" sz="2000" noProof="0" dirty="0">
                <a:solidFill>
                  <a:srgbClr val="FF0066"/>
                </a:solidFill>
              </a:rPr>
              <a:t>costs</a:t>
            </a:r>
          </a:p>
        </p:txBody>
      </p:sp>
      <p:sp>
        <p:nvSpPr>
          <p:cNvPr id="13" name="TextBox 12">
            <a:extLst>
              <a:ext uri="{FF2B5EF4-FFF2-40B4-BE49-F238E27FC236}">
                <a16:creationId xmlns:a16="http://schemas.microsoft.com/office/drawing/2014/main" id="{84AB750C-78F1-22CA-834D-A0BBE78A73DD}"/>
              </a:ext>
            </a:extLst>
          </p:cNvPr>
          <p:cNvSpPr txBox="1"/>
          <p:nvPr/>
        </p:nvSpPr>
        <p:spPr>
          <a:xfrm>
            <a:off x="7552800" y="3542400"/>
            <a:ext cx="1936749" cy="707886"/>
          </a:xfrm>
          <a:prstGeom prst="rect">
            <a:avLst/>
          </a:prstGeom>
          <a:noFill/>
        </p:spPr>
        <p:txBody>
          <a:bodyPr wrap="none" rtlCol="0">
            <a:spAutoFit/>
          </a:bodyPr>
          <a:lstStyle/>
          <a:p>
            <a:pPr algn="ctr"/>
            <a:r>
              <a:rPr lang="en-US" sz="2000" noProof="0" dirty="0">
                <a:solidFill>
                  <a:srgbClr val="FF0066"/>
                </a:solidFill>
              </a:rPr>
              <a:t>Increased </a:t>
            </a:r>
          </a:p>
          <a:p>
            <a:pPr algn="ctr"/>
            <a:r>
              <a:rPr lang="en-US" sz="2000" noProof="0" dirty="0">
                <a:solidFill>
                  <a:srgbClr val="FF0066"/>
                </a:solidFill>
              </a:rPr>
              <a:t>journey times</a:t>
            </a:r>
          </a:p>
        </p:txBody>
      </p:sp>
      <p:sp>
        <p:nvSpPr>
          <p:cNvPr id="14" name="TextBox 13">
            <a:extLst>
              <a:ext uri="{FF2B5EF4-FFF2-40B4-BE49-F238E27FC236}">
                <a16:creationId xmlns:a16="http://schemas.microsoft.com/office/drawing/2014/main" id="{78725A30-B811-8DEA-EF2E-9BBEF19B2484}"/>
              </a:ext>
            </a:extLst>
          </p:cNvPr>
          <p:cNvSpPr txBox="1"/>
          <p:nvPr/>
        </p:nvSpPr>
        <p:spPr>
          <a:xfrm>
            <a:off x="6624000" y="5000400"/>
            <a:ext cx="1415772" cy="707886"/>
          </a:xfrm>
          <a:prstGeom prst="rect">
            <a:avLst/>
          </a:prstGeom>
          <a:noFill/>
        </p:spPr>
        <p:txBody>
          <a:bodyPr wrap="none" rtlCol="0">
            <a:spAutoFit/>
          </a:bodyPr>
          <a:lstStyle/>
          <a:p>
            <a:pPr algn="ctr"/>
            <a:r>
              <a:rPr lang="en-US" sz="2000" noProof="0" dirty="0">
                <a:solidFill>
                  <a:srgbClr val="FF0066"/>
                </a:solidFill>
              </a:rPr>
              <a:t>Charging </a:t>
            </a:r>
          </a:p>
          <a:p>
            <a:pPr algn="ctr"/>
            <a:r>
              <a:rPr lang="en-US" sz="2000" noProof="0" dirty="0">
                <a:solidFill>
                  <a:srgbClr val="FF0066"/>
                </a:solidFill>
              </a:rPr>
              <a:t>issues</a:t>
            </a:r>
          </a:p>
        </p:txBody>
      </p:sp>
    </p:spTree>
    <p:extLst>
      <p:ext uri="{BB962C8B-B14F-4D97-AF65-F5344CB8AC3E}">
        <p14:creationId xmlns:p14="http://schemas.microsoft.com/office/powerpoint/2010/main" val="129755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4" grpId="0"/>
      <p:bldP spid="9"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857E2-3C41-7371-6966-DFF9008A6F72}"/>
            </a:ext>
          </a:extLst>
        </p:cNvPr>
        <p:cNvGrpSpPr/>
        <p:nvPr/>
      </p:nvGrpSpPr>
      <p:grpSpPr>
        <a:xfrm>
          <a:off x="0" y="0"/>
          <a:ext cx="0" cy="0"/>
          <a:chOff x="0" y="0"/>
          <a:chExt cx="0" cy="0"/>
        </a:xfrm>
      </p:grpSpPr>
      <p:pic>
        <p:nvPicPr>
          <p:cNvPr id="35" name="Immagine 22">
            <a:extLst>
              <a:ext uri="{FF2B5EF4-FFF2-40B4-BE49-F238E27FC236}">
                <a16:creationId xmlns:a16="http://schemas.microsoft.com/office/drawing/2014/main" id="{C7A56749-CB07-C3BB-43BC-9E151802CF61}"/>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 name="Segnaposto testo 4">
            <a:extLst>
              <a:ext uri="{FF2B5EF4-FFF2-40B4-BE49-F238E27FC236}">
                <a16:creationId xmlns:a16="http://schemas.microsoft.com/office/drawing/2014/main" id="{F64E0960-9714-4DBE-9918-037CC0AA4019}"/>
              </a:ext>
            </a:extLst>
          </p:cNvPr>
          <p:cNvSpPr>
            <a:spLocks noGrp="1"/>
          </p:cNvSpPr>
          <p:nvPr>
            <p:ph type="body" idx="1"/>
          </p:nvPr>
        </p:nvSpPr>
        <p:spPr/>
        <p:txBody>
          <a:bodyPr lIns="612000"/>
          <a:lstStyle/>
          <a:p>
            <a:r>
              <a:rPr lang="en-US" noProof="0" dirty="0"/>
              <a:t>OUR ROLE</a:t>
            </a:r>
          </a:p>
        </p:txBody>
      </p:sp>
      <p:sp>
        <p:nvSpPr>
          <p:cNvPr id="2" name="Espace réservé du numéro de diapositive 1">
            <a:extLst>
              <a:ext uri="{FF2B5EF4-FFF2-40B4-BE49-F238E27FC236}">
                <a16:creationId xmlns:a16="http://schemas.microsoft.com/office/drawing/2014/main" id="{8B706809-3BFC-62AA-525B-706EE888683F}"/>
              </a:ext>
            </a:extLst>
          </p:cNvPr>
          <p:cNvSpPr>
            <a:spLocks noGrp="1"/>
          </p:cNvSpPr>
          <p:nvPr>
            <p:ph type="sldNum" sz="quarter" idx="17"/>
          </p:nvPr>
        </p:nvSpPr>
        <p:spPr/>
        <p:txBody>
          <a:bodyPr/>
          <a:lstStyle/>
          <a:p>
            <a:fld id="{975A587B-5814-4D9B-9598-FE9CB954CB01}" type="slidenum">
              <a:rPr lang="en-US" noProof="0" smtClean="0"/>
              <a:pPr/>
              <a:t>17</a:t>
            </a:fld>
            <a:endParaRPr lang="en-US" noProof="0" dirty="0"/>
          </a:p>
        </p:txBody>
      </p:sp>
      <p:grpSp>
        <p:nvGrpSpPr>
          <p:cNvPr id="16" name="Group 15">
            <a:extLst>
              <a:ext uri="{FF2B5EF4-FFF2-40B4-BE49-F238E27FC236}">
                <a16:creationId xmlns:a16="http://schemas.microsoft.com/office/drawing/2014/main" id="{9A55D422-AB16-C85C-0FAD-5A52FAD5ABC6}"/>
              </a:ext>
            </a:extLst>
          </p:cNvPr>
          <p:cNvGrpSpPr/>
          <p:nvPr/>
        </p:nvGrpSpPr>
        <p:grpSpPr>
          <a:xfrm>
            <a:off x="760989" y="1465140"/>
            <a:ext cx="2071295" cy="5084146"/>
            <a:chOff x="760989" y="1465140"/>
            <a:chExt cx="2071295" cy="5084146"/>
          </a:xfrm>
        </p:grpSpPr>
        <p:pic>
          <p:nvPicPr>
            <p:cNvPr id="9" name="Picture 8" descr="A person wearing a suit&#10;&#10;Description automatically generated">
              <a:extLst>
                <a:ext uri="{FF2B5EF4-FFF2-40B4-BE49-F238E27FC236}">
                  <a16:creationId xmlns:a16="http://schemas.microsoft.com/office/drawing/2014/main" id="{5B6DF8CE-7374-501D-2B1D-B6431DB760E5}"/>
                </a:ext>
              </a:extLst>
            </p:cNvPr>
            <p:cNvPicPr>
              <a:picLocks noChangeAspect="1"/>
            </p:cNvPicPr>
            <p:nvPr/>
          </p:nvPicPr>
          <p:blipFill>
            <a:blip r:embed="rId4"/>
            <a:srcRect b="30948"/>
            <a:stretch/>
          </p:blipFill>
          <p:spPr>
            <a:xfrm>
              <a:off x="760989" y="1465140"/>
              <a:ext cx="2071295" cy="4567353"/>
            </a:xfrm>
            <a:prstGeom prst="rect">
              <a:avLst/>
            </a:prstGeom>
          </p:spPr>
        </p:pic>
        <p:sp>
          <p:nvSpPr>
            <p:cNvPr id="12" name="ZoneTexte 11">
              <a:extLst>
                <a:ext uri="{FF2B5EF4-FFF2-40B4-BE49-F238E27FC236}">
                  <a16:creationId xmlns:a16="http://schemas.microsoft.com/office/drawing/2014/main" id="{0C0F2B59-8CB5-14EC-3AB3-1E1C496BE417}"/>
                </a:ext>
              </a:extLst>
            </p:cNvPr>
            <p:cNvSpPr txBox="1"/>
            <p:nvPr/>
          </p:nvSpPr>
          <p:spPr>
            <a:xfrm>
              <a:off x="1061390" y="6026066"/>
              <a:ext cx="1422365" cy="523220"/>
            </a:xfrm>
            <a:prstGeom prst="rect">
              <a:avLst/>
            </a:prstGeom>
            <a:noFill/>
          </p:spPr>
          <p:txBody>
            <a:bodyPr wrap="square" rtlCol="0">
              <a:spAutoFit/>
            </a:bodyPr>
            <a:lstStyle/>
            <a:p>
              <a:pPr algn="ctr"/>
              <a:r>
                <a:rPr lang="en-US" sz="1400" b="1" noProof="0" dirty="0">
                  <a:solidFill>
                    <a:srgbClr val="243682"/>
                  </a:solidFill>
                </a:rPr>
                <a:t>B2B Sales Advisor</a:t>
              </a:r>
            </a:p>
          </p:txBody>
        </p:sp>
      </p:grpSp>
      <p:grpSp>
        <p:nvGrpSpPr>
          <p:cNvPr id="17" name="Group 16">
            <a:extLst>
              <a:ext uri="{FF2B5EF4-FFF2-40B4-BE49-F238E27FC236}">
                <a16:creationId xmlns:a16="http://schemas.microsoft.com/office/drawing/2014/main" id="{469ABFDE-DAD3-F481-6A87-0AD264473B94}"/>
              </a:ext>
            </a:extLst>
          </p:cNvPr>
          <p:cNvGrpSpPr/>
          <p:nvPr/>
        </p:nvGrpSpPr>
        <p:grpSpPr>
          <a:xfrm>
            <a:off x="9240708" y="1557958"/>
            <a:ext cx="2009275" cy="4991328"/>
            <a:chOff x="9240708" y="1557958"/>
            <a:chExt cx="2009275" cy="4991328"/>
          </a:xfrm>
        </p:grpSpPr>
        <p:pic>
          <p:nvPicPr>
            <p:cNvPr id="3" name="Picture 2" descr="A cartoon of a person in a long coat&#10;&#10;Description automatically generated">
              <a:extLst>
                <a:ext uri="{FF2B5EF4-FFF2-40B4-BE49-F238E27FC236}">
                  <a16:creationId xmlns:a16="http://schemas.microsoft.com/office/drawing/2014/main" id="{1166F3CF-00D8-A360-97D8-7A78423ECD73}"/>
                </a:ext>
              </a:extLst>
            </p:cNvPr>
            <p:cNvPicPr>
              <a:picLocks noChangeAspect="1"/>
            </p:cNvPicPr>
            <p:nvPr/>
          </p:nvPicPr>
          <p:blipFill>
            <a:blip r:embed="rId5"/>
            <a:srcRect b="27948"/>
            <a:stretch/>
          </p:blipFill>
          <p:spPr>
            <a:xfrm flipH="1">
              <a:off x="9240708" y="1557958"/>
              <a:ext cx="2009275" cy="4468108"/>
            </a:xfrm>
            <a:prstGeom prst="rect">
              <a:avLst/>
            </a:prstGeom>
          </p:spPr>
        </p:pic>
        <p:sp>
          <p:nvSpPr>
            <p:cNvPr id="13" name="ZoneTexte 12">
              <a:extLst>
                <a:ext uri="{FF2B5EF4-FFF2-40B4-BE49-F238E27FC236}">
                  <a16:creationId xmlns:a16="http://schemas.microsoft.com/office/drawing/2014/main" id="{E6E51190-A6B4-0D3F-028D-F7B52C62EFC2}"/>
                </a:ext>
              </a:extLst>
            </p:cNvPr>
            <p:cNvSpPr txBox="1"/>
            <p:nvPr/>
          </p:nvSpPr>
          <p:spPr>
            <a:xfrm>
              <a:off x="9718473" y="6026066"/>
              <a:ext cx="1118681" cy="523220"/>
            </a:xfrm>
            <a:prstGeom prst="rect">
              <a:avLst/>
            </a:prstGeom>
            <a:noFill/>
          </p:spPr>
          <p:txBody>
            <a:bodyPr wrap="square" rtlCol="0">
              <a:spAutoFit/>
            </a:bodyPr>
            <a:lstStyle/>
            <a:p>
              <a:pPr algn="ctr"/>
              <a:r>
                <a:rPr lang="en-US" sz="1400" b="1" noProof="0" dirty="0">
                  <a:solidFill>
                    <a:srgbClr val="243682"/>
                  </a:solidFill>
                </a:rPr>
                <a:t>Fleet Manager</a:t>
              </a:r>
            </a:p>
          </p:txBody>
        </p:sp>
      </p:grpSp>
      <p:cxnSp>
        <p:nvCxnSpPr>
          <p:cNvPr id="31" name="Straight Arrow Connector 30">
            <a:extLst>
              <a:ext uri="{FF2B5EF4-FFF2-40B4-BE49-F238E27FC236}">
                <a16:creationId xmlns:a16="http://schemas.microsoft.com/office/drawing/2014/main" id="{E0E1C636-6645-19AC-13A2-5485B36DF49D}"/>
              </a:ext>
            </a:extLst>
          </p:cNvPr>
          <p:cNvCxnSpPr>
            <a:cxnSpLocks/>
          </p:cNvCxnSpPr>
          <p:nvPr/>
        </p:nvCxnSpPr>
        <p:spPr>
          <a:xfrm>
            <a:off x="3212432" y="3615303"/>
            <a:ext cx="4018547" cy="0"/>
          </a:xfrm>
          <a:prstGeom prst="straightConnector1">
            <a:avLst/>
          </a:prstGeom>
          <a:ln w="38100">
            <a:solidFill>
              <a:srgbClr val="24368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Graphic 32" descr="Car outline">
            <a:extLst>
              <a:ext uri="{FF2B5EF4-FFF2-40B4-BE49-F238E27FC236}">
                <a16:creationId xmlns:a16="http://schemas.microsoft.com/office/drawing/2014/main" id="{FCF90EAC-B471-CE82-4B98-E3E791D3BE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1101" y="1957036"/>
            <a:ext cx="1881207" cy="1881207"/>
          </a:xfrm>
          <a:prstGeom prst="rect">
            <a:avLst/>
          </a:prstGeom>
        </p:spPr>
      </p:pic>
      <p:sp>
        <p:nvSpPr>
          <p:cNvPr id="4" name="ZoneTexte 3">
            <a:extLst>
              <a:ext uri="{FF2B5EF4-FFF2-40B4-BE49-F238E27FC236}">
                <a16:creationId xmlns:a16="http://schemas.microsoft.com/office/drawing/2014/main" id="{842362BC-132E-E3F5-3A38-406DED0CDE67}"/>
              </a:ext>
            </a:extLst>
          </p:cNvPr>
          <p:cNvSpPr txBox="1"/>
          <p:nvPr/>
        </p:nvSpPr>
        <p:spPr>
          <a:xfrm>
            <a:off x="627106" y="860524"/>
            <a:ext cx="10029810" cy="461665"/>
          </a:xfrm>
          <a:prstGeom prst="rect">
            <a:avLst/>
          </a:prstGeom>
          <a:noFill/>
        </p:spPr>
        <p:txBody>
          <a:bodyPr wrap="square">
            <a:spAutoFit/>
          </a:bodyPr>
          <a:lstStyle/>
          <a:p>
            <a:r>
              <a:rPr lang="en-US" sz="2400" noProof="0" dirty="0">
                <a:solidFill>
                  <a:srgbClr val="243682"/>
                </a:solidFill>
                <a:latin typeface="Encode Sans Expanded" panose="00000505000000000000" pitchFamily="2" charset="0"/>
                <a:ea typeface="+mj-ea"/>
                <a:cs typeface="+mj-cs"/>
              </a:rPr>
              <a:t>Today</a:t>
            </a:r>
          </a:p>
        </p:txBody>
      </p:sp>
      <p:sp>
        <p:nvSpPr>
          <p:cNvPr id="7" name="TextBox 6">
            <a:extLst>
              <a:ext uri="{FF2B5EF4-FFF2-40B4-BE49-F238E27FC236}">
                <a16:creationId xmlns:a16="http://schemas.microsoft.com/office/drawing/2014/main" id="{DFB33326-E632-C1E1-1573-B92E61CAB965}"/>
              </a:ext>
            </a:extLst>
          </p:cNvPr>
          <p:cNvSpPr txBox="1"/>
          <p:nvPr/>
        </p:nvSpPr>
        <p:spPr>
          <a:xfrm>
            <a:off x="4441003" y="3615303"/>
            <a:ext cx="1677061" cy="1477328"/>
          </a:xfrm>
          <a:prstGeom prst="rect">
            <a:avLst/>
          </a:prstGeom>
          <a:ln w="38100">
            <a:solidFill>
              <a:srgbClr val="243682"/>
            </a:solidFill>
            <a:headEnd type="triangle"/>
            <a:tailEnd type="triangle"/>
          </a:ln>
        </p:spPr>
        <p:style>
          <a:lnRef idx="1">
            <a:schemeClr val="accent1"/>
          </a:lnRef>
          <a:fillRef idx="0">
            <a:schemeClr val="accent1"/>
          </a:fillRef>
          <a:effectRef idx="0">
            <a:schemeClr val="accent1"/>
          </a:effectRef>
          <a:fontRef idx="minor">
            <a:schemeClr val="tx1"/>
          </a:fontRef>
        </p:style>
        <p:txBody>
          <a:bodyPr wrap="none" rtlCol="0">
            <a:spAutoFit/>
          </a:bodyPr>
          <a:lstStyle/>
          <a:p>
            <a:pPr algn="ctr"/>
            <a:endParaRPr lang="en-US" dirty="0">
              <a:solidFill>
                <a:srgbClr val="002060"/>
              </a:solidFill>
            </a:endParaRPr>
          </a:p>
          <a:p>
            <a:pPr algn="ctr"/>
            <a:r>
              <a:rPr lang="en-US" dirty="0">
                <a:solidFill>
                  <a:srgbClr val="002060"/>
                </a:solidFill>
              </a:rPr>
              <a:t>Specification</a:t>
            </a:r>
          </a:p>
          <a:p>
            <a:pPr algn="ctr"/>
            <a:r>
              <a:rPr lang="en-US" dirty="0">
                <a:solidFill>
                  <a:srgbClr val="002060"/>
                </a:solidFill>
              </a:rPr>
              <a:t>Performance</a:t>
            </a:r>
          </a:p>
          <a:p>
            <a:pPr algn="ctr"/>
            <a:r>
              <a:rPr lang="en-US" dirty="0">
                <a:solidFill>
                  <a:srgbClr val="002060"/>
                </a:solidFill>
              </a:rPr>
              <a:t>Finance</a:t>
            </a:r>
          </a:p>
          <a:p>
            <a:pPr algn="ctr"/>
            <a:r>
              <a:rPr lang="en-US" dirty="0">
                <a:solidFill>
                  <a:srgbClr val="002060"/>
                </a:solidFill>
              </a:rPr>
              <a:t>Maintenance</a:t>
            </a:r>
          </a:p>
        </p:txBody>
      </p:sp>
    </p:spTree>
    <p:extLst>
      <p:ext uri="{BB962C8B-B14F-4D97-AF65-F5344CB8AC3E}">
        <p14:creationId xmlns:p14="http://schemas.microsoft.com/office/powerpoint/2010/main" val="362698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outVertical)">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29F4C-7D55-35D3-FB30-220F625AF6E6}"/>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B7EDC1D3-1C38-7334-C3DD-0F9FE4C050C1}"/>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pic>
        <p:nvPicPr>
          <p:cNvPr id="6" name="Graphic 5" descr="Surprised face outline with solid fill">
            <a:extLst>
              <a:ext uri="{FF2B5EF4-FFF2-40B4-BE49-F238E27FC236}">
                <a16:creationId xmlns:a16="http://schemas.microsoft.com/office/drawing/2014/main" id="{B385EEC6-3963-A3B8-F3ED-28276DA98D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8671" y="2747704"/>
            <a:ext cx="2202847" cy="2202847"/>
          </a:xfrm>
          <a:prstGeom prst="rect">
            <a:avLst/>
          </a:prstGeom>
        </p:spPr>
      </p:pic>
      <p:pic>
        <p:nvPicPr>
          <p:cNvPr id="21" name="Graphic 20" descr="Sad face outline with solid fill">
            <a:extLst>
              <a:ext uri="{FF2B5EF4-FFF2-40B4-BE49-F238E27FC236}">
                <a16:creationId xmlns:a16="http://schemas.microsoft.com/office/drawing/2014/main" id="{5029175A-8750-8362-ADBA-A07E465356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7536" y="2747817"/>
            <a:ext cx="2203200" cy="2203200"/>
          </a:xfrm>
          <a:prstGeom prst="rect">
            <a:avLst/>
          </a:prstGeom>
        </p:spPr>
      </p:pic>
      <p:sp>
        <p:nvSpPr>
          <p:cNvPr id="5" name="Segnaposto testo 4">
            <a:extLst>
              <a:ext uri="{FF2B5EF4-FFF2-40B4-BE49-F238E27FC236}">
                <a16:creationId xmlns:a16="http://schemas.microsoft.com/office/drawing/2014/main" id="{1929ACE0-3E85-8D6F-91ED-9BE2863BC501}"/>
              </a:ext>
            </a:extLst>
          </p:cNvPr>
          <p:cNvSpPr>
            <a:spLocks noGrp="1"/>
          </p:cNvSpPr>
          <p:nvPr>
            <p:ph type="body" idx="1"/>
          </p:nvPr>
        </p:nvSpPr>
        <p:spPr/>
        <p:txBody>
          <a:bodyPr lIns="612000"/>
          <a:lstStyle/>
          <a:p>
            <a:r>
              <a:rPr lang="en-US" noProof="0" dirty="0"/>
              <a:t>THE BARRIERS TO EV FLEET TRANSITION </a:t>
            </a:r>
          </a:p>
        </p:txBody>
      </p:sp>
      <p:sp>
        <p:nvSpPr>
          <p:cNvPr id="2" name="Espace réservé du numéro de diapositive 1">
            <a:extLst>
              <a:ext uri="{FF2B5EF4-FFF2-40B4-BE49-F238E27FC236}">
                <a16:creationId xmlns:a16="http://schemas.microsoft.com/office/drawing/2014/main" id="{6514A822-7DDF-4954-A8B7-33753099F607}"/>
              </a:ext>
            </a:extLst>
          </p:cNvPr>
          <p:cNvSpPr>
            <a:spLocks noGrp="1"/>
          </p:cNvSpPr>
          <p:nvPr>
            <p:ph type="sldNum" sz="quarter" idx="17"/>
          </p:nvPr>
        </p:nvSpPr>
        <p:spPr/>
        <p:txBody>
          <a:bodyPr/>
          <a:lstStyle/>
          <a:p>
            <a:fld id="{975A587B-5814-4D9B-9598-FE9CB954CB01}" type="slidenum">
              <a:rPr lang="en-US" noProof="0" smtClean="0"/>
              <a:pPr/>
              <a:t>18</a:t>
            </a:fld>
            <a:endParaRPr lang="en-US" noProof="0" dirty="0"/>
          </a:p>
        </p:txBody>
      </p:sp>
      <p:sp>
        <p:nvSpPr>
          <p:cNvPr id="7" name="TextBox 6">
            <a:extLst>
              <a:ext uri="{FF2B5EF4-FFF2-40B4-BE49-F238E27FC236}">
                <a16:creationId xmlns:a16="http://schemas.microsoft.com/office/drawing/2014/main" id="{24A98DAE-3F43-EC82-D238-9A854BAAB248}"/>
              </a:ext>
            </a:extLst>
          </p:cNvPr>
          <p:cNvSpPr txBox="1"/>
          <p:nvPr/>
        </p:nvSpPr>
        <p:spPr>
          <a:xfrm>
            <a:off x="6637987" y="2171630"/>
            <a:ext cx="1483098" cy="707886"/>
          </a:xfrm>
          <a:prstGeom prst="rect">
            <a:avLst/>
          </a:prstGeom>
          <a:noFill/>
        </p:spPr>
        <p:txBody>
          <a:bodyPr wrap="none" rtlCol="0">
            <a:spAutoFit/>
          </a:bodyPr>
          <a:lstStyle/>
          <a:p>
            <a:pPr algn="ctr"/>
            <a:r>
              <a:rPr lang="en-US" sz="2000" noProof="0" dirty="0">
                <a:solidFill>
                  <a:srgbClr val="FF0066"/>
                </a:solidFill>
              </a:rPr>
              <a:t>Increased </a:t>
            </a:r>
          </a:p>
          <a:p>
            <a:pPr algn="ctr"/>
            <a:r>
              <a:rPr lang="en-US" sz="2000" noProof="0" dirty="0">
                <a:solidFill>
                  <a:srgbClr val="FF0066"/>
                </a:solidFill>
              </a:rPr>
              <a:t>costs</a:t>
            </a:r>
          </a:p>
        </p:txBody>
      </p:sp>
      <p:sp>
        <p:nvSpPr>
          <p:cNvPr id="8" name="TextBox 7">
            <a:extLst>
              <a:ext uri="{FF2B5EF4-FFF2-40B4-BE49-F238E27FC236}">
                <a16:creationId xmlns:a16="http://schemas.microsoft.com/office/drawing/2014/main" id="{46E72EDA-3D7D-C029-787D-9126AEB82A33}"/>
              </a:ext>
            </a:extLst>
          </p:cNvPr>
          <p:cNvSpPr txBox="1"/>
          <p:nvPr/>
        </p:nvSpPr>
        <p:spPr>
          <a:xfrm>
            <a:off x="7554129" y="3542823"/>
            <a:ext cx="1936749" cy="707886"/>
          </a:xfrm>
          <a:prstGeom prst="rect">
            <a:avLst/>
          </a:prstGeom>
          <a:noFill/>
        </p:spPr>
        <p:txBody>
          <a:bodyPr wrap="none" rtlCol="0">
            <a:spAutoFit/>
          </a:bodyPr>
          <a:lstStyle/>
          <a:p>
            <a:pPr algn="ctr"/>
            <a:r>
              <a:rPr lang="en-US" sz="2000" noProof="0" dirty="0">
                <a:solidFill>
                  <a:srgbClr val="FF0066"/>
                </a:solidFill>
              </a:rPr>
              <a:t>Increased </a:t>
            </a:r>
          </a:p>
          <a:p>
            <a:pPr algn="ctr"/>
            <a:r>
              <a:rPr lang="en-US" sz="2000" noProof="0" dirty="0">
                <a:solidFill>
                  <a:srgbClr val="FF0066"/>
                </a:solidFill>
              </a:rPr>
              <a:t>journey times</a:t>
            </a:r>
          </a:p>
        </p:txBody>
      </p:sp>
      <p:sp>
        <p:nvSpPr>
          <p:cNvPr id="10" name="TextBox 9">
            <a:extLst>
              <a:ext uri="{FF2B5EF4-FFF2-40B4-BE49-F238E27FC236}">
                <a16:creationId xmlns:a16="http://schemas.microsoft.com/office/drawing/2014/main" id="{E32D78D9-45B0-5906-EDBC-4D353603383B}"/>
              </a:ext>
            </a:extLst>
          </p:cNvPr>
          <p:cNvSpPr txBox="1"/>
          <p:nvPr/>
        </p:nvSpPr>
        <p:spPr>
          <a:xfrm>
            <a:off x="3356104" y="5018131"/>
            <a:ext cx="2417521" cy="707886"/>
          </a:xfrm>
          <a:prstGeom prst="rect">
            <a:avLst/>
          </a:prstGeom>
          <a:noFill/>
        </p:spPr>
        <p:txBody>
          <a:bodyPr wrap="square" rtlCol="0">
            <a:spAutoFit/>
          </a:bodyPr>
          <a:lstStyle/>
          <a:p>
            <a:pPr algn="ctr"/>
            <a:r>
              <a:rPr lang="en-US" sz="2000" noProof="0" dirty="0">
                <a:solidFill>
                  <a:srgbClr val="002060"/>
                </a:solidFill>
              </a:rPr>
              <a:t>Total Cost of Ownership</a:t>
            </a:r>
          </a:p>
        </p:txBody>
      </p:sp>
      <p:sp>
        <p:nvSpPr>
          <p:cNvPr id="11" name="TextBox 10">
            <a:extLst>
              <a:ext uri="{FF2B5EF4-FFF2-40B4-BE49-F238E27FC236}">
                <a16:creationId xmlns:a16="http://schemas.microsoft.com/office/drawing/2014/main" id="{3E28E150-96ED-40A9-2B97-7FEB245EE474}"/>
              </a:ext>
            </a:extLst>
          </p:cNvPr>
          <p:cNvSpPr txBox="1"/>
          <p:nvPr/>
        </p:nvSpPr>
        <p:spPr>
          <a:xfrm>
            <a:off x="2366270" y="3534191"/>
            <a:ext cx="2417521" cy="707886"/>
          </a:xfrm>
          <a:prstGeom prst="rect">
            <a:avLst/>
          </a:prstGeom>
          <a:noFill/>
        </p:spPr>
        <p:txBody>
          <a:bodyPr wrap="square" rtlCol="0">
            <a:spAutoFit/>
          </a:bodyPr>
          <a:lstStyle/>
          <a:p>
            <a:pPr algn="ctr"/>
            <a:r>
              <a:rPr lang="en-US" sz="2000" noProof="0" dirty="0">
                <a:solidFill>
                  <a:srgbClr val="002060"/>
                </a:solidFill>
              </a:rPr>
              <a:t>Government incentives</a:t>
            </a:r>
          </a:p>
        </p:txBody>
      </p:sp>
      <p:sp>
        <p:nvSpPr>
          <p:cNvPr id="12" name="TextBox 11">
            <a:extLst>
              <a:ext uri="{FF2B5EF4-FFF2-40B4-BE49-F238E27FC236}">
                <a16:creationId xmlns:a16="http://schemas.microsoft.com/office/drawing/2014/main" id="{0673ABFC-FEC7-2AC0-7A63-8239575E7089}"/>
              </a:ext>
            </a:extLst>
          </p:cNvPr>
          <p:cNvSpPr txBox="1"/>
          <p:nvPr/>
        </p:nvSpPr>
        <p:spPr>
          <a:xfrm>
            <a:off x="3698023" y="2178330"/>
            <a:ext cx="2417521" cy="707886"/>
          </a:xfrm>
          <a:prstGeom prst="rect">
            <a:avLst/>
          </a:prstGeom>
          <a:noFill/>
        </p:spPr>
        <p:txBody>
          <a:bodyPr wrap="square" rtlCol="0">
            <a:spAutoFit/>
          </a:bodyPr>
          <a:lstStyle/>
          <a:p>
            <a:pPr algn="ctr"/>
            <a:r>
              <a:rPr lang="en-US" sz="2000" noProof="0" dirty="0">
                <a:solidFill>
                  <a:srgbClr val="002060"/>
                </a:solidFill>
              </a:rPr>
              <a:t>Vehicle</a:t>
            </a:r>
          </a:p>
          <a:p>
            <a:pPr algn="ctr"/>
            <a:r>
              <a:rPr lang="en-US" sz="2000" noProof="0" dirty="0">
                <a:solidFill>
                  <a:srgbClr val="002060"/>
                </a:solidFill>
              </a:rPr>
              <a:t>range</a:t>
            </a:r>
          </a:p>
        </p:txBody>
      </p:sp>
      <p:sp>
        <p:nvSpPr>
          <p:cNvPr id="3" name="ZoneTexte 3">
            <a:extLst>
              <a:ext uri="{FF2B5EF4-FFF2-40B4-BE49-F238E27FC236}">
                <a16:creationId xmlns:a16="http://schemas.microsoft.com/office/drawing/2014/main" id="{DC7B7C8D-FD56-507B-015E-0B5F5AB854B8}"/>
              </a:ext>
            </a:extLst>
          </p:cNvPr>
          <p:cNvSpPr txBox="1"/>
          <p:nvPr/>
        </p:nvSpPr>
        <p:spPr>
          <a:xfrm>
            <a:off x="627106" y="1006828"/>
            <a:ext cx="10029810"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Which concerns can we minimize?</a:t>
            </a:r>
          </a:p>
        </p:txBody>
      </p:sp>
      <p:sp>
        <p:nvSpPr>
          <p:cNvPr id="14" name="TextBox 13">
            <a:extLst>
              <a:ext uri="{FF2B5EF4-FFF2-40B4-BE49-F238E27FC236}">
                <a16:creationId xmlns:a16="http://schemas.microsoft.com/office/drawing/2014/main" id="{25EC6380-BBB1-4281-7ABE-0E387ADC26E3}"/>
              </a:ext>
            </a:extLst>
          </p:cNvPr>
          <p:cNvSpPr txBox="1"/>
          <p:nvPr/>
        </p:nvSpPr>
        <p:spPr>
          <a:xfrm>
            <a:off x="6624528" y="4998995"/>
            <a:ext cx="1415772" cy="707886"/>
          </a:xfrm>
          <a:prstGeom prst="rect">
            <a:avLst/>
          </a:prstGeom>
          <a:noFill/>
        </p:spPr>
        <p:txBody>
          <a:bodyPr wrap="none" rtlCol="0">
            <a:spAutoFit/>
          </a:bodyPr>
          <a:lstStyle/>
          <a:p>
            <a:pPr algn="ctr"/>
            <a:r>
              <a:rPr lang="en-US" sz="2000" noProof="0" dirty="0">
                <a:solidFill>
                  <a:srgbClr val="FF0066"/>
                </a:solidFill>
              </a:rPr>
              <a:t>Charging </a:t>
            </a:r>
          </a:p>
          <a:p>
            <a:pPr algn="ctr"/>
            <a:r>
              <a:rPr lang="en-US" sz="2000" noProof="0" dirty="0">
                <a:solidFill>
                  <a:srgbClr val="FF0066"/>
                </a:solidFill>
              </a:rPr>
              <a:t>issues</a:t>
            </a:r>
          </a:p>
        </p:txBody>
      </p:sp>
      <p:pic>
        <p:nvPicPr>
          <p:cNvPr id="24" name="Graphic 23" descr="Badge Tick with solid fill">
            <a:extLst>
              <a:ext uri="{FF2B5EF4-FFF2-40B4-BE49-F238E27FC236}">
                <a16:creationId xmlns:a16="http://schemas.microsoft.com/office/drawing/2014/main" id="{345B89D2-0803-0281-D48D-0838C9451D8C}"/>
              </a:ext>
            </a:extLst>
          </p:cNvPr>
          <p:cNvPicPr>
            <a:picLocks noChangeAspect="1"/>
          </p:cNvPicPr>
          <p:nvPr/>
        </p:nvPicPr>
        <p:blipFill>
          <a:blip r:embed="rId8">
            <a:extLst>
              <a:ext uri="{96DAC541-7B7A-43D3-8B79-37D633B846F1}">
                <asvg:svgBlip xmlns:asvg="http://schemas.microsoft.com/office/drawing/2016/SVG/main" r:embed="rId9"/>
              </a:ext>
            </a:extLst>
          </a:blip>
          <a:srcRect r="50915" b="4655"/>
          <a:stretch/>
        </p:blipFill>
        <p:spPr>
          <a:xfrm>
            <a:off x="8151026" y="2246633"/>
            <a:ext cx="273832" cy="531911"/>
          </a:xfrm>
          <a:prstGeom prst="rect">
            <a:avLst/>
          </a:prstGeom>
        </p:spPr>
      </p:pic>
      <p:pic>
        <p:nvPicPr>
          <p:cNvPr id="28" name="Graphic 27" descr="Badge Tick with solid fill">
            <a:extLst>
              <a:ext uri="{FF2B5EF4-FFF2-40B4-BE49-F238E27FC236}">
                <a16:creationId xmlns:a16="http://schemas.microsoft.com/office/drawing/2014/main" id="{80B4E668-4387-EF19-DDDF-20DE5DB605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28626" y="2242100"/>
            <a:ext cx="557879" cy="557879"/>
          </a:xfrm>
          <a:prstGeom prst="rect">
            <a:avLst/>
          </a:prstGeom>
        </p:spPr>
      </p:pic>
      <p:pic>
        <p:nvPicPr>
          <p:cNvPr id="30" name="Graphic 29" descr="Badge Tick with solid fill">
            <a:extLst>
              <a:ext uri="{FF2B5EF4-FFF2-40B4-BE49-F238E27FC236}">
                <a16:creationId xmlns:a16="http://schemas.microsoft.com/office/drawing/2014/main" id="{0D0A6FDA-4B45-8E89-A0DE-24E067F9E0C6}"/>
              </a:ext>
            </a:extLst>
          </p:cNvPr>
          <p:cNvPicPr>
            <a:picLocks noChangeAspect="1"/>
          </p:cNvPicPr>
          <p:nvPr/>
        </p:nvPicPr>
        <p:blipFill>
          <a:blip r:embed="rId8">
            <a:extLst>
              <a:ext uri="{96DAC541-7B7A-43D3-8B79-37D633B846F1}">
                <asvg:svgBlip xmlns:asvg="http://schemas.microsoft.com/office/drawing/2016/SVG/main" r:embed="rId9"/>
              </a:ext>
            </a:extLst>
          </a:blip>
          <a:srcRect r="50915" b="4655"/>
          <a:stretch/>
        </p:blipFill>
        <p:spPr>
          <a:xfrm>
            <a:off x="3104873" y="5065189"/>
            <a:ext cx="273832" cy="531911"/>
          </a:xfrm>
          <a:prstGeom prst="rect">
            <a:avLst/>
          </a:prstGeom>
        </p:spPr>
      </p:pic>
      <p:pic>
        <p:nvPicPr>
          <p:cNvPr id="31" name="Graphic 30" descr="Badge Tick with solid fill">
            <a:extLst>
              <a:ext uri="{FF2B5EF4-FFF2-40B4-BE49-F238E27FC236}">
                <a16:creationId xmlns:a16="http://schemas.microsoft.com/office/drawing/2014/main" id="{FD05F14E-7F75-3F37-6C4A-EBE51FF566F2}"/>
              </a:ext>
            </a:extLst>
          </p:cNvPr>
          <p:cNvPicPr>
            <a:picLocks noChangeAspect="1"/>
          </p:cNvPicPr>
          <p:nvPr/>
        </p:nvPicPr>
        <p:blipFill>
          <a:blip r:embed="rId8">
            <a:extLst>
              <a:ext uri="{96DAC541-7B7A-43D3-8B79-37D633B846F1}">
                <asvg:svgBlip xmlns:asvg="http://schemas.microsoft.com/office/drawing/2016/SVG/main" r:embed="rId9"/>
              </a:ext>
            </a:extLst>
          </a:blip>
          <a:srcRect r="50915" b="4655"/>
          <a:stretch/>
        </p:blipFill>
        <p:spPr>
          <a:xfrm>
            <a:off x="9546298" y="3630809"/>
            <a:ext cx="273832" cy="531911"/>
          </a:xfrm>
          <a:prstGeom prst="rect">
            <a:avLst/>
          </a:prstGeom>
        </p:spPr>
      </p:pic>
      <p:pic>
        <p:nvPicPr>
          <p:cNvPr id="32" name="Graphic 31" descr="Badge Tick with solid fill">
            <a:extLst>
              <a:ext uri="{FF2B5EF4-FFF2-40B4-BE49-F238E27FC236}">
                <a16:creationId xmlns:a16="http://schemas.microsoft.com/office/drawing/2014/main" id="{4FC07BB3-A116-BAA7-2E8F-964BDD26418B}"/>
              </a:ext>
            </a:extLst>
          </p:cNvPr>
          <p:cNvPicPr>
            <a:picLocks noChangeAspect="1"/>
          </p:cNvPicPr>
          <p:nvPr/>
        </p:nvPicPr>
        <p:blipFill>
          <a:blip r:embed="rId8">
            <a:extLst>
              <a:ext uri="{96DAC541-7B7A-43D3-8B79-37D633B846F1}">
                <asvg:svgBlip xmlns:asvg="http://schemas.microsoft.com/office/drawing/2016/SVG/main" r:embed="rId9"/>
              </a:ext>
            </a:extLst>
          </a:blip>
          <a:srcRect r="50915" b="4655"/>
          <a:stretch/>
        </p:blipFill>
        <p:spPr>
          <a:xfrm>
            <a:off x="2105929" y="3611943"/>
            <a:ext cx="273832" cy="531911"/>
          </a:xfrm>
          <a:prstGeom prst="rect">
            <a:avLst/>
          </a:prstGeom>
        </p:spPr>
      </p:pic>
    </p:spTree>
    <p:extLst>
      <p:ext uri="{BB962C8B-B14F-4D97-AF65-F5344CB8AC3E}">
        <p14:creationId xmlns:p14="http://schemas.microsoft.com/office/powerpoint/2010/main" val="167427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55DA2-AF31-2A2A-A6A9-182C5D9FE668}"/>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EA088869-08C2-D7A5-FF02-B8C4B28D950E}"/>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 name="Segnaposto testo 4">
            <a:extLst>
              <a:ext uri="{FF2B5EF4-FFF2-40B4-BE49-F238E27FC236}">
                <a16:creationId xmlns:a16="http://schemas.microsoft.com/office/drawing/2014/main" id="{2DBF90CF-C13A-BF44-83B2-482A7834E718}"/>
              </a:ext>
            </a:extLst>
          </p:cNvPr>
          <p:cNvSpPr>
            <a:spLocks noGrp="1"/>
          </p:cNvSpPr>
          <p:nvPr>
            <p:ph type="body" idx="1"/>
          </p:nvPr>
        </p:nvSpPr>
        <p:spPr/>
        <p:txBody>
          <a:bodyPr lIns="612000"/>
          <a:lstStyle/>
          <a:p>
            <a:r>
              <a:rPr lang="en-US" noProof="0" dirty="0"/>
              <a:t>THE BARRIERS TO EV FLEET TRANSITION </a:t>
            </a:r>
          </a:p>
        </p:txBody>
      </p:sp>
      <p:sp>
        <p:nvSpPr>
          <p:cNvPr id="2" name="Espace réservé du numéro de diapositive 1">
            <a:extLst>
              <a:ext uri="{FF2B5EF4-FFF2-40B4-BE49-F238E27FC236}">
                <a16:creationId xmlns:a16="http://schemas.microsoft.com/office/drawing/2014/main" id="{184E3BB3-388F-7662-B5AB-301A18B4A2B5}"/>
              </a:ext>
            </a:extLst>
          </p:cNvPr>
          <p:cNvSpPr>
            <a:spLocks noGrp="1"/>
          </p:cNvSpPr>
          <p:nvPr>
            <p:ph type="sldNum" sz="quarter" idx="17"/>
          </p:nvPr>
        </p:nvSpPr>
        <p:spPr/>
        <p:txBody>
          <a:bodyPr/>
          <a:lstStyle/>
          <a:p>
            <a:fld id="{975A587B-5814-4D9B-9598-FE9CB954CB01}" type="slidenum">
              <a:rPr lang="en-US" noProof="0" smtClean="0"/>
              <a:pPr/>
              <a:t>19</a:t>
            </a:fld>
            <a:endParaRPr lang="en-US" noProof="0" dirty="0"/>
          </a:p>
        </p:txBody>
      </p:sp>
      <p:sp>
        <p:nvSpPr>
          <p:cNvPr id="4" name="ZoneTexte 3">
            <a:extLst>
              <a:ext uri="{FF2B5EF4-FFF2-40B4-BE49-F238E27FC236}">
                <a16:creationId xmlns:a16="http://schemas.microsoft.com/office/drawing/2014/main" id="{3B88A2D0-E5DE-2726-1198-D0F9BFA3DEF7}"/>
              </a:ext>
            </a:extLst>
          </p:cNvPr>
          <p:cNvSpPr txBox="1"/>
          <p:nvPr/>
        </p:nvSpPr>
        <p:spPr>
          <a:xfrm>
            <a:off x="627106" y="1008000"/>
            <a:ext cx="10029810" cy="738664"/>
          </a:xfrm>
          <a:prstGeom prst="rect">
            <a:avLst/>
          </a:prstGeom>
          <a:noFill/>
        </p:spPr>
        <p:txBody>
          <a:bodyPr wrap="square">
            <a:spAutoFit/>
          </a:bodyPr>
          <a:lstStyle/>
          <a:p>
            <a:r>
              <a:rPr lang="en-US" sz="2400" noProof="0" dirty="0">
                <a:solidFill>
                  <a:srgbClr val="002060"/>
                </a:solidFill>
                <a:latin typeface="Encode Sans Expanded" panose="00000505000000000000" pitchFamily="2" charset="0"/>
                <a:ea typeface="+mj-ea"/>
                <a:cs typeface="+mj-cs"/>
              </a:rPr>
              <a:t>2026 European target: a supercharger every 60 km on highway</a:t>
            </a:r>
          </a:p>
          <a:p>
            <a:endParaRPr lang="en-US" noProof="0" dirty="0">
              <a:solidFill>
                <a:srgbClr val="002060"/>
              </a:solidFill>
            </a:endParaRPr>
          </a:p>
        </p:txBody>
      </p:sp>
      <p:sp>
        <p:nvSpPr>
          <p:cNvPr id="3" name="Rectangle 2">
            <a:extLst>
              <a:ext uri="{FF2B5EF4-FFF2-40B4-BE49-F238E27FC236}">
                <a16:creationId xmlns:a16="http://schemas.microsoft.com/office/drawing/2014/main" id="{4FEF7E3B-F483-4643-82F3-35778293C4A0}"/>
              </a:ext>
            </a:extLst>
          </p:cNvPr>
          <p:cNvSpPr/>
          <p:nvPr/>
        </p:nvSpPr>
        <p:spPr>
          <a:xfrm>
            <a:off x="688066" y="1717883"/>
            <a:ext cx="4021325" cy="4415187"/>
          </a:xfrm>
          <a:prstGeom prst="rect">
            <a:avLst/>
          </a:prstGeom>
          <a:solidFill>
            <a:srgbClr val="21D8FB">
              <a:alpha val="81176"/>
            </a:srgbClr>
          </a:solidFill>
          <a:ln>
            <a:noFill/>
          </a:ln>
          <a:effectLst>
            <a:outerShdw blurRad="25400" dist="152400" dir="2700000" algn="tl" rotWithShape="0">
              <a:schemeClr val="bg1">
                <a:lumMod val="50000"/>
                <a:alpha val="4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Expanded" panose="00000505000000000000" pitchFamily="2" charset="0"/>
              <a:ea typeface="+mn-ea"/>
              <a:cs typeface="+mn-cs"/>
            </a:endParaRPr>
          </a:p>
        </p:txBody>
      </p:sp>
      <p:sp>
        <p:nvSpPr>
          <p:cNvPr id="13" name="ZoneTexte 10">
            <a:extLst>
              <a:ext uri="{FF2B5EF4-FFF2-40B4-BE49-F238E27FC236}">
                <a16:creationId xmlns:a16="http://schemas.microsoft.com/office/drawing/2014/main" id="{193CCCEF-7A9E-CD4E-2360-9BFDE871DED2}"/>
              </a:ext>
            </a:extLst>
          </p:cNvPr>
          <p:cNvSpPr txBox="1"/>
          <p:nvPr/>
        </p:nvSpPr>
        <p:spPr>
          <a:xfrm>
            <a:off x="1356781" y="3977719"/>
            <a:ext cx="9688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72B35"/>
                </a:solidFill>
                <a:effectLst/>
                <a:uLnTx/>
                <a:uFillTx/>
                <a:latin typeface="Encode Sans Expanded" panose="00000505000000000000" pitchFamily="2" charset="0"/>
                <a:ea typeface="+mn-ea"/>
                <a:cs typeface="+mn-cs"/>
              </a:rPr>
              <a:t>127 000</a:t>
            </a:r>
          </a:p>
        </p:txBody>
      </p:sp>
      <p:sp>
        <p:nvSpPr>
          <p:cNvPr id="14" name="ZoneTexte 11">
            <a:extLst>
              <a:ext uri="{FF2B5EF4-FFF2-40B4-BE49-F238E27FC236}">
                <a16:creationId xmlns:a16="http://schemas.microsoft.com/office/drawing/2014/main" id="{694D3BF6-081D-6D88-8F5B-07C1D5C0B80A}"/>
              </a:ext>
            </a:extLst>
          </p:cNvPr>
          <p:cNvSpPr txBox="1"/>
          <p:nvPr/>
        </p:nvSpPr>
        <p:spPr>
          <a:xfrm>
            <a:off x="2475819" y="3520696"/>
            <a:ext cx="9688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72B35"/>
                </a:solidFill>
                <a:effectLst/>
                <a:uLnTx/>
                <a:uFillTx/>
                <a:latin typeface="Encode Sans Expanded" panose="00000505000000000000" pitchFamily="2" charset="0"/>
                <a:ea typeface="+mn-ea"/>
                <a:cs typeface="+mn-cs"/>
              </a:rPr>
              <a:t>800 000</a:t>
            </a:r>
          </a:p>
        </p:txBody>
      </p:sp>
      <p:sp>
        <p:nvSpPr>
          <p:cNvPr id="16" name="ZoneTexte 26">
            <a:extLst>
              <a:ext uri="{FF2B5EF4-FFF2-40B4-BE49-F238E27FC236}">
                <a16:creationId xmlns:a16="http://schemas.microsoft.com/office/drawing/2014/main" id="{48E90772-4500-6A08-209B-21072C9C795F}"/>
              </a:ext>
            </a:extLst>
          </p:cNvPr>
          <p:cNvSpPr txBox="1"/>
          <p:nvPr/>
        </p:nvSpPr>
        <p:spPr>
          <a:xfrm>
            <a:off x="1327279" y="5759877"/>
            <a:ext cx="9688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2B35"/>
                </a:solidFill>
                <a:effectLst/>
                <a:uLnTx/>
                <a:uFillTx/>
                <a:latin typeface="Encode Sans Expanded" panose="00000505000000000000" pitchFamily="2" charset="0"/>
                <a:ea typeface="+mn-ea"/>
                <a:cs typeface="+mn-cs"/>
              </a:rPr>
              <a:t>2020</a:t>
            </a:r>
          </a:p>
        </p:txBody>
      </p:sp>
      <p:sp>
        <p:nvSpPr>
          <p:cNvPr id="17" name="ZoneTexte 27">
            <a:extLst>
              <a:ext uri="{FF2B5EF4-FFF2-40B4-BE49-F238E27FC236}">
                <a16:creationId xmlns:a16="http://schemas.microsoft.com/office/drawing/2014/main" id="{35BE1EDD-558F-8974-5A56-0ECF9A94F00E}"/>
              </a:ext>
            </a:extLst>
          </p:cNvPr>
          <p:cNvSpPr txBox="1"/>
          <p:nvPr/>
        </p:nvSpPr>
        <p:spPr>
          <a:xfrm>
            <a:off x="2464480" y="5759877"/>
            <a:ext cx="9688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2B35"/>
                </a:solidFill>
                <a:effectLst/>
                <a:uLnTx/>
                <a:uFillTx/>
                <a:latin typeface="Encode Sans Expanded" panose="00000505000000000000" pitchFamily="2" charset="0"/>
                <a:ea typeface="+mn-ea"/>
                <a:cs typeface="+mn-cs"/>
              </a:rPr>
              <a:t>2023</a:t>
            </a:r>
          </a:p>
        </p:txBody>
      </p:sp>
      <p:cxnSp>
        <p:nvCxnSpPr>
          <p:cNvPr id="18" name="Connecteur droit avec flèche 36">
            <a:extLst>
              <a:ext uri="{FF2B5EF4-FFF2-40B4-BE49-F238E27FC236}">
                <a16:creationId xmlns:a16="http://schemas.microsoft.com/office/drawing/2014/main" id="{F2076D67-6B61-10EC-CDAA-DA6AD01E7E8A}"/>
              </a:ext>
            </a:extLst>
          </p:cNvPr>
          <p:cNvCxnSpPr>
            <a:cxnSpLocks/>
          </p:cNvCxnSpPr>
          <p:nvPr/>
        </p:nvCxnSpPr>
        <p:spPr>
          <a:xfrm>
            <a:off x="1033826" y="5645702"/>
            <a:ext cx="351492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38">
            <a:extLst>
              <a:ext uri="{FF2B5EF4-FFF2-40B4-BE49-F238E27FC236}">
                <a16:creationId xmlns:a16="http://schemas.microsoft.com/office/drawing/2014/main" id="{BD291E71-32DB-19C4-1333-9A77DF48E3D9}"/>
              </a:ext>
            </a:extLst>
          </p:cNvPr>
          <p:cNvCxnSpPr>
            <a:cxnSpLocks/>
          </p:cNvCxnSpPr>
          <p:nvPr/>
        </p:nvCxnSpPr>
        <p:spPr>
          <a:xfrm flipV="1">
            <a:off x="1142838" y="2197665"/>
            <a:ext cx="0" cy="35690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43">
            <a:extLst>
              <a:ext uri="{FF2B5EF4-FFF2-40B4-BE49-F238E27FC236}">
                <a16:creationId xmlns:a16="http://schemas.microsoft.com/office/drawing/2014/main" id="{CD17958A-9714-1585-C423-B893DC1B59E0}"/>
              </a:ext>
            </a:extLst>
          </p:cNvPr>
          <p:cNvCxnSpPr/>
          <p:nvPr/>
        </p:nvCxnSpPr>
        <p:spPr>
          <a:xfrm>
            <a:off x="1798650" y="5593181"/>
            <a:ext cx="0" cy="1297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44">
            <a:extLst>
              <a:ext uri="{FF2B5EF4-FFF2-40B4-BE49-F238E27FC236}">
                <a16:creationId xmlns:a16="http://schemas.microsoft.com/office/drawing/2014/main" id="{6879EE4A-002C-56FC-B11E-E325F17F3741}"/>
              </a:ext>
            </a:extLst>
          </p:cNvPr>
          <p:cNvCxnSpPr/>
          <p:nvPr/>
        </p:nvCxnSpPr>
        <p:spPr>
          <a:xfrm>
            <a:off x="2945299" y="5593181"/>
            <a:ext cx="0" cy="1297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46">
            <a:extLst>
              <a:ext uri="{FF2B5EF4-FFF2-40B4-BE49-F238E27FC236}">
                <a16:creationId xmlns:a16="http://schemas.microsoft.com/office/drawing/2014/main" id="{F87B401E-8246-75E7-069D-EA33E1A19783}"/>
              </a:ext>
            </a:extLst>
          </p:cNvPr>
          <p:cNvCxnSpPr>
            <a:cxnSpLocks/>
          </p:cNvCxnSpPr>
          <p:nvPr/>
        </p:nvCxnSpPr>
        <p:spPr>
          <a:xfrm rot="5400000" flipH="1" flipV="1">
            <a:off x="1146431" y="5464948"/>
            <a:ext cx="0" cy="1297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47">
            <a:extLst>
              <a:ext uri="{FF2B5EF4-FFF2-40B4-BE49-F238E27FC236}">
                <a16:creationId xmlns:a16="http://schemas.microsoft.com/office/drawing/2014/main" id="{155AC4D6-5E31-8807-6400-C3AC2B89D40A}"/>
              </a:ext>
            </a:extLst>
          </p:cNvPr>
          <p:cNvCxnSpPr>
            <a:cxnSpLocks/>
          </p:cNvCxnSpPr>
          <p:nvPr/>
        </p:nvCxnSpPr>
        <p:spPr>
          <a:xfrm rot="5400000" flipH="1" flipV="1">
            <a:off x="1146431" y="4151015"/>
            <a:ext cx="0" cy="1297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48">
            <a:extLst>
              <a:ext uri="{FF2B5EF4-FFF2-40B4-BE49-F238E27FC236}">
                <a16:creationId xmlns:a16="http://schemas.microsoft.com/office/drawing/2014/main" id="{3D44256B-5B45-9189-061A-D11F11596D1F}"/>
              </a:ext>
            </a:extLst>
          </p:cNvPr>
          <p:cNvCxnSpPr>
            <a:cxnSpLocks/>
          </p:cNvCxnSpPr>
          <p:nvPr/>
        </p:nvCxnSpPr>
        <p:spPr>
          <a:xfrm rot="5400000" flipH="1" flipV="1">
            <a:off x="1146431" y="2874149"/>
            <a:ext cx="0" cy="129756"/>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Image 1">
            <a:extLst>
              <a:ext uri="{FF2B5EF4-FFF2-40B4-BE49-F238E27FC236}">
                <a16:creationId xmlns:a16="http://schemas.microsoft.com/office/drawing/2014/main" id="{A13200F6-14DD-05B7-E697-2310FA9AF3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0531" y="1717883"/>
            <a:ext cx="6433865" cy="4481441"/>
          </a:xfrm>
          <a:prstGeom prst="rect">
            <a:avLst/>
          </a:prstGeom>
        </p:spPr>
      </p:pic>
      <p:sp>
        <p:nvSpPr>
          <p:cNvPr id="28" name="Rectangle 27">
            <a:extLst>
              <a:ext uri="{FF2B5EF4-FFF2-40B4-BE49-F238E27FC236}">
                <a16:creationId xmlns:a16="http://schemas.microsoft.com/office/drawing/2014/main" id="{471C7952-56EF-7D0C-0313-32BA3FC0E089}"/>
              </a:ext>
            </a:extLst>
          </p:cNvPr>
          <p:cNvSpPr/>
          <p:nvPr/>
        </p:nvSpPr>
        <p:spPr>
          <a:xfrm>
            <a:off x="2605576" y="3864620"/>
            <a:ext cx="709343" cy="1719363"/>
          </a:xfrm>
          <a:prstGeom prst="rect">
            <a:avLst/>
          </a:prstGeom>
          <a:solidFill>
            <a:srgbClr val="00B050">
              <a:alpha val="81176"/>
            </a:srgb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Expanded" panose="00000505000000000000" pitchFamily="2" charset="0"/>
              <a:ea typeface="+mn-ea"/>
              <a:cs typeface="+mn-cs"/>
            </a:endParaRPr>
          </a:p>
        </p:txBody>
      </p:sp>
      <p:sp>
        <p:nvSpPr>
          <p:cNvPr id="29" name="Rectangle 28">
            <a:extLst>
              <a:ext uri="{FF2B5EF4-FFF2-40B4-BE49-F238E27FC236}">
                <a16:creationId xmlns:a16="http://schemas.microsoft.com/office/drawing/2014/main" id="{AD6B79A8-0661-08BB-66F4-1EF9DD2FE088}"/>
              </a:ext>
            </a:extLst>
          </p:cNvPr>
          <p:cNvSpPr/>
          <p:nvPr/>
        </p:nvSpPr>
        <p:spPr>
          <a:xfrm>
            <a:off x="1462449" y="4592369"/>
            <a:ext cx="709343" cy="981631"/>
          </a:xfrm>
          <a:prstGeom prst="rect">
            <a:avLst/>
          </a:prstGeom>
          <a:solidFill>
            <a:srgbClr val="FFC000">
              <a:alpha val="81176"/>
            </a:srgb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Expanded" panose="00000505000000000000" pitchFamily="2" charset="0"/>
              <a:ea typeface="+mn-ea"/>
              <a:cs typeface="+mn-cs"/>
            </a:endParaRPr>
          </a:p>
        </p:txBody>
      </p:sp>
      <p:sp>
        <p:nvSpPr>
          <p:cNvPr id="30" name="ZoneTexte 16">
            <a:extLst>
              <a:ext uri="{FF2B5EF4-FFF2-40B4-BE49-F238E27FC236}">
                <a16:creationId xmlns:a16="http://schemas.microsoft.com/office/drawing/2014/main" id="{4DAA83BC-DB59-0CBD-173C-C061B14CF7BA}"/>
              </a:ext>
            </a:extLst>
          </p:cNvPr>
          <p:cNvSpPr txBox="1"/>
          <p:nvPr/>
        </p:nvSpPr>
        <p:spPr>
          <a:xfrm>
            <a:off x="3482021" y="2039641"/>
            <a:ext cx="11655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72B35"/>
                </a:solidFill>
                <a:effectLst/>
                <a:uLnTx/>
                <a:uFillTx/>
                <a:latin typeface="Encode Sans Expanded" panose="00000505000000000000" pitchFamily="2" charset="0"/>
                <a:ea typeface="+mn-ea"/>
                <a:cs typeface="+mn-cs"/>
              </a:rPr>
              <a:t>2 000 000</a:t>
            </a:r>
          </a:p>
        </p:txBody>
      </p:sp>
      <p:sp>
        <p:nvSpPr>
          <p:cNvPr id="31" name="ZoneTexte 35">
            <a:extLst>
              <a:ext uri="{FF2B5EF4-FFF2-40B4-BE49-F238E27FC236}">
                <a16:creationId xmlns:a16="http://schemas.microsoft.com/office/drawing/2014/main" id="{3FA7F814-714C-0CA9-9121-D783ECBC30D2}"/>
              </a:ext>
            </a:extLst>
          </p:cNvPr>
          <p:cNvSpPr txBox="1"/>
          <p:nvPr/>
        </p:nvSpPr>
        <p:spPr>
          <a:xfrm>
            <a:off x="3531287" y="5763993"/>
            <a:ext cx="9688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2B35"/>
                </a:solidFill>
                <a:effectLst/>
                <a:uLnTx/>
                <a:uFillTx/>
                <a:latin typeface="Encode Sans Expanded" panose="00000505000000000000" pitchFamily="2" charset="0"/>
                <a:ea typeface="+mn-ea"/>
                <a:cs typeface="+mn-cs"/>
              </a:rPr>
              <a:t>2030</a:t>
            </a:r>
          </a:p>
        </p:txBody>
      </p:sp>
      <p:cxnSp>
        <p:nvCxnSpPr>
          <p:cNvPr id="32" name="Connecteur droit 37">
            <a:extLst>
              <a:ext uri="{FF2B5EF4-FFF2-40B4-BE49-F238E27FC236}">
                <a16:creationId xmlns:a16="http://schemas.microsoft.com/office/drawing/2014/main" id="{4F5ED1F6-26E0-8F16-5E36-B9D620E3FE4B}"/>
              </a:ext>
            </a:extLst>
          </p:cNvPr>
          <p:cNvCxnSpPr/>
          <p:nvPr/>
        </p:nvCxnSpPr>
        <p:spPr>
          <a:xfrm>
            <a:off x="4012106" y="5597297"/>
            <a:ext cx="0" cy="129756"/>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8DC82B6-273C-C592-C484-EFA1780702A4}"/>
              </a:ext>
            </a:extLst>
          </p:cNvPr>
          <p:cNvSpPr/>
          <p:nvPr/>
        </p:nvSpPr>
        <p:spPr>
          <a:xfrm>
            <a:off x="3672383" y="2328997"/>
            <a:ext cx="709343" cy="3246745"/>
          </a:xfrm>
          <a:prstGeom prst="rect">
            <a:avLst/>
          </a:prstGeom>
          <a:solidFill>
            <a:srgbClr val="00B050">
              <a:alpha val="81176"/>
            </a:srgb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Expanded" panose="00000505000000000000" pitchFamily="2" charset="0"/>
              <a:ea typeface="+mn-ea"/>
              <a:cs typeface="+mn-cs"/>
            </a:endParaRPr>
          </a:p>
        </p:txBody>
      </p:sp>
    </p:spTree>
    <p:extLst>
      <p:ext uri="{BB962C8B-B14F-4D97-AF65-F5344CB8AC3E}">
        <p14:creationId xmlns:p14="http://schemas.microsoft.com/office/powerpoint/2010/main" val="989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D6B61A-A75C-85A2-87B2-067ACDD49071}"/>
              </a:ext>
            </a:extLst>
          </p:cNvPr>
          <p:cNvSpPr>
            <a:spLocks noGrp="1"/>
          </p:cNvSpPr>
          <p:nvPr>
            <p:ph type="title"/>
          </p:nvPr>
        </p:nvSpPr>
        <p:spPr>
          <a:xfrm>
            <a:off x="1131889" y="2614598"/>
            <a:ext cx="10440000" cy="1548000"/>
          </a:xfrm>
        </p:spPr>
        <p:txBody>
          <a:bodyPr/>
          <a:lstStyle/>
          <a:p>
            <a:r>
              <a:rPr lang="en-US" sz="3600" noProof="0" dirty="0"/>
              <a:t>Free2move CHARGE BUSINESS SOLUTION</a:t>
            </a:r>
            <a:br>
              <a:rPr lang="en-US" sz="3600" noProof="0" dirty="0"/>
            </a:br>
            <a:br>
              <a:rPr lang="en-US" sz="1400" noProof="0" dirty="0"/>
            </a:br>
            <a:r>
              <a:rPr lang="en-US" sz="2800" noProof="0" dirty="0"/>
              <a:t>Trainer name</a:t>
            </a:r>
            <a:endParaRPr lang="en-US" sz="3600" noProof="0" dirty="0"/>
          </a:p>
        </p:txBody>
      </p:sp>
      <p:sp>
        <p:nvSpPr>
          <p:cNvPr id="3" name="Sous-titre 2">
            <a:extLst>
              <a:ext uri="{FF2B5EF4-FFF2-40B4-BE49-F238E27FC236}">
                <a16:creationId xmlns:a16="http://schemas.microsoft.com/office/drawing/2014/main" id="{917E486E-E54C-7212-EFA8-0DA68759B0E6}"/>
              </a:ext>
            </a:extLst>
          </p:cNvPr>
          <p:cNvSpPr>
            <a:spLocks noGrp="1"/>
          </p:cNvSpPr>
          <p:nvPr>
            <p:ph type="body" sz="quarter" idx="13"/>
          </p:nvPr>
        </p:nvSpPr>
        <p:spPr>
          <a:xfrm>
            <a:off x="1131889" y="6030636"/>
            <a:ext cx="10440000" cy="321227"/>
          </a:xfrm>
        </p:spPr>
        <p:txBody>
          <a:bodyPr/>
          <a:lstStyle/>
          <a:p>
            <a:r>
              <a:rPr lang="en-US" sz="1800" noProof="0" dirty="0"/>
              <a:t>Updated on 17/11/2024</a:t>
            </a:r>
          </a:p>
        </p:txBody>
      </p:sp>
      <p:sp>
        <p:nvSpPr>
          <p:cNvPr id="4" name="Espace réservé de la date 3">
            <a:extLst>
              <a:ext uri="{FF2B5EF4-FFF2-40B4-BE49-F238E27FC236}">
                <a16:creationId xmlns:a16="http://schemas.microsoft.com/office/drawing/2014/main" id="{E1A186D2-E95D-764B-D418-3DE1CC6202DD}"/>
              </a:ext>
            </a:extLst>
          </p:cNvPr>
          <p:cNvSpPr>
            <a:spLocks noGrp="1"/>
          </p:cNvSpPr>
          <p:nvPr>
            <p:ph type="dt" sz="half" idx="4294967295"/>
          </p:nvPr>
        </p:nvSpPr>
        <p:spPr>
          <a:xfrm>
            <a:off x="0" y="5426075"/>
            <a:ext cx="2881313" cy="466725"/>
          </a:xfrm>
        </p:spPr>
        <p:txBody>
          <a:bodyPr/>
          <a:lstStyle/>
          <a:p>
            <a:r>
              <a:rPr lang="en-US" noProof="0" dirty="0"/>
              <a:t>YYYY/MM/DD</a:t>
            </a:r>
          </a:p>
        </p:txBody>
      </p:sp>
    </p:spTree>
    <p:extLst>
      <p:ext uri="{BB962C8B-B14F-4D97-AF65-F5344CB8AC3E}">
        <p14:creationId xmlns:p14="http://schemas.microsoft.com/office/powerpoint/2010/main" val="225772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C472B-54D5-FDBA-CC83-433B84AD3894}"/>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95C02459-5C3F-D4DA-3CBD-C2C5A70AB11D}"/>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pic>
        <p:nvPicPr>
          <p:cNvPr id="7" name="Graphic 6" descr="Sad face outline with solid fill">
            <a:extLst>
              <a:ext uri="{FF2B5EF4-FFF2-40B4-BE49-F238E27FC236}">
                <a16:creationId xmlns:a16="http://schemas.microsoft.com/office/drawing/2014/main" id="{DEF15F8A-5BCA-569B-4BE5-9623A824E3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1824" y="2747810"/>
            <a:ext cx="2203200" cy="2203200"/>
          </a:xfrm>
          <a:prstGeom prst="rect">
            <a:avLst/>
          </a:prstGeom>
        </p:spPr>
      </p:pic>
      <p:sp>
        <p:nvSpPr>
          <p:cNvPr id="5" name="Segnaposto testo 4">
            <a:extLst>
              <a:ext uri="{FF2B5EF4-FFF2-40B4-BE49-F238E27FC236}">
                <a16:creationId xmlns:a16="http://schemas.microsoft.com/office/drawing/2014/main" id="{7F7E2490-E423-546C-AA98-6B4FEA85D093}"/>
              </a:ext>
            </a:extLst>
          </p:cNvPr>
          <p:cNvSpPr>
            <a:spLocks noGrp="1"/>
          </p:cNvSpPr>
          <p:nvPr>
            <p:ph type="body" idx="1"/>
          </p:nvPr>
        </p:nvSpPr>
        <p:spPr/>
        <p:txBody>
          <a:bodyPr lIns="612000"/>
          <a:lstStyle/>
          <a:p>
            <a:r>
              <a:rPr lang="en-US" noProof="0" dirty="0"/>
              <a:t>THE BARRIERS TO EV FLEET TRANSITION </a:t>
            </a:r>
          </a:p>
        </p:txBody>
      </p:sp>
      <p:sp>
        <p:nvSpPr>
          <p:cNvPr id="2" name="Espace réservé du numéro de diapositive 1">
            <a:extLst>
              <a:ext uri="{FF2B5EF4-FFF2-40B4-BE49-F238E27FC236}">
                <a16:creationId xmlns:a16="http://schemas.microsoft.com/office/drawing/2014/main" id="{EED673DA-EC27-2A6C-DE45-50A08F342548}"/>
              </a:ext>
            </a:extLst>
          </p:cNvPr>
          <p:cNvSpPr>
            <a:spLocks noGrp="1"/>
          </p:cNvSpPr>
          <p:nvPr>
            <p:ph type="sldNum" sz="quarter" idx="17"/>
          </p:nvPr>
        </p:nvSpPr>
        <p:spPr/>
        <p:txBody>
          <a:bodyPr/>
          <a:lstStyle/>
          <a:p>
            <a:fld id="{975A587B-5814-4D9B-9598-FE9CB954CB01}" type="slidenum">
              <a:rPr lang="en-US" noProof="0" smtClean="0"/>
              <a:pPr/>
              <a:t>20</a:t>
            </a:fld>
            <a:endParaRPr lang="en-US" noProof="0" dirty="0"/>
          </a:p>
        </p:txBody>
      </p:sp>
      <p:sp>
        <p:nvSpPr>
          <p:cNvPr id="3" name="ZoneTexte 3">
            <a:extLst>
              <a:ext uri="{FF2B5EF4-FFF2-40B4-BE49-F238E27FC236}">
                <a16:creationId xmlns:a16="http://schemas.microsoft.com/office/drawing/2014/main" id="{CE32EDD7-BE20-696D-E10D-49875F4F4F1A}"/>
              </a:ext>
            </a:extLst>
          </p:cNvPr>
          <p:cNvSpPr txBox="1"/>
          <p:nvPr/>
        </p:nvSpPr>
        <p:spPr>
          <a:xfrm>
            <a:off x="627106" y="1006828"/>
            <a:ext cx="10029810"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Which concerns can we minimize?</a:t>
            </a:r>
          </a:p>
        </p:txBody>
      </p:sp>
      <p:grpSp>
        <p:nvGrpSpPr>
          <p:cNvPr id="31" name="Group 30">
            <a:extLst>
              <a:ext uri="{FF2B5EF4-FFF2-40B4-BE49-F238E27FC236}">
                <a16:creationId xmlns:a16="http://schemas.microsoft.com/office/drawing/2014/main" id="{A2FAA377-65EC-E957-C0A3-3BED7C9FE3F2}"/>
              </a:ext>
            </a:extLst>
          </p:cNvPr>
          <p:cNvGrpSpPr/>
          <p:nvPr/>
        </p:nvGrpSpPr>
        <p:grpSpPr>
          <a:xfrm>
            <a:off x="4957536" y="2719233"/>
            <a:ext cx="2203200" cy="2203200"/>
            <a:chOff x="22774" y="2959064"/>
            <a:chExt cx="2203200" cy="2203200"/>
          </a:xfrm>
        </p:grpSpPr>
        <p:grpSp>
          <p:nvGrpSpPr>
            <p:cNvPr id="30" name="Group 29">
              <a:extLst>
                <a:ext uri="{FF2B5EF4-FFF2-40B4-BE49-F238E27FC236}">
                  <a16:creationId xmlns:a16="http://schemas.microsoft.com/office/drawing/2014/main" id="{9F86C403-95D3-C83E-8822-EC71C06F2793}"/>
                </a:ext>
              </a:extLst>
            </p:cNvPr>
            <p:cNvGrpSpPr/>
            <p:nvPr/>
          </p:nvGrpSpPr>
          <p:grpSpPr>
            <a:xfrm>
              <a:off x="22774" y="2959064"/>
              <a:ext cx="2203200" cy="2203200"/>
              <a:chOff x="80678" y="2519433"/>
              <a:chExt cx="2203200" cy="2203200"/>
            </a:xfrm>
          </p:grpSpPr>
          <p:grpSp>
            <p:nvGrpSpPr>
              <p:cNvPr id="25" name="Group 24">
                <a:extLst>
                  <a:ext uri="{FF2B5EF4-FFF2-40B4-BE49-F238E27FC236}">
                    <a16:creationId xmlns:a16="http://schemas.microsoft.com/office/drawing/2014/main" id="{201F170F-0ED3-E490-B556-B939A6D5ADA8}"/>
                  </a:ext>
                </a:extLst>
              </p:cNvPr>
              <p:cNvGrpSpPr/>
              <p:nvPr/>
            </p:nvGrpSpPr>
            <p:grpSpPr>
              <a:xfrm>
                <a:off x="80678" y="2519433"/>
                <a:ext cx="2203200" cy="2203200"/>
                <a:chOff x="313443" y="3978000"/>
                <a:chExt cx="2203200" cy="2203200"/>
              </a:xfrm>
            </p:grpSpPr>
            <p:pic>
              <p:nvPicPr>
                <p:cNvPr id="11" name="Graphic 10" descr="Neutral face outline outline">
                  <a:extLst>
                    <a:ext uri="{FF2B5EF4-FFF2-40B4-BE49-F238E27FC236}">
                      <a16:creationId xmlns:a16="http://schemas.microsoft.com/office/drawing/2014/main" id="{CED09C8E-33E5-21CC-3C61-1856128A41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3443" y="3978000"/>
                  <a:ext cx="2203200" cy="2203200"/>
                </a:xfrm>
                <a:prstGeom prst="rect">
                  <a:avLst/>
                </a:prstGeom>
              </p:spPr>
            </p:pic>
            <p:sp>
              <p:nvSpPr>
                <p:cNvPr id="15" name="Rectangle 14">
                  <a:extLst>
                    <a:ext uri="{FF2B5EF4-FFF2-40B4-BE49-F238E27FC236}">
                      <a16:creationId xmlns:a16="http://schemas.microsoft.com/office/drawing/2014/main" id="{1B001C3C-9850-43D6-10D6-DCF347308E32}"/>
                    </a:ext>
                  </a:extLst>
                </p:cNvPr>
                <p:cNvSpPr/>
                <p:nvPr/>
              </p:nvSpPr>
              <p:spPr>
                <a:xfrm>
                  <a:off x="831808" y="4642465"/>
                  <a:ext cx="1229123" cy="206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CFAF42-F3B9-25DC-D361-D1807AA66159}"/>
                    </a:ext>
                  </a:extLst>
                </p:cNvPr>
                <p:cNvSpPr/>
                <p:nvPr/>
              </p:nvSpPr>
              <p:spPr>
                <a:xfrm>
                  <a:off x="899129" y="4813380"/>
                  <a:ext cx="288000" cy="288000"/>
                </a:xfrm>
                <a:prstGeom prst="ellipse">
                  <a:avLst/>
                </a:prstGeom>
                <a:solidFill>
                  <a:srgbClr val="002060"/>
                </a:solidFill>
                <a:ln w="55151" cap="flat">
                  <a:solidFill>
                    <a:srgbClr val="002060"/>
                  </a:solid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CA0FBA6-1FF4-D770-A447-1EC12383B1E3}"/>
                    </a:ext>
                  </a:extLst>
                </p:cNvPr>
                <p:cNvSpPr/>
                <p:nvPr/>
              </p:nvSpPr>
              <p:spPr>
                <a:xfrm>
                  <a:off x="1628301" y="4804440"/>
                  <a:ext cx="288000" cy="288000"/>
                </a:xfrm>
                <a:prstGeom prst="ellipse">
                  <a:avLst/>
                </a:prstGeom>
                <a:solidFill>
                  <a:srgbClr val="002060"/>
                </a:solidFill>
                <a:ln w="55151" cap="flat">
                  <a:solidFill>
                    <a:srgbClr val="002060"/>
                  </a:solid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a:extLst>
                  <a:ext uri="{FF2B5EF4-FFF2-40B4-BE49-F238E27FC236}">
                    <a16:creationId xmlns:a16="http://schemas.microsoft.com/office/drawing/2014/main" id="{BB989D21-EE30-9746-F8BF-27ACA68B4E1B}"/>
                  </a:ext>
                </a:extLst>
              </p:cNvPr>
              <p:cNvSpPr/>
              <p:nvPr/>
            </p:nvSpPr>
            <p:spPr>
              <a:xfrm>
                <a:off x="562236" y="3249127"/>
                <a:ext cx="1240084" cy="59765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27" name="Picture 26" descr="A blue circles on a white background&#10;&#10;Description automatically generated">
              <a:extLst>
                <a:ext uri="{FF2B5EF4-FFF2-40B4-BE49-F238E27FC236}">
                  <a16:creationId xmlns:a16="http://schemas.microsoft.com/office/drawing/2014/main" id="{C78AE793-E97E-252E-46E8-048075D2F98D}"/>
                </a:ext>
              </a:extLst>
            </p:cNvPr>
            <p:cNvPicPr>
              <a:picLocks noChangeAspect="1"/>
            </p:cNvPicPr>
            <p:nvPr/>
          </p:nvPicPr>
          <p:blipFill>
            <a:blip r:embed="rId8"/>
            <a:stretch>
              <a:fillRect/>
            </a:stretch>
          </p:blipFill>
          <p:spPr>
            <a:xfrm>
              <a:off x="586972" y="3746523"/>
              <a:ext cx="1137455" cy="458805"/>
            </a:xfrm>
            <a:prstGeom prst="rect">
              <a:avLst/>
            </a:prstGeom>
          </p:spPr>
        </p:pic>
        <p:pic>
          <p:nvPicPr>
            <p:cNvPr id="28" name="Picture 27" descr="A blue circles on a white background&#10;&#10;Description automatically generated">
              <a:extLst>
                <a:ext uri="{FF2B5EF4-FFF2-40B4-BE49-F238E27FC236}">
                  <a16:creationId xmlns:a16="http://schemas.microsoft.com/office/drawing/2014/main" id="{78DF8736-9713-C117-0C79-02B566E90C2C}"/>
                </a:ext>
              </a:extLst>
            </p:cNvPr>
            <p:cNvPicPr>
              <a:picLocks noChangeAspect="1"/>
            </p:cNvPicPr>
            <p:nvPr/>
          </p:nvPicPr>
          <p:blipFill>
            <a:blip r:embed="rId8"/>
            <a:srcRect l="51482" t="1" b="12273"/>
            <a:stretch/>
          </p:blipFill>
          <p:spPr>
            <a:xfrm>
              <a:off x="1228738" y="3770131"/>
              <a:ext cx="551868" cy="402492"/>
            </a:xfrm>
            <a:prstGeom prst="rect">
              <a:avLst/>
            </a:prstGeom>
          </p:spPr>
        </p:pic>
      </p:grpSp>
      <p:pic>
        <p:nvPicPr>
          <p:cNvPr id="33" name="Graphic 32" descr="Badge Tick with solid fill">
            <a:extLst>
              <a:ext uri="{FF2B5EF4-FFF2-40B4-BE49-F238E27FC236}">
                <a16:creationId xmlns:a16="http://schemas.microsoft.com/office/drawing/2014/main" id="{7DAD108A-27DD-AF0C-0548-59BAC335C263}"/>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8151024" y="2246629"/>
            <a:ext cx="273832" cy="531911"/>
          </a:xfrm>
          <a:prstGeom prst="rect">
            <a:avLst/>
          </a:prstGeom>
        </p:spPr>
      </p:pic>
      <p:pic>
        <p:nvPicPr>
          <p:cNvPr id="34" name="Graphic 33" descr="Badge Tick with solid fill">
            <a:extLst>
              <a:ext uri="{FF2B5EF4-FFF2-40B4-BE49-F238E27FC236}">
                <a16:creationId xmlns:a16="http://schemas.microsoft.com/office/drawing/2014/main" id="{AF989993-6206-5E91-43AD-5D59302020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28621" y="2242102"/>
            <a:ext cx="557879" cy="557879"/>
          </a:xfrm>
          <a:prstGeom prst="rect">
            <a:avLst/>
          </a:prstGeom>
        </p:spPr>
      </p:pic>
      <p:pic>
        <p:nvPicPr>
          <p:cNvPr id="35" name="Graphic 34" descr="Badge Tick with solid fill">
            <a:extLst>
              <a:ext uri="{FF2B5EF4-FFF2-40B4-BE49-F238E27FC236}">
                <a16:creationId xmlns:a16="http://schemas.microsoft.com/office/drawing/2014/main" id="{598E30CF-BF11-2556-0673-25B58535C803}"/>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3104873" y="5065188"/>
            <a:ext cx="273832" cy="531911"/>
          </a:xfrm>
          <a:prstGeom prst="rect">
            <a:avLst/>
          </a:prstGeom>
        </p:spPr>
      </p:pic>
      <p:pic>
        <p:nvPicPr>
          <p:cNvPr id="36" name="Graphic 35" descr="Badge Tick with solid fill">
            <a:extLst>
              <a:ext uri="{FF2B5EF4-FFF2-40B4-BE49-F238E27FC236}">
                <a16:creationId xmlns:a16="http://schemas.microsoft.com/office/drawing/2014/main" id="{A093D523-42F0-49BE-FBAE-39B89BB53816}"/>
              </a:ext>
            </a:extLst>
          </p:cNvPr>
          <p:cNvPicPr>
            <a:picLocks noChangeAspect="1"/>
          </p:cNvPicPr>
          <p:nvPr/>
        </p:nvPicPr>
        <p:blipFill>
          <a:blip r:embed="rId9">
            <a:extLst>
              <a:ext uri="{96DAC541-7B7A-43D3-8B79-37D633B846F1}">
                <asvg:svgBlip xmlns:asvg="http://schemas.microsoft.com/office/drawing/2016/SVG/main" r:embed="rId10"/>
              </a:ext>
            </a:extLst>
          </a:blip>
          <a:srcRect l="-1" r="34296" b="8036"/>
          <a:stretch/>
        </p:blipFill>
        <p:spPr>
          <a:xfrm>
            <a:off x="9546299" y="3630814"/>
            <a:ext cx="366549" cy="513045"/>
          </a:xfrm>
          <a:prstGeom prst="rect">
            <a:avLst/>
          </a:prstGeom>
        </p:spPr>
      </p:pic>
      <p:pic>
        <p:nvPicPr>
          <p:cNvPr id="37" name="Graphic 36" descr="Badge Tick with solid fill">
            <a:extLst>
              <a:ext uri="{FF2B5EF4-FFF2-40B4-BE49-F238E27FC236}">
                <a16:creationId xmlns:a16="http://schemas.microsoft.com/office/drawing/2014/main" id="{3C328FAD-61A7-7747-BA96-7E05EF699F96}"/>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2105929" y="3611948"/>
            <a:ext cx="273832" cy="531911"/>
          </a:xfrm>
          <a:prstGeom prst="rect">
            <a:avLst/>
          </a:prstGeom>
        </p:spPr>
      </p:pic>
      <p:sp>
        <p:nvSpPr>
          <p:cNvPr id="38" name="TextBox 37">
            <a:extLst>
              <a:ext uri="{FF2B5EF4-FFF2-40B4-BE49-F238E27FC236}">
                <a16:creationId xmlns:a16="http://schemas.microsoft.com/office/drawing/2014/main" id="{9062F58D-D989-360A-2C58-14F0F01113D5}"/>
              </a:ext>
            </a:extLst>
          </p:cNvPr>
          <p:cNvSpPr txBox="1"/>
          <p:nvPr/>
        </p:nvSpPr>
        <p:spPr>
          <a:xfrm>
            <a:off x="6637985" y="2171626"/>
            <a:ext cx="1483098" cy="707886"/>
          </a:xfrm>
          <a:prstGeom prst="rect">
            <a:avLst/>
          </a:prstGeom>
          <a:noFill/>
        </p:spPr>
        <p:txBody>
          <a:bodyPr wrap="none" rtlCol="0">
            <a:spAutoFit/>
          </a:bodyPr>
          <a:lstStyle/>
          <a:p>
            <a:pPr algn="ctr"/>
            <a:r>
              <a:rPr lang="en-US" sz="2000" noProof="0" dirty="0">
                <a:solidFill>
                  <a:srgbClr val="FF0066"/>
                </a:solidFill>
              </a:rPr>
              <a:t>Increased </a:t>
            </a:r>
          </a:p>
          <a:p>
            <a:pPr algn="ctr"/>
            <a:r>
              <a:rPr lang="en-US" sz="2000" noProof="0" dirty="0">
                <a:solidFill>
                  <a:srgbClr val="FF0066"/>
                </a:solidFill>
              </a:rPr>
              <a:t>costs</a:t>
            </a:r>
          </a:p>
        </p:txBody>
      </p:sp>
      <p:sp>
        <p:nvSpPr>
          <p:cNvPr id="39" name="TextBox 38">
            <a:extLst>
              <a:ext uri="{FF2B5EF4-FFF2-40B4-BE49-F238E27FC236}">
                <a16:creationId xmlns:a16="http://schemas.microsoft.com/office/drawing/2014/main" id="{C0236F20-EC2F-2354-8951-248BAEAA146D}"/>
              </a:ext>
            </a:extLst>
          </p:cNvPr>
          <p:cNvSpPr txBox="1"/>
          <p:nvPr/>
        </p:nvSpPr>
        <p:spPr>
          <a:xfrm>
            <a:off x="7554131" y="3542828"/>
            <a:ext cx="1936749" cy="707886"/>
          </a:xfrm>
          <a:prstGeom prst="rect">
            <a:avLst/>
          </a:prstGeom>
          <a:noFill/>
        </p:spPr>
        <p:txBody>
          <a:bodyPr wrap="none" rtlCol="0">
            <a:spAutoFit/>
          </a:bodyPr>
          <a:lstStyle/>
          <a:p>
            <a:pPr algn="ctr"/>
            <a:r>
              <a:rPr lang="en-US" sz="2000" noProof="0" dirty="0">
                <a:solidFill>
                  <a:srgbClr val="FF0066"/>
                </a:solidFill>
              </a:rPr>
              <a:t>Increased </a:t>
            </a:r>
          </a:p>
          <a:p>
            <a:pPr algn="ctr"/>
            <a:r>
              <a:rPr lang="en-US" sz="2000" noProof="0" dirty="0">
                <a:solidFill>
                  <a:srgbClr val="FF0066"/>
                </a:solidFill>
              </a:rPr>
              <a:t>journey times</a:t>
            </a:r>
          </a:p>
        </p:txBody>
      </p:sp>
      <p:sp>
        <p:nvSpPr>
          <p:cNvPr id="40" name="TextBox 39">
            <a:extLst>
              <a:ext uri="{FF2B5EF4-FFF2-40B4-BE49-F238E27FC236}">
                <a16:creationId xmlns:a16="http://schemas.microsoft.com/office/drawing/2014/main" id="{A1789FD1-5440-120A-9755-40AD4E442597}"/>
              </a:ext>
            </a:extLst>
          </p:cNvPr>
          <p:cNvSpPr txBox="1"/>
          <p:nvPr/>
        </p:nvSpPr>
        <p:spPr>
          <a:xfrm>
            <a:off x="3356104" y="5018130"/>
            <a:ext cx="2417521" cy="707886"/>
          </a:xfrm>
          <a:prstGeom prst="rect">
            <a:avLst/>
          </a:prstGeom>
          <a:noFill/>
        </p:spPr>
        <p:txBody>
          <a:bodyPr wrap="square" rtlCol="0">
            <a:spAutoFit/>
          </a:bodyPr>
          <a:lstStyle/>
          <a:p>
            <a:pPr algn="ctr"/>
            <a:r>
              <a:rPr lang="en-US" sz="2000" noProof="0" dirty="0">
                <a:solidFill>
                  <a:srgbClr val="002060"/>
                </a:solidFill>
              </a:rPr>
              <a:t>Total Cost of Ownership</a:t>
            </a:r>
          </a:p>
        </p:txBody>
      </p:sp>
      <p:sp>
        <p:nvSpPr>
          <p:cNvPr id="41" name="TextBox 40">
            <a:extLst>
              <a:ext uri="{FF2B5EF4-FFF2-40B4-BE49-F238E27FC236}">
                <a16:creationId xmlns:a16="http://schemas.microsoft.com/office/drawing/2014/main" id="{30F2EB7A-BF3C-9CBB-4B3E-F5A1F9460893}"/>
              </a:ext>
            </a:extLst>
          </p:cNvPr>
          <p:cNvSpPr txBox="1"/>
          <p:nvPr/>
        </p:nvSpPr>
        <p:spPr>
          <a:xfrm>
            <a:off x="2366270" y="3534196"/>
            <a:ext cx="2417521" cy="707886"/>
          </a:xfrm>
          <a:prstGeom prst="rect">
            <a:avLst/>
          </a:prstGeom>
          <a:noFill/>
        </p:spPr>
        <p:txBody>
          <a:bodyPr wrap="square" rtlCol="0">
            <a:spAutoFit/>
          </a:bodyPr>
          <a:lstStyle/>
          <a:p>
            <a:pPr algn="ctr"/>
            <a:r>
              <a:rPr lang="en-US" sz="2000" noProof="0" dirty="0">
                <a:solidFill>
                  <a:srgbClr val="002060"/>
                </a:solidFill>
              </a:rPr>
              <a:t>Government incentives</a:t>
            </a:r>
          </a:p>
        </p:txBody>
      </p:sp>
      <p:sp>
        <p:nvSpPr>
          <p:cNvPr id="42" name="TextBox 41">
            <a:extLst>
              <a:ext uri="{FF2B5EF4-FFF2-40B4-BE49-F238E27FC236}">
                <a16:creationId xmlns:a16="http://schemas.microsoft.com/office/drawing/2014/main" id="{13479761-7E10-1E9B-B039-FEC1C2A2337E}"/>
              </a:ext>
            </a:extLst>
          </p:cNvPr>
          <p:cNvSpPr txBox="1"/>
          <p:nvPr/>
        </p:nvSpPr>
        <p:spPr>
          <a:xfrm>
            <a:off x="3698018" y="2178332"/>
            <a:ext cx="2417521" cy="707886"/>
          </a:xfrm>
          <a:prstGeom prst="rect">
            <a:avLst/>
          </a:prstGeom>
          <a:noFill/>
        </p:spPr>
        <p:txBody>
          <a:bodyPr wrap="square" rtlCol="0">
            <a:spAutoFit/>
          </a:bodyPr>
          <a:lstStyle/>
          <a:p>
            <a:pPr algn="ctr"/>
            <a:r>
              <a:rPr lang="en-US" sz="2000" noProof="0" dirty="0">
                <a:solidFill>
                  <a:srgbClr val="002060"/>
                </a:solidFill>
              </a:rPr>
              <a:t>Vehicle</a:t>
            </a:r>
          </a:p>
          <a:p>
            <a:pPr algn="ctr"/>
            <a:r>
              <a:rPr lang="en-US" sz="2000" noProof="0" dirty="0">
                <a:solidFill>
                  <a:srgbClr val="002060"/>
                </a:solidFill>
              </a:rPr>
              <a:t>range</a:t>
            </a:r>
          </a:p>
        </p:txBody>
      </p:sp>
      <p:sp>
        <p:nvSpPr>
          <p:cNvPr id="43" name="TextBox 42">
            <a:extLst>
              <a:ext uri="{FF2B5EF4-FFF2-40B4-BE49-F238E27FC236}">
                <a16:creationId xmlns:a16="http://schemas.microsoft.com/office/drawing/2014/main" id="{8668F5B7-0ACE-A2DB-9332-D0D85A3562D0}"/>
              </a:ext>
            </a:extLst>
          </p:cNvPr>
          <p:cNvSpPr txBox="1"/>
          <p:nvPr/>
        </p:nvSpPr>
        <p:spPr>
          <a:xfrm>
            <a:off x="6635046" y="4998994"/>
            <a:ext cx="1343638" cy="707886"/>
          </a:xfrm>
          <a:prstGeom prst="rect">
            <a:avLst/>
          </a:prstGeom>
          <a:noFill/>
        </p:spPr>
        <p:txBody>
          <a:bodyPr wrap="none" rtlCol="0">
            <a:spAutoFit/>
          </a:bodyPr>
          <a:lstStyle/>
          <a:p>
            <a:pPr algn="ctr"/>
            <a:r>
              <a:rPr lang="en-US" sz="2000" noProof="0" dirty="0">
                <a:solidFill>
                  <a:srgbClr val="FF0066"/>
                </a:solidFill>
              </a:rPr>
              <a:t>Charging</a:t>
            </a:r>
          </a:p>
          <a:p>
            <a:pPr algn="ctr"/>
            <a:r>
              <a:rPr lang="en-US" sz="2000" noProof="0" dirty="0">
                <a:solidFill>
                  <a:srgbClr val="FF0066"/>
                </a:solidFill>
              </a:rPr>
              <a:t>issues</a:t>
            </a:r>
          </a:p>
        </p:txBody>
      </p:sp>
      <p:pic>
        <p:nvPicPr>
          <p:cNvPr id="45" name="Graphic 44" descr="Badge Tick with solid fill">
            <a:extLst>
              <a:ext uri="{FF2B5EF4-FFF2-40B4-BE49-F238E27FC236}">
                <a16:creationId xmlns:a16="http://schemas.microsoft.com/office/drawing/2014/main" id="{D8D25B3C-3ED3-D895-9CB0-3803E4AB3B13}"/>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8191074" y="5106117"/>
            <a:ext cx="273832" cy="531911"/>
          </a:xfrm>
          <a:prstGeom prst="rect">
            <a:avLst/>
          </a:prstGeom>
        </p:spPr>
      </p:pic>
      <p:pic>
        <p:nvPicPr>
          <p:cNvPr id="46" name="Graphic 45" descr="Badge Tick with solid fill">
            <a:extLst>
              <a:ext uri="{FF2B5EF4-FFF2-40B4-BE49-F238E27FC236}">
                <a16:creationId xmlns:a16="http://schemas.microsoft.com/office/drawing/2014/main" id="{23EF359B-8D2C-7C60-3943-36B6F1BAB5C3}"/>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9547762" y="3629246"/>
            <a:ext cx="273832" cy="531911"/>
          </a:xfrm>
          <a:prstGeom prst="rect">
            <a:avLst/>
          </a:prstGeom>
        </p:spPr>
      </p:pic>
    </p:spTree>
    <p:extLst>
      <p:ext uri="{BB962C8B-B14F-4D97-AF65-F5344CB8AC3E}">
        <p14:creationId xmlns:p14="http://schemas.microsoft.com/office/powerpoint/2010/main" val="428963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A62A-FE27-11CD-7146-25766196391A}"/>
            </a:ext>
          </a:extLst>
        </p:cNvPr>
        <p:cNvGrpSpPr/>
        <p:nvPr/>
      </p:nvGrpSpPr>
      <p:grpSpPr>
        <a:xfrm>
          <a:off x="0" y="0"/>
          <a:ext cx="0" cy="0"/>
          <a:chOff x="0" y="0"/>
          <a:chExt cx="0" cy="0"/>
        </a:xfrm>
      </p:grpSpPr>
      <p:pic>
        <p:nvPicPr>
          <p:cNvPr id="32" name="Immagine 22">
            <a:extLst>
              <a:ext uri="{FF2B5EF4-FFF2-40B4-BE49-F238E27FC236}">
                <a16:creationId xmlns:a16="http://schemas.microsoft.com/office/drawing/2014/main" id="{D364059D-B444-C13C-BD8F-737090F6C6BA}"/>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grpSp>
        <p:nvGrpSpPr>
          <p:cNvPr id="26" name="Group 25">
            <a:extLst>
              <a:ext uri="{FF2B5EF4-FFF2-40B4-BE49-F238E27FC236}">
                <a16:creationId xmlns:a16="http://schemas.microsoft.com/office/drawing/2014/main" id="{EFEF833B-0E34-8D31-316B-E189AD964F6B}"/>
              </a:ext>
            </a:extLst>
          </p:cNvPr>
          <p:cNvGrpSpPr/>
          <p:nvPr/>
        </p:nvGrpSpPr>
        <p:grpSpPr>
          <a:xfrm>
            <a:off x="9240708" y="1557958"/>
            <a:ext cx="2009275" cy="4991328"/>
            <a:chOff x="9240708" y="1557958"/>
            <a:chExt cx="2009275" cy="4991328"/>
          </a:xfrm>
        </p:grpSpPr>
        <p:pic>
          <p:nvPicPr>
            <p:cNvPr id="27" name="Picture 26" descr="A cartoon of a person in a long coat&#10;&#10;Description automatically generated">
              <a:extLst>
                <a:ext uri="{FF2B5EF4-FFF2-40B4-BE49-F238E27FC236}">
                  <a16:creationId xmlns:a16="http://schemas.microsoft.com/office/drawing/2014/main" id="{148D8799-F435-13CB-8B4C-C00024C35C03}"/>
                </a:ext>
              </a:extLst>
            </p:cNvPr>
            <p:cNvPicPr>
              <a:picLocks noChangeAspect="1"/>
            </p:cNvPicPr>
            <p:nvPr/>
          </p:nvPicPr>
          <p:blipFill>
            <a:blip r:embed="rId4"/>
            <a:srcRect b="27948"/>
            <a:stretch/>
          </p:blipFill>
          <p:spPr>
            <a:xfrm flipH="1">
              <a:off x="9240708" y="1557958"/>
              <a:ext cx="2009275" cy="4468108"/>
            </a:xfrm>
            <a:prstGeom prst="rect">
              <a:avLst/>
            </a:prstGeom>
          </p:spPr>
        </p:pic>
        <p:sp>
          <p:nvSpPr>
            <p:cNvPr id="28" name="ZoneTexte 12">
              <a:extLst>
                <a:ext uri="{FF2B5EF4-FFF2-40B4-BE49-F238E27FC236}">
                  <a16:creationId xmlns:a16="http://schemas.microsoft.com/office/drawing/2014/main" id="{4B03A520-A6B0-9799-9907-85E1837FB6AA}"/>
                </a:ext>
              </a:extLst>
            </p:cNvPr>
            <p:cNvSpPr txBox="1"/>
            <p:nvPr/>
          </p:nvSpPr>
          <p:spPr>
            <a:xfrm>
              <a:off x="9718473" y="6026066"/>
              <a:ext cx="1118681" cy="523220"/>
            </a:xfrm>
            <a:prstGeom prst="rect">
              <a:avLst/>
            </a:prstGeom>
            <a:noFill/>
          </p:spPr>
          <p:txBody>
            <a:bodyPr wrap="square" rtlCol="0">
              <a:spAutoFit/>
            </a:bodyPr>
            <a:lstStyle/>
            <a:p>
              <a:pPr algn="ctr"/>
              <a:r>
                <a:rPr lang="en-US" sz="1400" b="1" noProof="0" dirty="0">
                  <a:solidFill>
                    <a:srgbClr val="243682"/>
                  </a:solidFill>
                </a:rPr>
                <a:t>Fleet Manager</a:t>
              </a:r>
            </a:p>
          </p:txBody>
        </p:sp>
      </p:grpSp>
      <p:sp>
        <p:nvSpPr>
          <p:cNvPr id="5" name="Segnaposto testo 4">
            <a:extLst>
              <a:ext uri="{FF2B5EF4-FFF2-40B4-BE49-F238E27FC236}">
                <a16:creationId xmlns:a16="http://schemas.microsoft.com/office/drawing/2014/main" id="{3DCCDA71-19F0-42B2-02FE-24705131C973}"/>
              </a:ext>
            </a:extLst>
          </p:cNvPr>
          <p:cNvSpPr>
            <a:spLocks noGrp="1"/>
          </p:cNvSpPr>
          <p:nvPr>
            <p:ph type="body" idx="1"/>
          </p:nvPr>
        </p:nvSpPr>
        <p:spPr/>
        <p:txBody>
          <a:bodyPr lIns="612000"/>
          <a:lstStyle/>
          <a:p>
            <a:r>
              <a:rPr lang="en-US" noProof="0" dirty="0"/>
              <a:t>OUR ROLE</a:t>
            </a:r>
          </a:p>
        </p:txBody>
      </p:sp>
      <p:sp>
        <p:nvSpPr>
          <p:cNvPr id="2" name="Espace réservé du numéro de diapositive 1">
            <a:extLst>
              <a:ext uri="{FF2B5EF4-FFF2-40B4-BE49-F238E27FC236}">
                <a16:creationId xmlns:a16="http://schemas.microsoft.com/office/drawing/2014/main" id="{77D1A232-1C07-368F-5A68-DA9C43B522FD}"/>
              </a:ext>
            </a:extLst>
          </p:cNvPr>
          <p:cNvSpPr>
            <a:spLocks noGrp="1"/>
          </p:cNvSpPr>
          <p:nvPr>
            <p:ph type="sldNum" sz="quarter" idx="17"/>
          </p:nvPr>
        </p:nvSpPr>
        <p:spPr/>
        <p:txBody>
          <a:bodyPr/>
          <a:lstStyle/>
          <a:p>
            <a:fld id="{975A587B-5814-4D9B-9598-FE9CB954CB01}" type="slidenum">
              <a:rPr lang="en-US" noProof="0" smtClean="0"/>
              <a:pPr/>
              <a:t>21</a:t>
            </a:fld>
            <a:endParaRPr lang="en-US" noProof="0" dirty="0"/>
          </a:p>
        </p:txBody>
      </p:sp>
      <p:cxnSp>
        <p:nvCxnSpPr>
          <p:cNvPr id="17" name="Straight Arrow Connector 16">
            <a:extLst>
              <a:ext uri="{FF2B5EF4-FFF2-40B4-BE49-F238E27FC236}">
                <a16:creationId xmlns:a16="http://schemas.microsoft.com/office/drawing/2014/main" id="{5890E1CD-5661-79D1-9FE7-A291E493DE03}"/>
              </a:ext>
            </a:extLst>
          </p:cNvPr>
          <p:cNvCxnSpPr>
            <a:cxnSpLocks/>
          </p:cNvCxnSpPr>
          <p:nvPr/>
        </p:nvCxnSpPr>
        <p:spPr>
          <a:xfrm>
            <a:off x="3212432" y="3615303"/>
            <a:ext cx="4018547" cy="0"/>
          </a:xfrm>
          <a:prstGeom prst="straightConnector1">
            <a:avLst/>
          </a:prstGeom>
          <a:ln w="38100">
            <a:solidFill>
              <a:srgbClr val="24368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Graphic 18" descr="Car outline">
            <a:extLst>
              <a:ext uri="{FF2B5EF4-FFF2-40B4-BE49-F238E27FC236}">
                <a16:creationId xmlns:a16="http://schemas.microsoft.com/office/drawing/2014/main" id="{FB10C62A-C14A-30E7-F2E6-B9C52BC3DA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81101" y="1957036"/>
            <a:ext cx="1881207" cy="1881207"/>
          </a:xfrm>
          <a:prstGeom prst="rect">
            <a:avLst/>
          </a:prstGeom>
        </p:spPr>
      </p:pic>
      <p:pic>
        <p:nvPicPr>
          <p:cNvPr id="22" name="Image 10">
            <a:extLst>
              <a:ext uri="{FF2B5EF4-FFF2-40B4-BE49-F238E27FC236}">
                <a16:creationId xmlns:a16="http://schemas.microsoft.com/office/drawing/2014/main" id="{D0D9D862-F8ED-5FDC-4BDF-09E10D6CBAC7}"/>
              </a:ext>
            </a:extLst>
          </p:cNvPr>
          <p:cNvPicPr>
            <a:picLocks noChangeAspect="1"/>
          </p:cNvPicPr>
          <p:nvPr/>
        </p:nvPicPr>
        <p:blipFill>
          <a:blip r:embed="rId7"/>
          <a:stretch>
            <a:fillRect/>
          </a:stretch>
        </p:blipFill>
        <p:spPr>
          <a:xfrm>
            <a:off x="3474003" y="3851305"/>
            <a:ext cx="3495399" cy="975051"/>
          </a:xfrm>
          <a:prstGeom prst="rect">
            <a:avLst/>
          </a:prstGeom>
        </p:spPr>
      </p:pic>
      <p:sp>
        <p:nvSpPr>
          <p:cNvPr id="3" name="ZoneTexte 3">
            <a:extLst>
              <a:ext uri="{FF2B5EF4-FFF2-40B4-BE49-F238E27FC236}">
                <a16:creationId xmlns:a16="http://schemas.microsoft.com/office/drawing/2014/main" id="{B8161FB4-E17F-C704-9979-332AF4026C80}"/>
              </a:ext>
            </a:extLst>
          </p:cNvPr>
          <p:cNvSpPr txBox="1"/>
          <p:nvPr/>
        </p:nvSpPr>
        <p:spPr>
          <a:xfrm>
            <a:off x="627106" y="860524"/>
            <a:ext cx="10029810" cy="461665"/>
          </a:xfrm>
          <a:prstGeom prst="rect">
            <a:avLst/>
          </a:prstGeom>
          <a:noFill/>
        </p:spPr>
        <p:txBody>
          <a:bodyPr wrap="square">
            <a:spAutoFit/>
          </a:bodyPr>
          <a:lstStyle/>
          <a:p>
            <a:r>
              <a:rPr lang="en-US" sz="2400" noProof="0" dirty="0">
                <a:solidFill>
                  <a:srgbClr val="243682"/>
                </a:solidFill>
                <a:latin typeface="Encode Sans Expanded" panose="00000505000000000000" pitchFamily="2" charset="0"/>
                <a:ea typeface="+mj-ea"/>
                <a:cs typeface="+mj-cs"/>
              </a:rPr>
              <a:t>Tomorrow</a:t>
            </a:r>
          </a:p>
        </p:txBody>
      </p:sp>
      <p:sp>
        <p:nvSpPr>
          <p:cNvPr id="7" name="ZoneTexte 3">
            <a:extLst>
              <a:ext uri="{FF2B5EF4-FFF2-40B4-BE49-F238E27FC236}">
                <a16:creationId xmlns:a16="http://schemas.microsoft.com/office/drawing/2014/main" id="{98D94FE4-C068-4F19-8B53-B60BD1249BCF}"/>
              </a:ext>
            </a:extLst>
          </p:cNvPr>
          <p:cNvSpPr txBox="1"/>
          <p:nvPr/>
        </p:nvSpPr>
        <p:spPr>
          <a:xfrm>
            <a:off x="2072307" y="858930"/>
            <a:ext cx="10029810" cy="461665"/>
          </a:xfrm>
          <a:prstGeom prst="rect">
            <a:avLst/>
          </a:prstGeom>
          <a:noFill/>
        </p:spPr>
        <p:txBody>
          <a:bodyPr wrap="square">
            <a:spAutoFit/>
          </a:bodyPr>
          <a:lstStyle/>
          <a:p>
            <a:r>
              <a:rPr lang="en-US" sz="2400" noProof="0" dirty="0">
                <a:solidFill>
                  <a:srgbClr val="243682"/>
                </a:solidFill>
                <a:latin typeface="Encode Sans Expanded" panose="00000505000000000000" pitchFamily="2" charset="0"/>
                <a:ea typeface="+mj-ea"/>
                <a:cs typeface="+mj-cs"/>
              </a:rPr>
              <a:t>–  EV Ecosystem</a:t>
            </a:r>
          </a:p>
        </p:txBody>
      </p:sp>
      <p:grpSp>
        <p:nvGrpSpPr>
          <p:cNvPr id="18" name="Group 17">
            <a:extLst>
              <a:ext uri="{FF2B5EF4-FFF2-40B4-BE49-F238E27FC236}">
                <a16:creationId xmlns:a16="http://schemas.microsoft.com/office/drawing/2014/main" id="{E59230DF-EA53-17C1-CD9B-393EA6103023}"/>
              </a:ext>
            </a:extLst>
          </p:cNvPr>
          <p:cNvGrpSpPr/>
          <p:nvPr/>
        </p:nvGrpSpPr>
        <p:grpSpPr>
          <a:xfrm>
            <a:off x="760989" y="1465140"/>
            <a:ext cx="2071295" cy="5084146"/>
            <a:chOff x="760989" y="1465140"/>
            <a:chExt cx="2071295" cy="5084146"/>
          </a:xfrm>
        </p:grpSpPr>
        <p:pic>
          <p:nvPicPr>
            <p:cNvPr id="20" name="Picture 19" descr="A person wearing a suit&#10;&#10;Description automatically generated">
              <a:extLst>
                <a:ext uri="{FF2B5EF4-FFF2-40B4-BE49-F238E27FC236}">
                  <a16:creationId xmlns:a16="http://schemas.microsoft.com/office/drawing/2014/main" id="{9FDC3672-5E7E-62B2-BE09-C7EC0623924B}"/>
                </a:ext>
              </a:extLst>
            </p:cNvPr>
            <p:cNvPicPr>
              <a:picLocks noChangeAspect="1"/>
            </p:cNvPicPr>
            <p:nvPr/>
          </p:nvPicPr>
          <p:blipFill>
            <a:blip r:embed="rId8"/>
            <a:srcRect b="30948"/>
            <a:stretch/>
          </p:blipFill>
          <p:spPr>
            <a:xfrm>
              <a:off x="760989" y="1465140"/>
              <a:ext cx="2071295" cy="4567353"/>
            </a:xfrm>
            <a:prstGeom prst="rect">
              <a:avLst/>
            </a:prstGeom>
          </p:spPr>
        </p:pic>
        <p:sp>
          <p:nvSpPr>
            <p:cNvPr id="21" name="ZoneTexte 11">
              <a:extLst>
                <a:ext uri="{FF2B5EF4-FFF2-40B4-BE49-F238E27FC236}">
                  <a16:creationId xmlns:a16="http://schemas.microsoft.com/office/drawing/2014/main" id="{CBC543ED-26B7-6D36-1F0F-460C26786E78}"/>
                </a:ext>
              </a:extLst>
            </p:cNvPr>
            <p:cNvSpPr txBox="1"/>
            <p:nvPr/>
          </p:nvSpPr>
          <p:spPr>
            <a:xfrm>
              <a:off x="1061390" y="6026066"/>
              <a:ext cx="1422365" cy="523220"/>
            </a:xfrm>
            <a:prstGeom prst="rect">
              <a:avLst/>
            </a:prstGeom>
            <a:noFill/>
          </p:spPr>
          <p:txBody>
            <a:bodyPr wrap="square" rtlCol="0">
              <a:spAutoFit/>
            </a:bodyPr>
            <a:lstStyle/>
            <a:p>
              <a:pPr algn="ctr"/>
              <a:r>
                <a:rPr lang="en-US" sz="1400" b="1" noProof="0" dirty="0">
                  <a:solidFill>
                    <a:srgbClr val="243682"/>
                  </a:solidFill>
                </a:rPr>
                <a:t>B2B Sales Advisor</a:t>
              </a:r>
            </a:p>
          </p:txBody>
        </p:sp>
      </p:grpSp>
    </p:spTree>
    <p:extLst>
      <p:ext uri="{BB962C8B-B14F-4D97-AF65-F5344CB8AC3E}">
        <p14:creationId xmlns:p14="http://schemas.microsoft.com/office/powerpoint/2010/main" val="2584472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C20A9-E159-6923-E8C3-E8076FA5B820}"/>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F7817ABA-6447-BE59-860C-B4B2440AC13F}"/>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6" name="Rettangolo con angoli arrotondati 25">
            <a:extLst>
              <a:ext uri="{FF2B5EF4-FFF2-40B4-BE49-F238E27FC236}">
                <a16:creationId xmlns:a16="http://schemas.microsoft.com/office/drawing/2014/main" id="{1433596B-93F1-1180-F352-D60964D6B4B3}"/>
              </a:ext>
            </a:extLst>
          </p:cNvPr>
          <p:cNvSpPr/>
          <p:nvPr/>
        </p:nvSpPr>
        <p:spPr>
          <a:xfrm>
            <a:off x="1186263" y="5673602"/>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chemeClr val="bg1">
                    <a:lumMod val="50000"/>
                  </a:schemeClr>
                </a:solidFill>
              </a:rPr>
              <a:t>CLOSE</a:t>
            </a:r>
            <a:endParaRPr kumimoji="0" lang="en-US" sz="2000" b="1" i="0" u="none" strike="noStrike" kern="1200" cap="none" spc="0" normalizeH="0" baseline="0" noProof="0" dirty="0">
              <a:ln>
                <a:noFill/>
              </a:ln>
              <a:solidFill>
                <a:schemeClr val="bg1">
                  <a:lumMod val="50000"/>
                </a:schemeClr>
              </a:solidFill>
              <a:effectLst/>
              <a:uLnTx/>
              <a:uFillTx/>
            </a:endParaRPr>
          </a:p>
        </p:txBody>
      </p:sp>
      <p:sp>
        <p:nvSpPr>
          <p:cNvPr id="10" name="Rettangolo con angoli arrotondati 25">
            <a:extLst>
              <a:ext uri="{FF2B5EF4-FFF2-40B4-BE49-F238E27FC236}">
                <a16:creationId xmlns:a16="http://schemas.microsoft.com/office/drawing/2014/main" id="{40C8A776-C9C7-581F-F342-A98BB271AA0C}"/>
              </a:ext>
            </a:extLst>
          </p:cNvPr>
          <p:cNvSpPr/>
          <p:nvPr/>
        </p:nvSpPr>
        <p:spPr>
          <a:xfrm>
            <a:off x="1186263" y="4775099"/>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chemeClr val="bg1">
                    <a:lumMod val="50000"/>
                  </a:schemeClr>
                </a:solidFill>
              </a:rPr>
              <a:t>OUR ROLE</a:t>
            </a:r>
            <a:endParaRPr kumimoji="0" lang="en-US" sz="2000" b="1" i="0" u="none" strike="noStrike" kern="1200" cap="none" spc="0" normalizeH="0" baseline="0" noProof="0" dirty="0">
              <a:ln>
                <a:noFill/>
              </a:ln>
              <a:solidFill>
                <a:schemeClr val="bg1">
                  <a:lumMod val="50000"/>
                </a:schemeClr>
              </a:solidFill>
              <a:effectLst/>
              <a:uLnTx/>
              <a:uFillTx/>
            </a:endParaRPr>
          </a:p>
        </p:txBody>
      </p:sp>
      <p:sp>
        <p:nvSpPr>
          <p:cNvPr id="4" name="Ovale 40">
            <a:extLst>
              <a:ext uri="{FF2B5EF4-FFF2-40B4-BE49-F238E27FC236}">
                <a16:creationId xmlns:a16="http://schemas.microsoft.com/office/drawing/2014/main" id="{0AFFAF55-C5B9-28C7-CF5F-7828043640C2}"/>
              </a:ext>
            </a:extLst>
          </p:cNvPr>
          <p:cNvSpPr/>
          <p:nvPr/>
        </p:nvSpPr>
        <p:spPr>
          <a:xfrm>
            <a:off x="694084" y="377344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Ovale 40">
            <a:extLst>
              <a:ext uri="{FF2B5EF4-FFF2-40B4-BE49-F238E27FC236}">
                <a16:creationId xmlns:a16="http://schemas.microsoft.com/office/drawing/2014/main" id="{87576F0B-1761-0619-77ED-9807A28A07C9}"/>
              </a:ext>
            </a:extLst>
          </p:cNvPr>
          <p:cNvSpPr/>
          <p:nvPr/>
        </p:nvSpPr>
        <p:spPr>
          <a:xfrm>
            <a:off x="689308" y="464087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Ovale 40">
            <a:extLst>
              <a:ext uri="{FF2B5EF4-FFF2-40B4-BE49-F238E27FC236}">
                <a16:creationId xmlns:a16="http://schemas.microsoft.com/office/drawing/2014/main" id="{F5244F59-698E-F0F3-A7F3-95F346D53524}"/>
              </a:ext>
            </a:extLst>
          </p:cNvPr>
          <p:cNvSpPr/>
          <p:nvPr/>
        </p:nvSpPr>
        <p:spPr>
          <a:xfrm>
            <a:off x="679756" y="552995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uppo 15">
            <a:extLst>
              <a:ext uri="{FF2B5EF4-FFF2-40B4-BE49-F238E27FC236}">
                <a16:creationId xmlns:a16="http://schemas.microsoft.com/office/drawing/2014/main" id="{B338C961-66FA-B01B-28DE-C85FDB6A95BF}"/>
              </a:ext>
            </a:extLst>
          </p:cNvPr>
          <p:cNvGrpSpPr/>
          <p:nvPr/>
        </p:nvGrpSpPr>
        <p:grpSpPr>
          <a:xfrm>
            <a:off x="698860" y="956990"/>
            <a:ext cx="10794280" cy="4668276"/>
            <a:chOff x="1152555" y="1239516"/>
            <a:chExt cx="10794280" cy="4668276"/>
          </a:xfrm>
        </p:grpSpPr>
        <p:grpSp>
          <p:nvGrpSpPr>
            <p:cNvPr id="17" name="Gruppo 16">
              <a:extLst>
                <a:ext uri="{FF2B5EF4-FFF2-40B4-BE49-F238E27FC236}">
                  <a16:creationId xmlns:a16="http://schemas.microsoft.com/office/drawing/2014/main" id="{116D1F98-143F-0495-8E80-EA039445B1E8}"/>
                </a:ext>
              </a:extLst>
            </p:cNvPr>
            <p:cNvGrpSpPr/>
            <p:nvPr/>
          </p:nvGrpSpPr>
          <p:grpSpPr>
            <a:xfrm>
              <a:off x="1152555" y="1239516"/>
              <a:ext cx="10794280" cy="984357"/>
              <a:chOff x="1152555" y="1239516"/>
              <a:chExt cx="10794280" cy="984357"/>
            </a:xfrm>
          </p:grpSpPr>
          <p:sp>
            <p:nvSpPr>
              <p:cNvPr id="47" name="Rettangolo con angoli arrotondati 46">
                <a:extLst>
                  <a:ext uri="{FF2B5EF4-FFF2-40B4-BE49-F238E27FC236}">
                    <a16:creationId xmlns:a16="http://schemas.microsoft.com/office/drawing/2014/main" id="{C2599A3C-C716-0395-0610-1E43D035568C}"/>
                  </a:ext>
                </a:extLst>
              </p:cNvPr>
              <p:cNvSpPr/>
              <p:nvPr/>
            </p:nvSpPr>
            <p:spPr>
              <a:xfrm>
                <a:off x="1639958" y="1376437"/>
                <a:ext cx="10306877"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r>
                  <a:rPr kumimoji="0" lang="en-US" sz="2000" b="1" i="0" u="none" strike="noStrike" kern="1200" cap="none" spc="0" normalizeH="0" baseline="0" noProof="0" dirty="0">
                    <a:ln>
                      <a:noFill/>
                    </a:ln>
                    <a:solidFill>
                      <a:schemeClr val="bg1">
                        <a:lumMod val="50000"/>
                      </a:schemeClr>
                    </a:solidFill>
                    <a:effectLst/>
                    <a:uLnTx/>
                    <a:uFillTx/>
                  </a:rPr>
                  <a:t>WELCOME</a:t>
                </a:r>
              </a:p>
            </p:txBody>
          </p:sp>
          <p:grpSp>
            <p:nvGrpSpPr>
              <p:cNvPr id="48" name="Gruppo 47">
                <a:extLst>
                  <a:ext uri="{FF2B5EF4-FFF2-40B4-BE49-F238E27FC236}">
                    <a16:creationId xmlns:a16="http://schemas.microsoft.com/office/drawing/2014/main" id="{D5BDFE68-0BB8-9485-A77C-974414374EA3}"/>
                  </a:ext>
                </a:extLst>
              </p:cNvPr>
              <p:cNvGrpSpPr/>
              <p:nvPr/>
            </p:nvGrpSpPr>
            <p:grpSpPr>
              <a:xfrm>
                <a:off x="1152555" y="1239516"/>
                <a:ext cx="984357" cy="984357"/>
                <a:chOff x="1073043" y="1239516"/>
                <a:chExt cx="984357" cy="984357"/>
              </a:xfrm>
            </p:grpSpPr>
            <p:sp>
              <p:nvSpPr>
                <p:cNvPr id="49" name="Ovale 48">
                  <a:extLst>
                    <a:ext uri="{FF2B5EF4-FFF2-40B4-BE49-F238E27FC236}">
                      <a16:creationId xmlns:a16="http://schemas.microsoft.com/office/drawing/2014/main" id="{1B4871F8-94CA-0368-5B39-CB26C0926065}"/>
                    </a:ext>
                  </a:extLst>
                </p:cNvPr>
                <p:cNvSpPr/>
                <p:nvPr/>
              </p:nvSpPr>
              <p:spPr>
                <a:xfrm>
                  <a:off x="1073043" y="1239516"/>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0" name="Ovale 49">
                  <a:extLst>
                    <a:ext uri="{FF2B5EF4-FFF2-40B4-BE49-F238E27FC236}">
                      <a16:creationId xmlns:a16="http://schemas.microsoft.com/office/drawing/2014/main" id="{B913BD2C-D26C-3A3D-F9A0-FF23FE8EFE61}"/>
                    </a:ext>
                  </a:extLst>
                </p:cNvPr>
                <p:cNvSpPr/>
                <p:nvPr/>
              </p:nvSpPr>
              <p:spPr>
                <a:xfrm>
                  <a:off x="1250054" y="1416527"/>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1</a:t>
                  </a:r>
                </a:p>
              </p:txBody>
            </p:sp>
          </p:grpSp>
        </p:grpSp>
        <p:grpSp>
          <p:nvGrpSpPr>
            <p:cNvPr id="18" name="Gruppo 17">
              <a:extLst>
                <a:ext uri="{FF2B5EF4-FFF2-40B4-BE49-F238E27FC236}">
                  <a16:creationId xmlns:a16="http://schemas.microsoft.com/office/drawing/2014/main" id="{8BBBBA3F-3FC3-ED5D-682D-81768D8000A5}"/>
                </a:ext>
              </a:extLst>
            </p:cNvPr>
            <p:cNvGrpSpPr/>
            <p:nvPr/>
          </p:nvGrpSpPr>
          <p:grpSpPr>
            <a:xfrm>
              <a:off x="1152555" y="2172965"/>
              <a:ext cx="10794279" cy="984357"/>
              <a:chOff x="1152555" y="2117472"/>
              <a:chExt cx="10794279" cy="984357"/>
            </a:xfrm>
          </p:grpSpPr>
          <p:sp>
            <p:nvSpPr>
              <p:cNvPr id="43" name="Rettangolo con angoli arrotondati 42">
                <a:extLst>
                  <a:ext uri="{FF2B5EF4-FFF2-40B4-BE49-F238E27FC236}">
                    <a16:creationId xmlns:a16="http://schemas.microsoft.com/office/drawing/2014/main" id="{AC9D6B75-78E1-2D62-F4EA-A3124C9DA385}"/>
                  </a:ext>
                </a:extLst>
              </p:cNvPr>
              <p:cNvSpPr/>
              <p:nvPr/>
            </p:nvSpPr>
            <p:spPr>
              <a:xfrm>
                <a:off x="1639958" y="2254393"/>
                <a:ext cx="10306876"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kumimoji="0" lang="en-US" sz="2000" b="1" i="0" u="none" strike="noStrike" kern="1200" cap="none" spc="0" normalizeH="0" baseline="0" noProof="0" dirty="0">
                    <a:ln>
                      <a:noFill/>
                    </a:ln>
                    <a:solidFill>
                      <a:schemeClr val="bg1">
                        <a:lumMod val="50000"/>
                      </a:schemeClr>
                    </a:solidFill>
                    <a:effectLst/>
                    <a:uLnTx/>
                    <a:uFillTx/>
                  </a:rPr>
                  <a:t>THE ELECTRIC FLEET DREAM</a:t>
                </a:r>
              </a:p>
            </p:txBody>
          </p:sp>
          <p:grpSp>
            <p:nvGrpSpPr>
              <p:cNvPr id="44" name="Gruppo 43">
                <a:extLst>
                  <a:ext uri="{FF2B5EF4-FFF2-40B4-BE49-F238E27FC236}">
                    <a16:creationId xmlns:a16="http://schemas.microsoft.com/office/drawing/2014/main" id="{DBDDCAEE-BDD8-CA14-2BD1-420B0973E5DC}"/>
                  </a:ext>
                </a:extLst>
              </p:cNvPr>
              <p:cNvGrpSpPr/>
              <p:nvPr/>
            </p:nvGrpSpPr>
            <p:grpSpPr>
              <a:xfrm>
                <a:off x="1152555" y="2117472"/>
                <a:ext cx="984357" cy="984357"/>
                <a:chOff x="1073043" y="2117472"/>
                <a:chExt cx="984357" cy="984357"/>
              </a:xfrm>
            </p:grpSpPr>
            <p:sp>
              <p:nvSpPr>
                <p:cNvPr id="45" name="Ovale 44">
                  <a:extLst>
                    <a:ext uri="{FF2B5EF4-FFF2-40B4-BE49-F238E27FC236}">
                      <a16:creationId xmlns:a16="http://schemas.microsoft.com/office/drawing/2014/main" id="{6A492B6A-5E54-7CE0-481D-B2069C16CA22}"/>
                    </a:ext>
                  </a:extLst>
                </p:cNvPr>
                <p:cNvSpPr/>
                <p:nvPr/>
              </p:nvSpPr>
              <p:spPr>
                <a:xfrm>
                  <a:off x="1073043" y="211747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Ovale 45">
                  <a:extLst>
                    <a:ext uri="{FF2B5EF4-FFF2-40B4-BE49-F238E27FC236}">
                      <a16:creationId xmlns:a16="http://schemas.microsoft.com/office/drawing/2014/main" id="{FF533C06-4D9A-A06B-287B-6574B5AB13BB}"/>
                    </a:ext>
                  </a:extLst>
                </p:cNvPr>
                <p:cNvSpPr/>
                <p:nvPr/>
              </p:nvSpPr>
              <p:spPr>
                <a:xfrm>
                  <a:off x="1250054" y="2294483"/>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2</a:t>
                  </a:r>
                </a:p>
              </p:txBody>
            </p:sp>
          </p:grpSp>
        </p:grpSp>
        <p:grpSp>
          <p:nvGrpSpPr>
            <p:cNvPr id="20" name="Gruppo 19">
              <a:extLst>
                <a:ext uri="{FF2B5EF4-FFF2-40B4-BE49-F238E27FC236}">
                  <a16:creationId xmlns:a16="http://schemas.microsoft.com/office/drawing/2014/main" id="{245BDE85-9227-32D6-5DB6-B259B73DFC65}"/>
                </a:ext>
              </a:extLst>
            </p:cNvPr>
            <p:cNvGrpSpPr/>
            <p:nvPr/>
          </p:nvGrpSpPr>
          <p:grpSpPr>
            <a:xfrm>
              <a:off x="1152555" y="3106414"/>
              <a:ext cx="10794278" cy="984357"/>
              <a:chOff x="1152555" y="2995428"/>
              <a:chExt cx="10794278" cy="984357"/>
            </a:xfrm>
          </p:grpSpPr>
          <p:sp>
            <p:nvSpPr>
              <p:cNvPr id="39" name="Rettangolo con angoli arrotondati 38">
                <a:extLst>
                  <a:ext uri="{FF2B5EF4-FFF2-40B4-BE49-F238E27FC236}">
                    <a16:creationId xmlns:a16="http://schemas.microsoft.com/office/drawing/2014/main" id="{24388469-1D24-D931-6260-80EC8C536BAA}"/>
                  </a:ext>
                </a:extLst>
              </p:cNvPr>
              <p:cNvSpPr/>
              <p:nvPr/>
            </p:nvSpPr>
            <p:spPr>
              <a:xfrm>
                <a:off x="1639958" y="3132349"/>
                <a:ext cx="10306875"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defRPr/>
                </a:pPr>
                <a:r>
                  <a:rPr lang="en-US" sz="2000" b="1" noProof="0" dirty="0">
                    <a:solidFill>
                      <a:schemeClr val="bg1">
                        <a:lumMod val="50000"/>
                      </a:schemeClr>
                    </a:solidFill>
                  </a:rPr>
                  <a:t>THE BARRIERS TO EV FLEET TRANSITION</a:t>
                </a:r>
                <a:endParaRPr kumimoji="0" lang="en-US" sz="2000" b="1" i="0" u="none" strike="noStrike" kern="1200" cap="none" spc="0" normalizeH="0" baseline="0" noProof="0" dirty="0">
                  <a:ln>
                    <a:noFill/>
                  </a:ln>
                  <a:solidFill>
                    <a:schemeClr val="bg1">
                      <a:lumMod val="50000"/>
                    </a:schemeClr>
                  </a:solidFill>
                  <a:effectLst/>
                  <a:uLnTx/>
                  <a:uFillTx/>
                </a:endParaRPr>
              </a:p>
            </p:txBody>
          </p:sp>
          <p:grpSp>
            <p:nvGrpSpPr>
              <p:cNvPr id="40" name="Gruppo 39">
                <a:extLst>
                  <a:ext uri="{FF2B5EF4-FFF2-40B4-BE49-F238E27FC236}">
                    <a16:creationId xmlns:a16="http://schemas.microsoft.com/office/drawing/2014/main" id="{D4C16D45-A27F-404F-D2FD-C73CCDC60AED}"/>
                  </a:ext>
                </a:extLst>
              </p:cNvPr>
              <p:cNvGrpSpPr/>
              <p:nvPr/>
            </p:nvGrpSpPr>
            <p:grpSpPr>
              <a:xfrm>
                <a:off x="1152555" y="2995428"/>
                <a:ext cx="984357" cy="984357"/>
                <a:chOff x="1073043" y="2995428"/>
                <a:chExt cx="984357" cy="984357"/>
              </a:xfrm>
            </p:grpSpPr>
            <p:sp>
              <p:nvSpPr>
                <p:cNvPr id="41" name="Ovale 40">
                  <a:extLst>
                    <a:ext uri="{FF2B5EF4-FFF2-40B4-BE49-F238E27FC236}">
                      <a16:creationId xmlns:a16="http://schemas.microsoft.com/office/drawing/2014/main" id="{FF23A97D-1252-1E40-F3B6-62E0BAF6807C}"/>
                    </a:ext>
                  </a:extLst>
                </p:cNvPr>
                <p:cNvSpPr/>
                <p:nvPr/>
              </p:nvSpPr>
              <p:spPr>
                <a:xfrm>
                  <a:off x="1073043" y="2995428"/>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Ovale 41">
                  <a:extLst>
                    <a:ext uri="{FF2B5EF4-FFF2-40B4-BE49-F238E27FC236}">
                      <a16:creationId xmlns:a16="http://schemas.microsoft.com/office/drawing/2014/main" id="{2FD21447-DE6B-D631-8204-0A6256182E68}"/>
                    </a:ext>
                  </a:extLst>
                </p:cNvPr>
                <p:cNvSpPr/>
                <p:nvPr/>
              </p:nvSpPr>
              <p:spPr>
                <a:xfrm>
                  <a:off x="1250054" y="317243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3</a:t>
                  </a:r>
                </a:p>
              </p:txBody>
            </p:sp>
          </p:grpSp>
        </p:grpSp>
        <p:grpSp>
          <p:nvGrpSpPr>
            <p:cNvPr id="22" name="Gruppo 21">
              <a:extLst>
                <a:ext uri="{FF2B5EF4-FFF2-40B4-BE49-F238E27FC236}">
                  <a16:creationId xmlns:a16="http://schemas.microsoft.com/office/drawing/2014/main" id="{B03D78F8-FC6D-DF34-699E-3ABEA5006BCC}"/>
                </a:ext>
              </a:extLst>
            </p:cNvPr>
            <p:cNvGrpSpPr/>
            <p:nvPr/>
          </p:nvGrpSpPr>
          <p:grpSpPr>
            <a:xfrm>
              <a:off x="1152555" y="4195826"/>
              <a:ext cx="10794276" cy="1711966"/>
              <a:chOff x="1152555" y="4195826"/>
              <a:chExt cx="10794276" cy="1711966"/>
            </a:xfrm>
          </p:grpSpPr>
          <p:sp>
            <p:nvSpPr>
              <p:cNvPr id="26" name="Rettangolo con angoli arrotondati 25">
                <a:extLst>
                  <a:ext uri="{FF2B5EF4-FFF2-40B4-BE49-F238E27FC236}">
                    <a16:creationId xmlns:a16="http://schemas.microsoft.com/office/drawing/2014/main" id="{6271B36A-C3CC-1B1F-0E8F-6D092E5E69E4}"/>
                  </a:ext>
                </a:extLst>
              </p:cNvPr>
              <p:cNvSpPr/>
              <p:nvPr/>
            </p:nvSpPr>
            <p:spPr>
              <a:xfrm>
                <a:off x="1639958" y="4195826"/>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pPr>
                <a:r>
                  <a:rPr lang="en-US" sz="2000" b="1" noProof="0" dirty="0">
                    <a:solidFill>
                      <a:srgbClr val="243682"/>
                    </a:solidFill>
                  </a:rPr>
                  <a:t>THE FREE2MOVE CHARGE BUSINESS SOLUTION</a:t>
                </a:r>
              </a:p>
            </p:txBody>
          </p:sp>
          <p:grpSp>
            <p:nvGrpSpPr>
              <p:cNvPr id="27" name="Gruppo 26">
                <a:extLst>
                  <a:ext uri="{FF2B5EF4-FFF2-40B4-BE49-F238E27FC236}">
                    <a16:creationId xmlns:a16="http://schemas.microsoft.com/office/drawing/2014/main" id="{0A98E631-C130-E92E-236D-8908344D54D1}"/>
                  </a:ext>
                </a:extLst>
              </p:cNvPr>
              <p:cNvGrpSpPr/>
              <p:nvPr/>
            </p:nvGrpSpPr>
            <p:grpSpPr>
              <a:xfrm>
                <a:off x="1152555" y="4235916"/>
                <a:ext cx="984357" cy="1671876"/>
                <a:chOff x="1073043" y="4156404"/>
                <a:chExt cx="984357" cy="1671876"/>
              </a:xfrm>
            </p:grpSpPr>
            <p:sp>
              <p:nvSpPr>
                <p:cNvPr id="29" name="Ovale 28">
                  <a:extLst>
                    <a:ext uri="{FF2B5EF4-FFF2-40B4-BE49-F238E27FC236}">
                      <a16:creationId xmlns:a16="http://schemas.microsoft.com/office/drawing/2014/main" id="{FCAFB9C5-22F2-5650-ECF9-A33653CB6899}"/>
                    </a:ext>
                  </a:extLst>
                </p:cNvPr>
                <p:cNvSpPr/>
                <p:nvPr/>
              </p:nvSpPr>
              <p:spPr>
                <a:xfrm>
                  <a:off x="1073043" y="484392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e 29">
                  <a:extLst>
                    <a:ext uri="{FF2B5EF4-FFF2-40B4-BE49-F238E27FC236}">
                      <a16:creationId xmlns:a16="http://schemas.microsoft.com/office/drawing/2014/main" id="{F7B3DB06-CD89-F3CB-698F-A2A37B79ED5C}"/>
                    </a:ext>
                  </a:extLst>
                </p:cNvPr>
                <p:cNvSpPr/>
                <p:nvPr/>
              </p:nvSpPr>
              <p:spPr>
                <a:xfrm>
                  <a:off x="1250054" y="4156404"/>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75000"/>
                        </a:schemeClr>
                      </a:solidFill>
                    </a:rPr>
                    <a:t>4</a:t>
                  </a:r>
                </a:p>
              </p:txBody>
            </p:sp>
          </p:grpSp>
        </p:grpSp>
        <p:sp>
          <p:nvSpPr>
            <p:cNvPr id="37" name="Ovale 36">
              <a:extLst>
                <a:ext uri="{FF2B5EF4-FFF2-40B4-BE49-F238E27FC236}">
                  <a16:creationId xmlns:a16="http://schemas.microsoft.com/office/drawing/2014/main" id="{8E9DDCBC-6DF7-0C6A-BF84-B528F8206607}"/>
                </a:ext>
              </a:extLst>
            </p:cNvPr>
            <p:cNvSpPr/>
            <p:nvPr/>
          </p:nvSpPr>
          <p:spPr>
            <a:xfrm>
              <a:off x="1152555" y="403986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egnaposto testo 4">
            <a:extLst>
              <a:ext uri="{FF2B5EF4-FFF2-40B4-BE49-F238E27FC236}">
                <a16:creationId xmlns:a16="http://schemas.microsoft.com/office/drawing/2014/main" id="{C27AF51B-3580-D104-088E-52C710A5DB02}"/>
              </a:ext>
            </a:extLst>
          </p:cNvPr>
          <p:cNvSpPr>
            <a:spLocks noGrp="1"/>
          </p:cNvSpPr>
          <p:nvPr>
            <p:ph type="body" idx="1"/>
          </p:nvPr>
        </p:nvSpPr>
        <p:spPr/>
        <p:txBody>
          <a:bodyPr lIns="612000"/>
          <a:lstStyle/>
          <a:p>
            <a:r>
              <a:rPr lang="en-US" noProof="0" dirty="0"/>
              <a:t>AGENDA</a:t>
            </a:r>
          </a:p>
        </p:txBody>
      </p:sp>
      <p:sp>
        <p:nvSpPr>
          <p:cNvPr id="2" name="Espace réservé du numéro de diapositive 1">
            <a:extLst>
              <a:ext uri="{FF2B5EF4-FFF2-40B4-BE49-F238E27FC236}">
                <a16:creationId xmlns:a16="http://schemas.microsoft.com/office/drawing/2014/main" id="{2CB9D084-5AE7-3689-1BAD-398C27E65C59}"/>
              </a:ext>
            </a:extLst>
          </p:cNvPr>
          <p:cNvSpPr>
            <a:spLocks noGrp="1"/>
          </p:cNvSpPr>
          <p:nvPr>
            <p:ph type="sldNum" sz="quarter" idx="17"/>
          </p:nvPr>
        </p:nvSpPr>
        <p:spPr/>
        <p:txBody>
          <a:bodyPr/>
          <a:lstStyle/>
          <a:p>
            <a:fld id="{975A587B-5814-4D9B-9598-FE9CB954CB01}" type="slidenum">
              <a:rPr lang="en-US" noProof="0" smtClean="0"/>
              <a:pPr/>
              <a:t>22</a:t>
            </a:fld>
            <a:endParaRPr lang="en-US" noProof="0" dirty="0"/>
          </a:p>
        </p:txBody>
      </p:sp>
      <p:sp>
        <p:nvSpPr>
          <p:cNvPr id="7" name="Ovale 29">
            <a:extLst>
              <a:ext uri="{FF2B5EF4-FFF2-40B4-BE49-F238E27FC236}">
                <a16:creationId xmlns:a16="http://schemas.microsoft.com/office/drawing/2014/main" id="{3541BEE3-0FB2-AB9C-C7D8-79DE4C59DAD5}"/>
              </a:ext>
            </a:extLst>
          </p:cNvPr>
          <p:cNvSpPr/>
          <p:nvPr/>
        </p:nvSpPr>
        <p:spPr>
          <a:xfrm>
            <a:off x="875871" y="5713692"/>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6</a:t>
            </a:r>
          </a:p>
        </p:txBody>
      </p:sp>
      <p:sp>
        <p:nvSpPr>
          <p:cNvPr id="11" name="Ovale 29">
            <a:extLst>
              <a:ext uri="{FF2B5EF4-FFF2-40B4-BE49-F238E27FC236}">
                <a16:creationId xmlns:a16="http://schemas.microsoft.com/office/drawing/2014/main" id="{E152D1CB-F306-9014-C419-2BBD14DD5FB0}"/>
              </a:ext>
            </a:extLst>
          </p:cNvPr>
          <p:cNvSpPr/>
          <p:nvPr/>
        </p:nvSpPr>
        <p:spPr>
          <a:xfrm>
            <a:off x="875871" y="481518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5</a:t>
            </a:r>
          </a:p>
        </p:txBody>
      </p:sp>
      <p:sp>
        <p:nvSpPr>
          <p:cNvPr id="58" name="Ovale 41">
            <a:extLst>
              <a:ext uri="{FF2B5EF4-FFF2-40B4-BE49-F238E27FC236}">
                <a16:creationId xmlns:a16="http://schemas.microsoft.com/office/drawing/2014/main" id="{B46BFA34-60EF-79C1-A83D-B7E84EBC5058}"/>
              </a:ext>
            </a:extLst>
          </p:cNvPr>
          <p:cNvSpPr/>
          <p:nvPr/>
        </p:nvSpPr>
        <p:spPr>
          <a:xfrm>
            <a:off x="866319" y="3959530"/>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4</a:t>
            </a:r>
          </a:p>
        </p:txBody>
      </p:sp>
    </p:spTree>
    <p:extLst>
      <p:ext uri="{BB962C8B-B14F-4D97-AF65-F5344CB8AC3E}">
        <p14:creationId xmlns:p14="http://schemas.microsoft.com/office/powerpoint/2010/main" val="270381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22">
            <a:extLst>
              <a:ext uri="{FF2B5EF4-FFF2-40B4-BE49-F238E27FC236}">
                <a16:creationId xmlns:a16="http://schemas.microsoft.com/office/drawing/2014/main" id="{B1FED2B4-FA13-01B6-3F43-FB71D03ADBCB}"/>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3" name="Espace réservé du texte 2">
            <a:extLst>
              <a:ext uri="{FF2B5EF4-FFF2-40B4-BE49-F238E27FC236}">
                <a16:creationId xmlns:a16="http://schemas.microsoft.com/office/drawing/2014/main" id="{5E9E80EB-5EC8-C3E4-322F-C2912063AD7A}"/>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sp>
        <p:nvSpPr>
          <p:cNvPr id="19" name="Espace réservé du texte 3">
            <a:extLst>
              <a:ext uri="{FF2B5EF4-FFF2-40B4-BE49-F238E27FC236}">
                <a16:creationId xmlns:a16="http://schemas.microsoft.com/office/drawing/2014/main" id="{24F66D69-056F-F98D-A5F7-6ACFCF66A0CF}"/>
              </a:ext>
            </a:extLst>
          </p:cNvPr>
          <p:cNvSpPr txBox="1">
            <a:spLocks/>
          </p:cNvSpPr>
          <p:nvPr/>
        </p:nvSpPr>
        <p:spPr>
          <a:xfrm>
            <a:off x="7338942" y="2845097"/>
            <a:ext cx="3178938" cy="429450"/>
          </a:xfrm>
          <a:prstGeom prst="rect">
            <a:avLst/>
          </a:prstGeom>
        </p:spPr>
        <p:txBody>
          <a:bodyP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Peugeot New"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39">
              <a:spcBef>
                <a:spcPts val="1333"/>
              </a:spcBef>
              <a:buNone/>
              <a:defRPr/>
            </a:pPr>
            <a:endParaRPr lang="en-US" sz="1200" b="1" noProof="0" dirty="0">
              <a:solidFill>
                <a:srgbClr val="000000"/>
              </a:solidFill>
              <a:latin typeface="Encode Sans"/>
            </a:endParaRPr>
          </a:p>
        </p:txBody>
      </p:sp>
      <p:sp>
        <p:nvSpPr>
          <p:cNvPr id="54" name="Linea">
            <a:extLst>
              <a:ext uri="{FF2B5EF4-FFF2-40B4-BE49-F238E27FC236}">
                <a16:creationId xmlns:a16="http://schemas.microsoft.com/office/drawing/2014/main" id="{4566278B-14F5-334F-0510-865D04AD0059}"/>
              </a:ext>
            </a:extLst>
          </p:cNvPr>
          <p:cNvSpPr/>
          <p:nvPr/>
        </p:nvSpPr>
        <p:spPr>
          <a:xfrm flipV="1">
            <a:off x="1073043" y="1794151"/>
            <a:ext cx="10005425" cy="21175"/>
          </a:xfrm>
          <a:prstGeom prst="line">
            <a:avLst/>
          </a:prstGeom>
          <a:ln w="12700">
            <a:solidFill>
              <a:srgbClr val="FFFFFF"/>
            </a:solidFill>
            <a:miter lim="400000"/>
          </a:ln>
          <a:effectLst>
            <a:outerShdw blurRad="444500" dir="5400000" rotWithShape="0">
              <a:srgbClr val="FFFFFF">
                <a:alpha val="35004"/>
              </a:srgbClr>
            </a:outerShdw>
          </a:effectLst>
        </p:spPr>
        <p:txBody>
          <a:bodyPr lIns="23766" tIns="23766" rIns="23766" bIns="23766" anchor="ctr"/>
          <a:lstStyle/>
          <a:p>
            <a:endParaRPr lang="en-US" sz="900" noProof="0" dirty="0">
              <a:latin typeface="Encode Sans Expanded Expanded" pitchFamily="2" charset="0"/>
            </a:endParaRPr>
          </a:p>
        </p:txBody>
      </p:sp>
      <p:grpSp>
        <p:nvGrpSpPr>
          <p:cNvPr id="7" name="Gruppo 6">
            <a:extLst>
              <a:ext uri="{FF2B5EF4-FFF2-40B4-BE49-F238E27FC236}">
                <a16:creationId xmlns:a16="http://schemas.microsoft.com/office/drawing/2014/main" id="{27F32C62-E01F-A14A-84FA-D8EDA2ADB52B}"/>
              </a:ext>
            </a:extLst>
          </p:cNvPr>
          <p:cNvGrpSpPr/>
          <p:nvPr/>
        </p:nvGrpSpPr>
        <p:grpSpPr>
          <a:xfrm>
            <a:off x="987969" y="2196011"/>
            <a:ext cx="2168103" cy="4145021"/>
            <a:chOff x="-2015329" y="2252616"/>
            <a:chExt cx="2304000" cy="4404830"/>
          </a:xfrm>
        </p:grpSpPr>
        <p:sp>
          <p:nvSpPr>
            <p:cNvPr id="20" name="Parallelogramm 7">
              <a:extLst>
                <a:ext uri="{FF2B5EF4-FFF2-40B4-BE49-F238E27FC236}">
                  <a16:creationId xmlns:a16="http://schemas.microsoft.com/office/drawing/2014/main" id="{7CD65620-6416-AC54-BE6E-C08D7443E9D8}"/>
                </a:ext>
              </a:extLst>
            </p:cNvPr>
            <p:cNvSpPr/>
            <p:nvPr/>
          </p:nvSpPr>
          <p:spPr>
            <a:xfrm>
              <a:off x="-2013769" y="2252616"/>
              <a:ext cx="2300880" cy="853233"/>
            </a:xfrm>
            <a:prstGeom prst="round2SameRect">
              <a:avLst>
                <a:gd name="adj1" fmla="val 26362"/>
                <a:gd name="adj2" fmla="val 0"/>
              </a:avLst>
            </a:prstGeom>
            <a:gradFill>
              <a:gsLst>
                <a:gs pos="0">
                  <a:srgbClr val="E72A84">
                    <a:alpha val="80000"/>
                  </a:srgbClr>
                </a:gs>
                <a:gs pos="52000">
                  <a:srgbClr val="1D9ACF"/>
                </a:gs>
                <a:gs pos="100000">
                  <a:srgbClr val="13AF97">
                    <a:alpha val="80000"/>
                  </a:srgbClr>
                </a:gs>
              </a:gsLst>
              <a:lin ang="4800000" scaled="0"/>
            </a:gradFill>
            <a:ln w="28575" cap="flat" cmpd="sng" algn="ctr">
              <a:noFill/>
              <a:prstDash val="solid"/>
              <a:miter lim="800000"/>
            </a:ln>
            <a:effectLst>
              <a:outerShdw blurRad="127000" algn="ctr" rotWithShape="0">
                <a:prstClr val="black">
                  <a:alpha val="20000"/>
                </a:prstClr>
              </a:outerShdw>
            </a:effectLst>
          </p:spPr>
          <p:txBody>
            <a:bodyPr rtlCol="0" anchor="ctr" anchorCtr="0"/>
            <a:lstStyle/>
            <a:p>
              <a:pPr algn="ctr" defTabSz="914377">
                <a:defRPr/>
              </a:pPr>
              <a:r>
                <a:rPr lang="en-US" sz="1300" b="1" noProof="0" dirty="0">
                  <a:solidFill>
                    <a:srgbClr val="FFFFFF"/>
                  </a:solidFill>
                  <a:latin typeface="Encode Sans"/>
                </a:rPr>
                <a:t>Free2move Charge </a:t>
              </a:r>
            </a:p>
            <a:p>
              <a:pPr algn="ctr" defTabSz="914377">
                <a:defRPr/>
              </a:pPr>
              <a:r>
                <a:rPr lang="en-US" sz="1300" b="1" noProof="0" dirty="0">
                  <a:solidFill>
                    <a:srgbClr val="FFFFFF"/>
                  </a:solidFill>
                  <a:latin typeface="Encode Sans"/>
                </a:rPr>
                <a:t>HOME</a:t>
              </a:r>
            </a:p>
          </p:txBody>
        </p:sp>
        <p:sp>
          <p:nvSpPr>
            <p:cNvPr id="4" name="Rettangolo con angoli arrotondati sullo stesso lato 3">
              <a:extLst>
                <a:ext uri="{FF2B5EF4-FFF2-40B4-BE49-F238E27FC236}">
                  <a16:creationId xmlns:a16="http://schemas.microsoft.com/office/drawing/2014/main" id="{5ED0D7FE-FE2A-BD42-BE00-E09CC29838F1}"/>
                </a:ext>
              </a:extLst>
            </p:cNvPr>
            <p:cNvSpPr/>
            <p:nvPr/>
          </p:nvSpPr>
          <p:spPr>
            <a:xfrm>
              <a:off x="-2015329" y="3105849"/>
              <a:ext cx="2304000" cy="3551597"/>
            </a:xfrm>
            <a:prstGeom prst="round2SameRect">
              <a:avLst>
                <a:gd name="adj1" fmla="val 0"/>
                <a:gd name="adj2" fmla="val 8929"/>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algn="ctr" defTabSz="914377">
                <a:defRPr/>
              </a:pPr>
              <a:r>
                <a:rPr lang="en-US" sz="1200" b="1" noProof="0" dirty="0">
                  <a:solidFill>
                    <a:srgbClr val="002060"/>
                  </a:solidFill>
                  <a:latin typeface="Encode Sans Expanded" pitchFamily="2" charset="77"/>
                  <a:sym typeface="Arial"/>
                </a:rPr>
                <a:t>CHARGING DEVICES </a:t>
              </a:r>
            </a:p>
            <a:p>
              <a:pPr algn="ctr" defTabSz="914377">
                <a:defRPr/>
              </a:pPr>
              <a:r>
                <a:rPr lang="en-US" sz="1200" b="1" noProof="0" dirty="0">
                  <a:solidFill>
                    <a:srgbClr val="002060"/>
                  </a:solidFill>
                  <a:latin typeface="Encode Sans Expanded" pitchFamily="2" charset="77"/>
                  <a:sym typeface="Arial"/>
                </a:rPr>
                <a:t>&amp; INSTALLATION</a:t>
              </a:r>
            </a:p>
          </p:txBody>
        </p:sp>
      </p:grpSp>
      <p:grpSp>
        <p:nvGrpSpPr>
          <p:cNvPr id="13" name="Gruppo 12">
            <a:extLst>
              <a:ext uri="{FF2B5EF4-FFF2-40B4-BE49-F238E27FC236}">
                <a16:creationId xmlns:a16="http://schemas.microsoft.com/office/drawing/2014/main" id="{FB3A7428-FCAD-C846-9165-9D8B80435C37}"/>
              </a:ext>
            </a:extLst>
          </p:cNvPr>
          <p:cNvGrpSpPr/>
          <p:nvPr/>
        </p:nvGrpSpPr>
        <p:grpSpPr>
          <a:xfrm>
            <a:off x="3601862" y="2196010"/>
            <a:ext cx="2169570" cy="4145020"/>
            <a:chOff x="2714230" y="2464904"/>
            <a:chExt cx="2169570" cy="4145020"/>
          </a:xfrm>
        </p:grpSpPr>
        <p:sp>
          <p:nvSpPr>
            <p:cNvPr id="25" name="Parallelogramm 7">
              <a:extLst>
                <a:ext uri="{FF2B5EF4-FFF2-40B4-BE49-F238E27FC236}">
                  <a16:creationId xmlns:a16="http://schemas.microsoft.com/office/drawing/2014/main" id="{221E1DA4-75A8-BE4F-A46D-16C873059584}"/>
                </a:ext>
              </a:extLst>
            </p:cNvPr>
            <p:cNvSpPr/>
            <p:nvPr/>
          </p:nvSpPr>
          <p:spPr>
            <a:xfrm>
              <a:off x="2717165" y="2464904"/>
              <a:ext cx="2165167" cy="802907"/>
            </a:xfrm>
            <a:prstGeom prst="round2SameRect">
              <a:avLst>
                <a:gd name="adj1" fmla="val 26362"/>
                <a:gd name="adj2" fmla="val 0"/>
              </a:avLst>
            </a:prstGeom>
            <a:gradFill>
              <a:gsLst>
                <a:gs pos="0">
                  <a:srgbClr val="E72A84">
                    <a:alpha val="80000"/>
                  </a:srgbClr>
                </a:gs>
                <a:gs pos="52000">
                  <a:srgbClr val="1D9ACF"/>
                </a:gs>
                <a:gs pos="100000">
                  <a:srgbClr val="13AF97">
                    <a:alpha val="80000"/>
                  </a:srgbClr>
                </a:gs>
              </a:gsLst>
              <a:lin ang="4800000" scaled="0"/>
            </a:gradFill>
            <a:ln w="28575" cap="flat" cmpd="sng" algn="ctr">
              <a:noFill/>
              <a:prstDash val="solid"/>
              <a:miter lim="800000"/>
            </a:ln>
            <a:effectLst>
              <a:outerShdw blurRad="127000" algn="ctr" rotWithShape="0">
                <a:prstClr val="black">
                  <a:alpha val="20000"/>
                </a:prstClr>
              </a:outerShdw>
            </a:effectLst>
          </p:spPr>
          <p:txBody>
            <a:bodyPr rtlCol="0" anchor="ctr" anchorCtr="0"/>
            <a:lstStyle/>
            <a:p>
              <a:pPr algn="ctr" defTabSz="914377">
                <a:defRPr/>
              </a:pPr>
              <a:r>
                <a:rPr lang="en-US" sz="1300" b="1" noProof="0" dirty="0">
                  <a:solidFill>
                    <a:srgbClr val="FFFFFF"/>
                  </a:solidFill>
                  <a:latin typeface="Encode Sans"/>
                </a:rPr>
                <a:t>Free2move Charge </a:t>
              </a:r>
            </a:p>
            <a:p>
              <a:pPr algn="ctr" defTabSz="914377">
                <a:defRPr/>
              </a:pPr>
              <a:r>
                <a:rPr lang="en-US" sz="1300" b="1" noProof="0" dirty="0">
                  <a:solidFill>
                    <a:srgbClr val="FFFFFF"/>
                  </a:solidFill>
                  <a:latin typeface="Encode Sans"/>
                </a:rPr>
                <a:t>GO</a:t>
              </a:r>
            </a:p>
          </p:txBody>
        </p:sp>
        <p:sp>
          <p:nvSpPr>
            <p:cNvPr id="26" name="Rettangolo con angoli arrotondati sullo stesso lato 25">
              <a:extLst>
                <a:ext uri="{FF2B5EF4-FFF2-40B4-BE49-F238E27FC236}">
                  <a16:creationId xmlns:a16="http://schemas.microsoft.com/office/drawing/2014/main" id="{C4F4BF49-874A-3D46-A630-C5BC31D00F1C}"/>
                </a:ext>
              </a:extLst>
            </p:cNvPr>
            <p:cNvSpPr/>
            <p:nvPr/>
          </p:nvSpPr>
          <p:spPr>
            <a:xfrm>
              <a:off x="2715697" y="3267811"/>
              <a:ext cx="2168103" cy="3342113"/>
            </a:xfrm>
            <a:prstGeom prst="round2SameRect">
              <a:avLst>
                <a:gd name="adj1" fmla="val 0"/>
                <a:gd name="adj2" fmla="val 8929"/>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algn="ctr" defTabSz="914377">
                <a:defRPr/>
              </a:pPr>
              <a:r>
                <a:rPr lang="en-US" sz="1200" b="1" noProof="0" dirty="0">
                  <a:solidFill>
                    <a:srgbClr val="002060"/>
                  </a:solidFill>
                  <a:latin typeface="Encode Sans Expanded" pitchFamily="2" charset="77"/>
                  <a:sym typeface="Arial"/>
                </a:rPr>
                <a:t>+700.000 CHARGING POINTS IN EUROPE</a:t>
              </a:r>
            </a:p>
          </p:txBody>
        </p:sp>
        <p:pic>
          <p:nvPicPr>
            <p:cNvPr id="49" name="Picture 4">
              <a:extLst>
                <a:ext uri="{FF2B5EF4-FFF2-40B4-BE49-F238E27FC236}">
                  <a16:creationId xmlns:a16="http://schemas.microsoft.com/office/drawing/2014/main" id="{AFB769D5-E5AF-519B-C94F-BB4E0137FD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18" t="19145" r="24635" b="20083"/>
            <a:stretch/>
          </p:blipFill>
          <p:spPr bwMode="auto">
            <a:xfrm>
              <a:off x="2714230" y="3267811"/>
              <a:ext cx="2165167" cy="2470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uppo 7">
            <a:extLst>
              <a:ext uri="{FF2B5EF4-FFF2-40B4-BE49-F238E27FC236}">
                <a16:creationId xmlns:a16="http://schemas.microsoft.com/office/drawing/2014/main" id="{4BE2F10A-8590-2D4D-948C-24E4B4A6BA10}"/>
              </a:ext>
            </a:extLst>
          </p:cNvPr>
          <p:cNvGrpSpPr/>
          <p:nvPr/>
        </p:nvGrpSpPr>
        <p:grpSpPr>
          <a:xfrm>
            <a:off x="6055649" y="2153393"/>
            <a:ext cx="2189991" cy="4206397"/>
            <a:chOff x="11267966" y="2403527"/>
            <a:chExt cx="2189991" cy="4206397"/>
          </a:xfrm>
        </p:grpSpPr>
        <p:sp>
          <p:nvSpPr>
            <p:cNvPr id="28" name="Parallelogramm 7">
              <a:extLst>
                <a:ext uri="{FF2B5EF4-FFF2-40B4-BE49-F238E27FC236}">
                  <a16:creationId xmlns:a16="http://schemas.microsoft.com/office/drawing/2014/main" id="{8D960795-F1A1-D14A-BC54-06D0D6A30B01}"/>
                </a:ext>
              </a:extLst>
            </p:cNvPr>
            <p:cNvSpPr/>
            <p:nvPr/>
          </p:nvSpPr>
          <p:spPr>
            <a:xfrm>
              <a:off x="11267966" y="2403527"/>
              <a:ext cx="2165167" cy="802907"/>
            </a:xfrm>
            <a:prstGeom prst="round2SameRect">
              <a:avLst>
                <a:gd name="adj1" fmla="val 26362"/>
                <a:gd name="adj2" fmla="val 0"/>
              </a:avLst>
            </a:prstGeom>
            <a:gradFill>
              <a:gsLst>
                <a:gs pos="0">
                  <a:srgbClr val="E72A84">
                    <a:alpha val="80000"/>
                  </a:srgbClr>
                </a:gs>
                <a:gs pos="52000">
                  <a:srgbClr val="1D9ACF"/>
                </a:gs>
                <a:gs pos="100000">
                  <a:srgbClr val="13AF97">
                    <a:alpha val="80000"/>
                  </a:srgbClr>
                </a:gs>
              </a:gsLst>
              <a:lin ang="4800000" scaled="0"/>
            </a:gradFill>
            <a:ln w="28575" cap="flat" cmpd="sng" algn="ctr">
              <a:noFill/>
              <a:prstDash val="solid"/>
              <a:miter lim="800000"/>
            </a:ln>
            <a:effectLst>
              <a:outerShdw blurRad="127000" algn="ctr" rotWithShape="0">
                <a:prstClr val="black">
                  <a:alpha val="20000"/>
                </a:prstClr>
              </a:outerShdw>
            </a:effectLst>
          </p:spPr>
          <p:txBody>
            <a:bodyPr rtlCol="0" anchor="ctr" anchorCtr="0"/>
            <a:lstStyle/>
            <a:p>
              <a:pPr algn="ctr" defTabSz="914377">
                <a:defRPr/>
              </a:pPr>
              <a:r>
                <a:rPr lang="en-US" sz="1300" b="1" noProof="0" dirty="0">
                  <a:solidFill>
                    <a:srgbClr val="FFFFFF"/>
                  </a:solidFill>
                  <a:latin typeface="Encode Sans"/>
                </a:rPr>
                <a:t>Free2move Charge </a:t>
              </a:r>
            </a:p>
            <a:p>
              <a:pPr algn="ctr" defTabSz="914377">
                <a:defRPr/>
              </a:pPr>
              <a:r>
                <a:rPr lang="en-US" sz="1300" b="1" noProof="0" dirty="0">
                  <a:solidFill>
                    <a:srgbClr val="FFFFFF"/>
                  </a:solidFill>
                  <a:latin typeface="Encode Sans"/>
                </a:rPr>
                <a:t>x RETAIL</a:t>
              </a:r>
            </a:p>
          </p:txBody>
        </p:sp>
        <p:sp>
          <p:nvSpPr>
            <p:cNvPr id="29" name="Rettangolo con angoli arrotondati sullo stesso lato 28">
              <a:extLst>
                <a:ext uri="{FF2B5EF4-FFF2-40B4-BE49-F238E27FC236}">
                  <a16:creationId xmlns:a16="http://schemas.microsoft.com/office/drawing/2014/main" id="{235FB54A-9750-1D46-9D1A-9107B952A536}"/>
                </a:ext>
              </a:extLst>
            </p:cNvPr>
            <p:cNvSpPr/>
            <p:nvPr/>
          </p:nvSpPr>
          <p:spPr>
            <a:xfrm>
              <a:off x="11289854" y="3267811"/>
              <a:ext cx="2168103" cy="3342113"/>
            </a:xfrm>
            <a:prstGeom prst="round2SameRect">
              <a:avLst>
                <a:gd name="adj1" fmla="val 0"/>
                <a:gd name="adj2" fmla="val 8929"/>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algn="ctr" defTabSz="914377">
                <a:defRPr/>
              </a:pPr>
              <a:r>
                <a:rPr lang="en-US" sz="1200" b="1" noProof="0" dirty="0">
                  <a:solidFill>
                    <a:srgbClr val="002060"/>
                  </a:solidFill>
                  <a:latin typeface="Encode Sans Expanded" pitchFamily="2" charset="77"/>
                  <a:sym typeface="Arial"/>
                </a:rPr>
                <a:t>LEV CHARGING STANDARDS &amp; FAST CHARGING</a:t>
              </a:r>
            </a:p>
          </p:txBody>
        </p:sp>
        <p:pic>
          <p:nvPicPr>
            <p:cNvPr id="52" name="Picture 2">
              <a:extLst>
                <a:ext uri="{FF2B5EF4-FFF2-40B4-BE49-F238E27FC236}">
                  <a16:creationId xmlns:a16="http://schemas.microsoft.com/office/drawing/2014/main" id="{A5AB6DFC-8AE6-FD07-605F-B2476EDCDF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4" t="7518" r="43042" b="-274"/>
            <a:stretch/>
          </p:blipFill>
          <p:spPr bwMode="auto">
            <a:xfrm>
              <a:off x="11288385" y="3265169"/>
              <a:ext cx="2168103" cy="2470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po 11">
            <a:extLst>
              <a:ext uri="{FF2B5EF4-FFF2-40B4-BE49-F238E27FC236}">
                <a16:creationId xmlns:a16="http://schemas.microsoft.com/office/drawing/2014/main" id="{8CB1925A-B9DD-7D4A-B380-3BA75ED7F82E}"/>
              </a:ext>
            </a:extLst>
          </p:cNvPr>
          <p:cNvGrpSpPr/>
          <p:nvPr/>
        </p:nvGrpSpPr>
        <p:grpSpPr>
          <a:xfrm>
            <a:off x="8608427" y="2054046"/>
            <a:ext cx="2260201" cy="4292802"/>
            <a:chOff x="8217512" y="2178984"/>
            <a:chExt cx="2371447" cy="4529953"/>
          </a:xfrm>
        </p:grpSpPr>
        <p:grpSp>
          <p:nvGrpSpPr>
            <p:cNvPr id="10" name="Gruppo 9">
              <a:extLst>
                <a:ext uri="{FF2B5EF4-FFF2-40B4-BE49-F238E27FC236}">
                  <a16:creationId xmlns:a16="http://schemas.microsoft.com/office/drawing/2014/main" id="{F6E4552A-5FEF-814A-968E-EE84703CC942}"/>
                </a:ext>
              </a:extLst>
            </p:cNvPr>
            <p:cNvGrpSpPr/>
            <p:nvPr/>
          </p:nvGrpSpPr>
          <p:grpSpPr>
            <a:xfrm>
              <a:off x="8218981" y="2178984"/>
              <a:ext cx="2369447" cy="4529953"/>
              <a:chOff x="8218981" y="2178984"/>
              <a:chExt cx="2369447" cy="4529953"/>
            </a:xfrm>
          </p:grpSpPr>
          <p:grpSp>
            <p:nvGrpSpPr>
              <p:cNvPr id="9" name="Gruppo 8">
                <a:extLst>
                  <a:ext uri="{FF2B5EF4-FFF2-40B4-BE49-F238E27FC236}">
                    <a16:creationId xmlns:a16="http://schemas.microsoft.com/office/drawing/2014/main" id="{0CA6A32E-D135-7A49-9246-178FB7B18EE1}"/>
                  </a:ext>
                </a:extLst>
              </p:cNvPr>
              <p:cNvGrpSpPr/>
              <p:nvPr/>
            </p:nvGrpSpPr>
            <p:grpSpPr>
              <a:xfrm>
                <a:off x="8218981" y="2178984"/>
                <a:ext cx="2369447" cy="4529953"/>
                <a:chOff x="8069576" y="2464904"/>
                <a:chExt cx="2168103" cy="4145020"/>
              </a:xfrm>
            </p:grpSpPr>
            <p:sp>
              <p:nvSpPr>
                <p:cNvPr id="33" name="Parallelogramm 7">
                  <a:extLst>
                    <a:ext uri="{FF2B5EF4-FFF2-40B4-BE49-F238E27FC236}">
                      <a16:creationId xmlns:a16="http://schemas.microsoft.com/office/drawing/2014/main" id="{843DAA01-86BE-C742-B5A1-89939E76EE02}"/>
                    </a:ext>
                  </a:extLst>
                </p:cNvPr>
                <p:cNvSpPr/>
                <p:nvPr/>
              </p:nvSpPr>
              <p:spPr>
                <a:xfrm>
                  <a:off x="8071044" y="2464904"/>
                  <a:ext cx="2165167" cy="802907"/>
                </a:xfrm>
                <a:prstGeom prst="round2SameRect">
                  <a:avLst>
                    <a:gd name="adj1" fmla="val 26362"/>
                    <a:gd name="adj2" fmla="val 0"/>
                  </a:avLst>
                </a:prstGeom>
                <a:gradFill>
                  <a:gsLst>
                    <a:gs pos="0">
                      <a:srgbClr val="E72A84">
                        <a:alpha val="80000"/>
                      </a:srgbClr>
                    </a:gs>
                    <a:gs pos="52000">
                      <a:srgbClr val="1D9ACF"/>
                    </a:gs>
                    <a:gs pos="100000">
                      <a:srgbClr val="13AF97">
                        <a:alpha val="80000"/>
                      </a:srgbClr>
                    </a:gs>
                  </a:gsLst>
                  <a:lin ang="4800000" scaled="0"/>
                </a:gradFill>
                <a:ln w="28575" cap="flat" cmpd="sng" algn="ctr">
                  <a:noFill/>
                  <a:prstDash val="solid"/>
                  <a:miter lim="800000"/>
                </a:ln>
                <a:effectLst>
                  <a:outerShdw blurRad="127000" algn="ctr" rotWithShape="0">
                    <a:prstClr val="black">
                      <a:alpha val="20000"/>
                    </a:prstClr>
                  </a:outerShdw>
                </a:effectLst>
              </p:spPr>
              <p:txBody>
                <a:bodyPr rtlCol="0" anchor="ctr" anchorCtr="0"/>
                <a:lstStyle/>
                <a:p>
                  <a:pPr algn="ctr" defTabSz="914377">
                    <a:defRPr/>
                  </a:pPr>
                  <a:r>
                    <a:rPr lang="en-US" sz="1500" b="1" noProof="0" dirty="0">
                      <a:solidFill>
                        <a:srgbClr val="FFFFFF"/>
                      </a:solidFill>
                      <a:latin typeface="Encode Sans"/>
                    </a:rPr>
                    <a:t>Free2move Charge </a:t>
                  </a:r>
                </a:p>
                <a:p>
                  <a:pPr algn="ctr" defTabSz="914377">
                    <a:defRPr/>
                  </a:pPr>
                  <a:r>
                    <a:rPr lang="en-US" sz="1500" b="1" noProof="0" dirty="0">
                      <a:solidFill>
                        <a:srgbClr val="FFFFFF"/>
                      </a:solidFill>
                      <a:latin typeface="Encode Sans"/>
                    </a:rPr>
                    <a:t>BUSINESS</a:t>
                  </a:r>
                </a:p>
              </p:txBody>
            </p:sp>
            <p:sp>
              <p:nvSpPr>
                <p:cNvPr id="34" name="Rettangolo con angoli arrotondati sullo stesso lato 33">
                  <a:extLst>
                    <a:ext uri="{FF2B5EF4-FFF2-40B4-BE49-F238E27FC236}">
                      <a16:creationId xmlns:a16="http://schemas.microsoft.com/office/drawing/2014/main" id="{4DA3ADF2-A831-0B4C-ABD9-17DBBAD3A5F2}"/>
                    </a:ext>
                  </a:extLst>
                </p:cNvPr>
                <p:cNvSpPr/>
                <p:nvPr/>
              </p:nvSpPr>
              <p:spPr>
                <a:xfrm>
                  <a:off x="8069576" y="3267811"/>
                  <a:ext cx="2168103" cy="3342113"/>
                </a:xfrm>
                <a:prstGeom prst="round2SameRect">
                  <a:avLst>
                    <a:gd name="adj1" fmla="val 0"/>
                    <a:gd name="adj2" fmla="val 8929"/>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algn="ctr" defTabSz="914377">
                    <a:defRPr/>
                  </a:pPr>
                  <a:r>
                    <a:rPr lang="en-US" sz="1300" b="1" noProof="0" dirty="0">
                      <a:solidFill>
                        <a:srgbClr val="002060"/>
                      </a:solidFill>
                      <a:latin typeface="Encode Sans Expanded" pitchFamily="2" charset="77"/>
                      <a:sym typeface="Arial"/>
                    </a:rPr>
                    <a:t>BUSINESS SOLUTIONS &amp; EMPLOYEE CHARGING</a:t>
                  </a:r>
                </a:p>
              </p:txBody>
            </p:sp>
          </p:grpSp>
          <p:pic>
            <p:nvPicPr>
              <p:cNvPr id="53" name="Picture 4" descr="Image Alt">
                <a:extLst>
                  <a:ext uri="{FF2B5EF4-FFF2-40B4-BE49-F238E27FC236}">
                    <a16:creationId xmlns:a16="http://schemas.microsoft.com/office/drawing/2014/main" id="{760AE6D3-3252-F365-0C21-244F3D26D2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102" r="27761" b="-616"/>
              <a:stretch/>
            </p:blipFill>
            <p:spPr bwMode="auto">
              <a:xfrm>
                <a:off x="8221386" y="3035754"/>
                <a:ext cx="2364636" cy="272049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ttangolo con angoli arrotondati 10">
              <a:extLst>
                <a:ext uri="{FF2B5EF4-FFF2-40B4-BE49-F238E27FC236}">
                  <a16:creationId xmlns:a16="http://schemas.microsoft.com/office/drawing/2014/main" id="{BEA2A440-27A4-244B-B329-24A67DB05AA1}"/>
                </a:ext>
              </a:extLst>
            </p:cNvPr>
            <p:cNvSpPr/>
            <p:nvPr/>
          </p:nvSpPr>
          <p:spPr>
            <a:xfrm>
              <a:off x="8217512" y="2178984"/>
              <a:ext cx="2371447" cy="4529953"/>
            </a:xfrm>
            <a:prstGeom prst="roundRect">
              <a:avLst>
                <a:gd name="adj" fmla="val 9961"/>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pic>
        <p:nvPicPr>
          <p:cNvPr id="16" name="Image 15" descr="Une image contenant compteur, plein air, sol, stationnement&#10;&#10;Description générée automatiquement">
            <a:extLst>
              <a:ext uri="{FF2B5EF4-FFF2-40B4-BE49-F238E27FC236}">
                <a16:creationId xmlns:a16="http://schemas.microsoft.com/office/drawing/2014/main" id="{1BBCB141-2AD4-1C6C-1A23-29402D2A14CB}"/>
              </a:ext>
            </a:extLst>
          </p:cNvPr>
          <p:cNvPicPr>
            <a:picLocks noChangeAspect="1"/>
          </p:cNvPicPr>
          <p:nvPr/>
        </p:nvPicPr>
        <p:blipFill rotWithShape="1">
          <a:blip r:embed="rId7"/>
          <a:srcRect l="23000" r="43002" b="28155"/>
          <a:stretch/>
        </p:blipFill>
        <p:spPr>
          <a:xfrm>
            <a:off x="998968" y="2985371"/>
            <a:ext cx="2154166" cy="2481285"/>
          </a:xfrm>
          <a:prstGeom prst="rect">
            <a:avLst/>
          </a:prstGeom>
        </p:spPr>
      </p:pic>
      <p:pic>
        <p:nvPicPr>
          <p:cNvPr id="17" name="Image 16" descr="Une image contenant Police, Graphique, texte, graphisme&#10;&#10;Description générée automatiquement">
            <a:extLst>
              <a:ext uri="{FF2B5EF4-FFF2-40B4-BE49-F238E27FC236}">
                <a16:creationId xmlns:a16="http://schemas.microsoft.com/office/drawing/2014/main" id="{D8D0DE72-557C-EDC1-8E17-6674DE040C1A}"/>
              </a:ext>
            </a:extLst>
          </p:cNvPr>
          <p:cNvPicPr>
            <a:picLocks noChangeAspect="1"/>
          </p:cNvPicPr>
          <p:nvPr/>
        </p:nvPicPr>
        <p:blipFill>
          <a:blip r:embed="rId8"/>
          <a:stretch>
            <a:fillRect/>
          </a:stretch>
        </p:blipFill>
        <p:spPr>
          <a:xfrm>
            <a:off x="8902794" y="922237"/>
            <a:ext cx="1675498" cy="1248107"/>
          </a:xfrm>
          <a:prstGeom prst="rect">
            <a:avLst/>
          </a:prstGeom>
        </p:spPr>
      </p:pic>
      <p:pic>
        <p:nvPicPr>
          <p:cNvPr id="18" name="Image 17">
            <a:extLst>
              <a:ext uri="{FF2B5EF4-FFF2-40B4-BE49-F238E27FC236}">
                <a16:creationId xmlns:a16="http://schemas.microsoft.com/office/drawing/2014/main" id="{5B57E226-6D90-D36F-7190-8AA791A1F9F9}"/>
              </a:ext>
            </a:extLst>
          </p:cNvPr>
          <p:cNvPicPr>
            <a:picLocks noChangeAspect="1"/>
          </p:cNvPicPr>
          <p:nvPr/>
        </p:nvPicPr>
        <p:blipFill>
          <a:blip r:embed="rId9"/>
          <a:stretch>
            <a:fillRect/>
          </a:stretch>
        </p:blipFill>
        <p:spPr>
          <a:xfrm>
            <a:off x="3264060" y="922729"/>
            <a:ext cx="2832410" cy="1093310"/>
          </a:xfrm>
          <a:prstGeom prst="rect">
            <a:avLst/>
          </a:prstGeom>
        </p:spPr>
      </p:pic>
      <p:sp>
        <p:nvSpPr>
          <p:cNvPr id="21" name="Accolade fermante 20">
            <a:extLst>
              <a:ext uri="{FF2B5EF4-FFF2-40B4-BE49-F238E27FC236}">
                <a16:creationId xmlns:a16="http://schemas.microsoft.com/office/drawing/2014/main" id="{113CF79A-4F36-A7C3-C499-CC9CC755BB09}"/>
              </a:ext>
            </a:extLst>
          </p:cNvPr>
          <p:cNvSpPr/>
          <p:nvPr/>
        </p:nvSpPr>
        <p:spPr>
          <a:xfrm rot="16200000">
            <a:off x="4598495" y="-625754"/>
            <a:ext cx="209840" cy="52376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22" name="Espace réservé du numéro de diapositive 1">
            <a:extLst>
              <a:ext uri="{FF2B5EF4-FFF2-40B4-BE49-F238E27FC236}">
                <a16:creationId xmlns:a16="http://schemas.microsoft.com/office/drawing/2014/main" id="{7BC5EA1E-5EBD-4E44-1EE5-08C5EE7E0E8F}"/>
              </a:ext>
            </a:extLst>
          </p:cNvPr>
          <p:cNvSpPr>
            <a:spLocks noGrp="1"/>
          </p:cNvSpPr>
          <p:nvPr>
            <p:ph type="sldNum" sz="quarter" idx="17"/>
          </p:nvPr>
        </p:nvSpPr>
        <p:spPr>
          <a:xfrm>
            <a:off x="10979874" y="6489701"/>
            <a:ext cx="720000" cy="216000"/>
          </a:xfrm>
        </p:spPr>
        <p:txBody>
          <a:bodyPr/>
          <a:lstStyle/>
          <a:p>
            <a:fld id="{975A587B-5814-4D9B-9598-FE9CB954CB01}" type="slidenum">
              <a:rPr lang="en-US" noProof="0" smtClean="0"/>
              <a:pPr/>
              <a:t>23</a:t>
            </a:fld>
            <a:endParaRPr lang="en-US" noProof="0" dirty="0"/>
          </a:p>
        </p:txBody>
      </p:sp>
    </p:spTree>
    <p:extLst>
      <p:ext uri="{BB962C8B-B14F-4D97-AF65-F5344CB8AC3E}">
        <p14:creationId xmlns:p14="http://schemas.microsoft.com/office/powerpoint/2010/main" val="415371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magine 22">
            <a:extLst>
              <a:ext uri="{FF2B5EF4-FFF2-40B4-BE49-F238E27FC236}">
                <a16:creationId xmlns:a16="http://schemas.microsoft.com/office/drawing/2014/main" id="{D2F0DB9D-6E0C-B4FB-C36A-3082AC23321E}"/>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grpSp>
        <p:nvGrpSpPr>
          <p:cNvPr id="37" name="Gruppo 36">
            <a:extLst>
              <a:ext uri="{FF2B5EF4-FFF2-40B4-BE49-F238E27FC236}">
                <a16:creationId xmlns:a16="http://schemas.microsoft.com/office/drawing/2014/main" id="{CF84A0B0-0879-7046-81A7-3476F5BFC523}"/>
              </a:ext>
            </a:extLst>
          </p:cNvPr>
          <p:cNvGrpSpPr/>
          <p:nvPr/>
        </p:nvGrpSpPr>
        <p:grpSpPr>
          <a:xfrm>
            <a:off x="636350" y="1689508"/>
            <a:ext cx="10482754" cy="4906364"/>
            <a:chOff x="1565783" y="2287764"/>
            <a:chExt cx="9140317" cy="4064000"/>
          </a:xfrm>
        </p:grpSpPr>
        <p:grpSp>
          <p:nvGrpSpPr>
            <p:cNvPr id="6" name="Gruppo 5">
              <a:extLst>
                <a:ext uri="{FF2B5EF4-FFF2-40B4-BE49-F238E27FC236}">
                  <a16:creationId xmlns:a16="http://schemas.microsoft.com/office/drawing/2014/main" id="{5CCADD97-EB8A-B94D-9C20-4F5FF33ED147}"/>
                </a:ext>
              </a:extLst>
            </p:cNvPr>
            <p:cNvGrpSpPr/>
            <p:nvPr/>
          </p:nvGrpSpPr>
          <p:grpSpPr>
            <a:xfrm>
              <a:off x="1565783" y="3054042"/>
              <a:ext cx="2531444" cy="2531444"/>
              <a:chOff x="548640" y="3051208"/>
              <a:chExt cx="2531444" cy="2531444"/>
            </a:xfrm>
          </p:grpSpPr>
          <p:sp>
            <p:nvSpPr>
              <p:cNvPr id="4" name="Ovale 3">
                <a:extLst>
                  <a:ext uri="{FF2B5EF4-FFF2-40B4-BE49-F238E27FC236}">
                    <a16:creationId xmlns:a16="http://schemas.microsoft.com/office/drawing/2014/main" id="{1C9F7F32-EEA6-B341-9B70-AF1126A111EB}"/>
                  </a:ext>
                </a:extLst>
              </p:cNvPr>
              <p:cNvSpPr/>
              <p:nvPr/>
            </p:nvSpPr>
            <p:spPr>
              <a:xfrm>
                <a:off x="548640" y="3051208"/>
                <a:ext cx="2531444" cy="2531444"/>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Ovale 4">
                <a:extLst>
                  <a:ext uri="{FF2B5EF4-FFF2-40B4-BE49-F238E27FC236}">
                    <a16:creationId xmlns:a16="http://schemas.microsoft.com/office/drawing/2014/main" id="{D35FE814-1FB2-5C40-A8E8-C281BF6AFF7E}"/>
                  </a:ext>
                </a:extLst>
              </p:cNvPr>
              <p:cNvSpPr/>
              <p:nvPr/>
            </p:nvSpPr>
            <p:spPr>
              <a:xfrm>
                <a:off x="693019" y="3195587"/>
                <a:ext cx="2242686" cy="2242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6" name="Gruppo 35">
              <a:extLst>
                <a:ext uri="{FF2B5EF4-FFF2-40B4-BE49-F238E27FC236}">
                  <a16:creationId xmlns:a16="http://schemas.microsoft.com/office/drawing/2014/main" id="{916EB58C-032D-A64E-95D1-0498F48564FB}"/>
                </a:ext>
              </a:extLst>
            </p:cNvPr>
            <p:cNvGrpSpPr/>
            <p:nvPr/>
          </p:nvGrpSpPr>
          <p:grpSpPr>
            <a:xfrm>
              <a:off x="3614627" y="2287764"/>
              <a:ext cx="7091473" cy="4064000"/>
              <a:chOff x="3614627" y="2287764"/>
              <a:chExt cx="7091473" cy="4064000"/>
            </a:xfrm>
          </p:grpSpPr>
          <p:grpSp>
            <p:nvGrpSpPr>
              <p:cNvPr id="18" name="Gruppo 17">
                <a:extLst>
                  <a:ext uri="{FF2B5EF4-FFF2-40B4-BE49-F238E27FC236}">
                    <a16:creationId xmlns:a16="http://schemas.microsoft.com/office/drawing/2014/main" id="{0D02832A-ED4A-3E4B-9AD0-F80C7ED5C9F4}"/>
                  </a:ext>
                </a:extLst>
              </p:cNvPr>
              <p:cNvGrpSpPr/>
              <p:nvPr/>
            </p:nvGrpSpPr>
            <p:grpSpPr>
              <a:xfrm>
                <a:off x="3614627" y="2287764"/>
                <a:ext cx="6354873" cy="723900"/>
                <a:chOff x="3614627" y="2287764"/>
                <a:chExt cx="6354873" cy="723900"/>
              </a:xfrm>
            </p:grpSpPr>
            <p:sp>
              <p:nvSpPr>
                <p:cNvPr id="9" name="Rettangolo con angoli arrotondati 8">
                  <a:extLst>
                    <a:ext uri="{FF2B5EF4-FFF2-40B4-BE49-F238E27FC236}">
                      <a16:creationId xmlns:a16="http://schemas.microsoft.com/office/drawing/2014/main" id="{B51BF32E-F11B-784E-AE6B-D8452DA9F32B}"/>
                    </a:ext>
                  </a:extLst>
                </p:cNvPr>
                <p:cNvSpPr/>
                <p:nvPr/>
              </p:nvSpPr>
              <p:spPr>
                <a:xfrm>
                  <a:off x="3976577" y="2374522"/>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r>
                    <a:rPr lang="en-US" sz="1800" noProof="0" dirty="0">
                      <a:solidFill>
                        <a:srgbClr val="002060"/>
                      </a:solidFill>
                    </a:rPr>
                    <a:t>Advice on EV charging solutions</a:t>
                  </a:r>
                </a:p>
              </p:txBody>
            </p:sp>
            <p:grpSp>
              <p:nvGrpSpPr>
                <p:cNvPr id="11" name="Gruppo 10">
                  <a:extLst>
                    <a:ext uri="{FF2B5EF4-FFF2-40B4-BE49-F238E27FC236}">
                      <a16:creationId xmlns:a16="http://schemas.microsoft.com/office/drawing/2014/main" id="{05F3C351-15D9-014A-B46B-035482216316}"/>
                    </a:ext>
                  </a:extLst>
                </p:cNvPr>
                <p:cNvGrpSpPr/>
                <p:nvPr/>
              </p:nvGrpSpPr>
              <p:grpSpPr>
                <a:xfrm>
                  <a:off x="3614627" y="2287764"/>
                  <a:ext cx="723900" cy="723900"/>
                  <a:chOff x="3016250" y="-1130300"/>
                  <a:chExt cx="723900" cy="723900"/>
                </a:xfrm>
              </p:grpSpPr>
              <p:sp>
                <p:nvSpPr>
                  <p:cNvPr id="10" name="Ovale 9">
                    <a:extLst>
                      <a:ext uri="{FF2B5EF4-FFF2-40B4-BE49-F238E27FC236}">
                        <a16:creationId xmlns:a16="http://schemas.microsoft.com/office/drawing/2014/main" id="{4BA2638B-B139-7F40-858D-07B8D6F4C35E}"/>
                      </a:ext>
                    </a:extLst>
                  </p:cNvPr>
                  <p:cNvSpPr/>
                  <p:nvPr/>
                </p:nvSpPr>
                <p:spPr>
                  <a:xfrm>
                    <a:off x="30162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e 16">
                    <a:extLst>
                      <a:ext uri="{FF2B5EF4-FFF2-40B4-BE49-F238E27FC236}">
                        <a16:creationId xmlns:a16="http://schemas.microsoft.com/office/drawing/2014/main" id="{A4ABA4E8-4484-414D-9F47-0C465B59E53B}"/>
                      </a:ext>
                    </a:extLst>
                  </p:cNvPr>
                  <p:cNvSpPr/>
                  <p:nvPr/>
                </p:nvSpPr>
                <p:spPr>
                  <a:xfrm>
                    <a:off x="31464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nvGrpSpPr>
              <p:cNvPr id="33" name="Gruppo 32">
                <a:extLst>
                  <a:ext uri="{FF2B5EF4-FFF2-40B4-BE49-F238E27FC236}">
                    <a16:creationId xmlns:a16="http://schemas.microsoft.com/office/drawing/2014/main" id="{A45E3CA8-06D4-D442-BA6A-AB8E8A9DD6CD}"/>
                  </a:ext>
                </a:extLst>
              </p:cNvPr>
              <p:cNvGrpSpPr/>
              <p:nvPr/>
            </p:nvGrpSpPr>
            <p:grpSpPr>
              <a:xfrm>
                <a:off x="4097227" y="3122789"/>
                <a:ext cx="6354873" cy="723900"/>
                <a:chOff x="3614627" y="2962269"/>
                <a:chExt cx="6354873" cy="723900"/>
              </a:xfrm>
            </p:grpSpPr>
            <p:sp>
              <p:nvSpPr>
                <p:cNvPr id="12" name="Rettangolo con angoli arrotondati 11">
                  <a:extLst>
                    <a:ext uri="{FF2B5EF4-FFF2-40B4-BE49-F238E27FC236}">
                      <a16:creationId xmlns:a16="http://schemas.microsoft.com/office/drawing/2014/main" id="{F9A7FCAA-44CA-B444-9A54-AC996495F966}"/>
                    </a:ext>
                  </a:extLst>
                </p:cNvPr>
                <p:cNvSpPr/>
                <p:nvPr/>
              </p:nvSpPr>
              <p:spPr>
                <a:xfrm>
                  <a:off x="3976577" y="3049027"/>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lvl="0"/>
                  <a:r>
                    <a:rPr lang="en-US" sz="1800" noProof="0" dirty="0">
                      <a:solidFill>
                        <a:srgbClr val="002060"/>
                      </a:solidFill>
                    </a:rPr>
                    <a:t>One-stop-shop experience</a:t>
                  </a:r>
                </a:p>
              </p:txBody>
            </p:sp>
            <p:grpSp>
              <p:nvGrpSpPr>
                <p:cNvPr id="19" name="Gruppo 18">
                  <a:extLst>
                    <a:ext uri="{FF2B5EF4-FFF2-40B4-BE49-F238E27FC236}">
                      <a16:creationId xmlns:a16="http://schemas.microsoft.com/office/drawing/2014/main" id="{D2DF95E1-68AB-6A43-BB0E-97CDCF69786E}"/>
                    </a:ext>
                  </a:extLst>
                </p:cNvPr>
                <p:cNvGrpSpPr/>
                <p:nvPr/>
              </p:nvGrpSpPr>
              <p:grpSpPr>
                <a:xfrm>
                  <a:off x="3614627" y="2962269"/>
                  <a:ext cx="723900" cy="723900"/>
                  <a:chOff x="3016250" y="-1130300"/>
                  <a:chExt cx="723900" cy="723900"/>
                </a:xfrm>
              </p:grpSpPr>
              <p:sp>
                <p:nvSpPr>
                  <p:cNvPr id="20" name="Ovale 19">
                    <a:extLst>
                      <a:ext uri="{FF2B5EF4-FFF2-40B4-BE49-F238E27FC236}">
                        <a16:creationId xmlns:a16="http://schemas.microsoft.com/office/drawing/2014/main" id="{0FAD6F9C-9424-6847-8E4B-DF034C8DD411}"/>
                      </a:ext>
                    </a:extLst>
                  </p:cNvPr>
                  <p:cNvSpPr/>
                  <p:nvPr/>
                </p:nvSpPr>
                <p:spPr>
                  <a:xfrm>
                    <a:off x="30162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e 20">
                    <a:extLst>
                      <a:ext uri="{FF2B5EF4-FFF2-40B4-BE49-F238E27FC236}">
                        <a16:creationId xmlns:a16="http://schemas.microsoft.com/office/drawing/2014/main" id="{AC627066-3992-3F4C-B002-BE3747B8D60E}"/>
                      </a:ext>
                    </a:extLst>
                  </p:cNvPr>
                  <p:cNvSpPr/>
                  <p:nvPr/>
                </p:nvSpPr>
                <p:spPr>
                  <a:xfrm>
                    <a:off x="31464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nvGrpSpPr>
              <p:cNvPr id="34" name="Gruppo 33">
                <a:extLst>
                  <a:ext uri="{FF2B5EF4-FFF2-40B4-BE49-F238E27FC236}">
                    <a16:creationId xmlns:a16="http://schemas.microsoft.com/office/drawing/2014/main" id="{787989DE-47D0-8E49-81A4-3F468F11DEC1}"/>
                  </a:ext>
                </a:extLst>
              </p:cNvPr>
              <p:cNvGrpSpPr/>
              <p:nvPr/>
            </p:nvGrpSpPr>
            <p:grpSpPr>
              <a:xfrm>
                <a:off x="4351227" y="3957814"/>
                <a:ext cx="6354873" cy="723900"/>
                <a:chOff x="3551127" y="3834139"/>
                <a:chExt cx="6354873" cy="723900"/>
              </a:xfrm>
            </p:grpSpPr>
            <p:sp>
              <p:nvSpPr>
                <p:cNvPr id="13" name="Rettangolo con angoli arrotondati 12">
                  <a:extLst>
                    <a:ext uri="{FF2B5EF4-FFF2-40B4-BE49-F238E27FC236}">
                      <a16:creationId xmlns:a16="http://schemas.microsoft.com/office/drawing/2014/main" id="{C08FD0A3-4BD5-D14B-B73F-179D6B0C3967}"/>
                    </a:ext>
                  </a:extLst>
                </p:cNvPr>
                <p:cNvSpPr/>
                <p:nvPr/>
              </p:nvSpPr>
              <p:spPr>
                <a:xfrm>
                  <a:off x="3913077" y="3920897"/>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lvl="0"/>
                  <a:r>
                    <a:rPr lang="en-US" sz="1800" noProof="0" dirty="0">
                      <a:solidFill>
                        <a:srgbClr val="002060"/>
                      </a:solidFill>
                    </a:rPr>
                    <a:t>Turnkey and tailor</a:t>
                  </a:r>
                  <a:r>
                    <a:rPr lang="en-US" noProof="0" dirty="0">
                      <a:solidFill>
                        <a:srgbClr val="002060"/>
                      </a:solidFill>
                    </a:rPr>
                    <a:t>-</a:t>
                  </a:r>
                  <a:r>
                    <a:rPr lang="en-US" sz="1800" noProof="0" dirty="0">
                      <a:solidFill>
                        <a:srgbClr val="002060"/>
                      </a:solidFill>
                    </a:rPr>
                    <a:t>made solutions</a:t>
                  </a:r>
                </a:p>
              </p:txBody>
            </p:sp>
            <p:grpSp>
              <p:nvGrpSpPr>
                <p:cNvPr id="22" name="Gruppo 21">
                  <a:extLst>
                    <a:ext uri="{FF2B5EF4-FFF2-40B4-BE49-F238E27FC236}">
                      <a16:creationId xmlns:a16="http://schemas.microsoft.com/office/drawing/2014/main" id="{38F4E261-B2AF-DB48-85A5-C280673600C2}"/>
                    </a:ext>
                  </a:extLst>
                </p:cNvPr>
                <p:cNvGrpSpPr/>
                <p:nvPr/>
              </p:nvGrpSpPr>
              <p:grpSpPr>
                <a:xfrm>
                  <a:off x="3551127" y="3834139"/>
                  <a:ext cx="723900" cy="723900"/>
                  <a:chOff x="2952750" y="-1130300"/>
                  <a:chExt cx="723900" cy="723900"/>
                </a:xfrm>
              </p:grpSpPr>
              <p:sp>
                <p:nvSpPr>
                  <p:cNvPr id="25" name="Ovale 24">
                    <a:extLst>
                      <a:ext uri="{FF2B5EF4-FFF2-40B4-BE49-F238E27FC236}">
                        <a16:creationId xmlns:a16="http://schemas.microsoft.com/office/drawing/2014/main" id="{63505A91-7EB0-E64B-9BA0-B857DB9D4EEE}"/>
                      </a:ext>
                    </a:extLst>
                  </p:cNvPr>
                  <p:cNvSpPr/>
                  <p:nvPr/>
                </p:nvSpPr>
                <p:spPr>
                  <a:xfrm>
                    <a:off x="29527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e 25">
                    <a:extLst>
                      <a:ext uri="{FF2B5EF4-FFF2-40B4-BE49-F238E27FC236}">
                        <a16:creationId xmlns:a16="http://schemas.microsoft.com/office/drawing/2014/main" id="{2DEC74A0-1B8D-434D-8BA4-95D0EC6B935C}"/>
                      </a:ext>
                    </a:extLst>
                  </p:cNvPr>
                  <p:cNvSpPr/>
                  <p:nvPr/>
                </p:nvSpPr>
                <p:spPr>
                  <a:xfrm>
                    <a:off x="30829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nvGrpSpPr>
              <p:cNvPr id="35" name="Gruppo 34">
                <a:extLst>
                  <a:ext uri="{FF2B5EF4-FFF2-40B4-BE49-F238E27FC236}">
                    <a16:creationId xmlns:a16="http://schemas.microsoft.com/office/drawing/2014/main" id="{A206D4C9-9272-074C-A890-3248F4F4AA63}"/>
                  </a:ext>
                </a:extLst>
              </p:cNvPr>
              <p:cNvGrpSpPr/>
              <p:nvPr/>
            </p:nvGrpSpPr>
            <p:grpSpPr>
              <a:xfrm>
                <a:off x="4097227" y="4792839"/>
                <a:ext cx="6354873" cy="723900"/>
                <a:chOff x="3614627" y="4713464"/>
                <a:chExt cx="6354873" cy="723900"/>
              </a:xfrm>
            </p:grpSpPr>
            <p:sp>
              <p:nvSpPr>
                <p:cNvPr id="14" name="Rettangolo con angoli arrotondati 13">
                  <a:extLst>
                    <a:ext uri="{FF2B5EF4-FFF2-40B4-BE49-F238E27FC236}">
                      <a16:creationId xmlns:a16="http://schemas.microsoft.com/office/drawing/2014/main" id="{76697BA8-9083-D54C-99CA-7EB0FBE5114C}"/>
                    </a:ext>
                  </a:extLst>
                </p:cNvPr>
                <p:cNvSpPr/>
                <p:nvPr/>
              </p:nvSpPr>
              <p:spPr>
                <a:xfrm>
                  <a:off x="3976577" y="4800222"/>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lvl="0"/>
                  <a:r>
                    <a:rPr lang="en-US" sz="1800" noProof="0" dirty="0">
                      <a:solidFill>
                        <a:srgbClr val="002060"/>
                      </a:solidFill>
                      <a:ea typeface="+mn-ea"/>
                      <a:cs typeface="+mn-cs"/>
                    </a:rPr>
                    <a:t>Outstanding products and services</a:t>
                  </a:r>
                  <a:endParaRPr lang="en-US" sz="1800" noProof="0" dirty="0">
                    <a:solidFill>
                      <a:srgbClr val="002060"/>
                    </a:solidFill>
                  </a:endParaRPr>
                </a:p>
              </p:txBody>
            </p:sp>
            <p:grpSp>
              <p:nvGrpSpPr>
                <p:cNvPr id="27" name="Gruppo 26">
                  <a:extLst>
                    <a:ext uri="{FF2B5EF4-FFF2-40B4-BE49-F238E27FC236}">
                      <a16:creationId xmlns:a16="http://schemas.microsoft.com/office/drawing/2014/main" id="{0DC3C1F0-9147-354C-BF9D-23A8B4800529}"/>
                    </a:ext>
                  </a:extLst>
                </p:cNvPr>
                <p:cNvGrpSpPr/>
                <p:nvPr/>
              </p:nvGrpSpPr>
              <p:grpSpPr>
                <a:xfrm>
                  <a:off x="3614627" y="4713464"/>
                  <a:ext cx="723900" cy="723900"/>
                  <a:chOff x="3016250" y="-1130300"/>
                  <a:chExt cx="723900" cy="723900"/>
                </a:xfrm>
              </p:grpSpPr>
              <p:sp>
                <p:nvSpPr>
                  <p:cNvPr id="28" name="Ovale 27">
                    <a:extLst>
                      <a:ext uri="{FF2B5EF4-FFF2-40B4-BE49-F238E27FC236}">
                        <a16:creationId xmlns:a16="http://schemas.microsoft.com/office/drawing/2014/main" id="{10AA82C4-D694-5D46-8436-BCD2DBC5BEC4}"/>
                      </a:ext>
                    </a:extLst>
                  </p:cNvPr>
                  <p:cNvSpPr/>
                  <p:nvPr/>
                </p:nvSpPr>
                <p:spPr>
                  <a:xfrm>
                    <a:off x="30162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Ovale 28">
                    <a:extLst>
                      <a:ext uri="{FF2B5EF4-FFF2-40B4-BE49-F238E27FC236}">
                        <a16:creationId xmlns:a16="http://schemas.microsoft.com/office/drawing/2014/main" id="{AF7A3B88-2893-0443-A2E2-46776D61ABCD}"/>
                      </a:ext>
                    </a:extLst>
                  </p:cNvPr>
                  <p:cNvSpPr/>
                  <p:nvPr/>
                </p:nvSpPr>
                <p:spPr>
                  <a:xfrm>
                    <a:off x="31464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nvGrpSpPr>
              <p:cNvPr id="16" name="Gruppo 15">
                <a:extLst>
                  <a:ext uri="{FF2B5EF4-FFF2-40B4-BE49-F238E27FC236}">
                    <a16:creationId xmlns:a16="http://schemas.microsoft.com/office/drawing/2014/main" id="{2664E86F-1A09-C343-BD40-4B7C8B5EA734}"/>
                  </a:ext>
                </a:extLst>
              </p:cNvPr>
              <p:cNvGrpSpPr/>
              <p:nvPr/>
            </p:nvGrpSpPr>
            <p:grpSpPr>
              <a:xfrm>
                <a:off x="3614627" y="5627864"/>
                <a:ext cx="6354873" cy="723900"/>
                <a:chOff x="3614627" y="5627864"/>
                <a:chExt cx="6354873" cy="723900"/>
              </a:xfrm>
            </p:grpSpPr>
            <p:sp>
              <p:nvSpPr>
                <p:cNvPr id="15" name="Rettangolo con angoli arrotondati 14">
                  <a:extLst>
                    <a:ext uri="{FF2B5EF4-FFF2-40B4-BE49-F238E27FC236}">
                      <a16:creationId xmlns:a16="http://schemas.microsoft.com/office/drawing/2014/main" id="{ACCE44F7-BCA8-9D4C-AF0F-5429CFBE128F}"/>
                    </a:ext>
                  </a:extLst>
                </p:cNvPr>
                <p:cNvSpPr/>
                <p:nvPr/>
              </p:nvSpPr>
              <p:spPr>
                <a:xfrm>
                  <a:off x="3976577" y="5714622"/>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marL="0" lvl="0" indent="0" defTabSz="1244600">
                    <a:lnSpc>
                      <a:spcPct val="90000"/>
                    </a:lnSpc>
                    <a:spcBef>
                      <a:spcPct val="0"/>
                    </a:spcBef>
                    <a:spcAft>
                      <a:spcPct val="35000"/>
                    </a:spcAft>
                    <a:buFont typeface="+mj-lt"/>
                    <a:buNone/>
                  </a:pPr>
                  <a:r>
                    <a:rPr lang="en-US" sz="1800" kern="1200" noProof="0" dirty="0">
                      <a:solidFill>
                        <a:srgbClr val="002060"/>
                      </a:solidFill>
                      <a:ea typeface="+mn-ea"/>
                      <a:cs typeface="+mn-cs"/>
                    </a:rPr>
                    <a:t>Optimization of total cost of ownership</a:t>
                  </a:r>
                </a:p>
              </p:txBody>
            </p:sp>
            <p:grpSp>
              <p:nvGrpSpPr>
                <p:cNvPr id="30" name="Gruppo 29">
                  <a:extLst>
                    <a:ext uri="{FF2B5EF4-FFF2-40B4-BE49-F238E27FC236}">
                      <a16:creationId xmlns:a16="http://schemas.microsoft.com/office/drawing/2014/main" id="{26378433-5721-7C43-8ADF-287C12712D2D}"/>
                    </a:ext>
                  </a:extLst>
                </p:cNvPr>
                <p:cNvGrpSpPr/>
                <p:nvPr/>
              </p:nvGrpSpPr>
              <p:grpSpPr>
                <a:xfrm>
                  <a:off x="3614627" y="5627864"/>
                  <a:ext cx="723900" cy="723900"/>
                  <a:chOff x="3016250" y="-1130300"/>
                  <a:chExt cx="723900" cy="723900"/>
                </a:xfrm>
              </p:grpSpPr>
              <p:sp>
                <p:nvSpPr>
                  <p:cNvPr id="31" name="Ovale 30">
                    <a:extLst>
                      <a:ext uri="{FF2B5EF4-FFF2-40B4-BE49-F238E27FC236}">
                        <a16:creationId xmlns:a16="http://schemas.microsoft.com/office/drawing/2014/main" id="{E25565A1-5DE0-304B-A5D5-665D01F06B37}"/>
                      </a:ext>
                    </a:extLst>
                  </p:cNvPr>
                  <p:cNvSpPr/>
                  <p:nvPr/>
                </p:nvSpPr>
                <p:spPr>
                  <a:xfrm>
                    <a:off x="30162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e 31">
                    <a:extLst>
                      <a:ext uri="{FF2B5EF4-FFF2-40B4-BE49-F238E27FC236}">
                        <a16:creationId xmlns:a16="http://schemas.microsoft.com/office/drawing/2014/main" id="{EA7046DC-A80E-ED4F-8B0E-3204CC5CEE64}"/>
                      </a:ext>
                    </a:extLst>
                  </p:cNvPr>
                  <p:cNvSpPr/>
                  <p:nvPr/>
                </p:nvSpPr>
                <p:spPr>
                  <a:xfrm>
                    <a:off x="31464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grpSp>
      <p:sp>
        <p:nvSpPr>
          <p:cNvPr id="38" name="Espace réservé du texte 17">
            <a:extLst>
              <a:ext uri="{FF2B5EF4-FFF2-40B4-BE49-F238E27FC236}">
                <a16:creationId xmlns:a16="http://schemas.microsoft.com/office/drawing/2014/main" id="{5FDBFCFD-B3D4-2740-B267-B8D5AECF2F54}"/>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1500" b="1" kern="1200" cap="all" baseline="0">
                <a:solidFill>
                  <a:schemeClr val="bg1"/>
                </a:solidFill>
                <a:latin typeface="+mn-lt"/>
                <a:ea typeface="+mn-ea"/>
                <a:cs typeface="+mn-cs"/>
              </a:defRPr>
            </a:lvl1pPr>
            <a:lvl2pPr marL="342900" indent="0" algn="l" defTabSz="685800" rtl="0" eaLnBrk="1" latinLnBrk="0" hangingPunct="1">
              <a:lnSpc>
                <a:spcPct val="105000"/>
              </a:lnSpc>
              <a:spcBef>
                <a:spcPts val="700"/>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105000"/>
              </a:lnSpc>
              <a:spcBef>
                <a:spcPts val="700"/>
              </a:spcBef>
              <a:buSzPct val="120000"/>
              <a:buFont typeface="Encode Sans" pitchFamily="2" charset="0"/>
              <a:buNone/>
              <a:defRPr sz="1350" b="1" kern="1200">
                <a:solidFill>
                  <a:schemeClr val="tx2"/>
                </a:solidFill>
                <a:latin typeface="+mn-lt"/>
                <a:ea typeface="+mn-ea"/>
                <a:cs typeface="+mn-cs"/>
              </a:defRPr>
            </a:lvl3pPr>
            <a:lvl4pPr marL="10287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1371600" indent="0" algn="l" defTabSz="685800" rtl="0" eaLnBrk="1" latinLnBrk="0" hangingPunct="1">
              <a:lnSpc>
                <a:spcPct val="105000"/>
              </a:lnSpc>
              <a:spcBef>
                <a:spcPts val="400"/>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pic>
        <p:nvPicPr>
          <p:cNvPr id="7" name="Image 6" descr="Une image contenant Police, Graphique, texte, graphisme&#10;&#10;Description générée automatiquement">
            <a:extLst>
              <a:ext uri="{FF2B5EF4-FFF2-40B4-BE49-F238E27FC236}">
                <a16:creationId xmlns:a16="http://schemas.microsoft.com/office/drawing/2014/main" id="{0604B4C6-C530-E077-C767-406CFEFB271E}"/>
              </a:ext>
            </a:extLst>
          </p:cNvPr>
          <p:cNvPicPr>
            <a:picLocks noChangeAspect="1"/>
          </p:cNvPicPr>
          <p:nvPr/>
        </p:nvPicPr>
        <p:blipFill>
          <a:blip r:embed="rId4"/>
          <a:stretch>
            <a:fillRect/>
          </a:stretch>
        </p:blipFill>
        <p:spPr>
          <a:xfrm>
            <a:off x="1150377" y="3466819"/>
            <a:ext cx="1875181" cy="1396854"/>
          </a:xfrm>
          <a:prstGeom prst="rect">
            <a:avLst/>
          </a:prstGeom>
        </p:spPr>
      </p:pic>
      <p:sp>
        <p:nvSpPr>
          <p:cNvPr id="2" name="Espace réservé du numéro de diapositive 1">
            <a:extLst>
              <a:ext uri="{FF2B5EF4-FFF2-40B4-BE49-F238E27FC236}">
                <a16:creationId xmlns:a16="http://schemas.microsoft.com/office/drawing/2014/main" id="{402D31E1-7289-5843-1A6B-FE7DBADCA387}"/>
              </a:ext>
            </a:extLst>
          </p:cNvPr>
          <p:cNvSpPr>
            <a:spLocks noGrp="1"/>
          </p:cNvSpPr>
          <p:nvPr>
            <p:ph type="sldNum" sz="quarter" idx="17"/>
          </p:nvPr>
        </p:nvSpPr>
        <p:spPr/>
        <p:txBody>
          <a:bodyPr/>
          <a:lstStyle/>
          <a:p>
            <a:fld id="{975A587B-5814-4D9B-9598-FE9CB954CB01}" type="slidenum">
              <a:rPr lang="en-US" noProof="0" smtClean="0"/>
              <a:pPr/>
              <a:t>24</a:t>
            </a:fld>
            <a:endParaRPr lang="en-US" noProof="0" dirty="0"/>
          </a:p>
        </p:txBody>
      </p:sp>
      <p:sp>
        <p:nvSpPr>
          <p:cNvPr id="3" name="ZoneTexte 3">
            <a:extLst>
              <a:ext uri="{FF2B5EF4-FFF2-40B4-BE49-F238E27FC236}">
                <a16:creationId xmlns:a16="http://schemas.microsoft.com/office/drawing/2014/main" id="{BCD500C0-5D93-0FFE-AAB1-2CC994642E11}"/>
              </a:ext>
            </a:extLst>
          </p:cNvPr>
          <p:cNvSpPr txBox="1"/>
          <p:nvPr/>
        </p:nvSpPr>
        <p:spPr>
          <a:xfrm>
            <a:off x="627106" y="1006828"/>
            <a:ext cx="10029810"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Customer benefits:</a:t>
            </a:r>
          </a:p>
        </p:txBody>
      </p:sp>
    </p:spTree>
    <p:extLst>
      <p:ext uri="{BB962C8B-B14F-4D97-AF65-F5344CB8AC3E}">
        <p14:creationId xmlns:p14="http://schemas.microsoft.com/office/powerpoint/2010/main" val="404349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22">
            <a:extLst>
              <a:ext uri="{FF2B5EF4-FFF2-40B4-BE49-F238E27FC236}">
                <a16:creationId xmlns:a16="http://schemas.microsoft.com/office/drawing/2014/main" id="{F30F8877-14B0-15AC-0D10-30024BC36E62}"/>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16" name="Rettangolo con angoli arrotondati 172">
            <a:extLst>
              <a:ext uri="{FF2B5EF4-FFF2-40B4-BE49-F238E27FC236}">
                <a16:creationId xmlns:a16="http://schemas.microsoft.com/office/drawing/2014/main" id="{645EF68F-40BD-76B3-F5E5-C41A160C31E7}"/>
              </a:ext>
            </a:extLst>
          </p:cNvPr>
          <p:cNvSpPr/>
          <p:nvPr/>
        </p:nvSpPr>
        <p:spPr>
          <a:xfrm>
            <a:off x="382398" y="1017686"/>
            <a:ext cx="5253612" cy="5390465"/>
          </a:xfrm>
          <a:prstGeom prst="roundRect">
            <a:avLst>
              <a:gd name="adj" fmla="val 4538"/>
            </a:avLst>
          </a:prstGeom>
          <a:solidFill>
            <a:schemeClr val="bg1"/>
          </a:solidFill>
          <a:ln w="38100">
            <a:solidFill>
              <a:srgbClr val="0070C0"/>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ttangolo con angoli arrotondati sullo stesso lato 173">
            <a:extLst>
              <a:ext uri="{FF2B5EF4-FFF2-40B4-BE49-F238E27FC236}">
                <a16:creationId xmlns:a16="http://schemas.microsoft.com/office/drawing/2014/main" id="{99986AF4-E04F-F55F-548E-23EED71A6F3D}"/>
              </a:ext>
            </a:extLst>
          </p:cNvPr>
          <p:cNvSpPr/>
          <p:nvPr/>
        </p:nvSpPr>
        <p:spPr>
          <a:xfrm>
            <a:off x="382399" y="1017686"/>
            <a:ext cx="5253611" cy="652759"/>
          </a:xfrm>
          <a:prstGeom prst="round2SameRect">
            <a:avLst>
              <a:gd name="adj1" fmla="val 2533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BASED ON</a:t>
            </a:r>
            <a:r>
              <a:rPr lang="en-US" sz="1400" b="1" dirty="0"/>
              <a:t>:</a:t>
            </a:r>
            <a:endParaRPr lang="en-US" sz="1400" b="1" noProof="0" dirty="0"/>
          </a:p>
        </p:txBody>
      </p:sp>
      <p:sp>
        <p:nvSpPr>
          <p:cNvPr id="2" name="CasellaDiTesto 1">
            <a:extLst>
              <a:ext uri="{FF2B5EF4-FFF2-40B4-BE49-F238E27FC236}">
                <a16:creationId xmlns:a16="http://schemas.microsoft.com/office/drawing/2014/main" id="{B5E6FC60-93A6-8F4F-AEF5-1EB7C7FC8F7D}"/>
              </a:ext>
            </a:extLst>
          </p:cNvPr>
          <p:cNvSpPr txBox="1"/>
          <p:nvPr/>
        </p:nvSpPr>
        <p:spPr>
          <a:xfrm>
            <a:off x="223613" y="464138"/>
            <a:ext cx="7451183"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Encode Sans Expanded ExtraBold" pitchFamily="2" charset="77"/>
                <a:ea typeface="+mn-ea"/>
                <a:cs typeface="+mn-cs"/>
              </a:rPr>
              <a:t>Free2move Charge &amp; </a:t>
            </a:r>
            <a:r>
              <a:rPr kumimoji="0" lang="en-US" sz="1800" b="0" i="0" u="none" strike="noStrike" kern="1200" cap="none" spc="0" normalizeH="0" baseline="0" noProof="0" dirty="0" err="1">
                <a:ln>
                  <a:noFill/>
                </a:ln>
                <a:solidFill>
                  <a:prstClr val="white"/>
                </a:solidFill>
                <a:effectLst/>
                <a:uLnTx/>
                <a:uFillTx/>
                <a:latin typeface="Encode Sans Expanded ExtraBold" pitchFamily="2" charset="77"/>
                <a:ea typeface="+mn-ea"/>
                <a:cs typeface="+mn-cs"/>
              </a:rPr>
              <a:t>eSolutions</a:t>
            </a:r>
            <a:r>
              <a:rPr kumimoji="0" lang="en-US" sz="1800" b="0" i="0" u="none" strike="noStrike" kern="1200" cap="none" spc="0" normalizeH="0" baseline="0" noProof="0" dirty="0">
                <a:ln>
                  <a:noFill/>
                </a:ln>
                <a:solidFill>
                  <a:prstClr val="white"/>
                </a:solidFill>
                <a:effectLst/>
                <a:uLnTx/>
                <a:uFillTx/>
                <a:latin typeface="Encode Sans Expanded ExtraBold" pitchFamily="2" charset="77"/>
                <a:ea typeface="+mn-ea"/>
                <a:cs typeface="+mn-cs"/>
              </a:rPr>
              <a:t> – UN ECOSISTEMA</a:t>
            </a:r>
          </a:p>
        </p:txBody>
      </p:sp>
      <p:sp>
        <p:nvSpPr>
          <p:cNvPr id="12" name="Segnaposto testo 11">
            <a:extLst>
              <a:ext uri="{FF2B5EF4-FFF2-40B4-BE49-F238E27FC236}">
                <a16:creationId xmlns:a16="http://schemas.microsoft.com/office/drawing/2014/main" id="{DDB95C7F-0692-1F48-858A-3F2C30892096}"/>
              </a:ext>
            </a:extLst>
          </p:cNvPr>
          <p:cNvSpPr>
            <a:spLocks noGrp="1"/>
          </p:cNvSpPr>
          <p:nvPr>
            <p:ph type="body" idx="1"/>
          </p:nvPr>
        </p:nvSpPr>
        <p:spPr/>
        <p:txBody>
          <a:bodyPr lIns="612000"/>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sp>
        <p:nvSpPr>
          <p:cNvPr id="5" name="Google Shape;1548;p119">
            <a:extLst>
              <a:ext uri="{FF2B5EF4-FFF2-40B4-BE49-F238E27FC236}">
                <a16:creationId xmlns:a16="http://schemas.microsoft.com/office/drawing/2014/main" id="{6FEDC94B-7E1B-65EA-27F7-0786DB7E6D48}"/>
              </a:ext>
            </a:extLst>
          </p:cNvPr>
          <p:cNvSpPr/>
          <p:nvPr/>
        </p:nvSpPr>
        <p:spPr>
          <a:xfrm>
            <a:off x="670560" y="4117290"/>
            <a:ext cx="4669536" cy="1651073"/>
          </a:xfrm>
          <a:prstGeom prst="rect">
            <a:avLst/>
          </a:prstGeom>
          <a:noFill/>
          <a:ln>
            <a:noFill/>
          </a:ln>
        </p:spPr>
        <p:txBody>
          <a:bodyPr spcFirstLastPara="1" wrap="square" lIns="68575" tIns="34275" rIns="68575" bIns="34275" anchor="t" anchorCtr="0">
            <a:noAutofit/>
          </a:bodyPr>
          <a:lstStyle/>
          <a:p>
            <a:pPr marL="285750" marR="0" lvl="0" indent="-285750" algn="l" defTabSz="91437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Encode Sans Light" pitchFamily="2" charset="0"/>
                <a:cs typeface="Arial" panose="020B0604020202020204" pitchFamily="34" charset="0"/>
                <a:sym typeface="Encode Sans"/>
              </a:rPr>
              <a:t>The customer facing ecosystem for</a:t>
            </a:r>
            <a:r>
              <a:rPr kumimoji="0" lang="en-US" sz="1600" b="0" i="0" u="none" strike="noStrike" kern="1200" cap="none" spc="0" normalizeH="0" baseline="0" noProof="0" dirty="0">
                <a:ln>
                  <a:noFill/>
                </a:ln>
                <a:solidFill>
                  <a:srgbClr val="002060"/>
                </a:solidFill>
                <a:effectLst/>
                <a:uLnTx/>
                <a:uFillTx/>
                <a:latin typeface="Encode Sans Light" pitchFamily="2" charset="0"/>
                <a:cs typeface="Arial" panose="020B0604020202020204" pitchFamily="34" charset="0"/>
                <a:sym typeface="Encode Sans"/>
              </a:rPr>
              <a:t> hardware, software and services</a:t>
            </a:r>
          </a:p>
          <a:p>
            <a:pPr marL="285750" marR="0" lvl="0" indent="-285750" algn="l" defTabSz="91437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Encode Sans Light" pitchFamily="2" charset="0"/>
                <a:cs typeface="Arial" panose="020B0604020202020204" pitchFamily="34" charset="0"/>
                <a:sym typeface="Encode Sans"/>
              </a:rPr>
              <a:t>Setting </a:t>
            </a:r>
            <a:r>
              <a:rPr kumimoji="0" lang="en-US" sz="1600" b="1" i="0" u="none" strike="noStrike" kern="1200" cap="none" spc="0" normalizeH="0" baseline="0" noProof="0" dirty="0">
                <a:ln>
                  <a:noFill/>
                </a:ln>
                <a:solidFill>
                  <a:srgbClr val="002060"/>
                </a:solidFill>
                <a:effectLst/>
                <a:uLnTx/>
                <a:uFillTx/>
                <a:latin typeface="Encode Sans Light" pitchFamily="2" charset="0"/>
                <a:cs typeface="Arial" panose="020B0604020202020204" pitchFamily="34" charset="0"/>
                <a:sym typeface="Encode Sans"/>
              </a:rPr>
              <a:t>product requirements and timing </a:t>
            </a:r>
            <a:r>
              <a:rPr kumimoji="0" lang="en-US" sz="1600" b="0" i="0" u="none" strike="noStrike" kern="1200" cap="none" spc="0" normalizeH="0" baseline="0" noProof="0" dirty="0">
                <a:ln>
                  <a:noFill/>
                </a:ln>
                <a:solidFill>
                  <a:srgbClr val="002060"/>
                </a:solidFill>
                <a:effectLst/>
                <a:uLnTx/>
                <a:uFillTx/>
                <a:latin typeface="Encode Sans Light" pitchFamily="2" charset="0"/>
                <a:cs typeface="Arial" panose="020B0604020202020204" pitchFamily="34" charset="0"/>
                <a:sym typeface="Encode Sans"/>
              </a:rPr>
              <a:t>of commercialization</a:t>
            </a:r>
          </a:p>
          <a:p>
            <a:pPr marL="285750" marR="0" lvl="0" indent="-285750" algn="l" defTabSz="91437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Encode Sans Light" pitchFamily="2" charset="0"/>
                <a:cs typeface="Arial" panose="020B0604020202020204" pitchFamily="34" charset="0"/>
                <a:sym typeface="Encode Sans"/>
              </a:rPr>
              <a:t>Go-to-market strategy &amp; commercialization </a:t>
            </a:r>
            <a:r>
              <a:rPr kumimoji="0" lang="en-US" sz="1600" b="0" i="0" u="none" strike="noStrike" kern="1200" cap="none" spc="0" normalizeH="0" baseline="0" noProof="0" dirty="0">
                <a:ln>
                  <a:noFill/>
                </a:ln>
                <a:solidFill>
                  <a:srgbClr val="002060"/>
                </a:solidFill>
                <a:effectLst/>
                <a:uLnTx/>
                <a:uFillTx/>
                <a:latin typeface="Encode Sans Light" pitchFamily="2" charset="0"/>
                <a:cs typeface="Arial" panose="020B0604020202020204" pitchFamily="34" charset="0"/>
                <a:sym typeface="Encode Sans"/>
              </a:rPr>
              <a:t>execution</a:t>
            </a:r>
          </a:p>
        </p:txBody>
      </p:sp>
      <p:pic>
        <p:nvPicPr>
          <p:cNvPr id="8" name="Image 7">
            <a:extLst>
              <a:ext uri="{FF2B5EF4-FFF2-40B4-BE49-F238E27FC236}">
                <a16:creationId xmlns:a16="http://schemas.microsoft.com/office/drawing/2014/main" id="{12CDB85A-3D9F-E63E-99D5-29361209B56F}"/>
              </a:ext>
            </a:extLst>
          </p:cNvPr>
          <p:cNvPicPr>
            <a:picLocks noChangeAspect="1"/>
          </p:cNvPicPr>
          <p:nvPr/>
        </p:nvPicPr>
        <p:blipFill>
          <a:blip r:embed="rId4"/>
          <a:stretch>
            <a:fillRect/>
          </a:stretch>
        </p:blipFill>
        <p:spPr>
          <a:xfrm>
            <a:off x="1462572" y="1837828"/>
            <a:ext cx="3086100" cy="1191234"/>
          </a:xfrm>
          <a:prstGeom prst="rect">
            <a:avLst/>
          </a:prstGeom>
        </p:spPr>
      </p:pic>
      <p:sp>
        <p:nvSpPr>
          <p:cNvPr id="9" name="ZoneTexte 8">
            <a:extLst>
              <a:ext uri="{FF2B5EF4-FFF2-40B4-BE49-F238E27FC236}">
                <a16:creationId xmlns:a16="http://schemas.microsoft.com/office/drawing/2014/main" id="{5680D957-4660-3E70-5C8C-F4455B95C33D}"/>
              </a:ext>
            </a:extLst>
          </p:cNvPr>
          <p:cNvSpPr txBox="1"/>
          <p:nvPr/>
        </p:nvSpPr>
        <p:spPr>
          <a:xfrm>
            <a:off x="462386" y="3150620"/>
            <a:ext cx="5074108" cy="923330"/>
          </a:xfrm>
          <a:prstGeom prst="rect">
            <a:avLst/>
          </a:prstGeom>
          <a:noFill/>
        </p:spPr>
        <p:txBody>
          <a:bodyPr wrap="square">
            <a:spAutoFit/>
          </a:bodyPr>
          <a:lstStyle/>
          <a:p>
            <a:pPr algn="ctr"/>
            <a:r>
              <a:rPr lang="en-US" sz="1800" b="1" dirty="0">
                <a:solidFill>
                  <a:srgbClr val="002060"/>
                </a:solidFill>
                <a:latin typeface="Encode Sans" pitchFamily="2" charset="0"/>
                <a:ea typeface="Open Sans" panose="020B0606030504020204" pitchFamily="34" charset="0"/>
                <a:cs typeface="Open Sans" panose="020B0606030504020204" pitchFamily="34" charset="0"/>
              </a:rPr>
              <a:t>Comprehensive ecosystem fulfilling EV charging and energy needs, both for private and business customers.</a:t>
            </a:r>
          </a:p>
        </p:txBody>
      </p:sp>
      <p:grpSp>
        <p:nvGrpSpPr>
          <p:cNvPr id="6" name="Group 5">
            <a:extLst>
              <a:ext uri="{FF2B5EF4-FFF2-40B4-BE49-F238E27FC236}">
                <a16:creationId xmlns:a16="http://schemas.microsoft.com/office/drawing/2014/main" id="{B311BF01-6924-2837-8CB5-B959DE4F324B}"/>
              </a:ext>
            </a:extLst>
          </p:cNvPr>
          <p:cNvGrpSpPr/>
          <p:nvPr/>
        </p:nvGrpSpPr>
        <p:grpSpPr>
          <a:xfrm>
            <a:off x="6496728" y="1017686"/>
            <a:ext cx="5252400" cy="5390465"/>
            <a:chOff x="6496728" y="1017686"/>
            <a:chExt cx="5252400" cy="5390465"/>
          </a:xfrm>
        </p:grpSpPr>
        <p:sp>
          <p:nvSpPr>
            <p:cNvPr id="14" name="Rettangolo con angoli arrotondati 2">
              <a:extLst>
                <a:ext uri="{FF2B5EF4-FFF2-40B4-BE49-F238E27FC236}">
                  <a16:creationId xmlns:a16="http://schemas.microsoft.com/office/drawing/2014/main" id="{6235747E-065C-06D5-E4E4-BBC0F80F364C}"/>
                </a:ext>
              </a:extLst>
            </p:cNvPr>
            <p:cNvSpPr/>
            <p:nvPr/>
          </p:nvSpPr>
          <p:spPr>
            <a:xfrm>
              <a:off x="6496728" y="1017686"/>
              <a:ext cx="5252400" cy="5390465"/>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ttangolo con angoli arrotondati sullo stesso lato 7">
              <a:extLst>
                <a:ext uri="{FF2B5EF4-FFF2-40B4-BE49-F238E27FC236}">
                  <a16:creationId xmlns:a16="http://schemas.microsoft.com/office/drawing/2014/main" id="{E0B651C5-54FE-F556-E167-1812102D6AA4}"/>
                </a:ext>
              </a:extLst>
            </p:cNvPr>
            <p:cNvSpPr/>
            <p:nvPr/>
          </p:nvSpPr>
          <p:spPr>
            <a:xfrm>
              <a:off x="6496728" y="1017686"/>
              <a:ext cx="5252400"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OPERATED BY:</a:t>
              </a:r>
            </a:p>
          </p:txBody>
        </p:sp>
        <p:pic>
          <p:nvPicPr>
            <p:cNvPr id="4" name="Picture 6">
              <a:extLst>
                <a:ext uri="{FF2B5EF4-FFF2-40B4-BE49-F238E27FC236}">
                  <a16:creationId xmlns:a16="http://schemas.microsoft.com/office/drawing/2014/main" id="{0D5FD058-DD7F-3046-2C25-6C5510B13573}"/>
                </a:ext>
              </a:extLst>
            </p:cNvPr>
            <p:cNvPicPr>
              <a:picLocks noChangeAspect="1"/>
            </p:cNvPicPr>
            <p:nvPr/>
          </p:nvPicPr>
          <p:blipFill>
            <a:blip r:embed="rId5"/>
            <a:stretch>
              <a:fillRect/>
            </a:stretch>
          </p:blipFill>
          <p:spPr>
            <a:xfrm>
              <a:off x="8625352" y="1750859"/>
              <a:ext cx="1385547" cy="1385547"/>
            </a:xfrm>
            <a:prstGeom prst="rect">
              <a:avLst/>
            </a:prstGeom>
          </p:spPr>
        </p:pic>
        <p:sp>
          <p:nvSpPr>
            <p:cNvPr id="7" name="Google Shape;1548;p119">
              <a:extLst>
                <a:ext uri="{FF2B5EF4-FFF2-40B4-BE49-F238E27FC236}">
                  <a16:creationId xmlns:a16="http://schemas.microsoft.com/office/drawing/2014/main" id="{C02C80E9-0C86-C3D4-C2E8-AB85D6831774}"/>
                </a:ext>
              </a:extLst>
            </p:cNvPr>
            <p:cNvSpPr/>
            <p:nvPr/>
          </p:nvSpPr>
          <p:spPr>
            <a:xfrm>
              <a:off x="6946005" y="4116610"/>
              <a:ext cx="4393869" cy="1729486"/>
            </a:xfrm>
            <a:prstGeom prst="rect">
              <a:avLst/>
            </a:prstGeom>
            <a:noFill/>
            <a:ln>
              <a:noFill/>
            </a:ln>
          </p:spPr>
          <p:txBody>
            <a:bodyPr spcFirstLastPara="1" wrap="square" lIns="68575" tIns="34275" rIns="68575" bIns="34275" anchor="t" anchorCtr="0">
              <a:noAutofit/>
            </a:bodyPr>
            <a:lstStyle/>
            <a:p>
              <a:pPr marL="285750" indent="-285750">
                <a:spcBef>
                  <a:spcPts val="600"/>
                </a:spcBef>
                <a:buFont typeface="Arial" panose="020B0604020202020204" pitchFamily="34" charset="0"/>
                <a:buChar char="•"/>
              </a:pPr>
              <a:r>
                <a:rPr lang="en-US" sz="1600" dirty="0">
                  <a:solidFill>
                    <a:srgbClr val="002060"/>
                  </a:solidFill>
                  <a:latin typeface="Encode Sans Light" pitchFamily="2" charset="0"/>
                  <a:cs typeface="Arial" panose="020B0604020202020204" pitchFamily="34" charset="0"/>
                </a:rPr>
                <a:t>Leading </a:t>
              </a:r>
              <a:r>
                <a:rPr lang="en-US" sz="1600" b="1" dirty="0">
                  <a:solidFill>
                    <a:srgbClr val="002060"/>
                  </a:solidFill>
                  <a:latin typeface="Encode Sans Light" pitchFamily="2" charset="0"/>
                  <a:cs typeface="Arial" panose="020B0604020202020204" pitchFamily="34" charset="0"/>
                </a:rPr>
                <a:t>private charging solutions</a:t>
              </a:r>
              <a:r>
                <a:rPr lang="en-US" sz="1600" dirty="0">
                  <a:solidFill>
                    <a:srgbClr val="002060"/>
                  </a:solidFill>
                  <a:latin typeface="Encode Sans Light" pitchFamily="2" charset="0"/>
                  <a:cs typeface="Arial" panose="020B0604020202020204" pitchFamily="34" charset="0"/>
                </a:rPr>
                <a:t>, with latest smart chargers and installation services</a:t>
              </a:r>
            </a:p>
            <a:p>
              <a:pPr marL="285750" indent="-285750">
                <a:spcBef>
                  <a:spcPts val="600"/>
                </a:spcBef>
                <a:buFont typeface="Arial" panose="020B0604020202020204" pitchFamily="34" charset="0"/>
                <a:buChar char="•"/>
              </a:pPr>
              <a:r>
                <a:rPr lang="en-US" sz="1600" b="1" dirty="0">
                  <a:solidFill>
                    <a:srgbClr val="002060"/>
                  </a:solidFill>
                  <a:latin typeface="Encode Sans Light" pitchFamily="2" charset="0"/>
                  <a:cs typeface="Arial" panose="020B0604020202020204" pitchFamily="34" charset="0"/>
                </a:rPr>
                <a:t>Advanced software and digital products, </a:t>
              </a:r>
              <a:r>
                <a:rPr lang="en-US" sz="1600" dirty="0">
                  <a:solidFill>
                    <a:srgbClr val="002060"/>
                  </a:solidFill>
                  <a:latin typeface="Encode Sans Light" pitchFamily="2" charset="0"/>
                  <a:cs typeface="Arial" panose="020B0604020202020204" pitchFamily="34" charset="0"/>
                </a:rPr>
                <a:t>ensuring easy access to public chargers</a:t>
              </a:r>
            </a:p>
            <a:p>
              <a:pPr marL="285750" indent="-285750">
                <a:spcBef>
                  <a:spcPts val="600"/>
                </a:spcBef>
                <a:buFont typeface="Arial" panose="020B0604020202020204" pitchFamily="34" charset="0"/>
                <a:buChar char="•"/>
              </a:pPr>
              <a:r>
                <a:rPr lang="en-US" sz="1600" b="1" dirty="0">
                  <a:solidFill>
                    <a:srgbClr val="002060"/>
                  </a:solidFill>
                  <a:latin typeface="Encode Sans Light" pitchFamily="2" charset="0"/>
                  <a:cs typeface="Arial" panose="020B0604020202020204" pitchFamily="34" charset="0"/>
                  <a:sym typeface="Encode Sans"/>
                </a:rPr>
                <a:t>Charging Point Operators (CPOs) management</a:t>
              </a:r>
            </a:p>
          </p:txBody>
        </p:sp>
        <p:sp>
          <p:nvSpPr>
            <p:cNvPr id="10" name="ZoneTexte 9">
              <a:extLst>
                <a:ext uri="{FF2B5EF4-FFF2-40B4-BE49-F238E27FC236}">
                  <a16:creationId xmlns:a16="http://schemas.microsoft.com/office/drawing/2014/main" id="{2DCDBAC1-3027-03DF-6885-351DA9A47539}"/>
                </a:ext>
              </a:extLst>
            </p:cNvPr>
            <p:cNvSpPr txBox="1"/>
            <p:nvPr/>
          </p:nvSpPr>
          <p:spPr>
            <a:xfrm>
              <a:off x="6781510" y="3294875"/>
              <a:ext cx="4677356" cy="646331"/>
            </a:xfrm>
            <a:prstGeom prst="rect">
              <a:avLst/>
            </a:prstGeom>
            <a:noFill/>
          </p:spPr>
          <p:txBody>
            <a:bodyPr wrap="square">
              <a:spAutoFit/>
            </a:bodyPr>
            <a:lstStyle/>
            <a:p>
              <a:pPr marR="0" lvl="0" algn="ctr" defTabSz="914378" rtl="0" eaLnBrk="1" fontAlgn="auto" latinLnBrk="0" hangingPunct="1">
                <a:lnSpc>
                  <a:spcPct val="100000"/>
                </a:lnSpc>
                <a:spcBef>
                  <a:spcPts val="0"/>
                </a:spcBef>
                <a:spcAft>
                  <a:spcPts val="0"/>
                </a:spcAft>
                <a:buClrTx/>
                <a:buSzTx/>
                <a:tabLst/>
                <a:defRPr/>
              </a:pPr>
              <a:r>
                <a:rPr lang="en-US" b="1" dirty="0">
                  <a:solidFill>
                    <a:srgbClr val="002060"/>
                  </a:solidFill>
                  <a:latin typeface="Encode Sans" pitchFamily="2" charset="0"/>
                  <a:ea typeface="Open Sans" panose="020B0606030504020204" pitchFamily="34" charset="0"/>
                  <a:cs typeface="Open Sans" panose="020B0606030504020204" pitchFamily="34" charset="0"/>
                  <a:sym typeface="Encode Sans"/>
                </a:rPr>
                <a:t>A strategic partner of Stellantis, </a:t>
              </a:r>
              <a:r>
                <a:rPr lang="en-US" b="1" dirty="0">
                  <a:solidFill>
                    <a:srgbClr val="002060"/>
                  </a:solidFill>
                  <a:latin typeface="Encode Sans" pitchFamily="2" charset="0"/>
                  <a:ea typeface="Open Sans" panose="020B0606030504020204" pitchFamily="34" charset="0"/>
                  <a:cs typeface="Open Sans" panose="020B0606030504020204" pitchFamily="34" charset="0"/>
                </a:rPr>
                <a:t>supporting the development of Free2move Charge.</a:t>
              </a:r>
              <a:r>
                <a:rPr lang="en-US" b="1" dirty="0">
                  <a:solidFill>
                    <a:srgbClr val="002060"/>
                  </a:solidFill>
                  <a:latin typeface="Encode Sans" pitchFamily="2" charset="0"/>
                  <a:ea typeface="Open Sans" panose="020B0606030504020204" pitchFamily="34" charset="0"/>
                  <a:cs typeface="Open Sans" panose="020B0606030504020204" pitchFamily="34" charset="0"/>
                  <a:sym typeface="Encode Sans"/>
                </a:rPr>
                <a:t> </a:t>
              </a:r>
            </a:p>
          </p:txBody>
        </p:sp>
      </p:grpSp>
      <p:sp>
        <p:nvSpPr>
          <p:cNvPr id="3" name="Espace réservé du numéro de diapositive 2">
            <a:extLst>
              <a:ext uri="{FF2B5EF4-FFF2-40B4-BE49-F238E27FC236}">
                <a16:creationId xmlns:a16="http://schemas.microsoft.com/office/drawing/2014/main" id="{37B197A6-199F-BFAE-631C-7D3E8EC5E2C7}"/>
              </a:ext>
            </a:extLst>
          </p:cNvPr>
          <p:cNvSpPr>
            <a:spLocks noGrp="1"/>
          </p:cNvSpPr>
          <p:nvPr>
            <p:ph type="sldNum" sz="quarter" idx="17"/>
          </p:nvPr>
        </p:nvSpPr>
        <p:spPr/>
        <p:txBody>
          <a:bodyPr/>
          <a:lstStyle/>
          <a:p>
            <a:fld id="{975A587B-5814-4D9B-9598-FE9CB954CB01}" type="slidenum">
              <a:rPr lang="en-US" noProof="0" smtClean="0"/>
              <a:pPr/>
              <a:t>25</a:t>
            </a:fld>
            <a:endParaRPr lang="en-US" dirty="0"/>
          </a:p>
        </p:txBody>
      </p:sp>
    </p:spTree>
    <p:extLst>
      <p:ext uri="{BB962C8B-B14F-4D97-AF65-F5344CB8AC3E}">
        <p14:creationId xmlns:p14="http://schemas.microsoft.com/office/powerpoint/2010/main" val="71150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22">
            <a:extLst>
              <a:ext uri="{FF2B5EF4-FFF2-40B4-BE49-F238E27FC236}">
                <a16:creationId xmlns:a16="http://schemas.microsoft.com/office/drawing/2014/main" id="{BB844E89-A456-8A8B-9879-DD68BC25F6D0}"/>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18" name="Espace réservé du texte 17">
            <a:extLst>
              <a:ext uri="{FF2B5EF4-FFF2-40B4-BE49-F238E27FC236}">
                <a16:creationId xmlns:a16="http://schemas.microsoft.com/office/drawing/2014/main" id="{3E7B1387-0955-E524-51C1-DC63E63BD9B8}"/>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grpSp>
        <p:nvGrpSpPr>
          <p:cNvPr id="17" name="Gruppo 16">
            <a:extLst>
              <a:ext uri="{FF2B5EF4-FFF2-40B4-BE49-F238E27FC236}">
                <a16:creationId xmlns:a16="http://schemas.microsoft.com/office/drawing/2014/main" id="{5EC80D4A-C19E-6848-AABD-F6A3540B6A85}"/>
              </a:ext>
            </a:extLst>
          </p:cNvPr>
          <p:cNvGrpSpPr/>
          <p:nvPr/>
        </p:nvGrpSpPr>
        <p:grpSpPr>
          <a:xfrm>
            <a:off x="3036746" y="2018174"/>
            <a:ext cx="8864359" cy="2913797"/>
            <a:chOff x="1494362" y="2041768"/>
            <a:chExt cx="8864359" cy="2937216"/>
          </a:xfrm>
        </p:grpSpPr>
        <p:sp>
          <p:nvSpPr>
            <p:cNvPr id="19" name="Rettangolo 18">
              <a:extLst>
                <a:ext uri="{FF2B5EF4-FFF2-40B4-BE49-F238E27FC236}">
                  <a16:creationId xmlns:a16="http://schemas.microsoft.com/office/drawing/2014/main" id="{CFC0D418-AFF5-5448-9F43-67753A507607}"/>
                </a:ext>
              </a:extLst>
            </p:cNvPr>
            <p:cNvSpPr/>
            <p:nvPr/>
          </p:nvSpPr>
          <p:spPr>
            <a:xfrm>
              <a:off x="1494362" y="2041768"/>
              <a:ext cx="8864359" cy="2937216"/>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t>11</a:t>
              </a:r>
            </a:p>
          </p:txBody>
        </p:sp>
        <p:grpSp>
          <p:nvGrpSpPr>
            <p:cNvPr id="26" name="Gruppo 25">
              <a:extLst>
                <a:ext uri="{FF2B5EF4-FFF2-40B4-BE49-F238E27FC236}">
                  <a16:creationId xmlns:a16="http://schemas.microsoft.com/office/drawing/2014/main" id="{BE3CEC4F-AFEE-604C-BA83-E95051F044E3}"/>
                </a:ext>
              </a:extLst>
            </p:cNvPr>
            <p:cNvGrpSpPr/>
            <p:nvPr/>
          </p:nvGrpSpPr>
          <p:grpSpPr>
            <a:xfrm>
              <a:off x="2740472" y="2828945"/>
              <a:ext cx="6055501" cy="1698670"/>
              <a:chOff x="2110564" y="2617653"/>
              <a:chExt cx="6629880" cy="1859793"/>
            </a:xfrm>
          </p:grpSpPr>
          <p:grpSp>
            <p:nvGrpSpPr>
              <p:cNvPr id="27" name="Gruppo 26">
                <a:extLst>
                  <a:ext uri="{FF2B5EF4-FFF2-40B4-BE49-F238E27FC236}">
                    <a16:creationId xmlns:a16="http://schemas.microsoft.com/office/drawing/2014/main" id="{A9433478-86DA-0045-847B-4095136208DD}"/>
                  </a:ext>
                </a:extLst>
              </p:cNvPr>
              <p:cNvGrpSpPr/>
              <p:nvPr/>
            </p:nvGrpSpPr>
            <p:grpSpPr>
              <a:xfrm>
                <a:off x="2110564" y="2617653"/>
                <a:ext cx="2098626" cy="1859793"/>
                <a:chOff x="2110564" y="2617653"/>
                <a:chExt cx="2098626" cy="1859793"/>
              </a:xfrm>
            </p:grpSpPr>
            <p:pic>
              <p:nvPicPr>
                <p:cNvPr id="35" name="Picture 5">
                  <a:extLst>
                    <a:ext uri="{FF2B5EF4-FFF2-40B4-BE49-F238E27FC236}">
                      <a16:creationId xmlns:a16="http://schemas.microsoft.com/office/drawing/2014/main" id="{9CBCEACF-79ED-6249-8157-30FF416FDBA5}"/>
                    </a:ext>
                  </a:extLst>
                </p:cNvPr>
                <p:cNvPicPr>
                  <a:picLocks noChangeAspect="1"/>
                </p:cNvPicPr>
                <p:nvPr/>
              </p:nvPicPr>
              <p:blipFill rotWithShape="1">
                <a:blip r:embed="rId4"/>
                <a:srcRect t="36287" r="71931"/>
                <a:stretch/>
              </p:blipFill>
              <p:spPr>
                <a:xfrm>
                  <a:off x="2110564" y="3068180"/>
                  <a:ext cx="2098622" cy="1409266"/>
                </a:xfrm>
                <a:prstGeom prst="rect">
                  <a:avLst/>
                </a:prstGeom>
              </p:spPr>
            </p:pic>
            <p:sp>
              <p:nvSpPr>
                <p:cNvPr id="36" name="Rettangolo con angoli arrotondati sullo stesso lato 35">
                  <a:extLst>
                    <a:ext uri="{FF2B5EF4-FFF2-40B4-BE49-F238E27FC236}">
                      <a16:creationId xmlns:a16="http://schemas.microsoft.com/office/drawing/2014/main" id="{DA442AE5-6C6C-284D-9CCE-19D82166707B}"/>
                    </a:ext>
                  </a:extLst>
                </p:cNvPr>
                <p:cNvSpPr/>
                <p:nvPr/>
              </p:nvSpPr>
              <p:spPr>
                <a:xfrm>
                  <a:off x="2110569" y="2617653"/>
                  <a:ext cx="2098621" cy="461092"/>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Company sites</a:t>
                  </a:r>
                  <a:endParaRPr lang="en-US" sz="1400" noProof="0" dirty="0"/>
                </a:p>
              </p:txBody>
            </p:sp>
          </p:grpSp>
          <p:grpSp>
            <p:nvGrpSpPr>
              <p:cNvPr id="28" name="Gruppo 27">
                <a:extLst>
                  <a:ext uri="{FF2B5EF4-FFF2-40B4-BE49-F238E27FC236}">
                    <a16:creationId xmlns:a16="http://schemas.microsoft.com/office/drawing/2014/main" id="{1C2BBEAF-BD5A-394E-A562-A703F02DA1CA}"/>
                  </a:ext>
                </a:extLst>
              </p:cNvPr>
              <p:cNvGrpSpPr/>
              <p:nvPr/>
            </p:nvGrpSpPr>
            <p:grpSpPr>
              <a:xfrm>
                <a:off x="4376191" y="2617658"/>
                <a:ext cx="2098622" cy="1859774"/>
                <a:chOff x="4354064" y="2617658"/>
                <a:chExt cx="2098622" cy="1859774"/>
              </a:xfrm>
            </p:grpSpPr>
            <p:pic>
              <p:nvPicPr>
                <p:cNvPr id="32" name="Picture 5">
                  <a:extLst>
                    <a:ext uri="{FF2B5EF4-FFF2-40B4-BE49-F238E27FC236}">
                      <a16:creationId xmlns:a16="http://schemas.microsoft.com/office/drawing/2014/main" id="{4377985B-7E49-CA47-B500-A49B3579A44A}"/>
                    </a:ext>
                  </a:extLst>
                </p:cNvPr>
                <p:cNvPicPr>
                  <a:picLocks noChangeAspect="1"/>
                </p:cNvPicPr>
                <p:nvPr/>
              </p:nvPicPr>
              <p:blipFill rotWithShape="1">
                <a:blip r:embed="rId4"/>
                <a:srcRect l="35966" t="36287" r="35966"/>
                <a:stretch/>
              </p:blipFill>
              <p:spPr>
                <a:xfrm>
                  <a:off x="4354064" y="3068168"/>
                  <a:ext cx="2098621" cy="1409264"/>
                </a:xfrm>
                <a:prstGeom prst="rect">
                  <a:avLst/>
                </a:prstGeom>
              </p:spPr>
            </p:pic>
            <p:sp>
              <p:nvSpPr>
                <p:cNvPr id="33" name="Rettangolo con angoli arrotondati sullo stesso lato 32">
                  <a:extLst>
                    <a:ext uri="{FF2B5EF4-FFF2-40B4-BE49-F238E27FC236}">
                      <a16:creationId xmlns:a16="http://schemas.microsoft.com/office/drawing/2014/main" id="{F4D04964-AD8B-2F45-BD86-260896898F4E}"/>
                    </a:ext>
                  </a:extLst>
                </p:cNvPr>
                <p:cNvSpPr/>
                <p:nvPr/>
              </p:nvSpPr>
              <p:spPr>
                <a:xfrm>
                  <a:off x="4354065" y="2617658"/>
                  <a:ext cx="2098621" cy="461094"/>
                </a:xfrm>
                <a:prstGeom prst="round2SameRect">
                  <a:avLst>
                    <a:gd name="adj1" fmla="val 21382"/>
                    <a:gd name="adj2" fmla="val 0"/>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Employee Homes</a:t>
                  </a:r>
                  <a:endParaRPr lang="en-US" sz="1400" noProof="0" dirty="0"/>
                </a:p>
              </p:txBody>
            </p:sp>
          </p:grpSp>
          <p:grpSp>
            <p:nvGrpSpPr>
              <p:cNvPr id="29" name="Gruppo 28">
                <a:extLst>
                  <a:ext uri="{FF2B5EF4-FFF2-40B4-BE49-F238E27FC236}">
                    <a16:creationId xmlns:a16="http://schemas.microsoft.com/office/drawing/2014/main" id="{78F1AAB2-437E-9242-99FA-59C3A3BFB87F}"/>
                  </a:ext>
                </a:extLst>
              </p:cNvPr>
              <p:cNvGrpSpPr/>
              <p:nvPr/>
            </p:nvGrpSpPr>
            <p:grpSpPr>
              <a:xfrm>
                <a:off x="6641816" y="2617658"/>
                <a:ext cx="2098628" cy="1859780"/>
                <a:chOff x="6641816" y="2617658"/>
                <a:chExt cx="2098628" cy="1859780"/>
              </a:xfrm>
            </p:grpSpPr>
            <p:pic>
              <p:nvPicPr>
                <p:cNvPr id="30" name="Picture 5">
                  <a:extLst>
                    <a:ext uri="{FF2B5EF4-FFF2-40B4-BE49-F238E27FC236}">
                      <a16:creationId xmlns:a16="http://schemas.microsoft.com/office/drawing/2014/main" id="{2D9EC357-94C9-5248-A6FF-FF395663A058}"/>
                    </a:ext>
                  </a:extLst>
                </p:cNvPr>
                <p:cNvPicPr>
                  <a:picLocks noChangeAspect="1"/>
                </p:cNvPicPr>
                <p:nvPr/>
              </p:nvPicPr>
              <p:blipFill rotWithShape="1">
                <a:blip r:embed="rId4"/>
                <a:srcRect l="71931" t="36287"/>
                <a:stretch/>
              </p:blipFill>
              <p:spPr>
                <a:xfrm>
                  <a:off x="6641816" y="3068176"/>
                  <a:ext cx="2098623" cy="1409262"/>
                </a:xfrm>
                <a:prstGeom prst="rect">
                  <a:avLst/>
                </a:prstGeom>
              </p:spPr>
            </p:pic>
            <p:sp>
              <p:nvSpPr>
                <p:cNvPr id="31" name="Rettangolo con angoli arrotondati sullo stesso lato 30">
                  <a:extLst>
                    <a:ext uri="{FF2B5EF4-FFF2-40B4-BE49-F238E27FC236}">
                      <a16:creationId xmlns:a16="http://schemas.microsoft.com/office/drawing/2014/main" id="{0493FD6B-A086-B04E-B7F0-2E0E94E69729}"/>
                    </a:ext>
                  </a:extLst>
                </p:cNvPr>
                <p:cNvSpPr/>
                <p:nvPr/>
              </p:nvSpPr>
              <p:spPr>
                <a:xfrm>
                  <a:off x="6641821" y="2617658"/>
                  <a:ext cx="2098623" cy="461092"/>
                </a:xfrm>
                <a:prstGeom prst="round2SameRect">
                  <a:avLst>
                    <a:gd name="adj1" fmla="val 21382"/>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On-the-go</a:t>
                  </a:r>
                  <a:endParaRPr lang="en-US" sz="1400" noProof="0" dirty="0"/>
                </a:p>
              </p:txBody>
            </p:sp>
          </p:grpSp>
        </p:grpSp>
      </p:grpSp>
      <p:sp>
        <p:nvSpPr>
          <p:cNvPr id="2" name="Espace réservé du numéro de diapositive 1">
            <a:extLst>
              <a:ext uri="{FF2B5EF4-FFF2-40B4-BE49-F238E27FC236}">
                <a16:creationId xmlns:a16="http://schemas.microsoft.com/office/drawing/2014/main" id="{5B328724-9DC0-8B9D-4C7B-E54D5FE30F4E}"/>
              </a:ext>
            </a:extLst>
          </p:cNvPr>
          <p:cNvSpPr>
            <a:spLocks noGrp="1"/>
          </p:cNvSpPr>
          <p:nvPr>
            <p:ph type="sldNum" sz="quarter" idx="17"/>
          </p:nvPr>
        </p:nvSpPr>
        <p:spPr/>
        <p:txBody>
          <a:bodyPr/>
          <a:lstStyle/>
          <a:p>
            <a:fld id="{975A587B-5814-4D9B-9598-FE9CB954CB01}" type="slidenum">
              <a:rPr lang="en-US" noProof="0" smtClean="0"/>
              <a:pPr/>
              <a:t>26</a:t>
            </a:fld>
            <a:endParaRPr lang="en-US" noProof="0" dirty="0"/>
          </a:p>
        </p:txBody>
      </p:sp>
      <p:sp>
        <p:nvSpPr>
          <p:cNvPr id="12" name="ZoneTexte 11">
            <a:extLst>
              <a:ext uri="{FF2B5EF4-FFF2-40B4-BE49-F238E27FC236}">
                <a16:creationId xmlns:a16="http://schemas.microsoft.com/office/drawing/2014/main" id="{451FE751-CA5C-4B5B-B4C6-48F534816314}"/>
              </a:ext>
            </a:extLst>
          </p:cNvPr>
          <p:cNvSpPr txBox="1"/>
          <p:nvPr/>
        </p:nvSpPr>
        <p:spPr>
          <a:xfrm>
            <a:off x="3378259" y="2159741"/>
            <a:ext cx="8076250" cy="369332"/>
          </a:xfrm>
          <a:prstGeom prst="rect">
            <a:avLst/>
          </a:prstGeom>
          <a:noFill/>
        </p:spPr>
        <p:txBody>
          <a:bodyPr wrap="none" rtlCol="0">
            <a:spAutoFit/>
          </a:bodyPr>
          <a:lstStyle/>
          <a:p>
            <a:r>
              <a:rPr lang="en-US" b="1" noProof="0" dirty="0">
                <a:solidFill>
                  <a:srgbClr val="002060"/>
                </a:solidFill>
              </a:rPr>
              <a:t>Advisory services - Hardware - Installation - Digital services - Customer care </a:t>
            </a:r>
          </a:p>
        </p:txBody>
      </p:sp>
      <p:sp>
        <p:nvSpPr>
          <p:cNvPr id="9" name="ZoneTexte 8">
            <a:extLst>
              <a:ext uri="{FF2B5EF4-FFF2-40B4-BE49-F238E27FC236}">
                <a16:creationId xmlns:a16="http://schemas.microsoft.com/office/drawing/2014/main" id="{1F6CF86D-0ABB-01ED-4605-87FDAAEC9835}"/>
              </a:ext>
            </a:extLst>
          </p:cNvPr>
          <p:cNvSpPr txBox="1"/>
          <p:nvPr/>
        </p:nvSpPr>
        <p:spPr>
          <a:xfrm>
            <a:off x="3036746" y="5454408"/>
            <a:ext cx="8864359" cy="369332"/>
          </a:xfrm>
          <a:prstGeom prst="rect">
            <a:avLst/>
          </a:prstGeom>
          <a:noFill/>
        </p:spPr>
        <p:txBody>
          <a:bodyPr wrap="square" lIns="91440" tIns="45720" rIns="91440" bIns="45720" anchor="t">
            <a:spAutoFit/>
          </a:bodyPr>
          <a:lstStyle/>
          <a:p>
            <a:r>
              <a:rPr lang="en-US" sz="1800" noProof="0" dirty="0">
                <a:solidFill>
                  <a:srgbClr val="002060"/>
                </a:solidFill>
              </a:rPr>
              <a:t>With </a:t>
            </a:r>
            <a:r>
              <a:rPr lang="en-US" sz="1800" b="1" noProof="0" dirty="0">
                <a:solidFill>
                  <a:srgbClr val="002060"/>
                </a:solidFill>
              </a:rPr>
              <a:t>Free2move Charge </a:t>
            </a:r>
            <a:r>
              <a:rPr lang="en-US" b="1" noProof="0" dirty="0">
                <a:solidFill>
                  <a:srgbClr val="002060"/>
                </a:solidFill>
              </a:rPr>
              <a:t>Business</a:t>
            </a:r>
            <a:r>
              <a:rPr lang="en-US" sz="1800" noProof="0" dirty="0">
                <a:solidFill>
                  <a:srgbClr val="002060"/>
                </a:solidFill>
              </a:rPr>
              <a:t>, it is </a:t>
            </a:r>
            <a:r>
              <a:rPr lang="en-US" sz="1800" b="1" noProof="0" dirty="0">
                <a:solidFill>
                  <a:srgbClr val="002060"/>
                </a:solidFill>
              </a:rPr>
              <a:t>e-ABC</a:t>
            </a:r>
            <a:r>
              <a:rPr lang="en-US" sz="1800" noProof="0" dirty="0">
                <a:solidFill>
                  <a:srgbClr val="002060"/>
                </a:solidFill>
              </a:rPr>
              <a:t> : </a:t>
            </a:r>
            <a:r>
              <a:rPr lang="en-US" sz="1800" b="1" noProof="0" dirty="0">
                <a:solidFill>
                  <a:srgbClr val="002060"/>
                </a:solidFill>
              </a:rPr>
              <a:t>easy</a:t>
            </a:r>
            <a:r>
              <a:rPr lang="en-US" sz="1800" noProof="0" dirty="0">
                <a:solidFill>
                  <a:srgbClr val="002060"/>
                </a:solidFill>
              </a:rPr>
              <a:t> to </a:t>
            </a:r>
            <a:r>
              <a:rPr lang="en-US" sz="1800" b="1" noProof="0" dirty="0">
                <a:solidFill>
                  <a:srgbClr val="002060"/>
                </a:solidFill>
              </a:rPr>
              <a:t>Always Be Charged </a:t>
            </a:r>
            <a:r>
              <a:rPr lang="en-US" sz="1800" noProof="0" dirty="0">
                <a:solidFill>
                  <a:srgbClr val="002060"/>
                </a:solidFill>
              </a:rPr>
              <a:t>!</a:t>
            </a:r>
            <a:endParaRPr lang="en-US" noProof="0" dirty="0">
              <a:solidFill>
                <a:srgbClr val="002060"/>
              </a:solidFill>
            </a:endParaRPr>
          </a:p>
        </p:txBody>
      </p:sp>
      <p:grpSp>
        <p:nvGrpSpPr>
          <p:cNvPr id="13" name="Gruppo 11">
            <a:extLst>
              <a:ext uri="{FF2B5EF4-FFF2-40B4-BE49-F238E27FC236}">
                <a16:creationId xmlns:a16="http://schemas.microsoft.com/office/drawing/2014/main" id="{3A304017-7115-284F-3BD7-CFCBB5852D87}"/>
              </a:ext>
            </a:extLst>
          </p:cNvPr>
          <p:cNvGrpSpPr/>
          <p:nvPr/>
        </p:nvGrpSpPr>
        <p:grpSpPr>
          <a:xfrm>
            <a:off x="464171" y="2054046"/>
            <a:ext cx="2260201" cy="4292802"/>
            <a:chOff x="8217512" y="2178984"/>
            <a:chExt cx="2371447" cy="4529953"/>
          </a:xfrm>
        </p:grpSpPr>
        <p:grpSp>
          <p:nvGrpSpPr>
            <p:cNvPr id="14" name="Gruppo 9">
              <a:extLst>
                <a:ext uri="{FF2B5EF4-FFF2-40B4-BE49-F238E27FC236}">
                  <a16:creationId xmlns:a16="http://schemas.microsoft.com/office/drawing/2014/main" id="{152DDB2C-6C75-1407-8D38-57B031446C0B}"/>
                </a:ext>
              </a:extLst>
            </p:cNvPr>
            <p:cNvGrpSpPr/>
            <p:nvPr/>
          </p:nvGrpSpPr>
          <p:grpSpPr>
            <a:xfrm>
              <a:off x="8218981" y="2178984"/>
              <a:ext cx="2369447" cy="4529953"/>
              <a:chOff x="8218981" y="2178984"/>
              <a:chExt cx="2369447" cy="4529953"/>
            </a:xfrm>
          </p:grpSpPr>
          <p:grpSp>
            <p:nvGrpSpPr>
              <p:cNvPr id="16" name="Gruppo 8">
                <a:extLst>
                  <a:ext uri="{FF2B5EF4-FFF2-40B4-BE49-F238E27FC236}">
                    <a16:creationId xmlns:a16="http://schemas.microsoft.com/office/drawing/2014/main" id="{511D91E7-1E69-8142-0451-0A1B54B11647}"/>
                  </a:ext>
                </a:extLst>
              </p:cNvPr>
              <p:cNvGrpSpPr/>
              <p:nvPr/>
            </p:nvGrpSpPr>
            <p:grpSpPr>
              <a:xfrm>
                <a:off x="8218981" y="2178984"/>
                <a:ext cx="2369447" cy="4529953"/>
                <a:chOff x="8069576" y="2464904"/>
                <a:chExt cx="2168103" cy="4145020"/>
              </a:xfrm>
            </p:grpSpPr>
            <p:sp>
              <p:nvSpPr>
                <p:cNvPr id="21" name="Parallelogramm 7">
                  <a:extLst>
                    <a:ext uri="{FF2B5EF4-FFF2-40B4-BE49-F238E27FC236}">
                      <a16:creationId xmlns:a16="http://schemas.microsoft.com/office/drawing/2014/main" id="{903401C9-A3FB-E4F2-5205-5037B27DF6CB}"/>
                    </a:ext>
                  </a:extLst>
                </p:cNvPr>
                <p:cNvSpPr/>
                <p:nvPr/>
              </p:nvSpPr>
              <p:spPr>
                <a:xfrm>
                  <a:off x="8071044" y="2464904"/>
                  <a:ext cx="2165167" cy="802907"/>
                </a:xfrm>
                <a:prstGeom prst="round2SameRect">
                  <a:avLst>
                    <a:gd name="adj1" fmla="val 26362"/>
                    <a:gd name="adj2" fmla="val 0"/>
                  </a:avLst>
                </a:prstGeom>
                <a:gradFill>
                  <a:gsLst>
                    <a:gs pos="0">
                      <a:srgbClr val="E72A84">
                        <a:alpha val="80000"/>
                      </a:srgbClr>
                    </a:gs>
                    <a:gs pos="52000">
                      <a:srgbClr val="1D9ACF"/>
                    </a:gs>
                    <a:gs pos="100000">
                      <a:srgbClr val="13AF97">
                        <a:alpha val="80000"/>
                      </a:srgbClr>
                    </a:gs>
                  </a:gsLst>
                  <a:lin ang="4800000" scaled="0"/>
                </a:gradFill>
                <a:ln w="28575" cap="flat" cmpd="sng" algn="ctr">
                  <a:noFill/>
                  <a:prstDash val="solid"/>
                  <a:miter lim="800000"/>
                </a:ln>
                <a:effectLst>
                  <a:outerShdw blurRad="127000" algn="ctr" rotWithShape="0">
                    <a:prstClr val="black">
                      <a:alpha val="20000"/>
                    </a:prstClr>
                  </a:outerShdw>
                </a:effectLst>
              </p:spPr>
              <p:txBody>
                <a:bodyPr rtlCol="0" anchor="ctr" anchorCtr="0"/>
                <a:lstStyle/>
                <a:p>
                  <a:pPr algn="ctr" defTabSz="914377">
                    <a:defRPr/>
                  </a:pPr>
                  <a:r>
                    <a:rPr lang="en-US" sz="1500" b="1" noProof="0" dirty="0">
                      <a:solidFill>
                        <a:srgbClr val="FFFFFF"/>
                      </a:solidFill>
                      <a:latin typeface="Encode Sans"/>
                    </a:rPr>
                    <a:t>Free2move Charge </a:t>
                  </a:r>
                </a:p>
                <a:p>
                  <a:pPr algn="ctr" defTabSz="914377">
                    <a:defRPr/>
                  </a:pPr>
                  <a:r>
                    <a:rPr lang="en-US" sz="1500" b="1" noProof="0" dirty="0">
                      <a:solidFill>
                        <a:srgbClr val="FFFFFF"/>
                      </a:solidFill>
                      <a:latin typeface="Encode Sans"/>
                    </a:rPr>
                    <a:t>BUSINESS</a:t>
                  </a:r>
                </a:p>
              </p:txBody>
            </p:sp>
            <p:sp>
              <p:nvSpPr>
                <p:cNvPr id="22" name="Rettangolo con angoli arrotondati sullo stesso lato 33">
                  <a:extLst>
                    <a:ext uri="{FF2B5EF4-FFF2-40B4-BE49-F238E27FC236}">
                      <a16:creationId xmlns:a16="http://schemas.microsoft.com/office/drawing/2014/main" id="{A21E3800-F8BF-F874-7E57-E301669680AB}"/>
                    </a:ext>
                  </a:extLst>
                </p:cNvPr>
                <p:cNvSpPr/>
                <p:nvPr/>
              </p:nvSpPr>
              <p:spPr>
                <a:xfrm>
                  <a:off x="8069576" y="3267811"/>
                  <a:ext cx="2168103" cy="3342113"/>
                </a:xfrm>
                <a:prstGeom prst="round2SameRect">
                  <a:avLst>
                    <a:gd name="adj1" fmla="val 0"/>
                    <a:gd name="adj2" fmla="val 8929"/>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algn="ctr" defTabSz="914377">
                    <a:defRPr/>
                  </a:pPr>
                  <a:r>
                    <a:rPr lang="en-US" sz="1300" b="1" noProof="0" dirty="0">
                      <a:solidFill>
                        <a:schemeClr val="tx2"/>
                      </a:solidFill>
                      <a:latin typeface="Encode Sans Expanded" pitchFamily="2" charset="77"/>
                      <a:sym typeface="Arial"/>
                    </a:rPr>
                    <a:t>BUSINESS SOLUTIONS &amp; EMPLOYEE CHARGING</a:t>
                  </a:r>
                </a:p>
              </p:txBody>
            </p:sp>
          </p:grpSp>
          <p:pic>
            <p:nvPicPr>
              <p:cNvPr id="20" name="Picture 4" descr="Image Alt">
                <a:extLst>
                  <a:ext uri="{FF2B5EF4-FFF2-40B4-BE49-F238E27FC236}">
                    <a16:creationId xmlns:a16="http://schemas.microsoft.com/office/drawing/2014/main" id="{571D5E5F-56EC-2CF0-124E-92D686E56C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02" r="27761" b="-616"/>
              <a:stretch/>
            </p:blipFill>
            <p:spPr bwMode="auto">
              <a:xfrm>
                <a:off x="8221386" y="3035754"/>
                <a:ext cx="2364636" cy="27204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ttangolo con angoli arrotondati 10">
              <a:extLst>
                <a:ext uri="{FF2B5EF4-FFF2-40B4-BE49-F238E27FC236}">
                  <a16:creationId xmlns:a16="http://schemas.microsoft.com/office/drawing/2014/main" id="{38F67F41-8124-12EC-7C84-32D1D7758812}"/>
                </a:ext>
              </a:extLst>
            </p:cNvPr>
            <p:cNvSpPr/>
            <p:nvPr/>
          </p:nvSpPr>
          <p:spPr>
            <a:xfrm>
              <a:off x="8217512" y="2178984"/>
              <a:ext cx="2371447" cy="4529953"/>
            </a:xfrm>
            <a:prstGeom prst="roundRect">
              <a:avLst>
                <a:gd name="adj" fmla="val 9961"/>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pic>
        <p:nvPicPr>
          <p:cNvPr id="23" name="Image 16" descr="Une image contenant Police, Graphique, texte, graphisme&#10;&#10;Description générée automatiquement">
            <a:extLst>
              <a:ext uri="{FF2B5EF4-FFF2-40B4-BE49-F238E27FC236}">
                <a16:creationId xmlns:a16="http://schemas.microsoft.com/office/drawing/2014/main" id="{78D6D9A1-FB29-4B50-34DF-0387AD6C9353}"/>
              </a:ext>
            </a:extLst>
          </p:cNvPr>
          <p:cNvPicPr>
            <a:picLocks noChangeAspect="1"/>
          </p:cNvPicPr>
          <p:nvPr/>
        </p:nvPicPr>
        <p:blipFill>
          <a:blip r:embed="rId6"/>
          <a:stretch>
            <a:fillRect/>
          </a:stretch>
        </p:blipFill>
        <p:spPr>
          <a:xfrm>
            <a:off x="758538" y="922237"/>
            <a:ext cx="1675498" cy="1248107"/>
          </a:xfrm>
          <a:prstGeom prst="rect">
            <a:avLst/>
          </a:prstGeom>
        </p:spPr>
      </p:pic>
    </p:spTree>
    <p:extLst>
      <p:ext uri="{BB962C8B-B14F-4D97-AF65-F5344CB8AC3E}">
        <p14:creationId xmlns:p14="http://schemas.microsoft.com/office/powerpoint/2010/main" val="4188120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2A9D6-B45E-3832-3B65-EBA0774B32D5}"/>
            </a:ext>
          </a:extLst>
        </p:cNvPr>
        <p:cNvGrpSpPr/>
        <p:nvPr/>
      </p:nvGrpSpPr>
      <p:grpSpPr>
        <a:xfrm>
          <a:off x="0" y="0"/>
          <a:ext cx="0" cy="0"/>
          <a:chOff x="0" y="0"/>
          <a:chExt cx="0" cy="0"/>
        </a:xfrm>
      </p:grpSpPr>
      <p:pic>
        <p:nvPicPr>
          <p:cNvPr id="5" name="Immagine 22">
            <a:extLst>
              <a:ext uri="{FF2B5EF4-FFF2-40B4-BE49-F238E27FC236}">
                <a16:creationId xmlns:a16="http://schemas.microsoft.com/office/drawing/2014/main" id="{68B977A8-3B94-8A1C-D859-61AAF04E3AD0}"/>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42" name="Espace réservé du texte 2">
            <a:extLst>
              <a:ext uri="{FF2B5EF4-FFF2-40B4-BE49-F238E27FC236}">
                <a16:creationId xmlns:a16="http://schemas.microsoft.com/office/drawing/2014/main" id="{C78A62FE-0899-1DD2-335A-F7B06EEF1041}"/>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1500" b="1" kern="1200" cap="all" baseline="0">
                <a:solidFill>
                  <a:schemeClr val="bg1"/>
                </a:solidFill>
                <a:latin typeface="+mn-lt"/>
                <a:ea typeface="+mn-ea"/>
                <a:cs typeface="+mn-cs"/>
              </a:defRPr>
            </a:lvl1pPr>
            <a:lvl2pPr marL="342900" indent="0" algn="l" defTabSz="685800" rtl="0" eaLnBrk="1" latinLnBrk="0" hangingPunct="1">
              <a:lnSpc>
                <a:spcPct val="105000"/>
              </a:lnSpc>
              <a:spcBef>
                <a:spcPts val="700"/>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105000"/>
              </a:lnSpc>
              <a:spcBef>
                <a:spcPts val="700"/>
              </a:spcBef>
              <a:buSzPct val="120000"/>
              <a:buFont typeface="Encode Sans" pitchFamily="2" charset="0"/>
              <a:buNone/>
              <a:defRPr sz="1350" b="1" kern="1200">
                <a:solidFill>
                  <a:schemeClr val="tx2"/>
                </a:solidFill>
                <a:latin typeface="+mn-lt"/>
                <a:ea typeface="+mn-ea"/>
                <a:cs typeface="+mn-cs"/>
              </a:defRPr>
            </a:lvl3pPr>
            <a:lvl4pPr marL="10287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1371600" indent="0" algn="l" defTabSz="685800" rtl="0" eaLnBrk="1" latinLnBrk="0" hangingPunct="1">
              <a:lnSpc>
                <a:spcPct val="105000"/>
              </a:lnSpc>
              <a:spcBef>
                <a:spcPts val="400"/>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grpSp>
        <p:nvGrpSpPr>
          <p:cNvPr id="147" name="Gruppo 146">
            <a:extLst>
              <a:ext uri="{FF2B5EF4-FFF2-40B4-BE49-F238E27FC236}">
                <a16:creationId xmlns:a16="http://schemas.microsoft.com/office/drawing/2014/main" id="{3F6A68AA-E078-B360-4737-AD52498C9C44}"/>
              </a:ext>
            </a:extLst>
          </p:cNvPr>
          <p:cNvGrpSpPr/>
          <p:nvPr/>
        </p:nvGrpSpPr>
        <p:grpSpPr>
          <a:xfrm>
            <a:off x="393534" y="956125"/>
            <a:ext cx="3705684" cy="5716759"/>
            <a:chOff x="315132" y="920955"/>
            <a:chExt cx="3705684" cy="5716759"/>
          </a:xfrm>
        </p:grpSpPr>
        <p:sp>
          <p:nvSpPr>
            <p:cNvPr id="3" name="Rettangolo con angoli arrotondati 2">
              <a:extLst>
                <a:ext uri="{FF2B5EF4-FFF2-40B4-BE49-F238E27FC236}">
                  <a16:creationId xmlns:a16="http://schemas.microsoft.com/office/drawing/2014/main" id="{A3F03ADA-8769-DFEC-5C1C-A8513271124C}"/>
                </a:ext>
              </a:extLst>
            </p:cNvPr>
            <p:cNvSpPr/>
            <p:nvPr/>
          </p:nvSpPr>
          <p:spPr>
            <a:xfrm>
              <a:off x="315132" y="920955"/>
              <a:ext cx="3705684" cy="5716759"/>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ttangolo con angoli arrotondati sullo stesso lato 7">
              <a:extLst>
                <a:ext uri="{FF2B5EF4-FFF2-40B4-BE49-F238E27FC236}">
                  <a16:creationId xmlns:a16="http://schemas.microsoft.com/office/drawing/2014/main" id="{1E1F6D65-F4BB-40EE-5508-2AF1F24575AB}"/>
                </a:ext>
              </a:extLst>
            </p:cNvPr>
            <p:cNvSpPr/>
            <p:nvPr/>
          </p:nvSpPr>
          <p:spPr>
            <a:xfrm>
              <a:off x="315133" y="920955"/>
              <a:ext cx="3705683"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COMPANY SITE CHARGING</a:t>
              </a:r>
            </a:p>
            <a:p>
              <a:pPr algn="ctr"/>
              <a:r>
                <a:rPr lang="en-US" sz="1400" noProof="0" dirty="0"/>
                <a:t>Tailor-made offers</a:t>
              </a:r>
            </a:p>
          </p:txBody>
        </p:sp>
        <p:sp>
          <p:nvSpPr>
            <p:cNvPr id="21" name="CasellaDiTesto 20">
              <a:extLst>
                <a:ext uri="{FF2B5EF4-FFF2-40B4-BE49-F238E27FC236}">
                  <a16:creationId xmlns:a16="http://schemas.microsoft.com/office/drawing/2014/main" id="{A828F41F-05EE-AFFD-3B5D-837A102676CB}"/>
                </a:ext>
              </a:extLst>
            </p:cNvPr>
            <p:cNvSpPr txBox="1"/>
            <p:nvPr/>
          </p:nvSpPr>
          <p:spPr>
            <a:xfrm>
              <a:off x="315133" y="1612565"/>
              <a:ext cx="3705683" cy="307777"/>
            </a:xfrm>
            <a:prstGeom prst="rect">
              <a:avLst/>
            </a:prstGeom>
            <a:noFill/>
          </p:spPr>
          <p:txBody>
            <a:bodyPr wrap="square" rtlCol="0">
              <a:spAutoFit/>
            </a:bodyPr>
            <a:lstStyle/>
            <a:p>
              <a:pPr algn="ctr"/>
              <a:r>
                <a:rPr lang="en-US" sz="1400" b="1" noProof="0" dirty="0">
                  <a:solidFill>
                    <a:srgbClr val="13CFA2"/>
                  </a:solidFill>
                </a:rPr>
                <a:t>AC and DC chargers</a:t>
              </a:r>
            </a:p>
          </p:txBody>
        </p:sp>
        <p:sp>
          <p:nvSpPr>
            <p:cNvPr id="115" name="CasellaDiTesto 114">
              <a:extLst>
                <a:ext uri="{FF2B5EF4-FFF2-40B4-BE49-F238E27FC236}">
                  <a16:creationId xmlns:a16="http://schemas.microsoft.com/office/drawing/2014/main" id="{85916FA7-7723-21E8-1FC5-BAD2ED256060}"/>
                </a:ext>
              </a:extLst>
            </p:cNvPr>
            <p:cNvSpPr txBox="1"/>
            <p:nvPr/>
          </p:nvSpPr>
          <p:spPr>
            <a:xfrm>
              <a:off x="315133" y="2877606"/>
              <a:ext cx="3705683" cy="307777"/>
            </a:xfrm>
            <a:prstGeom prst="rect">
              <a:avLst/>
            </a:prstGeom>
            <a:noFill/>
          </p:spPr>
          <p:txBody>
            <a:bodyPr wrap="square" rtlCol="0">
              <a:spAutoFit/>
            </a:bodyPr>
            <a:lstStyle/>
            <a:p>
              <a:pPr algn="ctr"/>
              <a:r>
                <a:rPr lang="en-US" sz="1400" b="1" noProof="0" dirty="0">
                  <a:solidFill>
                    <a:srgbClr val="13CFA2"/>
                  </a:solidFill>
                </a:rPr>
                <a:t>Charging and energy services</a:t>
              </a:r>
            </a:p>
          </p:txBody>
        </p:sp>
        <p:sp>
          <p:nvSpPr>
            <p:cNvPr id="116" name="CasellaDiTesto 115">
              <a:extLst>
                <a:ext uri="{FF2B5EF4-FFF2-40B4-BE49-F238E27FC236}">
                  <a16:creationId xmlns:a16="http://schemas.microsoft.com/office/drawing/2014/main" id="{B7CC05A5-E1CA-DA28-9DEC-C3FC617C0A0B}"/>
                </a:ext>
              </a:extLst>
            </p:cNvPr>
            <p:cNvSpPr txBox="1"/>
            <p:nvPr/>
          </p:nvSpPr>
          <p:spPr>
            <a:xfrm>
              <a:off x="315133" y="4142647"/>
              <a:ext cx="3705683" cy="307777"/>
            </a:xfrm>
            <a:prstGeom prst="rect">
              <a:avLst/>
            </a:prstGeom>
            <a:noFill/>
          </p:spPr>
          <p:txBody>
            <a:bodyPr wrap="square" rtlCol="0">
              <a:spAutoFit/>
            </a:bodyPr>
            <a:lstStyle/>
            <a:p>
              <a:pPr algn="ctr"/>
              <a:r>
                <a:rPr lang="en-US" sz="1400" b="1" noProof="0" dirty="0">
                  <a:solidFill>
                    <a:srgbClr val="13CFA2"/>
                  </a:solidFill>
                </a:rPr>
                <a:t>Installation services</a:t>
              </a:r>
            </a:p>
          </p:txBody>
        </p:sp>
        <p:sp>
          <p:nvSpPr>
            <p:cNvPr id="117" name="CasellaDiTesto 116">
              <a:extLst>
                <a:ext uri="{FF2B5EF4-FFF2-40B4-BE49-F238E27FC236}">
                  <a16:creationId xmlns:a16="http://schemas.microsoft.com/office/drawing/2014/main" id="{B7F88C0A-F557-B4B0-93E4-83C58C4CB555}"/>
                </a:ext>
              </a:extLst>
            </p:cNvPr>
            <p:cNvSpPr txBox="1"/>
            <p:nvPr/>
          </p:nvSpPr>
          <p:spPr>
            <a:xfrm>
              <a:off x="315133" y="5407688"/>
              <a:ext cx="3705683" cy="307777"/>
            </a:xfrm>
            <a:prstGeom prst="rect">
              <a:avLst/>
            </a:prstGeom>
            <a:noFill/>
          </p:spPr>
          <p:txBody>
            <a:bodyPr wrap="square" rtlCol="0">
              <a:spAutoFit/>
            </a:bodyPr>
            <a:lstStyle/>
            <a:p>
              <a:pPr algn="ctr"/>
              <a:r>
                <a:rPr lang="en-US" sz="1400" b="1" noProof="0" dirty="0">
                  <a:solidFill>
                    <a:srgbClr val="13CFA2"/>
                  </a:solidFill>
                </a:rPr>
                <a:t>Aftersales Services</a:t>
              </a:r>
            </a:p>
          </p:txBody>
        </p:sp>
        <p:grpSp>
          <p:nvGrpSpPr>
            <p:cNvPr id="91" name="Gruppo 90">
              <a:extLst>
                <a:ext uri="{FF2B5EF4-FFF2-40B4-BE49-F238E27FC236}">
                  <a16:creationId xmlns:a16="http://schemas.microsoft.com/office/drawing/2014/main" id="{77DD8990-8AE0-0C18-E18D-A61208088B40}"/>
                </a:ext>
              </a:extLst>
            </p:cNvPr>
            <p:cNvGrpSpPr/>
            <p:nvPr/>
          </p:nvGrpSpPr>
          <p:grpSpPr>
            <a:xfrm>
              <a:off x="450931" y="2842587"/>
              <a:ext cx="3434087" cy="2530084"/>
              <a:chOff x="315131" y="2842587"/>
              <a:chExt cx="3705683" cy="2530084"/>
            </a:xfrm>
          </p:grpSpPr>
          <p:cxnSp>
            <p:nvCxnSpPr>
              <p:cNvPr id="123" name="Connettore 1 122">
                <a:extLst>
                  <a:ext uri="{FF2B5EF4-FFF2-40B4-BE49-F238E27FC236}">
                    <a16:creationId xmlns:a16="http://schemas.microsoft.com/office/drawing/2014/main" id="{CBB12128-ACCC-5108-D5CA-E469D64370F2}"/>
                  </a:ext>
                </a:extLst>
              </p:cNvPr>
              <p:cNvCxnSpPr>
                <a:cxnSpLocks/>
              </p:cNvCxnSpPr>
              <p:nvPr/>
            </p:nvCxnSpPr>
            <p:spPr>
              <a:xfrm>
                <a:off x="315131" y="2842587"/>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24" name="Connettore 1 123">
                <a:extLst>
                  <a:ext uri="{FF2B5EF4-FFF2-40B4-BE49-F238E27FC236}">
                    <a16:creationId xmlns:a16="http://schemas.microsoft.com/office/drawing/2014/main" id="{4769980E-FC14-2C9A-8025-83D62C4270C2}"/>
                  </a:ext>
                </a:extLst>
              </p:cNvPr>
              <p:cNvCxnSpPr>
                <a:cxnSpLocks/>
              </p:cNvCxnSpPr>
              <p:nvPr/>
            </p:nvCxnSpPr>
            <p:spPr>
              <a:xfrm>
                <a:off x="315131" y="4107629"/>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25" name="Connettore 1 124">
                <a:extLst>
                  <a:ext uri="{FF2B5EF4-FFF2-40B4-BE49-F238E27FC236}">
                    <a16:creationId xmlns:a16="http://schemas.microsoft.com/office/drawing/2014/main" id="{297366E0-2654-DEBB-7D9A-FE0B16809D34}"/>
                  </a:ext>
                </a:extLst>
              </p:cNvPr>
              <p:cNvCxnSpPr>
                <a:cxnSpLocks/>
              </p:cNvCxnSpPr>
              <p:nvPr/>
            </p:nvCxnSpPr>
            <p:spPr>
              <a:xfrm>
                <a:off x="315131" y="5372671"/>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grpSp>
        <p:grpSp>
          <p:nvGrpSpPr>
            <p:cNvPr id="92" name="Gruppo 91">
              <a:extLst>
                <a:ext uri="{FF2B5EF4-FFF2-40B4-BE49-F238E27FC236}">
                  <a16:creationId xmlns:a16="http://schemas.microsoft.com/office/drawing/2014/main" id="{A06DA854-33BC-BCD8-3BE8-519E1FE935B8}"/>
                </a:ext>
              </a:extLst>
            </p:cNvPr>
            <p:cNvGrpSpPr/>
            <p:nvPr/>
          </p:nvGrpSpPr>
          <p:grpSpPr>
            <a:xfrm>
              <a:off x="629302" y="1949965"/>
              <a:ext cx="3077345" cy="856452"/>
              <a:chOff x="-11609962" y="2358682"/>
              <a:chExt cx="3077345" cy="856452"/>
            </a:xfrm>
          </p:grpSpPr>
          <p:pic>
            <p:nvPicPr>
              <p:cNvPr id="127" name="Image 1">
                <a:extLst>
                  <a:ext uri="{FF2B5EF4-FFF2-40B4-BE49-F238E27FC236}">
                    <a16:creationId xmlns:a16="http://schemas.microsoft.com/office/drawing/2014/main" id="{A5754D6F-BFCE-FD63-13CA-78C4F80FDA75}"/>
                  </a:ext>
                </a:extLst>
              </p:cNvPr>
              <p:cNvPicPr>
                <a:picLocks noChangeAspect="1"/>
              </p:cNvPicPr>
              <p:nvPr/>
            </p:nvPicPr>
            <p:blipFill rotWithShape="1">
              <a:blip r:embed="rId4"/>
              <a:srcRect l="14498" r="15876"/>
              <a:stretch/>
            </p:blipFill>
            <p:spPr>
              <a:xfrm>
                <a:off x="-11609962" y="2358682"/>
                <a:ext cx="790250" cy="853384"/>
              </a:xfrm>
              <a:prstGeom prst="rect">
                <a:avLst/>
              </a:prstGeom>
            </p:spPr>
          </p:pic>
          <p:grpSp>
            <p:nvGrpSpPr>
              <p:cNvPr id="128" name="Groupe 52">
                <a:extLst>
                  <a:ext uri="{FF2B5EF4-FFF2-40B4-BE49-F238E27FC236}">
                    <a16:creationId xmlns:a16="http://schemas.microsoft.com/office/drawing/2014/main" id="{B0127EC2-F4B9-5661-A81E-431095CBB183}"/>
                  </a:ext>
                </a:extLst>
              </p:cNvPr>
              <p:cNvGrpSpPr/>
              <p:nvPr/>
            </p:nvGrpSpPr>
            <p:grpSpPr>
              <a:xfrm>
                <a:off x="-10676700" y="2418603"/>
                <a:ext cx="509124" cy="726743"/>
                <a:chOff x="1303033" y="1357982"/>
                <a:chExt cx="2307336" cy="3321319"/>
              </a:xfrm>
            </p:grpSpPr>
            <p:pic>
              <p:nvPicPr>
                <p:cNvPr id="129" name="Picture 2">
                  <a:extLst>
                    <a:ext uri="{FF2B5EF4-FFF2-40B4-BE49-F238E27FC236}">
                      <a16:creationId xmlns:a16="http://schemas.microsoft.com/office/drawing/2014/main" id="{FE1B256F-3260-75FB-84CE-7BE64F6722F5}"/>
                    </a:ext>
                  </a:extLst>
                </p:cNvPr>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130" name="Image 54" descr="Une image contenant Graphique, Police, graphisme, logo&#10;&#10;Description générée automatiquement">
                  <a:extLst>
                    <a:ext uri="{FF2B5EF4-FFF2-40B4-BE49-F238E27FC236}">
                      <a16:creationId xmlns:a16="http://schemas.microsoft.com/office/drawing/2014/main" id="{F66E2575-BB51-637D-D1CA-3662F41C18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nvGrpSpPr>
              <p:cNvPr id="131" name="Groupe 256">
                <a:extLst>
                  <a:ext uri="{FF2B5EF4-FFF2-40B4-BE49-F238E27FC236}">
                    <a16:creationId xmlns:a16="http://schemas.microsoft.com/office/drawing/2014/main" id="{3F2A5F0E-D079-5861-A6D8-BAB4B0554128}"/>
                  </a:ext>
                </a:extLst>
              </p:cNvPr>
              <p:cNvGrpSpPr/>
              <p:nvPr/>
            </p:nvGrpSpPr>
            <p:grpSpPr>
              <a:xfrm>
                <a:off x="-9855933" y="2442902"/>
                <a:ext cx="509124" cy="685541"/>
                <a:chOff x="4241762" y="1326375"/>
                <a:chExt cx="2334647" cy="3352926"/>
              </a:xfrm>
            </p:grpSpPr>
            <p:pic>
              <p:nvPicPr>
                <p:cNvPr id="132" name="Picture 6">
                  <a:extLst>
                    <a:ext uri="{FF2B5EF4-FFF2-40B4-BE49-F238E27FC236}">
                      <a16:creationId xmlns:a16="http://schemas.microsoft.com/office/drawing/2014/main" id="{794C481F-DF4F-E8D5-5A7A-37178B287A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133" name="Groupe 258">
                  <a:extLst>
                    <a:ext uri="{FF2B5EF4-FFF2-40B4-BE49-F238E27FC236}">
                      <a16:creationId xmlns:a16="http://schemas.microsoft.com/office/drawing/2014/main" id="{8CC1861E-29F6-B71D-50B0-87B1F6D6F694}"/>
                    </a:ext>
                  </a:extLst>
                </p:cNvPr>
                <p:cNvGrpSpPr/>
                <p:nvPr/>
              </p:nvGrpSpPr>
              <p:grpSpPr>
                <a:xfrm>
                  <a:off x="4911552" y="2020862"/>
                  <a:ext cx="996948" cy="2552335"/>
                  <a:chOff x="4911552" y="2020862"/>
                  <a:chExt cx="996948" cy="2552335"/>
                </a:xfrm>
              </p:grpSpPr>
              <p:sp>
                <p:nvSpPr>
                  <p:cNvPr id="134" name="Rectangle 262">
                    <a:extLst>
                      <a:ext uri="{FF2B5EF4-FFF2-40B4-BE49-F238E27FC236}">
                        <a16:creationId xmlns:a16="http://schemas.microsoft.com/office/drawing/2014/main" id="{D1AC8322-FB31-C2C7-F2DB-A2F4B6C6F820}"/>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35" name="Image 263" descr="Une image contenant Graphique, Police, graphisme, logo&#10;&#10;Description générée automatiquement">
                    <a:extLst>
                      <a:ext uri="{FF2B5EF4-FFF2-40B4-BE49-F238E27FC236}">
                        <a16:creationId xmlns:a16="http://schemas.microsoft.com/office/drawing/2014/main" id="{A260E1AE-ECE5-28CA-F366-12EF1E05A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136" name="Image 264" descr="Une image contenant Graphique, Police, graphisme, logo&#10;&#10;Description générée automatiquement">
                    <a:extLst>
                      <a:ext uri="{FF2B5EF4-FFF2-40B4-BE49-F238E27FC236}">
                        <a16:creationId xmlns:a16="http://schemas.microsoft.com/office/drawing/2014/main" id="{F8631A4F-7E77-AB6C-36E8-4D5131FC10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nvGrpSpPr>
              <p:cNvPr id="137" name="Groupe 266">
                <a:extLst>
                  <a:ext uri="{FF2B5EF4-FFF2-40B4-BE49-F238E27FC236}">
                    <a16:creationId xmlns:a16="http://schemas.microsoft.com/office/drawing/2014/main" id="{AFF8F777-D656-830C-9B6E-C9D0BE119C06}"/>
                  </a:ext>
                </a:extLst>
              </p:cNvPr>
              <p:cNvGrpSpPr/>
              <p:nvPr/>
            </p:nvGrpSpPr>
            <p:grpSpPr>
              <a:xfrm>
                <a:off x="-9108604" y="2361750"/>
                <a:ext cx="575987" cy="853384"/>
                <a:chOff x="7788145" y="1114723"/>
                <a:chExt cx="3425286" cy="5628287"/>
              </a:xfrm>
            </p:grpSpPr>
            <p:pic>
              <p:nvPicPr>
                <p:cNvPr id="138" name="Image 269">
                  <a:extLst>
                    <a:ext uri="{FF2B5EF4-FFF2-40B4-BE49-F238E27FC236}">
                      <a16:creationId xmlns:a16="http://schemas.microsoft.com/office/drawing/2014/main" id="{FE30CB6D-837F-4295-4EC5-4F2C1D4FD8B5}"/>
                    </a:ext>
                  </a:extLst>
                </p:cNvPr>
                <p:cNvPicPr>
                  <a:picLocks noChangeAspect="1"/>
                </p:cNvPicPr>
                <p:nvPr/>
              </p:nvPicPr>
              <p:blipFill>
                <a:blip r:embed="rId8"/>
                <a:stretch>
                  <a:fillRect/>
                </a:stretch>
              </p:blipFill>
              <p:spPr>
                <a:xfrm>
                  <a:off x="7788145" y="1114723"/>
                  <a:ext cx="3425286" cy="5628287"/>
                </a:xfrm>
                <a:prstGeom prst="rect">
                  <a:avLst/>
                </a:prstGeom>
              </p:spPr>
            </p:pic>
            <p:sp>
              <p:nvSpPr>
                <p:cNvPr id="139" name="Rectangle 272">
                  <a:extLst>
                    <a:ext uri="{FF2B5EF4-FFF2-40B4-BE49-F238E27FC236}">
                      <a16:creationId xmlns:a16="http://schemas.microsoft.com/office/drawing/2014/main" id="{9B267BF0-D1D5-21F7-4A60-DC8023AD062B}"/>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40" name="Image 275" descr="Une image contenant Police, Graphique, logo, texte&#10;&#10;Description générée automatiquement">
                  <a:extLst>
                    <a:ext uri="{FF2B5EF4-FFF2-40B4-BE49-F238E27FC236}">
                      <a16:creationId xmlns:a16="http://schemas.microsoft.com/office/drawing/2014/main" id="{B7CC46C8-95B4-5D4A-7F31-DBEF80CBD6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grpSp>
        <p:grpSp>
          <p:nvGrpSpPr>
            <p:cNvPr id="101" name="Gruppo 100">
              <a:extLst>
                <a:ext uri="{FF2B5EF4-FFF2-40B4-BE49-F238E27FC236}">
                  <a16:creationId xmlns:a16="http://schemas.microsoft.com/office/drawing/2014/main" id="{82E0E2D5-2D88-E31F-C7D5-54861DE662F2}"/>
                </a:ext>
              </a:extLst>
            </p:cNvPr>
            <p:cNvGrpSpPr/>
            <p:nvPr/>
          </p:nvGrpSpPr>
          <p:grpSpPr>
            <a:xfrm>
              <a:off x="393779" y="3166866"/>
              <a:ext cx="3424786" cy="867169"/>
              <a:chOff x="396445" y="3153218"/>
              <a:chExt cx="3424786" cy="867169"/>
            </a:xfrm>
          </p:grpSpPr>
          <p:grpSp>
            <p:nvGrpSpPr>
              <p:cNvPr id="100" name="Gruppo 99">
                <a:extLst>
                  <a:ext uri="{FF2B5EF4-FFF2-40B4-BE49-F238E27FC236}">
                    <a16:creationId xmlns:a16="http://schemas.microsoft.com/office/drawing/2014/main" id="{D31DEC1C-1B97-1BD1-D774-E72285E89BA0}"/>
                  </a:ext>
                </a:extLst>
              </p:cNvPr>
              <p:cNvGrpSpPr/>
              <p:nvPr/>
            </p:nvGrpSpPr>
            <p:grpSpPr>
              <a:xfrm>
                <a:off x="396445" y="3153218"/>
                <a:ext cx="3424786" cy="246221"/>
                <a:chOff x="396445" y="3132746"/>
                <a:chExt cx="3424786" cy="246221"/>
              </a:xfrm>
            </p:grpSpPr>
            <p:sp>
              <p:nvSpPr>
                <p:cNvPr id="62" name="TextBox 21">
                  <a:extLst>
                    <a:ext uri="{FF2B5EF4-FFF2-40B4-BE49-F238E27FC236}">
                      <a16:creationId xmlns:a16="http://schemas.microsoft.com/office/drawing/2014/main" id="{E8466557-CD85-FBBF-03F5-F24417F83CD0}"/>
                    </a:ext>
                  </a:extLst>
                </p:cNvPr>
                <p:cNvSpPr txBox="1"/>
                <p:nvPr/>
              </p:nvSpPr>
              <p:spPr>
                <a:xfrm>
                  <a:off x="396445" y="3190849"/>
                  <a:ext cx="107034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Supervision platform</a:t>
                  </a:r>
                </a:p>
              </p:txBody>
            </p:sp>
            <p:sp>
              <p:nvSpPr>
                <p:cNvPr id="63" name="TextBox 21">
                  <a:extLst>
                    <a:ext uri="{FF2B5EF4-FFF2-40B4-BE49-F238E27FC236}">
                      <a16:creationId xmlns:a16="http://schemas.microsoft.com/office/drawing/2014/main" id="{361790F5-14DE-9691-A3DB-101667024FC6}"/>
                    </a:ext>
                  </a:extLst>
                </p:cNvPr>
                <p:cNvSpPr txBox="1"/>
                <p:nvPr/>
              </p:nvSpPr>
              <p:spPr>
                <a:xfrm>
                  <a:off x="2510590" y="3192310"/>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Charging app</a:t>
                  </a:r>
                </a:p>
              </p:txBody>
            </p:sp>
            <p:sp>
              <p:nvSpPr>
                <p:cNvPr id="65" name="TextBox 21">
                  <a:extLst>
                    <a:ext uri="{FF2B5EF4-FFF2-40B4-BE49-F238E27FC236}">
                      <a16:creationId xmlns:a16="http://schemas.microsoft.com/office/drawing/2014/main" id="{4CA40B37-EFA0-BA8A-B0AB-9718B16D60C1}"/>
                    </a:ext>
                  </a:extLst>
                </p:cNvPr>
                <p:cNvSpPr txBox="1"/>
                <p:nvPr/>
              </p:nvSpPr>
              <p:spPr>
                <a:xfrm>
                  <a:off x="1587051" y="3132746"/>
                  <a:ext cx="7516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Dynamic load management</a:t>
                  </a:r>
                </a:p>
              </p:txBody>
            </p:sp>
            <p:sp>
              <p:nvSpPr>
                <p:cNvPr id="281" name="ZoneTexte 280">
                  <a:extLst>
                    <a:ext uri="{FF2B5EF4-FFF2-40B4-BE49-F238E27FC236}">
                      <a16:creationId xmlns:a16="http://schemas.microsoft.com/office/drawing/2014/main" id="{BD49F162-0E0B-56F9-AE04-457979C3E3D3}"/>
                    </a:ext>
                  </a:extLst>
                </p:cNvPr>
                <p:cNvSpPr txBox="1"/>
                <p:nvPr/>
              </p:nvSpPr>
              <p:spPr>
                <a:xfrm>
                  <a:off x="3318597" y="3192310"/>
                  <a:ext cx="502634" cy="123111"/>
                </a:xfrm>
                <a:prstGeom prst="rect">
                  <a:avLst/>
                </a:prstGeom>
                <a:noFill/>
              </p:spPr>
              <p:txBody>
                <a:bodyPr wrap="square" lIns="0" tIns="0" rIns="0" bIns="0">
                  <a:spAutoFit/>
                </a:bodyPr>
                <a:lstStyle/>
                <a:p>
                  <a:pPr algn="ctr"/>
                  <a:r>
                    <a:rPr lang="en-US" sz="800" noProof="0" dirty="0">
                      <a:solidFill>
                        <a:srgbClr val="002060"/>
                      </a:solidFill>
                    </a:rPr>
                    <a:t>RFID card</a:t>
                  </a:r>
                </a:p>
              </p:txBody>
            </p:sp>
          </p:grpSp>
          <p:grpSp>
            <p:nvGrpSpPr>
              <p:cNvPr id="99" name="Gruppo 98">
                <a:extLst>
                  <a:ext uri="{FF2B5EF4-FFF2-40B4-BE49-F238E27FC236}">
                    <a16:creationId xmlns:a16="http://schemas.microsoft.com/office/drawing/2014/main" id="{2452FCAE-8CF4-D694-61DE-7BBE9B31A0CF}"/>
                  </a:ext>
                </a:extLst>
              </p:cNvPr>
              <p:cNvGrpSpPr/>
              <p:nvPr/>
            </p:nvGrpSpPr>
            <p:grpSpPr>
              <a:xfrm>
                <a:off x="447159" y="3407115"/>
                <a:ext cx="3374072" cy="613272"/>
                <a:chOff x="447159" y="3407115"/>
                <a:chExt cx="3374072" cy="613272"/>
              </a:xfrm>
            </p:grpSpPr>
            <p:pic>
              <p:nvPicPr>
                <p:cNvPr id="16" name="Image 15">
                  <a:extLst>
                    <a:ext uri="{FF2B5EF4-FFF2-40B4-BE49-F238E27FC236}">
                      <a16:creationId xmlns:a16="http://schemas.microsoft.com/office/drawing/2014/main" id="{D61F050F-A906-AF63-CAB8-DA37741C885A}"/>
                    </a:ext>
                  </a:extLst>
                </p:cNvPr>
                <p:cNvPicPr>
                  <a:picLocks noChangeAspect="1"/>
                </p:cNvPicPr>
                <p:nvPr/>
              </p:nvPicPr>
              <p:blipFill rotWithShape="1">
                <a:blip r:embed="rId10"/>
                <a:srcRect l="18967" t="16599" r="18653" b="16410"/>
                <a:stretch/>
              </p:blipFill>
              <p:spPr>
                <a:xfrm>
                  <a:off x="447159" y="3425811"/>
                  <a:ext cx="968921" cy="585307"/>
                </a:xfrm>
                <a:prstGeom prst="rect">
                  <a:avLst/>
                </a:prstGeom>
              </p:spPr>
            </p:pic>
            <p:grpSp>
              <p:nvGrpSpPr>
                <p:cNvPr id="95" name="Gruppo 94">
                  <a:extLst>
                    <a:ext uri="{FF2B5EF4-FFF2-40B4-BE49-F238E27FC236}">
                      <a16:creationId xmlns:a16="http://schemas.microsoft.com/office/drawing/2014/main" id="{CA427151-B6A6-9FBB-EA8A-E3A126E2BEF3}"/>
                    </a:ext>
                  </a:extLst>
                </p:cNvPr>
                <p:cNvGrpSpPr/>
                <p:nvPr/>
              </p:nvGrpSpPr>
              <p:grpSpPr>
                <a:xfrm>
                  <a:off x="2580908" y="3407115"/>
                  <a:ext cx="546774" cy="613272"/>
                  <a:chOff x="2588232" y="3407115"/>
                  <a:chExt cx="546774" cy="613272"/>
                </a:xfrm>
              </p:grpSpPr>
              <p:pic>
                <p:nvPicPr>
                  <p:cNvPr id="18" name="Image 17">
                    <a:extLst>
                      <a:ext uri="{FF2B5EF4-FFF2-40B4-BE49-F238E27FC236}">
                        <a16:creationId xmlns:a16="http://schemas.microsoft.com/office/drawing/2014/main" id="{FF76C2DF-128C-2B2A-B835-AC2F36CE2B59}"/>
                      </a:ext>
                    </a:extLst>
                  </p:cNvPr>
                  <p:cNvPicPr>
                    <a:picLocks noChangeAspect="1"/>
                  </p:cNvPicPr>
                  <p:nvPr/>
                </p:nvPicPr>
                <p:blipFill>
                  <a:blip r:embed="rId11"/>
                  <a:stretch>
                    <a:fillRect/>
                  </a:stretch>
                </p:blipFill>
                <p:spPr>
                  <a:xfrm>
                    <a:off x="2588232" y="3407115"/>
                    <a:ext cx="286653" cy="613272"/>
                  </a:xfrm>
                  <a:prstGeom prst="rect">
                    <a:avLst/>
                  </a:prstGeom>
                </p:spPr>
              </p:pic>
              <p:pic>
                <p:nvPicPr>
                  <p:cNvPr id="20" name="Image 19">
                    <a:extLst>
                      <a:ext uri="{FF2B5EF4-FFF2-40B4-BE49-F238E27FC236}">
                        <a16:creationId xmlns:a16="http://schemas.microsoft.com/office/drawing/2014/main" id="{9146E109-04A3-F3FE-F225-79D49664FC3F}"/>
                      </a:ext>
                    </a:extLst>
                  </p:cNvPr>
                  <p:cNvPicPr>
                    <a:picLocks noChangeAspect="1"/>
                  </p:cNvPicPr>
                  <p:nvPr/>
                </p:nvPicPr>
                <p:blipFill>
                  <a:blip r:embed="rId12"/>
                  <a:stretch>
                    <a:fillRect/>
                  </a:stretch>
                </p:blipFill>
                <p:spPr>
                  <a:xfrm>
                    <a:off x="2842846" y="3409304"/>
                    <a:ext cx="292160" cy="608894"/>
                  </a:xfrm>
                  <a:prstGeom prst="rect">
                    <a:avLst/>
                  </a:prstGeom>
                </p:spPr>
              </p:pic>
            </p:grpSp>
            <p:pic>
              <p:nvPicPr>
                <p:cNvPr id="64" name="Image 63">
                  <a:extLst>
                    <a:ext uri="{FF2B5EF4-FFF2-40B4-BE49-F238E27FC236}">
                      <a16:creationId xmlns:a16="http://schemas.microsoft.com/office/drawing/2014/main" id="{2D2301A8-432C-02C7-814E-78A3B397E0F9}"/>
                    </a:ext>
                  </a:extLst>
                </p:cNvPr>
                <p:cNvPicPr>
                  <a:picLocks noChangeAspect="1"/>
                </p:cNvPicPr>
                <p:nvPr/>
              </p:nvPicPr>
              <p:blipFill>
                <a:blip r:embed="rId13"/>
                <a:stretch>
                  <a:fillRect/>
                </a:stretch>
              </p:blipFill>
              <p:spPr>
                <a:xfrm>
                  <a:off x="1466793" y="3518947"/>
                  <a:ext cx="992139" cy="415348"/>
                </a:xfrm>
                <a:prstGeom prst="rect">
                  <a:avLst/>
                </a:prstGeom>
              </p:spPr>
            </p:pic>
            <p:pic>
              <p:nvPicPr>
                <p:cNvPr id="282" name="Picture 13" descr="A blue card with white text&#10;&#10;Description automatically generated">
                  <a:extLst>
                    <a:ext uri="{FF2B5EF4-FFF2-40B4-BE49-F238E27FC236}">
                      <a16:creationId xmlns:a16="http://schemas.microsoft.com/office/drawing/2014/main" id="{082F8B81-8278-EE32-4F24-64AE4AF830B3}"/>
                    </a:ext>
                  </a:extLst>
                </p:cNvPr>
                <p:cNvPicPr>
                  <a:picLocks noChangeAspect="1"/>
                </p:cNvPicPr>
                <p:nvPr/>
              </p:nvPicPr>
              <p:blipFill rotWithShape="1">
                <a:blip r:embed="rId14">
                  <a:extLst>
                    <a:ext uri="{28A0092B-C50C-407E-A947-70E740481C1C}">
                      <a14:useLocalDpi xmlns:a14="http://schemas.microsoft.com/office/drawing/2010/main" val="0"/>
                    </a:ext>
                  </a:extLst>
                </a:blip>
                <a:srcRect l="16153" r="15128"/>
                <a:stretch/>
              </p:blipFill>
              <p:spPr>
                <a:xfrm>
                  <a:off x="3318597" y="3521787"/>
                  <a:ext cx="502634" cy="410938"/>
                </a:xfrm>
                <a:prstGeom prst="rect">
                  <a:avLst/>
                </a:prstGeom>
              </p:spPr>
            </p:pic>
          </p:grpSp>
        </p:grpSp>
        <p:grpSp>
          <p:nvGrpSpPr>
            <p:cNvPr id="119" name="Gruppo 118">
              <a:extLst>
                <a:ext uri="{FF2B5EF4-FFF2-40B4-BE49-F238E27FC236}">
                  <a16:creationId xmlns:a16="http://schemas.microsoft.com/office/drawing/2014/main" id="{EE99939C-9BD1-79A5-87DC-6F10C02B3618}"/>
                </a:ext>
              </a:extLst>
            </p:cNvPr>
            <p:cNvGrpSpPr/>
            <p:nvPr/>
          </p:nvGrpSpPr>
          <p:grpSpPr>
            <a:xfrm>
              <a:off x="450907" y="4488522"/>
              <a:ext cx="3434134" cy="797079"/>
              <a:chOff x="445717" y="4488522"/>
              <a:chExt cx="3434134" cy="797079"/>
            </a:xfrm>
          </p:grpSpPr>
          <p:grpSp>
            <p:nvGrpSpPr>
              <p:cNvPr id="113" name="Gruppo 112">
                <a:extLst>
                  <a:ext uri="{FF2B5EF4-FFF2-40B4-BE49-F238E27FC236}">
                    <a16:creationId xmlns:a16="http://schemas.microsoft.com/office/drawing/2014/main" id="{2539C146-47EF-0C68-3FDE-59C6E6568724}"/>
                  </a:ext>
                </a:extLst>
              </p:cNvPr>
              <p:cNvGrpSpPr/>
              <p:nvPr/>
            </p:nvGrpSpPr>
            <p:grpSpPr>
              <a:xfrm>
                <a:off x="1858158" y="4488522"/>
                <a:ext cx="447705" cy="784069"/>
                <a:chOff x="1864508" y="4488522"/>
                <a:chExt cx="447705" cy="784069"/>
              </a:xfrm>
            </p:grpSpPr>
            <p:sp>
              <p:nvSpPr>
                <p:cNvPr id="44" name="TextBox 21">
                  <a:extLst>
                    <a:ext uri="{FF2B5EF4-FFF2-40B4-BE49-F238E27FC236}">
                      <a16:creationId xmlns:a16="http://schemas.microsoft.com/office/drawing/2014/main" id="{DE913707-EB32-CC0C-0722-7AD0EE8646E4}"/>
                    </a:ext>
                  </a:extLst>
                </p:cNvPr>
                <p:cNvSpPr txBox="1"/>
                <p:nvPr/>
              </p:nvSpPr>
              <p:spPr>
                <a:xfrm>
                  <a:off x="1919291" y="4488522"/>
                  <a:ext cx="33813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Civil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works</a:t>
                  </a:r>
                </a:p>
              </p:txBody>
            </p:sp>
            <p:pic>
              <p:nvPicPr>
                <p:cNvPr id="51" name="Picture 2" descr="Service worker icon male construction Royalty Free Vector">
                  <a:extLst>
                    <a:ext uri="{FF2B5EF4-FFF2-40B4-BE49-F238E27FC236}">
                      <a16:creationId xmlns:a16="http://schemas.microsoft.com/office/drawing/2014/main" id="{581A8D36-0DEB-A76B-15B0-B40F881CD762}"/>
                    </a:ext>
                  </a:extLst>
                </p:cNvPr>
                <p:cNvPicPr>
                  <a:picLocks noChangeAspect="1" noChangeArrowheads="1"/>
                </p:cNvPicPr>
                <p:nvPr/>
              </p:nvPicPr>
              <p:blipFill rotWithShape="1">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1864508" y="4765870"/>
                  <a:ext cx="447705" cy="5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4" name="Gruppo 113">
                <a:extLst>
                  <a:ext uri="{FF2B5EF4-FFF2-40B4-BE49-F238E27FC236}">
                    <a16:creationId xmlns:a16="http://schemas.microsoft.com/office/drawing/2014/main" id="{CB511F5C-1299-F1D3-9DF7-AD3446A06537}"/>
                  </a:ext>
                </a:extLst>
              </p:cNvPr>
              <p:cNvGrpSpPr/>
              <p:nvPr/>
            </p:nvGrpSpPr>
            <p:grpSpPr>
              <a:xfrm>
                <a:off x="1175973" y="4554782"/>
                <a:ext cx="593429" cy="730819"/>
                <a:chOff x="1153748" y="4554782"/>
                <a:chExt cx="593429" cy="730819"/>
              </a:xfrm>
            </p:grpSpPr>
            <p:sp>
              <p:nvSpPr>
                <p:cNvPr id="43" name="TextBox 20">
                  <a:extLst>
                    <a:ext uri="{FF2B5EF4-FFF2-40B4-BE49-F238E27FC236}">
                      <a16:creationId xmlns:a16="http://schemas.microsoft.com/office/drawing/2014/main" id="{67D0FBC1-A754-C0F2-2E7E-17063640311F}"/>
                    </a:ext>
                  </a:extLst>
                </p:cNvPr>
                <p:cNvSpPr txBox="1"/>
                <p:nvPr/>
              </p:nvSpPr>
              <p:spPr>
                <a:xfrm>
                  <a:off x="1153748" y="4554782"/>
                  <a:ext cx="5934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Permitting</a:t>
                  </a:r>
                </a:p>
              </p:txBody>
            </p:sp>
            <p:pic>
              <p:nvPicPr>
                <p:cNvPr id="52" name="Picture 4" descr="Permit Icon Vector Art, Icons, and Graphics for Free Download">
                  <a:extLst>
                    <a:ext uri="{FF2B5EF4-FFF2-40B4-BE49-F238E27FC236}">
                      <a16:creationId xmlns:a16="http://schemas.microsoft.com/office/drawing/2014/main" id="{3C5660BB-F3E1-9FFF-EE81-7ED9ACE0E81C}"/>
                    </a:ext>
                  </a:extLst>
                </p:cNvPr>
                <p:cNvPicPr>
                  <a:picLocks noChangeAspect="1" noChangeArrowheads="1"/>
                </p:cNvPicPr>
                <p:nvPr/>
              </p:nvPicPr>
              <p:blipFill rotWithShape="1">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l="14031" r="13859"/>
                <a:stretch/>
              </p:blipFill>
              <p:spPr bwMode="auto">
                <a:xfrm>
                  <a:off x="1258383" y="4752859"/>
                  <a:ext cx="384158" cy="532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uppo 108">
                <a:extLst>
                  <a:ext uri="{FF2B5EF4-FFF2-40B4-BE49-F238E27FC236}">
                    <a16:creationId xmlns:a16="http://schemas.microsoft.com/office/drawing/2014/main" id="{2F8ED754-E034-6AB2-EE81-0DB39EF2A3D5}"/>
                  </a:ext>
                </a:extLst>
              </p:cNvPr>
              <p:cNvGrpSpPr/>
              <p:nvPr/>
            </p:nvGrpSpPr>
            <p:grpSpPr>
              <a:xfrm>
                <a:off x="3074067" y="4554782"/>
                <a:ext cx="805784" cy="649115"/>
                <a:chOff x="3137567" y="4554782"/>
                <a:chExt cx="805784" cy="649115"/>
              </a:xfrm>
            </p:grpSpPr>
            <p:pic>
              <p:nvPicPr>
                <p:cNvPr id="56" name="Picture 2">
                  <a:extLst>
                    <a:ext uri="{FF2B5EF4-FFF2-40B4-BE49-F238E27FC236}">
                      <a16:creationId xmlns:a16="http://schemas.microsoft.com/office/drawing/2014/main" id="{87FFB5CC-91B5-A5B3-19DC-C883941B6613}"/>
                    </a:ext>
                  </a:extLst>
                </p:cNvPr>
                <p:cNvPicPr>
                  <a:picLocks noChangeAspect="1" noChangeArrowheads="1"/>
                </p:cNvPicPr>
                <p:nvPr/>
              </p:nvPicPr>
              <p:blipFill rotWithShape="1">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3222019" y="4834564"/>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14">
                  <a:extLst>
                    <a:ext uri="{FF2B5EF4-FFF2-40B4-BE49-F238E27FC236}">
                      <a16:creationId xmlns:a16="http://schemas.microsoft.com/office/drawing/2014/main" id="{223C6968-60F2-0B9B-0894-96AEBC7760E3}"/>
                    </a:ext>
                  </a:extLst>
                </p:cNvPr>
                <p:cNvSpPr txBox="1"/>
                <p:nvPr/>
              </p:nvSpPr>
              <p:spPr>
                <a:xfrm>
                  <a:off x="3137567" y="4554782"/>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Commissioning</a:t>
                  </a:r>
                </a:p>
              </p:txBody>
            </p:sp>
          </p:grpSp>
          <p:grpSp>
            <p:nvGrpSpPr>
              <p:cNvPr id="118" name="Gruppo 117">
                <a:extLst>
                  <a:ext uri="{FF2B5EF4-FFF2-40B4-BE49-F238E27FC236}">
                    <a16:creationId xmlns:a16="http://schemas.microsoft.com/office/drawing/2014/main" id="{8690191C-7ADA-A38A-0004-917CB7356F97}"/>
                  </a:ext>
                </a:extLst>
              </p:cNvPr>
              <p:cNvGrpSpPr/>
              <p:nvPr/>
            </p:nvGrpSpPr>
            <p:grpSpPr>
              <a:xfrm>
                <a:off x="445717" y="4488522"/>
                <a:ext cx="641500" cy="762818"/>
                <a:chOff x="394917" y="4488522"/>
                <a:chExt cx="641500" cy="762818"/>
              </a:xfrm>
            </p:grpSpPr>
            <p:sp>
              <p:nvSpPr>
                <p:cNvPr id="58" name="TextBox 21">
                  <a:extLst>
                    <a:ext uri="{FF2B5EF4-FFF2-40B4-BE49-F238E27FC236}">
                      <a16:creationId xmlns:a16="http://schemas.microsoft.com/office/drawing/2014/main" id="{5565463C-6625-F695-DF86-19457816F1C9}"/>
                    </a:ext>
                  </a:extLst>
                </p:cNvPr>
                <p:cNvSpPr txBox="1"/>
                <p:nvPr/>
              </p:nvSpPr>
              <p:spPr>
                <a:xfrm>
                  <a:off x="440815" y="4488522"/>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Site</a:t>
                  </a:r>
                  <a:br>
                    <a:rPr kumimoji="0" lang="en-US" sz="800" b="0" i="0" u="none" strike="noStrike" kern="1200" cap="none" spc="0" normalizeH="0" baseline="0" noProof="0" dirty="0">
                      <a:ln>
                        <a:noFill/>
                      </a:ln>
                      <a:solidFill>
                        <a:srgbClr val="002060"/>
                      </a:solidFill>
                      <a:effectLst/>
                      <a:uLnTx/>
                      <a:uFillTx/>
                      <a:ea typeface="+mn-ea"/>
                      <a:cs typeface="+mn-cs"/>
                    </a:rPr>
                  </a:br>
                  <a:r>
                    <a:rPr kumimoji="0" lang="en-US" sz="800" b="0" i="0" u="none" strike="noStrike" kern="1200" cap="none" spc="0" normalizeH="0" baseline="0" noProof="0" dirty="0">
                      <a:ln>
                        <a:noFill/>
                      </a:ln>
                      <a:solidFill>
                        <a:srgbClr val="002060"/>
                      </a:solidFill>
                      <a:effectLst/>
                      <a:uLnTx/>
                      <a:uFillTx/>
                      <a:ea typeface="+mn-ea"/>
                      <a:cs typeface="+mn-cs"/>
                    </a:rPr>
                    <a:t>evaluation</a:t>
                  </a:r>
                </a:p>
              </p:txBody>
            </p:sp>
            <p:pic>
              <p:nvPicPr>
                <p:cNvPr id="59" name="Picture 10" descr="12,112 Icon Depot Images, Stock Photos &amp; Vectors | Shutterstock">
                  <a:extLst>
                    <a:ext uri="{FF2B5EF4-FFF2-40B4-BE49-F238E27FC236}">
                      <a16:creationId xmlns:a16="http://schemas.microsoft.com/office/drawing/2014/main" id="{78C55C24-56A7-07A8-8406-D111FFB594FF}"/>
                    </a:ext>
                  </a:extLst>
                </p:cNvPr>
                <p:cNvPicPr>
                  <a:picLocks noChangeAspect="1" noChangeArrowheads="1"/>
                </p:cNvPicPr>
                <p:nvPr/>
              </p:nvPicPr>
              <p:blipFill rotWithShape="1">
                <a:blip r:embed="rId18" cstate="print">
                  <a:duotone>
                    <a:schemeClr val="bg2">
                      <a:shade val="45000"/>
                      <a:satMod val="135000"/>
                    </a:schemeClr>
                    <a:prstClr val="white"/>
                  </a:duotone>
                  <a:extLst>
                    <a:ext uri="{BEBA8EAE-BF5A-486C-A8C5-ECC9F3942E4B}">
                      <a14:imgProps xmlns:a14="http://schemas.microsoft.com/office/drawing/2010/main">
                        <a14:imgLayer r:embed="rId19">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394917" y="4787120"/>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uppo 111">
                <a:extLst>
                  <a:ext uri="{FF2B5EF4-FFF2-40B4-BE49-F238E27FC236}">
                    <a16:creationId xmlns:a16="http://schemas.microsoft.com/office/drawing/2014/main" id="{A552AFBE-6A45-5660-8AB9-98E21942D91A}"/>
                  </a:ext>
                </a:extLst>
              </p:cNvPr>
              <p:cNvGrpSpPr/>
              <p:nvPr/>
            </p:nvGrpSpPr>
            <p:grpSpPr>
              <a:xfrm>
                <a:off x="2394619" y="4488522"/>
                <a:ext cx="590693" cy="755576"/>
                <a:chOff x="2429544" y="4488522"/>
                <a:chExt cx="590693" cy="755576"/>
              </a:xfrm>
            </p:grpSpPr>
            <p:sp>
              <p:nvSpPr>
                <p:cNvPr id="60" name="TextBox 22">
                  <a:extLst>
                    <a:ext uri="{FF2B5EF4-FFF2-40B4-BE49-F238E27FC236}">
                      <a16:creationId xmlns:a16="http://schemas.microsoft.com/office/drawing/2014/main" id="{21BA66EA-92A0-F8CA-D2FC-8398C0C844DD}"/>
                    </a:ext>
                  </a:extLst>
                </p:cNvPr>
                <p:cNvSpPr txBox="1"/>
                <p:nvPr/>
              </p:nvSpPr>
              <p:spPr>
                <a:xfrm>
                  <a:off x="2429544" y="4488522"/>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Hardware installation</a:t>
                  </a:r>
                </a:p>
              </p:txBody>
            </p:sp>
            <p:pic>
              <p:nvPicPr>
                <p:cNvPr id="61" name="Picture 6" descr="Charging Station Vector Art, Icons, and Graphics for Free Download">
                  <a:extLst>
                    <a:ext uri="{FF2B5EF4-FFF2-40B4-BE49-F238E27FC236}">
                      <a16:creationId xmlns:a16="http://schemas.microsoft.com/office/drawing/2014/main" id="{E13549CF-218A-B269-01F1-C8E286FCA41B}"/>
                    </a:ext>
                  </a:extLst>
                </p:cNvPr>
                <p:cNvPicPr>
                  <a:picLocks noChangeAspect="1" noChangeArrowheads="1"/>
                </p:cNvPicPr>
                <p:nvPr/>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2536492" y="4794362"/>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5" name="Gruppo 144">
              <a:extLst>
                <a:ext uri="{FF2B5EF4-FFF2-40B4-BE49-F238E27FC236}">
                  <a16:creationId xmlns:a16="http://schemas.microsoft.com/office/drawing/2014/main" id="{161EB1F7-D6C2-26CE-B243-87CB3CFE24C5}"/>
                </a:ext>
              </a:extLst>
            </p:cNvPr>
            <p:cNvGrpSpPr/>
            <p:nvPr/>
          </p:nvGrpSpPr>
          <p:grpSpPr>
            <a:xfrm>
              <a:off x="522227" y="5748864"/>
              <a:ext cx="3291494" cy="789285"/>
              <a:chOff x="546571" y="5802876"/>
              <a:chExt cx="3291494" cy="789285"/>
            </a:xfrm>
          </p:grpSpPr>
          <p:grpSp>
            <p:nvGrpSpPr>
              <p:cNvPr id="144" name="Gruppo 143">
                <a:extLst>
                  <a:ext uri="{FF2B5EF4-FFF2-40B4-BE49-F238E27FC236}">
                    <a16:creationId xmlns:a16="http://schemas.microsoft.com/office/drawing/2014/main" id="{92B04508-6272-38E8-FA81-093A52F29338}"/>
                  </a:ext>
                </a:extLst>
              </p:cNvPr>
              <p:cNvGrpSpPr/>
              <p:nvPr/>
            </p:nvGrpSpPr>
            <p:grpSpPr>
              <a:xfrm>
                <a:off x="546571" y="5802876"/>
                <a:ext cx="541045" cy="778964"/>
                <a:chOff x="500275" y="5802876"/>
                <a:chExt cx="541045" cy="778964"/>
              </a:xfrm>
            </p:grpSpPr>
            <p:sp>
              <p:nvSpPr>
                <p:cNvPr id="67" name="TextBox 13">
                  <a:extLst>
                    <a:ext uri="{FF2B5EF4-FFF2-40B4-BE49-F238E27FC236}">
                      <a16:creationId xmlns:a16="http://schemas.microsoft.com/office/drawing/2014/main" id="{0FCB47CC-E1B3-491C-0012-731EA8861143}"/>
                    </a:ext>
                  </a:extLst>
                </p:cNvPr>
                <p:cNvSpPr txBox="1"/>
                <p:nvPr/>
              </p:nvSpPr>
              <p:spPr>
                <a:xfrm>
                  <a:off x="500275" y="5802876"/>
                  <a:ext cx="5410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70" name="Picture 4" descr="Maintenance schedule icon with calendar and wrench">
                  <a:extLst>
                    <a:ext uri="{FF2B5EF4-FFF2-40B4-BE49-F238E27FC236}">
                      <a16:creationId xmlns:a16="http://schemas.microsoft.com/office/drawing/2014/main" id="{5DE32B75-C74A-1188-9958-D8EBC7AFC4E7}"/>
                    </a:ext>
                  </a:extLst>
                </p:cNvPr>
                <p:cNvPicPr>
                  <a:picLocks noChangeAspect="1" noChangeArrowheads="1"/>
                </p:cNvPicPr>
                <p:nvPr/>
              </p:nvPicPr>
              <p:blipFill rotWithShape="1">
                <a:blip r:embed="rId21">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24472" y="6119916"/>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3" name="Gruppo 142">
                <a:extLst>
                  <a:ext uri="{FF2B5EF4-FFF2-40B4-BE49-F238E27FC236}">
                    <a16:creationId xmlns:a16="http://schemas.microsoft.com/office/drawing/2014/main" id="{8027BDF8-8598-98A0-7816-1B2BC4D3F643}"/>
                  </a:ext>
                </a:extLst>
              </p:cNvPr>
              <p:cNvGrpSpPr/>
              <p:nvPr/>
            </p:nvGrpSpPr>
            <p:grpSpPr>
              <a:xfrm>
                <a:off x="1250772" y="5804042"/>
                <a:ext cx="948212" cy="760949"/>
                <a:chOff x="1058066" y="5804042"/>
                <a:chExt cx="948212" cy="760949"/>
              </a:xfrm>
            </p:grpSpPr>
            <p:sp>
              <p:nvSpPr>
                <p:cNvPr id="68" name="TextBox 14">
                  <a:extLst>
                    <a:ext uri="{FF2B5EF4-FFF2-40B4-BE49-F238E27FC236}">
                      <a16:creationId xmlns:a16="http://schemas.microsoft.com/office/drawing/2014/main" id="{C47BAD0D-C3D2-7F42-6AD6-63DE1684E343}"/>
                    </a:ext>
                  </a:extLst>
                </p:cNvPr>
                <p:cNvSpPr txBox="1"/>
                <p:nvPr/>
              </p:nvSpPr>
              <p:spPr>
                <a:xfrm>
                  <a:off x="1058066" y="5804042"/>
                  <a:ext cx="94821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Maintenance / Optional Coverage</a:t>
                  </a:r>
                </a:p>
              </p:txBody>
            </p:sp>
            <p:pic>
              <p:nvPicPr>
                <p:cNvPr id="71" name="Picture 6" descr="Approval check vector icon Stock Vector | Adobe Stock">
                  <a:extLst>
                    <a:ext uri="{FF2B5EF4-FFF2-40B4-BE49-F238E27FC236}">
                      <a16:creationId xmlns:a16="http://schemas.microsoft.com/office/drawing/2014/main" id="{D9CB219E-2096-6171-8D06-063B93B7C751}"/>
                    </a:ext>
                  </a:extLst>
                </p:cNvPr>
                <p:cNvPicPr>
                  <a:picLocks noChangeAspect="1" noChangeArrowheads="1"/>
                </p:cNvPicPr>
                <p:nvPr/>
              </p:nvPicPr>
              <p:blipFill rotWithShape="1">
                <a:blip r:embed="rId2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3">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1255851" y="6103326"/>
                  <a:ext cx="552643" cy="461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1" name="Gruppo 140">
                <a:extLst>
                  <a:ext uri="{FF2B5EF4-FFF2-40B4-BE49-F238E27FC236}">
                    <a16:creationId xmlns:a16="http://schemas.microsoft.com/office/drawing/2014/main" id="{3C0D5F78-6251-6316-4CA3-3BE3D7F11445}"/>
                  </a:ext>
                </a:extLst>
              </p:cNvPr>
              <p:cNvGrpSpPr/>
              <p:nvPr/>
            </p:nvGrpSpPr>
            <p:grpSpPr>
              <a:xfrm>
                <a:off x="3158519" y="5875999"/>
                <a:ext cx="679546" cy="649153"/>
                <a:chOff x="3158519" y="5875999"/>
                <a:chExt cx="679546" cy="649153"/>
              </a:xfrm>
            </p:grpSpPr>
            <p:pic>
              <p:nvPicPr>
                <p:cNvPr id="66" name="Picture 2" descr="User Icon - Vector Customer Service, Support &amp; Care with Headphone for  Helpline Glyph Pictogram illustration Stock Vector | Adobe Stock">
                  <a:extLst>
                    <a:ext uri="{FF2B5EF4-FFF2-40B4-BE49-F238E27FC236}">
                      <a16:creationId xmlns:a16="http://schemas.microsoft.com/office/drawing/2014/main" id="{E6D04B64-56AE-40CC-315C-A247A79420AB}"/>
                    </a:ext>
                  </a:extLst>
                </p:cNvPr>
                <p:cNvPicPr>
                  <a:picLocks noChangeAspect="1" noChangeArrowheads="1"/>
                </p:cNvPicPr>
                <p:nvPr/>
              </p:nvPicPr>
              <p:blipFill rotWithShape="1">
                <a:blip r:embed="rId2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5">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326141" y="6115538"/>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15">
                  <a:extLst>
                    <a:ext uri="{FF2B5EF4-FFF2-40B4-BE49-F238E27FC236}">
                      <a16:creationId xmlns:a16="http://schemas.microsoft.com/office/drawing/2014/main" id="{EDA66DD9-BBE2-1856-A268-EC7D3A32715F}"/>
                    </a:ext>
                  </a:extLst>
                </p:cNvPr>
                <p:cNvSpPr txBox="1"/>
                <p:nvPr/>
              </p:nvSpPr>
              <p:spPr>
                <a:xfrm>
                  <a:off x="3158519" y="5875999"/>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142" name="Gruppo 141">
                <a:extLst>
                  <a:ext uri="{FF2B5EF4-FFF2-40B4-BE49-F238E27FC236}">
                    <a16:creationId xmlns:a16="http://schemas.microsoft.com/office/drawing/2014/main" id="{690C934A-C333-8AF5-8A71-F2B30D46A107}"/>
                  </a:ext>
                </a:extLst>
              </p:cNvPr>
              <p:cNvGrpSpPr/>
              <p:nvPr/>
            </p:nvGrpSpPr>
            <p:grpSpPr>
              <a:xfrm>
                <a:off x="2362140" y="5804042"/>
                <a:ext cx="633222" cy="788119"/>
                <a:chOff x="2414170" y="5804042"/>
                <a:chExt cx="633222" cy="788119"/>
              </a:xfrm>
            </p:grpSpPr>
            <p:sp>
              <p:nvSpPr>
                <p:cNvPr id="69" name="TextBox 15">
                  <a:extLst>
                    <a:ext uri="{FF2B5EF4-FFF2-40B4-BE49-F238E27FC236}">
                      <a16:creationId xmlns:a16="http://schemas.microsoft.com/office/drawing/2014/main" id="{96175C98-5822-8FB1-5497-9210C90E8E8B}"/>
                    </a:ext>
                  </a:extLst>
                </p:cNvPr>
                <p:cNvSpPr txBox="1"/>
                <p:nvPr/>
              </p:nvSpPr>
              <p:spPr>
                <a:xfrm>
                  <a:off x="2414170" y="5804042"/>
                  <a:ext cx="6332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Customized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SLA</a:t>
                  </a:r>
                </a:p>
              </p:txBody>
            </p:sp>
            <p:grpSp>
              <p:nvGrpSpPr>
                <p:cNvPr id="126" name="Gruppo 125">
                  <a:extLst>
                    <a:ext uri="{FF2B5EF4-FFF2-40B4-BE49-F238E27FC236}">
                      <a16:creationId xmlns:a16="http://schemas.microsoft.com/office/drawing/2014/main" id="{9AFDE30C-2537-4C26-3F26-9AFF461B0131}"/>
                    </a:ext>
                  </a:extLst>
                </p:cNvPr>
                <p:cNvGrpSpPr/>
                <p:nvPr/>
              </p:nvGrpSpPr>
              <p:grpSpPr>
                <a:xfrm>
                  <a:off x="2509957" y="6089739"/>
                  <a:ext cx="441648" cy="502422"/>
                  <a:chOff x="2518421" y="6089739"/>
                  <a:chExt cx="441648" cy="502422"/>
                </a:xfrm>
              </p:grpSpPr>
              <p:pic>
                <p:nvPicPr>
                  <p:cNvPr id="72" name="Picture 2" descr="vector charging stations OFF 79% |">
                    <a:extLst>
                      <a:ext uri="{FF2B5EF4-FFF2-40B4-BE49-F238E27FC236}">
                        <a16:creationId xmlns:a16="http://schemas.microsoft.com/office/drawing/2014/main" id="{2F35B046-2E49-7388-9C75-B637E8F50710}"/>
                      </a:ext>
                    </a:extLst>
                  </p:cNvPr>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2518421" y="6089739"/>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5F4C0D44-DBE7-F878-8506-890275C16070}"/>
                      </a:ext>
                    </a:extLst>
                  </p:cNvPr>
                  <p:cNvSpPr/>
                  <p:nvPr/>
                </p:nvSpPr>
                <p:spPr>
                  <a:xfrm>
                    <a:off x="2531641" y="6092874"/>
                    <a:ext cx="415208" cy="496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grpSp>
        </p:grpSp>
      </p:grpSp>
      <p:grpSp>
        <p:nvGrpSpPr>
          <p:cNvPr id="163" name="Gruppo 162">
            <a:extLst>
              <a:ext uri="{FF2B5EF4-FFF2-40B4-BE49-F238E27FC236}">
                <a16:creationId xmlns:a16="http://schemas.microsoft.com/office/drawing/2014/main" id="{B4D87D6A-1FB2-CF57-6652-B766B3F1AA8B}"/>
              </a:ext>
            </a:extLst>
          </p:cNvPr>
          <p:cNvGrpSpPr/>
          <p:nvPr/>
        </p:nvGrpSpPr>
        <p:grpSpPr>
          <a:xfrm>
            <a:off x="4243158" y="956125"/>
            <a:ext cx="3705684" cy="5716759"/>
            <a:chOff x="4164756" y="920955"/>
            <a:chExt cx="3705684" cy="5716759"/>
          </a:xfrm>
        </p:grpSpPr>
        <p:sp>
          <p:nvSpPr>
            <p:cNvPr id="173" name="Rettangolo con angoli arrotondati 172">
              <a:extLst>
                <a:ext uri="{FF2B5EF4-FFF2-40B4-BE49-F238E27FC236}">
                  <a16:creationId xmlns:a16="http://schemas.microsoft.com/office/drawing/2014/main" id="{A691E0B8-EA50-7ADB-1F66-BAC6F81DEE5B}"/>
                </a:ext>
              </a:extLst>
            </p:cNvPr>
            <p:cNvSpPr/>
            <p:nvPr/>
          </p:nvSpPr>
          <p:spPr>
            <a:xfrm>
              <a:off x="4164756" y="920955"/>
              <a:ext cx="3705684" cy="5716759"/>
            </a:xfrm>
            <a:prstGeom prst="roundRect">
              <a:avLst>
                <a:gd name="adj" fmla="val 4538"/>
              </a:avLst>
            </a:prstGeom>
            <a:solidFill>
              <a:schemeClr val="bg1"/>
            </a:solidFill>
            <a:ln w="38100">
              <a:solidFill>
                <a:srgbClr val="0070C0"/>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4" name="Rettangolo con angoli arrotondati sullo stesso lato 173">
              <a:extLst>
                <a:ext uri="{FF2B5EF4-FFF2-40B4-BE49-F238E27FC236}">
                  <a16:creationId xmlns:a16="http://schemas.microsoft.com/office/drawing/2014/main" id="{58DC26CC-A4C1-19D8-B9CB-A106E2BD8DBA}"/>
                </a:ext>
              </a:extLst>
            </p:cNvPr>
            <p:cNvSpPr/>
            <p:nvPr/>
          </p:nvSpPr>
          <p:spPr>
            <a:xfrm>
              <a:off x="4164757" y="920955"/>
              <a:ext cx="3705683" cy="652759"/>
            </a:xfrm>
            <a:prstGeom prst="round2SameRect">
              <a:avLst>
                <a:gd name="adj1" fmla="val 2533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HOME CHARGING</a:t>
              </a:r>
            </a:p>
            <a:p>
              <a:pPr algn="ctr"/>
              <a:r>
                <a:rPr lang="en-US" sz="1400" noProof="0" dirty="0"/>
                <a:t>Packaged offers</a:t>
              </a:r>
            </a:p>
          </p:txBody>
        </p:sp>
        <p:sp>
          <p:nvSpPr>
            <p:cNvPr id="175" name="CasellaDiTesto 174">
              <a:extLst>
                <a:ext uri="{FF2B5EF4-FFF2-40B4-BE49-F238E27FC236}">
                  <a16:creationId xmlns:a16="http://schemas.microsoft.com/office/drawing/2014/main" id="{802B381D-D020-2119-5552-2A19A0AFBECC}"/>
                </a:ext>
              </a:extLst>
            </p:cNvPr>
            <p:cNvSpPr txBox="1"/>
            <p:nvPr/>
          </p:nvSpPr>
          <p:spPr>
            <a:xfrm>
              <a:off x="4164757" y="1612565"/>
              <a:ext cx="3705683" cy="307777"/>
            </a:xfrm>
            <a:prstGeom prst="rect">
              <a:avLst/>
            </a:prstGeom>
            <a:noFill/>
          </p:spPr>
          <p:txBody>
            <a:bodyPr wrap="square" rtlCol="0">
              <a:spAutoFit/>
            </a:bodyPr>
            <a:lstStyle/>
            <a:p>
              <a:pPr algn="ctr"/>
              <a:r>
                <a:rPr lang="en-US" sz="1400" b="1" noProof="0" dirty="0">
                  <a:solidFill>
                    <a:srgbClr val="0070C0"/>
                  </a:solidFill>
                </a:rPr>
                <a:t>AC chargers</a:t>
              </a:r>
            </a:p>
          </p:txBody>
        </p:sp>
        <p:sp>
          <p:nvSpPr>
            <p:cNvPr id="176" name="CasellaDiTesto 175">
              <a:extLst>
                <a:ext uri="{FF2B5EF4-FFF2-40B4-BE49-F238E27FC236}">
                  <a16:creationId xmlns:a16="http://schemas.microsoft.com/office/drawing/2014/main" id="{6CF82629-F30B-8126-BEC2-5282E6C66F72}"/>
                </a:ext>
              </a:extLst>
            </p:cNvPr>
            <p:cNvSpPr txBox="1"/>
            <p:nvPr/>
          </p:nvSpPr>
          <p:spPr>
            <a:xfrm>
              <a:off x="4164757" y="2877606"/>
              <a:ext cx="3705683" cy="307777"/>
            </a:xfrm>
            <a:prstGeom prst="rect">
              <a:avLst/>
            </a:prstGeom>
            <a:noFill/>
          </p:spPr>
          <p:txBody>
            <a:bodyPr wrap="square" rtlCol="0">
              <a:spAutoFit/>
            </a:bodyPr>
            <a:lstStyle/>
            <a:p>
              <a:pPr algn="ctr"/>
              <a:r>
                <a:rPr lang="en-US" sz="1400" b="1" noProof="0" dirty="0">
                  <a:solidFill>
                    <a:srgbClr val="0070C0"/>
                  </a:solidFill>
                </a:rPr>
                <a:t>Charging and energy services</a:t>
              </a:r>
            </a:p>
          </p:txBody>
        </p:sp>
        <p:sp>
          <p:nvSpPr>
            <p:cNvPr id="177" name="CasellaDiTesto 176">
              <a:extLst>
                <a:ext uri="{FF2B5EF4-FFF2-40B4-BE49-F238E27FC236}">
                  <a16:creationId xmlns:a16="http://schemas.microsoft.com/office/drawing/2014/main" id="{3B3CC0DD-5CDD-25CB-4AAF-085727491012}"/>
                </a:ext>
              </a:extLst>
            </p:cNvPr>
            <p:cNvSpPr txBox="1"/>
            <p:nvPr/>
          </p:nvSpPr>
          <p:spPr>
            <a:xfrm>
              <a:off x="4164757" y="4142647"/>
              <a:ext cx="3705683" cy="307777"/>
            </a:xfrm>
            <a:prstGeom prst="rect">
              <a:avLst/>
            </a:prstGeom>
            <a:noFill/>
          </p:spPr>
          <p:txBody>
            <a:bodyPr wrap="square" rtlCol="0">
              <a:spAutoFit/>
            </a:bodyPr>
            <a:lstStyle/>
            <a:p>
              <a:pPr algn="ctr"/>
              <a:r>
                <a:rPr lang="en-US" sz="1400" b="1" noProof="0" dirty="0">
                  <a:solidFill>
                    <a:srgbClr val="0070C0"/>
                  </a:solidFill>
                </a:rPr>
                <a:t>Installation services</a:t>
              </a:r>
            </a:p>
          </p:txBody>
        </p:sp>
        <p:sp>
          <p:nvSpPr>
            <p:cNvPr id="178" name="CasellaDiTesto 177">
              <a:extLst>
                <a:ext uri="{FF2B5EF4-FFF2-40B4-BE49-F238E27FC236}">
                  <a16:creationId xmlns:a16="http://schemas.microsoft.com/office/drawing/2014/main" id="{5BDB20C7-C62E-BE9E-FF49-28039A64BD57}"/>
                </a:ext>
              </a:extLst>
            </p:cNvPr>
            <p:cNvSpPr txBox="1"/>
            <p:nvPr/>
          </p:nvSpPr>
          <p:spPr>
            <a:xfrm>
              <a:off x="4164757" y="5407688"/>
              <a:ext cx="3705683" cy="307777"/>
            </a:xfrm>
            <a:prstGeom prst="rect">
              <a:avLst/>
            </a:prstGeom>
            <a:noFill/>
          </p:spPr>
          <p:txBody>
            <a:bodyPr wrap="square" rtlCol="0">
              <a:spAutoFit/>
            </a:bodyPr>
            <a:lstStyle/>
            <a:p>
              <a:pPr algn="ctr"/>
              <a:r>
                <a:rPr lang="en-US" sz="1400" b="1" noProof="0" dirty="0">
                  <a:solidFill>
                    <a:srgbClr val="0070C0"/>
                  </a:solidFill>
                </a:rPr>
                <a:t>Aftersales Services</a:t>
              </a:r>
            </a:p>
          </p:txBody>
        </p:sp>
        <p:grpSp>
          <p:nvGrpSpPr>
            <p:cNvPr id="179" name="Gruppo 178">
              <a:extLst>
                <a:ext uri="{FF2B5EF4-FFF2-40B4-BE49-F238E27FC236}">
                  <a16:creationId xmlns:a16="http://schemas.microsoft.com/office/drawing/2014/main" id="{DED6690B-2B8D-B6CF-4BB2-2EFC21208B52}"/>
                </a:ext>
              </a:extLst>
            </p:cNvPr>
            <p:cNvGrpSpPr/>
            <p:nvPr/>
          </p:nvGrpSpPr>
          <p:grpSpPr>
            <a:xfrm>
              <a:off x="4300555" y="2842587"/>
              <a:ext cx="3434087" cy="2530084"/>
              <a:chOff x="315131" y="2842587"/>
              <a:chExt cx="3705683" cy="2530084"/>
            </a:xfrm>
          </p:grpSpPr>
          <p:cxnSp>
            <p:nvCxnSpPr>
              <p:cNvPr id="180" name="Connettore 1 179">
                <a:extLst>
                  <a:ext uri="{FF2B5EF4-FFF2-40B4-BE49-F238E27FC236}">
                    <a16:creationId xmlns:a16="http://schemas.microsoft.com/office/drawing/2014/main" id="{4F89EA0B-E3BA-5433-862D-A267B562BD1E}"/>
                  </a:ext>
                </a:extLst>
              </p:cNvPr>
              <p:cNvCxnSpPr>
                <a:cxnSpLocks/>
              </p:cNvCxnSpPr>
              <p:nvPr/>
            </p:nvCxnSpPr>
            <p:spPr>
              <a:xfrm>
                <a:off x="315131" y="2842587"/>
                <a:ext cx="3705683" cy="0"/>
              </a:xfrm>
              <a:prstGeom prst="line">
                <a:avLst/>
              </a:prstGeom>
              <a:ln w="12700">
                <a:solidFill>
                  <a:srgbClr val="003EC7"/>
                </a:solidFill>
              </a:ln>
            </p:spPr>
            <p:style>
              <a:lnRef idx="1">
                <a:schemeClr val="accent1"/>
              </a:lnRef>
              <a:fillRef idx="0">
                <a:schemeClr val="accent1"/>
              </a:fillRef>
              <a:effectRef idx="0">
                <a:schemeClr val="accent1"/>
              </a:effectRef>
              <a:fontRef idx="minor">
                <a:schemeClr val="tx1"/>
              </a:fontRef>
            </p:style>
          </p:cxnSp>
          <p:cxnSp>
            <p:nvCxnSpPr>
              <p:cNvPr id="181" name="Connettore 1 180">
                <a:extLst>
                  <a:ext uri="{FF2B5EF4-FFF2-40B4-BE49-F238E27FC236}">
                    <a16:creationId xmlns:a16="http://schemas.microsoft.com/office/drawing/2014/main" id="{A7A309D7-C9E3-4400-CF06-8251212155D8}"/>
                  </a:ext>
                </a:extLst>
              </p:cNvPr>
              <p:cNvCxnSpPr>
                <a:cxnSpLocks/>
              </p:cNvCxnSpPr>
              <p:nvPr/>
            </p:nvCxnSpPr>
            <p:spPr>
              <a:xfrm>
                <a:off x="315131" y="4107629"/>
                <a:ext cx="3705683" cy="0"/>
              </a:xfrm>
              <a:prstGeom prst="line">
                <a:avLst/>
              </a:prstGeom>
              <a:ln w="12700">
                <a:solidFill>
                  <a:srgbClr val="003EC7"/>
                </a:solidFill>
              </a:ln>
            </p:spPr>
            <p:style>
              <a:lnRef idx="1">
                <a:schemeClr val="accent1"/>
              </a:lnRef>
              <a:fillRef idx="0">
                <a:schemeClr val="accent1"/>
              </a:fillRef>
              <a:effectRef idx="0">
                <a:schemeClr val="accent1"/>
              </a:effectRef>
              <a:fontRef idx="minor">
                <a:schemeClr val="tx1"/>
              </a:fontRef>
            </p:style>
          </p:cxnSp>
          <p:cxnSp>
            <p:nvCxnSpPr>
              <p:cNvPr id="182" name="Connettore 1 181">
                <a:extLst>
                  <a:ext uri="{FF2B5EF4-FFF2-40B4-BE49-F238E27FC236}">
                    <a16:creationId xmlns:a16="http://schemas.microsoft.com/office/drawing/2014/main" id="{C0C58C52-5B39-0B56-78B8-A1E4907F081D}"/>
                  </a:ext>
                </a:extLst>
              </p:cNvPr>
              <p:cNvCxnSpPr>
                <a:cxnSpLocks/>
              </p:cNvCxnSpPr>
              <p:nvPr/>
            </p:nvCxnSpPr>
            <p:spPr>
              <a:xfrm>
                <a:off x="315131" y="5372671"/>
                <a:ext cx="3705683" cy="0"/>
              </a:xfrm>
              <a:prstGeom prst="line">
                <a:avLst/>
              </a:prstGeom>
              <a:ln w="12700">
                <a:solidFill>
                  <a:srgbClr val="003EC7"/>
                </a:solidFill>
              </a:ln>
            </p:spPr>
            <p:style>
              <a:lnRef idx="1">
                <a:schemeClr val="accent1"/>
              </a:lnRef>
              <a:fillRef idx="0">
                <a:schemeClr val="accent1"/>
              </a:fillRef>
              <a:effectRef idx="0">
                <a:schemeClr val="accent1"/>
              </a:effectRef>
              <a:fontRef idx="minor">
                <a:schemeClr val="tx1"/>
              </a:fontRef>
            </p:style>
          </p:cxnSp>
        </p:grpSp>
        <p:pic>
          <p:nvPicPr>
            <p:cNvPr id="15" name="Image 14">
              <a:extLst>
                <a:ext uri="{FF2B5EF4-FFF2-40B4-BE49-F238E27FC236}">
                  <a16:creationId xmlns:a16="http://schemas.microsoft.com/office/drawing/2014/main" id="{6075DD83-44FB-ED39-8991-BA4AF3DE0ED8}"/>
                </a:ext>
              </a:extLst>
            </p:cNvPr>
            <p:cNvPicPr>
              <a:picLocks noChangeAspect="1"/>
            </p:cNvPicPr>
            <p:nvPr/>
          </p:nvPicPr>
          <p:blipFill rotWithShape="1">
            <a:blip r:embed="rId4"/>
            <a:srcRect l="14498" r="15876"/>
            <a:stretch/>
          </p:blipFill>
          <p:spPr>
            <a:xfrm>
              <a:off x="5627033" y="1954889"/>
              <a:ext cx="781130" cy="843535"/>
            </a:xfrm>
            <a:prstGeom prst="rect">
              <a:avLst/>
            </a:prstGeom>
          </p:spPr>
        </p:pic>
        <p:grpSp>
          <p:nvGrpSpPr>
            <p:cNvPr id="150" name="Gruppo 149">
              <a:extLst>
                <a:ext uri="{FF2B5EF4-FFF2-40B4-BE49-F238E27FC236}">
                  <a16:creationId xmlns:a16="http://schemas.microsoft.com/office/drawing/2014/main" id="{3495BDEC-F9FC-C0EC-FE4B-DA9DCCB73C5D}"/>
                </a:ext>
              </a:extLst>
            </p:cNvPr>
            <p:cNvGrpSpPr/>
            <p:nvPr/>
          </p:nvGrpSpPr>
          <p:grpSpPr>
            <a:xfrm>
              <a:off x="4992981" y="5756610"/>
              <a:ext cx="2049234" cy="774084"/>
              <a:chOff x="4875622" y="5756610"/>
              <a:chExt cx="2049234" cy="774084"/>
            </a:xfrm>
          </p:grpSpPr>
          <p:grpSp>
            <p:nvGrpSpPr>
              <p:cNvPr id="148" name="Gruppo 147">
                <a:extLst>
                  <a:ext uri="{FF2B5EF4-FFF2-40B4-BE49-F238E27FC236}">
                    <a16:creationId xmlns:a16="http://schemas.microsoft.com/office/drawing/2014/main" id="{BAC03730-8C15-7A6B-0EAA-1149EB85DC83}"/>
                  </a:ext>
                </a:extLst>
              </p:cNvPr>
              <p:cNvGrpSpPr/>
              <p:nvPr/>
            </p:nvGrpSpPr>
            <p:grpSpPr>
              <a:xfrm>
                <a:off x="6279990" y="5756610"/>
                <a:ext cx="644866" cy="721774"/>
                <a:chOff x="6279990" y="5756610"/>
                <a:chExt cx="644866" cy="721774"/>
              </a:xfrm>
            </p:grpSpPr>
            <p:pic>
              <p:nvPicPr>
                <p:cNvPr id="84" name="Picture 2" descr="User Icon - Vector Customer Service, Support &amp; Care with Headphone for  Helpline Glyph Pictogram illustration Stock Vector | Adobe Stock">
                  <a:extLst>
                    <a:ext uri="{FF2B5EF4-FFF2-40B4-BE49-F238E27FC236}">
                      <a16:creationId xmlns:a16="http://schemas.microsoft.com/office/drawing/2014/main" id="{6E0811B4-0D37-EB81-EEFA-C3B9E7FD6C29}"/>
                    </a:ext>
                  </a:extLst>
                </p:cNvPr>
                <p:cNvPicPr>
                  <a:picLocks noChangeAspect="1" noChangeArrowheads="1"/>
                </p:cNvPicPr>
                <p:nvPr/>
              </p:nvPicPr>
              <p:blipFill rotWithShape="1">
                <a:blip r:embed="rId2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5">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6430272" y="6068770"/>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15">
                  <a:extLst>
                    <a:ext uri="{FF2B5EF4-FFF2-40B4-BE49-F238E27FC236}">
                      <a16:creationId xmlns:a16="http://schemas.microsoft.com/office/drawing/2014/main" id="{8DA231AE-614B-D75E-9EC8-89715943E0E1}"/>
                    </a:ext>
                  </a:extLst>
                </p:cNvPr>
                <p:cNvSpPr txBox="1"/>
                <p:nvPr/>
              </p:nvSpPr>
              <p:spPr>
                <a:xfrm>
                  <a:off x="6279990" y="5756610"/>
                  <a:ext cx="6448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149" name="Gruppo 148">
                <a:extLst>
                  <a:ext uri="{FF2B5EF4-FFF2-40B4-BE49-F238E27FC236}">
                    <a16:creationId xmlns:a16="http://schemas.microsoft.com/office/drawing/2014/main" id="{20FED5B0-C940-4CE6-29A8-5B721489BCE4}"/>
                  </a:ext>
                </a:extLst>
              </p:cNvPr>
              <p:cNvGrpSpPr/>
              <p:nvPr/>
            </p:nvGrpSpPr>
            <p:grpSpPr>
              <a:xfrm>
                <a:off x="4875622" y="5764304"/>
                <a:ext cx="1045219" cy="766390"/>
                <a:chOff x="4894873" y="5764304"/>
                <a:chExt cx="1045219" cy="766390"/>
              </a:xfrm>
            </p:grpSpPr>
            <p:sp>
              <p:nvSpPr>
                <p:cNvPr id="86" name="TextBox 13">
                  <a:extLst>
                    <a:ext uri="{FF2B5EF4-FFF2-40B4-BE49-F238E27FC236}">
                      <a16:creationId xmlns:a16="http://schemas.microsoft.com/office/drawing/2014/main" id="{C1ED53D9-6B23-DE85-5CC3-BFE5AD6865B0}"/>
                    </a:ext>
                  </a:extLst>
                </p:cNvPr>
                <p:cNvSpPr txBox="1"/>
                <p:nvPr/>
              </p:nvSpPr>
              <p:spPr>
                <a:xfrm>
                  <a:off x="4894873" y="5764304"/>
                  <a:ext cx="104521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194" name="Picture 4" descr="Maintenance schedule icon with calendar and wrench">
                  <a:extLst>
                    <a:ext uri="{FF2B5EF4-FFF2-40B4-BE49-F238E27FC236}">
                      <a16:creationId xmlns:a16="http://schemas.microsoft.com/office/drawing/2014/main" id="{AAB4637B-EED6-1B8D-F74A-B8514F3FA8F9}"/>
                    </a:ext>
                  </a:extLst>
                </p:cNvPr>
                <p:cNvPicPr>
                  <a:picLocks noChangeAspect="1" noChangeArrowheads="1"/>
                </p:cNvPicPr>
                <p:nvPr/>
              </p:nvPicPr>
              <p:blipFill rotWithShape="1">
                <a:blip r:embed="rId21">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171157" y="6068770"/>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2" name="Gruppo 161">
              <a:extLst>
                <a:ext uri="{FF2B5EF4-FFF2-40B4-BE49-F238E27FC236}">
                  <a16:creationId xmlns:a16="http://schemas.microsoft.com/office/drawing/2014/main" id="{321E2429-9AEB-7FE8-1829-F26290EBD6B7}"/>
                </a:ext>
              </a:extLst>
            </p:cNvPr>
            <p:cNvGrpSpPr/>
            <p:nvPr/>
          </p:nvGrpSpPr>
          <p:grpSpPr>
            <a:xfrm>
              <a:off x="4643926" y="3227577"/>
              <a:ext cx="2747344" cy="2026398"/>
              <a:chOff x="4855117" y="3227577"/>
              <a:chExt cx="2747344" cy="2026398"/>
            </a:xfrm>
          </p:grpSpPr>
          <p:grpSp>
            <p:nvGrpSpPr>
              <p:cNvPr id="159" name="Gruppo 158">
                <a:extLst>
                  <a:ext uri="{FF2B5EF4-FFF2-40B4-BE49-F238E27FC236}">
                    <a16:creationId xmlns:a16="http://schemas.microsoft.com/office/drawing/2014/main" id="{F4BFEE15-B489-157B-0D73-7F3F63EBA6F1}"/>
                  </a:ext>
                </a:extLst>
              </p:cNvPr>
              <p:cNvGrpSpPr/>
              <p:nvPr/>
            </p:nvGrpSpPr>
            <p:grpSpPr>
              <a:xfrm>
                <a:off x="6796677" y="3228495"/>
                <a:ext cx="805784" cy="1978037"/>
                <a:chOff x="6796677" y="3228495"/>
                <a:chExt cx="805784" cy="1978037"/>
              </a:xfrm>
            </p:grpSpPr>
            <p:grpSp>
              <p:nvGrpSpPr>
                <p:cNvPr id="156" name="Gruppo 155">
                  <a:extLst>
                    <a:ext uri="{FF2B5EF4-FFF2-40B4-BE49-F238E27FC236}">
                      <a16:creationId xmlns:a16="http://schemas.microsoft.com/office/drawing/2014/main" id="{E0BD63B8-86B8-32BA-DF36-EC1B60121D24}"/>
                    </a:ext>
                  </a:extLst>
                </p:cNvPr>
                <p:cNvGrpSpPr/>
                <p:nvPr/>
              </p:nvGrpSpPr>
              <p:grpSpPr>
                <a:xfrm>
                  <a:off x="6797675" y="3228495"/>
                  <a:ext cx="803789" cy="810672"/>
                  <a:chOff x="6714067" y="3228495"/>
                  <a:chExt cx="803789" cy="810672"/>
                </a:xfrm>
              </p:grpSpPr>
              <p:sp>
                <p:nvSpPr>
                  <p:cNvPr id="74" name="TextBox 21">
                    <a:extLst>
                      <a:ext uri="{FF2B5EF4-FFF2-40B4-BE49-F238E27FC236}">
                        <a16:creationId xmlns:a16="http://schemas.microsoft.com/office/drawing/2014/main" id="{2FF1DCA5-5F1F-794B-20F4-5BA00A190167}"/>
                      </a:ext>
                    </a:extLst>
                  </p:cNvPr>
                  <p:cNvSpPr txBox="1"/>
                  <p:nvPr/>
                </p:nvSpPr>
                <p:spPr>
                  <a:xfrm>
                    <a:off x="6714067" y="3228495"/>
                    <a:ext cx="803789" cy="246221"/>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Automatic reimbursement</a:t>
                    </a:r>
                  </a:p>
                </p:txBody>
              </p:sp>
              <p:pic>
                <p:nvPicPr>
                  <p:cNvPr id="88" name="Picture 2" descr="Refund Euro Icon - Free PNG &amp; SVG 130064 - Noun Project">
                    <a:extLst>
                      <a:ext uri="{FF2B5EF4-FFF2-40B4-BE49-F238E27FC236}">
                        <a16:creationId xmlns:a16="http://schemas.microsoft.com/office/drawing/2014/main" id="{7BA450B1-7DCE-E617-B5E9-260CC5DC8CF5}"/>
                      </a:ext>
                    </a:extLst>
                  </p:cNvPr>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46563" y="3500370"/>
                    <a:ext cx="538797" cy="538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1" name="Gruppo 150">
                  <a:extLst>
                    <a:ext uri="{FF2B5EF4-FFF2-40B4-BE49-F238E27FC236}">
                      <a16:creationId xmlns:a16="http://schemas.microsoft.com/office/drawing/2014/main" id="{2E632B18-2968-F399-1F5A-C47E82070A73}"/>
                    </a:ext>
                  </a:extLst>
                </p:cNvPr>
                <p:cNvGrpSpPr/>
                <p:nvPr/>
              </p:nvGrpSpPr>
              <p:grpSpPr>
                <a:xfrm>
                  <a:off x="6796677" y="4491157"/>
                  <a:ext cx="805784" cy="715375"/>
                  <a:chOff x="6879287" y="4491157"/>
                  <a:chExt cx="805784" cy="715375"/>
                </a:xfrm>
              </p:grpSpPr>
              <p:pic>
                <p:nvPicPr>
                  <p:cNvPr id="198" name="Picture 2">
                    <a:extLst>
                      <a:ext uri="{FF2B5EF4-FFF2-40B4-BE49-F238E27FC236}">
                        <a16:creationId xmlns:a16="http://schemas.microsoft.com/office/drawing/2014/main" id="{098CE4F5-8224-5A99-39FE-94EE56834152}"/>
                      </a:ext>
                    </a:extLst>
                  </p:cNvPr>
                  <p:cNvPicPr>
                    <a:picLocks noChangeAspect="1" noChangeArrowheads="1"/>
                  </p:cNvPicPr>
                  <p:nvPr/>
                </p:nvPicPr>
                <p:blipFill rotWithShape="1">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6963739" y="4837199"/>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4">
                    <a:extLst>
                      <a:ext uri="{FF2B5EF4-FFF2-40B4-BE49-F238E27FC236}">
                        <a16:creationId xmlns:a16="http://schemas.microsoft.com/office/drawing/2014/main" id="{55F0F2EA-271A-5351-1A11-9E820E41A994}"/>
                      </a:ext>
                    </a:extLst>
                  </p:cNvPr>
                  <p:cNvSpPr txBox="1"/>
                  <p:nvPr/>
                </p:nvSpPr>
                <p:spPr>
                  <a:xfrm>
                    <a:off x="6879287" y="4491157"/>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Commissioning</a:t>
                    </a:r>
                  </a:p>
                </p:txBody>
              </p:sp>
            </p:grpSp>
          </p:grpSp>
          <p:grpSp>
            <p:nvGrpSpPr>
              <p:cNvPr id="161" name="Gruppo 160">
                <a:extLst>
                  <a:ext uri="{FF2B5EF4-FFF2-40B4-BE49-F238E27FC236}">
                    <a16:creationId xmlns:a16="http://schemas.microsoft.com/office/drawing/2014/main" id="{D5D25EA9-6A6C-B702-E082-C66C1DFB93CF}"/>
                  </a:ext>
                </a:extLst>
              </p:cNvPr>
              <p:cNvGrpSpPr/>
              <p:nvPr/>
            </p:nvGrpSpPr>
            <p:grpSpPr>
              <a:xfrm>
                <a:off x="4855117" y="3227577"/>
                <a:ext cx="687411" cy="2026398"/>
                <a:chOff x="4855117" y="3227577"/>
                <a:chExt cx="687411" cy="2026398"/>
              </a:xfrm>
            </p:grpSpPr>
            <p:grpSp>
              <p:nvGrpSpPr>
                <p:cNvPr id="154" name="Gruppo 153">
                  <a:extLst>
                    <a:ext uri="{FF2B5EF4-FFF2-40B4-BE49-F238E27FC236}">
                      <a16:creationId xmlns:a16="http://schemas.microsoft.com/office/drawing/2014/main" id="{708EFD45-50FF-30C1-4A08-CA8BAF798C7B}"/>
                    </a:ext>
                  </a:extLst>
                </p:cNvPr>
                <p:cNvGrpSpPr/>
                <p:nvPr/>
              </p:nvGrpSpPr>
              <p:grpSpPr>
                <a:xfrm>
                  <a:off x="4878072" y="4491157"/>
                  <a:ext cx="641500" cy="762818"/>
                  <a:chOff x="4250937" y="4491157"/>
                  <a:chExt cx="641500" cy="762818"/>
                </a:xfrm>
              </p:grpSpPr>
              <p:sp>
                <p:nvSpPr>
                  <p:cNvPr id="200" name="TextBox 21">
                    <a:extLst>
                      <a:ext uri="{FF2B5EF4-FFF2-40B4-BE49-F238E27FC236}">
                        <a16:creationId xmlns:a16="http://schemas.microsoft.com/office/drawing/2014/main" id="{38787C9F-7A7C-2DFA-F9FF-FC7DEB9A481E}"/>
                      </a:ext>
                    </a:extLst>
                  </p:cNvPr>
                  <p:cNvSpPr txBox="1"/>
                  <p:nvPr/>
                </p:nvSpPr>
                <p:spPr>
                  <a:xfrm>
                    <a:off x="4296835" y="4491157"/>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Site</a:t>
                    </a:r>
                    <a:br>
                      <a:rPr kumimoji="0" lang="en-US" sz="800" b="0" i="0" u="none" strike="noStrike" kern="1200" cap="none" spc="0" normalizeH="0" baseline="0" noProof="0" dirty="0">
                        <a:ln>
                          <a:noFill/>
                        </a:ln>
                        <a:solidFill>
                          <a:srgbClr val="002060"/>
                        </a:solidFill>
                        <a:effectLst/>
                        <a:uLnTx/>
                        <a:uFillTx/>
                        <a:ea typeface="+mn-ea"/>
                        <a:cs typeface="+mn-cs"/>
                      </a:rPr>
                    </a:br>
                    <a:r>
                      <a:rPr kumimoji="0" lang="en-US" sz="800" b="0" i="0" u="none" strike="noStrike" kern="1200" cap="none" spc="0" normalizeH="0" baseline="0" noProof="0" dirty="0">
                        <a:ln>
                          <a:noFill/>
                        </a:ln>
                        <a:solidFill>
                          <a:srgbClr val="002060"/>
                        </a:solidFill>
                        <a:effectLst/>
                        <a:uLnTx/>
                        <a:uFillTx/>
                        <a:ea typeface="+mn-ea"/>
                        <a:cs typeface="+mn-cs"/>
                      </a:rPr>
                      <a:t>evaluation</a:t>
                    </a:r>
                  </a:p>
                </p:txBody>
              </p:sp>
              <p:pic>
                <p:nvPicPr>
                  <p:cNvPr id="201" name="Picture 10" descr="12,112 Icon Depot Images, Stock Photos &amp; Vectors | Shutterstock">
                    <a:extLst>
                      <a:ext uri="{FF2B5EF4-FFF2-40B4-BE49-F238E27FC236}">
                        <a16:creationId xmlns:a16="http://schemas.microsoft.com/office/drawing/2014/main" id="{86463978-2A7B-15CC-7674-64F1026F5EF0}"/>
                      </a:ext>
                    </a:extLst>
                  </p:cNvPr>
                  <p:cNvPicPr>
                    <a:picLocks noChangeAspect="1" noChangeArrowheads="1"/>
                  </p:cNvPicPr>
                  <p:nvPr/>
                </p:nvPicPr>
                <p:blipFill rotWithShape="1">
                  <a:blip r:embed="rId18" cstate="print">
                    <a:duotone>
                      <a:schemeClr val="bg2">
                        <a:shade val="45000"/>
                        <a:satMod val="135000"/>
                      </a:schemeClr>
                      <a:prstClr val="white"/>
                    </a:duotone>
                    <a:extLst>
                      <a:ext uri="{BEBA8EAE-BF5A-486C-A8C5-ECC9F3942E4B}">
                        <a14:imgProps xmlns:a14="http://schemas.microsoft.com/office/drawing/2010/main">
                          <a14:imgLayer r:embed="rId19">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4250937" y="4789755"/>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8" name="Gruppo 157">
                  <a:extLst>
                    <a:ext uri="{FF2B5EF4-FFF2-40B4-BE49-F238E27FC236}">
                      <a16:creationId xmlns:a16="http://schemas.microsoft.com/office/drawing/2014/main" id="{ABDBD7B0-DE14-B12D-B28F-FEFD80DEC9F6}"/>
                    </a:ext>
                  </a:extLst>
                </p:cNvPr>
                <p:cNvGrpSpPr/>
                <p:nvPr/>
              </p:nvGrpSpPr>
              <p:grpSpPr>
                <a:xfrm>
                  <a:off x="4855117" y="3227577"/>
                  <a:ext cx="687411" cy="813779"/>
                  <a:chOff x="4753088" y="3227577"/>
                  <a:chExt cx="687411" cy="813779"/>
                </a:xfrm>
              </p:grpSpPr>
              <p:sp>
                <p:nvSpPr>
                  <p:cNvPr id="208" name="TextBox 21">
                    <a:extLst>
                      <a:ext uri="{FF2B5EF4-FFF2-40B4-BE49-F238E27FC236}">
                        <a16:creationId xmlns:a16="http://schemas.microsoft.com/office/drawing/2014/main" id="{4C33964D-9EF4-0926-D3A4-B15DD66EEB3E}"/>
                      </a:ext>
                    </a:extLst>
                  </p:cNvPr>
                  <p:cNvSpPr txBox="1"/>
                  <p:nvPr/>
                </p:nvSpPr>
                <p:spPr>
                  <a:xfrm>
                    <a:off x="4753088" y="3227577"/>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Charging app</a:t>
                    </a:r>
                  </a:p>
                </p:txBody>
              </p:sp>
              <p:pic>
                <p:nvPicPr>
                  <p:cNvPr id="210" name="Image 17">
                    <a:extLst>
                      <a:ext uri="{FF2B5EF4-FFF2-40B4-BE49-F238E27FC236}">
                        <a16:creationId xmlns:a16="http://schemas.microsoft.com/office/drawing/2014/main" id="{F3BC8F0A-8421-3ACC-1F2C-A1963DD409CB}"/>
                      </a:ext>
                    </a:extLst>
                  </p:cNvPr>
                  <p:cNvPicPr>
                    <a:picLocks noChangeAspect="1"/>
                  </p:cNvPicPr>
                  <p:nvPr/>
                </p:nvPicPr>
                <p:blipFill>
                  <a:blip r:embed="rId11"/>
                  <a:stretch>
                    <a:fillRect/>
                  </a:stretch>
                </p:blipFill>
                <p:spPr>
                  <a:xfrm>
                    <a:off x="4823406" y="3428084"/>
                    <a:ext cx="286653" cy="613272"/>
                  </a:xfrm>
                  <a:prstGeom prst="rect">
                    <a:avLst/>
                  </a:prstGeom>
                </p:spPr>
              </p:pic>
              <p:pic>
                <p:nvPicPr>
                  <p:cNvPr id="211" name="Image 19">
                    <a:extLst>
                      <a:ext uri="{FF2B5EF4-FFF2-40B4-BE49-F238E27FC236}">
                        <a16:creationId xmlns:a16="http://schemas.microsoft.com/office/drawing/2014/main" id="{E177FA2E-B5CB-DC49-8DB8-7A474986AE7E}"/>
                      </a:ext>
                    </a:extLst>
                  </p:cNvPr>
                  <p:cNvPicPr>
                    <a:picLocks noChangeAspect="1"/>
                  </p:cNvPicPr>
                  <p:nvPr/>
                </p:nvPicPr>
                <p:blipFill>
                  <a:blip r:embed="rId12"/>
                  <a:stretch>
                    <a:fillRect/>
                  </a:stretch>
                </p:blipFill>
                <p:spPr>
                  <a:xfrm>
                    <a:off x="5078020" y="3430273"/>
                    <a:ext cx="292160" cy="608894"/>
                  </a:xfrm>
                  <a:prstGeom prst="rect">
                    <a:avLst/>
                  </a:prstGeom>
                </p:spPr>
              </p:pic>
            </p:grpSp>
          </p:grpSp>
          <p:grpSp>
            <p:nvGrpSpPr>
              <p:cNvPr id="160" name="Gruppo 159">
                <a:extLst>
                  <a:ext uri="{FF2B5EF4-FFF2-40B4-BE49-F238E27FC236}">
                    <a16:creationId xmlns:a16="http://schemas.microsoft.com/office/drawing/2014/main" id="{72FA8A0B-11A6-AED4-1F1A-8346FD510847}"/>
                  </a:ext>
                </a:extLst>
              </p:cNvPr>
              <p:cNvGrpSpPr/>
              <p:nvPr/>
            </p:nvGrpSpPr>
            <p:grpSpPr>
              <a:xfrm>
                <a:off x="5874256" y="3227577"/>
                <a:ext cx="590693" cy="2019156"/>
                <a:chOff x="5752847" y="3227577"/>
                <a:chExt cx="590693" cy="2019156"/>
              </a:xfrm>
            </p:grpSpPr>
            <p:grpSp>
              <p:nvGrpSpPr>
                <p:cNvPr id="152" name="Gruppo 151">
                  <a:extLst>
                    <a:ext uri="{FF2B5EF4-FFF2-40B4-BE49-F238E27FC236}">
                      <a16:creationId xmlns:a16="http://schemas.microsoft.com/office/drawing/2014/main" id="{C35B758F-DAA0-32F6-4FB0-0E2EFB085663}"/>
                    </a:ext>
                  </a:extLst>
                </p:cNvPr>
                <p:cNvGrpSpPr/>
                <p:nvPr/>
              </p:nvGrpSpPr>
              <p:grpSpPr>
                <a:xfrm>
                  <a:off x="5752847" y="4491157"/>
                  <a:ext cx="590693" cy="755576"/>
                  <a:chOff x="6199839" y="4491157"/>
                  <a:chExt cx="590693" cy="755576"/>
                </a:xfrm>
              </p:grpSpPr>
              <p:sp>
                <p:nvSpPr>
                  <p:cNvPr id="202" name="TextBox 22">
                    <a:extLst>
                      <a:ext uri="{FF2B5EF4-FFF2-40B4-BE49-F238E27FC236}">
                        <a16:creationId xmlns:a16="http://schemas.microsoft.com/office/drawing/2014/main" id="{89648244-9E2C-82A2-174A-C55FDEDE50BD}"/>
                      </a:ext>
                    </a:extLst>
                  </p:cNvPr>
                  <p:cNvSpPr txBox="1"/>
                  <p:nvPr/>
                </p:nvSpPr>
                <p:spPr>
                  <a:xfrm>
                    <a:off x="6199839" y="4491157"/>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Hardware installation</a:t>
                    </a:r>
                  </a:p>
                </p:txBody>
              </p:sp>
              <p:pic>
                <p:nvPicPr>
                  <p:cNvPr id="203" name="Picture 6" descr="Charging Station Vector Art, Icons, and Graphics for Free Download">
                    <a:extLst>
                      <a:ext uri="{FF2B5EF4-FFF2-40B4-BE49-F238E27FC236}">
                        <a16:creationId xmlns:a16="http://schemas.microsoft.com/office/drawing/2014/main" id="{CF3D7708-1530-5E7F-F0C4-90C21F3DD949}"/>
                      </a:ext>
                    </a:extLst>
                  </p:cNvPr>
                  <p:cNvPicPr>
                    <a:picLocks noChangeAspect="1" noChangeArrowheads="1"/>
                  </p:cNvPicPr>
                  <p:nvPr/>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6306787" y="4796997"/>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7" name="Gruppo 156">
                  <a:extLst>
                    <a:ext uri="{FF2B5EF4-FFF2-40B4-BE49-F238E27FC236}">
                      <a16:creationId xmlns:a16="http://schemas.microsoft.com/office/drawing/2014/main" id="{A6ADCE4D-8356-2F1C-A5ED-FB2459F89914}"/>
                    </a:ext>
                  </a:extLst>
                </p:cNvPr>
                <p:cNvGrpSpPr/>
                <p:nvPr/>
              </p:nvGrpSpPr>
              <p:grpSpPr>
                <a:xfrm>
                  <a:off x="5796876" y="3227577"/>
                  <a:ext cx="502634" cy="712612"/>
                  <a:chOff x="5539119" y="3227577"/>
                  <a:chExt cx="502634" cy="712612"/>
                </a:xfrm>
              </p:grpSpPr>
              <p:sp>
                <p:nvSpPr>
                  <p:cNvPr id="209" name="ZoneTexte 280">
                    <a:extLst>
                      <a:ext uri="{FF2B5EF4-FFF2-40B4-BE49-F238E27FC236}">
                        <a16:creationId xmlns:a16="http://schemas.microsoft.com/office/drawing/2014/main" id="{358AEA1C-E2AA-7F4C-D648-34287198C1B1}"/>
                      </a:ext>
                    </a:extLst>
                  </p:cNvPr>
                  <p:cNvSpPr txBox="1"/>
                  <p:nvPr/>
                </p:nvSpPr>
                <p:spPr>
                  <a:xfrm>
                    <a:off x="5539119" y="3227577"/>
                    <a:ext cx="502634" cy="123111"/>
                  </a:xfrm>
                  <a:prstGeom prst="rect">
                    <a:avLst/>
                  </a:prstGeom>
                  <a:noFill/>
                </p:spPr>
                <p:txBody>
                  <a:bodyPr wrap="square" lIns="0" tIns="0" rIns="0" bIns="0">
                    <a:spAutoFit/>
                  </a:bodyPr>
                  <a:lstStyle/>
                  <a:p>
                    <a:pPr algn="ctr"/>
                    <a:r>
                      <a:rPr lang="en-US" sz="800" noProof="0" dirty="0">
                        <a:solidFill>
                          <a:srgbClr val="002060"/>
                        </a:solidFill>
                      </a:rPr>
                      <a:t>RFID card</a:t>
                    </a:r>
                  </a:p>
                </p:txBody>
              </p:sp>
              <p:pic>
                <p:nvPicPr>
                  <p:cNvPr id="212" name="Picture 13" descr="A blue card with white text&#10;&#10;Description automatically generated">
                    <a:extLst>
                      <a:ext uri="{FF2B5EF4-FFF2-40B4-BE49-F238E27FC236}">
                        <a16:creationId xmlns:a16="http://schemas.microsoft.com/office/drawing/2014/main" id="{2A6CDBF1-7A34-BAA2-7A4C-15CAC0986A87}"/>
                      </a:ext>
                    </a:extLst>
                  </p:cNvPr>
                  <p:cNvPicPr>
                    <a:picLocks noChangeAspect="1"/>
                  </p:cNvPicPr>
                  <p:nvPr/>
                </p:nvPicPr>
                <p:blipFill rotWithShape="1">
                  <a:blip r:embed="rId14">
                    <a:extLst>
                      <a:ext uri="{28A0092B-C50C-407E-A947-70E740481C1C}">
                        <a14:useLocalDpi xmlns:a14="http://schemas.microsoft.com/office/drawing/2010/main" val="0"/>
                      </a:ext>
                    </a:extLst>
                  </a:blip>
                  <a:srcRect l="16153" r="15128"/>
                  <a:stretch/>
                </p:blipFill>
                <p:spPr>
                  <a:xfrm>
                    <a:off x="5539119" y="3529251"/>
                    <a:ext cx="502634" cy="410938"/>
                  </a:xfrm>
                  <a:prstGeom prst="rect">
                    <a:avLst/>
                  </a:prstGeom>
                </p:spPr>
              </p:pic>
            </p:grpSp>
          </p:grpSp>
        </p:grpSp>
      </p:grpSp>
      <p:grpSp>
        <p:nvGrpSpPr>
          <p:cNvPr id="171" name="Gruppo 170">
            <a:extLst>
              <a:ext uri="{FF2B5EF4-FFF2-40B4-BE49-F238E27FC236}">
                <a16:creationId xmlns:a16="http://schemas.microsoft.com/office/drawing/2014/main" id="{2D0BE509-922D-FC5D-2192-CE1B3DF49FD5}"/>
              </a:ext>
            </a:extLst>
          </p:cNvPr>
          <p:cNvGrpSpPr/>
          <p:nvPr/>
        </p:nvGrpSpPr>
        <p:grpSpPr>
          <a:xfrm>
            <a:off x="8092782" y="956125"/>
            <a:ext cx="3705684" cy="5716759"/>
            <a:chOff x="8014380" y="920955"/>
            <a:chExt cx="3705684" cy="5716759"/>
          </a:xfrm>
        </p:grpSpPr>
        <p:sp>
          <p:nvSpPr>
            <p:cNvPr id="183" name="Rettangolo con angoli arrotondati 182">
              <a:extLst>
                <a:ext uri="{FF2B5EF4-FFF2-40B4-BE49-F238E27FC236}">
                  <a16:creationId xmlns:a16="http://schemas.microsoft.com/office/drawing/2014/main" id="{5D9B1C08-F638-F7E3-5B78-5FB6AB60E6FE}"/>
                </a:ext>
              </a:extLst>
            </p:cNvPr>
            <p:cNvSpPr/>
            <p:nvPr/>
          </p:nvSpPr>
          <p:spPr>
            <a:xfrm>
              <a:off x="8014380" y="920955"/>
              <a:ext cx="3705684" cy="5716759"/>
            </a:xfrm>
            <a:prstGeom prst="roundRect">
              <a:avLst>
                <a:gd name="adj" fmla="val 4538"/>
              </a:avLst>
            </a:prstGeom>
            <a:solidFill>
              <a:schemeClr val="bg1"/>
            </a:solidFill>
            <a:ln w="38100">
              <a:solidFill>
                <a:srgbClr val="C00000"/>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4" name="Rettangolo con angoli arrotondati sullo stesso lato 183">
              <a:extLst>
                <a:ext uri="{FF2B5EF4-FFF2-40B4-BE49-F238E27FC236}">
                  <a16:creationId xmlns:a16="http://schemas.microsoft.com/office/drawing/2014/main" id="{F5323103-B8D8-1952-06DF-E4B608E1E916}"/>
                </a:ext>
              </a:extLst>
            </p:cNvPr>
            <p:cNvSpPr/>
            <p:nvPr/>
          </p:nvSpPr>
          <p:spPr>
            <a:xfrm>
              <a:off x="8014381" y="920955"/>
              <a:ext cx="3705683" cy="652759"/>
            </a:xfrm>
            <a:prstGeom prst="round2SameRect">
              <a:avLst>
                <a:gd name="adj1" fmla="val 2533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PUBLIC CHARGING</a:t>
              </a:r>
            </a:p>
            <a:p>
              <a:pPr algn="ctr"/>
              <a:r>
                <a:rPr lang="en-US" sz="1400" noProof="0" dirty="0"/>
                <a:t>Flexible offers</a:t>
              </a:r>
            </a:p>
          </p:txBody>
        </p:sp>
        <p:sp>
          <p:nvSpPr>
            <p:cNvPr id="185" name="CasellaDiTesto 184">
              <a:extLst>
                <a:ext uri="{FF2B5EF4-FFF2-40B4-BE49-F238E27FC236}">
                  <a16:creationId xmlns:a16="http://schemas.microsoft.com/office/drawing/2014/main" id="{900656DC-F65C-77FF-C80B-F4C896FEB9F5}"/>
                </a:ext>
              </a:extLst>
            </p:cNvPr>
            <p:cNvSpPr txBox="1"/>
            <p:nvPr/>
          </p:nvSpPr>
          <p:spPr>
            <a:xfrm>
              <a:off x="8014381" y="1612565"/>
              <a:ext cx="3705683" cy="307777"/>
            </a:xfrm>
            <a:prstGeom prst="rect">
              <a:avLst/>
            </a:prstGeom>
            <a:noFill/>
          </p:spPr>
          <p:txBody>
            <a:bodyPr wrap="square" rtlCol="0">
              <a:spAutoFit/>
            </a:bodyPr>
            <a:lstStyle/>
            <a:p>
              <a:pPr algn="ctr"/>
              <a:r>
                <a:rPr lang="en-US" sz="1400" b="1" noProof="0" dirty="0">
                  <a:solidFill>
                    <a:srgbClr val="C00000"/>
                  </a:solidFill>
                </a:rPr>
                <a:t>Europe-wide network</a:t>
              </a:r>
            </a:p>
          </p:txBody>
        </p:sp>
        <p:sp>
          <p:nvSpPr>
            <p:cNvPr id="186" name="CasellaDiTesto 185">
              <a:extLst>
                <a:ext uri="{FF2B5EF4-FFF2-40B4-BE49-F238E27FC236}">
                  <a16:creationId xmlns:a16="http://schemas.microsoft.com/office/drawing/2014/main" id="{689F8A23-F970-673C-AFE9-D84966947F60}"/>
                </a:ext>
              </a:extLst>
            </p:cNvPr>
            <p:cNvSpPr txBox="1"/>
            <p:nvPr/>
          </p:nvSpPr>
          <p:spPr>
            <a:xfrm>
              <a:off x="8014381" y="2877606"/>
              <a:ext cx="3705683" cy="307777"/>
            </a:xfrm>
            <a:prstGeom prst="rect">
              <a:avLst/>
            </a:prstGeom>
            <a:noFill/>
          </p:spPr>
          <p:txBody>
            <a:bodyPr wrap="square" rtlCol="0">
              <a:spAutoFit/>
            </a:bodyPr>
            <a:lstStyle/>
            <a:p>
              <a:pPr algn="ctr"/>
              <a:r>
                <a:rPr lang="en-US" sz="1400" b="1" noProof="0" dirty="0">
                  <a:solidFill>
                    <a:srgbClr val="C00000"/>
                  </a:solidFill>
                </a:rPr>
                <a:t>Charging services</a:t>
              </a:r>
            </a:p>
          </p:txBody>
        </p:sp>
        <p:sp>
          <p:nvSpPr>
            <p:cNvPr id="188" name="CasellaDiTesto 187">
              <a:extLst>
                <a:ext uri="{FF2B5EF4-FFF2-40B4-BE49-F238E27FC236}">
                  <a16:creationId xmlns:a16="http://schemas.microsoft.com/office/drawing/2014/main" id="{919AA2CC-6CEC-5F93-1F58-EF7F9A55E94C}"/>
                </a:ext>
              </a:extLst>
            </p:cNvPr>
            <p:cNvSpPr txBox="1"/>
            <p:nvPr/>
          </p:nvSpPr>
          <p:spPr>
            <a:xfrm>
              <a:off x="8014381" y="5407688"/>
              <a:ext cx="3705683" cy="307777"/>
            </a:xfrm>
            <a:prstGeom prst="rect">
              <a:avLst/>
            </a:prstGeom>
            <a:noFill/>
          </p:spPr>
          <p:txBody>
            <a:bodyPr wrap="square" rtlCol="0">
              <a:spAutoFit/>
            </a:bodyPr>
            <a:lstStyle/>
            <a:p>
              <a:pPr algn="ctr"/>
              <a:r>
                <a:rPr lang="en-US" sz="1400" b="1" noProof="0" dirty="0">
                  <a:solidFill>
                    <a:srgbClr val="C00000"/>
                  </a:solidFill>
                </a:rPr>
                <a:t>Aftersales Services</a:t>
              </a:r>
            </a:p>
          </p:txBody>
        </p:sp>
        <p:cxnSp>
          <p:nvCxnSpPr>
            <p:cNvPr id="190" name="Connettore 1 189">
              <a:extLst>
                <a:ext uri="{FF2B5EF4-FFF2-40B4-BE49-F238E27FC236}">
                  <a16:creationId xmlns:a16="http://schemas.microsoft.com/office/drawing/2014/main" id="{1BC36EEB-C0D0-E7D9-A6EE-8B64D765E29F}"/>
                </a:ext>
              </a:extLst>
            </p:cNvPr>
            <p:cNvCxnSpPr>
              <a:cxnSpLocks/>
            </p:cNvCxnSpPr>
            <p:nvPr/>
          </p:nvCxnSpPr>
          <p:spPr>
            <a:xfrm>
              <a:off x="8150179" y="2842587"/>
              <a:ext cx="3434087"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1" name="Connettore 1 190">
              <a:extLst>
                <a:ext uri="{FF2B5EF4-FFF2-40B4-BE49-F238E27FC236}">
                  <a16:creationId xmlns:a16="http://schemas.microsoft.com/office/drawing/2014/main" id="{52D935A0-0F4E-891C-22A5-6C518B99A312}"/>
                </a:ext>
              </a:extLst>
            </p:cNvPr>
            <p:cNvCxnSpPr>
              <a:cxnSpLocks/>
            </p:cNvCxnSpPr>
            <p:nvPr/>
          </p:nvCxnSpPr>
          <p:spPr>
            <a:xfrm>
              <a:off x="8150179" y="4107629"/>
              <a:ext cx="3434087"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2" name="Connettore 1 191">
              <a:extLst>
                <a:ext uri="{FF2B5EF4-FFF2-40B4-BE49-F238E27FC236}">
                  <a16:creationId xmlns:a16="http://schemas.microsoft.com/office/drawing/2014/main" id="{D16C9746-D5C5-25C0-F8E0-A14B4DF4E035}"/>
                </a:ext>
              </a:extLst>
            </p:cNvPr>
            <p:cNvCxnSpPr>
              <a:cxnSpLocks/>
            </p:cNvCxnSpPr>
            <p:nvPr/>
          </p:nvCxnSpPr>
          <p:spPr>
            <a:xfrm>
              <a:off x="8150179" y="5372671"/>
              <a:ext cx="3434087"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164" name="Gruppo 163">
              <a:extLst>
                <a:ext uri="{FF2B5EF4-FFF2-40B4-BE49-F238E27FC236}">
                  <a16:creationId xmlns:a16="http://schemas.microsoft.com/office/drawing/2014/main" id="{7D80097E-AE43-ECA7-4FFD-A6D77D124FDC}"/>
                </a:ext>
              </a:extLst>
            </p:cNvPr>
            <p:cNvGrpSpPr/>
            <p:nvPr/>
          </p:nvGrpSpPr>
          <p:grpSpPr>
            <a:xfrm>
              <a:off x="9527449" y="5748294"/>
              <a:ext cx="679546" cy="715413"/>
              <a:chOff x="3280793" y="5748294"/>
              <a:chExt cx="679546" cy="715413"/>
            </a:xfrm>
          </p:grpSpPr>
          <p:pic>
            <p:nvPicPr>
              <p:cNvPr id="221" name="Picture 2" descr="User Icon - Vector Customer Service, Support &amp; Care with Headphone for  Helpline Glyph Pictogram illustration Stock Vector | Adobe Stock">
                <a:extLst>
                  <a:ext uri="{FF2B5EF4-FFF2-40B4-BE49-F238E27FC236}">
                    <a16:creationId xmlns:a16="http://schemas.microsoft.com/office/drawing/2014/main" id="{71DCA049-1426-0F97-51C8-8D0DDC9BEB40}"/>
                  </a:ext>
                </a:extLst>
              </p:cNvPr>
              <p:cNvPicPr>
                <a:picLocks noChangeAspect="1" noChangeArrowheads="1"/>
              </p:cNvPicPr>
              <p:nvPr/>
            </p:nvPicPr>
            <p:blipFill rotWithShape="1">
              <a:blip r:embed="rId2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5">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448415" y="6054093"/>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15">
                <a:extLst>
                  <a:ext uri="{FF2B5EF4-FFF2-40B4-BE49-F238E27FC236}">
                    <a16:creationId xmlns:a16="http://schemas.microsoft.com/office/drawing/2014/main" id="{73C245FB-4F4B-4361-2765-38333040E76B}"/>
                  </a:ext>
                </a:extLst>
              </p:cNvPr>
              <p:cNvSpPr txBox="1"/>
              <p:nvPr/>
            </p:nvSpPr>
            <p:spPr>
              <a:xfrm>
                <a:off x="3280793" y="5748294"/>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ea typeface="+mn-ea"/>
                    <a:cs typeface="+mn-cs"/>
                  </a:rPr>
                  <a:t>Assistance</a:t>
                </a:r>
              </a:p>
            </p:txBody>
          </p:sp>
        </p:grpSp>
        <p:grpSp>
          <p:nvGrpSpPr>
            <p:cNvPr id="170" name="Gruppo 169">
              <a:extLst>
                <a:ext uri="{FF2B5EF4-FFF2-40B4-BE49-F238E27FC236}">
                  <a16:creationId xmlns:a16="http://schemas.microsoft.com/office/drawing/2014/main" id="{2A8E738B-2F63-71B9-DD21-23B9730715ED}"/>
                </a:ext>
              </a:extLst>
            </p:cNvPr>
            <p:cNvGrpSpPr/>
            <p:nvPr/>
          </p:nvGrpSpPr>
          <p:grpSpPr>
            <a:xfrm>
              <a:off x="8289811" y="3229573"/>
              <a:ext cx="3154823" cy="814004"/>
              <a:chOff x="8368777" y="3229573"/>
              <a:chExt cx="3154823" cy="814004"/>
            </a:xfrm>
          </p:grpSpPr>
          <p:grpSp>
            <p:nvGrpSpPr>
              <p:cNvPr id="165" name="Gruppo 164">
                <a:extLst>
                  <a:ext uri="{FF2B5EF4-FFF2-40B4-BE49-F238E27FC236}">
                    <a16:creationId xmlns:a16="http://schemas.microsoft.com/office/drawing/2014/main" id="{B2A22538-2DDD-16B6-CF34-6AED4B3F4309}"/>
                  </a:ext>
                </a:extLst>
              </p:cNvPr>
              <p:cNvGrpSpPr/>
              <p:nvPr/>
            </p:nvGrpSpPr>
            <p:grpSpPr>
              <a:xfrm>
                <a:off x="10230328" y="3229573"/>
                <a:ext cx="1293272" cy="788149"/>
                <a:chOff x="10230328" y="3229573"/>
                <a:chExt cx="1293272" cy="788149"/>
              </a:xfrm>
            </p:grpSpPr>
            <p:pic>
              <p:nvPicPr>
                <p:cNvPr id="224" name="Image 265">
                  <a:extLst>
                    <a:ext uri="{FF2B5EF4-FFF2-40B4-BE49-F238E27FC236}">
                      <a16:creationId xmlns:a16="http://schemas.microsoft.com/office/drawing/2014/main" id="{26C5A5FA-9345-8162-E75F-3B9E01783A4B}"/>
                    </a:ext>
                  </a:extLst>
                </p:cNvPr>
                <p:cNvPicPr>
                  <a:picLocks noChangeAspect="1"/>
                </p:cNvPicPr>
                <p:nvPr/>
              </p:nvPicPr>
              <p:blipFill>
                <a:blip r:embed="rId29">
                  <a:duotone>
                    <a:schemeClr val="bg2">
                      <a:shade val="45000"/>
                      <a:satMod val="135000"/>
                    </a:schemeClr>
                    <a:prstClr val="white"/>
                  </a:duotone>
                </a:blip>
                <a:stretch>
                  <a:fillRect/>
                </a:stretch>
              </p:blipFill>
              <p:spPr>
                <a:xfrm>
                  <a:off x="10596183" y="3456160"/>
                  <a:ext cx="561562" cy="561562"/>
                </a:xfrm>
                <a:prstGeom prst="rect">
                  <a:avLst/>
                </a:prstGeom>
                <a:solidFill>
                  <a:schemeClr val="bg1"/>
                </a:solidFill>
              </p:spPr>
            </p:pic>
            <p:sp>
              <p:nvSpPr>
                <p:cNvPr id="225" name="ZoneTexte 267">
                  <a:extLst>
                    <a:ext uri="{FF2B5EF4-FFF2-40B4-BE49-F238E27FC236}">
                      <a16:creationId xmlns:a16="http://schemas.microsoft.com/office/drawing/2014/main" id="{DA50B1DB-EA25-FCCA-B55A-D0468D3BFE42}"/>
                    </a:ext>
                  </a:extLst>
                </p:cNvPr>
                <p:cNvSpPr txBox="1"/>
                <p:nvPr/>
              </p:nvSpPr>
              <p:spPr>
                <a:xfrm>
                  <a:off x="10230328" y="3229573"/>
                  <a:ext cx="1293272" cy="123111"/>
                </a:xfrm>
                <a:prstGeom prst="rect">
                  <a:avLst/>
                </a:prstGeom>
                <a:noFill/>
              </p:spPr>
              <p:txBody>
                <a:bodyPr wrap="square" lIns="0" tIns="0" rIns="0" bIns="0">
                  <a:spAutoFit/>
                </a:bodyPr>
                <a:lstStyle/>
                <a:p>
                  <a:pPr algn="ctr"/>
                  <a:r>
                    <a:rPr lang="en-US" sz="800" noProof="0" dirty="0">
                      <a:solidFill>
                        <a:schemeClr val="tx2"/>
                      </a:solidFill>
                    </a:rPr>
                    <a:t>Flexible payment options</a:t>
                  </a:r>
                </a:p>
              </p:txBody>
            </p:sp>
          </p:grpSp>
          <p:grpSp>
            <p:nvGrpSpPr>
              <p:cNvPr id="167" name="Gruppo 166">
                <a:extLst>
                  <a:ext uri="{FF2B5EF4-FFF2-40B4-BE49-F238E27FC236}">
                    <a16:creationId xmlns:a16="http://schemas.microsoft.com/office/drawing/2014/main" id="{1BF3443F-2564-FD62-5455-240186F449AA}"/>
                  </a:ext>
                </a:extLst>
              </p:cNvPr>
              <p:cNvGrpSpPr/>
              <p:nvPr/>
            </p:nvGrpSpPr>
            <p:grpSpPr>
              <a:xfrm>
                <a:off x="8368777" y="3229798"/>
                <a:ext cx="687411" cy="813779"/>
                <a:chOff x="8368777" y="3229798"/>
                <a:chExt cx="687411" cy="813779"/>
              </a:xfrm>
            </p:grpSpPr>
            <p:sp>
              <p:nvSpPr>
                <p:cNvPr id="226" name="TextBox 21">
                  <a:extLst>
                    <a:ext uri="{FF2B5EF4-FFF2-40B4-BE49-F238E27FC236}">
                      <a16:creationId xmlns:a16="http://schemas.microsoft.com/office/drawing/2014/main" id="{5F9B57F5-95DB-A0D6-668C-6422EA296EBD}"/>
                    </a:ext>
                  </a:extLst>
                </p:cNvPr>
                <p:cNvSpPr txBox="1"/>
                <p:nvPr/>
              </p:nvSpPr>
              <p:spPr>
                <a:xfrm>
                  <a:off x="8368777" y="3229798"/>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Encode Sans"/>
                      <a:ea typeface="+mn-ea"/>
                      <a:cs typeface="+mn-cs"/>
                    </a:rPr>
                    <a:t>Charging app</a:t>
                  </a:r>
                </a:p>
              </p:txBody>
            </p:sp>
            <p:pic>
              <p:nvPicPr>
                <p:cNvPr id="227" name="Image 17">
                  <a:extLst>
                    <a:ext uri="{FF2B5EF4-FFF2-40B4-BE49-F238E27FC236}">
                      <a16:creationId xmlns:a16="http://schemas.microsoft.com/office/drawing/2014/main" id="{B5FC3C0F-E7A3-8E59-EA61-022CB2E9E09C}"/>
                    </a:ext>
                  </a:extLst>
                </p:cNvPr>
                <p:cNvPicPr>
                  <a:picLocks noChangeAspect="1"/>
                </p:cNvPicPr>
                <p:nvPr/>
              </p:nvPicPr>
              <p:blipFill>
                <a:blip r:embed="rId11"/>
                <a:stretch>
                  <a:fillRect/>
                </a:stretch>
              </p:blipFill>
              <p:spPr>
                <a:xfrm>
                  <a:off x="8439095" y="3430305"/>
                  <a:ext cx="286653" cy="613272"/>
                </a:xfrm>
                <a:prstGeom prst="rect">
                  <a:avLst/>
                </a:prstGeom>
              </p:spPr>
            </p:pic>
            <p:pic>
              <p:nvPicPr>
                <p:cNvPr id="228" name="Image 19">
                  <a:extLst>
                    <a:ext uri="{FF2B5EF4-FFF2-40B4-BE49-F238E27FC236}">
                      <a16:creationId xmlns:a16="http://schemas.microsoft.com/office/drawing/2014/main" id="{879DE553-549B-7639-F3B9-945269DB37C8}"/>
                    </a:ext>
                  </a:extLst>
                </p:cNvPr>
                <p:cNvPicPr>
                  <a:picLocks noChangeAspect="1"/>
                </p:cNvPicPr>
                <p:nvPr/>
              </p:nvPicPr>
              <p:blipFill>
                <a:blip r:embed="rId12"/>
                <a:stretch>
                  <a:fillRect/>
                </a:stretch>
              </p:blipFill>
              <p:spPr>
                <a:xfrm>
                  <a:off x="8693709" y="3432494"/>
                  <a:ext cx="292160" cy="608894"/>
                </a:xfrm>
                <a:prstGeom prst="rect">
                  <a:avLst/>
                </a:prstGeom>
              </p:spPr>
            </p:pic>
          </p:grpSp>
          <p:grpSp>
            <p:nvGrpSpPr>
              <p:cNvPr id="166" name="Gruppo 165">
                <a:extLst>
                  <a:ext uri="{FF2B5EF4-FFF2-40B4-BE49-F238E27FC236}">
                    <a16:creationId xmlns:a16="http://schemas.microsoft.com/office/drawing/2014/main" id="{D0D8E178-7F7A-EC18-262F-B89F2AFD5FE7}"/>
                  </a:ext>
                </a:extLst>
              </p:cNvPr>
              <p:cNvGrpSpPr/>
              <p:nvPr/>
            </p:nvGrpSpPr>
            <p:grpSpPr>
              <a:xfrm>
                <a:off x="9462277" y="3229798"/>
                <a:ext cx="537805" cy="712612"/>
                <a:chOff x="9502281" y="3229798"/>
                <a:chExt cx="537805" cy="712612"/>
              </a:xfrm>
            </p:grpSpPr>
            <p:sp>
              <p:nvSpPr>
                <p:cNvPr id="229" name="ZoneTexte 280">
                  <a:extLst>
                    <a:ext uri="{FF2B5EF4-FFF2-40B4-BE49-F238E27FC236}">
                      <a16:creationId xmlns:a16="http://schemas.microsoft.com/office/drawing/2014/main" id="{F3D61238-5E15-5D9A-E658-E42B507F1970}"/>
                    </a:ext>
                  </a:extLst>
                </p:cNvPr>
                <p:cNvSpPr txBox="1"/>
                <p:nvPr/>
              </p:nvSpPr>
              <p:spPr>
                <a:xfrm>
                  <a:off x="9502281" y="3229798"/>
                  <a:ext cx="502634" cy="123111"/>
                </a:xfrm>
                <a:prstGeom prst="rect">
                  <a:avLst/>
                </a:prstGeom>
                <a:noFill/>
              </p:spPr>
              <p:txBody>
                <a:bodyPr wrap="square" lIns="0" tIns="0" rIns="0" bIns="0">
                  <a:spAutoFit/>
                </a:bodyPr>
                <a:lstStyle/>
                <a:p>
                  <a:pPr algn="ctr"/>
                  <a:r>
                    <a:rPr lang="en-US" sz="800" noProof="0" dirty="0">
                      <a:solidFill>
                        <a:schemeClr val="tx2"/>
                      </a:solidFill>
                    </a:rPr>
                    <a:t>RFID card</a:t>
                  </a:r>
                </a:p>
              </p:txBody>
            </p:sp>
            <p:pic>
              <p:nvPicPr>
                <p:cNvPr id="230" name="Picture 13" descr="A blue card with white text&#10;&#10;Description automatically generated">
                  <a:extLst>
                    <a:ext uri="{FF2B5EF4-FFF2-40B4-BE49-F238E27FC236}">
                      <a16:creationId xmlns:a16="http://schemas.microsoft.com/office/drawing/2014/main" id="{2C8E6D58-4B72-0A49-DA3E-986EF3AF33D7}"/>
                    </a:ext>
                  </a:extLst>
                </p:cNvPr>
                <p:cNvPicPr>
                  <a:picLocks noChangeAspect="1"/>
                </p:cNvPicPr>
                <p:nvPr/>
              </p:nvPicPr>
              <p:blipFill rotWithShape="1">
                <a:blip r:embed="rId14">
                  <a:extLst>
                    <a:ext uri="{28A0092B-C50C-407E-A947-70E740481C1C}">
                      <a14:useLocalDpi xmlns:a14="http://schemas.microsoft.com/office/drawing/2010/main" val="0"/>
                    </a:ext>
                  </a:extLst>
                </a:blip>
                <a:srcRect l="16153" r="15128"/>
                <a:stretch/>
              </p:blipFill>
              <p:spPr>
                <a:xfrm>
                  <a:off x="9537452" y="3531472"/>
                  <a:ext cx="502634" cy="410938"/>
                </a:xfrm>
                <a:prstGeom prst="rect">
                  <a:avLst/>
                </a:prstGeom>
              </p:spPr>
            </p:pic>
          </p:grpSp>
        </p:grpSp>
        <p:grpSp>
          <p:nvGrpSpPr>
            <p:cNvPr id="169" name="Gruppo 168">
              <a:extLst>
                <a:ext uri="{FF2B5EF4-FFF2-40B4-BE49-F238E27FC236}">
                  <a16:creationId xmlns:a16="http://schemas.microsoft.com/office/drawing/2014/main" id="{2AE49AA1-7367-7A42-9CD9-5EB027D93E0C}"/>
                </a:ext>
              </a:extLst>
            </p:cNvPr>
            <p:cNvGrpSpPr/>
            <p:nvPr/>
          </p:nvGrpSpPr>
          <p:grpSpPr>
            <a:xfrm>
              <a:off x="8450978" y="1952181"/>
              <a:ext cx="2733103" cy="831835"/>
              <a:chOff x="8691111" y="1903733"/>
              <a:chExt cx="2733103" cy="831835"/>
            </a:xfrm>
          </p:grpSpPr>
          <p:sp>
            <p:nvSpPr>
              <p:cNvPr id="256" name="CasellaDiTesto 16607">
                <a:extLst>
                  <a:ext uri="{FF2B5EF4-FFF2-40B4-BE49-F238E27FC236}">
                    <a16:creationId xmlns:a16="http://schemas.microsoft.com/office/drawing/2014/main" id="{040595E3-DCFD-BAF3-2923-D4AA5C44E500}"/>
                  </a:ext>
                </a:extLst>
              </p:cNvPr>
              <p:cNvSpPr txBox="1"/>
              <p:nvPr/>
            </p:nvSpPr>
            <p:spPr>
              <a:xfrm>
                <a:off x="9578837" y="1996485"/>
                <a:ext cx="1845377" cy="276999"/>
              </a:xfrm>
              <a:prstGeom prst="rect">
                <a:avLst/>
              </a:prstGeom>
              <a:noFill/>
            </p:spPr>
            <p:txBody>
              <a:bodyPr wrap="none" rtlCol="0">
                <a:spAutoFit/>
              </a:bodyPr>
              <a:lstStyle/>
              <a:p>
                <a:r>
                  <a:rPr lang="en-US" sz="1200" b="1" noProof="0" dirty="0">
                    <a:solidFill>
                      <a:schemeClr val="tx2"/>
                    </a:solidFill>
                  </a:rPr>
                  <a:t>&gt; 760 000 charge points</a:t>
                </a:r>
              </a:p>
            </p:txBody>
          </p:sp>
          <p:pic>
            <p:nvPicPr>
              <p:cNvPr id="260" name="Picture 3">
                <a:extLst>
                  <a:ext uri="{FF2B5EF4-FFF2-40B4-BE49-F238E27FC236}">
                    <a16:creationId xmlns:a16="http://schemas.microsoft.com/office/drawing/2014/main" id="{C78A459F-9F55-8EAB-E368-10E8E96A045D}"/>
                  </a:ext>
                </a:extLst>
              </p:cNvPr>
              <p:cNvPicPr>
                <a:picLocks noChangeAspect="1" noChangeArrowheads="1"/>
              </p:cNvPicPr>
              <p:nvPr/>
            </p:nvPicPr>
            <p:blipFill>
              <a:blip r:embed="rId30" cstate="email">
                <a:extLst>
                  <a:ext uri="{BEBA8EAE-BF5A-486C-A8C5-ECC9F3942E4B}">
                    <a14:imgProps xmlns:a14="http://schemas.microsoft.com/office/drawing/2010/main">
                      <a14:imgLayer r:embed="rId31">
                        <a14:imgEffect>
                          <a14:colorTemperature colorTemp="5955"/>
                        </a14:imgEffect>
                        <a14:imgEffect>
                          <a14:saturation sat="345000"/>
                        </a14:imgEffect>
                      </a14:imgLayer>
                    </a14:imgProps>
                  </a:ext>
                  <a:ext uri="{28A0092B-C50C-407E-A947-70E740481C1C}">
                    <a14:useLocalDpi xmlns:a14="http://schemas.microsoft.com/office/drawing/2010/main"/>
                  </a:ext>
                </a:extLst>
              </a:blip>
              <a:srcRect/>
              <a:stretch>
                <a:fillRect/>
              </a:stretch>
            </p:blipFill>
            <p:spPr bwMode="auto">
              <a:xfrm>
                <a:off x="8691111" y="1903733"/>
                <a:ext cx="827655" cy="831835"/>
              </a:xfrm>
              <a:prstGeom prst="rect">
                <a:avLst/>
              </a:prstGeom>
              <a:noFill/>
              <a:extLst>
                <a:ext uri="{909E8E84-426E-40DD-AFC4-6F175D3DCCD1}">
                  <a14:hiddenFill xmlns:a14="http://schemas.microsoft.com/office/drawing/2010/main">
                    <a:solidFill>
                      <a:srgbClr val="FFFFFF"/>
                    </a:solidFill>
                  </a14:hiddenFill>
                </a:ext>
              </a:extLst>
            </p:spPr>
          </p:pic>
        </p:grpSp>
        <p:sp>
          <p:nvSpPr>
            <p:cNvPr id="168" name="CasellaDiTesto 167">
              <a:extLst>
                <a:ext uri="{FF2B5EF4-FFF2-40B4-BE49-F238E27FC236}">
                  <a16:creationId xmlns:a16="http://schemas.microsoft.com/office/drawing/2014/main" id="{FDA35DAE-65AB-F915-8A7E-D13BC18C0CB6}"/>
                </a:ext>
              </a:extLst>
            </p:cNvPr>
            <p:cNvSpPr txBox="1"/>
            <p:nvPr/>
          </p:nvSpPr>
          <p:spPr>
            <a:xfrm>
              <a:off x="9541023" y="4555484"/>
              <a:ext cx="652398" cy="369332"/>
            </a:xfrm>
            <a:prstGeom prst="rect">
              <a:avLst/>
            </a:prstGeom>
            <a:noFill/>
          </p:spPr>
          <p:txBody>
            <a:bodyPr wrap="square" rtlCol="0" anchor="ctr">
              <a:spAutoFit/>
            </a:bodyPr>
            <a:lstStyle/>
            <a:p>
              <a:pPr algn="ctr"/>
              <a:r>
                <a:rPr lang="en-US" noProof="0" dirty="0">
                  <a:solidFill>
                    <a:srgbClr val="FF0066"/>
                  </a:solidFill>
                </a:rPr>
                <a:t>-</a:t>
              </a:r>
            </a:p>
          </p:txBody>
        </p:sp>
      </p:grpSp>
      <p:sp>
        <p:nvSpPr>
          <p:cNvPr id="2" name="Espace réservé du numéro de diapositive 1">
            <a:extLst>
              <a:ext uri="{FF2B5EF4-FFF2-40B4-BE49-F238E27FC236}">
                <a16:creationId xmlns:a16="http://schemas.microsoft.com/office/drawing/2014/main" id="{AE2B19FC-24E3-768D-75EC-65FCF2495F61}"/>
              </a:ext>
            </a:extLst>
          </p:cNvPr>
          <p:cNvSpPr>
            <a:spLocks noGrp="1"/>
          </p:cNvSpPr>
          <p:nvPr>
            <p:ph type="sldNum" sz="quarter" idx="12"/>
          </p:nvPr>
        </p:nvSpPr>
        <p:spPr/>
        <p:txBody>
          <a:bodyPr/>
          <a:lstStyle/>
          <a:p>
            <a:fld id="{60DD8995-F2EE-40C4-8103-1CCA6A102646}" type="slidenum">
              <a:rPr lang="en-US" noProof="0" smtClean="0"/>
              <a:t>27</a:t>
            </a:fld>
            <a:endParaRPr lang="en-US" noProof="0" dirty="0"/>
          </a:p>
        </p:txBody>
      </p:sp>
    </p:spTree>
    <p:extLst>
      <p:ext uri="{BB962C8B-B14F-4D97-AF65-F5344CB8AC3E}">
        <p14:creationId xmlns:p14="http://schemas.microsoft.com/office/powerpoint/2010/main" val="29060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space réservé du texte 2">
            <a:extLst>
              <a:ext uri="{FF2B5EF4-FFF2-40B4-BE49-F238E27FC236}">
                <a16:creationId xmlns:a16="http://schemas.microsoft.com/office/drawing/2014/main" id="{204385EB-3B6B-BC42-A014-2EB29A1F7EFA}"/>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none"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pPr>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sp>
        <p:nvSpPr>
          <p:cNvPr id="49" name="ZoneTexte 30">
            <a:extLst>
              <a:ext uri="{FF2B5EF4-FFF2-40B4-BE49-F238E27FC236}">
                <a16:creationId xmlns:a16="http://schemas.microsoft.com/office/drawing/2014/main" id="{B57A1710-0BA1-424F-A231-C70846D7C78B}"/>
              </a:ext>
            </a:extLst>
          </p:cNvPr>
          <p:cNvSpPr txBox="1"/>
          <p:nvPr/>
        </p:nvSpPr>
        <p:spPr>
          <a:xfrm>
            <a:off x="3128126" y="2014138"/>
            <a:ext cx="46076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rgbClr val="13CFA2"/>
                </a:solidFill>
                <a:effectLst/>
                <a:uLnTx/>
                <a:uFillTx/>
                <a:latin typeface="Encode Sans"/>
                <a:ea typeface="+mn-ea"/>
                <a:cs typeface="+mn-cs"/>
              </a:rPr>
              <a:t>AC chargers</a:t>
            </a:r>
          </a:p>
        </p:txBody>
      </p:sp>
      <p:sp>
        <p:nvSpPr>
          <p:cNvPr id="50" name="Rettangolo 49">
            <a:extLst>
              <a:ext uri="{FF2B5EF4-FFF2-40B4-BE49-F238E27FC236}">
                <a16:creationId xmlns:a16="http://schemas.microsoft.com/office/drawing/2014/main" id="{68465CC1-7119-544F-91B5-ACAFB5F2DA4F}"/>
              </a:ext>
            </a:extLst>
          </p:cNvPr>
          <p:cNvSpPr/>
          <p:nvPr/>
        </p:nvSpPr>
        <p:spPr>
          <a:xfrm>
            <a:off x="4878433" y="2435621"/>
            <a:ext cx="5031029" cy="2885149"/>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marL="212400" marR="0" lvl="0" indent="-213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1200" b="0" i="0" u="none" strike="noStrike" kern="1200" cap="none" spc="0" normalizeH="0" baseline="0">
              <a:ln>
                <a:noFill/>
              </a:ln>
              <a:solidFill>
                <a:prstClr val="white"/>
              </a:solidFill>
              <a:effectLst/>
              <a:uLnTx/>
              <a:uFillTx/>
              <a:latin typeface="Encode Sans"/>
              <a:ea typeface="+mn-ea"/>
              <a:cs typeface="+mn-cs"/>
            </a:endParaRPr>
          </a:p>
        </p:txBody>
      </p:sp>
      <p:sp>
        <p:nvSpPr>
          <p:cNvPr id="51" name="Rettangolo 50">
            <a:extLst>
              <a:ext uri="{FF2B5EF4-FFF2-40B4-BE49-F238E27FC236}">
                <a16:creationId xmlns:a16="http://schemas.microsoft.com/office/drawing/2014/main" id="{8ACC1596-0D9D-6944-AC21-FDB12F2564AF}"/>
              </a:ext>
            </a:extLst>
          </p:cNvPr>
          <p:cNvSpPr/>
          <p:nvPr/>
        </p:nvSpPr>
        <p:spPr>
          <a:xfrm>
            <a:off x="10124160" y="2417179"/>
            <a:ext cx="1730567" cy="2903592"/>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marL="212400" marR="0" lvl="0" indent="-213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1200" b="0" i="0" u="none" strike="noStrike" kern="1200" cap="none" spc="0" normalizeH="0" baseline="0">
              <a:ln>
                <a:noFill/>
              </a:ln>
              <a:solidFill>
                <a:prstClr val="white"/>
              </a:solidFill>
              <a:effectLst/>
              <a:uLnTx/>
              <a:uFillTx/>
              <a:latin typeface="Encode Sans"/>
              <a:ea typeface="+mn-ea"/>
              <a:cs typeface="+mn-cs"/>
            </a:endParaRPr>
          </a:p>
        </p:txBody>
      </p:sp>
      <p:sp>
        <p:nvSpPr>
          <p:cNvPr id="52" name="ZoneTexte 30">
            <a:extLst>
              <a:ext uri="{FF2B5EF4-FFF2-40B4-BE49-F238E27FC236}">
                <a16:creationId xmlns:a16="http://schemas.microsoft.com/office/drawing/2014/main" id="{F688C1B7-002C-CE47-A5FF-781710978E12}"/>
              </a:ext>
            </a:extLst>
          </p:cNvPr>
          <p:cNvSpPr txBox="1"/>
          <p:nvPr/>
        </p:nvSpPr>
        <p:spPr>
          <a:xfrm>
            <a:off x="10246244" y="1681993"/>
            <a:ext cx="1549114" cy="35197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rgbClr val="13CFA2"/>
                </a:solidFill>
                <a:effectLst/>
                <a:uLnTx/>
                <a:uFillTx/>
                <a:latin typeface="Encode Sans"/>
                <a:ea typeface="+mn-ea"/>
                <a:cs typeface="+mn-cs"/>
              </a:rPr>
              <a:t>DC chargers</a:t>
            </a:r>
            <a:endParaRPr kumimoji="0" lang="en-US" sz="1600" b="1" i="0" u="none" strike="noStrike" kern="1200" cap="none" spc="0" normalizeH="0" baseline="0" dirty="0">
              <a:ln>
                <a:noFill/>
              </a:ln>
              <a:solidFill>
                <a:srgbClr val="FFC000"/>
              </a:solidFill>
              <a:effectLst/>
              <a:uLnTx/>
              <a:uFillTx/>
              <a:latin typeface="Encode Sans"/>
              <a:ea typeface="+mn-ea"/>
              <a:cs typeface="+mn-cs"/>
            </a:endParaRPr>
          </a:p>
        </p:txBody>
      </p:sp>
      <p:grpSp>
        <p:nvGrpSpPr>
          <p:cNvPr id="25" name="Gruppo 24">
            <a:extLst>
              <a:ext uri="{FF2B5EF4-FFF2-40B4-BE49-F238E27FC236}">
                <a16:creationId xmlns:a16="http://schemas.microsoft.com/office/drawing/2014/main" id="{AB27E58C-540C-EE48-A31E-692BFCDEF006}"/>
              </a:ext>
            </a:extLst>
          </p:cNvPr>
          <p:cNvGrpSpPr/>
          <p:nvPr/>
        </p:nvGrpSpPr>
        <p:grpSpPr>
          <a:xfrm>
            <a:off x="6551921" y="2944347"/>
            <a:ext cx="1696298" cy="2352819"/>
            <a:chOff x="-3070198" y="2485337"/>
            <a:chExt cx="1696298" cy="2352819"/>
          </a:xfrm>
        </p:grpSpPr>
        <p:sp>
          <p:nvSpPr>
            <p:cNvPr id="22" name="ZoneTexte 21">
              <a:extLst>
                <a:ext uri="{FF2B5EF4-FFF2-40B4-BE49-F238E27FC236}">
                  <a16:creationId xmlns:a16="http://schemas.microsoft.com/office/drawing/2014/main" id="{A4A329DE-255E-F374-012C-2E0F4086D0C3}"/>
                </a:ext>
              </a:extLst>
            </p:cNvPr>
            <p:cNvSpPr txBox="1"/>
            <p:nvPr/>
          </p:nvSpPr>
          <p:spPr>
            <a:xfrm>
              <a:off x="-3070198" y="3637827"/>
              <a:ext cx="1696298"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43682"/>
                  </a:solidFill>
                  <a:effectLst/>
                  <a:uLnTx/>
                  <a:uFillTx/>
                  <a:latin typeface="Encode Sans"/>
                  <a:ea typeface="+mn-ea"/>
                  <a:cs typeface="+mn-cs"/>
                </a:rPr>
                <a:t>Up to </a:t>
              </a:r>
              <a:r>
                <a:rPr kumimoji="0" lang="en-US" sz="1200" b="1" i="0" u="none" strike="noStrike" kern="1200" cap="none" spc="0" normalizeH="0" baseline="0" dirty="0">
                  <a:ln>
                    <a:noFill/>
                  </a:ln>
                  <a:solidFill>
                    <a:srgbClr val="243682"/>
                  </a:solidFill>
                  <a:effectLst/>
                  <a:uLnTx/>
                  <a:uFillTx/>
                  <a:latin typeface="Encode Sans"/>
                  <a:ea typeface="+mn-ea"/>
                  <a:cs typeface="+mn-cs"/>
                </a:rPr>
                <a:t>11 kW </a:t>
              </a:r>
              <a:r>
                <a:rPr kumimoji="0" lang="en-US" sz="1200" b="0" i="0" u="none" strike="noStrike" kern="1200" cap="none" spc="0" normalizeH="0" baseline="0" dirty="0">
                  <a:ln>
                    <a:noFill/>
                  </a:ln>
                  <a:solidFill>
                    <a:srgbClr val="243682"/>
                  </a:solidFill>
                  <a:effectLst/>
                  <a:uLnTx/>
                  <a:uFillTx/>
                  <a:latin typeface="Encode Sans"/>
                  <a:ea typeface="+mn-ea"/>
                  <a:cs typeface="+mn-cs"/>
                </a:rPr>
                <a:t>(3-ph)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43682"/>
                  </a:solidFill>
                  <a:effectLst/>
                  <a:uLnTx/>
                  <a:uFillTx/>
                  <a:latin typeface="Encode Sans"/>
                  <a:ea typeface="+mn-ea"/>
                  <a:cs typeface="+mn-cs"/>
                </a:rPr>
                <a:t>Up to 7,4 kW (1-ph)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RFID reader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Ethernet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Built-in MID meter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Load balancing</a:t>
              </a:r>
            </a:p>
          </p:txBody>
        </p:sp>
        <p:grpSp>
          <p:nvGrpSpPr>
            <p:cNvPr id="37" name="Groupe 36">
              <a:extLst>
                <a:ext uri="{FF2B5EF4-FFF2-40B4-BE49-F238E27FC236}">
                  <a16:creationId xmlns:a16="http://schemas.microsoft.com/office/drawing/2014/main" id="{559BBB00-7BEE-69B9-4C0C-FD567A5F4CE3}"/>
                </a:ext>
              </a:extLst>
            </p:cNvPr>
            <p:cNvGrpSpPr/>
            <p:nvPr/>
          </p:nvGrpSpPr>
          <p:grpSpPr>
            <a:xfrm>
              <a:off x="-2587745" y="2485337"/>
              <a:ext cx="731392" cy="1036081"/>
              <a:chOff x="1303033" y="1357982"/>
              <a:chExt cx="2307336" cy="3321319"/>
            </a:xfrm>
          </p:grpSpPr>
          <p:pic>
            <p:nvPicPr>
              <p:cNvPr id="10" name="Picture 2">
                <a:extLst>
                  <a:ext uri="{FF2B5EF4-FFF2-40B4-BE49-F238E27FC236}">
                    <a16:creationId xmlns:a16="http://schemas.microsoft.com/office/drawing/2014/main" id="{1EF54D4B-2614-F75A-5E08-3CBBF56EE3E8}"/>
                  </a:ext>
                </a:extLst>
              </p:cNvPr>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27" name="Image 26" descr="Une image contenant Graphique, Police, graphisme, logo&#10;&#10;Description générée automatiquement">
                <a:extLst>
                  <a:ext uri="{FF2B5EF4-FFF2-40B4-BE49-F238E27FC236}">
                    <a16:creationId xmlns:a16="http://schemas.microsoft.com/office/drawing/2014/main" id="{BA68D711-B251-3338-BD33-B712C69E4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grpSp>
        <p:nvGrpSpPr>
          <p:cNvPr id="26" name="Gruppo 25">
            <a:extLst>
              <a:ext uri="{FF2B5EF4-FFF2-40B4-BE49-F238E27FC236}">
                <a16:creationId xmlns:a16="http://schemas.microsoft.com/office/drawing/2014/main" id="{65DD6DA3-1CAE-9445-8B31-647EBE206DC4}"/>
              </a:ext>
            </a:extLst>
          </p:cNvPr>
          <p:cNvGrpSpPr/>
          <p:nvPr/>
        </p:nvGrpSpPr>
        <p:grpSpPr>
          <a:xfrm>
            <a:off x="8113798" y="2930809"/>
            <a:ext cx="1696298" cy="2366357"/>
            <a:chOff x="-1827605" y="2471799"/>
            <a:chExt cx="1696298" cy="2366357"/>
          </a:xfrm>
        </p:grpSpPr>
        <p:sp>
          <p:nvSpPr>
            <p:cNvPr id="23" name="ZoneTexte 22">
              <a:extLst>
                <a:ext uri="{FF2B5EF4-FFF2-40B4-BE49-F238E27FC236}">
                  <a16:creationId xmlns:a16="http://schemas.microsoft.com/office/drawing/2014/main" id="{CD65974D-10DA-AD29-4A5C-9ABCF81B0E21}"/>
                </a:ext>
              </a:extLst>
            </p:cNvPr>
            <p:cNvSpPr txBox="1"/>
            <p:nvPr/>
          </p:nvSpPr>
          <p:spPr>
            <a:xfrm>
              <a:off x="-1827605" y="3637827"/>
              <a:ext cx="1696298"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43682"/>
                  </a:solidFill>
                  <a:effectLst/>
                  <a:uLnTx/>
                  <a:uFillTx/>
                  <a:latin typeface="Encode Sans"/>
                  <a:ea typeface="+mn-ea"/>
                  <a:cs typeface="+mn-cs"/>
                </a:rPr>
                <a:t>Up to </a:t>
              </a:r>
              <a:r>
                <a:rPr kumimoji="0" lang="en-US" sz="1200" b="1" i="0" u="none" strike="noStrike" kern="1200" cap="none" spc="0" normalizeH="0" baseline="0" dirty="0">
                  <a:ln>
                    <a:noFill/>
                  </a:ln>
                  <a:solidFill>
                    <a:srgbClr val="243682"/>
                  </a:solidFill>
                  <a:effectLst/>
                  <a:uLnTx/>
                  <a:uFillTx/>
                  <a:latin typeface="Encode Sans"/>
                  <a:ea typeface="+mn-ea"/>
                  <a:cs typeface="+mn-cs"/>
                </a:rPr>
                <a:t>22 kW </a:t>
              </a:r>
              <a:r>
                <a:rPr kumimoji="0" lang="en-US" sz="1200" b="0" i="0" u="none" strike="noStrike" kern="1200" cap="none" spc="0" normalizeH="0" baseline="0" dirty="0">
                  <a:ln>
                    <a:noFill/>
                  </a:ln>
                  <a:solidFill>
                    <a:srgbClr val="243682"/>
                  </a:solidFill>
                  <a:effectLst/>
                  <a:uLnTx/>
                  <a:uFillTx/>
                  <a:latin typeface="Encode Sans"/>
                  <a:ea typeface="+mn-ea"/>
                  <a:cs typeface="+mn-cs"/>
                </a:rPr>
                <a:t>(3-ph)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43682"/>
                  </a:solidFill>
                  <a:effectLst/>
                  <a:uLnTx/>
                  <a:uFillTx/>
                  <a:latin typeface="Encode Sans"/>
                  <a:ea typeface="+mn-ea"/>
                  <a:cs typeface="+mn-cs"/>
                </a:rPr>
                <a:t>Up to 7,4 kW (1-ph)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RFID reader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Ethernet / 4G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Built-in MID meter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Load balancing</a:t>
              </a:r>
            </a:p>
          </p:txBody>
        </p:sp>
        <p:grpSp>
          <p:nvGrpSpPr>
            <p:cNvPr id="40" name="Groupe 39">
              <a:extLst>
                <a:ext uri="{FF2B5EF4-FFF2-40B4-BE49-F238E27FC236}">
                  <a16:creationId xmlns:a16="http://schemas.microsoft.com/office/drawing/2014/main" id="{3B8D6128-BC3C-179C-F249-1452BD571C16}"/>
                </a:ext>
              </a:extLst>
            </p:cNvPr>
            <p:cNvGrpSpPr/>
            <p:nvPr/>
          </p:nvGrpSpPr>
          <p:grpSpPr>
            <a:xfrm>
              <a:off x="-1366146" y="2471799"/>
              <a:ext cx="773377" cy="1039706"/>
              <a:chOff x="4241762" y="1326375"/>
              <a:chExt cx="2334647" cy="3352926"/>
            </a:xfrm>
          </p:grpSpPr>
          <p:pic>
            <p:nvPicPr>
              <p:cNvPr id="8" name="Picture 6">
                <a:extLst>
                  <a:ext uri="{FF2B5EF4-FFF2-40B4-BE49-F238E27FC236}">
                    <a16:creationId xmlns:a16="http://schemas.microsoft.com/office/drawing/2014/main" id="{33DC9382-FE8A-E5C6-3B21-6CA1BDE594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39" name="Groupe 38">
                <a:extLst>
                  <a:ext uri="{FF2B5EF4-FFF2-40B4-BE49-F238E27FC236}">
                    <a16:creationId xmlns:a16="http://schemas.microsoft.com/office/drawing/2014/main" id="{3AC82650-A4DF-614E-456D-40B9395E0C16}"/>
                  </a:ext>
                </a:extLst>
              </p:cNvPr>
              <p:cNvGrpSpPr/>
              <p:nvPr/>
            </p:nvGrpSpPr>
            <p:grpSpPr>
              <a:xfrm>
                <a:off x="4911552" y="2020862"/>
                <a:ext cx="996948" cy="2552335"/>
                <a:chOff x="4911552" y="2020862"/>
                <a:chExt cx="996948" cy="2552335"/>
              </a:xfrm>
            </p:grpSpPr>
            <p:sp>
              <p:nvSpPr>
                <p:cNvPr id="9" name="Rectangle 8">
                  <a:extLst>
                    <a:ext uri="{FF2B5EF4-FFF2-40B4-BE49-F238E27FC236}">
                      <a16:creationId xmlns:a16="http://schemas.microsoft.com/office/drawing/2014/main" id="{966A3D90-BC7D-C5BA-79F4-E93AD8A03F92}"/>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243682"/>
                    </a:solidFill>
                    <a:effectLst/>
                    <a:uLnTx/>
                    <a:uFillTx/>
                    <a:latin typeface="Aptos" panose="02110004020202020204"/>
                    <a:ea typeface="+mn-ea"/>
                    <a:cs typeface="+mn-cs"/>
                  </a:endParaRPr>
                </a:p>
              </p:txBody>
            </p:sp>
            <p:pic>
              <p:nvPicPr>
                <p:cNvPr id="34" name="Image 33" descr="Une image contenant Graphique, Police, graphisme, logo&#10;&#10;Description générée automatiquement">
                  <a:extLst>
                    <a:ext uri="{FF2B5EF4-FFF2-40B4-BE49-F238E27FC236}">
                      <a16:creationId xmlns:a16="http://schemas.microsoft.com/office/drawing/2014/main" id="{20A74236-FF06-8605-5628-3CFEC4466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35" name="Image 34" descr="Une image contenant Graphique, Police, graphisme, logo&#10;&#10;Description générée automatiquement">
                  <a:extLst>
                    <a:ext uri="{FF2B5EF4-FFF2-40B4-BE49-F238E27FC236}">
                      <a16:creationId xmlns:a16="http://schemas.microsoft.com/office/drawing/2014/main" id="{19E2F826-781C-E166-141B-D14250B54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grpSp>
        <p:nvGrpSpPr>
          <p:cNvPr id="19" name="Gruppo 18">
            <a:extLst>
              <a:ext uri="{FF2B5EF4-FFF2-40B4-BE49-F238E27FC236}">
                <a16:creationId xmlns:a16="http://schemas.microsoft.com/office/drawing/2014/main" id="{7ADD3B03-2FE6-C84B-B1AA-156A745BFD2C}"/>
              </a:ext>
            </a:extLst>
          </p:cNvPr>
          <p:cNvGrpSpPr/>
          <p:nvPr/>
        </p:nvGrpSpPr>
        <p:grpSpPr>
          <a:xfrm>
            <a:off x="4890035" y="2901484"/>
            <a:ext cx="1696298" cy="2026350"/>
            <a:chOff x="-4363822" y="2442474"/>
            <a:chExt cx="1696298" cy="2026350"/>
          </a:xfrm>
        </p:grpSpPr>
        <p:pic>
          <p:nvPicPr>
            <p:cNvPr id="7" name="Image 6">
              <a:extLst>
                <a:ext uri="{FF2B5EF4-FFF2-40B4-BE49-F238E27FC236}">
                  <a16:creationId xmlns:a16="http://schemas.microsoft.com/office/drawing/2014/main" id="{C6D158C3-18B3-0ADE-775E-801E6FAF5906}"/>
                </a:ext>
              </a:extLst>
            </p:cNvPr>
            <p:cNvPicPr>
              <a:picLocks noChangeAspect="1"/>
            </p:cNvPicPr>
            <p:nvPr/>
          </p:nvPicPr>
          <p:blipFill rotWithShape="1">
            <a:blip r:embed="rId6"/>
            <a:srcRect l="14498" r="15876"/>
            <a:stretch/>
          </p:blipFill>
          <p:spPr>
            <a:xfrm>
              <a:off x="-4024463" y="2442474"/>
              <a:ext cx="1017576" cy="1098871"/>
            </a:xfrm>
            <a:prstGeom prst="rect">
              <a:avLst/>
            </a:prstGeom>
          </p:spPr>
        </p:pic>
        <p:sp>
          <p:nvSpPr>
            <p:cNvPr id="21" name="ZoneTexte 20">
              <a:extLst>
                <a:ext uri="{FF2B5EF4-FFF2-40B4-BE49-F238E27FC236}">
                  <a16:creationId xmlns:a16="http://schemas.microsoft.com/office/drawing/2014/main" id="{1C9C69BE-FCE6-C1ED-09E5-73982CE3B8B8}"/>
                </a:ext>
              </a:extLst>
            </p:cNvPr>
            <p:cNvSpPr txBox="1"/>
            <p:nvPr/>
          </p:nvSpPr>
          <p:spPr>
            <a:xfrm>
              <a:off x="-4363822" y="3637827"/>
              <a:ext cx="169629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43682"/>
                  </a:solidFill>
                  <a:effectLst/>
                  <a:uLnTx/>
                  <a:uFillTx/>
                  <a:latin typeface="Encode Sans"/>
                  <a:ea typeface="+mn-ea"/>
                  <a:cs typeface="+mn-cs"/>
                </a:rPr>
                <a:t>Up to </a:t>
              </a:r>
              <a:r>
                <a:rPr kumimoji="0" lang="en-US" sz="1200" b="1" i="0" u="none" strike="noStrike" kern="1200" cap="none" spc="0" normalizeH="0" baseline="0" dirty="0">
                  <a:ln>
                    <a:noFill/>
                  </a:ln>
                  <a:solidFill>
                    <a:srgbClr val="243682"/>
                  </a:solidFill>
                  <a:effectLst/>
                  <a:uLnTx/>
                  <a:uFillTx/>
                  <a:latin typeface="Encode Sans"/>
                  <a:ea typeface="+mn-ea"/>
                  <a:cs typeface="+mn-cs"/>
                </a:rPr>
                <a:t>22 kW </a:t>
              </a:r>
              <a:r>
                <a:rPr kumimoji="0" lang="en-US" sz="1200" b="0" i="0" u="none" strike="noStrike" kern="1200" cap="none" spc="0" normalizeH="0" baseline="0" dirty="0">
                  <a:ln>
                    <a:noFill/>
                  </a:ln>
                  <a:solidFill>
                    <a:srgbClr val="243682"/>
                  </a:solidFill>
                  <a:effectLst/>
                  <a:uLnTx/>
                  <a:uFillTx/>
                  <a:latin typeface="Encode Sans"/>
                  <a:ea typeface="+mn-ea"/>
                  <a:cs typeface="+mn-cs"/>
                </a:rPr>
                <a:t>(3-ph)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43682"/>
                  </a:solidFill>
                  <a:effectLst/>
                  <a:uLnTx/>
                  <a:uFillTx/>
                  <a:latin typeface="Encode Sans"/>
                  <a:ea typeface="+mn-ea"/>
                  <a:cs typeface="+mn-cs"/>
                </a:rPr>
                <a:t>Up to 7,4 kW (1-ph)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RFID reader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4G/</a:t>
              </a:r>
              <a:r>
                <a:rPr kumimoji="0" lang="en-US" sz="1200" b="1" i="0" u="none" strike="noStrike" kern="1200" cap="none" spc="0" normalizeH="0" baseline="0" dirty="0" err="1">
                  <a:ln>
                    <a:noFill/>
                  </a:ln>
                  <a:solidFill>
                    <a:srgbClr val="243682"/>
                  </a:solidFill>
                  <a:effectLst/>
                  <a:uLnTx/>
                  <a:uFillTx/>
                  <a:latin typeface="Encode Sans"/>
                  <a:ea typeface="+mn-ea"/>
                  <a:cs typeface="+mn-cs"/>
                </a:rPr>
                <a:t>WiFi</a:t>
              </a:r>
              <a:endParaRPr kumimoji="0" lang="en-US" sz="1200" b="1" i="0" u="none" strike="noStrike" kern="1200" cap="none" spc="0" normalizeH="0" baseline="0" dirty="0">
                <a:ln>
                  <a:noFill/>
                </a:ln>
                <a:solidFill>
                  <a:srgbClr val="243682"/>
                </a:solidFill>
                <a:effectLst/>
                <a:uLnTx/>
                <a:uFillTx/>
                <a:latin typeface="Encode Sans"/>
                <a:ea typeface="+mn-ea"/>
                <a:cs typeface="+mn-cs"/>
              </a:endParaRPr>
            </a:p>
          </p:txBody>
        </p:sp>
      </p:grpSp>
      <p:grpSp>
        <p:nvGrpSpPr>
          <p:cNvPr id="41" name="Groupe 40">
            <a:extLst>
              <a:ext uri="{FF2B5EF4-FFF2-40B4-BE49-F238E27FC236}">
                <a16:creationId xmlns:a16="http://schemas.microsoft.com/office/drawing/2014/main" id="{8F7CCA28-F984-4E2F-68EA-BE31F56493B7}"/>
              </a:ext>
            </a:extLst>
          </p:cNvPr>
          <p:cNvGrpSpPr/>
          <p:nvPr/>
        </p:nvGrpSpPr>
        <p:grpSpPr>
          <a:xfrm>
            <a:off x="10425949" y="2795773"/>
            <a:ext cx="1049783" cy="1204701"/>
            <a:chOff x="7961101" y="1114723"/>
            <a:chExt cx="3425286" cy="5628287"/>
          </a:xfrm>
        </p:grpSpPr>
        <p:pic>
          <p:nvPicPr>
            <p:cNvPr id="42" name="Image 41">
              <a:extLst>
                <a:ext uri="{FF2B5EF4-FFF2-40B4-BE49-F238E27FC236}">
                  <a16:creationId xmlns:a16="http://schemas.microsoft.com/office/drawing/2014/main" id="{3221BA6E-F0BD-5672-ECC3-F097357C0C1A}"/>
                </a:ext>
              </a:extLst>
            </p:cNvPr>
            <p:cNvPicPr>
              <a:picLocks noChangeAspect="1"/>
            </p:cNvPicPr>
            <p:nvPr/>
          </p:nvPicPr>
          <p:blipFill>
            <a:blip r:embed="rId7"/>
            <a:stretch>
              <a:fillRect/>
            </a:stretch>
          </p:blipFill>
          <p:spPr>
            <a:xfrm>
              <a:off x="7961101" y="1114723"/>
              <a:ext cx="3425286" cy="5628287"/>
            </a:xfrm>
            <a:prstGeom prst="rect">
              <a:avLst/>
            </a:prstGeom>
          </p:spPr>
        </p:pic>
        <p:sp>
          <p:nvSpPr>
            <p:cNvPr id="43" name="Rectangle 42">
              <a:extLst>
                <a:ext uri="{FF2B5EF4-FFF2-40B4-BE49-F238E27FC236}">
                  <a16:creationId xmlns:a16="http://schemas.microsoft.com/office/drawing/2014/main" id="{33A577E7-C141-CF99-15DE-5886828F9B3D}"/>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243782"/>
                </a:solidFill>
                <a:effectLst/>
                <a:uLnTx/>
                <a:uFillTx/>
                <a:latin typeface="Encode Sans"/>
                <a:ea typeface="+mn-ea"/>
                <a:cs typeface="+mn-cs"/>
              </a:endParaRPr>
            </a:p>
          </p:txBody>
        </p:sp>
        <p:pic>
          <p:nvPicPr>
            <p:cNvPr id="44" name="Image 43" descr="Une image contenant Police, Graphique, logo, texte&#10;&#10;Description générée automatiquement">
              <a:extLst>
                <a:ext uri="{FF2B5EF4-FFF2-40B4-BE49-F238E27FC236}">
                  <a16:creationId xmlns:a16="http://schemas.microsoft.com/office/drawing/2014/main" id="{26A8E7C4-950B-BAC3-824C-49FCC7638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sp>
        <p:nvSpPr>
          <p:cNvPr id="24" name="ZoneTexte 23">
            <a:extLst>
              <a:ext uri="{FF2B5EF4-FFF2-40B4-BE49-F238E27FC236}">
                <a16:creationId xmlns:a16="http://schemas.microsoft.com/office/drawing/2014/main" id="{31A35326-FB91-B668-55E1-C36DB09CF10A}"/>
              </a:ext>
            </a:extLst>
          </p:cNvPr>
          <p:cNvSpPr txBox="1"/>
          <p:nvPr/>
        </p:nvSpPr>
        <p:spPr>
          <a:xfrm>
            <a:off x="10049173" y="4096797"/>
            <a:ext cx="18055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dirty="0">
                <a:ln>
                  <a:noFill/>
                </a:ln>
                <a:solidFill>
                  <a:srgbClr val="243682"/>
                </a:solidFill>
                <a:effectLst/>
                <a:uLnTx/>
                <a:uFillTx/>
                <a:latin typeface="Encode Sans"/>
                <a:ea typeface="+mn-ea"/>
                <a:cs typeface="+mn-cs"/>
              </a:rPr>
              <a:t>Up to </a:t>
            </a:r>
            <a:r>
              <a:rPr kumimoji="0" lang="en-US" sz="1200" b="1" i="0" u="none" strike="noStrike" kern="1200" cap="none" spc="0" normalizeH="0" baseline="0" dirty="0">
                <a:ln>
                  <a:noFill/>
                </a:ln>
                <a:solidFill>
                  <a:srgbClr val="243682"/>
                </a:solidFill>
                <a:effectLst/>
                <a:uLnTx/>
                <a:uFillTx/>
                <a:latin typeface="Encode Sans"/>
                <a:ea typeface="+mn-ea"/>
                <a:cs typeface="+mn-cs"/>
              </a:rPr>
              <a:t>200+ kW </a:t>
            </a:r>
            <a:r>
              <a:rPr kumimoji="0" lang="en-US" sz="1200" b="0" i="0" u="none" strike="noStrike" kern="1200" cap="none" spc="0" normalizeH="0" baseline="0" dirty="0">
                <a:ln>
                  <a:noFill/>
                </a:ln>
                <a:solidFill>
                  <a:srgbClr val="243682"/>
                </a:solidFill>
                <a:effectLst/>
                <a:uLnTx/>
                <a:uFillTx/>
                <a:latin typeface="Encode Sans"/>
                <a:ea typeface="+mn-ea"/>
                <a:cs typeface="+mn-cs"/>
              </a:rPr>
              <a:t>(tbc)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43682"/>
                </a:solidFill>
                <a:effectLst/>
                <a:uLnTx/>
                <a:uFillTx/>
                <a:latin typeface="Encode Sans"/>
                <a:ea typeface="+mn-ea"/>
                <a:cs typeface="+mn-cs"/>
              </a:rPr>
              <a:t>2 cables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RFID reader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Ethernet / WIFI / 4G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Built-in MID </a:t>
            </a:r>
            <a:r>
              <a:rPr lang="en-US" sz="1200" b="1" dirty="0">
                <a:solidFill>
                  <a:srgbClr val="243682"/>
                </a:solidFill>
                <a:latin typeface="Encode Sans"/>
              </a:rPr>
              <a:t>m</a:t>
            </a:r>
            <a:r>
              <a:rPr kumimoji="0" lang="en-US" sz="1200" b="1" i="0" u="none" strike="noStrike" kern="1200" cap="none" spc="0" normalizeH="0" baseline="0" dirty="0">
                <a:ln>
                  <a:noFill/>
                </a:ln>
                <a:solidFill>
                  <a:srgbClr val="243682"/>
                </a:solidFill>
                <a:effectLst/>
                <a:uLnTx/>
                <a:uFillTx/>
                <a:latin typeface="Encode Sans"/>
                <a:ea typeface="+mn-ea"/>
                <a:cs typeface="+mn-cs"/>
              </a:rPr>
              <a:t>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43682"/>
                </a:solidFill>
                <a:effectLst/>
                <a:uLnTx/>
                <a:uFillTx/>
                <a:latin typeface="Encode Sans"/>
                <a:ea typeface="+mn-ea"/>
                <a:cs typeface="+mn-cs"/>
              </a:rPr>
              <a:t>Load balancing</a:t>
            </a:r>
          </a:p>
        </p:txBody>
      </p:sp>
      <p:sp>
        <p:nvSpPr>
          <p:cNvPr id="3" name="ZoneTexte 2">
            <a:extLst>
              <a:ext uri="{FF2B5EF4-FFF2-40B4-BE49-F238E27FC236}">
                <a16:creationId xmlns:a16="http://schemas.microsoft.com/office/drawing/2014/main" id="{4B671B02-E9A6-4E1B-8D67-1E9A38F5A3FC}"/>
              </a:ext>
            </a:extLst>
          </p:cNvPr>
          <p:cNvSpPr txBox="1"/>
          <p:nvPr/>
        </p:nvSpPr>
        <p:spPr>
          <a:xfrm>
            <a:off x="5079195" y="2513620"/>
            <a:ext cx="13144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err="1">
                <a:ln>
                  <a:noFill/>
                </a:ln>
                <a:solidFill>
                  <a:srgbClr val="243682"/>
                </a:solidFill>
                <a:effectLst/>
                <a:uLnTx/>
                <a:uFillTx/>
                <a:latin typeface="Encode Sans"/>
                <a:ea typeface="+mn-ea"/>
                <a:cs typeface="+mn-cs"/>
              </a:rPr>
              <a:t>eProWallbox</a:t>
            </a:r>
            <a:endParaRPr kumimoji="0" lang="en-US" sz="1400" b="1" i="0" u="none" strike="noStrike" kern="1200" cap="none" spc="0" normalizeH="0" baseline="0" dirty="0">
              <a:ln>
                <a:noFill/>
              </a:ln>
              <a:solidFill>
                <a:srgbClr val="243682"/>
              </a:solidFill>
              <a:effectLst/>
              <a:uLnTx/>
              <a:uFillTx/>
              <a:latin typeface="Encode Sans"/>
              <a:ea typeface="+mn-ea"/>
              <a:cs typeface="+mn-cs"/>
            </a:endParaRPr>
          </a:p>
        </p:txBody>
      </p:sp>
      <p:sp>
        <p:nvSpPr>
          <p:cNvPr id="4" name="ZoneTexte 3">
            <a:extLst>
              <a:ext uri="{FF2B5EF4-FFF2-40B4-BE49-F238E27FC236}">
                <a16:creationId xmlns:a16="http://schemas.microsoft.com/office/drawing/2014/main" id="{0E9161C3-7C89-BF07-0936-38BDBB894CF1}"/>
              </a:ext>
            </a:extLst>
          </p:cNvPr>
          <p:cNvSpPr txBox="1"/>
          <p:nvPr/>
        </p:nvSpPr>
        <p:spPr>
          <a:xfrm>
            <a:off x="6733061" y="2512617"/>
            <a:ext cx="13144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rgbClr val="243682"/>
                </a:solidFill>
                <a:effectLst/>
                <a:uLnTx/>
                <a:uFillTx/>
                <a:latin typeface="Encode Sans"/>
                <a:ea typeface="+mn-ea"/>
                <a:cs typeface="+mn-cs"/>
              </a:rPr>
              <a:t>EVE S-line</a:t>
            </a:r>
          </a:p>
        </p:txBody>
      </p:sp>
      <p:sp>
        <p:nvSpPr>
          <p:cNvPr id="5" name="ZoneTexte 4">
            <a:extLst>
              <a:ext uri="{FF2B5EF4-FFF2-40B4-BE49-F238E27FC236}">
                <a16:creationId xmlns:a16="http://schemas.microsoft.com/office/drawing/2014/main" id="{71FB59E9-40DE-812A-6FF8-22363DBB8401}"/>
              </a:ext>
            </a:extLst>
          </p:cNvPr>
          <p:cNvSpPr txBox="1"/>
          <p:nvPr/>
        </p:nvSpPr>
        <p:spPr>
          <a:xfrm>
            <a:off x="8301347" y="2512800"/>
            <a:ext cx="13144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rgbClr val="243682"/>
                </a:solidFill>
                <a:effectLst/>
                <a:uLnTx/>
                <a:uFillTx/>
                <a:latin typeface="Encode Sans"/>
                <a:ea typeface="+mn-ea"/>
                <a:cs typeface="+mn-cs"/>
              </a:rPr>
              <a:t>EVE Pro-line</a:t>
            </a:r>
          </a:p>
        </p:txBody>
      </p:sp>
      <p:sp>
        <p:nvSpPr>
          <p:cNvPr id="12" name="ZoneTexte 3">
            <a:extLst>
              <a:ext uri="{FF2B5EF4-FFF2-40B4-BE49-F238E27FC236}">
                <a16:creationId xmlns:a16="http://schemas.microsoft.com/office/drawing/2014/main" id="{CBE0E467-95E5-48C1-CB0D-AE968D86A35B}"/>
              </a:ext>
            </a:extLst>
          </p:cNvPr>
          <p:cNvSpPr txBox="1"/>
          <p:nvPr/>
        </p:nvSpPr>
        <p:spPr>
          <a:xfrm>
            <a:off x="4770411" y="1050295"/>
            <a:ext cx="5507820" cy="461665"/>
          </a:xfrm>
          <a:prstGeom prst="rect">
            <a:avLst/>
          </a:prstGeom>
          <a:noFill/>
        </p:spPr>
        <p:txBody>
          <a:bodyPr wrap="square">
            <a:spAutoFit/>
          </a:bodyPr>
          <a:lstStyle/>
          <a:p>
            <a:r>
              <a:rPr lang="en-US" sz="2400" noProof="0" dirty="0">
                <a:solidFill>
                  <a:srgbClr val="13CFA2"/>
                </a:solidFill>
                <a:latin typeface="Encode Sans Expanded" panose="00000505000000000000" pitchFamily="2" charset="0"/>
                <a:ea typeface="+mj-ea"/>
                <a:cs typeface="+mj-cs"/>
              </a:rPr>
              <a:t>AC and DC chargers:</a:t>
            </a:r>
          </a:p>
        </p:txBody>
      </p:sp>
      <p:grpSp>
        <p:nvGrpSpPr>
          <p:cNvPr id="13" name="Gruppo 146">
            <a:extLst>
              <a:ext uri="{FF2B5EF4-FFF2-40B4-BE49-F238E27FC236}">
                <a16:creationId xmlns:a16="http://schemas.microsoft.com/office/drawing/2014/main" id="{A046B9D2-B7E2-AAC7-34F8-AA355725A4F2}"/>
              </a:ext>
            </a:extLst>
          </p:cNvPr>
          <p:cNvGrpSpPr/>
          <p:nvPr/>
        </p:nvGrpSpPr>
        <p:grpSpPr>
          <a:xfrm>
            <a:off x="390296" y="956124"/>
            <a:ext cx="3705684" cy="5716759"/>
            <a:chOff x="315132" y="920955"/>
            <a:chExt cx="3705684" cy="5716759"/>
          </a:xfrm>
        </p:grpSpPr>
        <p:sp>
          <p:nvSpPr>
            <p:cNvPr id="14" name="Rettangolo con angoli arrotondati 2">
              <a:extLst>
                <a:ext uri="{FF2B5EF4-FFF2-40B4-BE49-F238E27FC236}">
                  <a16:creationId xmlns:a16="http://schemas.microsoft.com/office/drawing/2014/main" id="{CCC6C825-3F14-0C23-6DFE-CE49D164200F}"/>
                </a:ext>
              </a:extLst>
            </p:cNvPr>
            <p:cNvSpPr/>
            <p:nvPr/>
          </p:nvSpPr>
          <p:spPr>
            <a:xfrm>
              <a:off x="315132" y="920955"/>
              <a:ext cx="3705684" cy="5716759"/>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ttangolo con angoli arrotondati sullo stesso lato 7">
              <a:extLst>
                <a:ext uri="{FF2B5EF4-FFF2-40B4-BE49-F238E27FC236}">
                  <a16:creationId xmlns:a16="http://schemas.microsoft.com/office/drawing/2014/main" id="{B96DC85B-050A-EC66-96A2-A66D7750722B}"/>
                </a:ext>
              </a:extLst>
            </p:cNvPr>
            <p:cNvSpPr/>
            <p:nvPr/>
          </p:nvSpPr>
          <p:spPr>
            <a:xfrm>
              <a:off x="315133" y="920955"/>
              <a:ext cx="3705683"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COMPANY SITE CHARGING</a:t>
              </a:r>
            </a:p>
            <a:p>
              <a:pPr algn="ctr"/>
              <a:r>
                <a:rPr lang="en-US" sz="1400" noProof="0" dirty="0"/>
                <a:t>Taylor-made offers</a:t>
              </a:r>
            </a:p>
          </p:txBody>
        </p:sp>
        <p:sp>
          <p:nvSpPr>
            <p:cNvPr id="16" name="CasellaDiTesto 20">
              <a:extLst>
                <a:ext uri="{FF2B5EF4-FFF2-40B4-BE49-F238E27FC236}">
                  <a16:creationId xmlns:a16="http://schemas.microsoft.com/office/drawing/2014/main" id="{10FD51F4-C377-C54B-896D-F33706E4C741}"/>
                </a:ext>
              </a:extLst>
            </p:cNvPr>
            <p:cNvSpPr txBox="1"/>
            <p:nvPr/>
          </p:nvSpPr>
          <p:spPr>
            <a:xfrm>
              <a:off x="315133" y="1612565"/>
              <a:ext cx="3705683" cy="307777"/>
            </a:xfrm>
            <a:prstGeom prst="rect">
              <a:avLst/>
            </a:prstGeom>
            <a:noFill/>
          </p:spPr>
          <p:txBody>
            <a:bodyPr wrap="square" rtlCol="0">
              <a:spAutoFit/>
            </a:bodyPr>
            <a:lstStyle/>
            <a:p>
              <a:pPr algn="ctr"/>
              <a:r>
                <a:rPr lang="en-US" sz="1400" b="1" noProof="0" dirty="0">
                  <a:solidFill>
                    <a:srgbClr val="13CFA2"/>
                  </a:solidFill>
                </a:rPr>
                <a:t>AC and DC chargers</a:t>
              </a:r>
            </a:p>
          </p:txBody>
        </p:sp>
        <p:sp>
          <p:nvSpPr>
            <p:cNvPr id="17" name="CasellaDiTesto 114">
              <a:extLst>
                <a:ext uri="{FF2B5EF4-FFF2-40B4-BE49-F238E27FC236}">
                  <a16:creationId xmlns:a16="http://schemas.microsoft.com/office/drawing/2014/main" id="{EBBE3921-CB83-B1A5-BE07-341DF551D228}"/>
                </a:ext>
              </a:extLst>
            </p:cNvPr>
            <p:cNvSpPr txBox="1"/>
            <p:nvPr/>
          </p:nvSpPr>
          <p:spPr>
            <a:xfrm>
              <a:off x="315133" y="2877606"/>
              <a:ext cx="3705683" cy="307777"/>
            </a:xfrm>
            <a:prstGeom prst="rect">
              <a:avLst/>
            </a:prstGeom>
            <a:noFill/>
          </p:spPr>
          <p:txBody>
            <a:bodyPr wrap="square" rtlCol="0">
              <a:spAutoFit/>
            </a:bodyPr>
            <a:lstStyle/>
            <a:p>
              <a:pPr algn="ctr"/>
              <a:r>
                <a:rPr lang="en-US" sz="1400" b="1" noProof="0" dirty="0">
                  <a:solidFill>
                    <a:srgbClr val="13CFA2"/>
                  </a:solidFill>
                </a:rPr>
                <a:t>Charging and energy services</a:t>
              </a:r>
            </a:p>
          </p:txBody>
        </p:sp>
        <p:sp>
          <p:nvSpPr>
            <p:cNvPr id="18" name="CasellaDiTesto 115">
              <a:extLst>
                <a:ext uri="{FF2B5EF4-FFF2-40B4-BE49-F238E27FC236}">
                  <a16:creationId xmlns:a16="http://schemas.microsoft.com/office/drawing/2014/main" id="{C7645ED5-CB19-5399-AA59-0D41945E5F83}"/>
                </a:ext>
              </a:extLst>
            </p:cNvPr>
            <p:cNvSpPr txBox="1"/>
            <p:nvPr/>
          </p:nvSpPr>
          <p:spPr>
            <a:xfrm>
              <a:off x="315133" y="4142647"/>
              <a:ext cx="3705683" cy="307777"/>
            </a:xfrm>
            <a:prstGeom prst="rect">
              <a:avLst/>
            </a:prstGeom>
            <a:noFill/>
          </p:spPr>
          <p:txBody>
            <a:bodyPr wrap="square" rtlCol="0">
              <a:spAutoFit/>
            </a:bodyPr>
            <a:lstStyle/>
            <a:p>
              <a:pPr algn="ctr"/>
              <a:r>
                <a:rPr lang="en-US" sz="1400" b="1" noProof="0" dirty="0">
                  <a:solidFill>
                    <a:srgbClr val="13CFA2"/>
                  </a:solidFill>
                </a:rPr>
                <a:t>Installation services</a:t>
              </a:r>
            </a:p>
          </p:txBody>
        </p:sp>
        <p:sp>
          <p:nvSpPr>
            <p:cNvPr id="20" name="CasellaDiTesto 116">
              <a:extLst>
                <a:ext uri="{FF2B5EF4-FFF2-40B4-BE49-F238E27FC236}">
                  <a16:creationId xmlns:a16="http://schemas.microsoft.com/office/drawing/2014/main" id="{CD35E098-DB30-BE48-FA21-2258EDAD0D73}"/>
                </a:ext>
              </a:extLst>
            </p:cNvPr>
            <p:cNvSpPr txBox="1"/>
            <p:nvPr/>
          </p:nvSpPr>
          <p:spPr>
            <a:xfrm>
              <a:off x="315133" y="5407688"/>
              <a:ext cx="3705683" cy="307777"/>
            </a:xfrm>
            <a:prstGeom prst="rect">
              <a:avLst/>
            </a:prstGeom>
            <a:noFill/>
          </p:spPr>
          <p:txBody>
            <a:bodyPr wrap="square" rtlCol="0">
              <a:spAutoFit/>
            </a:bodyPr>
            <a:lstStyle/>
            <a:p>
              <a:pPr algn="ctr"/>
              <a:r>
                <a:rPr lang="en-US" sz="1400" b="1" noProof="0" dirty="0">
                  <a:solidFill>
                    <a:srgbClr val="13CFA2"/>
                  </a:solidFill>
                </a:rPr>
                <a:t>Aftersales Services</a:t>
              </a:r>
            </a:p>
          </p:txBody>
        </p:sp>
        <p:grpSp>
          <p:nvGrpSpPr>
            <p:cNvPr id="28" name="Gruppo 90">
              <a:extLst>
                <a:ext uri="{FF2B5EF4-FFF2-40B4-BE49-F238E27FC236}">
                  <a16:creationId xmlns:a16="http://schemas.microsoft.com/office/drawing/2014/main" id="{42AFBA41-91E5-B811-3CC3-4BC3122A2A33}"/>
                </a:ext>
              </a:extLst>
            </p:cNvPr>
            <p:cNvGrpSpPr/>
            <p:nvPr/>
          </p:nvGrpSpPr>
          <p:grpSpPr>
            <a:xfrm>
              <a:off x="450931" y="2842587"/>
              <a:ext cx="3434087" cy="2530084"/>
              <a:chOff x="315131" y="2842587"/>
              <a:chExt cx="3705683" cy="2530084"/>
            </a:xfrm>
          </p:grpSpPr>
          <p:cxnSp>
            <p:nvCxnSpPr>
              <p:cNvPr id="106" name="Connettore 1 122">
                <a:extLst>
                  <a:ext uri="{FF2B5EF4-FFF2-40B4-BE49-F238E27FC236}">
                    <a16:creationId xmlns:a16="http://schemas.microsoft.com/office/drawing/2014/main" id="{341E1F61-4985-84D0-D6DB-7C54F60B6133}"/>
                  </a:ext>
                </a:extLst>
              </p:cNvPr>
              <p:cNvCxnSpPr>
                <a:cxnSpLocks/>
              </p:cNvCxnSpPr>
              <p:nvPr/>
            </p:nvCxnSpPr>
            <p:spPr>
              <a:xfrm>
                <a:off x="315131" y="2842587"/>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07" name="Connettore 1 123">
                <a:extLst>
                  <a:ext uri="{FF2B5EF4-FFF2-40B4-BE49-F238E27FC236}">
                    <a16:creationId xmlns:a16="http://schemas.microsoft.com/office/drawing/2014/main" id="{61D19F9D-04CF-F53D-7E88-0F034C75BD4D}"/>
                  </a:ext>
                </a:extLst>
              </p:cNvPr>
              <p:cNvCxnSpPr>
                <a:cxnSpLocks/>
              </p:cNvCxnSpPr>
              <p:nvPr/>
            </p:nvCxnSpPr>
            <p:spPr>
              <a:xfrm>
                <a:off x="315131" y="4107629"/>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08" name="Connettore 1 124">
                <a:extLst>
                  <a:ext uri="{FF2B5EF4-FFF2-40B4-BE49-F238E27FC236}">
                    <a16:creationId xmlns:a16="http://schemas.microsoft.com/office/drawing/2014/main" id="{156E0277-10F7-0E43-3482-D5AF8F75B89F}"/>
                  </a:ext>
                </a:extLst>
              </p:cNvPr>
              <p:cNvCxnSpPr>
                <a:cxnSpLocks/>
              </p:cNvCxnSpPr>
              <p:nvPr/>
            </p:nvCxnSpPr>
            <p:spPr>
              <a:xfrm>
                <a:off x="315131" y="5372671"/>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grpSp>
        <p:grpSp>
          <p:nvGrpSpPr>
            <p:cNvPr id="30" name="Gruppo 91">
              <a:extLst>
                <a:ext uri="{FF2B5EF4-FFF2-40B4-BE49-F238E27FC236}">
                  <a16:creationId xmlns:a16="http://schemas.microsoft.com/office/drawing/2014/main" id="{BCD7423C-A9B8-9DF8-16EC-289A52BF3B48}"/>
                </a:ext>
              </a:extLst>
            </p:cNvPr>
            <p:cNvGrpSpPr/>
            <p:nvPr/>
          </p:nvGrpSpPr>
          <p:grpSpPr>
            <a:xfrm>
              <a:off x="629302" y="1949965"/>
              <a:ext cx="3077345" cy="856452"/>
              <a:chOff x="-11609962" y="2358682"/>
              <a:chExt cx="3077345" cy="856452"/>
            </a:xfrm>
          </p:grpSpPr>
          <p:pic>
            <p:nvPicPr>
              <p:cNvPr id="92" name="Image 1">
                <a:extLst>
                  <a:ext uri="{FF2B5EF4-FFF2-40B4-BE49-F238E27FC236}">
                    <a16:creationId xmlns:a16="http://schemas.microsoft.com/office/drawing/2014/main" id="{B03A7314-099D-D5AD-0FEF-1838254EB1F7}"/>
                  </a:ext>
                </a:extLst>
              </p:cNvPr>
              <p:cNvPicPr>
                <a:picLocks noChangeAspect="1"/>
              </p:cNvPicPr>
              <p:nvPr/>
            </p:nvPicPr>
            <p:blipFill rotWithShape="1">
              <a:blip r:embed="rId6"/>
              <a:srcRect l="14498" r="15876"/>
              <a:stretch/>
            </p:blipFill>
            <p:spPr>
              <a:xfrm>
                <a:off x="-11609962" y="2358682"/>
                <a:ext cx="790250" cy="853384"/>
              </a:xfrm>
              <a:prstGeom prst="rect">
                <a:avLst/>
              </a:prstGeom>
            </p:spPr>
          </p:pic>
          <p:grpSp>
            <p:nvGrpSpPr>
              <p:cNvPr id="93" name="Groupe 52">
                <a:extLst>
                  <a:ext uri="{FF2B5EF4-FFF2-40B4-BE49-F238E27FC236}">
                    <a16:creationId xmlns:a16="http://schemas.microsoft.com/office/drawing/2014/main" id="{543726B5-EFC9-5E98-3DFD-33C176095CE7}"/>
                  </a:ext>
                </a:extLst>
              </p:cNvPr>
              <p:cNvGrpSpPr/>
              <p:nvPr/>
            </p:nvGrpSpPr>
            <p:grpSpPr>
              <a:xfrm>
                <a:off x="-10676700" y="2418603"/>
                <a:ext cx="509124" cy="726743"/>
                <a:chOff x="1303033" y="1357982"/>
                <a:chExt cx="2307336" cy="3321319"/>
              </a:xfrm>
            </p:grpSpPr>
            <p:pic>
              <p:nvPicPr>
                <p:cNvPr id="104" name="Picture 2">
                  <a:extLst>
                    <a:ext uri="{FF2B5EF4-FFF2-40B4-BE49-F238E27FC236}">
                      <a16:creationId xmlns:a16="http://schemas.microsoft.com/office/drawing/2014/main" id="{C4A7756A-0ABB-31C0-4E61-CB3463CEEEC8}"/>
                    </a:ext>
                  </a:extLst>
                </p:cNvPr>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105" name="Image 54" descr="Une image contenant Graphique, Police, graphisme, logo&#10;&#10;Description générée automatiquement">
                  <a:extLst>
                    <a:ext uri="{FF2B5EF4-FFF2-40B4-BE49-F238E27FC236}">
                      <a16:creationId xmlns:a16="http://schemas.microsoft.com/office/drawing/2014/main" id="{D8344A71-89F6-52C2-2CC8-F3002E3C9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nvGrpSpPr>
              <p:cNvPr id="94" name="Groupe 256">
                <a:extLst>
                  <a:ext uri="{FF2B5EF4-FFF2-40B4-BE49-F238E27FC236}">
                    <a16:creationId xmlns:a16="http://schemas.microsoft.com/office/drawing/2014/main" id="{24E45AC3-220A-E8A7-6FFA-1DEE2CE52288}"/>
                  </a:ext>
                </a:extLst>
              </p:cNvPr>
              <p:cNvGrpSpPr/>
              <p:nvPr/>
            </p:nvGrpSpPr>
            <p:grpSpPr>
              <a:xfrm>
                <a:off x="-9855933" y="2442902"/>
                <a:ext cx="509124" cy="685541"/>
                <a:chOff x="4241762" y="1326375"/>
                <a:chExt cx="2334647" cy="3352926"/>
              </a:xfrm>
            </p:grpSpPr>
            <p:pic>
              <p:nvPicPr>
                <p:cNvPr id="99" name="Picture 6">
                  <a:extLst>
                    <a:ext uri="{FF2B5EF4-FFF2-40B4-BE49-F238E27FC236}">
                      <a16:creationId xmlns:a16="http://schemas.microsoft.com/office/drawing/2014/main" id="{823BF16E-8763-8FE3-F83C-5E4D91AADA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100" name="Groupe 258">
                  <a:extLst>
                    <a:ext uri="{FF2B5EF4-FFF2-40B4-BE49-F238E27FC236}">
                      <a16:creationId xmlns:a16="http://schemas.microsoft.com/office/drawing/2014/main" id="{7A2316C3-58ED-735A-8DF8-C0C5C52282CE}"/>
                    </a:ext>
                  </a:extLst>
                </p:cNvPr>
                <p:cNvGrpSpPr/>
                <p:nvPr/>
              </p:nvGrpSpPr>
              <p:grpSpPr>
                <a:xfrm>
                  <a:off x="4911552" y="2020862"/>
                  <a:ext cx="996948" cy="2552335"/>
                  <a:chOff x="4911552" y="2020862"/>
                  <a:chExt cx="996948" cy="2552335"/>
                </a:xfrm>
              </p:grpSpPr>
              <p:sp>
                <p:nvSpPr>
                  <p:cNvPr id="101" name="Rectangle 262">
                    <a:extLst>
                      <a:ext uri="{FF2B5EF4-FFF2-40B4-BE49-F238E27FC236}">
                        <a16:creationId xmlns:a16="http://schemas.microsoft.com/office/drawing/2014/main" id="{47674B0A-A91A-B0B7-AABA-41444F08D778}"/>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2" name="Image 263" descr="Une image contenant Graphique, Police, graphisme, logo&#10;&#10;Description générée automatiquement">
                    <a:extLst>
                      <a:ext uri="{FF2B5EF4-FFF2-40B4-BE49-F238E27FC236}">
                        <a16:creationId xmlns:a16="http://schemas.microsoft.com/office/drawing/2014/main" id="{5711FB59-C665-BE38-1D15-C557CD52B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103" name="Image 264" descr="Une image contenant Graphique, Police, graphisme, logo&#10;&#10;Description générée automatiquement">
                    <a:extLst>
                      <a:ext uri="{FF2B5EF4-FFF2-40B4-BE49-F238E27FC236}">
                        <a16:creationId xmlns:a16="http://schemas.microsoft.com/office/drawing/2014/main" id="{907C3A64-6FE9-795D-D1BA-AFA291DFD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nvGrpSpPr>
              <p:cNvPr id="95" name="Groupe 266">
                <a:extLst>
                  <a:ext uri="{FF2B5EF4-FFF2-40B4-BE49-F238E27FC236}">
                    <a16:creationId xmlns:a16="http://schemas.microsoft.com/office/drawing/2014/main" id="{E20EA9D5-7607-6DFA-D5EF-C170CC36714E}"/>
                  </a:ext>
                </a:extLst>
              </p:cNvPr>
              <p:cNvGrpSpPr/>
              <p:nvPr/>
            </p:nvGrpSpPr>
            <p:grpSpPr>
              <a:xfrm>
                <a:off x="-9108604" y="2361750"/>
                <a:ext cx="575987" cy="853384"/>
                <a:chOff x="7788145" y="1114723"/>
                <a:chExt cx="3425286" cy="5628287"/>
              </a:xfrm>
            </p:grpSpPr>
            <p:pic>
              <p:nvPicPr>
                <p:cNvPr id="96" name="Image 269">
                  <a:extLst>
                    <a:ext uri="{FF2B5EF4-FFF2-40B4-BE49-F238E27FC236}">
                      <a16:creationId xmlns:a16="http://schemas.microsoft.com/office/drawing/2014/main" id="{1BFB1A00-F1EE-A741-EB0E-FBF578106FA4}"/>
                    </a:ext>
                  </a:extLst>
                </p:cNvPr>
                <p:cNvPicPr>
                  <a:picLocks noChangeAspect="1"/>
                </p:cNvPicPr>
                <p:nvPr/>
              </p:nvPicPr>
              <p:blipFill>
                <a:blip r:embed="rId7"/>
                <a:stretch>
                  <a:fillRect/>
                </a:stretch>
              </p:blipFill>
              <p:spPr>
                <a:xfrm>
                  <a:off x="7788145" y="1114723"/>
                  <a:ext cx="3425286" cy="5628287"/>
                </a:xfrm>
                <a:prstGeom prst="rect">
                  <a:avLst/>
                </a:prstGeom>
              </p:spPr>
            </p:pic>
            <p:sp>
              <p:nvSpPr>
                <p:cNvPr id="97" name="Rectangle 272">
                  <a:extLst>
                    <a:ext uri="{FF2B5EF4-FFF2-40B4-BE49-F238E27FC236}">
                      <a16:creationId xmlns:a16="http://schemas.microsoft.com/office/drawing/2014/main" id="{77C0460B-5EE7-4B33-FAB9-24F93FD43283}"/>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98" name="Image 275" descr="Une image contenant Police, Graphique, logo, texte&#10;&#10;Description générée automatiquement">
                  <a:extLst>
                    <a:ext uri="{FF2B5EF4-FFF2-40B4-BE49-F238E27FC236}">
                      <a16:creationId xmlns:a16="http://schemas.microsoft.com/office/drawing/2014/main" id="{8B744C67-697A-87BA-54C2-2D5403217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grpSp>
        <p:grpSp>
          <p:nvGrpSpPr>
            <p:cNvPr id="32" name="Gruppo 100">
              <a:extLst>
                <a:ext uri="{FF2B5EF4-FFF2-40B4-BE49-F238E27FC236}">
                  <a16:creationId xmlns:a16="http://schemas.microsoft.com/office/drawing/2014/main" id="{B43D29C8-510C-3F50-F1BA-3C9213DED99E}"/>
                </a:ext>
              </a:extLst>
            </p:cNvPr>
            <p:cNvGrpSpPr/>
            <p:nvPr/>
          </p:nvGrpSpPr>
          <p:grpSpPr>
            <a:xfrm>
              <a:off x="393779" y="3166866"/>
              <a:ext cx="3424786" cy="867169"/>
              <a:chOff x="396445" y="3153218"/>
              <a:chExt cx="3424786" cy="867169"/>
            </a:xfrm>
          </p:grpSpPr>
          <p:grpSp>
            <p:nvGrpSpPr>
              <p:cNvPr id="80" name="Gruppo 99">
                <a:extLst>
                  <a:ext uri="{FF2B5EF4-FFF2-40B4-BE49-F238E27FC236}">
                    <a16:creationId xmlns:a16="http://schemas.microsoft.com/office/drawing/2014/main" id="{EE7E0D69-D83D-8972-768D-DC8AAEBB1FB7}"/>
                  </a:ext>
                </a:extLst>
              </p:cNvPr>
              <p:cNvGrpSpPr/>
              <p:nvPr/>
            </p:nvGrpSpPr>
            <p:grpSpPr>
              <a:xfrm>
                <a:off x="396445" y="3153218"/>
                <a:ext cx="3424786" cy="246221"/>
                <a:chOff x="396445" y="3132746"/>
                <a:chExt cx="3424786" cy="246221"/>
              </a:xfrm>
            </p:grpSpPr>
            <p:sp>
              <p:nvSpPr>
                <p:cNvPr id="88" name="TextBox 21">
                  <a:extLst>
                    <a:ext uri="{FF2B5EF4-FFF2-40B4-BE49-F238E27FC236}">
                      <a16:creationId xmlns:a16="http://schemas.microsoft.com/office/drawing/2014/main" id="{837DDCA1-5738-ECBB-812B-0C46CAB694DD}"/>
                    </a:ext>
                  </a:extLst>
                </p:cNvPr>
                <p:cNvSpPr txBox="1"/>
                <p:nvPr/>
              </p:nvSpPr>
              <p:spPr>
                <a:xfrm>
                  <a:off x="396445" y="3190849"/>
                  <a:ext cx="107034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latin typeface="Encode Sans"/>
                      <a:ea typeface="+mn-ea"/>
                      <a:cs typeface="+mn-cs"/>
                    </a:rPr>
                    <a:t>Supervision platform</a:t>
                  </a:r>
                </a:p>
              </p:txBody>
            </p:sp>
            <p:sp>
              <p:nvSpPr>
                <p:cNvPr id="89" name="TextBox 21">
                  <a:extLst>
                    <a:ext uri="{FF2B5EF4-FFF2-40B4-BE49-F238E27FC236}">
                      <a16:creationId xmlns:a16="http://schemas.microsoft.com/office/drawing/2014/main" id="{59A3A6FB-FF7C-D22E-12DC-ED3BC5392D31}"/>
                    </a:ext>
                  </a:extLst>
                </p:cNvPr>
                <p:cNvSpPr txBox="1"/>
                <p:nvPr/>
              </p:nvSpPr>
              <p:spPr>
                <a:xfrm>
                  <a:off x="2510590" y="3192310"/>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Charging app</a:t>
                  </a:r>
                </a:p>
              </p:txBody>
            </p:sp>
            <p:sp>
              <p:nvSpPr>
                <p:cNvPr id="90" name="TextBox 21">
                  <a:extLst>
                    <a:ext uri="{FF2B5EF4-FFF2-40B4-BE49-F238E27FC236}">
                      <a16:creationId xmlns:a16="http://schemas.microsoft.com/office/drawing/2014/main" id="{C815AD2C-7641-CB1C-EDD8-B657997D9829}"/>
                    </a:ext>
                  </a:extLst>
                </p:cNvPr>
                <p:cNvSpPr txBox="1"/>
                <p:nvPr/>
              </p:nvSpPr>
              <p:spPr>
                <a:xfrm>
                  <a:off x="1587051" y="3132746"/>
                  <a:ext cx="7516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Dynamic load management</a:t>
                  </a:r>
                </a:p>
              </p:txBody>
            </p:sp>
            <p:sp>
              <p:nvSpPr>
                <p:cNvPr id="91" name="ZoneTexte 280">
                  <a:extLst>
                    <a:ext uri="{FF2B5EF4-FFF2-40B4-BE49-F238E27FC236}">
                      <a16:creationId xmlns:a16="http://schemas.microsoft.com/office/drawing/2014/main" id="{6A81F88C-ECE6-53CB-DFF5-AFD4CD55D55F}"/>
                    </a:ext>
                  </a:extLst>
                </p:cNvPr>
                <p:cNvSpPr txBox="1"/>
                <p:nvPr/>
              </p:nvSpPr>
              <p:spPr>
                <a:xfrm>
                  <a:off x="3318597" y="3192310"/>
                  <a:ext cx="502634" cy="123111"/>
                </a:xfrm>
                <a:prstGeom prst="rect">
                  <a:avLst/>
                </a:prstGeom>
                <a:noFill/>
              </p:spPr>
              <p:txBody>
                <a:bodyPr wrap="square" lIns="0" tIns="0" rIns="0" bIns="0">
                  <a:spAutoFit/>
                </a:bodyPr>
                <a:lstStyle/>
                <a:p>
                  <a:pPr algn="ctr"/>
                  <a:r>
                    <a:rPr lang="en-US" sz="800" noProof="0" dirty="0">
                      <a:solidFill>
                        <a:srgbClr val="002060"/>
                      </a:solidFill>
                    </a:rPr>
                    <a:t>RFID card</a:t>
                  </a:r>
                </a:p>
              </p:txBody>
            </p:sp>
          </p:grpSp>
          <p:grpSp>
            <p:nvGrpSpPr>
              <p:cNvPr id="81" name="Gruppo 98">
                <a:extLst>
                  <a:ext uri="{FF2B5EF4-FFF2-40B4-BE49-F238E27FC236}">
                    <a16:creationId xmlns:a16="http://schemas.microsoft.com/office/drawing/2014/main" id="{6C31F04A-C7C4-40C6-2A12-E80F6DEFB279}"/>
                  </a:ext>
                </a:extLst>
              </p:cNvPr>
              <p:cNvGrpSpPr/>
              <p:nvPr/>
            </p:nvGrpSpPr>
            <p:grpSpPr>
              <a:xfrm>
                <a:off x="447159" y="3407115"/>
                <a:ext cx="3374072" cy="613272"/>
                <a:chOff x="447159" y="3407115"/>
                <a:chExt cx="3374072" cy="613272"/>
              </a:xfrm>
            </p:grpSpPr>
            <p:pic>
              <p:nvPicPr>
                <p:cNvPr id="82" name="Image 15">
                  <a:extLst>
                    <a:ext uri="{FF2B5EF4-FFF2-40B4-BE49-F238E27FC236}">
                      <a16:creationId xmlns:a16="http://schemas.microsoft.com/office/drawing/2014/main" id="{C08EA954-1A45-8DFD-D2C9-AECCE0382D0B}"/>
                    </a:ext>
                  </a:extLst>
                </p:cNvPr>
                <p:cNvPicPr>
                  <a:picLocks noChangeAspect="1"/>
                </p:cNvPicPr>
                <p:nvPr/>
              </p:nvPicPr>
              <p:blipFill rotWithShape="1">
                <a:blip r:embed="rId9"/>
                <a:srcRect l="18967" t="16599" r="18653" b="16410"/>
                <a:stretch/>
              </p:blipFill>
              <p:spPr>
                <a:xfrm>
                  <a:off x="447159" y="3425811"/>
                  <a:ext cx="968921" cy="585307"/>
                </a:xfrm>
                <a:prstGeom prst="rect">
                  <a:avLst/>
                </a:prstGeom>
              </p:spPr>
            </p:pic>
            <p:grpSp>
              <p:nvGrpSpPr>
                <p:cNvPr id="83" name="Gruppo 94">
                  <a:extLst>
                    <a:ext uri="{FF2B5EF4-FFF2-40B4-BE49-F238E27FC236}">
                      <a16:creationId xmlns:a16="http://schemas.microsoft.com/office/drawing/2014/main" id="{39F5E299-0EFB-B704-5A6C-4CC0DBE1ABB8}"/>
                    </a:ext>
                  </a:extLst>
                </p:cNvPr>
                <p:cNvGrpSpPr/>
                <p:nvPr/>
              </p:nvGrpSpPr>
              <p:grpSpPr>
                <a:xfrm>
                  <a:off x="2580908" y="3407115"/>
                  <a:ext cx="546774" cy="613272"/>
                  <a:chOff x="2588232" y="3407115"/>
                  <a:chExt cx="546774" cy="613272"/>
                </a:xfrm>
              </p:grpSpPr>
              <p:pic>
                <p:nvPicPr>
                  <p:cNvPr id="86" name="Image 17">
                    <a:extLst>
                      <a:ext uri="{FF2B5EF4-FFF2-40B4-BE49-F238E27FC236}">
                        <a16:creationId xmlns:a16="http://schemas.microsoft.com/office/drawing/2014/main" id="{40E82365-109D-03EC-F9DD-69A68EC93D5A}"/>
                      </a:ext>
                    </a:extLst>
                  </p:cNvPr>
                  <p:cNvPicPr>
                    <a:picLocks noChangeAspect="1"/>
                  </p:cNvPicPr>
                  <p:nvPr/>
                </p:nvPicPr>
                <p:blipFill>
                  <a:blip r:embed="rId10"/>
                  <a:stretch>
                    <a:fillRect/>
                  </a:stretch>
                </p:blipFill>
                <p:spPr>
                  <a:xfrm>
                    <a:off x="2588232" y="3407115"/>
                    <a:ext cx="286653" cy="613272"/>
                  </a:xfrm>
                  <a:prstGeom prst="rect">
                    <a:avLst/>
                  </a:prstGeom>
                </p:spPr>
              </p:pic>
              <p:pic>
                <p:nvPicPr>
                  <p:cNvPr id="87" name="Image 19">
                    <a:extLst>
                      <a:ext uri="{FF2B5EF4-FFF2-40B4-BE49-F238E27FC236}">
                        <a16:creationId xmlns:a16="http://schemas.microsoft.com/office/drawing/2014/main" id="{47B12387-2E0C-1FDE-8A50-2545998A47AF}"/>
                      </a:ext>
                    </a:extLst>
                  </p:cNvPr>
                  <p:cNvPicPr>
                    <a:picLocks noChangeAspect="1"/>
                  </p:cNvPicPr>
                  <p:nvPr/>
                </p:nvPicPr>
                <p:blipFill>
                  <a:blip r:embed="rId11"/>
                  <a:stretch>
                    <a:fillRect/>
                  </a:stretch>
                </p:blipFill>
                <p:spPr>
                  <a:xfrm>
                    <a:off x="2842846" y="3409304"/>
                    <a:ext cx="292160" cy="608894"/>
                  </a:xfrm>
                  <a:prstGeom prst="rect">
                    <a:avLst/>
                  </a:prstGeom>
                </p:spPr>
              </p:pic>
            </p:grpSp>
            <p:pic>
              <p:nvPicPr>
                <p:cNvPr id="84" name="Image 63">
                  <a:extLst>
                    <a:ext uri="{FF2B5EF4-FFF2-40B4-BE49-F238E27FC236}">
                      <a16:creationId xmlns:a16="http://schemas.microsoft.com/office/drawing/2014/main" id="{919917DB-6A33-0F19-FB3E-9B93751D8E0A}"/>
                    </a:ext>
                  </a:extLst>
                </p:cNvPr>
                <p:cNvPicPr>
                  <a:picLocks noChangeAspect="1"/>
                </p:cNvPicPr>
                <p:nvPr/>
              </p:nvPicPr>
              <p:blipFill>
                <a:blip r:embed="rId12"/>
                <a:stretch>
                  <a:fillRect/>
                </a:stretch>
              </p:blipFill>
              <p:spPr>
                <a:xfrm>
                  <a:off x="1466793" y="3518947"/>
                  <a:ext cx="992139" cy="415348"/>
                </a:xfrm>
                <a:prstGeom prst="rect">
                  <a:avLst/>
                </a:prstGeom>
              </p:spPr>
            </p:pic>
            <p:pic>
              <p:nvPicPr>
                <p:cNvPr id="85" name="Picture 13" descr="A blue card with white text&#10;&#10;Description automatically generated">
                  <a:extLst>
                    <a:ext uri="{FF2B5EF4-FFF2-40B4-BE49-F238E27FC236}">
                      <a16:creationId xmlns:a16="http://schemas.microsoft.com/office/drawing/2014/main" id="{298FB48E-090C-2A86-3303-518EA96C9D5E}"/>
                    </a:ext>
                  </a:extLst>
                </p:cNvPr>
                <p:cNvPicPr>
                  <a:picLocks noChangeAspect="1"/>
                </p:cNvPicPr>
                <p:nvPr/>
              </p:nvPicPr>
              <p:blipFill rotWithShape="1">
                <a:blip r:embed="rId13">
                  <a:extLst>
                    <a:ext uri="{28A0092B-C50C-407E-A947-70E740481C1C}">
                      <a14:useLocalDpi xmlns:a14="http://schemas.microsoft.com/office/drawing/2010/main" val="0"/>
                    </a:ext>
                  </a:extLst>
                </a:blip>
                <a:srcRect l="16153" r="15128"/>
                <a:stretch/>
              </p:blipFill>
              <p:spPr>
                <a:xfrm>
                  <a:off x="3318597" y="3521787"/>
                  <a:ext cx="502634" cy="410938"/>
                </a:xfrm>
                <a:prstGeom prst="rect">
                  <a:avLst/>
                </a:prstGeom>
              </p:spPr>
            </p:pic>
          </p:grpSp>
        </p:grpSp>
        <p:grpSp>
          <p:nvGrpSpPr>
            <p:cNvPr id="33" name="Gruppo 118">
              <a:extLst>
                <a:ext uri="{FF2B5EF4-FFF2-40B4-BE49-F238E27FC236}">
                  <a16:creationId xmlns:a16="http://schemas.microsoft.com/office/drawing/2014/main" id="{DF85DE72-FABF-46DB-5338-EF276B729717}"/>
                </a:ext>
              </a:extLst>
            </p:cNvPr>
            <p:cNvGrpSpPr/>
            <p:nvPr/>
          </p:nvGrpSpPr>
          <p:grpSpPr>
            <a:xfrm>
              <a:off x="450907" y="4488522"/>
              <a:ext cx="3434134" cy="797079"/>
              <a:chOff x="445717" y="4488522"/>
              <a:chExt cx="3434134" cy="797079"/>
            </a:xfrm>
          </p:grpSpPr>
          <p:grpSp>
            <p:nvGrpSpPr>
              <p:cNvPr id="65" name="Gruppo 112">
                <a:extLst>
                  <a:ext uri="{FF2B5EF4-FFF2-40B4-BE49-F238E27FC236}">
                    <a16:creationId xmlns:a16="http://schemas.microsoft.com/office/drawing/2014/main" id="{46F9EE4C-37F7-3D38-4006-A99E4A88C134}"/>
                  </a:ext>
                </a:extLst>
              </p:cNvPr>
              <p:cNvGrpSpPr/>
              <p:nvPr/>
            </p:nvGrpSpPr>
            <p:grpSpPr>
              <a:xfrm>
                <a:off x="1858158" y="4488522"/>
                <a:ext cx="447705" cy="784069"/>
                <a:chOff x="1864508" y="4488522"/>
                <a:chExt cx="447705" cy="784069"/>
              </a:xfrm>
            </p:grpSpPr>
            <p:sp>
              <p:nvSpPr>
                <p:cNvPr id="78" name="TextBox 21">
                  <a:extLst>
                    <a:ext uri="{FF2B5EF4-FFF2-40B4-BE49-F238E27FC236}">
                      <a16:creationId xmlns:a16="http://schemas.microsoft.com/office/drawing/2014/main" id="{4F776341-4BDE-9155-9495-B199CC9C1948}"/>
                    </a:ext>
                  </a:extLst>
                </p:cNvPr>
                <p:cNvSpPr txBox="1"/>
                <p:nvPr/>
              </p:nvSpPr>
              <p:spPr>
                <a:xfrm>
                  <a:off x="1919291" y="4488522"/>
                  <a:ext cx="33813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Civil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works</a:t>
                  </a:r>
                </a:p>
              </p:txBody>
            </p:sp>
            <p:pic>
              <p:nvPicPr>
                <p:cNvPr id="79" name="Picture 2" descr="Service worker icon male construction Royalty Free Vector">
                  <a:extLst>
                    <a:ext uri="{FF2B5EF4-FFF2-40B4-BE49-F238E27FC236}">
                      <a16:creationId xmlns:a16="http://schemas.microsoft.com/office/drawing/2014/main" id="{CEB39DC3-91C3-B141-8403-99925877CDE2}"/>
                    </a:ext>
                  </a:extLst>
                </p:cNvPr>
                <p:cNvPicPr>
                  <a:picLocks noChangeAspect="1" noChangeArrowheads="1"/>
                </p:cNvPicPr>
                <p:nvPr/>
              </p:nvPicPr>
              <p:blipFill rotWithShape="1">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1864508" y="4765870"/>
                  <a:ext cx="447705" cy="5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uppo 113">
                <a:extLst>
                  <a:ext uri="{FF2B5EF4-FFF2-40B4-BE49-F238E27FC236}">
                    <a16:creationId xmlns:a16="http://schemas.microsoft.com/office/drawing/2014/main" id="{C4F15C6C-2081-C139-DF1B-31A294EAF2A3}"/>
                  </a:ext>
                </a:extLst>
              </p:cNvPr>
              <p:cNvGrpSpPr/>
              <p:nvPr/>
            </p:nvGrpSpPr>
            <p:grpSpPr>
              <a:xfrm>
                <a:off x="1175973" y="4554782"/>
                <a:ext cx="593429" cy="730819"/>
                <a:chOff x="1153748" y="4554782"/>
                <a:chExt cx="593429" cy="730819"/>
              </a:xfrm>
            </p:grpSpPr>
            <p:sp>
              <p:nvSpPr>
                <p:cNvPr id="76" name="TextBox 20">
                  <a:extLst>
                    <a:ext uri="{FF2B5EF4-FFF2-40B4-BE49-F238E27FC236}">
                      <a16:creationId xmlns:a16="http://schemas.microsoft.com/office/drawing/2014/main" id="{FD172AB6-573B-F189-8A4C-7153296B0F56}"/>
                    </a:ext>
                  </a:extLst>
                </p:cNvPr>
                <p:cNvSpPr txBox="1"/>
                <p:nvPr/>
              </p:nvSpPr>
              <p:spPr>
                <a:xfrm>
                  <a:off x="1153748" y="4554782"/>
                  <a:ext cx="5934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Permitting</a:t>
                  </a:r>
                </a:p>
              </p:txBody>
            </p:sp>
            <p:pic>
              <p:nvPicPr>
                <p:cNvPr id="77" name="Picture 4" descr="Permit Icon Vector Art, Icons, and Graphics for Free Download">
                  <a:extLst>
                    <a:ext uri="{FF2B5EF4-FFF2-40B4-BE49-F238E27FC236}">
                      <a16:creationId xmlns:a16="http://schemas.microsoft.com/office/drawing/2014/main" id="{8C25CF23-A0A5-1437-CAD3-2BA228A4D784}"/>
                    </a:ext>
                  </a:extLst>
                </p:cNvPr>
                <p:cNvPicPr>
                  <a:picLocks noChangeAspect="1" noChangeArrowheads="1"/>
                </p:cNvPicPr>
                <p:nvPr/>
              </p:nvPicPr>
              <p:blipFill rotWithShape="1">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l="14031" r="13859"/>
                <a:stretch/>
              </p:blipFill>
              <p:spPr bwMode="auto">
                <a:xfrm>
                  <a:off x="1258383" y="4752859"/>
                  <a:ext cx="384158" cy="532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uppo 108">
                <a:extLst>
                  <a:ext uri="{FF2B5EF4-FFF2-40B4-BE49-F238E27FC236}">
                    <a16:creationId xmlns:a16="http://schemas.microsoft.com/office/drawing/2014/main" id="{5DF4C49A-FBD4-DE29-3C52-11E7E5ACA21D}"/>
                  </a:ext>
                </a:extLst>
              </p:cNvPr>
              <p:cNvGrpSpPr/>
              <p:nvPr/>
            </p:nvGrpSpPr>
            <p:grpSpPr>
              <a:xfrm>
                <a:off x="3074067" y="4554782"/>
                <a:ext cx="805784" cy="649115"/>
                <a:chOff x="3137567" y="4554782"/>
                <a:chExt cx="805784" cy="649115"/>
              </a:xfrm>
            </p:grpSpPr>
            <p:pic>
              <p:nvPicPr>
                <p:cNvPr id="74" name="Picture 2">
                  <a:extLst>
                    <a:ext uri="{FF2B5EF4-FFF2-40B4-BE49-F238E27FC236}">
                      <a16:creationId xmlns:a16="http://schemas.microsoft.com/office/drawing/2014/main" id="{DE40D407-16DF-CF78-FD95-6DCB3426D6E8}"/>
                    </a:ext>
                  </a:extLst>
                </p:cNvPr>
                <p:cNvPicPr>
                  <a:picLocks noChangeAspect="1" noChangeArrowheads="1"/>
                </p:cNvPicPr>
                <p:nvPr/>
              </p:nvPicPr>
              <p:blipFill rotWithShape="1">
                <a:blip r:embed="rId16">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3222019" y="4834564"/>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14">
                  <a:extLst>
                    <a:ext uri="{FF2B5EF4-FFF2-40B4-BE49-F238E27FC236}">
                      <a16:creationId xmlns:a16="http://schemas.microsoft.com/office/drawing/2014/main" id="{85DA609B-190D-8F46-B813-F448D37AB473}"/>
                    </a:ext>
                  </a:extLst>
                </p:cNvPr>
                <p:cNvSpPr txBox="1"/>
                <p:nvPr/>
              </p:nvSpPr>
              <p:spPr>
                <a:xfrm>
                  <a:off x="3137567" y="4554782"/>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Commissioning</a:t>
                  </a:r>
                </a:p>
              </p:txBody>
            </p:sp>
          </p:grpSp>
          <p:grpSp>
            <p:nvGrpSpPr>
              <p:cNvPr id="68" name="Gruppo 117">
                <a:extLst>
                  <a:ext uri="{FF2B5EF4-FFF2-40B4-BE49-F238E27FC236}">
                    <a16:creationId xmlns:a16="http://schemas.microsoft.com/office/drawing/2014/main" id="{FF77B2A7-6654-1251-478D-B252B1390530}"/>
                  </a:ext>
                </a:extLst>
              </p:cNvPr>
              <p:cNvGrpSpPr/>
              <p:nvPr/>
            </p:nvGrpSpPr>
            <p:grpSpPr>
              <a:xfrm>
                <a:off x="445717" y="4488522"/>
                <a:ext cx="641500" cy="762818"/>
                <a:chOff x="394917" y="4488522"/>
                <a:chExt cx="641500" cy="762818"/>
              </a:xfrm>
            </p:grpSpPr>
            <p:sp>
              <p:nvSpPr>
                <p:cNvPr id="72" name="TextBox 21">
                  <a:extLst>
                    <a:ext uri="{FF2B5EF4-FFF2-40B4-BE49-F238E27FC236}">
                      <a16:creationId xmlns:a16="http://schemas.microsoft.com/office/drawing/2014/main" id="{D76D0052-46FD-EBD0-9225-324320879E75}"/>
                    </a:ext>
                  </a:extLst>
                </p:cNvPr>
                <p:cNvSpPr txBox="1"/>
                <p:nvPr/>
              </p:nvSpPr>
              <p:spPr>
                <a:xfrm>
                  <a:off x="440815" y="4488522"/>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Site</a:t>
                  </a:r>
                  <a:br>
                    <a:rPr kumimoji="0" lang="en-US" sz="800" b="0" i="0" u="none" strike="noStrike" kern="1200" cap="none" spc="0" normalizeH="0" baseline="0" noProof="0" dirty="0">
                      <a:ln>
                        <a:noFill/>
                      </a:ln>
                      <a:solidFill>
                        <a:srgbClr val="002060"/>
                      </a:solidFill>
                      <a:effectLst/>
                      <a:uLnTx/>
                      <a:uFillTx/>
                      <a:ea typeface="+mn-ea"/>
                      <a:cs typeface="+mn-cs"/>
                    </a:rPr>
                  </a:br>
                  <a:r>
                    <a:rPr kumimoji="0" lang="en-US" sz="800" b="0" i="0" u="none" strike="noStrike" kern="1200" cap="none" spc="0" normalizeH="0" baseline="0" noProof="0" dirty="0">
                      <a:ln>
                        <a:noFill/>
                      </a:ln>
                      <a:solidFill>
                        <a:srgbClr val="002060"/>
                      </a:solidFill>
                      <a:effectLst/>
                      <a:uLnTx/>
                      <a:uFillTx/>
                      <a:ea typeface="+mn-ea"/>
                      <a:cs typeface="+mn-cs"/>
                    </a:rPr>
                    <a:t>evaluation</a:t>
                  </a:r>
                </a:p>
              </p:txBody>
            </p:sp>
            <p:pic>
              <p:nvPicPr>
                <p:cNvPr id="73" name="Picture 10" descr="12,112 Icon Depot Images, Stock Photos &amp; Vectors | Shutterstock">
                  <a:extLst>
                    <a:ext uri="{FF2B5EF4-FFF2-40B4-BE49-F238E27FC236}">
                      <a16:creationId xmlns:a16="http://schemas.microsoft.com/office/drawing/2014/main" id="{A746627B-3724-2A49-8FDA-A5C60DBB9C30}"/>
                    </a:ext>
                  </a:extLst>
                </p:cNvPr>
                <p:cNvPicPr>
                  <a:picLocks noChangeAspect="1" noChangeArrowheads="1"/>
                </p:cNvPicPr>
                <p:nvPr/>
              </p:nvPicPr>
              <p:blipFill rotWithShape="1">
                <a:blip r:embed="rId17" cstate="print">
                  <a:duotone>
                    <a:schemeClr val="bg2">
                      <a:shade val="45000"/>
                      <a:satMod val="135000"/>
                    </a:schemeClr>
                    <a:prstClr val="white"/>
                  </a:duotone>
                  <a:extLst>
                    <a:ext uri="{BEBA8EAE-BF5A-486C-A8C5-ECC9F3942E4B}">
                      <a14:imgProps xmlns:a14="http://schemas.microsoft.com/office/drawing/2010/main">
                        <a14:imgLayer r:embed="rId18">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394917" y="4787120"/>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uppo 111">
                <a:extLst>
                  <a:ext uri="{FF2B5EF4-FFF2-40B4-BE49-F238E27FC236}">
                    <a16:creationId xmlns:a16="http://schemas.microsoft.com/office/drawing/2014/main" id="{7EC2F6C9-0847-3573-AF03-C4A2849A4C1B}"/>
                  </a:ext>
                </a:extLst>
              </p:cNvPr>
              <p:cNvGrpSpPr/>
              <p:nvPr/>
            </p:nvGrpSpPr>
            <p:grpSpPr>
              <a:xfrm>
                <a:off x="2394619" y="4488522"/>
                <a:ext cx="590693" cy="755576"/>
                <a:chOff x="2429544" y="4488522"/>
                <a:chExt cx="590693" cy="755576"/>
              </a:xfrm>
            </p:grpSpPr>
            <p:sp>
              <p:nvSpPr>
                <p:cNvPr id="70" name="TextBox 22">
                  <a:extLst>
                    <a:ext uri="{FF2B5EF4-FFF2-40B4-BE49-F238E27FC236}">
                      <a16:creationId xmlns:a16="http://schemas.microsoft.com/office/drawing/2014/main" id="{C7054DE6-E7F8-0DCC-D8D8-5F4BD3081421}"/>
                    </a:ext>
                  </a:extLst>
                </p:cNvPr>
                <p:cNvSpPr txBox="1"/>
                <p:nvPr/>
              </p:nvSpPr>
              <p:spPr>
                <a:xfrm>
                  <a:off x="2429544" y="4488522"/>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Hardware installation</a:t>
                  </a:r>
                </a:p>
              </p:txBody>
            </p:sp>
            <p:pic>
              <p:nvPicPr>
                <p:cNvPr id="71" name="Picture 6" descr="Charging Station Vector Art, Icons, and Graphics for Free Download">
                  <a:extLst>
                    <a:ext uri="{FF2B5EF4-FFF2-40B4-BE49-F238E27FC236}">
                      <a16:creationId xmlns:a16="http://schemas.microsoft.com/office/drawing/2014/main" id="{CFDF7807-DCC2-6ADF-C1DD-04018CAF8691}"/>
                    </a:ext>
                  </a:extLst>
                </p:cNvPr>
                <p:cNvPicPr>
                  <a:picLocks noChangeAspect="1" noChangeArrowheads="1"/>
                </p:cNvPicPr>
                <p:nvPr/>
              </p:nvPicPr>
              <p:blipFill rotWithShape="1">
                <a:blip r:embed="rId19"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2536492" y="4794362"/>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uppo 144">
              <a:extLst>
                <a:ext uri="{FF2B5EF4-FFF2-40B4-BE49-F238E27FC236}">
                  <a16:creationId xmlns:a16="http://schemas.microsoft.com/office/drawing/2014/main" id="{E79369FC-98C0-C9F7-7A78-5A4EE50AAE90}"/>
                </a:ext>
              </a:extLst>
            </p:cNvPr>
            <p:cNvGrpSpPr/>
            <p:nvPr/>
          </p:nvGrpSpPr>
          <p:grpSpPr>
            <a:xfrm>
              <a:off x="522227" y="5748864"/>
              <a:ext cx="3291494" cy="789285"/>
              <a:chOff x="546571" y="5802876"/>
              <a:chExt cx="3291494" cy="789285"/>
            </a:xfrm>
          </p:grpSpPr>
          <p:grpSp>
            <p:nvGrpSpPr>
              <p:cNvPr id="47" name="Gruppo 143">
                <a:extLst>
                  <a:ext uri="{FF2B5EF4-FFF2-40B4-BE49-F238E27FC236}">
                    <a16:creationId xmlns:a16="http://schemas.microsoft.com/office/drawing/2014/main" id="{5C6FD601-8441-BFBD-1A3D-F5F7E6DA275D}"/>
                  </a:ext>
                </a:extLst>
              </p:cNvPr>
              <p:cNvGrpSpPr/>
              <p:nvPr/>
            </p:nvGrpSpPr>
            <p:grpSpPr>
              <a:xfrm>
                <a:off x="546571" y="5802876"/>
                <a:ext cx="541045" cy="778964"/>
                <a:chOff x="500275" y="5802876"/>
                <a:chExt cx="541045" cy="778964"/>
              </a:xfrm>
            </p:grpSpPr>
            <p:sp>
              <p:nvSpPr>
                <p:cNvPr id="63" name="TextBox 13">
                  <a:extLst>
                    <a:ext uri="{FF2B5EF4-FFF2-40B4-BE49-F238E27FC236}">
                      <a16:creationId xmlns:a16="http://schemas.microsoft.com/office/drawing/2014/main" id="{4AF89749-2BBD-86E9-9B6D-04185FC85597}"/>
                    </a:ext>
                  </a:extLst>
                </p:cNvPr>
                <p:cNvSpPr txBox="1"/>
                <p:nvPr/>
              </p:nvSpPr>
              <p:spPr>
                <a:xfrm>
                  <a:off x="500275" y="5802876"/>
                  <a:ext cx="5410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64" name="Picture 4" descr="Maintenance schedule icon with calendar and wrench">
                  <a:extLst>
                    <a:ext uri="{FF2B5EF4-FFF2-40B4-BE49-F238E27FC236}">
                      <a16:creationId xmlns:a16="http://schemas.microsoft.com/office/drawing/2014/main" id="{63DDE911-F344-9C84-36F0-8DFAF549C303}"/>
                    </a:ext>
                  </a:extLst>
                </p:cNvPr>
                <p:cNvPicPr>
                  <a:picLocks noChangeAspect="1" noChangeArrowheads="1"/>
                </p:cNvPicPr>
                <p:nvPr/>
              </p:nvPicPr>
              <p:blipFill rotWithShape="1">
                <a:blip r:embed="rId2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24472" y="6119916"/>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uppo 142">
                <a:extLst>
                  <a:ext uri="{FF2B5EF4-FFF2-40B4-BE49-F238E27FC236}">
                    <a16:creationId xmlns:a16="http://schemas.microsoft.com/office/drawing/2014/main" id="{F3E2B345-5D05-A0E2-B54A-6F36244FDB03}"/>
                  </a:ext>
                </a:extLst>
              </p:cNvPr>
              <p:cNvGrpSpPr/>
              <p:nvPr/>
            </p:nvGrpSpPr>
            <p:grpSpPr>
              <a:xfrm>
                <a:off x="1250772" y="5804042"/>
                <a:ext cx="948212" cy="760949"/>
                <a:chOff x="1058066" y="5804042"/>
                <a:chExt cx="948212" cy="760949"/>
              </a:xfrm>
            </p:grpSpPr>
            <p:sp>
              <p:nvSpPr>
                <p:cNvPr id="61" name="TextBox 14">
                  <a:extLst>
                    <a:ext uri="{FF2B5EF4-FFF2-40B4-BE49-F238E27FC236}">
                      <a16:creationId xmlns:a16="http://schemas.microsoft.com/office/drawing/2014/main" id="{1D711EBC-C3AF-2F3C-8C6E-6DC9303B055E}"/>
                    </a:ext>
                  </a:extLst>
                </p:cNvPr>
                <p:cNvSpPr txBox="1"/>
                <p:nvPr/>
              </p:nvSpPr>
              <p:spPr>
                <a:xfrm>
                  <a:off x="1058066" y="5804042"/>
                  <a:ext cx="94821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Maintenance / Optional Coverage</a:t>
                  </a:r>
                </a:p>
              </p:txBody>
            </p:sp>
            <p:pic>
              <p:nvPicPr>
                <p:cNvPr id="62" name="Picture 6" descr="Approval check vector icon Stock Vector | Adobe Stock">
                  <a:extLst>
                    <a:ext uri="{FF2B5EF4-FFF2-40B4-BE49-F238E27FC236}">
                      <a16:creationId xmlns:a16="http://schemas.microsoft.com/office/drawing/2014/main" id="{A02AD16E-8CA1-F1F7-F266-EB62C1223B63}"/>
                    </a:ext>
                  </a:extLst>
                </p:cNvPr>
                <p:cNvPicPr>
                  <a:picLocks noChangeAspect="1" noChangeArrowheads="1"/>
                </p:cNvPicPr>
                <p:nvPr/>
              </p:nvPicPr>
              <p:blipFill rotWithShape="1">
                <a:blip r:embed="rId21">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2">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1255851" y="6103326"/>
                  <a:ext cx="552643" cy="461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uppo 140">
                <a:extLst>
                  <a:ext uri="{FF2B5EF4-FFF2-40B4-BE49-F238E27FC236}">
                    <a16:creationId xmlns:a16="http://schemas.microsoft.com/office/drawing/2014/main" id="{279DA75F-62D7-2181-C2E3-E7869F8C3581}"/>
                  </a:ext>
                </a:extLst>
              </p:cNvPr>
              <p:cNvGrpSpPr/>
              <p:nvPr/>
            </p:nvGrpSpPr>
            <p:grpSpPr>
              <a:xfrm>
                <a:off x="3158519" y="5875999"/>
                <a:ext cx="679546" cy="649153"/>
                <a:chOff x="3158519" y="5875999"/>
                <a:chExt cx="679546" cy="649153"/>
              </a:xfrm>
            </p:grpSpPr>
            <p:pic>
              <p:nvPicPr>
                <p:cNvPr id="59" name="Picture 2" descr="User Icon - Vector Customer Service, Support &amp; Care with Headphone for  Helpline Glyph Pictogram illustration Stock Vector | Adobe Stock">
                  <a:extLst>
                    <a:ext uri="{FF2B5EF4-FFF2-40B4-BE49-F238E27FC236}">
                      <a16:creationId xmlns:a16="http://schemas.microsoft.com/office/drawing/2014/main" id="{F50DF869-AEA0-A504-8579-8F3226840C24}"/>
                    </a:ext>
                  </a:extLst>
                </p:cNvPr>
                <p:cNvPicPr>
                  <a:picLocks noChangeAspect="1" noChangeArrowheads="1"/>
                </p:cNvPicPr>
                <p:nvPr/>
              </p:nvPicPr>
              <p:blipFill rotWithShape="1">
                <a:blip r:embed="rId2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4">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326141" y="6115538"/>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15">
                  <a:extLst>
                    <a:ext uri="{FF2B5EF4-FFF2-40B4-BE49-F238E27FC236}">
                      <a16:creationId xmlns:a16="http://schemas.microsoft.com/office/drawing/2014/main" id="{8F0305D8-2B7B-C12B-2B07-47FDE1090CDF}"/>
                    </a:ext>
                  </a:extLst>
                </p:cNvPr>
                <p:cNvSpPr txBox="1"/>
                <p:nvPr/>
              </p:nvSpPr>
              <p:spPr>
                <a:xfrm>
                  <a:off x="3158519" y="5875999"/>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54" name="Gruppo 141">
                <a:extLst>
                  <a:ext uri="{FF2B5EF4-FFF2-40B4-BE49-F238E27FC236}">
                    <a16:creationId xmlns:a16="http://schemas.microsoft.com/office/drawing/2014/main" id="{3F2EB811-4D24-D19C-B75A-89CB74591BFE}"/>
                  </a:ext>
                </a:extLst>
              </p:cNvPr>
              <p:cNvGrpSpPr/>
              <p:nvPr/>
            </p:nvGrpSpPr>
            <p:grpSpPr>
              <a:xfrm>
                <a:off x="2362140" y="5804042"/>
                <a:ext cx="633222" cy="788119"/>
                <a:chOff x="2414170" y="5804042"/>
                <a:chExt cx="633222" cy="788119"/>
              </a:xfrm>
            </p:grpSpPr>
            <p:sp>
              <p:nvSpPr>
                <p:cNvPr id="55" name="TextBox 15">
                  <a:extLst>
                    <a:ext uri="{FF2B5EF4-FFF2-40B4-BE49-F238E27FC236}">
                      <a16:creationId xmlns:a16="http://schemas.microsoft.com/office/drawing/2014/main" id="{88F8042E-FBAF-6730-9697-F031AB3D6D7A}"/>
                    </a:ext>
                  </a:extLst>
                </p:cNvPr>
                <p:cNvSpPr txBox="1"/>
                <p:nvPr/>
              </p:nvSpPr>
              <p:spPr>
                <a:xfrm>
                  <a:off x="2414170" y="5804042"/>
                  <a:ext cx="6332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Customized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SLA</a:t>
                  </a:r>
                </a:p>
              </p:txBody>
            </p:sp>
            <p:grpSp>
              <p:nvGrpSpPr>
                <p:cNvPr id="56" name="Gruppo 125">
                  <a:extLst>
                    <a:ext uri="{FF2B5EF4-FFF2-40B4-BE49-F238E27FC236}">
                      <a16:creationId xmlns:a16="http://schemas.microsoft.com/office/drawing/2014/main" id="{736D6019-9232-E376-0E01-4466D6927695}"/>
                    </a:ext>
                  </a:extLst>
                </p:cNvPr>
                <p:cNvGrpSpPr/>
                <p:nvPr/>
              </p:nvGrpSpPr>
              <p:grpSpPr>
                <a:xfrm>
                  <a:off x="2509957" y="6089739"/>
                  <a:ext cx="441648" cy="502422"/>
                  <a:chOff x="2518421" y="6089739"/>
                  <a:chExt cx="441648" cy="502422"/>
                </a:xfrm>
              </p:grpSpPr>
              <p:pic>
                <p:nvPicPr>
                  <p:cNvPr id="57" name="Picture 2" descr="vector charging stations OFF 79% |">
                    <a:extLst>
                      <a:ext uri="{FF2B5EF4-FFF2-40B4-BE49-F238E27FC236}">
                        <a16:creationId xmlns:a16="http://schemas.microsoft.com/office/drawing/2014/main" id="{1B0B03D8-9134-759A-080A-1DE2D2756A48}"/>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2518421" y="6089739"/>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3841744-300F-B222-F054-CD3745BA0047}"/>
                      </a:ext>
                    </a:extLst>
                  </p:cNvPr>
                  <p:cNvSpPr/>
                  <p:nvPr/>
                </p:nvSpPr>
                <p:spPr>
                  <a:xfrm>
                    <a:off x="2531641" y="6092874"/>
                    <a:ext cx="415208" cy="496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grpSp>
        </p:grpSp>
      </p:grpSp>
      <p:sp>
        <p:nvSpPr>
          <p:cNvPr id="109" name="Rectangle 108">
            <a:extLst>
              <a:ext uri="{FF2B5EF4-FFF2-40B4-BE49-F238E27FC236}">
                <a16:creationId xmlns:a16="http://schemas.microsoft.com/office/drawing/2014/main" id="{C043AA2E-F642-B5C0-74C4-EAC4E433E7F5}"/>
              </a:ext>
            </a:extLst>
          </p:cNvPr>
          <p:cNvSpPr/>
          <p:nvPr/>
        </p:nvSpPr>
        <p:spPr>
          <a:xfrm>
            <a:off x="423051" y="4273870"/>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BC2D0695-F802-658B-6027-66B9F0AE9D5A}"/>
              </a:ext>
            </a:extLst>
          </p:cNvPr>
          <p:cNvSpPr/>
          <p:nvPr/>
        </p:nvSpPr>
        <p:spPr>
          <a:xfrm>
            <a:off x="506740" y="5456822"/>
            <a:ext cx="3478625" cy="1146474"/>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4F59945-A08D-FA5D-182C-264907F588A0}"/>
              </a:ext>
            </a:extLst>
          </p:cNvPr>
          <p:cNvSpPr/>
          <p:nvPr/>
        </p:nvSpPr>
        <p:spPr>
          <a:xfrm>
            <a:off x="468943" y="3180269"/>
            <a:ext cx="3481864" cy="93068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83A88BAD-E35B-2A9F-0D24-FB061A2B87B1}"/>
              </a:ext>
            </a:extLst>
          </p:cNvPr>
          <p:cNvSpPr txBox="1"/>
          <p:nvPr/>
        </p:nvSpPr>
        <p:spPr>
          <a:xfrm>
            <a:off x="5829248" y="6276297"/>
            <a:ext cx="5120312" cy="230832"/>
          </a:xfrm>
          <a:prstGeom prst="rect">
            <a:avLst/>
          </a:prstGeom>
          <a:noFill/>
        </p:spPr>
        <p:txBody>
          <a:bodyPr wrap="none" rtlCol="0">
            <a:spAutoFit/>
          </a:bodyPr>
          <a:lstStyle/>
          <a:p>
            <a:r>
              <a:rPr lang="en-US" sz="900" b="1" dirty="0">
                <a:solidFill>
                  <a:srgbClr val="243682"/>
                </a:solidFill>
              </a:rPr>
              <a:t>Please note: </a:t>
            </a:r>
            <a:r>
              <a:rPr lang="en-US" sz="900" dirty="0">
                <a:solidFill>
                  <a:srgbClr val="243682"/>
                </a:solidFill>
              </a:rPr>
              <a:t> The DC charger image is for illustration purposes only.  It is due Q4 2024</a:t>
            </a:r>
          </a:p>
        </p:txBody>
      </p:sp>
      <p:sp>
        <p:nvSpPr>
          <p:cNvPr id="6" name="Textfeld 5">
            <a:extLst>
              <a:ext uri="{FF2B5EF4-FFF2-40B4-BE49-F238E27FC236}">
                <a16:creationId xmlns:a16="http://schemas.microsoft.com/office/drawing/2014/main" id="{4EDBA7AA-6757-26B1-267E-38B6F5496708}"/>
              </a:ext>
            </a:extLst>
          </p:cNvPr>
          <p:cNvSpPr txBox="1"/>
          <p:nvPr/>
        </p:nvSpPr>
        <p:spPr>
          <a:xfrm>
            <a:off x="10133522" y="1996390"/>
            <a:ext cx="1830433" cy="369332"/>
          </a:xfrm>
          <a:prstGeom prst="rect">
            <a:avLst/>
          </a:prstGeom>
          <a:noFill/>
        </p:spPr>
        <p:txBody>
          <a:bodyPr wrap="square">
            <a:spAutoFit/>
          </a:bodyPr>
          <a:lstStyle/>
          <a:p>
            <a:r>
              <a:rPr kumimoji="0" lang="fr-FR" sz="1800" b="1" i="0" u="none" strike="noStrike" kern="1200" cap="none" spc="0" normalizeH="0" baseline="0" noProof="0" dirty="0" err="1">
                <a:ln>
                  <a:noFill/>
                </a:ln>
                <a:solidFill>
                  <a:srgbClr val="FFC000"/>
                </a:solidFill>
                <a:effectLst/>
                <a:uLnTx/>
                <a:uFillTx/>
                <a:latin typeface="Encode Sans"/>
                <a:ea typeface="+mn-ea"/>
                <a:cs typeface="+mn-cs"/>
              </a:rPr>
              <a:t>coming</a:t>
            </a:r>
            <a:r>
              <a:rPr kumimoji="0" lang="fr-FR" sz="1800" b="1" i="0" u="none" strike="noStrike" kern="1200" cap="none" spc="0" normalizeH="0" baseline="0" noProof="0" dirty="0">
                <a:ln>
                  <a:noFill/>
                </a:ln>
                <a:solidFill>
                  <a:srgbClr val="FFC000"/>
                </a:solidFill>
                <a:effectLst/>
                <a:uLnTx/>
                <a:uFillTx/>
                <a:latin typeface="Encode Sans"/>
                <a:ea typeface="+mn-ea"/>
                <a:cs typeface="+mn-cs"/>
              </a:rPr>
              <a:t> </a:t>
            </a:r>
            <a:r>
              <a:rPr kumimoji="0" lang="fr-FR" sz="1800" b="1" i="0" u="none" strike="noStrike" kern="1200" cap="none" spc="0" normalizeH="0" baseline="0" noProof="0" dirty="0" err="1">
                <a:ln>
                  <a:noFill/>
                </a:ln>
                <a:solidFill>
                  <a:srgbClr val="FFC000"/>
                </a:solidFill>
                <a:effectLst/>
                <a:uLnTx/>
                <a:uFillTx/>
                <a:latin typeface="Encode Sans"/>
                <a:ea typeface="+mn-ea"/>
                <a:cs typeface="+mn-cs"/>
              </a:rPr>
              <a:t>soon</a:t>
            </a:r>
            <a:endParaRPr lang="en-GB" dirty="0"/>
          </a:p>
        </p:txBody>
      </p:sp>
    </p:spTree>
    <p:extLst>
      <p:ext uri="{BB962C8B-B14F-4D97-AF65-F5344CB8AC3E}">
        <p14:creationId xmlns:p14="http://schemas.microsoft.com/office/powerpoint/2010/main" val="4145910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8DE3-E4AB-10B8-ACFD-7A0AFFFADE52}"/>
            </a:ext>
          </a:extLst>
        </p:cNvPr>
        <p:cNvGrpSpPr/>
        <p:nvPr/>
      </p:nvGrpSpPr>
      <p:grpSpPr>
        <a:xfrm>
          <a:off x="0" y="0"/>
          <a:ext cx="0" cy="0"/>
          <a:chOff x="0" y="0"/>
          <a:chExt cx="0" cy="0"/>
        </a:xfrm>
      </p:grpSpPr>
      <p:sp>
        <p:nvSpPr>
          <p:cNvPr id="38" name="Espace réservé du texte 2">
            <a:extLst>
              <a:ext uri="{FF2B5EF4-FFF2-40B4-BE49-F238E27FC236}">
                <a16:creationId xmlns:a16="http://schemas.microsoft.com/office/drawing/2014/main" id="{47F4C02E-8497-C65B-EA33-140405625F64}"/>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none"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pPr>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sp>
        <p:nvSpPr>
          <p:cNvPr id="11" name="Rettangolo 10">
            <a:extLst>
              <a:ext uri="{FF2B5EF4-FFF2-40B4-BE49-F238E27FC236}">
                <a16:creationId xmlns:a16="http://schemas.microsoft.com/office/drawing/2014/main" id="{7F04B97E-EBF7-62B5-D755-EBE39121775D}"/>
              </a:ext>
            </a:extLst>
          </p:cNvPr>
          <p:cNvSpPr/>
          <p:nvPr/>
        </p:nvSpPr>
        <p:spPr>
          <a:xfrm>
            <a:off x="4838972" y="2114379"/>
            <a:ext cx="6406996" cy="3464786"/>
          </a:xfrm>
          <a:prstGeom prst="rect">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Aft>
                <a:spcPts val="200"/>
              </a:spcAft>
              <a:defRPr/>
            </a:pPr>
            <a:r>
              <a:rPr lang="en-US" sz="1600" b="1" dirty="0">
                <a:solidFill>
                  <a:prstClr val="white"/>
                </a:solidFill>
              </a:rPr>
              <a:t>Customer Benefits</a:t>
            </a:r>
            <a:endParaRPr lang="en-US" sz="700" b="1" dirty="0">
              <a:solidFill>
                <a:prstClr val="white"/>
              </a:solidFill>
              <a:latin typeface="Encode Sans"/>
            </a:endParaRPr>
          </a:p>
          <a:p>
            <a:pPr marL="212400" marR="0" lvl="0" indent="-213750" fontAlgn="auto">
              <a:lnSpc>
                <a:spcPct val="100000"/>
              </a:lnSpc>
              <a:spcBef>
                <a:spcPts val="0"/>
              </a:spcBef>
              <a:spcAft>
                <a:spcPts val="200"/>
              </a:spcAft>
              <a:buClrTx/>
              <a:buSzTx/>
              <a:buFont typeface="Arial" panose="020B0604020202020204" pitchFamily="34" charset="0"/>
              <a:buChar char="•"/>
              <a:tabLst/>
              <a:defRPr/>
            </a:pPr>
            <a:r>
              <a:rPr lang="en-US" sz="1600" dirty="0">
                <a:solidFill>
                  <a:prstClr val="white"/>
                </a:solidFill>
              </a:rPr>
              <a:t>Easy to use</a:t>
            </a:r>
          </a:p>
          <a:p>
            <a:pPr marL="212400" marR="0" lvl="0" indent="-213750" fontAlgn="auto">
              <a:lnSpc>
                <a:spcPct val="100000"/>
              </a:lnSpc>
              <a:spcBef>
                <a:spcPts val="0"/>
              </a:spcBef>
              <a:spcAft>
                <a:spcPts val="200"/>
              </a:spcAft>
              <a:buClrTx/>
              <a:buSzTx/>
              <a:buFont typeface="Arial" panose="020B0604020202020204" pitchFamily="34" charset="0"/>
              <a:buChar char="•"/>
              <a:tabLst/>
              <a:defRPr/>
            </a:pPr>
            <a:r>
              <a:rPr lang="en-US" sz="1600" dirty="0">
                <a:solidFill>
                  <a:prstClr val="white"/>
                </a:solidFill>
              </a:rPr>
              <a:t>Easy to manage</a:t>
            </a:r>
          </a:p>
          <a:p>
            <a:pPr marL="212400" marR="0" lvl="0" indent="-213750" fontAlgn="auto">
              <a:lnSpc>
                <a:spcPct val="100000"/>
              </a:lnSpc>
              <a:spcBef>
                <a:spcPts val="0"/>
              </a:spcBef>
              <a:spcAft>
                <a:spcPts val="200"/>
              </a:spcAft>
              <a:buClrTx/>
              <a:buSzTx/>
              <a:buFont typeface="Arial" panose="020B0604020202020204" pitchFamily="34" charset="0"/>
              <a:buChar char="•"/>
              <a:tabLst/>
              <a:defRPr/>
            </a:pPr>
            <a:r>
              <a:rPr lang="en-US" sz="1600" dirty="0">
                <a:solidFill>
                  <a:prstClr val="white"/>
                </a:solidFill>
              </a:rPr>
              <a:t>Optimized charging times and costs</a:t>
            </a:r>
          </a:p>
          <a:p>
            <a:pPr marL="212400" marR="0" lvl="0" indent="-213750" fontAlgn="auto">
              <a:lnSpc>
                <a:spcPct val="100000"/>
              </a:lnSpc>
              <a:spcBef>
                <a:spcPts val="0"/>
              </a:spcBef>
              <a:spcAft>
                <a:spcPts val="200"/>
              </a:spcAft>
              <a:buClrTx/>
              <a:buSzTx/>
              <a:buFont typeface="Arial" panose="020B0604020202020204" pitchFamily="34" charset="0"/>
              <a:buChar char="•"/>
              <a:tabLst/>
              <a:defRPr/>
            </a:pPr>
            <a:r>
              <a:rPr lang="en-US" sz="1600" dirty="0">
                <a:solidFill>
                  <a:prstClr val="white"/>
                </a:solidFill>
              </a:rPr>
              <a:t>Easy to maintain</a:t>
            </a:r>
          </a:p>
          <a:p>
            <a:pPr marL="212400" marR="0" lvl="0" indent="-213750" fontAlgn="auto">
              <a:lnSpc>
                <a:spcPct val="100000"/>
              </a:lnSpc>
              <a:spcBef>
                <a:spcPts val="0"/>
              </a:spcBef>
              <a:spcAft>
                <a:spcPts val="200"/>
              </a:spcAft>
              <a:buClrTx/>
              <a:buSzTx/>
              <a:buFont typeface="Arial" panose="020B0604020202020204" pitchFamily="34" charset="0"/>
              <a:buChar char="•"/>
              <a:tabLst/>
              <a:defRPr/>
            </a:pPr>
            <a:r>
              <a:rPr lang="en-US" sz="1600" dirty="0">
                <a:solidFill>
                  <a:prstClr val="white"/>
                </a:solidFill>
              </a:rPr>
              <a:t>Robust</a:t>
            </a:r>
          </a:p>
          <a:p>
            <a:pPr marL="212400" marR="0" lvl="0" indent="-213750" fontAlgn="auto">
              <a:lnSpc>
                <a:spcPct val="100000"/>
              </a:lnSpc>
              <a:spcBef>
                <a:spcPts val="0"/>
              </a:spcBef>
              <a:spcAft>
                <a:spcPts val="200"/>
              </a:spcAft>
              <a:buClrTx/>
              <a:buSzTx/>
              <a:buFont typeface="Arial" panose="020B0604020202020204" pitchFamily="34" charset="0"/>
              <a:buChar char="•"/>
              <a:tabLst/>
              <a:defRPr/>
            </a:pPr>
            <a:r>
              <a:rPr lang="en-US" sz="1600" dirty="0">
                <a:solidFill>
                  <a:prstClr val="white"/>
                </a:solidFill>
              </a:rPr>
              <a:t>Fast charging times </a:t>
            </a:r>
          </a:p>
          <a:p>
            <a:pPr marL="669600" lvl="1" indent="-213750">
              <a:spcAft>
                <a:spcPts val="200"/>
              </a:spcAft>
              <a:buFont typeface="Arial" panose="020B0604020202020204" pitchFamily="34" charset="0"/>
              <a:buChar char="•"/>
              <a:defRPr/>
            </a:pPr>
            <a:r>
              <a:rPr lang="en-US" sz="1600" dirty="0">
                <a:solidFill>
                  <a:prstClr val="white"/>
                </a:solidFill>
              </a:rPr>
              <a:t>AC:</a:t>
            </a:r>
          </a:p>
          <a:p>
            <a:pPr marL="1126800" lvl="3" indent="-213750">
              <a:spcAft>
                <a:spcPts val="200"/>
              </a:spcAft>
              <a:buFont typeface="Arial" panose="020B0604020202020204" pitchFamily="34" charset="0"/>
              <a:buChar char="•"/>
              <a:defRPr/>
            </a:pPr>
            <a:r>
              <a:rPr lang="en-US" sz="1600" dirty="0">
                <a:solidFill>
                  <a:prstClr val="white"/>
                </a:solidFill>
              </a:rPr>
              <a:t>2 hours 10 mins per 100 km with 7,4 kW charger</a:t>
            </a:r>
          </a:p>
          <a:p>
            <a:pPr marL="1126800" lvl="3" indent="-213750">
              <a:spcAft>
                <a:spcPts val="200"/>
              </a:spcAft>
              <a:buFont typeface="Arial" panose="020B0604020202020204" pitchFamily="34" charset="0"/>
              <a:buChar char="•"/>
              <a:defRPr/>
            </a:pPr>
            <a:r>
              <a:rPr lang="en-US" sz="1600" dirty="0">
                <a:solidFill>
                  <a:prstClr val="white"/>
                </a:solidFill>
              </a:rPr>
              <a:t>1 hour 40 mins per 100 km with 11 kW charger</a:t>
            </a:r>
          </a:p>
          <a:p>
            <a:pPr marL="669600" lvl="1" indent="-213750">
              <a:spcAft>
                <a:spcPts val="200"/>
              </a:spcAft>
              <a:buFont typeface="Arial" panose="020B0604020202020204" pitchFamily="34" charset="0"/>
              <a:buChar char="•"/>
              <a:defRPr/>
            </a:pPr>
            <a:r>
              <a:rPr lang="en-US" sz="1600" dirty="0">
                <a:solidFill>
                  <a:prstClr val="white"/>
                </a:solidFill>
              </a:rPr>
              <a:t>DC:</a:t>
            </a:r>
          </a:p>
          <a:p>
            <a:pPr marL="1126800" lvl="3" indent="-213750">
              <a:spcAft>
                <a:spcPts val="200"/>
              </a:spcAft>
              <a:buFont typeface="Arial" panose="020B0604020202020204" pitchFamily="34" charset="0"/>
              <a:buChar char="•"/>
              <a:defRPr/>
            </a:pPr>
            <a:r>
              <a:rPr lang="en-US" sz="1600" dirty="0">
                <a:solidFill>
                  <a:prstClr val="white"/>
                </a:solidFill>
              </a:rPr>
              <a:t>10 minutes per 10</a:t>
            </a:r>
            <a:r>
              <a:rPr kumimoji="0" lang="en-US" sz="1400" i="0" u="none" strike="noStrike" kern="1200" cap="none" spc="0" normalizeH="0" baseline="0" dirty="0">
                <a:ln>
                  <a:noFill/>
                </a:ln>
                <a:solidFill>
                  <a:prstClr val="white"/>
                </a:solidFill>
                <a:effectLst/>
                <a:uLnTx/>
                <a:uFillTx/>
                <a:ea typeface="+mn-ea"/>
                <a:cs typeface="+mn-cs"/>
              </a:rPr>
              <a:t>0 km with 100 kW</a:t>
            </a:r>
          </a:p>
        </p:txBody>
      </p:sp>
      <p:sp>
        <p:nvSpPr>
          <p:cNvPr id="12" name="ZoneTexte 3">
            <a:extLst>
              <a:ext uri="{FF2B5EF4-FFF2-40B4-BE49-F238E27FC236}">
                <a16:creationId xmlns:a16="http://schemas.microsoft.com/office/drawing/2014/main" id="{4538B024-72E0-4BD4-135C-092AFDC6B362}"/>
              </a:ext>
            </a:extLst>
          </p:cNvPr>
          <p:cNvSpPr txBox="1"/>
          <p:nvPr/>
        </p:nvSpPr>
        <p:spPr>
          <a:xfrm>
            <a:off x="4770411" y="1050295"/>
            <a:ext cx="5507820" cy="461665"/>
          </a:xfrm>
          <a:prstGeom prst="rect">
            <a:avLst/>
          </a:prstGeom>
          <a:noFill/>
        </p:spPr>
        <p:txBody>
          <a:bodyPr wrap="square">
            <a:spAutoFit/>
          </a:bodyPr>
          <a:lstStyle/>
          <a:p>
            <a:r>
              <a:rPr lang="en-US" sz="2400" noProof="0" dirty="0">
                <a:solidFill>
                  <a:srgbClr val="13CFA2"/>
                </a:solidFill>
                <a:latin typeface="Encode Sans Expanded" panose="00000505000000000000" pitchFamily="2" charset="0"/>
                <a:ea typeface="+mj-ea"/>
                <a:cs typeface="+mj-cs"/>
              </a:rPr>
              <a:t>AC and DC chargers:</a:t>
            </a:r>
          </a:p>
        </p:txBody>
      </p:sp>
      <p:grpSp>
        <p:nvGrpSpPr>
          <p:cNvPr id="13" name="Gruppo 146">
            <a:extLst>
              <a:ext uri="{FF2B5EF4-FFF2-40B4-BE49-F238E27FC236}">
                <a16:creationId xmlns:a16="http://schemas.microsoft.com/office/drawing/2014/main" id="{2BE90B98-DD4F-BFA6-F64B-EB94DBCE8FF4}"/>
              </a:ext>
            </a:extLst>
          </p:cNvPr>
          <p:cNvGrpSpPr/>
          <p:nvPr/>
        </p:nvGrpSpPr>
        <p:grpSpPr>
          <a:xfrm>
            <a:off x="390296" y="956124"/>
            <a:ext cx="3705684" cy="5716759"/>
            <a:chOff x="315132" y="920955"/>
            <a:chExt cx="3705684" cy="5716759"/>
          </a:xfrm>
        </p:grpSpPr>
        <p:sp>
          <p:nvSpPr>
            <p:cNvPr id="14" name="Rettangolo con angoli arrotondati 2">
              <a:extLst>
                <a:ext uri="{FF2B5EF4-FFF2-40B4-BE49-F238E27FC236}">
                  <a16:creationId xmlns:a16="http://schemas.microsoft.com/office/drawing/2014/main" id="{356A6B2E-E0A3-5D49-DA1E-528971743979}"/>
                </a:ext>
              </a:extLst>
            </p:cNvPr>
            <p:cNvSpPr/>
            <p:nvPr/>
          </p:nvSpPr>
          <p:spPr>
            <a:xfrm>
              <a:off x="315132" y="920955"/>
              <a:ext cx="3705684" cy="5716759"/>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ttangolo con angoli arrotondati sullo stesso lato 7">
              <a:extLst>
                <a:ext uri="{FF2B5EF4-FFF2-40B4-BE49-F238E27FC236}">
                  <a16:creationId xmlns:a16="http://schemas.microsoft.com/office/drawing/2014/main" id="{A1D46695-BFB8-0EAE-754D-CCC75895E770}"/>
                </a:ext>
              </a:extLst>
            </p:cNvPr>
            <p:cNvSpPr/>
            <p:nvPr/>
          </p:nvSpPr>
          <p:spPr>
            <a:xfrm>
              <a:off x="315133" y="920955"/>
              <a:ext cx="3705683"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COMPANY SITE CHARGING</a:t>
              </a:r>
            </a:p>
            <a:p>
              <a:pPr algn="ctr"/>
              <a:r>
                <a:rPr lang="en-US" sz="1400" noProof="0" dirty="0"/>
                <a:t>Taylor-made offers</a:t>
              </a:r>
            </a:p>
          </p:txBody>
        </p:sp>
        <p:sp>
          <p:nvSpPr>
            <p:cNvPr id="16" name="CasellaDiTesto 20">
              <a:extLst>
                <a:ext uri="{FF2B5EF4-FFF2-40B4-BE49-F238E27FC236}">
                  <a16:creationId xmlns:a16="http://schemas.microsoft.com/office/drawing/2014/main" id="{F4D1EF2A-B8A0-5EC2-52F8-914D59B785D8}"/>
                </a:ext>
              </a:extLst>
            </p:cNvPr>
            <p:cNvSpPr txBox="1"/>
            <p:nvPr/>
          </p:nvSpPr>
          <p:spPr>
            <a:xfrm>
              <a:off x="315133" y="1612565"/>
              <a:ext cx="3705683" cy="307777"/>
            </a:xfrm>
            <a:prstGeom prst="rect">
              <a:avLst/>
            </a:prstGeom>
            <a:noFill/>
          </p:spPr>
          <p:txBody>
            <a:bodyPr wrap="square" rtlCol="0">
              <a:spAutoFit/>
            </a:bodyPr>
            <a:lstStyle/>
            <a:p>
              <a:pPr algn="ctr"/>
              <a:r>
                <a:rPr lang="en-US" sz="1400" b="1" noProof="0" dirty="0">
                  <a:solidFill>
                    <a:srgbClr val="13CFA2"/>
                  </a:solidFill>
                </a:rPr>
                <a:t>AC and DC chargers</a:t>
              </a:r>
            </a:p>
          </p:txBody>
        </p:sp>
        <p:sp>
          <p:nvSpPr>
            <p:cNvPr id="17" name="CasellaDiTesto 114">
              <a:extLst>
                <a:ext uri="{FF2B5EF4-FFF2-40B4-BE49-F238E27FC236}">
                  <a16:creationId xmlns:a16="http://schemas.microsoft.com/office/drawing/2014/main" id="{7814F396-6A17-70A2-F519-8E12D0E10A2F}"/>
                </a:ext>
              </a:extLst>
            </p:cNvPr>
            <p:cNvSpPr txBox="1"/>
            <p:nvPr/>
          </p:nvSpPr>
          <p:spPr>
            <a:xfrm>
              <a:off x="315133" y="2877606"/>
              <a:ext cx="3705683" cy="307777"/>
            </a:xfrm>
            <a:prstGeom prst="rect">
              <a:avLst/>
            </a:prstGeom>
            <a:noFill/>
          </p:spPr>
          <p:txBody>
            <a:bodyPr wrap="square" rtlCol="0">
              <a:spAutoFit/>
            </a:bodyPr>
            <a:lstStyle/>
            <a:p>
              <a:pPr algn="ctr"/>
              <a:r>
                <a:rPr lang="en-US" sz="1400" b="1" noProof="0" dirty="0">
                  <a:solidFill>
                    <a:srgbClr val="13CFA2"/>
                  </a:solidFill>
                </a:rPr>
                <a:t>Charging and energy services</a:t>
              </a:r>
            </a:p>
          </p:txBody>
        </p:sp>
        <p:sp>
          <p:nvSpPr>
            <p:cNvPr id="18" name="CasellaDiTesto 115">
              <a:extLst>
                <a:ext uri="{FF2B5EF4-FFF2-40B4-BE49-F238E27FC236}">
                  <a16:creationId xmlns:a16="http://schemas.microsoft.com/office/drawing/2014/main" id="{BC8B04A7-E174-7239-4308-AF528AD12438}"/>
                </a:ext>
              </a:extLst>
            </p:cNvPr>
            <p:cNvSpPr txBox="1"/>
            <p:nvPr/>
          </p:nvSpPr>
          <p:spPr>
            <a:xfrm>
              <a:off x="315133" y="4142647"/>
              <a:ext cx="3705683" cy="307777"/>
            </a:xfrm>
            <a:prstGeom prst="rect">
              <a:avLst/>
            </a:prstGeom>
            <a:noFill/>
          </p:spPr>
          <p:txBody>
            <a:bodyPr wrap="square" rtlCol="0">
              <a:spAutoFit/>
            </a:bodyPr>
            <a:lstStyle/>
            <a:p>
              <a:pPr algn="ctr"/>
              <a:r>
                <a:rPr lang="en-US" sz="1400" b="1" noProof="0" dirty="0">
                  <a:solidFill>
                    <a:srgbClr val="13CFA2"/>
                  </a:solidFill>
                </a:rPr>
                <a:t>Installation services</a:t>
              </a:r>
            </a:p>
          </p:txBody>
        </p:sp>
        <p:sp>
          <p:nvSpPr>
            <p:cNvPr id="20" name="CasellaDiTesto 116">
              <a:extLst>
                <a:ext uri="{FF2B5EF4-FFF2-40B4-BE49-F238E27FC236}">
                  <a16:creationId xmlns:a16="http://schemas.microsoft.com/office/drawing/2014/main" id="{596EB7BF-DAAD-0EF7-4435-AD7377DEBA64}"/>
                </a:ext>
              </a:extLst>
            </p:cNvPr>
            <p:cNvSpPr txBox="1"/>
            <p:nvPr/>
          </p:nvSpPr>
          <p:spPr>
            <a:xfrm>
              <a:off x="315133" y="5407688"/>
              <a:ext cx="3705683" cy="307777"/>
            </a:xfrm>
            <a:prstGeom prst="rect">
              <a:avLst/>
            </a:prstGeom>
            <a:noFill/>
          </p:spPr>
          <p:txBody>
            <a:bodyPr wrap="square" rtlCol="0">
              <a:spAutoFit/>
            </a:bodyPr>
            <a:lstStyle/>
            <a:p>
              <a:pPr algn="ctr"/>
              <a:r>
                <a:rPr lang="en-US" sz="1400" b="1" noProof="0" dirty="0">
                  <a:solidFill>
                    <a:srgbClr val="13CFA2"/>
                  </a:solidFill>
                </a:rPr>
                <a:t>Aftersales Services</a:t>
              </a:r>
            </a:p>
          </p:txBody>
        </p:sp>
        <p:grpSp>
          <p:nvGrpSpPr>
            <p:cNvPr id="28" name="Gruppo 90">
              <a:extLst>
                <a:ext uri="{FF2B5EF4-FFF2-40B4-BE49-F238E27FC236}">
                  <a16:creationId xmlns:a16="http://schemas.microsoft.com/office/drawing/2014/main" id="{0FB3D5FD-8EED-8A8C-E35C-7164F5FA4D7B}"/>
                </a:ext>
              </a:extLst>
            </p:cNvPr>
            <p:cNvGrpSpPr/>
            <p:nvPr/>
          </p:nvGrpSpPr>
          <p:grpSpPr>
            <a:xfrm>
              <a:off x="450931" y="2842587"/>
              <a:ext cx="3434087" cy="2530084"/>
              <a:chOff x="315131" y="2842587"/>
              <a:chExt cx="3705683" cy="2530084"/>
            </a:xfrm>
          </p:grpSpPr>
          <p:cxnSp>
            <p:nvCxnSpPr>
              <p:cNvPr id="106" name="Connettore 1 122">
                <a:extLst>
                  <a:ext uri="{FF2B5EF4-FFF2-40B4-BE49-F238E27FC236}">
                    <a16:creationId xmlns:a16="http://schemas.microsoft.com/office/drawing/2014/main" id="{65733B5A-A18C-AE3B-1DE6-8EA0F535DA1A}"/>
                  </a:ext>
                </a:extLst>
              </p:cNvPr>
              <p:cNvCxnSpPr>
                <a:cxnSpLocks/>
              </p:cNvCxnSpPr>
              <p:nvPr/>
            </p:nvCxnSpPr>
            <p:spPr>
              <a:xfrm>
                <a:off x="315131" y="2842587"/>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07" name="Connettore 1 123">
                <a:extLst>
                  <a:ext uri="{FF2B5EF4-FFF2-40B4-BE49-F238E27FC236}">
                    <a16:creationId xmlns:a16="http://schemas.microsoft.com/office/drawing/2014/main" id="{57132258-B706-8F22-490F-13AB1B205028}"/>
                  </a:ext>
                </a:extLst>
              </p:cNvPr>
              <p:cNvCxnSpPr>
                <a:cxnSpLocks/>
              </p:cNvCxnSpPr>
              <p:nvPr/>
            </p:nvCxnSpPr>
            <p:spPr>
              <a:xfrm>
                <a:off x="315131" y="4107629"/>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08" name="Connettore 1 124">
                <a:extLst>
                  <a:ext uri="{FF2B5EF4-FFF2-40B4-BE49-F238E27FC236}">
                    <a16:creationId xmlns:a16="http://schemas.microsoft.com/office/drawing/2014/main" id="{CF25972A-7C04-0591-4B34-B523F4073B25}"/>
                  </a:ext>
                </a:extLst>
              </p:cNvPr>
              <p:cNvCxnSpPr>
                <a:cxnSpLocks/>
              </p:cNvCxnSpPr>
              <p:nvPr/>
            </p:nvCxnSpPr>
            <p:spPr>
              <a:xfrm>
                <a:off x="315131" y="5372671"/>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grpSp>
        <p:grpSp>
          <p:nvGrpSpPr>
            <p:cNvPr id="30" name="Gruppo 91">
              <a:extLst>
                <a:ext uri="{FF2B5EF4-FFF2-40B4-BE49-F238E27FC236}">
                  <a16:creationId xmlns:a16="http://schemas.microsoft.com/office/drawing/2014/main" id="{EE533F24-AE55-9C00-917C-1BCC7C1FE861}"/>
                </a:ext>
              </a:extLst>
            </p:cNvPr>
            <p:cNvGrpSpPr/>
            <p:nvPr/>
          </p:nvGrpSpPr>
          <p:grpSpPr>
            <a:xfrm>
              <a:off x="629302" y="1949965"/>
              <a:ext cx="3077345" cy="856452"/>
              <a:chOff x="-11609962" y="2358682"/>
              <a:chExt cx="3077345" cy="856452"/>
            </a:xfrm>
          </p:grpSpPr>
          <p:pic>
            <p:nvPicPr>
              <p:cNvPr id="92" name="Image 1">
                <a:extLst>
                  <a:ext uri="{FF2B5EF4-FFF2-40B4-BE49-F238E27FC236}">
                    <a16:creationId xmlns:a16="http://schemas.microsoft.com/office/drawing/2014/main" id="{E95E75E0-DCD2-6DFA-17B3-A2DA67A42F8E}"/>
                  </a:ext>
                </a:extLst>
              </p:cNvPr>
              <p:cNvPicPr>
                <a:picLocks noChangeAspect="1"/>
              </p:cNvPicPr>
              <p:nvPr/>
            </p:nvPicPr>
            <p:blipFill rotWithShape="1">
              <a:blip r:embed="rId3"/>
              <a:srcRect l="14498" r="15876"/>
              <a:stretch/>
            </p:blipFill>
            <p:spPr>
              <a:xfrm>
                <a:off x="-11609962" y="2358682"/>
                <a:ext cx="790250" cy="853384"/>
              </a:xfrm>
              <a:prstGeom prst="rect">
                <a:avLst/>
              </a:prstGeom>
            </p:spPr>
          </p:pic>
          <p:grpSp>
            <p:nvGrpSpPr>
              <p:cNvPr id="93" name="Groupe 52">
                <a:extLst>
                  <a:ext uri="{FF2B5EF4-FFF2-40B4-BE49-F238E27FC236}">
                    <a16:creationId xmlns:a16="http://schemas.microsoft.com/office/drawing/2014/main" id="{2BB29580-A1D5-88B1-0891-EC12206FC80D}"/>
                  </a:ext>
                </a:extLst>
              </p:cNvPr>
              <p:cNvGrpSpPr/>
              <p:nvPr/>
            </p:nvGrpSpPr>
            <p:grpSpPr>
              <a:xfrm>
                <a:off x="-10676700" y="2418603"/>
                <a:ext cx="509124" cy="726743"/>
                <a:chOff x="1303033" y="1357982"/>
                <a:chExt cx="2307336" cy="3321319"/>
              </a:xfrm>
            </p:grpSpPr>
            <p:pic>
              <p:nvPicPr>
                <p:cNvPr id="104" name="Picture 2">
                  <a:extLst>
                    <a:ext uri="{FF2B5EF4-FFF2-40B4-BE49-F238E27FC236}">
                      <a16:creationId xmlns:a16="http://schemas.microsoft.com/office/drawing/2014/main" id="{D6B68CE0-F63A-217F-65CD-5C4831876B4B}"/>
                    </a:ext>
                  </a:extLst>
                </p:cNvPr>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105" name="Image 54" descr="Une image contenant Graphique, Police, graphisme, logo&#10;&#10;Description générée automatiquement">
                  <a:extLst>
                    <a:ext uri="{FF2B5EF4-FFF2-40B4-BE49-F238E27FC236}">
                      <a16:creationId xmlns:a16="http://schemas.microsoft.com/office/drawing/2014/main" id="{4AF2CC5E-DBB1-974A-9A92-BEA388586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nvGrpSpPr>
              <p:cNvPr id="94" name="Groupe 256">
                <a:extLst>
                  <a:ext uri="{FF2B5EF4-FFF2-40B4-BE49-F238E27FC236}">
                    <a16:creationId xmlns:a16="http://schemas.microsoft.com/office/drawing/2014/main" id="{0C5466EA-AD52-D1D9-4BFC-9C86C0CF8407}"/>
                  </a:ext>
                </a:extLst>
              </p:cNvPr>
              <p:cNvGrpSpPr/>
              <p:nvPr/>
            </p:nvGrpSpPr>
            <p:grpSpPr>
              <a:xfrm>
                <a:off x="-9855933" y="2442902"/>
                <a:ext cx="509124" cy="685541"/>
                <a:chOff x="4241762" y="1326375"/>
                <a:chExt cx="2334647" cy="3352926"/>
              </a:xfrm>
            </p:grpSpPr>
            <p:pic>
              <p:nvPicPr>
                <p:cNvPr id="99" name="Picture 6">
                  <a:extLst>
                    <a:ext uri="{FF2B5EF4-FFF2-40B4-BE49-F238E27FC236}">
                      <a16:creationId xmlns:a16="http://schemas.microsoft.com/office/drawing/2014/main" id="{04C942D0-FC0F-F5D6-D267-ACA346050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100" name="Groupe 258">
                  <a:extLst>
                    <a:ext uri="{FF2B5EF4-FFF2-40B4-BE49-F238E27FC236}">
                      <a16:creationId xmlns:a16="http://schemas.microsoft.com/office/drawing/2014/main" id="{591121D1-EF98-31FB-CF7F-8D93FDB2B7AC}"/>
                    </a:ext>
                  </a:extLst>
                </p:cNvPr>
                <p:cNvGrpSpPr/>
                <p:nvPr/>
              </p:nvGrpSpPr>
              <p:grpSpPr>
                <a:xfrm>
                  <a:off x="4911552" y="2020862"/>
                  <a:ext cx="996948" cy="2552335"/>
                  <a:chOff x="4911552" y="2020862"/>
                  <a:chExt cx="996948" cy="2552335"/>
                </a:xfrm>
              </p:grpSpPr>
              <p:sp>
                <p:nvSpPr>
                  <p:cNvPr id="101" name="Rectangle 262">
                    <a:extLst>
                      <a:ext uri="{FF2B5EF4-FFF2-40B4-BE49-F238E27FC236}">
                        <a16:creationId xmlns:a16="http://schemas.microsoft.com/office/drawing/2014/main" id="{C07F04D6-874F-526A-C0DA-D423AFB9087D}"/>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2" name="Image 263" descr="Une image contenant Graphique, Police, graphisme, logo&#10;&#10;Description générée automatiquement">
                    <a:extLst>
                      <a:ext uri="{FF2B5EF4-FFF2-40B4-BE49-F238E27FC236}">
                        <a16:creationId xmlns:a16="http://schemas.microsoft.com/office/drawing/2014/main" id="{B2C2CF97-AB44-A241-15FC-B1237664B5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103" name="Image 264" descr="Une image contenant Graphique, Police, graphisme, logo&#10;&#10;Description générée automatiquement">
                    <a:extLst>
                      <a:ext uri="{FF2B5EF4-FFF2-40B4-BE49-F238E27FC236}">
                        <a16:creationId xmlns:a16="http://schemas.microsoft.com/office/drawing/2014/main" id="{04D1DA51-18F9-BD71-E70D-E2E45A06C5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nvGrpSpPr>
              <p:cNvPr id="95" name="Groupe 266">
                <a:extLst>
                  <a:ext uri="{FF2B5EF4-FFF2-40B4-BE49-F238E27FC236}">
                    <a16:creationId xmlns:a16="http://schemas.microsoft.com/office/drawing/2014/main" id="{EB7D094E-B2FE-4C61-90B2-9CC9B37276B4}"/>
                  </a:ext>
                </a:extLst>
              </p:cNvPr>
              <p:cNvGrpSpPr/>
              <p:nvPr/>
            </p:nvGrpSpPr>
            <p:grpSpPr>
              <a:xfrm>
                <a:off x="-9108604" y="2361750"/>
                <a:ext cx="575987" cy="853384"/>
                <a:chOff x="7788145" y="1114723"/>
                <a:chExt cx="3425286" cy="5628287"/>
              </a:xfrm>
            </p:grpSpPr>
            <p:pic>
              <p:nvPicPr>
                <p:cNvPr id="96" name="Image 269">
                  <a:extLst>
                    <a:ext uri="{FF2B5EF4-FFF2-40B4-BE49-F238E27FC236}">
                      <a16:creationId xmlns:a16="http://schemas.microsoft.com/office/drawing/2014/main" id="{9D2DCFB0-EE10-DE64-B8CE-109F5B736E24}"/>
                    </a:ext>
                  </a:extLst>
                </p:cNvPr>
                <p:cNvPicPr>
                  <a:picLocks noChangeAspect="1"/>
                </p:cNvPicPr>
                <p:nvPr/>
              </p:nvPicPr>
              <p:blipFill>
                <a:blip r:embed="rId7"/>
                <a:stretch>
                  <a:fillRect/>
                </a:stretch>
              </p:blipFill>
              <p:spPr>
                <a:xfrm>
                  <a:off x="7788145" y="1114723"/>
                  <a:ext cx="3425286" cy="5628287"/>
                </a:xfrm>
                <a:prstGeom prst="rect">
                  <a:avLst/>
                </a:prstGeom>
              </p:spPr>
            </p:pic>
            <p:sp>
              <p:nvSpPr>
                <p:cNvPr id="97" name="Rectangle 272">
                  <a:extLst>
                    <a:ext uri="{FF2B5EF4-FFF2-40B4-BE49-F238E27FC236}">
                      <a16:creationId xmlns:a16="http://schemas.microsoft.com/office/drawing/2014/main" id="{B744B9A6-6C79-23AE-4296-677F5D66A92E}"/>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98" name="Image 275" descr="Une image contenant Police, Graphique, logo, texte&#10;&#10;Description générée automatiquement">
                  <a:extLst>
                    <a:ext uri="{FF2B5EF4-FFF2-40B4-BE49-F238E27FC236}">
                      <a16:creationId xmlns:a16="http://schemas.microsoft.com/office/drawing/2014/main" id="{97926DE3-F3A1-F25D-F0E5-90AA52D1A9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grpSp>
        <p:grpSp>
          <p:nvGrpSpPr>
            <p:cNvPr id="32" name="Gruppo 100">
              <a:extLst>
                <a:ext uri="{FF2B5EF4-FFF2-40B4-BE49-F238E27FC236}">
                  <a16:creationId xmlns:a16="http://schemas.microsoft.com/office/drawing/2014/main" id="{E9B4FAFD-49DB-8B49-DCC0-52A738A0E014}"/>
                </a:ext>
              </a:extLst>
            </p:cNvPr>
            <p:cNvGrpSpPr/>
            <p:nvPr/>
          </p:nvGrpSpPr>
          <p:grpSpPr>
            <a:xfrm>
              <a:off x="393779" y="3166866"/>
              <a:ext cx="3424786" cy="867169"/>
              <a:chOff x="396445" y="3153218"/>
              <a:chExt cx="3424786" cy="867169"/>
            </a:xfrm>
          </p:grpSpPr>
          <p:grpSp>
            <p:nvGrpSpPr>
              <p:cNvPr id="80" name="Gruppo 99">
                <a:extLst>
                  <a:ext uri="{FF2B5EF4-FFF2-40B4-BE49-F238E27FC236}">
                    <a16:creationId xmlns:a16="http://schemas.microsoft.com/office/drawing/2014/main" id="{B85A2599-9E28-0093-1D81-8856222EB196}"/>
                  </a:ext>
                </a:extLst>
              </p:cNvPr>
              <p:cNvGrpSpPr/>
              <p:nvPr/>
            </p:nvGrpSpPr>
            <p:grpSpPr>
              <a:xfrm>
                <a:off x="396445" y="3153218"/>
                <a:ext cx="3424786" cy="246221"/>
                <a:chOff x="396445" y="3132746"/>
                <a:chExt cx="3424786" cy="246221"/>
              </a:xfrm>
            </p:grpSpPr>
            <p:sp>
              <p:nvSpPr>
                <p:cNvPr id="88" name="TextBox 21">
                  <a:extLst>
                    <a:ext uri="{FF2B5EF4-FFF2-40B4-BE49-F238E27FC236}">
                      <a16:creationId xmlns:a16="http://schemas.microsoft.com/office/drawing/2014/main" id="{3122FCF4-C8C9-BA30-4435-A7A6B3FD3ACE}"/>
                    </a:ext>
                  </a:extLst>
                </p:cNvPr>
                <p:cNvSpPr txBox="1"/>
                <p:nvPr/>
              </p:nvSpPr>
              <p:spPr>
                <a:xfrm>
                  <a:off x="396445" y="3190849"/>
                  <a:ext cx="107034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latin typeface="Encode Sans"/>
                      <a:ea typeface="+mn-ea"/>
                      <a:cs typeface="+mn-cs"/>
                    </a:rPr>
                    <a:t>Supervision platform</a:t>
                  </a:r>
                </a:p>
              </p:txBody>
            </p:sp>
            <p:sp>
              <p:nvSpPr>
                <p:cNvPr id="89" name="TextBox 21">
                  <a:extLst>
                    <a:ext uri="{FF2B5EF4-FFF2-40B4-BE49-F238E27FC236}">
                      <a16:creationId xmlns:a16="http://schemas.microsoft.com/office/drawing/2014/main" id="{678AD8B6-4D04-E197-1C9C-EFA38C57ABCF}"/>
                    </a:ext>
                  </a:extLst>
                </p:cNvPr>
                <p:cNvSpPr txBox="1"/>
                <p:nvPr/>
              </p:nvSpPr>
              <p:spPr>
                <a:xfrm>
                  <a:off x="2510590" y="3192310"/>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Charging app</a:t>
                  </a:r>
                </a:p>
              </p:txBody>
            </p:sp>
            <p:sp>
              <p:nvSpPr>
                <p:cNvPr id="90" name="TextBox 21">
                  <a:extLst>
                    <a:ext uri="{FF2B5EF4-FFF2-40B4-BE49-F238E27FC236}">
                      <a16:creationId xmlns:a16="http://schemas.microsoft.com/office/drawing/2014/main" id="{CB6F3BF7-B4DE-E1B0-0DF5-02AB4E43BD1C}"/>
                    </a:ext>
                  </a:extLst>
                </p:cNvPr>
                <p:cNvSpPr txBox="1"/>
                <p:nvPr/>
              </p:nvSpPr>
              <p:spPr>
                <a:xfrm>
                  <a:off x="1587051" y="3132746"/>
                  <a:ext cx="7516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Dynamic load management</a:t>
                  </a:r>
                </a:p>
              </p:txBody>
            </p:sp>
            <p:sp>
              <p:nvSpPr>
                <p:cNvPr id="91" name="ZoneTexte 280">
                  <a:extLst>
                    <a:ext uri="{FF2B5EF4-FFF2-40B4-BE49-F238E27FC236}">
                      <a16:creationId xmlns:a16="http://schemas.microsoft.com/office/drawing/2014/main" id="{1F078B45-9243-DCBE-341A-ED9FB935C92A}"/>
                    </a:ext>
                  </a:extLst>
                </p:cNvPr>
                <p:cNvSpPr txBox="1"/>
                <p:nvPr/>
              </p:nvSpPr>
              <p:spPr>
                <a:xfrm>
                  <a:off x="3318597" y="3192310"/>
                  <a:ext cx="502634" cy="123111"/>
                </a:xfrm>
                <a:prstGeom prst="rect">
                  <a:avLst/>
                </a:prstGeom>
                <a:noFill/>
              </p:spPr>
              <p:txBody>
                <a:bodyPr wrap="square" lIns="0" tIns="0" rIns="0" bIns="0">
                  <a:spAutoFit/>
                </a:bodyPr>
                <a:lstStyle/>
                <a:p>
                  <a:pPr algn="ctr"/>
                  <a:r>
                    <a:rPr lang="en-US" sz="800" noProof="0" dirty="0">
                      <a:solidFill>
                        <a:srgbClr val="002060"/>
                      </a:solidFill>
                    </a:rPr>
                    <a:t>RFID card</a:t>
                  </a:r>
                </a:p>
              </p:txBody>
            </p:sp>
          </p:grpSp>
          <p:grpSp>
            <p:nvGrpSpPr>
              <p:cNvPr id="81" name="Gruppo 98">
                <a:extLst>
                  <a:ext uri="{FF2B5EF4-FFF2-40B4-BE49-F238E27FC236}">
                    <a16:creationId xmlns:a16="http://schemas.microsoft.com/office/drawing/2014/main" id="{1B2EE22A-A207-CAA9-36BE-C91FA42DAD41}"/>
                  </a:ext>
                </a:extLst>
              </p:cNvPr>
              <p:cNvGrpSpPr/>
              <p:nvPr/>
            </p:nvGrpSpPr>
            <p:grpSpPr>
              <a:xfrm>
                <a:off x="447159" y="3407115"/>
                <a:ext cx="3374072" cy="613272"/>
                <a:chOff x="447159" y="3407115"/>
                <a:chExt cx="3374072" cy="613272"/>
              </a:xfrm>
            </p:grpSpPr>
            <p:pic>
              <p:nvPicPr>
                <p:cNvPr id="82" name="Image 15">
                  <a:extLst>
                    <a:ext uri="{FF2B5EF4-FFF2-40B4-BE49-F238E27FC236}">
                      <a16:creationId xmlns:a16="http://schemas.microsoft.com/office/drawing/2014/main" id="{359B4C2F-F5F1-B372-54FC-8BFE0BBA7006}"/>
                    </a:ext>
                  </a:extLst>
                </p:cNvPr>
                <p:cNvPicPr>
                  <a:picLocks noChangeAspect="1"/>
                </p:cNvPicPr>
                <p:nvPr/>
              </p:nvPicPr>
              <p:blipFill rotWithShape="1">
                <a:blip r:embed="rId9"/>
                <a:srcRect l="18967" t="16599" r="18653" b="16410"/>
                <a:stretch/>
              </p:blipFill>
              <p:spPr>
                <a:xfrm>
                  <a:off x="447159" y="3425811"/>
                  <a:ext cx="968921" cy="585307"/>
                </a:xfrm>
                <a:prstGeom prst="rect">
                  <a:avLst/>
                </a:prstGeom>
              </p:spPr>
            </p:pic>
            <p:grpSp>
              <p:nvGrpSpPr>
                <p:cNvPr id="83" name="Gruppo 94">
                  <a:extLst>
                    <a:ext uri="{FF2B5EF4-FFF2-40B4-BE49-F238E27FC236}">
                      <a16:creationId xmlns:a16="http://schemas.microsoft.com/office/drawing/2014/main" id="{2FAD4942-4C5F-00C7-AB7B-6A8FF9612E6C}"/>
                    </a:ext>
                  </a:extLst>
                </p:cNvPr>
                <p:cNvGrpSpPr/>
                <p:nvPr/>
              </p:nvGrpSpPr>
              <p:grpSpPr>
                <a:xfrm>
                  <a:off x="2580908" y="3407115"/>
                  <a:ext cx="546774" cy="613272"/>
                  <a:chOff x="2588232" y="3407115"/>
                  <a:chExt cx="546774" cy="613272"/>
                </a:xfrm>
              </p:grpSpPr>
              <p:pic>
                <p:nvPicPr>
                  <p:cNvPr id="86" name="Image 17">
                    <a:extLst>
                      <a:ext uri="{FF2B5EF4-FFF2-40B4-BE49-F238E27FC236}">
                        <a16:creationId xmlns:a16="http://schemas.microsoft.com/office/drawing/2014/main" id="{2CC29FCE-2954-D7B7-354E-AF6A37210D6B}"/>
                      </a:ext>
                    </a:extLst>
                  </p:cNvPr>
                  <p:cNvPicPr>
                    <a:picLocks noChangeAspect="1"/>
                  </p:cNvPicPr>
                  <p:nvPr/>
                </p:nvPicPr>
                <p:blipFill>
                  <a:blip r:embed="rId10"/>
                  <a:stretch>
                    <a:fillRect/>
                  </a:stretch>
                </p:blipFill>
                <p:spPr>
                  <a:xfrm>
                    <a:off x="2588232" y="3407115"/>
                    <a:ext cx="286653" cy="613272"/>
                  </a:xfrm>
                  <a:prstGeom prst="rect">
                    <a:avLst/>
                  </a:prstGeom>
                </p:spPr>
              </p:pic>
              <p:pic>
                <p:nvPicPr>
                  <p:cNvPr id="87" name="Image 19">
                    <a:extLst>
                      <a:ext uri="{FF2B5EF4-FFF2-40B4-BE49-F238E27FC236}">
                        <a16:creationId xmlns:a16="http://schemas.microsoft.com/office/drawing/2014/main" id="{E2488CBD-CB3D-B132-E425-DF014983A86F}"/>
                      </a:ext>
                    </a:extLst>
                  </p:cNvPr>
                  <p:cNvPicPr>
                    <a:picLocks noChangeAspect="1"/>
                  </p:cNvPicPr>
                  <p:nvPr/>
                </p:nvPicPr>
                <p:blipFill>
                  <a:blip r:embed="rId11"/>
                  <a:stretch>
                    <a:fillRect/>
                  </a:stretch>
                </p:blipFill>
                <p:spPr>
                  <a:xfrm>
                    <a:off x="2842846" y="3409304"/>
                    <a:ext cx="292160" cy="608894"/>
                  </a:xfrm>
                  <a:prstGeom prst="rect">
                    <a:avLst/>
                  </a:prstGeom>
                </p:spPr>
              </p:pic>
            </p:grpSp>
            <p:pic>
              <p:nvPicPr>
                <p:cNvPr id="84" name="Image 63">
                  <a:extLst>
                    <a:ext uri="{FF2B5EF4-FFF2-40B4-BE49-F238E27FC236}">
                      <a16:creationId xmlns:a16="http://schemas.microsoft.com/office/drawing/2014/main" id="{A5B562E4-A512-4CF3-5459-DB8E8934618E}"/>
                    </a:ext>
                  </a:extLst>
                </p:cNvPr>
                <p:cNvPicPr>
                  <a:picLocks noChangeAspect="1"/>
                </p:cNvPicPr>
                <p:nvPr/>
              </p:nvPicPr>
              <p:blipFill>
                <a:blip r:embed="rId12"/>
                <a:stretch>
                  <a:fillRect/>
                </a:stretch>
              </p:blipFill>
              <p:spPr>
                <a:xfrm>
                  <a:off x="1466793" y="3518947"/>
                  <a:ext cx="992139" cy="415348"/>
                </a:xfrm>
                <a:prstGeom prst="rect">
                  <a:avLst/>
                </a:prstGeom>
              </p:spPr>
            </p:pic>
            <p:pic>
              <p:nvPicPr>
                <p:cNvPr id="85" name="Picture 13" descr="A blue card with white text&#10;&#10;Description automatically generated">
                  <a:extLst>
                    <a:ext uri="{FF2B5EF4-FFF2-40B4-BE49-F238E27FC236}">
                      <a16:creationId xmlns:a16="http://schemas.microsoft.com/office/drawing/2014/main" id="{979AC5E0-A3BC-7CA0-9244-94E15A2748D3}"/>
                    </a:ext>
                  </a:extLst>
                </p:cNvPr>
                <p:cNvPicPr>
                  <a:picLocks noChangeAspect="1"/>
                </p:cNvPicPr>
                <p:nvPr/>
              </p:nvPicPr>
              <p:blipFill rotWithShape="1">
                <a:blip r:embed="rId13">
                  <a:extLst>
                    <a:ext uri="{28A0092B-C50C-407E-A947-70E740481C1C}">
                      <a14:useLocalDpi xmlns:a14="http://schemas.microsoft.com/office/drawing/2010/main" val="0"/>
                    </a:ext>
                  </a:extLst>
                </a:blip>
                <a:srcRect l="16153" r="15128"/>
                <a:stretch/>
              </p:blipFill>
              <p:spPr>
                <a:xfrm>
                  <a:off x="3318597" y="3521787"/>
                  <a:ext cx="502634" cy="410938"/>
                </a:xfrm>
                <a:prstGeom prst="rect">
                  <a:avLst/>
                </a:prstGeom>
              </p:spPr>
            </p:pic>
          </p:grpSp>
        </p:grpSp>
        <p:grpSp>
          <p:nvGrpSpPr>
            <p:cNvPr id="33" name="Gruppo 118">
              <a:extLst>
                <a:ext uri="{FF2B5EF4-FFF2-40B4-BE49-F238E27FC236}">
                  <a16:creationId xmlns:a16="http://schemas.microsoft.com/office/drawing/2014/main" id="{5F000ED9-19EA-B73D-DAB3-A2684E04682F}"/>
                </a:ext>
              </a:extLst>
            </p:cNvPr>
            <p:cNvGrpSpPr/>
            <p:nvPr/>
          </p:nvGrpSpPr>
          <p:grpSpPr>
            <a:xfrm>
              <a:off x="450907" y="4488522"/>
              <a:ext cx="3434134" cy="797079"/>
              <a:chOff x="445717" y="4488522"/>
              <a:chExt cx="3434134" cy="797079"/>
            </a:xfrm>
          </p:grpSpPr>
          <p:grpSp>
            <p:nvGrpSpPr>
              <p:cNvPr id="65" name="Gruppo 112">
                <a:extLst>
                  <a:ext uri="{FF2B5EF4-FFF2-40B4-BE49-F238E27FC236}">
                    <a16:creationId xmlns:a16="http://schemas.microsoft.com/office/drawing/2014/main" id="{B466406A-CF09-F4B1-21BA-54D7FF515619}"/>
                  </a:ext>
                </a:extLst>
              </p:cNvPr>
              <p:cNvGrpSpPr/>
              <p:nvPr/>
            </p:nvGrpSpPr>
            <p:grpSpPr>
              <a:xfrm>
                <a:off x="1858158" y="4488522"/>
                <a:ext cx="447705" cy="784069"/>
                <a:chOff x="1864508" y="4488522"/>
                <a:chExt cx="447705" cy="784069"/>
              </a:xfrm>
            </p:grpSpPr>
            <p:sp>
              <p:nvSpPr>
                <p:cNvPr id="78" name="TextBox 21">
                  <a:extLst>
                    <a:ext uri="{FF2B5EF4-FFF2-40B4-BE49-F238E27FC236}">
                      <a16:creationId xmlns:a16="http://schemas.microsoft.com/office/drawing/2014/main" id="{3A29FBB6-5BD2-A6E4-6D43-9D6A045FF7FE}"/>
                    </a:ext>
                  </a:extLst>
                </p:cNvPr>
                <p:cNvSpPr txBox="1"/>
                <p:nvPr/>
              </p:nvSpPr>
              <p:spPr>
                <a:xfrm>
                  <a:off x="1919291" y="4488522"/>
                  <a:ext cx="33813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Civil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works</a:t>
                  </a:r>
                </a:p>
              </p:txBody>
            </p:sp>
            <p:pic>
              <p:nvPicPr>
                <p:cNvPr id="79" name="Picture 2" descr="Service worker icon male construction Royalty Free Vector">
                  <a:extLst>
                    <a:ext uri="{FF2B5EF4-FFF2-40B4-BE49-F238E27FC236}">
                      <a16:creationId xmlns:a16="http://schemas.microsoft.com/office/drawing/2014/main" id="{04232336-F011-219B-28F1-28E83E5EF3D3}"/>
                    </a:ext>
                  </a:extLst>
                </p:cNvPr>
                <p:cNvPicPr>
                  <a:picLocks noChangeAspect="1" noChangeArrowheads="1"/>
                </p:cNvPicPr>
                <p:nvPr/>
              </p:nvPicPr>
              <p:blipFill rotWithShape="1">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1864508" y="4765870"/>
                  <a:ext cx="447705" cy="5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uppo 113">
                <a:extLst>
                  <a:ext uri="{FF2B5EF4-FFF2-40B4-BE49-F238E27FC236}">
                    <a16:creationId xmlns:a16="http://schemas.microsoft.com/office/drawing/2014/main" id="{380D5D0C-0B24-B3C8-4F49-839E33158832}"/>
                  </a:ext>
                </a:extLst>
              </p:cNvPr>
              <p:cNvGrpSpPr/>
              <p:nvPr/>
            </p:nvGrpSpPr>
            <p:grpSpPr>
              <a:xfrm>
                <a:off x="1175973" y="4554782"/>
                <a:ext cx="593429" cy="730819"/>
                <a:chOff x="1153748" y="4554782"/>
                <a:chExt cx="593429" cy="730819"/>
              </a:xfrm>
            </p:grpSpPr>
            <p:sp>
              <p:nvSpPr>
                <p:cNvPr id="76" name="TextBox 20">
                  <a:extLst>
                    <a:ext uri="{FF2B5EF4-FFF2-40B4-BE49-F238E27FC236}">
                      <a16:creationId xmlns:a16="http://schemas.microsoft.com/office/drawing/2014/main" id="{21FED73E-4786-C9AA-F785-447B50E8C3FE}"/>
                    </a:ext>
                  </a:extLst>
                </p:cNvPr>
                <p:cNvSpPr txBox="1"/>
                <p:nvPr/>
              </p:nvSpPr>
              <p:spPr>
                <a:xfrm>
                  <a:off x="1153748" y="4554782"/>
                  <a:ext cx="5934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Permitting</a:t>
                  </a:r>
                </a:p>
              </p:txBody>
            </p:sp>
            <p:pic>
              <p:nvPicPr>
                <p:cNvPr id="77" name="Picture 4" descr="Permit Icon Vector Art, Icons, and Graphics for Free Download">
                  <a:extLst>
                    <a:ext uri="{FF2B5EF4-FFF2-40B4-BE49-F238E27FC236}">
                      <a16:creationId xmlns:a16="http://schemas.microsoft.com/office/drawing/2014/main" id="{B37E87F3-7E43-0863-8A2C-CE5B57DC9907}"/>
                    </a:ext>
                  </a:extLst>
                </p:cNvPr>
                <p:cNvPicPr>
                  <a:picLocks noChangeAspect="1" noChangeArrowheads="1"/>
                </p:cNvPicPr>
                <p:nvPr/>
              </p:nvPicPr>
              <p:blipFill rotWithShape="1">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l="14031" r="13859"/>
                <a:stretch/>
              </p:blipFill>
              <p:spPr bwMode="auto">
                <a:xfrm>
                  <a:off x="1258383" y="4752859"/>
                  <a:ext cx="384158" cy="532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uppo 108">
                <a:extLst>
                  <a:ext uri="{FF2B5EF4-FFF2-40B4-BE49-F238E27FC236}">
                    <a16:creationId xmlns:a16="http://schemas.microsoft.com/office/drawing/2014/main" id="{8FB4C501-AD98-83FE-5B51-854C4D9BB87B}"/>
                  </a:ext>
                </a:extLst>
              </p:cNvPr>
              <p:cNvGrpSpPr/>
              <p:nvPr/>
            </p:nvGrpSpPr>
            <p:grpSpPr>
              <a:xfrm>
                <a:off x="3074067" y="4554782"/>
                <a:ext cx="805784" cy="649115"/>
                <a:chOff x="3137567" y="4554782"/>
                <a:chExt cx="805784" cy="649115"/>
              </a:xfrm>
            </p:grpSpPr>
            <p:pic>
              <p:nvPicPr>
                <p:cNvPr id="74" name="Picture 2">
                  <a:extLst>
                    <a:ext uri="{FF2B5EF4-FFF2-40B4-BE49-F238E27FC236}">
                      <a16:creationId xmlns:a16="http://schemas.microsoft.com/office/drawing/2014/main" id="{A1C58956-A625-02AE-3CBF-9A58B3C1E5F7}"/>
                    </a:ext>
                  </a:extLst>
                </p:cNvPr>
                <p:cNvPicPr>
                  <a:picLocks noChangeAspect="1" noChangeArrowheads="1"/>
                </p:cNvPicPr>
                <p:nvPr/>
              </p:nvPicPr>
              <p:blipFill rotWithShape="1">
                <a:blip r:embed="rId16">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3222019" y="4834564"/>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14">
                  <a:extLst>
                    <a:ext uri="{FF2B5EF4-FFF2-40B4-BE49-F238E27FC236}">
                      <a16:creationId xmlns:a16="http://schemas.microsoft.com/office/drawing/2014/main" id="{5D3DF4E1-F285-7960-6EC4-DE19AA96A8DC}"/>
                    </a:ext>
                  </a:extLst>
                </p:cNvPr>
                <p:cNvSpPr txBox="1"/>
                <p:nvPr/>
              </p:nvSpPr>
              <p:spPr>
                <a:xfrm>
                  <a:off x="3137567" y="4554782"/>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Commissioning</a:t>
                  </a:r>
                </a:p>
              </p:txBody>
            </p:sp>
          </p:grpSp>
          <p:grpSp>
            <p:nvGrpSpPr>
              <p:cNvPr id="68" name="Gruppo 117">
                <a:extLst>
                  <a:ext uri="{FF2B5EF4-FFF2-40B4-BE49-F238E27FC236}">
                    <a16:creationId xmlns:a16="http://schemas.microsoft.com/office/drawing/2014/main" id="{DE0F9833-2451-3712-0695-C3EB3D33EE90}"/>
                  </a:ext>
                </a:extLst>
              </p:cNvPr>
              <p:cNvGrpSpPr/>
              <p:nvPr/>
            </p:nvGrpSpPr>
            <p:grpSpPr>
              <a:xfrm>
                <a:off x="445717" y="4488522"/>
                <a:ext cx="641500" cy="762818"/>
                <a:chOff x="394917" y="4488522"/>
                <a:chExt cx="641500" cy="762818"/>
              </a:xfrm>
            </p:grpSpPr>
            <p:sp>
              <p:nvSpPr>
                <p:cNvPr id="72" name="TextBox 21">
                  <a:extLst>
                    <a:ext uri="{FF2B5EF4-FFF2-40B4-BE49-F238E27FC236}">
                      <a16:creationId xmlns:a16="http://schemas.microsoft.com/office/drawing/2014/main" id="{CB031B9A-E566-9360-9E80-01F69349CF8D}"/>
                    </a:ext>
                  </a:extLst>
                </p:cNvPr>
                <p:cNvSpPr txBox="1"/>
                <p:nvPr/>
              </p:nvSpPr>
              <p:spPr>
                <a:xfrm>
                  <a:off x="440815" y="4488522"/>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Site</a:t>
                  </a:r>
                  <a:br>
                    <a:rPr kumimoji="0" lang="en-US" sz="800" b="0" i="0" u="none" strike="noStrike" kern="1200" cap="none" spc="0" normalizeH="0" baseline="0" noProof="0" dirty="0">
                      <a:ln>
                        <a:noFill/>
                      </a:ln>
                      <a:solidFill>
                        <a:srgbClr val="002060"/>
                      </a:solidFill>
                      <a:effectLst/>
                      <a:uLnTx/>
                      <a:uFillTx/>
                      <a:ea typeface="+mn-ea"/>
                      <a:cs typeface="+mn-cs"/>
                    </a:rPr>
                  </a:br>
                  <a:r>
                    <a:rPr kumimoji="0" lang="en-US" sz="800" b="0" i="0" u="none" strike="noStrike" kern="1200" cap="none" spc="0" normalizeH="0" baseline="0" noProof="0" dirty="0">
                      <a:ln>
                        <a:noFill/>
                      </a:ln>
                      <a:solidFill>
                        <a:srgbClr val="002060"/>
                      </a:solidFill>
                      <a:effectLst/>
                      <a:uLnTx/>
                      <a:uFillTx/>
                      <a:ea typeface="+mn-ea"/>
                      <a:cs typeface="+mn-cs"/>
                    </a:rPr>
                    <a:t>evaluation</a:t>
                  </a:r>
                </a:p>
              </p:txBody>
            </p:sp>
            <p:pic>
              <p:nvPicPr>
                <p:cNvPr id="73" name="Picture 10" descr="12,112 Icon Depot Images, Stock Photos &amp; Vectors | Shutterstock">
                  <a:extLst>
                    <a:ext uri="{FF2B5EF4-FFF2-40B4-BE49-F238E27FC236}">
                      <a16:creationId xmlns:a16="http://schemas.microsoft.com/office/drawing/2014/main" id="{A6B2A7FF-E1DA-F13A-8452-C5690DDF2EE2}"/>
                    </a:ext>
                  </a:extLst>
                </p:cNvPr>
                <p:cNvPicPr>
                  <a:picLocks noChangeAspect="1" noChangeArrowheads="1"/>
                </p:cNvPicPr>
                <p:nvPr/>
              </p:nvPicPr>
              <p:blipFill rotWithShape="1">
                <a:blip r:embed="rId17" cstate="print">
                  <a:duotone>
                    <a:schemeClr val="bg2">
                      <a:shade val="45000"/>
                      <a:satMod val="135000"/>
                    </a:schemeClr>
                    <a:prstClr val="white"/>
                  </a:duotone>
                  <a:extLst>
                    <a:ext uri="{BEBA8EAE-BF5A-486C-A8C5-ECC9F3942E4B}">
                      <a14:imgProps xmlns:a14="http://schemas.microsoft.com/office/drawing/2010/main">
                        <a14:imgLayer r:embed="rId18">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394917" y="4787120"/>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uppo 111">
                <a:extLst>
                  <a:ext uri="{FF2B5EF4-FFF2-40B4-BE49-F238E27FC236}">
                    <a16:creationId xmlns:a16="http://schemas.microsoft.com/office/drawing/2014/main" id="{CE88C8EE-1444-0F5B-F511-C48EEAFE9EED}"/>
                  </a:ext>
                </a:extLst>
              </p:cNvPr>
              <p:cNvGrpSpPr/>
              <p:nvPr/>
            </p:nvGrpSpPr>
            <p:grpSpPr>
              <a:xfrm>
                <a:off x="2394619" y="4488522"/>
                <a:ext cx="590693" cy="755576"/>
                <a:chOff x="2429544" y="4488522"/>
                <a:chExt cx="590693" cy="755576"/>
              </a:xfrm>
            </p:grpSpPr>
            <p:sp>
              <p:nvSpPr>
                <p:cNvPr id="70" name="TextBox 22">
                  <a:extLst>
                    <a:ext uri="{FF2B5EF4-FFF2-40B4-BE49-F238E27FC236}">
                      <a16:creationId xmlns:a16="http://schemas.microsoft.com/office/drawing/2014/main" id="{7C19413A-2593-DF9D-ABA0-942FEE5E8099}"/>
                    </a:ext>
                  </a:extLst>
                </p:cNvPr>
                <p:cNvSpPr txBox="1"/>
                <p:nvPr/>
              </p:nvSpPr>
              <p:spPr>
                <a:xfrm>
                  <a:off x="2429544" y="4488522"/>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Hardware installation</a:t>
                  </a:r>
                </a:p>
              </p:txBody>
            </p:sp>
            <p:pic>
              <p:nvPicPr>
                <p:cNvPr id="71" name="Picture 6" descr="Charging Station Vector Art, Icons, and Graphics for Free Download">
                  <a:extLst>
                    <a:ext uri="{FF2B5EF4-FFF2-40B4-BE49-F238E27FC236}">
                      <a16:creationId xmlns:a16="http://schemas.microsoft.com/office/drawing/2014/main" id="{DECD883C-128B-5A46-66DC-8BA599C5621F}"/>
                    </a:ext>
                  </a:extLst>
                </p:cNvPr>
                <p:cNvPicPr>
                  <a:picLocks noChangeAspect="1" noChangeArrowheads="1"/>
                </p:cNvPicPr>
                <p:nvPr/>
              </p:nvPicPr>
              <p:blipFill rotWithShape="1">
                <a:blip r:embed="rId19"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2536492" y="4794362"/>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uppo 144">
              <a:extLst>
                <a:ext uri="{FF2B5EF4-FFF2-40B4-BE49-F238E27FC236}">
                  <a16:creationId xmlns:a16="http://schemas.microsoft.com/office/drawing/2014/main" id="{F7622EC7-9B19-F80E-132A-B88D5A5DAF65}"/>
                </a:ext>
              </a:extLst>
            </p:cNvPr>
            <p:cNvGrpSpPr/>
            <p:nvPr/>
          </p:nvGrpSpPr>
          <p:grpSpPr>
            <a:xfrm>
              <a:off x="522227" y="5748864"/>
              <a:ext cx="3291494" cy="789285"/>
              <a:chOff x="546571" y="5802876"/>
              <a:chExt cx="3291494" cy="789285"/>
            </a:xfrm>
          </p:grpSpPr>
          <p:grpSp>
            <p:nvGrpSpPr>
              <p:cNvPr id="47" name="Gruppo 143">
                <a:extLst>
                  <a:ext uri="{FF2B5EF4-FFF2-40B4-BE49-F238E27FC236}">
                    <a16:creationId xmlns:a16="http://schemas.microsoft.com/office/drawing/2014/main" id="{72CA5C9F-91CE-6B82-3C79-53C0929377D1}"/>
                  </a:ext>
                </a:extLst>
              </p:cNvPr>
              <p:cNvGrpSpPr/>
              <p:nvPr/>
            </p:nvGrpSpPr>
            <p:grpSpPr>
              <a:xfrm>
                <a:off x="546571" y="5802876"/>
                <a:ext cx="541045" cy="778964"/>
                <a:chOff x="500275" y="5802876"/>
                <a:chExt cx="541045" cy="778964"/>
              </a:xfrm>
            </p:grpSpPr>
            <p:sp>
              <p:nvSpPr>
                <p:cNvPr id="63" name="TextBox 13">
                  <a:extLst>
                    <a:ext uri="{FF2B5EF4-FFF2-40B4-BE49-F238E27FC236}">
                      <a16:creationId xmlns:a16="http://schemas.microsoft.com/office/drawing/2014/main" id="{B7876B2D-C1E6-8340-083D-58609F551123}"/>
                    </a:ext>
                  </a:extLst>
                </p:cNvPr>
                <p:cNvSpPr txBox="1"/>
                <p:nvPr/>
              </p:nvSpPr>
              <p:spPr>
                <a:xfrm>
                  <a:off x="500275" y="5802876"/>
                  <a:ext cx="5410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64" name="Picture 4" descr="Maintenance schedule icon with calendar and wrench">
                  <a:extLst>
                    <a:ext uri="{FF2B5EF4-FFF2-40B4-BE49-F238E27FC236}">
                      <a16:creationId xmlns:a16="http://schemas.microsoft.com/office/drawing/2014/main" id="{4C185D6C-7CC1-41AE-FACD-090C798F499F}"/>
                    </a:ext>
                  </a:extLst>
                </p:cNvPr>
                <p:cNvPicPr>
                  <a:picLocks noChangeAspect="1" noChangeArrowheads="1"/>
                </p:cNvPicPr>
                <p:nvPr/>
              </p:nvPicPr>
              <p:blipFill rotWithShape="1">
                <a:blip r:embed="rId2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24472" y="6119916"/>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uppo 142">
                <a:extLst>
                  <a:ext uri="{FF2B5EF4-FFF2-40B4-BE49-F238E27FC236}">
                    <a16:creationId xmlns:a16="http://schemas.microsoft.com/office/drawing/2014/main" id="{20019251-CE22-77FA-F862-CCF7786B3C29}"/>
                  </a:ext>
                </a:extLst>
              </p:cNvPr>
              <p:cNvGrpSpPr/>
              <p:nvPr/>
            </p:nvGrpSpPr>
            <p:grpSpPr>
              <a:xfrm>
                <a:off x="1250772" y="5804042"/>
                <a:ext cx="948212" cy="760949"/>
                <a:chOff x="1058066" y="5804042"/>
                <a:chExt cx="948212" cy="760949"/>
              </a:xfrm>
            </p:grpSpPr>
            <p:sp>
              <p:nvSpPr>
                <p:cNvPr id="61" name="TextBox 14">
                  <a:extLst>
                    <a:ext uri="{FF2B5EF4-FFF2-40B4-BE49-F238E27FC236}">
                      <a16:creationId xmlns:a16="http://schemas.microsoft.com/office/drawing/2014/main" id="{BDC50D0A-AEAE-F69A-14D8-B95124DF3DA8}"/>
                    </a:ext>
                  </a:extLst>
                </p:cNvPr>
                <p:cNvSpPr txBox="1"/>
                <p:nvPr/>
              </p:nvSpPr>
              <p:spPr>
                <a:xfrm>
                  <a:off x="1058066" y="5804042"/>
                  <a:ext cx="94821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Maintenance / Optional Coverage</a:t>
                  </a:r>
                </a:p>
              </p:txBody>
            </p:sp>
            <p:pic>
              <p:nvPicPr>
                <p:cNvPr id="62" name="Picture 6" descr="Approval check vector icon Stock Vector | Adobe Stock">
                  <a:extLst>
                    <a:ext uri="{FF2B5EF4-FFF2-40B4-BE49-F238E27FC236}">
                      <a16:creationId xmlns:a16="http://schemas.microsoft.com/office/drawing/2014/main" id="{E6A53DD5-8359-DACD-1DFC-619B1C9CCA23}"/>
                    </a:ext>
                  </a:extLst>
                </p:cNvPr>
                <p:cNvPicPr>
                  <a:picLocks noChangeAspect="1" noChangeArrowheads="1"/>
                </p:cNvPicPr>
                <p:nvPr/>
              </p:nvPicPr>
              <p:blipFill rotWithShape="1">
                <a:blip r:embed="rId21">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2">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1255851" y="6103326"/>
                  <a:ext cx="552643" cy="461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uppo 140">
                <a:extLst>
                  <a:ext uri="{FF2B5EF4-FFF2-40B4-BE49-F238E27FC236}">
                    <a16:creationId xmlns:a16="http://schemas.microsoft.com/office/drawing/2014/main" id="{14D493D6-70F3-D9EE-9F2A-4B28D18B2B4D}"/>
                  </a:ext>
                </a:extLst>
              </p:cNvPr>
              <p:cNvGrpSpPr/>
              <p:nvPr/>
            </p:nvGrpSpPr>
            <p:grpSpPr>
              <a:xfrm>
                <a:off x="3158519" y="5875999"/>
                <a:ext cx="679546" cy="649153"/>
                <a:chOff x="3158519" y="5875999"/>
                <a:chExt cx="679546" cy="649153"/>
              </a:xfrm>
            </p:grpSpPr>
            <p:pic>
              <p:nvPicPr>
                <p:cNvPr id="59" name="Picture 2" descr="User Icon - Vector Customer Service, Support &amp; Care with Headphone for  Helpline Glyph Pictogram illustration Stock Vector | Adobe Stock">
                  <a:extLst>
                    <a:ext uri="{FF2B5EF4-FFF2-40B4-BE49-F238E27FC236}">
                      <a16:creationId xmlns:a16="http://schemas.microsoft.com/office/drawing/2014/main" id="{4826F80A-7197-1093-42B0-F6D248D4B35E}"/>
                    </a:ext>
                  </a:extLst>
                </p:cNvPr>
                <p:cNvPicPr>
                  <a:picLocks noChangeAspect="1" noChangeArrowheads="1"/>
                </p:cNvPicPr>
                <p:nvPr/>
              </p:nvPicPr>
              <p:blipFill rotWithShape="1">
                <a:blip r:embed="rId2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4">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326141" y="6115538"/>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15">
                  <a:extLst>
                    <a:ext uri="{FF2B5EF4-FFF2-40B4-BE49-F238E27FC236}">
                      <a16:creationId xmlns:a16="http://schemas.microsoft.com/office/drawing/2014/main" id="{732DCB20-6E09-664B-98EB-44C327BADF4E}"/>
                    </a:ext>
                  </a:extLst>
                </p:cNvPr>
                <p:cNvSpPr txBox="1"/>
                <p:nvPr/>
              </p:nvSpPr>
              <p:spPr>
                <a:xfrm>
                  <a:off x="3158519" y="5875999"/>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54" name="Gruppo 141">
                <a:extLst>
                  <a:ext uri="{FF2B5EF4-FFF2-40B4-BE49-F238E27FC236}">
                    <a16:creationId xmlns:a16="http://schemas.microsoft.com/office/drawing/2014/main" id="{63825F93-5BE6-5BF3-1804-FE23BCFE2705}"/>
                  </a:ext>
                </a:extLst>
              </p:cNvPr>
              <p:cNvGrpSpPr/>
              <p:nvPr/>
            </p:nvGrpSpPr>
            <p:grpSpPr>
              <a:xfrm>
                <a:off x="2362140" y="5804042"/>
                <a:ext cx="633222" cy="788119"/>
                <a:chOff x="2414170" y="5804042"/>
                <a:chExt cx="633222" cy="788119"/>
              </a:xfrm>
            </p:grpSpPr>
            <p:sp>
              <p:nvSpPr>
                <p:cNvPr id="55" name="TextBox 15">
                  <a:extLst>
                    <a:ext uri="{FF2B5EF4-FFF2-40B4-BE49-F238E27FC236}">
                      <a16:creationId xmlns:a16="http://schemas.microsoft.com/office/drawing/2014/main" id="{9BD01505-33C5-20E3-8EA6-D2B45D7AA5A9}"/>
                    </a:ext>
                  </a:extLst>
                </p:cNvPr>
                <p:cNvSpPr txBox="1"/>
                <p:nvPr/>
              </p:nvSpPr>
              <p:spPr>
                <a:xfrm>
                  <a:off x="2414170" y="5804042"/>
                  <a:ext cx="6332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Customized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SLA</a:t>
                  </a:r>
                </a:p>
              </p:txBody>
            </p:sp>
            <p:grpSp>
              <p:nvGrpSpPr>
                <p:cNvPr id="56" name="Gruppo 125">
                  <a:extLst>
                    <a:ext uri="{FF2B5EF4-FFF2-40B4-BE49-F238E27FC236}">
                      <a16:creationId xmlns:a16="http://schemas.microsoft.com/office/drawing/2014/main" id="{BAE492B8-0DED-228C-9407-28A04D1C4CC7}"/>
                    </a:ext>
                  </a:extLst>
                </p:cNvPr>
                <p:cNvGrpSpPr/>
                <p:nvPr/>
              </p:nvGrpSpPr>
              <p:grpSpPr>
                <a:xfrm>
                  <a:off x="2509957" y="6089739"/>
                  <a:ext cx="441648" cy="502422"/>
                  <a:chOff x="2518421" y="6089739"/>
                  <a:chExt cx="441648" cy="502422"/>
                </a:xfrm>
              </p:grpSpPr>
              <p:pic>
                <p:nvPicPr>
                  <p:cNvPr id="57" name="Picture 2" descr="vector charging stations OFF 79% |">
                    <a:extLst>
                      <a:ext uri="{FF2B5EF4-FFF2-40B4-BE49-F238E27FC236}">
                        <a16:creationId xmlns:a16="http://schemas.microsoft.com/office/drawing/2014/main" id="{E9515DFF-FAA7-70A7-73B3-F53AFD490DA9}"/>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2518421" y="6089739"/>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1ED98E69-64E8-9B88-3522-A7A92BF7469C}"/>
                      </a:ext>
                    </a:extLst>
                  </p:cNvPr>
                  <p:cNvSpPr/>
                  <p:nvPr/>
                </p:nvSpPr>
                <p:spPr>
                  <a:xfrm>
                    <a:off x="2531641" y="6092874"/>
                    <a:ext cx="415208" cy="496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grpSp>
        </p:grpSp>
      </p:grpSp>
      <p:sp>
        <p:nvSpPr>
          <p:cNvPr id="109" name="Rectangle 108">
            <a:extLst>
              <a:ext uri="{FF2B5EF4-FFF2-40B4-BE49-F238E27FC236}">
                <a16:creationId xmlns:a16="http://schemas.microsoft.com/office/drawing/2014/main" id="{F35D0E76-FD25-CA66-C483-C7C942E99DFF}"/>
              </a:ext>
            </a:extLst>
          </p:cNvPr>
          <p:cNvSpPr/>
          <p:nvPr/>
        </p:nvSpPr>
        <p:spPr>
          <a:xfrm>
            <a:off x="506800" y="4188567"/>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768F273-DA89-34B6-2462-B1A06C57C7BC}"/>
              </a:ext>
            </a:extLst>
          </p:cNvPr>
          <p:cNvSpPr/>
          <p:nvPr/>
        </p:nvSpPr>
        <p:spPr>
          <a:xfrm>
            <a:off x="506740" y="5456822"/>
            <a:ext cx="3478625" cy="1146474"/>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1356C74F-2FC7-CE8E-0CB3-204A522F9E5C}"/>
              </a:ext>
            </a:extLst>
          </p:cNvPr>
          <p:cNvSpPr/>
          <p:nvPr/>
        </p:nvSpPr>
        <p:spPr>
          <a:xfrm>
            <a:off x="468943" y="3180269"/>
            <a:ext cx="3481864" cy="93068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612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a:extLst>
              <a:ext uri="{FF2B5EF4-FFF2-40B4-BE49-F238E27FC236}">
                <a16:creationId xmlns:a16="http://schemas.microsoft.com/office/drawing/2014/main" id="{4C5C481B-0431-E543-9247-685A7D308866}"/>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5" name="Segnaposto testo 4">
            <a:extLst>
              <a:ext uri="{FF2B5EF4-FFF2-40B4-BE49-F238E27FC236}">
                <a16:creationId xmlns:a16="http://schemas.microsoft.com/office/drawing/2014/main" id="{3CB04A8E-BC74-9543-B158-8E1180D2CE53}"/>
              </a:ext>
            </a:extLst>
          </p:cNvPr>
          <p:cNvSpPr>
            <a:spLocks noGrp="1"/>
          </p:cNvSpPr>
          <p:nvPr>
            <p:ph type="body" idx="1"/>
          </p:nvPr>
        </p:nvSpPr>
        <p:spPr/>
        <p:txBody>
          <a:bodyPr lIns="612000"/>
          <a:lstStyle/>
          <a:p>
            <a:r>
              <a:rPr lang="en-US" noProof="0" dirty="0"/>
              <a:t>For your comfort</a:t>
            </a:r>
          </a:p>
        </p:txBody>
      </p:sp>
      <p:sp>
        <p:nvSpPr>
          <p:cNvPr id="2" name="Espace réservé du numéro de diapositive 1">
            <a:extLst>
              <a:ext uri="{FF2B5EF4-FFF2-40B4-BE49-F238E27FC236}">
                <a16:creationId xmlns:a16="http://schemas.microsoft.com/office/drawing/2014/main" id="{7F879D31-616E-2818-E3AC-9C623F7A13EE}"/>
              </a:ext>
            </a:extLst>
          </p:cNvPr>
          <p:cNvSpPr>
            <a:spLocks noGrp="1"/>
          </p:cNvSpPr>
          <p:nvPr>
            <p:ph type="sldNum" sz="quarter" idx="17"/>
          </p:nvPr>
        </p:nvSpPr>
        <p:spPr/>
        <p:txBody>
          <a:bodyPr/>
          <a:lstStyle/>
          <a:p>
            <a:fld id="{975A587B-5814-4D9B-9598-FE9CB954CB01}" type="slidenum">
              <a:rPr lang="en-US" noProof="0" smtClean="0"/>
              <a:pPr/>
              <a:t>3</a:t>
            </a:fld>
            <a:endParaRPr lang="fr-FR"/>
          </a:p>
        </p:txBody>
      </p:sp>
      <p:pic>
        <p:nvPicPr>
          <p:cNvPr id="3" name="Graphic 2" descr="Radio microphone outline">
            <a:extLst>
              <a:ext uri="{FF2B5EF4-FFF2-40B4-BE49-F238E27FC236}">
                <a16:creationId xmlns:a16="http://schemas.microsoft.com/office/drawing/2014/main" id="{F42FDBB8-F5C3-41D0-0B9F-C9E46F2ACA9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638800" y="2394258"/>
            <a:ext cx="914400" cy="914400"/>
          </a:xfrm>
          <a:prstGeom prst="rect">
            <a:avLst/>
          </a:prstGeom>
        </p:spPr>
      </p:pic>
      <p:sp>
        <p:nvSpPr>
          <p:cNvPr id="6" name="TextBox 5">
            <a:extLst>
              <a:ext uri="{FF2B5EF4-FFF2-40B4-BE49-F238E27FC236}">
                <a16:creationId xmlns:a16="http://schemas.microsoft.com/office/drawing/2014/main" id="{6E5F2F64-431A-3E0A-CF11-D93818B8AF0D}"/>
              </a:ext>
            </a:extLst>
          </p:cNvPr>
          <p:cNvSpPr txBox="1"/>
          <p:nvPr/>
        </p:nvSpPr>
        <p:spPr>
          <a:xfrm>
            <a:off x="5224616" y="3506206"/>
            <a:ext cx="1742768" cy="646331"/>
          </a:xfrm>
          <a:prstGeom prst="rect">
            <a:avLst/>
          </a:prstGeom>
          <a:noFill/>
        </p:spPr>
        <p:txBody>
          <a:bodyPr wrap="square">
            <a:spAutoFit/>
          </a:bodyPr>
          <a:lstStyle/>
          <a:p>
            <a:pPr algn="ctr"/>
            <a:r>
              <a:rPr lang="en-US" sz="1800" noProof="0" dirty="0">
                <a:solidFill>
                  <a:srgbClr val="243682"/>
                </a:solidFill>
                <a:latin typeface="Encode Sans"/>
              </a:rPr>
              <a:t>Silence Microphones</a:t>
            </a:r>
            <a:endParaRPr lang="en-US" noProof="0" dirty="0">
              <a:solidFill>
                <a:srgbClr val="243682"/>
              </a:solidFill>
            </a:endParaRPr>
          </a:p>
        </p:txBody>
      </p:sp>
      <p:pic>
        <p:nvPicPr>
          <p:cNvPr id="7" name="Graphic 6" descr="Mute speaker outline">
            <a:extLst>
              <a:ext uri="{FF2B5EF4-FFF2-40B4-BE49-F238E27FC236}">
                <a16:creationId xmlns:a16="http://schemas.microsoft.com/office/drawing/2014/main" id="{7D6EB03D-D757-E538-C37B-45977914E2B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324359" y="2394258"/>
            <a:ext cx="914400" cy="914400"/>
          </a:xfrm>
          <a:prstGeom prst="rect">
            <a:avLst/>
          </a:prstGeom>
        </p:spPr>
      </p:pic>
      <p:sp>
        <p:nvSpPr>
          <p:cNvPr id="8" name="TextBox 7">
            <a:extLst>
              <a:ext uri="{FF2B5EF4-FFF2-40B4-BE49-F238E27FC236}">
                <a16:creationId xmlns:a16="http://schemas.microsoft.com/office/drawing/2014/main" id="{1891B796-AFE8-36B9-583D-D047CC7F3D76}"/>
              </a:ext>
            </a:extLst>
          </p:cNvPr>
          <p:cNvSpPr txBox="1"/>
          <p:nvPr/>
        </p:nvSpPr>
        <p:spPr>
          <a:xfrm>
            <a:off x="1910175" y="3506206"/>
            <a:ext cx="1742768" cy="646331"/>
          </a:xfrm>
          <a:prstGeom prst="rect">
            <a:avLst/>
          </a:prstGeom>
          <a:noFill/>
        </p:spPr>
        <p:txBody>
          <a:bodyPr wrap="square">
            <a:spAutoFit/>
          </a:bodyPr>
          <a:lstStyle/>
          <a:p>
            <a:pPr algn="ctr"/>
            <a:r>
              <a:rPr lang="en-US" sz="1800" noProof="0" dirty="0">
                <a:solidFill>
                  <a:srgbClr val="243682"/>
                </a:solidFill>
                <a:latin typeface="Encode Sans"/>
              </a:rPr>
              <a:t>Silence Mobile Phones</a:t>
            </a:r>
            <a:endParaRPr lang="en-US" noProof="0" dirty="0">
              <a:solidFill>
                <a:srgbClr val="243682"/>
              </a:solidFill>
            </a:endParaRPr>
          </a:p>
        </p:txBody>
      </p:sp>
      <p:pic>
        <p:nvPicPr>
          <p:cNvPr id="9" name="Graphic 8" descr="Coffee outline">
            <a:extLst>
              <a:ext uri="{FF2B5EF4-FFF2-40B4-BE49-F238E27FC236}">
                <a16:creationId xmlns:a16="http://schemas.microsoft.com/office/drawing/2014/main" id="{13F00178-58DB-EF30-4B1D-03664AEB48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6237" y="2394258"/>
            <a:ext cx="914400" cy="914400"/>
          </a:xfrm>
          <a:prstGeom prst="rect">
            <a:avLst/>
          </a:prstGeom>
        </p:spPr>
      </p:pic>
      <p:sp>
        <p:nvSpPr>
          <p:cNvPr id="10" name="TextBox 9">
            <a:extLst>
              <a:ext uri="{FF2B5EF4-FFF2-40B4-BE49-F238E27FC236}">
                <a16:creationId xmlns:a16="http://schemas.microsoft.com/office/drawing/2014/main" id="{D34B72D3-16DB-C359-E800-0AF464E17AEF}"/>
              </a:ext>
            </a:extLst>
          </p:cNvPr>
          <p:cNvSpPr txBox="1"/>
          <p:nvPr/>
        </p:nvSpPr>
        <p:spPr>
          <a:xfrm>
            <a:off x="8348901" y="3506206"/>
            <a:ext cx="1859772" cy="369332"/>
          </a:xfrm>
          <a:prstGeom prst="rect">
            <a:avLst/>
          </a:prstGeom>
          <a:noFill/>
        </p:spPr>
        <p:txBody>
          <a:bodyPr wrap="square">
            <a:spAutoFit/>
          </a:bodyPr>
          <a:lstStyle/>
          <a:p>
            <a:pPr algn="ctr"/>
            <a:r>
              <a:rPr lang="en-US" sz="1800" noProof="0" dirty="0">
                <a:solidFill>
                  <a:srgbClr val="243682"/>
                </a:solidFill>
                <a:latin typeface="Encode Sans"/>
              </a:rPr>
              <a:t>Refreshments</a:t>
            </a:r>
            <a:endParaRPr lang="en-US" noProof="0" dirty="0">
              <a:solidFill>
                <a:srgbClr val="243682"/>
              </a:solidFill>
            </a:endParaRPr>
          </a:p>
        </p:txBody>
      </p:sp>
      <p:grpSp>
        <p:nvGrpSpPr>
          <p:cNvPr id="11" name="Group 10">
            <a:extLst>
              <a:ext uri="{FF2B5EF4-FFF2-40B4-BE49-F238E27FC236}">
                <a16:creationId xmlns:a16="http://schemas.microsoft.com/office/drawing/2014/main" id="{558BBEA3-4298-8C01-64BA-B8322C0CE94C}"/>
              </a:ext>
            </a:extLst>
          </p:cNvPr>
          <p:cNvGrpSpPr/>
          <p:nvPr/>
        </p:nvGrpSpPr>
        <p:grpSpPr>
          <a:xfrm>
            <a:off x="3322385" y="5055559"/>
            <a:ext cx="5547230" cy="914401"/>
            <a:chOff x="2088011" y="5055559"/>
            <a:chExt cx="5547230" cy="914401"/>
          </a:xfrm>
          <a:solidFill>
            <a:srgbClr val="243682"/>
          </a:solidFill>
        </p:grpSpPr>
        <p:sp>
          <p:nvSpPr>
            <p:cNvPr id="12" name="Rectangle 11">
              <a:extLst>
                <a:ext uri="{FF2B5EF4-FFF2-40B4-BE49-F238E27FC236}">
                  <a16:creationId xmlns:a16="http://schemas.microsoft.com/office/drawing/2014/main" id="{0C3CD174-9149-636B-3544-77383BDE93F6}"/>
                </a:ext>
              </a:extLst>
            </p:cNvPr>
            <p:cNvSpPr/>
            <p:nvPr/>
          </p:nvSpPr>
          <p:spPr>
            <a:xfrm>
              <a:off x="2088011" y="5055559"/>
              <a:ext cx="5547230" cy="914401"/>
            </a:xfrm>
            <a:prstGeom prst="rect">
              <a:avLst/>
            </a:prstGeom>
            <a:grpFill/>
            <a:ln>
              <a:solidFill>
                <a:srgbClr val="2436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3" name="Graphic 12" descr="Video camera outline">
              <a:extLst>
                <a:ext uri="{FF2B5EF4-FFF2-40B4-BE49-F238E27FC236}">
                  <a16:creationId xmlns:a16="http://schemas.microsoft.com/office/drawing/2014/main" id="{202D2195-5A4A-8AC7-A613-9797EB993F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18131" y="5055559"/>
              <a:ext cx="914400" cy="914400"/>
            </a:xfrm>
            <a:prstGeom prst="rect">
              <a:avLst/>
            </a:prstGeom>
          </p:spPr>
        </p:pic>
        <p:sp>
          <p:nvSpPr>
            <p:cNvPr id="14" name="TextBox 13">
              <a:extLst>
                <a:ext uri="{FF2B5EF4-FFF2-40B4-BE49-F238E27FC236}">
                  <a16:creationId xmlns:a16="http://schemas.microsoft.com/office/drawing/2014/main" id="{E4D8144D-929C-F38F-D19B-A536974F14D3}"/>
                </a:ext>
              </a:extLst>
            </p:cNvPr>
            <p:cNvSpPr txBox="1"/>
            <p:nvPr/>
          </p:nvSpPr>
          <p:spPr>
            <a:xfrm>
              <a:off x="3352378" y="5328093"/>
              <a:ext cx="4156868" cy="369332"/>
            </a:xfrm>
            <a:prstGeom prst="rect">
              <a:avLst/>
            </a:prstGeom>
            <a:grpFill/>
            <a:ln>
              <a:solidFill>
                <a:srgbClr val="243682"/>
              </a:solidFill>
            </a:ln>
          </p:spPr>
          <p:txBody>
            <a:bodyPr wrap="square" rtlCol="0">
              <a:spAutoFit/>
            </a:bodyPr>
            <a:lstStyle/>
            <a:p>
              <a:pPr algn="ctr"/>
              <a:r>
                <a:rPr lang="en-US" b="1" noProof="0" dirty="0">
                  <a:solidFill>
                    <a:schemeClr val="bg1"/>
                  </a:solidFill>
                  <a:latin typeface="Encode Sans"/>
                </a:rPr>
                <a:t>This training is being recorded</a:t>
              </a:r>
            </a:p>
          </p:txBody>
        </p:sp>
      </p:grpSp>
    </p:spTree>
    <p:extLst>
      <p:ext uri="{BB962C8B-B14F-4D97-AF65-F5344CB8AC3E}">
        <p14:creationId xmlns:p14="http://schemas.microsoft.com/office/powerpoint/2010/main" val="112146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uppo 146">
            <a:extLst>
              <a:ext uri="{FF2B5EF4-FFF2-40B4-BE49-F238E27FC236}">
                <a16:creationId xmlns:a16="http://schemas.microsoft.com/office/drawing/2014/main" id="{21B9842F-7442-6BB4-2AB3-2093F617E372}"/>
              </a:ext>
            </a:extLst>
          </p:cNvPr>
          <p:cNvGrpSpPr/>
          <p:nvPr/>
        </p:nvGrpSpPr>
        <p:grpSpPr>
          <a:xfrm>
            <a:off x="390296" y="956124"/>
            <a:ext cx="3705684" cy="5716759"/>
            <a:chOff x="315132" y="920955"/>
            <a:chExt cx="3705684" cy="5716759"/>
          </a:xfrm>
        </p:grpSpPr>
        <p:sp>
          <p:nvSpPr>
            <p:cNvPr id="103" name="Rettangolo con angoli arrotondati 2">
              <a:extLst>
                <a:ext uri="{FF2B5EF4-FFF2-40B4-BE49-F238E27FC236}">
                  <a16:creationId xmlns:a16="http://schemas.microsoft.com/office/drawing/2014/main" id="{5BFB371C-0D6E-87C0-1188-A48E1106DA81}"/>
                </a:ext>
              </a:extLst>
            </p:cNvPr>
            <p:cNvSpPr/>
            <p:nvPr/>
          </p:nvSpPr>
          <p:spPr>
            <a:xfrm>
              <a:off x="315132" y="920955"/>
              <a:ext cx="3705684" cy="5716759"/>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4" name="Rettangolo con angoli arrotondati sullo stesso lato 7">
              <a:extLst>
                <a:ext uri="{FF2B5EF4-FFF2-40B4-BE49-F238E27FC236}">
                  <a16:creationId xmlns:a16="http://schemas.microsoft.com/office/drawing/2014/main" id="{3B440209-DE0A-0932-3647-4D0BF610A144}"/>
                </a:ext>
              </a:extLst>
            </p:cNvPr>
            <p:cNvSpPr/>
            <p:nvPr/>
          </p:nvSpPr>
          <p:spPr>
            <a:xfrm>
              <a:off x="315133" y="920955"/>
              <a:ext cx="3705683"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COMPANY SITE CHARGING</a:t>
              </a:r>
            </a:p>
            <a:p>
              <a:pPr algn="ctr"/>
              <a:r>
                <a:rPr lang="en-US" sz="1400" noProof="0" dirty="0"/>
                <a:t>Taylor-made offers</a:t>
              </a:r>
            </a:p>
          </p:txBody>
        </p:sp>
        <p:sp>
          <p:nvSpPr>
            <p:cNvPr id="105" name="CasellaDiTesto 20">
              <a:extLst>
                <a:ext uri="{FF2B5EF4-FFF2-40B4-BE49-F238E27FC236}">
                  <a16:creationId xmlns:a16="http://schemas.microsoft.com/office/drawing/2014/main" id="{FD8037B6-6609-0BA3-9C63-03EDAC687E2C}"/>
                </a:ext>
              </a:extLst>
            </p:cNvPr>
            <p:cNvSpPr txBox="1"/>
            <p:nvPr/>
          </p:nvSpPr>
          <p:spPr>
            <a:xfrm>
              <a:off x="315133" y="1612565"/>
              <a:ext cx="3705683" cy="307777"/>
            </a:xfrm>
            <a:prstGeom prst="rect">
              <a:avLst/>
            </a:prstGeom>
            <a:noFill/>
          </p:spPr>
          <p:txBody>
            <a:bodyPr wrap="square" rtlCol="0">
              <a:spAutoFit/>
            </a:bodyPr>
            <a:lstStyle/>
            <a:p>
              <a:pPr algn="ctr"/>
              <a:r>
                <a:rPr lang="en-US" sz="1400" b="1" noProof="0" dirty="0">
                  <a:solidFill>
                    <a:srgbClr val="13CFA2"/>
                  </a:solidFill>
                </a:rPr>
                <a:t>AC and DC chargers</a:t>
              </a:r>
            </a:p>
          </p:txBody>
        </p:sp>
        <p:sp>
          <p:nvSpPr>
            <p:cNvPr id="106" name="CasellaDiTesto 114">
              <a:extLst>
                <a:ext uri="{FF2B5EF4-FFF2-40B4-BE49-F238E27FC236}">
                  <a16:creationId xmlns:a16="http://schemas.microsoft.com/office/drawing/2014/main" id="{80B1E0BA-131D-5E5A-40CA-28BE7461DACC}"/>
                </a:ext>
              </a:extLst>
            </p:cNvPr>
            <p:cNvSpPr txBox="1"/>
            <p:nvPr/>
          </p:nvSpPr>
          <p:spPr>
            <a:xfrm>
              <a:off x="315133" y="2877606"/>
              <a:ext cx="3705683" cy="307777"/>
            </a:xfrm>
            <a:prstGeom prst="rect">
              <a:avLst/>
            </a:prstGeom>
            <a:noFill/>
          </p:spPr>
          <p:txBody>
            <a:bodyPr wrap="square" rtlCol="0">
              <a:spAutoFit/>
            </a:bodyPr>
            <a:lstStyle/>
            <a:p>
              <a:pPr algn="ctr"/>
              <a:r>
                <a:rPr lang="en-US" sz="1400" b="1" noProof="0" dirty="0">
                  <a:solidFill>
                    <a:srgbClr val="13CFA2"/>
                  </a:solidFill>
                </a:rPr>
                <a:t>Charging and energy services</a:t>
              </a:r>
            </a:p>
          </p:txBody>
        </p:sp>
        <p:sp>
          <p:nvSpPr>
            <p:cNvPr id="107" name="CasellaDiTesto 115">
              <a:extLst>
                <a:ext uri="{FF2B5EF4-FFF2-40B4-BE49-F238E27FC236}">
                  <a16:creationId xmlns:a16="http://schemas.microsoft.com/office/drawing/2014/main" id="{53D013C2-CD4B-B4A7-4C59-A599457BAB5B}"/>
                </a:ext>
              </a:extLst>
            </p:cNvPr>
            <p:cNvSpPr txBox="1"/>
            <p:nvPr/>
          </p:nvSpPr>
          <p:spPr>
            <a:xfrm>
              <a:off x="315133" y="4142647"/>
              <a:ext cx="3705683" cy="307777"/>
            </a:xfrm>
            <a:prstGeom prst="rect">
              <a:avLst/>
            </a:prstGeom>
            <a:noFill/>
          </p:spPr>
          <p:txBody>
            <a:bodyPr wrap="square" rtlCol="0">
              <a:spAutoFit/>
            </a:bodyPr>
            <a:lstStyle/>
            <a:p>
              <a:pPr algn="ctr"/>
              <a:r>
                <a:rPr lang="en-US" sz="1400" b="1" noProof="0" dirty="0">
                  <a:solidFill>
                    <a:srgbClr val="13CFA2"/>
                  </a:solidFill>
                </a:rPr>
                <a:t>Installation services</a:t>
              </a:r>
            </a:p>
          </p:txBody>
        </p:sp>
        <p:sp>
          <p:nvSpPr>
            <p:cNvPr id="108" name="CasellaDiTesto 116">
              <a:extLst>
                <a:ext uri="{FF2B5EF4-FFF2-40B4-BE49-F238E27FC236}">
                  <a16:creationId xmlns:a16="http://schemas.microsoft.com/office/drawing/2014/main" id="{F4427BAC-F324-1245-F7E1-00E959EE05FA}"/>
                </a:ext>
              </a:extLst>
            </p:cNvPr>
            <p:cNvSpPr txBox="1"/>
            <p:nvPr/>
          </p:nvSpPr>
          <p:spPr>
            <a:xfrm>
              <a:off x="315133" y="5407688"/>
              <a:ext cx="3705683" cy="307777"/>
            </a:xfrm>
            <a:prstGeom prst="rect">
              <a:avLst/>
            </a:prstGeom>
            <a:noFill/>
          </p:spPr>
          <p:txBody>
            <a:bodyPr wrap="square" rtlCol="0">
              <a:spAutoFit/>
            </a:bodyPr>
            <a:lstStyle/>
            <a:p>
              <a:pPr algn="ctr"/>
              <a:r>
                <a:rPr lang="en-US" sz="1400" b="1" noProof="0" dirty="0">
                  <a:solidFill>
                    <a:srgbClr val="13CFA2"/>
                  </a:solidFill>
                </a:rPr>
                <a:t>Aftersales Services</a:t>
              </a:r>
            </a:p>
          </p:txBody>
        </p:sp>
        <p:grpSp>
          <p:nvGrpSpPr>
            <p:cNvPr id="109" name="Gruppo 90">
              <a:extLst>
                <a:ext uri="{FF2B5EF4-FFF2-40B4-BE49-F238E27FC236}">
                  <a16:creationId xmlns:a16="http://schemas.microsoft.com/office/drawing/2014/main" id="{FD348C68-8444-B21B-134C-6C47B7852F13}"/>
                </a:ext>
              </a:extLst>
            </p:cNvPr>
            <p:cNvGrpSpPr/>
            <p:nvPr/>
          </p:nvGrpSpPr>
          <p:grpSpPr>
            <a:xfrm>
              <a:off x="450931" y="2842587"/>
              <a:ext cx="3434087" cy="2530084"/>
              <a:chOff x="315131" y="2842587"/>
              <a:chExt cx="3705683" cy="2530084"/>
            </a:xfrm>
          </p:grpSpPr>
          <p:cxnSp>
            <p:nvCxnSpPr>
              <p:cNvPr id="169" name="Connettore 1 122">
                <a:extLst>
                  <a:ext uri="{FF2B5EF4-FFF2-40B4-BE49-F238E27FC236}">
                    <a16:creationId xmlns:a16="http://schemas.microsoft.com/office/drawing/2014/main" id="{45B4E999-AD4D-789B-95FA-C8415B5B5E75}"/>
                  </a:ext>
                </a:extLst>
              </p:cNvPr>
              <p:cNvCxnSpPr>
                <a:cxnSpLocks/>
              </p:cNvCxnSpPr>
              <p:nvPr/>
            </p:nvCxnSpPr>
            <p:spPr>
              <a:xfrm>
                <a:off x="315131" y="2842587"/>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70" name="Connettore 1 123">
                <a:extLst>
                  <a:ext uri="{FF2B5EF4-FFF2-40B4-BE49-F238E27FC236}">
                    <a16:creationId xmlns:a16="http://schemas.microsoft.com/office/drawing/2014/main" id="{DA3E6FEB-14FF-E822-533E-C983A344065A}"/>
                  </a:ext>
                </a:extLst>
              </p:cNvPr>
              <p:cNvCxnSpPr>
                <a:cxnSpLocks/>
              </p:cNvCxnSpPr>
              <p:nvPr/>
            </p:nvCxnSpPr>
            <p:spPr>
              <a:xfrm>
                <a:off x="315131" y="4107629"/>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71" name="Connettore 1 124">
                <a:extLst>
                  <a:ext uri="{FF2B5EF4-FFF2-40B4-BE49-F238E27FC236}">
                    <a16:creationId xmlns:a16="http://schemas.microsoft.com/office/drawing/2014/main" id="{25F6B039-A0E4-EC82-EF29-58A8EEA8D555}"/>
                  </a:ext>
                </a:extLst>
              </p:cNvPr>
              <p:cNvCxnSpPr>
                <a:cxnSpLocks/>
              </p:cNvCxnSpPr>
              <p:nvPr/>
            </p:nvCxnSpPr>
            <p:spPr>
              <a:xfrm>
                <a:off x="315131" y="5372671"/>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grpSp>
        <p:grpSp>
          <p:nvGrpSpPr>
            <p:cNvPr id="110" name="Gruppo 91">
              <a:extLst>
                <a:ext uri="{FF2B5EF4-FFF2-40B4-BE49-F238E27FC236}">
                  <a16:creationId xmlns:a16="http://schemas.microsoft.com/office/drawing/2014/main" id="{31A7F2B9-EED9-F67A-E407-91D270B96A4A}"/>
                </a:ext>
              </a:extLst>
            </p:cNvPr>
            <p:cNvGrpSpPr/>
            <p:nvPr/>
          </p:nvGrpSpPr>
          <p:grpSpPr>
            <a:xfrm>
              <a:off x="629302" y="1949965"/>
              <a:ext cx="3077345" cy="856452"/>
              <a:chOff x="-11609962" y="2358682"/>
              <a:chExt cx="3077345" cy="856452"/>
            </a:xfrm>
          </p:grpSpPr>
          <p:pic>
            <p:nvPicPr>
              <p:cNvPr id="155" name="Image 1">
                <a:extLst>
                  <a:ext uri="{FF2B5EF4-FFF2-40B4-BE49-F238E27FC236}">
                    <a16:creationId xmlns:a16="http://schemas.microsoft.com/office/drawing/2014/main" id="{2A8C60BF-E6BA-86E4-5D89-369B53E80B8A}"/>
                  </a:ext>
                </a:extLst>
              </p:cNvPr>
              <p:cNvPicPr>
                <a:picLocks noChangeAspect="1"/>
              </p:cNvPicPr>
              <p:nvPr/>
            </p:nvPicPr>
            <p:blipFill rotWithShape="1">
              <a:blip r:embed="rId3"/>
              <a:srcRect l="14498" r="15876"/>
              <a:stretch/>
            </p:blipFill>
            <p:spPr>
              <a:xfrm>
                <a:off x="-11609962" y="2358682"/>
                <a:ext cx="790250" cy="853384"/>
              </a:xfrm>
              <a:prstGeom prst="rect">
                <a:avLst/>
              </a:prstGeom>
            </p:spPr>
          </p:pic>
          <p:grpSp>
            <p:nvGrpSpPr>
              <p:cNvPr id="156" name="Groupe 52">
                <a:extLst>
                  <a:ext uri="{FF2B5EF4-FFF2-40B4-BE49-F238E27FC236}">
                    <a16:creationId xmlns:a16="http://schemas.microsoft.com/office/drawing/2014/main" id="{3795A85A-25FB-A117-DBA8-8F75510E7214}"/>
                  </a:ext>
                </a:extLst>
              </p:cNvPr>
              <p:cNvGrpSpPr/>
              <p:nvPr/>
            </p:nvGrpSpPr>
            <p:grpSpPr>
              <a:xfrm>
                <a:off x="-10676700" y="2418603"/>
                <a:ext cx="509124" cy="726743"/>
                <a:chOff x="1303033" y="1357982"/>
                <a:chExt cx="2307336" cy="3321319"/>
              </a:xfrm>
            </p:grpSpPr>
            <p:pic>
              <p:nvPicPr>
                <p:cNvPr id="167" name="Picture 2">
                  <a:extLst>
                    <a:ext uri="{FF2B5EF4-FFF2-40B4-BE49-F238E27FC236}">
                      <a16:creationId xmlns:a16="http://schemas.microsoft.com/office/drawing/2014/main" id="{19780BA4-5254-17E3-2BE0-481B43B58FF2}"/>
                    </a:ext>
                  </a:extLst>
                </p:cNvPr>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168" name="Image 54" descr="Une image contenant Graphique, Police, graphisme, logo&#10;&#10;Description générée automatiquement">
                  <a:extLst>
                    <a:ext uri="{FF2B5EF4-FFF2-40B4-BE49-F238E27FC236}">
                      <a16:creationId xmlns:a16="http://schemas.microsoft.com/office/drawing/2014/main" id="{7212AC75-05EF-74E0-7774-08BF625CA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nvGrpSpPr>
              <p:cNvPr id="157" name="Groupe 256">
                <a:extLst>
                  <a:ext uri="{FF2B5EF4-FFF2-40B4-BE49-F238E27FC236}">
                    <a16:creationId xmlns:a16="http://schemas.microsoft.com/office/drawing/2014/main" id="{0B616208-21F0-CF0B-2891-BF493FBB656E}"/>
                  </a:ext>
                </a:extLst>
              </p:cNvPr>
              <p:cNvGrpSpPr/>
              <p:nvPr/>
            </p:nvGrpSpPr>
            <p:grpSpPr>
              <a:xfrm>
                <a:off x="-9855933" y="2442902"/>
                <a:ext cx="509124" cy="685541"/>
                <a:chOff x="4241762" y="1326375"/>
                <a:chExt cx="2334647" cy="3352926"/>
              </a:xfrm>
            </p:grpSpPr>
            <p:pic>
              <p:nvPicPr>
                <p:cNvPr id="162" name="Picture 6">
                  <a:extLst>
                    <a:ext uri="{FF2B5EF4-FFF2-40B4-BE49-F238E27FC236}">
                      <a16:creationId xmlns:a16="http://schemas.microsoft.com/office/drawing/2014/main" id="{BD38C2D9-C07A-7222-2283-C86F8B59EB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163" name="Groupe 258">
                  <a:extLst>
                    <a:ext uri="{FF2B5EF4-FFF2-40B4-BE49-F238E27FC236}">
                      <a16:creationId xmlns:a16="http://schemas.microsoft.com/office/drawing/2014/main" id="{5D70EC8C-4BF1-D113-8F7C-DCC7B9C18758}"/>
                    </a:ext>
                  </a:extLst>
                </p:cNvPr>
                <p:cNvGrpSpPr/>
                <p:nvPr/>
              </p:nvGrpSpPr>
              <p:grpSpPr>
                <a:xfrm>
                  <a:off x="4911552" y="2020862"/>
                  <a:ext cx="996948" cy="2552335"/>
                  <a:chOff x="4911552" y="2020862"/>
                  <a:chExt cx="996948" cy="2552335"/>
                </a:xfrm>
              </p:grpSpPr>
              <p:sp>
                <p:nvSpPr>
                  <p:cNvPr id="164" name="Rectangle 262">
                    <a:extLst>
                      <a:ext uri="{FF2B5EF4-FFF2-40B4-BE49-F238E27FC236}">
                        <a16:creationId xmlns:a16="http://schemas.microsoft.com/office/drawing/2014/main" id="{632E953F-F005-3FA2-BE27-BBAA928D54C7}"/>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65" name="Image 263" descr="Une image contenant Graphique, Police, graphisme, logo&#10;&#10;Description générée automatiquement">
                    <a:extLst>
                      <a:ext uri="{FF2B5EF4-FFF2-40B4-BE49-F238E27FC236}">
                        <a16:creationId xmlns:a16="http://schemas.microsoft.com/office/drawing/2014/main" id="{EDB200CC-520E-8D61-ED23-D5FAE864E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166" name="Image 264" descr="Une image contenant Graphique, Police, graphisme, logo&#10;&#10;Description générée automatiquement">
                    <a:extLst>
                      <a:ext uri="{FF2B5EF4-FFF2-40B4-BE49-F238E27FC236}">
                        <a16:creationId xmlns:a16="http://schemas.microsoft.com/office/drawing/2014/main" id="{5084002B-0D37-7FAF-18CD-9D8694B97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nvGrpSpPr>
              <p:cNvPr id="158" name="Groupe 266">
                <a:extLst>
                  <a:ext uri="{FF2B5EF4-FFF2-40B4-BE49-F238E27FC236}">
                    <a16:creationId xmlns:a16="http://schemas.microsoft.com/office/drawing/2014/main" id="{61707D59-62F7-2B98-6BE3-067DAF020119}"/>
                  </a:ext>
                </a:extLst>
              </p:cNvPr>
              <p:cNvGrpSpPr/>
              <p:nvPr/>
            </p:nvGrpSpPr>
            <p:grpSpPr>
              <a:xfrm>
                <a:off x="-9108604" y="2361750"/>
                <a:ext cx="575987" cy="853384"/>
                <a:chOff x="7788145" y="1114723"/>
                <a:chExt cx="3425286" cy="5628287"/>
              </a:xfrm>
            </p:grpSpPr>
            <p:pic>
              <p:nvPicPr>
                <p:cNvPr id="159" name="Image 269">
                  <a:extLst>
                    <a:ext uri="{FF2B5EF4-FFF2-40B4-BE49-F238E27FC236}">
                      <a16:creationId xmlns:a16="http://schemas.microsoft.com/office/drawing/2014/main" id="{013AD1AC-3053-A042-0EF7-87B3E006A3E9}"/>
                    </a:ext>
                  </a:extLst>
                </p:cNvPr>
                <p:cNvPicPr>
                  <a:picLocks noChangeAspect="1"/>
                </p:cNvPicPr>
                <p:nvPr/>
              </p:nvPicPr>
              <p:blipFill>
                <a:blip r:embed="rId7"/>
                <a:stretch>
                  <a:fillRect/>
                </a:stretch>
              </p:blipFill>
              <p:spPr>
                <a:xfrm>
                  <a:off x="7788145" y="1114723"/>
                  <a:ext cx="3425286" cy="5628287"/>
                </a:xfrm>
                <a:prstGeom prst="rect">
                  <a:avLst/>
                </a:prstGeom>
              </p:spPr>
            </p:pic>
            <p:sp>
              <p:nvSpPr>
                <p:cNvPr id="160" name="Rectangle 272">
                  <a:extLst>
                    <a:ext uri="{FF2B5EF4-FFF2-40B4-BE49-F238E27FC236}">
                      <a16:creationId xmlns:a16="http://schemas.microsoft.com/office/drawing/2014/main" id="{ED08EAFD-B399-D597-D258-DA9EB844EF87}"/>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61" name="Image 275" descr="Une image contenant Police, Graphique, logo, texte&#10;&#10;Description générée automatiquement">
                  <a:extLst>
                    <a:ext uri="{FF2B5EF4-FFF2-40B4-BE49-F238E27FC236}">
                      <a16:creationId xmlns:a16="http://schemas.microsoft.com/office/drawing/2014/main" id="{1BC13F59-ABF5-DE67-852A-1B8FCCC28B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grpSp>
        <p:grpSp>
          <p:nvGrpSpPr>
            <p:cNvPr id="111" name="Gruppo 100">
              <a:extLst>
                <a:ext uri="{FF2B5EF4-FFF2-40B4-BE49-F238E27FC236}">
                  <a16:creationId xmlns:a16="http://schemas.microsoft.com/office/drawing/2014/main" id="{D7024119-C0AB-E67C-B78D-6B5898D1710F}"/>
                </a:ext>
              </a:extLst>
            </p:cNvPr>
            <p:cNvGrpSpPr/>
            <p:nvPr/>
          </p:nvGrpSpPr>
          <p:grpSpPr>
            <a:xfrm>
              <a:off x="393779" y="3166866"/>
              <a:ext cx="3424786" cy="867169"/>
              <a:chOff x="396445" y="3153218"/>
              <a:chExt cx="3424786" cy="867169"/>
            </a:xfrm>
          </p:grpSpPr>
          <p:grpSp>
            <p:nvGrpSpPr>
              <p:cNvPr id="143" name="Gruppo 99">
                <a:extLst>
                  <a:ext uri="{FF2B5EF4-FFF2-40B4-BE49-F238E27FC236}">
                    <a16:creationId xmlns:a16="http://schemas.microsoft.com/office/drawing/2014/main" id="{A04E5718-0645-C4D9-CF30-533DC259DB94}"/>
                  </a:ext>
                </a:extLst>
              </p:cNvPr>
              <p:cNvGrpSpPr/>
              <p:nvPr/>
            </p:nvGrpSpPr>
            <p:grpSpPr>
              <a:xfrm>
                <a:off x="396445" y="3153218"/>
                <a:ext cx="3424786" cy="246221"/>
                <a:chOff x="396445" y="3132746"/>
                <a:chExt cx="3424786" cy="246221"/>
              </a:xfrm>
            </p:grpSpPr>
            <p:sp>
              <p:nvSpPr>
                <p:cNvPr id="151" name="TextBox 21">
                  <a:extLst>
                    <a:ext uri="{FF2B5EF4-FFF2-40B4-BE49-F238E27FC236}">
                      <a16:creationId xmlns:a16="http://schemas.microsoft.com/office/drawing/2014/main" id="{318A0A71-5D43-5EDA-0B15-4609A91C86E6}"/>
                    </a:ext>
                  </a:extLst>
                </p:cNvPr>
                <p:cNvSpPr txBox="1"/>
                <p:nvPr/>
              </p:nvSpPr>
              <p:spPr>
                <a:xfrm>
                  <a:off x="396445" y="3190849"/>
                  <a:ext cx="107034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latin typeface="Encode Sans"/>
                      <a:ea typeface="+mn-ea"/>
                      <a:cs typeface="+mn-cs"/>
                    </a:rPr>
                    <a:t>Supervision platform</a:t>
                  </a:r>
                </a:p>
              </p:txBody>
            </p:sp>
            <p:sp>
              <p:nvSpPr>
                <p:cNvPr id="152" name="TextBox 21">
                  <a:extLst>
                    <a:ext uri="{FF2B5EF4-FFF2-40B4-BE49-F238E27FC236}">
                      <a16:creationId xmlns:a16="http://schemas.microsoft.com/office/drawing/2014/main" id="{1B4C4BBC-923E-C025-57C9-4730D4C0C5D0}"/>
                    </a:ext>
                  </a:extLst>
                </p:cNvPr>
                <p:cNvSpPr txBox="1"/>
                <p:nvPr/>
              </p:nvSpPr>
              <p:spPr>
                <a:xfrm>
                  <a:off x="2510590" y="3192310"/>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Charging app</a:t>
                  </a:r>
                </a:p>
              </p:txBody>
            </p:sp>
            <p:sp>
              <p:nvSpPr>
                <p:cNvPr id="153" name="TextBox 21">
                  <a:extLst>
                    <a:ext uri="{FF2B5EF4-FFF2-40B4-BE49-F238E27FC236}">
                      <a16:creationId xmlns:a16="http://schemas.microsoft.com/office/drawing/2014/main" id="{8DC54028-0F44-8688-800F-42EDCCFF5D09}"/>
                    </a:ext>
                  </a:extLst>
                </p:cNvPr>
                <p:cNvSpPr txBox="1"/>
                <p:nvPr/>
              </p:nvSpPr>
              <p:spPr>
                <a:xfrm>
                  <a:off x="1587051" y="3132746"/>
                  <a:ext cx="7516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Dynamic load management</a:t>
                  </a:r>
                </a:p>
              </p:txBody>
            </p:sp>
            <p:sp>
              <p:nvSpPr>
                <p:cNvPr id="154" name="ZoneTexte 280">
                  <a:extLst>
                    <a:ext uri="{FF2B5EF4-FFF2-40B4-BE49-F238E27FC236}">
                      <a16:creationId xmlns:a16="http://schemas.microsoft.com/office/drawing/2014/main" id="{39CC61BD-C850-7FBC-570E-5FCC0D423EF4}"/>
                    </a:ext>
                  </a:extLst>
                </p:cNvPr>
                <p:cNvSpPr txBox="1"/>
                <p:nvPr/>
              </p:nvSpPr>
              <p:spPr>
                <a:xfrm>
                  <a:off x="3318597" y="3192310"/>
                  <a:ext cx="502634" cy="123111"/>
                </a:xfrm>
                <a:prstGeom prst="rect">
                  <a:avLst/>
                </a:prstGeom>
                <a:noFill/>
              </p:spPr>
              <p:txBody>
                <a:bodyPr wrap="square" lIns="0" tIns="0" rIns="0" bIns="0">
                  <a:spAutoFit/>
                </a:bodyPr>
                <a:lstStyle/>
                <a:p>
                  <a:pPr algn="ctr"/>
                  <a:r>
                    <a:rPr lang="en-US" sz="800" noProof="0" dirty="0">
                      <a:solidFill>
                        <a:srgbClr val="002060"/>
                      </a:solidFill>
                    </a:rPr>
                    <a:t>RFID card</a:t>
                  </a:r>
                </a:p>
              </p:txBody>
            </p:sp>
          </p:grpSp>
          <p:grpSp>
            <p:nvGrpSpPr>
              <p:cNvPr id="144" name="Gruppo 98">
                <a:extLst>
                  <a:ext uri="{FF2B5EF4-FFF2-40B4-BE49-F238E27FC236}">
                    <a16:creationId xmlns:a16="http://schemas.microsoft.com/office/drawing/2014/main" id="{6F514839-99E6-A97A-1597-207CCA00B0C9}"/>
                  </a:ext>
                </a:extLst>
              </p:cNvPr>
              <p:cNvGrpSpPr/>
              <p:nvPr/>
            </p:nvGrpSpPr>
            <p:grpSpPr>
              <a:xfrm>
                <a:off x="447159" y="3407115"/>
                <a:ext cx="3374072" cy="613272"/>
                <a:chOff x="447159" y="3407115"/>
                <a:chExt cx="3374072" cy="613272"/>
              </a:xfrm>
            </p:grpSpPr>
            <p:pic>
              <p:nvPicPr>
                <p:cNvPr id="145" name="Image 15">
                  <a:extLst>
                    <a:ext uri="{FF2B5EF4-FFF2-40B4-BE49-F238E27FC236}">
                      <a16:creationId xmlns:a16="http://schemas.microsoft.com/office/drawing/2014/main" id="{59F765FD-1373-83C4-FA37-BC17536D3012}"/>
                    </a:ext>
                  </a:extLst>
                </p:cNvPr>
                <p:cNvPicPr>
                  <a:picLocks noChangeAspect="1"/>
                </p:cNvPicPr>
                <p:nvPr/>
              </p:nvPicPr>
              <p:blipFill rotWithShape="1">
                <a:blip r:embed="rId9"/>
                <a:srcRect l="18967" t="16599" r="18653" b="16410"/>
                <a:stretch/>
              </p:blipFill>
              <p:spPr>
                <a:xfrm>
                  <a:off x="447159" y="3425811"/>
                  <a:ext cx="968921" cy="585307"/>
                </a:xfrm>
                <a:prstGeom prst="rect">
                  <a:avLst/>
                </a:prstGeom>
              </p:spPr>
            </p:pic>
            <p:grpSp>
              <p:nvGrpSpPr>
                <p:cNvPr id="146" name="Gruppo 94">
                  <a:extLst>
                    <a:ext uri="{FF2B5EF4-FFF2-40B4-BE49-F238E27FC236}">
                      <a16:creationId xmlns:a16="http://schemas.microsoft.com/office/drawing/2014/main" id="{3CD18A7E-9475-D334-23C4-FC9426EFA3BE}"/>
                    </a:ext>
                  </a:extLst>
                </p:cNvPr>
                <p:cNvGrpSpPr/>
                <p:nvPr/>
              </p:nvGrpSpPr>
              <p:grpSpPr>
                <a:xfrm>
                  <a:off x="2580908" y="3407115"/>
                  <a:ext cx="546774" cy="613272"/>
                  <a:chOff x="2588232" y="3407115"/>
                  <a:chExt cx="546774" cy="613272"/>
                </a:xfrm>
              </p:grpSpPr>
              <p:pic>
                <p:nvPicPr>
                  <p:cNvPr id="149" name="Image 17">
                    <a:extLst>
                      <a:ext uri="{FF2B5EF4-FFF2-40B4-BE49-F238E27FC236}">
                        <a16:creationId xmlns:a16="http://schemas.microsoft.com/office/drawing/2014/main" id="{52F48381-BFD7-C0C7-F3B9-1697663466BD}"/>
                      </a:ext>
                    </a:extLst>
                  </p:cNvPr>
                  <p:cNvPicPr>
                    <a:picLocks noChangeAspect="1"/>
                  </p:cNvPicPr>
                  <p:nvPr/>
                </p:nvPicPr>
                <p:blipFill>
                  <a:blip r:embed="rId10"/>
                  <a:stretch>
                    <a:fillRect/>
                  </a:stretch>
                </p:blipFill>
                <p:spPr>
                  <a:xfrm>
                    <a:off x="2588232" y="3407115"/>
                    <a:ext cx="286653" cy="613272"/>
                  </a:xfrm>
                  <a:prstGeom prst="rect">
                    <a:avLst/>
                  </a:prstGeom>
                </p:spPr>
              </p:pic>
              <p:pic>
                <p:nvPicPr>
                  <p:cNvPr id="150" name="Image 19">
                    <a:extLst>
                      <a:ext uri="{FF2B5EF4-FFF2-40B4-BE49-F238E27FC236}">
                        <a16:creationId xmlns:a16="http://schemas.microsoft.com/office/drawing/2014/main" id="{74C09460-DDA4-3CD5-5959-E0A9DA525B34}"/>
                      </a:ext>
                    </a:extLst>
                  </p:cNvPr>
                  <p:cNvPicPr>
                    <a:picLocks noChangeAspect="1"/>
                  </p:cNvPicPr>
                  <p:nvPr/>
                </p:nvPicPr>
                <p:blipFill>
                  <a:blip r:embed="rId11"/>
                  <a:stretch>
                    <a:fillRect/>
                  </a:stretch>
                </p:blipFill>
                <p:spPr>
                  <a:xfrm>
                    <a:off x="2842846" y="3409304"/>
                    <a:ext cx="292160" cy="608894"/>
                  </a:xfrm>
                  <a:prstGeom prst="rect">
                    <a:avLst/>
                  </a:prstGeom>
                </p:spPr>
              </p:pic>
            </p:grpSp>
            <p:pic>
              <p:nvPicPr>
                <p:cNvPr id="147" name="Image 63">
                  <a:extLst>
                    <a:ext uri="{FF2B5EF4-FFF2-40B4-BE49-F238E27FC236}">
                      <a16:creationId xmlns:a16="http://schemas.microsoft.com/office/drawing/2014/main" id="{1FA0066D-502B-2E19-384D-482A2C372DF1}"/>
                    </a:ext>
                  </a:extLst>
                </p:cNvPr>
                <p:cNvPicPr>
                  <a:picLocks noChangeAspect="1"/>
                </p:cNvPicPr>
                <p:nvPr/>
              </p:nvPicPr>
              <p:blipFill>
                <a:blip r:embed="rId12"/>
                <a:stretch>
                  <a:fillRect/>
                </a:stretch>
              </p:blipFill>
              <p:spPr>
                <a:xfrm>
                  <a:off x="1466793" y="3518947"/>
                  <a:ext cx="992139" cy="415348"/>
                </a:xfrm>
                <a:prstGeom prst="rect">
                  <a:avLst/>
                </a:prstGeom>
              </p:spPr>
            </p:pic>
            <p:pic>
              <p:nvPicPr>
                <p:cNvPr id="148" name="Picture 13" descr="A blue card with white text&#10;&#10;Description automatically generated">
                  <a:extLst>
                    <a:ext uri="{FF2B5EF4-FFF2-40B4-BE49-F238E27FC236}">
                      <a16:creationId xmlns:a16="http://schemas.microsoft.com/office/drawing/2014/main" id="{823520EC-FA19-532B-5543-3AE1CB0CE41D}"/>
                    </a:ext>
                  </a:extLst>
                </p:cNvPr>
                <p:cNvPicPr>
                  <a:picLocks noChangeAspect="1"/>
                </p:cNvPicPr>
                <p:nvPr/>
              </p:nvPicPr>
              <p:blipFill rotWithShape="1">
                <a:blip r:embed="rId13">
                  <a:extLst>
                    <a:ext uri="{28A0092B-C50C-407E-A947-70E740481C1C}">
                      <a14:useLocalDpi xmlns:a14="http://schemas.microsoft.com/office/drawing/2010/main" val="0"/>
                    </a:ext>
                  </a:extLst>
                </a:blip>
                <a:srcRect l="16153" r="15128"/>
                <a:stretch/>
              </p:blipFill>
              <p:spPr>
                <a:xfrm>
                  <a:off x="3318597" y="3521787"/>
                  <a:ext cx="502634" cy="410938"/>
                </a:xfrm>
                <a:prstGeom prst="rect">
                  <a:avLst/>
                </a:prstGeom>
              </p:spPr>
            </p:pic>
          </p:grpSp>
        </p:grpSp>
        <p:grpSp>
          <p:nvGrpSpPr>
            <p:cNvPr id="112" name="Gruppo 118">
              <a:extLst>
                <a:ext uri="{FF2B5EF4-FFF2-40B4-BE49-F238E27FC236}">
                  <a16:creationId xmlns:a16="http://schemas.microsoft.com/office/drawing/2014/main" id="{69D34E0F-1315-5F9F-0BCE-C548140F008B}"/>
                </a:ext>
              </a:extLst>
            </p:cNvPr>
            <p:cNvGrpSpPr/>
            <p:nvPr/>
          </p:nvGrpSpPr>
          <p:grpSpPr>
            <a:xfrm>
              <a:off x="450907" y="4488522"/>
              <a:ext cx="3434134" cy="797079"/>
              <a:chOff x="445717" y="4488522"/>
              <a:chExt cx="3434134" cy="797079"/>
            </a:xfrm>
          </p:grpSpPr>
          <p:grpSp>
            <p:nvGrpSpPr>
              <p:cNvPr id="128" name="Gruppo 112">
                <a:extLst>
                  <a:ext uri="{FF2B5EF4-FFF2-40B4-BE49-F238E27FC236}">
                    <a16:creationId xmlns:a16="http://schemas.microsoft.com/office/drawing/2014/main" id="{9A49E561-4737-A9D1-01F5-6B3D2A7322E7}"/>
                  </a:ext>
                </a:extLst>
              </p:cNvPr>
              <p:cNvGrpSpPr/>
              <p:nvPr/>
            </p:nvGrpSpPr>
            <p:grpSpPr>
              <a:xfrm>
                <a:off x="1858158" y="4488522"/>
                <a:ext cx="447705" cy="784069"/>
                <a:chOff x="1864508" y="4488522"/>
                <a:chExt cx="447705" cy="784069"/>
              </a:xfrm>
            </p:grpSpPr>
            <p:sp>
              <p:nvSpPr>
                <p:cNvPr id="141" name="TextBox 21">
                  <a:extLst>
                    <a:ext uri="{FF2B5EF4-FFF2-40B4-BE49-F238E27FC236}">
                      <a16:creationId xmlns:a16="http://schemas.microsoft.com/office/drawing/2014/main" id="{486041E0-E45C-6624-026C-BF53BA494678}"/>
                    </a:ext>
                  </a:extLst>
                </p:cNvPr>
                <p:cNvSpPr txBox="1"/>
                <p:nvPr/>
              </p:nvSpPr>
              <p:spPr>
                <a:xfrm>
                  <a:off x="1919291" y="4488522"/>
                  <a:ext cx="33813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Civil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works</a:t>
                  </a:r>
                </a:p>
              </p:txBody>
            </p:sp>
            <p:pic>
              <p:nvPicPr>
                <p:cNvPr id="142" name="Picture 2" descr="Service worker icon male construction Royalty Free Vector">
                  <a:extLst>
                    <a:ext uri="{FF2B5EF4-FFF2-40B4-BE49-F238E27FC236}">
                      <a16:creationId xmlns:a16="http://schemas.microsoft.com/office/drawing/2014/main" id="{5AA8819F-D219-E8C5-4F4A-82C604D8DF67}"/>
                    </a:ext>
                  </a:extLst>
                </p:cNvPr>
                <p:cNvPicPr>
                  <a:picLocks noChangeAspect="1" noChangeArrowheads="1"/>
                </p:cNvPicPr>
                <p:nvPr/>
              </p:nvPicPr>
              <p:blipFill rotWithShape="1">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1864508" y="4765870"/>
                  <a:ext cx="447705" cy="5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9" name="Gruppo 113">
                <a:extLst>
                  <a:ext uri="{FF2B5EF4-FFF2-40B4-BE49-F238E27FC236}">
                    <a16:creationId xmlns:a16="http://schemas.microsoft.com/office/drawing/2014/main" id="{E3992780-54FC-128D-3139-82049CD9D973}"/>
                  </a:ext>
                </a:extLst>
              </p:cNvPr>
              <p:cNvGrpSpPr/>
              <p:nvPr/>
            </p:nvGrpSpPr>
            <p:grpSpPr>
              <a:xfrm>
                <a:off x="1175973" y="4554782"/>
                <a:ext cx="593429" cy="730819"/>
                <a:chOff x="1153748" y="4554782"/>
                <a:chExt cx="593429" cy="730819"/>
              </a:xfrm>
            </p:grpSpPr>
            <p:sp>
              <p:nvSpPr>
                <p:cNvPr id="139" name="TextBox 20">
                  <a:extLst>
                    <a:ext uri="{FF2B5EF4-FFF2-40B4-BE49-F238E27FC236}">
                      <a16:creationId xmlns:a16="http://schemas.microsoft.com/office/drawing/2014/main" id="{E50EEAE5-A23E-463F-CA4D-709823AFAD3F}"/>
                    </a:ext>
                  </a:extLst>
                </p:cNvPr>
                <p:cNvSpPr txBox="1"/>
                <p:nvPr/>
              </p:nvSpPr>
              <p:spPr>
                <a:xfrm>
                  <a:off x="1153748" y="4554782"/>
                  <a:ext cx="5934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Permitting</a:t>
                  </a:r>
                </a:p>
              </p:txBody>
            </p:sp>
            <p:pic>
              <p:nvPicPr>
                <p:cNvPr id="140" name="Picture 4" descr="Permit Icon Vector Art, Icons, and Graphics for Free Download">
                  <a:extLst>
                    <a:ext uri="{FF2B5EF4-FFF2-40B4-BE49-F238E27FC236}">
                      <a16:creationId xmlns:a16="http://schemas.microsoft.com/office/drawing/2014/main" id="{FDAF6807-D07B-21A7-DD92-DCF5E9648A36}"/>
                    </a:ext>
                  </a:extLst>
                </p:cNvPr>
                <p:cNvPicPr>
                  <a:picLocks noChangeAspect="1" noChangeArrowheads="1"/>
                </p:cNvPicPr>
                <p:nvPr/>
              </p:nvPicPr>
              <p:blipFill rotWithShape="1">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l="14031" r="13859"/>
                <a:stretch/>
              </p:blipFill>
              <p:spPr bwMode="auto">
                <a:xfrm>
                  <a:off x="1258383" y="4752859"/>
                  <a:ext cx="384158" cy="532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Gruppo 108">
                <a:extLst>
                  <a:ext uri="{FF2B5EF4-FFF2-40B4-BE49-F238E27FC236}">
                    <a16:creationId xmlns:a16="http://schemas.microsoft.com/office/drawing/2014/main" id="{5AD10B6D-B8EF-3437-8D4F-CFB7D4AF3B54}"/>
                  </a:ext>
                </a:extLst>
              </p:cNvPr>
              <p:cNvGrpSpPr/>
              <p:nvPr/>
            </p:nvGrpSpPr>
            <p:grpSpPr>
              <a:xfrm>
                <a:off x="3074067" y="4554782"/>
                <a:ext cx="805784" cy="649115"/>
                <a:chOff x="3137567" y="4554782"/>
                <a:chExt cx="805784" cy="649115"/>
              </a:xfrm>
            </p:grpSpPr>
            <p:pic>
              <p:nvPicPr>
                <p:cNvPr id="137" name="Picture 2">
                  <a:extLst>
                    <a:ext uri="{FF2B5EF4-FFF2-40B4-BE49-F238E27FC236}">
                      <a16:creationId xmlns:a16="http://schemas.microsoft.com/office/drawing/2014/main" id="{D2B5A4C6-AD18-56E0-C801-D28F28C285AC}"/>
                    </a:ext>
                  </a:extLst>
                </p:cNvPr>
                <p:cNvPicPr>
                  <a:picLocks noChangeAspect="1" noChangeArrowheads="1"/>
                </p:cNvPicPr>
                <p:nvPr/>
              </p:nvPicPr>
              <p:blipFill rotWithShape="1">
                <a:blip r:embed="rId16">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3222019" y="4834564"/>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4">
                  <a:extLst>
                    <a:ext uri="{FF2B5EF4-FFF2-40B4-BE49-F238E27FC236}">
                      <a16:creationId xmlns:a16="http://schemas.microsoft.com/office/drawing/2014/main" id="{118A0D46-4583-CD95-8EE7-4B072185B2E9}"/>
                    </a:ext>
                  </a:extLst>
                </p:cNvPr>
                <p:cNvSpPr txBox="1"/>
                <p:nvPr/>
              </p:nvSpPr>
              <p:spPr>
                <a:xfrm>
                  <a:off x="3137567" y="4554782"/>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Commissioning</a:t>
                  </a:r>
                </a:p>
              </p:txBody>
            </p:sp>
          </p:grpSp>
          <p:grpSp>
            <p:nvGrpSpPr>
              <p:cNvPr id="131" name="Gruppo 117">
                <a:extLst>
                  <a:ext uri="{FF2B5EF4-FFF2-40B4-BE49-F238E27FC236}">
                    <a16:creationId xmlns:a16="http://schemas.microsoft.com/office/drawing/2014/main" id="{19A0BF05-3F14-180A-88FE-FBEBF96FB25C}"/>
                  </a:ext>
                </a:extLst>
              </p:cNvPr>
              <p:cNvGrpSpPr/>
              <p:nvPr/>
            </p:nvGrpSpPr>
            <p:grpSpPr>
              <a:xfrm>
                <a:off x="445717" y="4488522"/>
                <a:ext cx="641500" cy="762818"/>
                <a:chOff x="394917" y="4488522"/>
                <a:chExt cx="641500" cy="762818"/>
              </a:xfrm>
            </p:grpSpPr>
            <p:sp>
              <p:nvSpPr>
                <p:cNvPr id="135" name="TextBox 21">
                  <a:extLst>
                    <a:ext uri="{FF2B5EF4-FFF2-40B4-BE49-F238E27FC236}">
                      <a16:creationId xmlns:a16="http://schemas.microsoft.com/office/drawing/2014/main" id="{F7EF13B7-38DB-1794-FE65-04F7382F6AC9}"/>
                    </a:ext>
                  </a:extLst>
                </p:cNvPr>
                <p:cNvSpPr txBox="1"/>
                <p:nvPr/>
              </p:nvSpPr>
              <p:spPr>
                <a:xfrm>
                  <a:off x="440815" y="4488522"/>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Site</a:t>
                  </a:r>
                  <a:br>
                    <a:rPr kumimoji="0" lang="en-US" sz="800" b="0" i="0" u="none" strike="noStrike" kern="1200" cap="none" spc="0" normalizeH="0" baseline="0" noProof="0" dirty="0">
                      <a:ln>
                        <a:noFill/>
                      </a:ln>
                      <a:solidFill>
                        <a:srgbClr val="002060"/>
                      </a:solidFill>
                      <a:effectLst/>
                      <a:uLnTx/>
                      <a:uFillTx/>
                      <a:ea typeface="+mn-ea"/>
                      <a:cs typeface="+mn-cs"/>
                    </a:rPr>
                  </a:br>
                  <a:r>
                    <a:rPr kumimoji="0" lang="en-US" sz="800" b="0" i="0" u="none" strike="noStrike" kern="1200" cap="none" spc="0" normalizeH="0" baseline="0" noProof="0" dirty="0">
                      <a:ln>
                        <a:noFill/>
                      </a:ln>
                      <a:solidFill>
                        <a:srgbClr val="002060"/>
                      </a:solidFill>
                      <a:effectLst/>
                      <a:uLnTx/>
                      <a:uFillTx/>
                      <a:ea typeface="+mn-ea"/>
                      <a:cs typeface="+mn-cs"/>
                    </a:rPr>
                    <a:t>evaluation</a:t>
                  </a:r>
                </a:p>
              </p:txBody>
            </p:sp>
            <p:pic>
              <p:nvPicPr>
                <p:cNvPr id="136" name="Picture 10" descr="12,112 Icon Depot Images, Stock Photos &amp; Vectors | Shutterstock">
                  <a:extLst>
                    <a:ext uri="{FF2B5EF4-FFF2-40B4-BE49-F238E27FC236}">
                      <a16:creationId xmlns:a16="http://schemas.microsoft.com/office/drawing/2014/main" id="{AC558114-0794-D0C2-90B7-0493A1BC6BCB}"/>
                    </a:ext>
                  </a:extLst>
                </p:cNvPr>
                <p:cNvPicPr>
                  <a:picLocks noChangeAspect="1" noChangeArrowheads="1"/>
                </p:cNvPicPr>
                <p:nvPr/>
              </p:nvPicPr>
              <p:blipFill rotWithShape="1">
                <a:blip r:embed="rId17" cstate="print">
                  <a:duotone>
                    <a:schemeClr val="bg2">
                      <a:shade val="45000"/>
                      <a:satMod val="135000"/>
                    </a:schemeClr>
                    <a:prstClr val="white"/>
                  </a:duotone>
                  <a:extLst>
                    <a:ext uri="{BEBA8EAE-BF5A-486C-A8C5-ECC9F3942E4B}">
                      <a14:imgProps xmlns:a14="http://schemas.microsoft.com/office/drawing/2010/main">
                        <a14:imgLayer r:embed="rId18">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394917" y="4787120"/>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2" name="Gruppo 111">
                <a:extLst>
                  <a:ext uri="{FF2B5EF4-FFF2-40B4-BE49-F238E27FC236}">
                    <a16:creationId xmlns:a16="http://schemas.microsoft.com/office/drawing/2014/main" id="{2C33B8BF-DB76-0D16-7CFF-3DE48E695208}"/>
                  </a:ext>
                </a:extLst>
              </p:cNvPr>
              <p:cNvGrpSpPr/>
              <p:nvPr/>
            </p:nvGrpSpPr>
            <p:grpSpPr>
              <a:xfrm>
                <a:off x="2394619" y="4488522"/>
                <a:ext cx="590693" cy="755576"/>
                <a:chOff x="2429544" y="4488522"/>
                <a:chExt cx="590693" cy="755576"/>
              </a:xfrm>
            </p:grpSpPr>
            <p:sp>
              <p:nvSpPr>
                <p:cNvPr id="133" name="TextBox 22">
                  <a:extLst>
                    <a:ext uri="{FF2B5EF4-FFF2-40B4-BE49-F238E27FC236}">
                      <a16:creationId xmlns:a16="http://schemas.microsoft.com/office/drawing/2014/main" id="{93175239-4EE5-1AF0-3389-E9853AEC57C7}"/>
                    </a:ext>
                  </a:extLst>
                </p:cNvPr>
                <p:cNvSpPr txBox="1"/>
                <p:nvPr/>
              </p:nvSpPr>
              <p:spPr>
                <a:xfrm>
                  <a:off x="2429544" y="4488522"/>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Hardware installation</a:t>
                  </a:r>
                </a:p>
              </p:txBody>
            </p:sp>
            <p:pic>
              <p:nvPicPr>
                <p:cNvPr id="134" name="Picture 6" descr="Charging Station Vector Art, Icons, and Graphics for Free Download">
                  <a:extLst>
                    <a:ext uri="{FF2B5EF4-FFF2-40B4-BE49-F238E27FC236}">
                      <a16:creationId xmlns:a16="http://schemas.microsoft.com/office/drawing/2014/main" id="{FF4B1D0F-60C2-A00F-B9B6-D40241C6BE60}"/>
                    </a:ext>
                  </a:extLst>
                </p:cNvPr>
                <p:cNvPicPr>
                  <a:picLocks noChangeAspect="1" noChangeArrowheads="1"/>
                </p:cNvPicPr>
                <p:nvPr/>
              </p:nvPicPr>
              <p:blipFill rotWithShape="1">
                <a:blip r:embed="rId19"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2536492" y="4794362"/>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3" name="Gruppo 144">
              <a:extLst>
                <a:ext uri="{FF2B5EF4-FFF2-40B4-BE49-F238E27FC236}">
                  <a16:creationId xmlns:a16="http://schemas.microsoft.com/office/drawing/2014/main" id="{5210DCB2-4CCE-8A59-6325-3908B3CFB511}"/>
                </a:ext>
              </a:extLst>
            </p:cNvPr>
            <p:cNvGrpSpPr/>
            <p:nvPr/>
          </p:nvGrpSpPr>
          <p:grpSpPr>
            <a:xfrm>
              <a:off x="522227" y="5748864"/>
              <a:ext cx="3291494" cy="789285"/>
              <a:chOff x="546571" y="5802876"/>
              <a:chExt cx="3291494" cy="789285"/>
            </a:xfrm>
          </p:grpSpPr>
          <p:grpSp>
            <p:nvGrpSpPr>
              <p:cNvPr id="114" name="Gruppo 143">
                <a:extLst>
                  <a:ext uri="{FF2B5EF4-FFF2-40B4-BE49-F238E27FC236}">
                    <a16:creationId xmlns:a16="http://schemas.microsoft.com/office/drawing/2014/main" id="{E61A83E2-AE44-DA6C-0A14-0C2097A8202A}"/>
                  </a:ext>
                </a:extLst>
              </p:cNvPr>
              <p:cNvGrpSpPr/>
              <p:nvPr/>
            </p:nvGrpSpPr>
            <p:grpSpPr>
              <a:xfrm>
                <a:off x="546571" y="5802876"/>
                <a:ext cx="541045" cy="778964"/>
                <a:chOff x="500275" y="5802876"/>
                <a:chExt cx="541045" cy="778964"/>
              </a:xfrm>
            </p:grpSpPr>
            <p:sp>
              <p:nvSpPr>
                <p:cNvPr id="126" name="TextBox 13">
                  <a:extLst>
                    <a:ext uri="{FF2B5EF4-FFF2-40B4-BE49-F238E27FC236}">
                      <a16:creationId xmlns:a16="http://schemas.microsoft.com/office/drawing/2014/main" id="{F8002CAD-A00B-A871-F3AA-16DAC2993CEE}"/>
                    </a:ext>
                  </a:extLst>
                </p:cNvPr>
                <p:cNvSpPr txBox="1"/>
                <p:nvPr/>
              </p:nvSpPr>
              <p:spPr>
                <a:xfrm>
                  <a:off x="500275" y="5802876"/>
                  <a:ext cx="5410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127" name="Picture 4" descr="Maintenance schedule icon with calendar and wrench">
                  <a:extLst>
                    <a:ext uri="{FF2B5EF4-FFF2-40B4-BE49-F238E27FC236}">
                      <a16:creationId xmlns:a16="http://schemas.microsoft.com/office/drawing/2014/main" id="{F72FF159-92AF-7840-8750-9CE4E44F63F4}"/>
                    </a:ext>
                  </a:extLst>
                </p:cNvPr>
                <p:cNvPicPr>
                  <a:picLocks noChangeAspect="1" noChangeArrowheads="1"/>
                </p:cNvPicPr>
                <p:nvPr/>
              </p:nvPicPr>
              <p:blipFill rotWithShape="1">
                <a:blip r:embed="rId2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24472" y="6119916"/>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uppo 142">
                <a:extLst>
                  <a:ext uri="{FF2B5EF4-FFF2-40B4-BE49-F238E27FC236}">
                    <a16:creationId xmlns:a16="http://schemas.microsoft.com/office/drawing/2014/main" id="{C8FA6C64-8F12-F8EA-614F-9ADADAA07937}"/>
                  </a:ext>
                </a:extLst>
              </p:cNvPr>
              <p:cNvGrpSpPr/>
              <p:nvPr/>
            </p:nvGrpSpPr>
            <p:grpSpPr>
              <a:xfrm>
                <a:off x="1250772" y="5804042"/>
                <a:ext cx="948212" cy="760949"/>
                <a:chOff x="1058066" y="5804042"/>
                <a:chExt cx="948212" cy="760949"/>
              </a:xfrm>
            </p:grpSpPr>
            <p:sp>
              <p:nvSpPr>
                <p:cNvPr id="124" name="TextBox 14">
                  <a:extLst>
                    <a:ext uri="{FF2B5EF4-FFF2-40B4-BE49-F238E27FC236}">
                      <a16:creationId xmlns:a16="http://schemas.microsoft.com/office/drawing/2014/main" id="{BED007BF-2D27-CBC3-FBE1-8A9120F0A663}"/>
                    </a:ext>
                  </a:extLst>
                </p:cNvPr>
                <p:cNvSpPr txBox="1"/>
                <p:nvPr/>
              </p:nvSpPr>
              <p:spPr>
                <a:xfrm>
                  <a:off x="1058066" y="5804042"/>
                  <a:ext cx="94821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Maintenance / Optional Coverage</a:t>
                  </a:r>
                </a:p>
              </p:txBody>
            </p:sp>
            <p:pic>
              <p:nvPicPr>
                <p:cNvPr id="125" name="Picture 6" descr="Approval check vector icon Stock Vector | Adobe Stock">
                  <a:extLst>
                    <a:ext uri="{FF2B5EF4-FFF2-40B4-BE49-F238E27FC236}">
                      <a16:creationId xmlns:a16="http://schemas.microsoft.com/office/drawing/2014/main" id="{FEBF70B3-BE3D-0DC9-453A-933DC23684FC}"/>
                    </a:ext>
                  </a:extLst>
                </p:cNvPr>
                <p:cNvPicPr>
                  <a:picLocks noChangeAspect="1" noChangeArrowheads="1"/>
                </p:cNvPicPr>
                <p:nvPr/>
              </p:nvPicPr>
              <p:blipFill rotWithShape="1">
                <a:blip r:embed="rId21">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2">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1255851" y="6103326"/>
                  <a:ext cx="552643" cy="461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uppo 140">
                <a:extLst>
                  <a:ext uri="{FF2B5EF4-FFF2-40B4-BE49-F238E27FC236}">
                    <a16:creationId xmlns:a16="http://schemas.microsoft.com/office/drawing/2014/main" id="{D087E096-7AE7-9AA6-04A5-3D617FD55F3A}"/>
                  </a:ext>
                </a:extLst>
              </p:cNvPr>
              <p:cNvGrpSpPr/>
              <p:nvPr/>
            </p:nvGrpSpPr>
            <p:grpSpPr>
              <a:xfrm>
                <a:off x="3158519" y="5875999"/>
                <a:ext cx="679546" cy="649153"/>
                <a:chOff x="3158519" y="5875999"/>
                <a:chExt cx="679546" cy="649153"/>
              </a:xfrm>
            </p:grpSpPr>
            <p:pic>
              <p:nvPicPr>
                <p:cNvPr id="122" name="Picture 2" descr="User Icon - Vector Customer Service, Support &amp; Care with Headphone for  Helpline Glyph Pictogram illustration Stock Vector | Adobe Stock">
                  <a:extLst>
                    <a:ext uri="{FF2B5EF4-FFF2-40B4-BE49-F238E27FC236}">
                      <a16:creationId xmlns:a16="http://schemas.microsoft.com/office/drawing/2014/main" id="{3C4E99CE-915E-EC9B-F6FE-2E7B1DE52834}"/>
                    </a:ext>
                  </a:extLst>
                </p:cNvPr>
                <p:cNvPicPr>
                  <a:picLocks noChangeAspect="1" noChangeArrowheads="1"/>
                </p:cNvPicPr>
                <p:nvPr/>
              </p:nvPicPr>
              <p:blipFill rotWithShape="1">
                <a:blip r:embed="rId2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4">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326141" y="6115538"/>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5">
                  <a:extLst>
                    <a:ext uri="{FF2B5EF4-FFF2-40B4-BE49-F238E27FC236}">
                      <a16:creationId xmlns:a16="http://schemas.microsoft.com/office/drawing/2014/main" id="{05039391-972A-9F9D-9734-992F1910385F}"/>
                    </a:ext>
                  </a:extLst>
                </p:cNvPr>
                <p:cNvSpPr txBox="1"/>
                <p:nvPr/>
              </p:nvSpPr>
              <p:spPr>
                <a:xfrm>
                  <a:off x="3158519" y="5875999"/>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117" name="Gruppo 141">
                <a:extLst>
                  <a:ext uri="{FF2B5EF4-FFF2-40B4-BE49-F238E27FC236}">
                    <a16:creationId xmlns:a16="http://schemas.microsoft.com/office/drawing/2014/main" id="{6C4EC906-8ED8-E560-F87B-471ECE9563D2}"/>
                  </a:ext>
                </a:extLst>
              </p:cNvPr>
              <p:cNvGrpSpPr/>
              <p:nvPr/>
            </p:nvGrpSpPr>
            <p:grpSpPr>
              <a:xfrm>
                <a:off x="2362140" y="5804042"/>
                <a:ext cx="633222" cy="788119"/>
                <a:chOff x="2414170" y="5804042"/>
                <a:chExt cx="633222" cy="788119"/>
              </a:xfrm>
            </p:grpSpPr>
            <p:sp>
              <p:nvSpPr>
                <p:cNvPr id="118" name="TextBox 15">
                  <a:extLst>
                    <a:ext uri="{FF2B5EF4-FFF2-40B4-BE49-F238E27FC236}">
                      <a16:creationId xmlns:a16="http://schemas.microsoft.com/office/drawing/2014/main" id="{0F9731D6-C8D3-8E2F-0603-A64385A60BF3}"/>
                    </a:ext>
                  </a:extLst>
                </p:cNvPr>
                <p:cNvSpPr txBox="1"/>
                <p:nvPr/>
              </p:nvSpPr>
              <p:spPr>
                <a:xfrm>
                  <a:off x="2414170" y="5804042"/>
                  <a:ext cx="6332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Customized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SLA</a:t>
                  </a:r>
                </a:p>
              </p:txBody>
            </p:sp>
            <p:grpSp>
              <p:nvGrpSpPr>
                <p:cNvPr id="119" name="Gruppo 125">
                  <a:extLst>
                    <a:ext uri="{FF2B5EF4-FFF2-40B4-BE49-F238E27FC236}">
                      <a16:creationId xmlns:a16="http://schemas.microsoft.com/office/drawing/2014/main" id="{1B3A5A87-FC40-E026-53F6-CCCA601D2D87}"/>
                    </a:ext>
                  </a:extLst>
                </p:cNvPr>
                <p:cNvGrpSpPr/>
                <p:nvPr/>
              </p:nvGrpSpPr>
              <p:grpSpPr>
                <a:xfrm>
                  <a:off x="2509957" y="6089739"/>
                  <a:ext cx="441648" cy="502422"/>
                  <a:chOff x="2518421" y="6089739"/>
                  <a:chExt cx="441648" cy="502422"/>
                </a:xfrm>
              </p:grpSpPr>
              <p:pic>
                <p:nvPicPr>
                  <p:cNvPr id="120" name="Picture 2" descr="vector charging stations OFF 79% |">
                    <a:extLst>
                      <a:ext uri="{FF2B5EF4-FFF2-40B4-BE49-F238E27FC236}">
                        <a16:creationId xmlns:a16="http://schemas.microsoft.com/office/drawing/2014/main" id="{D60E1CAC-307A-044C-C6A7-BE6D75A3799A}"/>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2518421" y="6089739"/>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120">
                    <a:extLst>
                      <a:ext uri="{FF2B5EF4-FFF2-40B4-BE49-F238E27FC236}">
                        <a16:creationId xmlns:a16="http://schemas.microsoft.com/office/drawing/2014/main" id="{EC537DAB-E40C-3736-EDAF-207C80F12646}"/>
                      </a:ext>
                    </a:extLst>
                  </p:cNvPr>
                  <p:cNvSpPr/>
                  <p:nvPr/>
                </p:nvSpPr>
                <p:spPr>
                  <a:xfrm>
                    <a:off x="2531641" y="6092874"/>
                    <a:ext cx="415208" cy="496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grpSp>
        </p:grpSp>
      </p:grpSp>
      <p:pic>
        <p:nvPicPr>
          <p:cNvPr id="20" name="Immagine 22">
            <a:extLst>
              <a:ext uri="{FF2B5EF4-FFF2-40B4-BE49-F238E27FC236}">
                <a16:creationId xmlns:a16="http://schemas.microsoft.com/office/drawing/2014/main" id="{43CB9C9D-ABDF-5DD6-3E59-9714E3944866}"/>
              </a:ext>
            </a:extLst>
          </p:cNvPr>
          <p:cNvPicPr>
            <a:picLocks noChangeAspect="1"/>
          </p:cNvPicPr>
          <p:nvPr/>
        </p:nvPicPr>
        <p:blipFill>
          <a:blip r:embed="rId27">
            <a:alphaModFix amt="50000"/>
          </a:blip>
          <a:stretch>
            <a:fillRect/>
          </a:stretch>
        </p:blipFill>
        <p:spPr>
          <a:xfrm>
            <a:off x="6851289" y="1564384"/>
            <a:ext cx="5317937" cy="5218829"/>
          </a:xfrm>
          <a:prstGeom prst="rect">
            <a:avLst/>
          </a:prstGeom>
        </p:spPr>
      </p:pic>
      <p:sp>
        <p:nvSpPr>
          <p:cNvPr id="22" name="Rettangolo 21">
            <a:extLst>
              <a:ext uri="{FF2B5EF4-FFF2-40B4-BE49-F238E27FC236}">
                <a16:creationId xmlns:a16="http://schemas.microsoft.com/office/drawing/2014/main" id="{3C5521E8-8BB6-3E4F-AA4B-8C957B0790E2}"/>
              </a:ext>
            </a:extLst>
          </p:cNvPr>
          <p:cNvSpPr/>
          <p:nvPr/>
        </p:nvSpPr>
        <p:spPr>
          <a:xfrm>
            <a:off x="5234222" y="4034932"/>
            <a:ext cx="4572000" cy="2748281"/>
          </a:xfrm>
          <a:prstGeom prst="rect">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Aft>
                <a:spcPts val="200"/>
              </a:spcAft>
              <a:defRPr/>
            </a:pPr>
            <a:r>
              <a:rPr lang="en-US" sz="1600" b="1" noProof="0" dirty="0">
                <a:solidFill>
                  <a:prstClr val="white"/>
                </a:solidFill>
              </a:rPr>
              <a:t>Benefits:</a:t>
            </a:r>
            <a:endParaRPr kumimoji="0" lang="en-US" sz="1000" b="1" strike="noStrike" kern="1200" cap="none" spc="0" normalizeH="0" baseline="0" noProof="0" dirty="0">
              <a:ln>
                <a:noFill/>
              </a:ln>
              <a:solidFill>
                <a:prstClr val="white"/>
              </a:solidFill>
              <a:effectLst/>
              <a:uLnTx/>
              <a:uFillTx/>
              <a:ea typeface="+mn-ea"/>
              <a:cs typeface="+mn-cs"/>
            </a:endParaRPr>
          </a:p>
          <a:p>
            <a:pPr marL="212400" indent="-213750">
              <a:spcAft>
                <a:spcPts val="200"/>
              </a:spcAft>
              <a:buFont typeface="Arial" panose="020B0604020202020204" pitchFamily="34" charset="0"/>
              <a:buChar char="•"/>
              <a:defRPr/>
            </a:pPr>
            <a:r>
              <a:rPr kumimoji="0" lang="en-US" sz="1600" b="1" strike="noStrike" kern="1200" cap="none" spc="0" normalizeH="0" baseline="0" noProof="0" dirty="0">
                <a:ln>
                  <a:noFill/>
                </a:ln>
                <a:solidFill>
                  <a:prstClr val="white"/>
                </a:solidFill>
                <a:effectLst/>
                <a:uLnTx/>
                <a:uFillTx/>
              </a:rPr>
              <a:t>Flexible</a:t>
            </a:r>
            <a:r>
              <a:rPr kumimoji="0" lang="en-US" sz="1600" b="1" strike="noStrike" kern="1200" cap="none" spc="0" normalizeH="0" noProof="0" dirty="0">
                <a:ln>
                  <a:noFill/>
                </a:ln>
                <a:solidFill>
                  <a:prstClr val="white"/>
                </a:solidFill>
                <a:effectLst/>
                <a:uLnTx/>
                <a:uFillTx/>
              </a:rPr>
              <a:t> access </a:t>
            </a:r>
            <a:r>
              <a:rPr kumimoji="0" lang="en-US" sz="1600" strike="noStrike" kern="1200" cap="none" spc="0" normalizeH="0" noProof="0" dirty="0">
                <a:ln>
                  <a:noFill/>
                </a:ln>
                <a:solidFill>
                  <a:prstClr val="white"/>
                </a:solidFill>
                <a:effectLst/>
                <a:uLnTx/>
                <a:uFillTx/>
              </a:rPr>
              <a:t>and </a:t>
            </a:r>
            <a:r>
              <a:rPr kumimoji="0" lang="en-US" sz="1600" b="1" strike="noStrike" kern="1200" cap="none" spc="0" normalizeH="0" noProof="0" dirty="0">
                <a:ln>
                  <a:noFill/>
                </a:ln>
                <a:solidFill>
                  <a:prstClr val="white"/>
                </a:solidFill>
                <a:effectLst/>
                <a:uLnTx/>
                <a:uFillTx/>
              </a:rPr>
              <a:t>tariffs </a:t>
            </a:r>
            <a:r>
              <a:rPr kumimoji="0" lang="en-US" sz="1600" strike="noStrike" kern="1200" cap="none" spc="0" normalizeH="0" noProof="0" dirty="0">
                <a:ln>
                  <a:noFill/>
                </a:ln>
                <a:solidFill>
                  <a:prstClr val="white"/>
                </a:solidFill>
                <a:effectLst/>
                <a:uLnTx/>
                <a:uFillTx/>
              </a:rPr>
              <a:t>settings</a:t>
            </a:r>
          </a:p>
          <a:p>
            <a:pPr marL="212400" indent="-213750">
              <a:spcAft>
                <a:spcPts val="200"/>
              </a:spcAft>
              <a:buFont typeface="Arial" panose="020B0604020202020204" pitchFamily="34" charset="0"/>
              <a:buChar char="•"/>
              <a:defRPr/>
            </a:pPr>
            <a:r>
              <a:rPr lang="en-US" sz="1600" b="1" baseline="0" dirty="0">
                <a:solidFill>
                  <a:prstClr val="white"/>
                </a:solidFill>
              </a:rPr>
              <a:t>Smart</a:t>
            </a:r>
            <a:r>
              <a:rPr lang="en-US" sz="1600" b="1" dirty="0">
                <a:solidFill>
                  <a:prstClr val="white"/>
                </a:solidFill>
              </a:rPr>
              <a:t> queuing</a:t>
            </a:r>
          </a:p>
          <a:p>
            <a:pPr marL="212400" indent="-213750">
              <a:spcAft>
                <a:spcPts val="200"/>
              </a:spcAft>
              <a:buFont typeface="Arial" panose="020B0604020202020204" pitchFamily="34" charset="0"/>
              <a:buChar char="•"/>
              <a:defRPr/>
            </a:pPr>
            <a:r>
              <a:rPr kumimoji="0" lang="en-US" sz="1600" b="1" strike="noStrike" kern="1200" cap="none" spc="0" normalizeH="0" baseline="0" noProof="0" dirty="0">
                <a:ln>
                  <a:noFill/>
                </a:ln>
                <a:solidFill>
                  <a:prstClr val="white"/>
                </a:solidFill>
                <a:effectLst/>
                <a:uLnTx/>
                <a:uFillTx/>
              </a:rPr>
              <a:t>Dynamic</a:t>
            </a:r>
            <a:r>
              <a:rPr kumimoji="0" lang="en-US" sz="1600" b="1" strike="noStrike" kern="1200" cap="none" spc="0" normalizeH="0" noProof="0" dirty="0">
                <a:ln>
                  <a:noFill/>
                </a:ln>
                <a:solidFill>
                  <a:prstClr val="white"/>
                </a:solidFill>
                <a:effectLst/>
                <a:uLnTx/>
                <a:uFillTx/>
              </a:rPr>
              <a:t> power sharing</a:t>
            </a:r>
          </a:p>
          <a:p>
            <a:pPr marL="212400" indent="-213750">
              <a:spcAft>
                <a:spcPts val="200"/>
              </a:spcAft>
              <a:buFont typeface="Arial" panose="020B0604020202020204" pitchFamily="34" charset="0"/>
              <a:buChar char="•"/>
              <a:defRPr/>
            </a:pPr>
            <a:r>
              <a:rPr lang="en-US" sz="1600" b="1" baseline="0" dirty="0">
                <a:solidFill>
                  <a:prstClr val="white"/>
                </a:solidFill>
              </a:rPr>
              <a:t>Charger</a:t>
            </a:r>
            <a:r>
              <a:rPr lang="en-US" sz="1600" b="1" dirty="0">
                <a:solidFill>
                  <a:prstClr val="white"/>
                </a:solidFill>
              </a:rPr>
              <a:t> performance </a:t>
            </a:r>
            <a:r>
              <a:rPr lang="en-US" sz="1600" dirty="0">
                <a:solidFill>
                  <a:prstClr val="white"/>
                </a:solidFill>
              </a:rPr>
              <a:t>and </a:t>
            </a:r>
            <a:r>
              <a:rPr lang="en-US" sz="1600" b="1" dirty="0">
                <a:solidFill>
                  <a:prstClr val="white"/>
                </a:solidFill>
              </a:rPr>
              <a:t>usage monitoring</a:t>
            </a:r>
          </a:p>
          <a:p>
            <a:pPr marL="212400" indent="-213750">
              <a:spcAft>
                <a:spcPts val="200"/>
              </a:spcAft>
              <a:buFont typeface="Arial" panose="020B0604020202020204" pitchFamily="34" charset="0"/>
              <a:buChar char="•"/>
              <a:defRPr/>
            </a:pPr>
            <a:r>
              <a:rPr lang="en-US" sz="1600" b="1" dirty="0">
                <a:solidFill>
                  <a:prstClr val="white"/>
                </a:solidFill>
              </a:rPr>
              <a:t>Remote command </a:t>
            </a:r>
            <a:r>
              <a:rPr lang="en-US" sz="1600" dirty="0">
                <a:solidFill>
                  <a:prstClr val="white"/>
                </a:solidFill>
              </a:rPr>
              <a:t>and </a:t>
            </a:r>
            <a:r>
              <a:rPr lang="en-US" sz="1600" b="1" dirty="0">
                <a:solidFill>
                  <a:prstClr val="white"/>
                </a:solidFill>
              </a:rPr>
              <a:t>maintenance</a:t>
            </a:r>
          </a:p>
          <a:p>
            <a:pPr marL="212400" indent="-213750">
              <a:spcAft>
                <a:spcPts val="200"/>
              </a:spcAft>
              <a:buFont typeface="Arial" panose="020B0604020202020204" pitchFamily="34" charset="0"/>
              <a:buChar char="•"/>
              <a:defRPr/>
            </a:pPr>
            <a:r>
              <a:rPr kumimoji="0" lang="en-US" sz="1600" b="1" strike="noStrike" kern="1200" cap="none" spc="0" normalizeH="0" baseline="0" noProof="0" dirty="0">
                <a:ln>
                  <a:noFill/>
                </a:ln>
                <a:solidFill>
                  <a:prstClr val="white"/>
                </a:solidFill>
                <a:effectLst/>
                <a:uLnTx/>
                <a:uFillTx/>
              </a:rPr>
              <a:t>Automatic payments</a:t>
            </a:r>
            <a:r>
              <a:rPr kumimoji="0" lang="en-US" sz="1600" b="1" strike="noStrike" kern="1200" cap="none" spc="0" normalizeH="0" noProof="0" dirty="0">
                <a:ln>
                  <a:noFill/>
                </a:ln>
                <a:solidFill>
                  <a:prstClr val="white"/>
                </a:solidFill>
                <a:effectLst/>
                <a:uLnTx/>
                <a:uFillTx/>
              </a:rPr>
              <a:t> </a:t>
            </a:r>
            <a:r>
              <a:rPr kumimoji="0" lang="en-US" sz="1600" strike="noStrike" kern="1200" cap="none" spc="0" normalizeH="0" noProof="0" dirty="0">
                <a:ln>
                  <a:noFill/>
                </a:ln>
                <a:solidFill>
                  <a:prstClr val="white"/>
                </a:solidFill>
                <a:effectLst/>
                <a:uLnTx/>
                <a:uFillTx/>
              </a:rPr>
              <a:t>and </a:t>
            </a:r>
            <a:r>
              <a:rPr kumimoji="0" lang="en-US" sz="1600" b="1" strike="noStrike" kern="1200" cap="none" spc="0" normalizeH="0" noProof="0" dirty="0">
                <a:ln>
                  <a:noFill/>
                </a:ln>
                <a:solidFill>
                  <a:prstClr val="white"/>
                </a:solidFill>
                <a:effectLst/>
                <a:uLnTx/>
                <a:uFillTx/>
              </a:rPr>
              <a:t>billing</a:t>
            </a:r>
          </a:p>
          <a:p>
            <a:pPr marL="212400" indent="-213750">
              <a:spcAft>
                <a:spcPts val="200"/>
              </a:spcAft>
              <a:buFont typeface="Arial" panose="020B0604020202020204" pitchFamily="34" charset="0"/>
              <a:buChar char="•"/>
              <a:defRPr/>
            </a:pPr>
            <a:r>
              <a:rPr lang="en-US" sz="1600" b="1" baseline="0" dirty="0">
                <a:solidFill>
                  <a:prstClr val="white"/>
                </a:solidFill>
              </a:rPr>
              <a:t>Consumption,</a:t>
            </a:r>
            <a:r>
              <a:rPr lang="en-US" sz="1600" b="1" dirty="0">
                <a:solidFill>
                  <a:prstClr val="white"/>
                </a:solidFill>
              </a:rPr>
              <a:t> costs </a:t>
            </a:r>
            <a:r>
              <a:rPr lang="en-US" sz="1600" dirty="0">
                <a:solidFill>
                  <a:prstClr val="white"/>
                </a:solidFill>
              </a:rPr>
              <a:t>and </a:t>
            </a:r>
            <a:r>
              <a:rPr lang="en-US" sz="1600" b="1" dirty="0">
                <a:solidFill>
                  <a:prstClr val="white"/>
                </a:solidFill>
              </a:rPr>
              <a:t>revenue tracking</a:t>
            </a:r>
            <a:endParaRPr kumimoji="0" lang="en-US" sz="1600" b="1" strike="noStrike" kern="1200" cap="none" spc="0" normalizeH="0" baseline="0" noProof="0" dirty="0">
              <a:ln>
                <a:noFill/>
              </a:ln>
              <a:solidFill>
                <a:prstClr val="white"/>
              </a:solidFill>
              <a:effectLst/>
              <a:uLnTx/>
              <a:uFillTx/>
            </a:endParaRPr>
          </a:p>
          <a:p>
            <a:pPr marL="212400" indent="-213750">
              <a:spcAft>
                <a:spcPts val="200"/>
              </a:spcAft>
              <a:buFont typeface="Arial" panose="020B0604020202020204" pitchFamily="34" charset="0"/>
              <a:buChar char="•"/>
              <a:defRPr/>
            </a:pPr>
            <a:endParaRPr lang="en-US" sz="1000" noProof="0" dirty="0">
              <a:solidFill>
                <a:prstClr val="white"/>
              </a:solidFill>
            </a:endParaRPr>
          </a:p>
          <a:p>
            <a:pPr>
              <a:spcAft>
                <a:spcPts val="200"/>
              </a:spcAft>
              <a:defRPr/>
            </a:pPr>
            <a:r>
              <a:rPr lang="en-US" sz="1400" noProof="0" dirty="0">
                <a:solidFill>
                  <a:schemeClr val="bg1"/>
                </a:solidFill>
              </a:rPr>
              <a:t>Subscription cost: 9 € / month / charge point</a:t>
            </a:r>
          </a:p>
        </p:txBody>
      </p:sp>
      <p:pic>
        <p:nvPicPr>
          <p:cNvPr id="7" name="Image 6">
            <a:extLst>
              <a:ext uri="{FF2B5EF4-FFF2-40B4-BE49-F238E27FC236}">
                <a16:creationId xmlns:a16="http://schemas.microsoft.com/office/drawing/2014/main" id="{62DAAA6D-379C-5CB8-63D6-8E804D9EE7D2}"/>
              </a:ext>
            </a:extLst>
          </p:cNvPr>
          <p:cNvPicPr>
            <a:picLocks noChangeAspect="1"/>
          </p:cNvPicPr>
          <p:nvPr/>
        </p:nvPicPr>
        <p:blipFill>
          <a:blip r:embed="rId28"/>
          <a:stretch>
            <a:fillRect/>
          </a:stretch>
        </p:blipFill>
        <p:spPr>
          <a:xfrm>
            <a:off x="5234222" y="1647592"/>
            <a:ext cx="4572000" cy="2309516"/>
          </a:xfrm>
          <a:prstGeom prst="rect">
            <a:avLst/>
          </a:prstGeom>
          <a:solidFill>
            <a:schemeClr val="bg1"/>
          </a:solidFill>
          <a:ln>
            <a:noFill/>
          </a:ln>
          <a:effectLst>
            <a:outerShdw blurRad="127000" algn="ctr" rotWithShape="0">
              <a:prstClr val="black">
                <a:alpha val="20000"/>
              </a:prstClr>
            </a:outerShdw>
          </a:effectLst>
        </p:spPr>
      </p:pic>
      <p:sp>
        <p:nvSpPr>
          <p:cNvPr id="3" name="Espace réservé du texte 2">
            <a:extLst>
              <a:ext uri="{FF2B5EF4-FFF2-40B4-BE49-F238E27FC236}">
                <a16:creationId xmlns:a16="http://schemas.microsoft.com/office/drawing/2014/main" id="{0798A43B-C9C4-A270-E48E-45C73F6C0D71}"/>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none"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sp>
        <p:nvSpPr>
          <p:cNvPr id="4" name="ZoneTexte 3">
            <a:extLst>
              <a:ext uri="{FF2B5EF4-FFF2-40B4-BE49-F238E27FC236}">
                <a16:creationId xmlns:a16="http://schemas.microsoft.com/office/drawing/2014/main" id="{24321495-586B-294D-8A72-67FF2B9D51D1}"/>
              </a:ext>
            </a:extLst>
          </p:cNvPr>
          <p:cNvSpPr txBox="1"/>
          <p:nvPr/>
        </p:nvSpPr>
        <p:spPr>
          <a:xfrm>
            <a:off x="4770411" y="1050295"/>
            <a:ext cx="5507820" cy="461665"/>
          </a:xfrm>
          <a:prstGeom prst="rect">
            <a:avLst/>
          </a:prstGeom>
          <a:noFill/>
        </p:spPr>
        <p:txBody>
          <a:bodyPr wrap="square">
            <a:spAutoFit/>
          </a:bodyPr>
          <a:lstStyle/>
          <a:p>
            <a:r>
              <a:rPr lang="en-US" sz="2400" noProof="0" dirty="0">
                <a:solidFill>
                  <a:srgbClr val="13CFA2"/>
                </a:solidFill>
                <a:latin typeface="Encode Sans Expanded" panose="00000505000000000000" pitchFamily="2" charset="0"/>
                <a:ea typeface="+mj-ea"/>
                <a:cs typeface="+mj-cs"/>
              </a:rPr>
              <a:t>Charge point supervision platform:</a:t>
            </a:r>
          </a:p>
        </p:txBody>
      </p:sp>
      <p:sp>
        <p:nvSpPr>
          <p:cNvPr id="19" name="Espace réservé du numéro de diapositive 1">
            <a:extLst>
              <a:ext uri="{FF2B5EF4-FFF2-40B4-BE49-F238E27FC236}">
                <a16:creationId xmlns:a16="http://schemas.microsoft.com/office/drawing/2014/main" id="{3D6CB6B8-6248-EAB0-0D0E-7616AFF5046A}"/>
              </a:ext>
            </a:extLst>
          </p:cNvPr>
          <p:cNvSpPr txBox="1">
            <a:spLocks/>
          </p:cNvSpPr>
          <p:nvPr/>
        </p:nvSpPr>
        <p:spPr>
          <a:xfrm>
            <a:off x="10979874" y="6489701"/>
            <a:ext cx="720000" cy="216000"/>
          </a:xfrm>
          <a:prstGeom prst="rect">
            <a:avLst/>
          </a:prstGeom>
        </p:spPr>
        <p:txBody>
          <a:bodyPr vert="horz" lIns="91440" tIns="45720" rIns="91440" bIns="45720" rtlCol="0" anchor="ctr">
            <a:noAutofit/>
          </a:bodyPr>
          <a:lstStyle>
            <a:defPPr>
              <a:defRPr lang="fr-FR"/>
            </a:defPPr>
            <a:lvl1pPr algn="r">
              <a:defRPr sz="900" b="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DD8995-F2EE-40C4-8103-1CCA6A102646}" type="slidenum">
              <a:rPr lang="en-US" noProof="0" smtClean="0"/>
              <a:pPr/>
              <a:t>30</a:t>
            </a:fld>
            <a:endParaRPr lang="en-US" noProof="0" dirty="0"/>
          </a:p>
        </p:txBody>
      </p:sp>
      <p:sp>
        <p:nvSpPr>
          <p:cNvPr id="96" name="Rectangle 95">
            <a:extLst>
              <a:ext uri="{FF2B5EF4-FFF2-40B4-BE49-F238E27FC236}">
                <a16:creationId xmlns:a16="http://schemas.microsoft.com/office/drawing/2014/main" id="{C64C6FC1-84B4-9C52-5DC7-5B324EB2F1CD}"/>
              </a:ext>
            </a:extLst>
          </p:cNvPr>
          <p:cNvSpPr/>
          <p:nvPr/>
        </p:nvSpPr>
        <p:spPr>
          <a:xfrm>
            <a:off x="492126" y="1653436"/>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05B2983-F144-17C7-E5A2-CFAC775D27C2}"/>
              </a:ext>
            </a:extLst>
          </p:cNvPr>
          <p:cNvSpPr/>
          <p:nvPr/>
        </p:nvSpPr>
        <p:spPr>
          <a:xfrm>
            <a:off x="506800" y="4188567"/>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FC7EF8A-014F-74CF-EE2C-7D4787D24A42}"/>
              </a:ext>
            </a:extLst>
          </p:cNvPr>
          <p:cNvSpPr/>
          <p:nvPr/>
        </p:nvSpPr>
        <p:spPr>
          <a:xfrm>
            <a:off x="506740" y="5456822"/>
            <a:ext cx="3478625" cy="1146474"/>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A79C863A-82A9-6C0C-DEE8-CE559DB28921}"/>
              </a:ext>
            </a:extLst>
          </p:cNvPr>
          <p:cNvSpPr/>
          <p:nvPr/>
        </p:nvSpPr>
        <p:spPr>
          <a:xfrm>
            <a:off x="1542529" y="3180269"/>
            <a:ext cx="2408277" cy="93068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B321A61-E99F-5A9F-08AF-13632F8AD7CA}"/>
              </a:ext>
            </a:extLst>
          </p:cNvPr>
          <p:cNvSpPr/>
          <p:nvPr/>
        </p:nvSpPr>
        <p:spPr>
          <a:xfrm>
            <a:off x="420692" y="3185534"/>
            <a:ext cx="1148996" cy="92546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4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D5E2A-9C38-5822-AD1A-9488B3CB6531}"/>
            </a:ext>
          </a:extLst>
        </p:cNvPr>
        <p:cNvGrpSpPr/>
        <p:nvPr/>
      </p:nvGrpSpPr>
      <p:grpSpPr>
        <a:xfrm>
          <a:off x="0" y="0"/>
          <a:ext cx="0" cy="0"/>
          <a:chOff x="0" y="0"/>
          <a:chExt cx="0" cy="0"/>
        </a:xfrm>
      </p:grpSpPr>
      <p:pic>
        <p:nvPicPr>
          <p:cNvPr id="20" name="Immagine 22">
            <a:extLst>
              <a:ext uri="{FF2B5EF4-FFF2-40B4-BE49-F238E27FC236}">
                <a16:creationId xmlns:a16="http://schemas.microsoft.com/office/drawing/2014/main" id="{72B54BE5-D215-9B39-D0E4-516A564802FC}"/>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3" name="Espace réservé du texte 2">
            <a:extLst>
              <a:ext uri="{FF2B5EF4-FFF2-40B4-BE49-F238E27FC236}">
                <a16:creationId xmlns:a16="http://schemas.microsoft.com/office/drawing/2014/main" id="{8A25E5A2-F631-4F90-22D5-D65672D5C433}"/>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none"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sp>
        <p:nvSpPr>
          <p:cNvPr id="8" name="ZoneTexte 3">
            <a:extLst>
              <a:ext uri="{FF2B5EF4-FFF2-40B4-BE49-F238E27FC236}">
                <a16:creationId xmlns:a16="http://schemas.microsoft.com/office/drawing/2014/main" id="{AA064BAD-4B3E-A500-557E-46ACE9F7F17E}"/>
              </a:ext>
            </a:extLst>
          </p:cNvPr>
          <p:cNvSpPr txBox="1"/>
          <p:nvPr/>
        </p:nvSpPr>
        <p:spPr>
          <a:xfrm>
            <a:off x="4768215" y="1050295"/>
            <a:ext cx="4704699" cy="461665"/>
          </a:xfrm>
          <a:prstGeom prst="rect">
            <a:avLst/>
          </a:prstGeom>
          <a:noFill/>
        </p:spPr>
        <p:txBody>
          <a:bodyPr wrap="square">
            <a:spAutoFit/>
          </a:bodyPr>
          <a:lstStyle/>
          <a:p>
            <a:r>
              <a:rPr lang="fr-FR" sz="2400" dirty="0">
                <a:solidFill>
                  <a:srgbClr val="13CFA2"/>
                </a:solidFill>
                <a:latin typeface="Encode Sans Expanded" panose="00000505000000000000" pitchFamily="2" charset="0"/>
                <a:ea typeface="+mj-ea"/>
                <a:cs typeface="+mj-cs"/>
              </a:rPr>
              <a:t>Dynamic </a:t>
            </a:r>
            <a:r>
              <a:rPr lang="fr-FR" sz="2400" dirty="0" err="1">
                <a:solidFill>
                  <a:srgbClr val="13CFA2"/>
                </a:solidFill>
                <a:latin typeface="Encode Sans Expanded" panose="00000505000000000000" pitchFamily="2" charset="0"/>
                <a:ea typeface="+mj-ea"/>
                <a:cs typeface="+mj-cs"/>
              </a:rPr>
              <a:t>load</a:t>
            </a:r>
            <a:r>
              <a:rPr lang="fr-FR" sz="2400" dirty="0">
                <a:solidFill>
                  <a:srgbClr val="13CFA2"/>
                </a:solidFill>
                <a:latin typeface="Encode Sans Expanded" panose="00000505000000000000" pitchFamily="2" charset="0"/>
                <a:ea typeface="+mj-ea"/>
                <a:cs typeface="+mj-cs"/>
              </a:rPr>
              <a:t> management:</a:t>
            </a:r>
          </a:p>
        </p:txBody>
      </p:sp>
      <p:sp>
        <p:nvSpPr>
          <p:cNvPr id="9" name="Rettangolo 53">
            <a:extLst>
              <a:ext uri="{FF2B5EF4-FFF2-40B4-BE49-F238E27FC236}">
                <a16:creationId xmlns:a16="http://schemas.microsoft.com/office/drawing/2014/main" id="{D621152F-5FAF-A5BA-9310-3F116B5DDE3B}"/>
              </a:ext>
            </a:extLst>
          </p:cNvPr>
          <p:cNvSpPr/>
          <p:nvPr/>
        </p:nvSpPr>
        <p:spPr>
          <a:xfrm>
            <a:off x="5236281" y="1633920"/>
            <a:ext cx="4572000" cy="2992265"/>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marL="212400" marR="0" lvl="0" indent="-213750" algn="l" defTabSz="914400" rtl="0" eaLnBrk="1" fontAlgn="auto" latinLnBrk="0" hangingPunct="1">
              <a:spcAft>
                <a:spcPts val="2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ea typeface="+mn-ea"/>
              <a:cs typeface="+mn-cs"/>
            </a:endParaRPr>
          </a:p>
        </p:txBody>
      </p:sp>
      <p:pic>
        <p:nvPicPr>
          <p:cNvPr id="11" name="Image 16">
            <a:extLst>
              <a:ext uri="{FF2B5EF4-FFF2-40B4-BE49-F238E27FC236}">
                <a16:creationId xmlns:a16="http://schemas.microsoft.com/office/drawing/2014/main" id="{573C73B7-FE21-4CB6-BD11-07F8E9E702A4}"/>
              </a:ext>
            </a:extLst>
          </p:cNvPr>
          <p:cNvPicPr>
            <a:picLocks noChangeAspect="1"/>
          </p:cNvPicPr>
          <p:nvPr/>
        </p:nvPicPr>
        <p:blipFill>
          <a:blip r:embed="rId4"/>
          <a:srcRect t="4240"/>
          <a:stretch/>
        </p:blipFill>
        <p:spPr>
          <a:xfrm>
            <a:off x="5246042" y="1760432"/>
            <a:ext cx="4562239" cy="1019389"/>
          </a:xfrm>
          <a:prstGeom prst="rect">
            <a:avLst/>
          </a:prstGeom>
        </p:spPr>
      </p:pic>
      <p:grpSp>
        <p:nvGrpSpPr>
          <p:cNvPr id="12" name="Gruppo 5">
            <a:extLst>
              <a:ext uri="{FF2B5EF4-FFF2-40B4-BE49-F238E27FC236}">
                <a16:creationId xmlns:a16="http://schemas.microsoft.com/office/drawing/2014/main" id="{77A9D610-F1B5-36B1-3781-7F8B596BBDCF}"/>
              </a:ext>
            </a:extLst>
          </p:cNvPr>
          <p:cNvGrpSpPr/>
          <p:nvPr/>
        </p:nvGrpSpPr>
        <p:grpSpPr>
          <a:xfrm>
            <a:off x="5236281" y="2893406"/>
            <a:ext cx="4472925" cy="1494073"/>
            <a:chOff x="861093" y="4835539"/>
            <a:chExt cx="5134862" cy="1715177"/>
          </a:xfrm>
        </p:grpSpPr>
        <p:pic>
          <p:nvPicPr>
            <p:cNvPr id="13" name="Image 10">
              <a:extLst>
                <a:ext uri="{FF2B5EF4-FFF2-40B4-BE49-F238E27FC236}">
                  <a16:creationId xmlns:a16="http://schemas.microsoft.com/office/drawing/2014/main" id="{1C512E23-4074-2694-21CB-27715AAD980A}"/>
                </a:ext>
              </a:extLst>
            </p:cNvPr>
            <p:cNvPicPr>
              <a:picLocks noChangeAspect="1"/>
            </p:cNvPicPr>
            <p:nvPr/>
          </p:nvPicPr>
          <p:blipFill>
            <a:blip r:embed="rId5"/>
            <a:stretch>
              <a:fillRect/>
            </a:stretch>
          </p:blipFill>
          <p:spPr>
            <a:xfrm>
              <a:off x="861093" y="4835539"/>
              <a:ext cx="2667526" cy="1715177"/>
            </a:xfrm>
            <a:prstGeom prst="rect">
              <a:avLst/>
            </a:prstGeom>
          </p:spPr>
        </p:pic>
        <p:pic>
          <p:nvPicPr>
            <p:cNvPr id="14" name="Image 12">
              <a:extLst>
                <a:ext uri="{FF2B5EF4-FFF2-40B4-BE49-F238E27FC236}">
                  <a16:creationId xmlns:a16="http://schemas.microsoft.com/office/drawing/2014/main" id="{85347D08-7226-47B6-3078-68623791A581}"/>
                </a:ext>
              </a:extLst>
            </p:cNvPr>
            <p:cNvPicPr>
              <a:picLocks noChangeAspect="1"/>
            </p:cNvPicPr>
            <p:nvPr/>
          </p:nvPicPr>
          <p:blipFill>
            <a:blip r:embed="rId6"/>
            <a:stretch>
              <a:fillRect/>
            </a:stretch>
          </p:blipFill>
          <p:spPr>
            <a:xfrm>
              <a:off x="3528618" y="4850379"/>
              <a:ext cx="2467337" cy="1700337"/>
            </a:xfrm>
            <a:prstGeom prst="rect">
              <a:avLst/>
            </a:prstGeom>
          </p:spPr>
        </p:pic>
      </p:grpSp>
      <p:sp>
        <p:nvSpPr>
          <p:cNvPr id="17" name="Rettangolo 49">
            <a:extLst>
              <a:ext uri="{FF2B5EF4-FFF2-40B4-BE49-F238E27FC236}">
                <a16:creationId xmlns:a16="http://schemas.microsoft.com/office/drawing/2014/main" id="{4A3266A7-E032-5128-153A-62B7024E020C}"/>
              </a:ext>
            </a:extLst>
          </p:cNvPr>
          <p:cNvSpPr/>
          <p:nvPr/>
        </p:nvSpPr>
        <p:spPr>
          <a:xfrm>
            <a:off x="5236281" y="4688622"/>
            <a:ext cx="4607696" cy="1197049"/>
          </a:xfrm>
          <a:prstGeom prst="rect">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Aft>
                <a:spcPts val="200"/>
              </a:spcAft>
              <a:defRPr/>
            </a:pPr>
            <a:r>
              <a:rPr kumimoji="0" lang="en-US" sz="1600" b="1" strike="noStrike" kern="1200" cap="none" spc="0" normalizeH="0" baseline="0" noProof="0" dirty="0">
                <a:ln>
                  <a:noFill/>
                </a:ln>
                <a:solidFill>
                  <a:prstClr val="white"/>
                </a:solidFill>
                <a:effectLst/>
                <a:uLnTx/>
                <a:uFillTx/>
                <a:ea typeface="+mn-ea"/>
                <a:cs typeface="+mn-cs"/>
              </a:rPr>
              <a:t>Benefits:</a:t>
            </a:r>
            <a:endParaRPr kumimoji="0" lang="en-US" sz="1000" b="1" strike="noStrike" kern="1200" cap="none" spc="0" normalizeH="0" baseline="0" noProof="0" dirty="0">
              <a:ln>
                <a:noFill/>
              </a:ln>
              <a:solidFill>
                <a:prstClr val="white"/>
              </a:solidFill>
              <a:effectLst/>
              <a:uLnTx/>
              <a:uFillTx/>
              <a:ea typeface="+mn-ea"/>
              <a:cs typeface="+mn-cs"/>
            </a:endParaRPr>
          </a:p>
          <a:p>
            <a:pPr marL="212400" indent="-213750">
              <a:spcAft>
                <a:spcPts val="200"/>
              </a:spcAft>
              <a:buFont typeface="Arial" panose="020B0604020202020204" pitchFamily="34" charset="0"/>
              <a:buChar char="•"/>
              <a:defRPr/>
            </a:pPr>
            <a:r>
              <a:rPr kumimoji="0" lang="en-US" sz="1600" b="1" strike="noStrike" kern="1200" cap="none" spc="0" normalizeH="0" baseline="0" noProof="0" dirty="0">
                <a:ln>
                  <a:noFill/>
                </a:ln>
                <a:solidFill>
                  <a:prstClr val="white"/>
                </a:solidFill>
                <a:effectLst/>
                <a:uLnTx/>
                <a:uFillTx/>
                <a:ea typeface="+mn-ea"/>
                <a:cs typeface="+mn-cs"/>
              </a:rPr>
              <a:t>Reduce investment </a:t>
            </a:r>
            <a:r>
              <a:rPr kumimoji="0" lang="en-US" sz="1600" strike="noStrike" kern="1200" cap="none" spc="0" normalizeH="0" baseline="0" noProof="0" dirty="0">
                <a:ln>
                  <a:noFill/>
                </a:ln>
                <a:solidFill>
                  <a:prstClr val="white"/>
                </a:solidFill>
                <a:effectLst/>
                <a:uLnTx/>
                <a:uFillTx/>
                <a:ea typeface="+mn-ea"/>
                <a:cs typeface="+mn-cs"/>
              </a:rPr>
              <a:t>in </a:t>
            </a:r>
            <a:r>
              <a:rPr kumimoji="0" lang="en-US" sz="1600" b="1" strike="noStrike" kern="1200" cap="none" spc="0" normalizeH="0" baseline="0" noProof="0" dirty="0">
                <a:ln>
                  <a:noFill/>
                </a:ln>
                <a:solidFill>
                  <a:prstClr val="white"/>
                </a:solidFill>
                <a:effectLst/>
                <a:uLnTx/>
                <a:uFillTx/>
                <a:ea typeface="+mn-ea"/>
                <a:cs typeface="+mn-cs"/>
              </a:rPr>
              <a:t>electricity installations </a:t>
            </a:r>
            <a:r>
              <a:rPr kumimoji="0" lang="en-US" sz="1600" strike="noStrike" kern="1200" cap="none" spc="0" normalizeH="0" baseline="0" noProof="0" dirty="0">
                <a:ln>
                  <a:noFill/>
                </a:ln>
                <a:solidFill>
                  <a:prstClr val="white"/>
                </a:solidFill>
                <a:effectLst/>
                <a:uLnTx/>
                <a:uFillTx/>
                <a:ea typeface="+mn-ea"/>
                <a:cs typeface="+mn-cs"/>
              </a:rPr>
              <a:t>and </a:t>
            </a:r>
            <a:r>
              <a:rPr kumimoji="0" lang="en-US" sz="1600" b="1" strike="noStrike" kern="1200" cap="none" spc="0" normalizeH="0" baseline="0" noProof="0" dirty="0">
                <a:ln>
                  <a:noFill/>
                </a:ln>
                <a:solidFill>
                  <a:prstClr val="white"/>
                </a:solidFill>
                <a:effectLst/>
                <a:uLnTx/>
                <a:uFillTx/>
                <a:ea typeface="+mn-ea"/>
                <a:cs typeface="+mn-cs"/>
              </a:rPr>
              <a:t>contracts</a:t>
            </a:r>
          </a:p>
          <a:p>
            <a:pPr marL="212400" indent="-213750">
              <a:spcAft>
                <a:spcPts val="200"/>
              </a:spcAft>
              <a:buFont typeface="Arial" panose="020B0604020202020204" pitchFamily="34" charset="0"/>
              <a:buChar char="•"/>
              <a:defRPr/>
            </a:pPr>
            <a:r>
              <a:rPr kumimoji="0" lang="en-US" sz="1600" b="1" strike="noStrike" kern="1200" cap="none" spc="0" normalizeH="0" baseline="0" noProof="0" dirty="0">
                <a:ln>
                  <a:noFill/>
                </a:ln>
                <a:solidFill>
                  <a:prstClr val="white"/>
                </a:solidFill>
                <a:effectLst/>
                <a:uLnTx/>
                <a:uFillTx/>
                <a:ea typeface="+mn-ea"/>
                <a:cs typeface="+mn-cs"/>
              </a:rPr>
              <a:t>Optimize charging times</a:t>
            </a:r>
          </a:p>
        </p:txBody>
      </p:sp>
      <p:sp>
        <p:nvSpPr>
          <p:cNvPr id="19" name="Espace réservé du numéro de diapositive 1">
            <a:extLst>
              <a:ext uri="{FF2B5EF4-FFF2-40B4-BE49-F238E27FC236}">
                <a16:creationId xmlns:a16="http://schemas.microsoft.com/office/drawing/2014/main" id="{E94FE9B0-764C-EB2E-84BA-D2A33D4F853C}"/>
              </a:ext>
            </a:extLst>
          </p:cNvPr>
          <p:cNvSpPr txBox="1">
            <a:spLocks/>
          </p:cNvSpPr>
          <p:nvPr/>
        </p:nvSpPr>
        <p:spPr>
          <a:xfrm>
            <a:off x="10979874" y="6489701"/>
            <a:ext cx="720000" cy="216000"/>
          </a:xfrm>
          <a:prstGeom prst="rect">
            <a:avLst/>
          </a:prstGeom>
        </p:spPr>
        <p:txBody>
          <a:bodyPr vert="horz" lIns="91440" tIns="45720" rIns="91440" bIns="45720" rtlCol="0" anchor="ctr">
            <a:noAutofit/>
          </a:bodyPr>
          <a:lstStyle>
            <a:defPPr>
              <a:defRPr lang="fr-FR"/>
            </a:defPPr>
            <a:lvl1pPr algn="r">
              <a:defRPr sz="900" b="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DD8995-F2EE-40C4-8103-1CCA6A102646}" type="slidenum">
              <a:rPr lang="en-US" noProof="0" smtClean="0"/>
              <a:pPr/>
              <a:t>31</a:t>
            </a:fld>
            <a:endParaRPr lang="en-US" noProof="0" dirty="0"/>
          </a:p>
        </p:txBody>
      </p:sp>
      <p:grpSp>
        <p:nvGrpSpPr>
          <p:cNvPr id="26" name="Gruppo 146">
            <a:extLst>
              <a:ext uri="{FF2B5EF4-FFF2-40B4-BE49-F238E27FC236}">
                <a16:creationId xmlns:a16="http://schemas.microsoft.com/office/drawing/2014/main" id="{AF02E7B0-4BF7-77C3-80EB-20857BF82409}"/>
              </a:ext>
            </a:extLst>
          </p:cNvPr>
          <p:cNvGrpSpPr/>
          <p:nvPr/>
        </p:nvGrpSpPr>
        <p:grpSpPr>
          <a:xfrm>
            <a:off x="390296" y="956124"/>
            <a:ext cx="3705684" cy="5716759"/>
            <a:chOff x="315132" y="920955"/>
            <a:chExt cx="3705684" cy="5716759"/>
          </a:xfrm>
        </p:grpSpPr>
        <p:sp>
          <p:nvSpPr>
            <p:cNvPr id="27" name="Rettangolo con angoli arrotondati 2">
              <a:extLst>
                <a:ext uri="{FF2B5EF4-FFF2-40B4-BE49-F238E27FC236}">
                  <a16:creationId xmlns:a16="http://schemas.microsoft.com/office/drawing/2014/main" id="{9762425F-6847-3C01-190A-C40E66428A96}"/>
                </a:ext>
              </a:extLst>
            </p:cNvPr>
            <p:cNvSpPr/>
            <p:nvPr/>
          </p:nvSpPr>
          <p:spPr>
            <a:xfrm>
              <a:off x="315132" y="920955"/>
              <a:ext cx="3705684" cy="5716759"/>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ttangolo con angoli arrotondati sullo stesso lato 7">
              <a:extLst>
                <a:ext uri="{FF2B5EF4-FFF2-40B4-BE49-F238E27FC236}">
                  <a16:creationId xmlns:a16="http://schemas.microsoft.com/office/drawing/2014/main" id="{A97E6FDE-32E7-8AC6-A04C-F5502C7D5859}"/>
                </a:ext>
              </a:extLst>
            </p:cNvPr>
            <p:cNvSpPr/>
            <p:nvPr/>
          </p:nvSpPr>
          <p:spPr>
            <a:xfrm>
              <a:off x="315133" y="920955"/>
              <a:ext cx="3705683"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COMPANY SITE CHARGING</a:t>
              </a:r>
            </a:p>
            <a:p>
              <a:pPr algn="ctr"/>
              <a:r>
                <a:rPr lang="en-US" sz="1400" noProof="0" dirty="0"/>
                <a:t>Taylor-made offers</a:t>
              </a:r>
            </a:p>
          </p:txBody>
        </p:sp>
        <p:sp>
          <p:nvSpPr>
            <p:cNvPr id="29" name="CasellaDiTesto 20">
              <a:extLst>
                <a:ext uri="{FF2B5EF4-FFF2-40B4-BE49-F238E27FC236}">
                  <a16:creationId xmlns:a16="http://schemas.microsoft.com/office/drawing/2014/main" id="{B1BE9F2D-1807-3388-9E52-A33CF852B0D8}"/>
                </a:ext>
              </a:extLst>
            </p:cNvPr>
            <p:cNvSpPr txBox="1"/>
            <p:nvPr/>
          </p:nvSpPr>
          <p:spPr>
            <a:xfrm>
              <a:off x="315133" y="1612565"/>
              <a:ext cx="3705683" cy="307777"/>
            </a:xfrm>
            <a:prstGeom prst="rect">
              <a:avLst/>
            </a:prstGeom>
            <a:noFill/>
          </p:spPr>
          <p:txBody>
            <a:bodyPr wrap="square" rtlCol="0">
              <a:spAutoFit/>
            </a:bodyPr>
            <a:lstStyle/>
            <a:p>
              <a:pPr algn="ctr"/>
              <a:r>
                <a:rPr lang="en-US" sz="1400" b="1" noProof="0" dirty="0">
                  <a:solidFill>
                    <a:srgbClr val="13CFA2"/>
                  </a:solidFill>
                </a:rPr>
                <a:t>AC and DC chargers</a:t>
              </a:r>
            </a:p>
          </p:txBody>
        </p:sp>
        <p:sp>
          <p:nvSpPr>
            <p:cNvPr id="30" name="CasellaDiTesto 114">
              <a:extLst>
                <a:ext uri="{FF2B5EF4-FFF2-40B4-BE49-F238E27FC236}">
                  <a16:creationId xmlns:a16="http://schemas.microsoft.com/office/drawing/2014/main" id="{43108C2E-87BA-A5A4-42E4-EB95247A694E}"/>
                </a:ext>
              </a:extLst>
            </p:cNvPr>
            <p:cNvSpPr txBox="1"/>
            <p:nvPr/>
          </p:nvSpPr>
          <p:spPr>
            <a:xfrm>
              <a:off x="315133" y="2877606"/>
              <a:ext cx="3705683" cy="307777"/>
            </a:xfrm>
            <a:prstGeom prst="rect">
              <a:avLst/>
            </a:prstGeom>
            <a:noFill/>
          </p:spPr>
          <p:txBody>
            <a:bodyPr wrap="square" rtlCol="0">
              <a:spAutoFit/>
            </a:bodyPr>
            <a:lstStyle/>
            <a:p>
              <a:pPr algn="ctr"/>
              <a:r>
                <a:rPr lang="en-US" sz="1400" b="1" noProof="0" dirty="0">
                  <a:solidFill>
                    <a:srgbClr val="13CFA2"/>
                  </a:solidFill>
                </a:rPr>
                <a:t>Charging and energy services</a:t>
              </a:r>
            </a:p>
          </p:txBody>
        </p:sp>
        <p:sp>
          <p:nvSpPr>
            <p:cNvPr id="31" name="CasellaDiTesto 115">
              <a:extLst>
                <a:ext uri="{FF2B5EF4-FFF2-40B4-BE49-F238E27FC236}">
                  <a16:creationId xmlns:a16="http://schemas.microsoft.com/office/drawing/2014/main" id="{D8E579FB-0374-A31E-4A6D-BC04B2C4E79E}"/>
                </a:ext>
              </a:extLst>
            </p:cNvPr>
            <p:cNvSpPr txBox="1"/>
            <p:nvPr/>
          </p:nvSpPr>
          <p:spPr>
            <a:xfrm>
              <a:off x="315133" y="4142647"/>
              <a:ext cx="3705683" cy="307777"/>
            </a:xfrm>
            <a:prstGeom prst="rect">
              <a:avLst/>
            </a:prstGeom>
            <a:noFill/>
          </p:spPr>
          <p:txBody>
            <a:bodyPr wrap="square" rtlCol="0">
              <a:spAutoFit/>
            </a:bodyPr>
            <a:lstStyle/>
            <a:p>
              <a:pPr algn="ctr"/>
              <a:r>
                <a:rPr lang="en-US" sz="1400" b="1" noProof="0" dirty="0">
                  <a:solidFill>
                    <a:srgbClr val="13CFA2"/>
                  </a:solidFill>
                </a:rPr>
                <a:t>Installation services</a:t>
              </a:r>
            </a:p>
          </p:txBody>
        </p:sp>
        <p:sp>
          <p:nvSpPr>
            <p:cNvPr id="32" name="CasellaDiTesto 116">
              <a:extLst>
                <a:ext uri="{FF2B5EF4-FFF2-40B4-BE49-F238E27FC236}">
                  <a16:creationId xmlns:a16="http://schemas.microsoft.com/office/drawing/2014/main" id="{1099EFDE-8610-480F-0C0A-C3FE4D0A4943}"/>
                </a:ext>
              </a:extLst>
            </p:cNvPr>
            <p:cNvSpPr txBox="1"/>
            <p:nvPr/>
          </p:nvSpPr>
          <p:spPr>
            <a:xfrm>
              <a:off x="315133" y="5407688"/>
              <a:ext cx="3705683" cy="307777"/>
            </a:xfrm>
            <a:prstGeom prst="rect">
              <a:avLst/>
            </a:prstGeom>
            <a:noFill/>
          </p:spPr>
          <p:txBody>
            <a:bodyPr wrap="square" rtlCol="0">
              <a:spAutoFit/>
            </a:bodyPr>
            <a:lstStyle/>
            <a:p>
              <a:pPr algn="ctr"/>
              <a:r>
                <a:rPr lang="en-US" sz="1400" b="1" noProof="0" dirty="0">
                  <a:solidFill>
                    <a:srgbClr val="13CFA2"/>
                  </a:solidFill>
                </a:rPr>
                <a:t>Aftersales Services</a:t>
              </a:r>
            </a:p>
          </p:txBody>
        </p:sp>
        <p:grpSp>
          <p:nvGrpSpPr>
            <p:cNvPr id="33" name="Gruppo 90">
              <a:extLst>
                <a:ext uri="{FF2B5EF4-FFF2-40B4-BE49-F238E27FC236}">
                  <a16:creationId xmlns:a16="http://schemas.microsoft.com/office/drawing/2014/main" id="{56C5DF85-D462-D5C9-0B25-FD16BF34C273}"/>
                </a:ext>
              </a:extLst>
            </p:cNvPr>
            <p:cNvGrpSpPr/>
            <p:nvPr/>
          </p:nvGrpSpPr>
          <p:grpSpPr>
            <a:xfrm>
              <a:off x="450931" y="2842587"/>
              <a:ext cx="3434087" cy="2530084"/>
              <a:chOff x="315131" y="2842587"/>
              <a:chExt cx="3705683" cy="2530084"/>
            </a:xfrm>
          </p:grpSpPr>
          <p:cxnSp>
            <p:nvCxnSpPr>
              <p:cNvPr id="93" name="Connettore 1 122">
                <a:extLst>
                  <a:ext uri="{FF2B5EF4-FFF2-40B4-BE49-F238E27FC236}">
                    <a16:creationId xmlns:a16="http://schemas.microsoft.com/office/drawing/2014/main" id="{776D0AA3-7627-46BB-FFDF-A80B61B0C649}"/>
                  </a:ext>
                </a:extLst>
              </p:cNvPr>
              <p:cNvCxnSpPr>
                <a:cxnSpLocks/>
              </p:cNvCxnSpPr>
              <p:nvPr/>
            </p:nvCxnSpPr>
            <p:spPr>
              <a:xfrm>
                <a:off x="315131" y="2842587"/>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94" name="Connettore 1 123">
                <a:extLst>
                  <a:ext uri="{FF2B5EF4-FFF2-40B4-BE49-F238E27FC236}">
                    <a16:creationId xmlns:a16="http://schemas.microsoft.com/office/drawing/2014/main" id="{00C0660B-8682-A220-D70B-7CDB07381FA7}"/>
                  </a:ext>
                </a:extLst>
              </p:cNvPr>
              <p:cNvCxnSpPr>
                <a:cxnSpLocks/>
              </p:cNvCxnSpPr>
              <p:nvPr/>
            </p:nvCxnSpPr>
            <p:spPr>
              <a:xfrm>
                <a:off x="315131" y="4107629"/>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95" name="Connettore 1 124">
                <a:extLst>
                  <a:ext uri="{FF2B5EF4-FFF2-40B4-BE49-F238E27FC236}">
                    <a16:creationId xmlns:a16="http://schemas.microsoft.com/office/drawing/2014/main" id="{7C099A84-9408-93D9-13DA-2933E7FF14E9}"/>
                  </a:ext>
                </a:extLst>
              </p:cNvPr>
              <p:cNvCxnSpPr>
                <a:cxnSpLocks/>
              </p:cNvCxnSpPr>
              <p:nvPr/>
            </p:nvCxnSpPr>
            <p:spPr>
              <a:xfrm>
                <a:off x="315131" y="5372671"/>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grpSp>
        <p:grpSp>
          <p:nvGrpSpPr>
            <p:cNvPr id="34" name="Gruppo 91">
              <a:extLst>
                <a:ext uri="{FF2B5EF4-FFF2-40B4-BE49-F238E27FC236}">
                  <a16:creationId xmlns:a16="http://schemas.microsoft.com/office/drawing/2014/main" id="{657C1F6E-CA5B-05C3-BFED-861A2724E565}"/>
                </a:ext>
              </a:extLst>
            </p:cNvPr>
            <p:cNvGrpSpPr/>
            <p:nvPr/>
          </p:nvGrpSpPr>
          <p:grpSpPr>
            <a:xfrm>
              <a:off x="629302" y="1949965"/>
              <a:ext cx="3077345" cy="856452"/>
              <a:chOff x="-11609962" y="2358682"/>
              <a:chExt cx="3077345" cy="856452"/>
            </a:xfrm>
          </p:grpSpPr>
          <p:pic>
            <p:nvPicPr>
              <p:cNvPr id="79" name="Image 1">
                <a:extLst>
                  <a:ext uri="{FF2B5EF4-FFF2-40B4-BE49-F238E27FC236}">
                    <a16:creationId xmlns:a16="http://schemas.microsoft.com/office/drawing/2014/main" id="{EF629384-654B-11B0-ACC4-8BAA7ECAE61D}"/>
                  </a:ext>
                </a:extLst>
              </p:cNvPr>
              <p:cNvPicPr>
                <a:picLocks noChangeAspect="1"/>
              </p:cNvPicPr>
              <p:nvPr/>
            </p:nvPicPr>
            <p:blipFill rotWithShape="1">
              <a:blip r:embed="rId7"/>
              <a:srcRect l="14498" r="15876"/>
              <a:stretch/>
            </p:blipFill>
            <p:spPr>
              <a:xfrm>
                <a:off x="-11609962" y="2358682"/>
                <a:ext cx="790250" cy="853384"/>
              </a:xfrm>
              <a:prstGeom prst="rect">
                <a:avLst/>
              </a:prstGeom>
            </p:spPr>
          </p:pic>
          <p:grpSp>
            <p:nvGrpSpPr>
              <p:cNvPr id="80" name="Groupe 52">
                <a:extLst>
                  <a:ext uri="{FF2B5EF4-FFF2-40B4-BE49-F238E27FC236}">
                    <a16:creationId xmlns:a16="http://schemas.microsoft.com/office/drawing/2014/main" id="{B73991E1-723B-A75E-FAA7-E32574384594}"/>
                  </a:ext>
                </a:extLst>
              </p:cNvPr>
              <p:cNvGrpSpPr/>
              <p:nvPr/>
            </p:nvGrpSpPr>
            <p:grpSpPr>
              <a:xfrm>
                <a:off x="-10676700" y="2418603"/>
                <a:ext cx="509124" cy="726743"/>
                <a:chOff x="1303033" y="1357982"/>
                <a:chExt cx="2307336" cy="3321319"/>
              </a:xfrm>
            </p:grpSpPr>
            <p:pic>
              <p:nvPicPr>
                <p:cNvPr id="91" name="Picture 2">
                  <a:extLst>
                    <a:ext uri="{FF2B5EF4-FFF2-40B4-BE49-F238E27FC236}">
                      <a16:creationId xmlns:a16="http://schemas.microsoft.com/office/drawing/2014/main" id="{C8B403F3-86F4-D44C-192D-2366657E4448}"/>
                    </a:ext>
                  </a:extLst>
                </p:cNvPr>
                <p:cNvPicPr preferRelativeResize="0">
                  <a:picLocks noChangeAspect="1"/>
                </p:cNvPicPr>
                <p:nvPr/>
              </p:nvPicPr>
              <p:blipFill rotWithShape="1">
                <a:blip r:embed="rId8"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92" name="Image 54" descr="Une image contenant Graphique, Police, graphisme, logo&#10;&#10;Description générée automatiquement">
                  <a:extLst>
                    <a:ext uri="{FF2B5EF4-FFF2-40B4-BE49-F238E27FC236}">
                      <a16:creationId xmlns:a16="http://schemas.microsoft.com/office/drawing/2014/main" id="{8C8C1BB1-FC71-E207-7210-A0E952F06F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nvGrpSpPr>
              <p:cNvPr id="81" name="Groupe 256">
                <a:extLst>
                  <a:ext uri="{FF2B5EF4-FFF2-40B4-BE49-F238E27FC236}">
                    <a16:creationId xmlns:a16="http://schemas.microsoft.com/office/drawing/2014/main" id="{EDA2E71F-79AD-0596-BF0E-334C7486C5A9}"/>
                  </a:ext>
                </a:extLst>
              </p:cNvPr>
              <p:cNvGrpSpPr/>
              <p:nvPr/>
            </p:nvGrpSpPr>
            <p:grpSpPr>
              <a:xfrm>
                <a:off x="-9855933" y="2442902"/>
                <a:ext cx="509124" cy="685541"/>
                <a:chOff x="4241762" y="1326375"/>
                <a:chExt cx="2334647" cy="3352926"/>
              </a:xfrm>
            </p:grpSpPr>
            <p:pic>
              <p:nvPicPr>
                <p:cNvPr id="86" name="Picture 6">
                  <a:extLst>
                    <a:ext uri="{FF2B5EF4-FFF2-40B4-BE49-F238E27FC236}">
                      <a16:creationId xmlns:a16="http://schemas.microsoft.com/office/drawing/2014/main" id="{40EA9509-208E-7C00-38AB-0D1A8EB460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87" name="Groupe 258">
                  <a:extLst>
                    <a:ext uri="{FF2B5EF4-FFF2-40B4-BE49-F238E27FC236}">
                      <a16:creationId xmlns:a16="http://schemas.microsoft.com/office/drawing/2014/main" id="{8058A34D-1C00-67C7-F538-B172A273E274}"/>
                    </a:ext>
                  </a:extLst>
                </p:cNvPr>
                <p:cNvGrpSpPr/>
                <p:nvPr/>
              </p:nvGrpSpPr>
              <p:grpSpPr>
                <a:xfrm>
                  <a:off x="4911552" y="2020862"/>
                  <a:ext cx="996948" cy="2552335"/>
                  <a:chOff x="4911552" y="2020862"/>
                  <a:chExt cx="996948" cy="2552335"/>
                </a:xfrm>
              </p:grpSpPr>
              <p:sp>
                <p:nvSpPr>
                  <p:cNvPr id="88" name="Rectangle 262">
                    <a:extLst>
                      <a:ext uri="{FF2B5EF4-FFF2-40B4-BE49-F238E27FC236}">
                        <a16:creationId xmlns:a16="http://schemas.microsoft.com/office/drawing/2014/main" id="{F8131AC7-E99C-E936-8E37-13C66600D294}"/>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9" name="Image 263" descr="Une image contenant Graphique, Police, graphisme, logo&#10;&#10;Description générée automatiquement">
                    <a:extLst>
                      <a:ext uri="{FF2B5EF4-FFF2-40B4-BE49-F238E27FC236}">
                        <a16:creationId xmlns:a16="http://schemas.microsoft.com/office/drawing/2014/main" id="{8C0D5DA3-2351-CC6D-75BC-B3AC07DC72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90" name="Image 264" descr="Une image contenant Graphique, Police, graphisme, logo&#10;&#10;Description générée automatiquement">
                    <a:extLst>
                      <a:ext uri="{FF2B5EF4-FFF2-40B4-BE49-F238E27FC236}">
                        <a16:creationId xmlns:a16="http://schemas.microsoft.com/office/drawing/2014/main" id="{3090969B-C7C1-224E-6193-B420103C2F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nvGrpSpPr>
              <p:cNvPr id="82" name="Groupe 266">
                <a:extLst>
                  <a:ext uri="{FF2B5EF4-FFF2-40B4-BE49-F238E27FC236}">
                    <a16:creationId xmlns:a16="http://schemas.microsoft.com/office/drawing/2014/main" id="{A8AAE487-4861-B3E6-978F-9E9ED990DC28}"/>
                  </a:ext>
                </a:extLst>
              </p:cNvPr>
              <p:cNvGrpSpPr/>
              <p:nvPr/>
            </p:nvGrpSpPr>
            <p:grpSpPr>
              <a:xfrm>
                <a:off x="-9108604" y="2361750"/>
                <a:ext cx="575987" cy="853384"/>
                <a:chOff x="7788145" y="1114723"/>
                <a:chExt cx="3425286" cy="5628287"/>
              </a:xfrm>
            </p:grpSpPr>
            <p:pic>
              <p:nvPicPr>
                <p:cNvPr id="83" name="Image 269">
                  <a:extLst>
                    <a:ext uri="{FF2B5EF4-FFF2-40B4-BE49-F238E27FC236}">
                      <a16:creationId xmlns:a16="http://schemas.microsoft.com/office/drawing/2014/main" id="{8245CA27-DFC4-6583-4414-C4E1EAA0EB2F}"/>
                    </a:ext>
                  </a:extLst>
                </p:cNvPr>
                <p:cNvPicPr>
                  <a:picLocks noChangeAspect="1"/>
                </p:cNvPicPr>
                <p:nvPr/>
              </p:nvPicPr>
              <p:blipFill>
                <a:blip r:embed="rId11"/>
                <a:stretch>
                  <a:fillRect/>
                </a:stretch>
              </p:blipFill>
              <p:spPr>
                <a:xfrm>
                  <a:off x="7788145" y="1114723"/>
                  <a:ext cx="3425286" cy="5628287"/>
                </a:xfrm>
                <a:prstGeom prst="rect">
                  <a:avLst/>
                </a:prstGeom>
              </p:spPr>
            </p:pic>
            <p:sp>
              <p:nvSpPr>
                <p:cNvPr id="84" name="Rectangle 272">
                  <a:extLst>
                    <a:ext uri="{FF2B5EF4-FFF2-40B4-BE49-F238E27FC236}">
                      <a16:creationId xmlns:a16="http://schemas.microsoft.com/office/drawing/2014/main" id="{A42B68C0-4D46-126B-5BF9-2F5499E64646}"/>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5" name="Image 275" descr="Une image contenant Police, Graphique, logo, texte&#10;&#10;Description générée automatiquement">
                  <a:extLst>
                    <a:ext uri="{FF2B5EF4-FFF2-40B4-BE49-F238E27FC236}">
                      <a16:creationId xmlns:a16="http://schemas.microsoft.com/office/drawing/2014/main" id="{ED79F974-0D49-79CB-1ACD-28B23D8690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grpSp>
        <p:grpSp>
          <p:nvGrpSpPr>
            <p:cNvPr id="35" name="Gruppo 100">
              <a:extLst>
                <a:ext uri="{FF2B5EF4-FFF2-40B4-BE49-F238E27FC236}">
                  <a16:creationId xmlns:a16="http://schemas.microsoft.com/office/drawing/2014/main" id="{07F79B25-2313-91FA-3FCD-163CD46C97A8}"/>
                </a:ext>
              </a:extLst>
            </p:cNvPr>
            <p:cNvGrpSpPr/>
            <p:nvPr/>
          </p:nvGrpSpPr>
          <p:grpSpPr>
            <a:xfrm>
              <a:off x="393779" y="3166866"/>
              <a:ext cx="3424786" cy="867169"/>
              <a:chOff x="396445" y="3153218"/>
              <a:chExt cx="3424786" cy="867169"/>
            </a:xfrm>
          </p:grpSpPr>
          <p:grpSp>
            <p:nvGrpSpPr>
              <p:cNvPr id="67" name="Gruppo 99">
                <a:extLst>
                  <a:ext uri="{FF2B5EF4-FFF2-40B4-BE49-F238E27FC236}">
                    <a16:creationId xmlns:a16="http://schemas.microsoft.com/office/drawing/2014/main" id="{EEBED669-1BD7-9A62-2786-C27E7CF186B1}"/>
                  </a:ext>
                </a:extLst>
              </p:cNvPr>
              <p:cNvGrpSpPr/>
              <p:nvPr/>
            </p:nvGrpSpPr>
            <p:grpSpPr>
              <a:xfrm>
                <a:off x="396445" y="3153218"/>
                <a:ext cx="3424786" cy="246221"/>
                <a:chOff x="396445" y="3132746"/>
                <a:chExt cx="3424786" cy="246221"/>
              </a:xfrm>
            </p:grpSpPr>
            <p:sp>
              <p:nvSpPr>
                <p:cNvPr id="75" name="TextBox 21">
                  <a:extLst>
                    <a:ext uri="{FF2B5EF4-FFF2-40B4-BE49-F238E27FC236}">
                      <a16:creationId xmlns:a16="http://schemas.microsoft.com/office/drawing/2014/main" id="{03E2C694-C161-5EAC-A10F-A79FF5DEC052}"/>
                    </a:ext>
                  </a:extLst>
                </p:cNvPr>
                <p:cNvSpPr txBox="1"/>
                <p:nvPr/>
              </p:nvSpPr>
              <p:spPr>
                <a:xfrm>
                  <a:off x="396445" y="3190849"/>
                  <a:ext cx="107034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Supervision platform</a:t>
                  </a:r>
                </a:p>
              </p:txBody>
            </p:sp>
            <p:sp>
              <p:nvSpPr>
                <p:cNvPr id="76" name="TextBox 21">
                  <a:extLst>
                    <a:ext uri="{FF2B5EF4-FFF2-40B4-BE49-F238E27FC236}">
                      <a16:creationId xmlns:a16="http://schemas.microsoft.com/office/drawing/2014/main" id="{61B3E428-AB75-66C5-02D1-7C1359A920E2}"/>
                    </a:ext>
                  </a:extLst>
                </p:cNvPr>
                <p:cNvSpPr txBox="1"/>
                <p:nvPr/>
              </p:nvSpPr>
              <p:spPr>
                <a:xfrm>
                  <a:off x="2510590" y="3192310"/>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Charging app</a:t>
                  </a:r>
                </a:p>
              </p:txBody>
            </p:sp>
            <p:sp>
              <p:nvSpPr>
                <p:cNvPr id="77" name="TextBox 21">
                  <a:extLst>
                    <a:ext uri="{FF2B5EF4-FFF2-40B4-BE49-F238E27FC236}">
                      <a16:creationId xmlns:a16="http://schemas.microsoft.com/office/drawing/2014/main" id="{3C90A36D-3BD4-3907-D15E-4EBEEC414B2C}"/>
                    </a:ext>
                  </a:extLst>
                </p:cNvPr>
                <p:cNvSpPr txBox="1"/>
                <p:nvPr/>
              </p:nvSpPr>
              <p:spPr>
                <a:xfrm>
                  <a:off x="1587051" y="3132746"/>
                  <a:ext cx="7516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latin typeface="Encode Sans"/>
                      <a:ea typeface="+mn-ea"/>
                      <a:cs typeface="+mn-cs"/>
                    </a:rPr>
                    <a:t>Dynamic load management</a:t>
                  </a:r>
                </a:p>
              </p:txBody>
            </p:sp>
            <p:sp>
              <p:nvSpPr>
                <p:cNvPr id="78" name="ZoneTexte 280">
                  <a:extLst>
                    <a:ext uri="{FF2B5EF4-FFF2-40B4-BE49-F238E27FC236}">
                      <a16:creationId xmlns:a16="http://schemas.microsoft.com/office/drawing/2014/main" id="{45C05AF8-A43D-5E96-B765-B40BB7679B78}"/>
                    </a:ext>
                  </a:extLst>
                </p:cNvPr>
                <p:cNvSpPr txBox="1"/>
                <p:nvPr/>
              </p:nvSpPr>
              <p:spPr>
                <a:xfrm>
                  <a:off x="3318597" y="3192310"/>
                  <a:ext cx="502634" cy="123111"/>
                </a:xfrm>
                <a:prstGeom prst="rect">
                  <a:avLst/>
                </a:prstGeom>
                <a:noFill/>
              </p:spPr>
              <p:txBody>
                <a:bodyPr wrap="square" lIns="0" tIns="0" rIns="0" bIns="0">
                  <a:spAutoFit/>
                </a:bodyPr>
                <a:lstStyle/>
                <a:p>
                  <a:pPr algn="ctr"/>
                  <a:r>
                    <a:rPr lang="en-US" sz="800" noProof="0" dirty="0">
                      <a:solidFill>
                        <a:srgbClr val="002060"/>
                      </a:solidFill>
                    </a:rPr>
                    <a:t>RFID card</a:t>
                  </a:r>
                </a:p>
              </p:txBody>
            </p:sp>
          </p:grpSp>
          <p:grpSp>
            <p:nvGrpSpPr>
              <p:cNvPr id="68" name="Gruppo 98">
                <a:extLst>
                  <a:ext uri="{FF2B5EF4-FFF2-40B4-BE49-F238E27FC236}">
                    <a16:creationId xmlns:a16="http://schemas.microsoft.com/office/drawing/2014/main" id="{555CC43F-453F-8151-DEFF-9EEF0ABDC50C}"/>
                  </a:ext>
                </a:extLst>
              </p:cNvPr>
              <p:cNvGrpSpPr/>
              <p:nvPr/>
            </p:nvGrpSpPr>
            <p:grpSpPr>
              <a:xfrm>
                <a:off x="447159" y="3407115"/>
                <a:ext cx="3374072" cy="613272"/>
                <a:chOff x="447159" y="3407115"/>
                <a:chExt cx="3374072" cy="613272"/>
              </a:xfrm>
            </p:grpSpPr>
            <p:pic>
              <p:nvPicPr>
                <p:cNvPr id="69" name="Image 15">
                  <a:extLst>
                    <a:ext uri="{FF2B5EF4-FFF2-40B4-BE49-F238E27FC236}">
                      <a16:creationId xmlns:a16="http://schemas.microsoft.com/office/drawing/2014/main" id="{DBB8B595-6381-A9D0-2987-8A357A65E769}"/>
                    </a:ext>
                  </a:extLst>
                </p:cNvPr>
                <p:cNvPicPr>
                  <a:picLocks noChangeAspect="1"/>
                </p:cNvPicPr>
                <p:nvPr/>
              </p:nvPicPr>
              <p:blipFill rotWithShape="1">
                <a:blip r:embed="rId13"/>
                <a:srcRect l="18967" t="16599" r="18653" b="16410"/>
                <a:stretch/>
              </p:blipFill>
              <p:spPr>
                <a:xfrm>
                  <a:off x="447159" y="3425811"/>
                  <a:ext cx="968921" cy="585307"/>
                </a:xfrm>
                <a:prstGeom prst="rect">
                  <a:avLst/>
                </a:prstGeom>
              </p:spPr>
            </p:pic>
            <p:grpSp>
              <p:nvGrpSpPr>
                <p:cNvPr id="70" name="Gruppo 94">
                  <a:extLst>
                    <a:ext uri="{FF2B5EF4-FFF2-40B4-BE49-F238E27FC236}">
                      <a16:creationId xmlns:a16="http://schemas.microsoft.com/office/drawing/2014/main" id="{43156969-DB8C-932D-24AA-0B914FFDDE17}"/>
                    </a:ext>
                  </a:extLst>
                </p:cNvPr>
                <p:cNvGrpSpPr/>
                <p:nvPr/>
              </p:nvGrpSpPr>
              <p:grpSpPr>
                <a:xfrm>
                  <a:off x="2580908" y="3407115"/>
                  <a:ext cx="546774" cy="613272"/>
                  <a:chOff x="2588232" y="3407115"/>
                  <a:chExt cx="546774" cy="613272"/>
                </a:xfrm>
              </p:grpSpPr>
              <p:pic>
                <p:nvPicPr>
                  <p:cNvPr id="73" name="Image 17">
                    <a:extLst>
                      <a:ext uri="{FF2B5EF4-FFF2-40B4-BE49-F238E27FC236}">
                        <a16:creationId xmlns:a16="http://schemas.microsoft.com/office/drawing/2014/main" id="{F5B8D989-5830-232B-90E7-60093597C2C3}"/>
                      </a:ext>
                    </a:extLst>
                  </p:cNvPr>
                  <p:cNvPicPr>
                    <a:picLocks noChangeAspect="1"/>
                  </p:cNvPicPr>
                  <p:nvPr/>
                </p:nvPicPr>
                <p:blipFill>
                  <a:blip r:embed="rId14"/>
                  <a:stretch>
                    <a:fillRect/>
                  </a:stretch>
                </p:blipFill>
                <p:spPr>
                  <a:xfrm>
                    <a:off x="2588232" y="3407115"/>
                    <a:ext cx="286653" cy="613272"/>
                  </a:xfrm>
                  <a:prstGeom prst="rect">
                    <a:avLst/>
                  </a:prstGeom>
                </p:spPr>
              </p:pic>
              <p:pic>
                <p:nvPicPr>
                  <p:cNvPr id="74" name="Image 19">
                    <a:extLst>
                      <a:ext uri="{FF2B5EF4-FFF2-40B4-BE49-F238E27FC236}">
                        <a16:creationId xmlns:a16="http://schemas.microsoft.com/office/drawing/2014/main" id="{6A7F22E6-A3E8-8B08-A2A4-41141C168AE9}"/>
                      </a:ext>
                    </a:extLst>
                  </p:cNvPr>
                  <p:cNvPicPr>
                    <a:picLocks noChangeAspect="1"/>
                  </p:cNvPicPr>
                  <p:nvPr/>
                </p:nvPicPr>
                <p:blipFill>
                  <a:blip r:embed="rId15"/>
                  <a:stretch>
                    <a:fillRect/>
                  </a:stretch>
                </p:blipFill>
                <p:spPr>
                  <a:xfrm>
                    <a:off x="2842846" y="3409304"/>
                    <a:ext cx="292160" cy="608894"/>
                  </a:xfrm>
                  <a:prstGeom prst="rect">
                    <a:avLst/>
                  </a:prstGeom>
                </p:spPr>
              </p:pic>
            </p:grpSp>
            <p:pic>
              <p:nvPicPr>
                <p:cNvPr id="71" name="Image 63">
                  <a:extLst>
                    <a:ext uri="{FF2B5EF4-FFF2-40B4-BE49-F238E27FC236}">
                      <a16:creationId xmlns:a16="http://schemas.microsoft.com/office/drawing/2014/main" id="{EA5D92B1-78F5-527E-3AE1-56B2713EABF0}"/>
                    </a:ext>
                  </a:extLst>
                </p:cNvPr>
                <p:cNvPicPr>
                  <a:picLocks noChangeAspect="1"/>
                </p:cNvPicPr>
                <p:nvPr/>
              </p:nvPicPr>
              <p:blipFill>
                <a:blip r:embed="rId16"/>
                <a:stretch>
                  <a:fillRect/>
                </a:stretch>
              </p:blipFill>
              <p:spPr>
                <a:xfrm>
                  <a:off x="1466793" y="3518947"/>
                  <a:ext cx="992139" cy="415348"/>
                </a:xfrm>
                <a:prstGeom prst="rect">
                  <a:avLst/>
                </a:prstGeom>
              </p:spPr>
            </p:pic>
            <p:pic>
              <p:nvPicPr>
                <p:cNvPr id="72" name="Picture 13" descr="A blue card with white text&#10;&#10;Description automatically generated">
                  <a:extLst>
                    <a:ext uri="{FF2B5EF4-FFF2-40B4-BE49-F238E27FC236}">
                      <a16:creationId xmlns:a16="http://schemas.microsoft.com/office/drawing/2014/main" id="{58CEF718-8BA8-0BED-9824-D84D752746E4}"/>
                    </a:ext>
                  </a:extLst>
                </p:cNvPr>
                <p:cNvPicPr>
                  <a:picLocks noChangeAspect="1"/>
                </p:cNvPicPr>
                <p:nvPr/>
              </p:nvPicPr>
              <p:blipFill rotWithShape="1">
                <a:blip r:embed="rId17">
                  <a:extLst>
                    <a:ext uri="{28A0092B-C50C-407E-A947-70E740481C1C}">
                      <a14:useLocalDpi xmlns:a14="http://schemas.microsoft.com/office/drawing/2010/main" val="0"/>
                    </a:ext>
                  </a:extLst>
                </a:blip>
                <a:srcRect l="16153" r="15128"/>
                <a:stretch/>
              </p:blipFill>
              <p:spPr>
                <a:xfrm>
                  <a:off x="3318597" y="3521787"/>
                  <a:ext cx="502634" cy="410938"/>
                </a:xfrm>
                <a:prstGeom prst="rect">
                  <a:avLst/>
                </a:prstGeom>
              </p:spPr>
            </p:pic>
          </p:grpSp>
        </p:grpSp>
        <p:grpSp>
          <p:nvGrpSpPr>
            <p:cNvPr id="36" name="Gruppo 118">
              <a:extLst>
                <a:ext uri="{FF2B5EF4-FFF2-40B4-BE49-F238E27FC236}">
                  <a16:creationId xmlns:a16="http://schemas.microsoft.com/office/drawing/2014/main" id="{1BFF6C08-1FC9-A19F-2C5A-E1A949CE1C09}"/>
                </a:ext>
              </a:extLst>
            </p:cNvPr>
            <p:cNvGrpSpPr/>
            <p:nvPr/>
          </p:nvGrpSpPr>
          <p:grpSpPr>
            <a:xfrm>
              <a:off x="450907" y="4488522"/>
              <a:ext cx="3434134" cy="797079"/>
              <a:chOff x="445717" y="4488522"/>
              <a:chExt cx="3434134" cy="797079"/>
            </a:xfrm>
          </p:grpSpPr>
          <p:grpSp>
            <p:nvGrpSpPr>
              <p:cNvPr id="52" name="Gruppo 112">
                <a:extLst>
                  <a:ext uri="{FF2B5EF4-FFF2-40B4-BE49-F238E27FC236}">
                    <a16:creationId xmlns:a16="http://schemas.microsoft.com/office/drawing/2014/main" id="{28ECE333-0F5A-BD6E-D710-20B805C8DD81}"/>
                  </a:ext>
                </a:extLst>
              </p:cNvPr>
              <p:cNvGrpSpPr/>
              <p:nvPr/>
            </p:nvGrpSpPr>
            <p:grpSpPr>
              <a:xfrm>
                <a:off x="1858158" y="4488522"/>
                <a:ext cx="447705" cy="784069"/>
                <a:chOff x="1864508" y="4488522"/>
                <a:chExt cx="447705" cy="784069"/>
              </a:xfrm>
            </p:grpSpPr>
            <p:sp>
              <p:nvSpPr>
                <p:cNvPr id="65" name="TextBox 21">
                  <a:extLst>
                    <a:ext uri="{FF2B5EF4-FFF2-40B4-BE49-F238E27FC236}">
                      <a16:creationId xmlns:a16="http://schemas.microsoft.com/office/drawing/2014/main" id="{A5AAA2BA-4D2D-3A9B-B8F0-948E50FF7968}"/>
                    </a:ext>
                  </a:extLst>
                </p:cNvPr>
                <p:cNvSpPr txBox="1"/>
                <p:nvPr/>
              </p:nvSpPr>
              <p:spPr>
                <a:xfrm>
                  <a:off x="1919291" y="4488522"/>
                  <a:ext cx="33813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Civil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works</a:t>
                  </a:r>
                </a:p>
              </p:txBody>
            </p:sp>
            <p:pic>
              <p:nvPicPr>
                <p:cNvPr id="66" name="Picture 2" descr="Service worker icon male construction Royalty Free Vector">
                  <a:extLst>
                    <a:ext uri="{FF2B5EF4-FFF2-40B4-BE49-F238E27FC236}">
                      <a16:creationId xmlns:a16="http://schemas.microsoft.com/office/drawing/2014/main" id="{448192FE-0DFF-605A-44CE-9B1DC44410DF}"/>
                    </a:ext>
                  </a:extLst>
                </p:cNvPr>
                <p:cNvPicPr>
                  <a:picLocks noChangeAspect="1" noChangeArrowheads="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1864508" y="4765870"/>
                  <a:ext cx="447705" cy="5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uppo 113">
                <a:extLst>
                  <a:ext uri="{FF2B5EF4-FFF2-40B4-BE49-F238E27FC236}">
                    <a16:creationId xmlns:a16="http://schemas.microsoft.com/office/drawing/2014/main" id="{3A026EC9-A4BB-F9A2-D23D-FE7794259AD0}"/>
                  </a:ext>
                </a:extLst>
              </p:cNvPr>
              <p:cNvGrpSpPr/>
              <p:nvPr/>
            </p:nvGrpSpPr>
            <p:grpSpPr>
              <a:xfrm>
                <a:off x="1175973" y="4554782"/>
                <a:ext cx="593429" cy="730819"/>
                <a:chOff x="1153748" y="4554782"/>
                <a:chExt cx="593429" cy="730819"/>
              </a:xfrm>
            </p:grpSpPr>
            <p:sp>
              <p:nvSpPr>
                <p:cNvPr id="63" name="TextBox 20">
                  <a:extLst>
                    <a:ext uri="{FF2B5EF4-FFF2-40B4-BE49-F238E27FC236}">
                      <a16:creationId xmlns:a16="http://schemas.microsoft.com/office/drawing/2014/main" id="{EA398472-8A42-EC06-6621-AE2D3402D46B}"/>
                    </a:ext>
                  </a:extLst>
                </p:cNvPr>
                <p:cNvSpPr txBox="1"/>
                <p:nvPr/>
              </p:nvSpPr>
              <p:spPr>
                <a:xfrm>
                  <a:off x="1153748" y="4554782"/>
                  <a:ext cx="5934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Permitting</a:t>
                  </a:r>
                </a:p>
              </p:txBody>
            </p:sp>
            <p:pic>
              <p:nvPicPr>
                <p:cNvPr id="64" name="Picture 4" descr="Permit Icon Vector Art, Icons, and Graphics for Free Download">
                  <a:extLst>
                    <a:ext uri="{FF2B5EF4-FFF2-40B4-BE49-F238E27FC236}">
                      <a16:creationId xmlns:a16="http://schemas.microsoft.com/office/drawing/2014/main" id="{97E33EE6-F132-F1FE-5197-A8F696505C3F}"/>
                    </a:ext>
                  </a:extLst>
                </p:cNvPr>
                <p:cNvPicPr>
                  <a:picLocks noChangeAspect="1" noChangeArrowheads="1"/>
                </p:cNvPicPr>
                <p:nvPr/>
              </p:nvPicPr>
              <p:blipFill rotWithShape="1">
                <a:blip r:embed="rId19" cstate="print">
                  <a:duotone>
                    <a:schemeClr val="bg2">
                      <a:shade val="45000"/>
                      <a:satMod val="135000"/>
                    </a:schemeClr>
                    <a:prstClr val="white"/>
                  </a:duotone>
                  <a:extLst>
                    <a:ext uri="{28A0092B-C50C-407E-A947-70E740481C1C}">
                      <a14:useLocalDpi xmlns:a14="http://schemas.microsoft.com/office/drawing/2010/main" val="0"/>
                    </a:ext>
                  </a:extLst>
                </a:blip>
                <a:srcRect l="14031" r="13859"/>
                <a:stretch/>
              </p:blipFill>
              <p:spPr bwMode="auto">
                <a:xfrm>
                  <a:off x="1258383" y="4752859"/>
                  <a:ext cx="384158" cy="532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uppo 108">
                <a:extLst>
                  <a:ext uri="{FF2B5EF4-FFF2-40B4-BE49-F238E27FC236}">
                    <a16:creationId xmlns:a16="http://schemas.microsoft.com/office/drawing/2014/main" id="{8758AF43-F49D-C1CD-AFCF-925EE704C322}"/>
                  </a:ext>
                </a:extLst>
              </p:cNvPr>
              <p:cNvGrpSpPr/>
              <p:nvPr/>
            </p:nvGrpSpPr>
            <p:grpSpPr>
              <a:xfrm>
                <a:off x="3074067" y="4554782"/>
                <a:ext cx="805784" cy="649115"/>
                <a:chOff x="3137567" y="4554782"/>
                <a:chExt cx="805784" cy="649115"/>
              </a:xfrm>
            </p:grpSpPr>
            <p:pic>
              <p:nvPicPr>
                <p:cNvPr id="61" name="Picture 2">
                  <a:extLst>
                    <a:ext uri="{FF2B5EF4-FFF2-40B4-BE49-F238E27FC236}">
                      <a16:creationId xmlns:a16="http://schemas.microsoft.com/office/drawing/2014/main" id="{BA417C21-3DF7-789E-9EAF-8A1163A7A19E}"/>
                    </a:ext>
                  </a:extLst>
                </p:cNvPr>
                <p:cNvPicPr>
                  <a:picLocks noChangeAspect="1" noChangeArrowheads="1"/>
                </p:cNvPicPr>
                <p:nvPr/>
              </p:nvPicPr>
              <p:blipFill rotWithShape="1">
                <a:blip r:embed="rId2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3222019" y="4834564"/>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14">
                  <a:extLst>
                    <a:ext uri="{FF2B5EF4-FFF2-40B4-BE49-F238E27FC236}">
                      <a16:creationId xmlns:a16="http://schemas.microsoft.com/office/drawing/2014/main" id="{23088681-6ED4-CA96-C11C-46F74109FDFD}"/>
                    </a:ext>
                  </a:extLst>
                </p:cNvPr>
                <p:cNvSpPr txBox="1"/>
                <p:nvPr/>
              </p:nvSpPr>
              <p:spPr>
                <a:xfrm>
                  <a:off x="3137567" y="4554782"/>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Commissioning</a:t>
                  </a:r>
                </a:p>
              </p:txBody>
            </p:sp>
          </p:grpSp>
          <p:grpSp>
            <p:nvGrpSpPr>
              <p:cNvPr id="55" name="Gruppo 117">
                <a:extLst>
                  <a:ext uri="{FF2B5EF4-FFF2-40B4-BE49-F238E27FC236}">
                    <a16:creationId xmlns:a16="http://schemas.microsoft.com/office/drawing/2014/main" id="{BF8ED90A-6D64-AD14-50B3-04998FC508C1}"/>
                  </a:ext>
                </a:extLst>
              </p:cNvPr>
              <p:cNvGrpSpPr/>
              <p:nvPr/>
            </p:nvGrpSpPr>
            <p:grpSpPr>
              <a:xfrm>
                <a:off x="445717" y="4488522"/>
                <a:ext cx="641500" cy="762818"/>
                <a:chOff x="394917" y="4488522"/>
                <a:chExt cx="641500" cy="762818"/>
              </a:xfrm>
            </p:grpSpPr>
            <p:sp>
              <p:nvSpPr>
                <p:cNvPr id="59" name="TextBox 21">
                  <a:extLst>
                    <a:ext uri="{FF2B5EF4-FFF2-40B4-BE49-F238E27FC236}">
                      <a16:creationId xmlns:a16="http://schemas.microsoft.com/office/drawing/2014/main" id="{4BB2A28B-25CB-C8B9-0B30-3A9D27EF5C2F}"/>
                    </a:ext>
                  </a:extLst>
                </p:cNvPr>
                <p:cNvSpPr txBox="1"/>
                <p:nvPr/>
              </p:nvSpPr>
              <p:spPr>
                <a:xfrm>
                  <a:off x="440815" y="4488522"/>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Site</a:t>
                  </a:r>
                  <a:br>
                    <a:rPr kumimoji="0" lang="en-US" sz="800" b="0" i="0" u="none" strike="noStrike" kern="1200" cap="none" spc="0" normalizeH="0" baseline="0" noProof="0" dirty="0">
                      <a:ln>
                        <a:noFill/>
                      </a:ln>
                      <a:solidFill>
                        <a:srgbClr val="002060"/>
                      </a:solidFill>
                      <a:effectLst/>
                      <a:uLnTx/>
                      <a:uFillTx/>
                      <a:ea typeface="+mn-ea"/>
                      <a:cs typeface="+mn-cs"/>
                    </a:rPr>
                  </a:br>
                  <a:r>
                    <a:rPr kumimoji="0" lang="en-US" sz="800" b="0" i="0" u="none" strike="noStrike" kern="1200" cap="none" spc="0" normalizeH="0" baseline="0" noProof="0" dirty="0">
                      <a:ln>
                        <a:noFill/>
                      </a:ln>
                      <a:solidFill>
                        <a:srgbClr val="002060"/>
                      </a:solidFill>
                      <a:effectLst/>
                      <a:uLnTx/>
                      <a:uFillTx/>
                      <a:ea typeface="+mn-ea"/>
                      <a:cs typeface="+mn-cs"/>
                    </a:rPr>
                    <a:t>evaluation</a:t>
                  </a:r>
                </a:p>
              </p:txBody>
            </p:sp>
            <p:pic>
              <p:nvPicPr>
                <p:cNvPr id="60" name="Picture 10" descr="12,112 Icon Depot Images, Stock Photos &amp; Vectors | Shutterstock">
                  <a:extLst>
                    <a:ext uri="{FF2B5EF4-FFF2-40B4-BE49-F238E27FC236}">
                      <a16:creationId xmlns:a16="http://schemas.microsoft.com/office/drawing/2014/main" id="{4FF07CCE-DFE0-980E-E39E-D91DB764AE3F}"/>
                    </a:ext>
                  </a:extLst>
                </p:cNvPr>
                <p:cNvPicPr>
                  <a:picLocks noChangeAspect="1" noChangeArrowheads="1"/>
                </p:cNvPicPr>
                <p:nvPr/>
              </p:nvPicPr>
              <p:blipFill rotWithShape="1">
                <a:blip r:embed="rId21" cstate="print">
                  <a:duotone>
                    <a:schemeClr val="bg2">
                      <a:shade val="45000"/>
                      <a:satMod val="135000"/>
                    </a:schemeClr>
                    <a:prstClr val="white"/>
                  </a:duotone>
                  <a:extLst>
                    <a:ext uri="{BEBA8EAE-BF5A-486C-A8C5-ECC9F3942E4B}">
                      <a14:imgProps xmlns:a14="http://schemas.microsoft.com/office/drawing/2010/main">
                        <a14:imgLayer r:embed="rId22">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394917" y="4787120"/>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uppo 111">
                <a:extLst>
                  <a:ext uri="{FF2B5EF4-FFF2-40B4-BE49-F238E27FC236}">
                    <a16:creationId xmlns:a16="http://schemas.microsoft.com/office/drawing/2014/main" id="{D1BAC1A2-1F97-6C30-7183-8A91C1A3451E}"/>
                  </a:ext>
                </a:extLst>
              </p:cNvPr>
              <p:cNvGrpSpPr/>
              <p:nvPr/>
            </p:nvGrpSpPr>
            <p:grpSpPr>
              <a:xfrm>
                <a:off x="2394619" y="4488522"/>
                <a:ext cx="590693" cy="755576"/>
                <a:chOff x="2429544" y="4488522"/>
                <a:chExt cx="590693" cy="755576"/>
              </a:xfrm>
            </p:grpSpPr>
            <p:sp>
              <p:nvSpPr>
                <p:cNvPr id="57" name="TextBox 22">
                  <a:extLst>
                    <a:ext uri="{FF2B5EF4-FFF2-40B4-BE49-F238E27FC236}">
                      <a16:creationId xmlns:a16="http://schemas.microsoft.com/office/drawing/2014/main" id="{3ECBBCA1-5CF6-41FB-DE89-197410E0C25C}"/>
                    </a:ext>
                  </a:extLst>
                </p:cNvPr>
                <p:cNvSpPr txBox="1"/>
                <p:nvPr/>
              </p:nvSpPr>
              <p:spPr>
                <a:xfrm>
                  <a:off x="2429544" y="4488522"/>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Hardware installation</a:t>
                  </a:r>
                </a:p>
              </p:txBody>
            </p:sp>
            <p:pic>
              <p:nvPicPr>
                <p:cNvPr id="58" name="Picture 6" descr="Charging Station Vector Art, Icons, and Graphics for Free Download">
                  <a:extLst>
                    <a:ext uri="{FF2B5EF4-FFF2-40B4-BE49-F238E27FC236}">
                      <a16:creationId xmlns:a16="http://schemas.microsoft.com/office/drawing/2014/main" id="{96426501-C23A-EA05-8338-CBCC1AE823F7}"/>
                    </a:ext>
                  </a:extLst>
                </p:cNvPr>
                <p:cNvPicPr>
                  <a:picLocks noChangeAspect="1" noChangeArrowheads="1"/>
                </p:cNvPicPr>
                <p:nvPr/>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2536492" y="4794362"/>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7" name="Gruppo 144">
              <a:extLst>
                <a:ext uri="{FF2B5EF4-FFF2-40B4-BE49-F238E27FC236}">
                  <a16:creationId xmlns:a16="http://schemas.microsoft.com/office/drawing/2014/main" id="{A6CC3287-FDC7-8A37-B610-210437BBCFC0}"/>
                </a:ext>
              </a:extLst>
            </p:cNvPr>
            <p:cNvGrpSpPr/>
            <p:nvPr/>
          </p:nvGrpSpPr>
          <p:grpSpPr>
            <a:xfrm>
              <a:off x="522227" y="5748864"/>
              <a:ext cx="3291494" cy="789285"/>
              <a:chOff x="546571" y="5802876"/>
              <a:chExt cx="3291494" cy="789285"/>
            </a:xfrm>
          </p:grpSpPr>
          <p:grpSp>
            <p:nvGrpSpPr>
              <p:cNvPr id="38" name="Gruppo 143">
                <a:extLst>
                  <a:ext uri="{FF2B5EF4-FFF2-40B4-BE49-F238E27FC236}">
                    <a16:creationId xmlns:a16="http://schemas.microsoft.com/office/drawing/2014/main" id="{04D1B278-2BA8-7A50-B07C-C007660DD565}"/>
                  </a:ext>
                </a:extLst>
              </p:cNvPr>
              <p:cNvGrpSpPr/>
              <p:nvPr/>
            </p:nvGrpSpPr>
            <p:grpSpPr>
              <a:xfrm>
                <a:off x="546571" y="5802876"/>
                <a:ext cx="541045" cy="778964"/>
                <a:chOff x="500275" y="5802876"/>
                <a:chExt cx="541045" cy="778964"/>
              </a:xfrm>
            </p:grpSpPr>
            <p:sp>
              <p:nvSpPr>
                <p:cNvPr id="50" name="TextBox 13">
                  <a:extLst>
                    <a:ext uri="{FF2B5EF4-FFF2-40B4-BE49-F238E27FC236}">
                      <a16:creationId xmlns:a16="http://schemas.microsoft.com/office/drawing/2014/main" id="{E9CE1EBE-F45A-37D7-3781-F14005C40CAC}"/>
                    </a:ext>
                  </a:extLst>
                </p:cNvPr>
                <p:cNvSpPr txBox="1"/>
                <p:nvPr/>
              </p:nvSpPr>
              <p:spPr>
                <a:xfrm>
                  <a:off x="500275" y="5802876"/>
                  <a:ext cx="5410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51" name="Picture 4" descr="Maintenance schedule icon with calendar and wrench">
                  <a:extLst>
                    <a:ext uri="{FF2B5EF4-FFF2-40B4-BE49-F238E27FC236}">
                      <a16:creationId xmlns:a16="http://schemas.microsoft.com/office/drawing/2014/main" id="{0DABDE36-5C88-F283-1256-638C3E7244E2}"/>
                    </a:ext>
                  </a:extLst>
                </p:cNvPr>
                <p:cNvPicPr>
                  <a:picLocks noChangeAspect="1" noChangeArrowheads="1"/>
                </p:cNvPicPr>
                <p:nvPr/>
              </p:nvPicPr>
              <p:blipFill rotWithShape="1">
                <a:blip r:embed="rId2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24472" y="6119916"/>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uppo 142">
                <a:extLst>
                  <a:ext uri="{FF2B5EF4-FFF2-40B4-BE49-F238E27FC236}">
                    <a16:creationId xmlns:a16="http://schemas.microsoft.com/office/drawing/2014/main" id="{1F7E2B46-6E3F-CD6B-F9E6-B5855E526C7F}"/>
                  </a:ext>
                </a:extLst>
              </p:cNvPr>
              <p:cNvGrpSpPr/>
              <p:nvPr/>
            </p:nvGrpSpPr>
            <p:grpSpPr>
              <a:xfrm>
                <a:off x="1250772" y="5804042"/>
                <a:ext cx="948212" cy="760949"/>
                <a:chOff x="1058066" y="5804042"/>
                <a:chExt cx="948212" cy="760949"/>
              </a:xfrm>
            </p:grpSpPr>
            <p:sp>
              <p:nvSpPr>
                <p:cNvPr id="48" name="TextBox 14">
                  <a:extLst>
                    <a:ext uri="{FF2B5EF4-FFF2-40B4-BE49-F238E27FC236}">
                      <a16:creationId xmlns:a16="http://schemas.microsoft.com/office/drawing/2014/main" id="{B6890379-F12B-5997-209A-60294A85D0E0}"/>
                    </a:ext>
                  </a:extLst>
                </p:cNvPr>
                <p:cNvSpPr txBox="1"/>
                <p:nvPr/>
              </p:nvSpPr>
              <p:spPr>
                <a:xfrm>
                  <a:off x="1058066" y="5804042"/>
                  <a:ext cx="94821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Maintenance / Optional Coverage</a:t>
                  </a:r>
                </a:p>
              </p:txBody>
            </p:sp>
            <p:pic>
              <p:nvPicPr>
                <p:cNvPr id="49" name="Picture 6" descr="Approval check vector icon Stock Vector | Adobe Stock">
                  <a:extLst>
                    <a:ext uri="{FF2B5EF4-FFF2-40B4-BE49-F238E27FC236}">
                      <a16:creationId xmlns:a16="http://schemas.microsoft.com/office/drawing/2014/main" id="{21669487-C4B9-9A1D-C783-3CD7D057769D}"/>
                    </a:ext>
                  </a:extLst>
                </p:cNvPr>
                <p:cNvPicPr>
                  <a:picLocks noChangeAspect="1" noChangeArrowheads="1"/>
                </p:cNvPicPr>
                <p:nvPr/>
              </p:nvPicPr>
              <p:blipFill rotWithShape="1">
                <a:blip r:embed="rId25">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6">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1255851" y="6103326"/>
                  <a:ext cx="552643" cy="461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uppo 140">
                <a:extLst>
                  <a:ext uri="{FF2B5EF4-FFF2-40B4-BE49-F238E27FC236}">
                    <a16:creationId xmlns:a16="http://schemas.microsoft.com/office/drawing/2014/main" id="{DBB4D490-6325-3684-D66C-DB6D4A43DA01}"/>
                  </a:ext>
                </a:extLst>
              </p:cNvPr>
              <p:cNvGrpSpPr/>
              <p:nvPr/>
            </p:nvGrpSpPr>
            <p:grpSpPr>
              <a:xfrm>
                <a:off x="3158519" y="5875999"/>
                <a:ext cx="679546" cy="649153"/>
                <a:chOff x="3158519" y="5875999"/>
                <a:chExt cx="679546" cy="649153"/>
              </a:xfrm>
            </p:grpSpPr>
            <p:pic>
              <p:nvPicPr>
                <p:cNvPr id="46" name="Picture 2" descr="User Icon - Vector Customer Service, Support &amp; Care with Headphone for  Helpline Glyph Pictogram illustration Stock Vector | Adobe Stock">
                  <a:extLst>
                    <a:ext uri="{FF2B5EF4-FFF2-40B4-BE49-F238E27FC236}">
                      <a16:creationId xmlns:a16="http://schemas.microsoft.com/office/drawing/2014/main" id="{FDDD5A92-DD51-3D05-8880-7047795EEDC2}"/>
                    </a:ext>
                  </a:extLst>
                </p:cNvPr>
                <p:cNvPicPr>
                  <a:picLocks noChangeAspect="1" noChangeArrowheads="1"/>
                </p:cNvPicPr>
                <p:nvPr/>
              </p:nvPicPr>
              <p:blipFill rotWithShape="1">
                <a:blip r:embed="rId27"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8">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326141" y="6115538"/>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15">
                  <a:extLst>
                    <a:ext uri="{FF2B5EF4-FFF2-40B4-BE49-F238E27FC236}">
                      <a16:creationId xmlns:a16="http://schemas.microsoft.com/office/drawing/2014/main" id="{38CCA826-44D6-8CBE-141A-8E7DFD5D616C}"/>
                    </a:ext>
                  </a:extLst>
                </p:cNvPr>
                <p:cNvSpPr txBox="1"/>
                <p:nvPr/>
              </p:nvSpPr>
              <p:spPr>
                <a:xfrm>
                  <a:off x="3158519" y="5875999"/>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41" name="Gruppo 141">
                <a:extLst>
                  <a:ext uri="{FF2B5EF4-FFF2-40B4-BE49-F238E27FC236}">
                    <a16:creationId xmlns:a16="http://schemas.microsoft.com/office/drawing/2014/main" id="{C7764F51-F1BA-DB32-962B-3772CCD75DAB}"/>
                  </a:ext>
                </a:extLst>
              </p:cNvPr>
              <p:cNvGrpSpPr/>
              <p:nvPr/>
            </p:nvGrpSpPr>
            <p:grpSpPr>
              <a:xfrm>
                <a:off x="2362140" y="5804042"/>
                <a:ext cx="633222" cy="788119"/>
                <a:chOff x="2414170" y="5804042"/>
                <a:chExt cx="633222" cy="788119"/>
              </a:xfrm>
            </p:grpSpPr>
            <p:sp>
              <p:nvSpPr>
                <p:cNvPr id="42" name="TextBox 15">
                  <a:extLst>
                    <a:ext uri="{FF2B5EF4-FFF2-40B4-BE49-F238E27FC236}">
                      <a16:creationId xmlns:a16="http://schemas.microsoft.com/office/drawing/2014/main" id="{7866A258-9C39-D020-F181-BAC2F9EED759}"/>
                    </a:ext>
                  </a:extLst>
                </p:cNvPr>
                <p:cNvSpPr txBox="1"/>
                <p:nvPr/>
              </p:nvSpPr>
              <p:spPr>
                <a:xfrm>
                  <a:off x="2414170" y="5804042"/>
                  <a:ext cx="6332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Customized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SLA</a:t>
                  </a:r>
                </a:p>
              </p:txBody>
            </p:sp>
            <p:grpSp>
              <p:nvGrpSpPr>
                <p:cNvPr id="43" name="Gruppo 125">
                  <a:extLst>
                    <a:ext uri="{FF2B5EF4-FFF2-40B4-BE49-F238E27FC236}">
                      <a16:creationId xmlns:a16="http://schemas.microsoft.com/office/drawing/2014/main" id="{0A82193C-22E5-754E-CD40-C306829BECD6}"/>
                    </a:ext>
                  </a:extLst>
                </p:cNvPr>
                <p:cNvGrpSpPr/>
                <p:nvPr/>
              </p:nvGrpSpPr>
              <p:grpSpPr>
                <a:xfrm>
                  <a:off x="2509957" y="6089739"/>
                  <a:ext cx="441648" cy="502422"/>
                  <a:chOff x="2518421" y="6089739"/>
                  <a:chExt cx="441648" cy="502422"/>
                </a:xfrm>
              </p:grpSpPr>
              <p:pic>
                <p:nvPicPr>
                  <p:cNvPr id="44" name="Picture 2" descr="vector charging stations OFF 79% |">
                    <a:extLst>
                      <a:ext uri="{FF2B5EF4-FFF2-40B4-BE49-F238E27FC236}">
                        <a16:creationId xmlns:a16="http://schemas.microsoft.com/office/drawing/2014/main" id="{566DE6B7-EDE6-4917-E806-F63A9D34C330}"/>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2518421" y="6089739"/>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D0805CBD-1612-9B56-284F-2996D2136B70}"/>
                      </a:ext>
                    </a:extLst>
                  </p:cNvPr>
                  <p:cNvSpPr/>
                  <p:nvPr/>
                </p:nvSpPr>
                <p:spPr>
                  <a:xfrm>
                    <a:off x="2531641" y="6092874"/>
                    <a:ext cx="415208" cy="496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grpSp>
        </p:grpSp>
      </p:grpSp>
      <p:sp>
        <p:nvSpPr>
          <p:cNvPr id="96" name="Rectangle 95">
            <a:extLst>
              <a:ext uri="{FF2B5EF4-FFF2-40B4-BE49-F238E27FC236}">
                <a16:creationId xmlns:a16="http://schemas.microsoft.com/office/drawing/2014/main" id="{8132E271-DD45-9999-ECD7-73EED3A20A6D}"/>
              </a:ext>
            </a:extLst>
          </p:cNvPr>
          <p:cNvSpPr/>
          <p:nvPr/>
        </p:nvSpPr>
        <p:spPr>
          <a:xfrm>
            <a:off x="492126" y="1653436"/>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5B1EDDEE-DD57-51B8-2973-E1F6B054C8DB}"/>
              </a:ext>
            </a:extLst>
          </p:cNvPr>
          <p:cNvSpPr/>
          <p:nvPr/>
        </p:nvSpPr>
        <p:spPr>
          <a:xfrm>
            <a:off x="506800" y="4188567"/>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7ABF39A2-F72C-3CAF-22B1-757F781E0076}"/>
              </a:ext>
            </a:extLst>
          </p:cNvPr>
          <p:cNvSpPr/>
          <p:nvPr/>
        </p:nvSpPr>
        <p:spPr>
          <a:xfrm>
            <a:off x="506740" y="5456822"/>
            <a:ext cx="3478625" cy="1146474"/>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757D792-9A35-0175-67F1-F84F0B6D0AD1}"/>
              </a:ext>
            </a:extLst>
          </p:cNvPr>
          <p:cNvSpPr/>
          <p:nvPr/>
        </p:nvSpPr>
        <p:spPr>
          <a:xfrm>
            <a:off x="2581921" y="3167017"/>
            <a:ext cx="1368885" cy="93068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C9E4C85-DCB2-322E-049F-72413B6F80BD}"/>
              </a:ext>
            </a:extLst>
          </p:cNvPr>
          <p:cNvSpPr/>
          <p:nvPr/>
        </p:nvSpPr>
        <p:spPr>
          <a:xfrm>
            <a:off x="1539789" y="3184995"/>
            <a:ext cx="1001290" cy="933201"/>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B2A5A91-BC68-06DB-47A0-C28A504181BC}"/>
              </a:ext>
            </a:extLst>
          </p:cNvPr>
          <p:cNvSpPr/>
          <p:nvPr/>
        </p:nvSpPr>
        <p:spPr>
          <a:xfrm>
            <a:off x="478104" y="3174697"/>
            <a:ext cx="1045648" cy="93068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03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magine 22">
            <a:extLst>
              <a:ext uri="{FF2B5EF4-FFF2-40B4-BE49-F238E27FC236}">
                <a16:creationId xmlns:a16="http://schemas.microsoft.com/office/drawing/2014/main" id="{5B264366-0273-CEB2-561A-5AE685ED0829}"/>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1" name="Rettangolo 50">
            <a:extLst>
              <a:ext uri="{FF2B5EF4-FFF2-40B4-BE49-F238E27FC236}">
                <a16:creationId xmlns:a16="http://schemas.microsoft.com/office/drawing/2014/main" id="{00BE430A-8C03-4744-83AD-346D2D284A45}"/>
              </a:ext>
            </a:extLst>
          </p:cNvPr>
          <p:cNvSpPr/>
          <p:nvPr/>
        </p:nvSpPr>
        <p:spPr>
          <a:xfrm>
            <a:off x="5247862" y="4689142"/>
            <a:ext cx="4547060" cy="1817167"/>
          </a:xfrm>
          <a:prstGeom prst="rect">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Aft>
                <a:spcPts val="500"/>
              </a:spcAft>
              <a:defRPr/>
            </a:pPr>
            <a:r>
              <a:rPr kumimoji="0" lang="en-US" sz="1600" b="1" strike="noStrike" kern="1200" cap="none" spc="0" normalizeH="0" baseline="0" dirty="0">
                <a:ln>
                  <a:noFill/>
                </a:ln>
                <a:solidFill>
                  <a:prstClr val="white"/>
                </a:solidFill>
                <a:effectLst/>
                <a:uLnTx/>
                <a:uFillTx/>
              </a:rPr>
              <a:t>Benefits:</a:t>
            </a:r>
          </a:p>
          <a:p>
            <a:pPr marL="212400" indent="-213750">
              <a:spcAft>
                <a:spcPts val="500"/>
              </a:spcAft>
              <a:buFont typeface="Arial" panose="020B0604020202020204" pitchFamily="34" charset="0"/>
              <a:buChar char="•"/>
              <a:defRPr/>
            </a:pPr>
            <a:r>
              <a:rPr lang="en-US" sz="1600" b="1" dirty="0">
                <a:solidFill>
                  <a:prstClr val="white"/>
                </a:solidFill>
              </a:rPr>
              <a:t>New B2B focused app</a:t>
            </a:r>
          </a:p>
          <a:p>
            <a:pPr marL="212400" indent="-213750">
              <a:spcAft>
                <a:spcPts val="500"/>
              </a:spcAft>
              <a:buFont typeface="Arial" panose="020B0604020202020204" pitchFamily="34" charset="0"/>
              <a:buChar char="•"/>
              <a:defRPr/>
            </a:pPr>
            <a:r>
              <a:rPr lang="en-US" sz="1600" b="1" dirty="0">
                <a:solidFill>
                  <a:prstClr val="white"/>
                </a:solidFill>
              </a:rPr>
              <a:t>One app / charging pass</a:t>
            </a:r>
          </a:p>
          <a:p>
            <a:pPr marL="212400" indent="-213750">
              <a:spcAft>
                <a:spcPts val="500"/>
              </a:spcAft>
              <a:buFont typeface="Arial" panose="020B0604020202020204" pitchFamily="34" charset="0"/>
              <a:buChar char="•"/>
              <a:defRPr/>
            </a:pPr>
            <a:r>
              <a:rPr kumimoji="0" lang="en-US" sz="1600" strike="noStrike" kern="1200" cap="none" spc="0" normalizeH="0" baseline="0" dirty="0">
                <a:ln>
                  <a:noFill/>
                </a:ln>
                <a:solidFill>
                  <a:prstClr val="white"/>
                </a:solidFill>
                <a:effectLst/>
                <a:uLnTx/>
                <a:uFillTx/>
              </a:rPr>
              <a:t>Easy to use </a:t>
            </a:r>
            <a:r>
              <a:rPr lang="en-US" sz="1600" b="1" dirty="0">
                <a:solidFill>
                  <a:prstClr val="white"/>
                </a:solidFill>
              </a:rPr>
              <a:t>‘</a:t>
            </a:r>
            <a:r>
              <a:rPr kumimoji="0" lang="en-US" sz="1600" b="1" strike="noStrike" kern="1200" cap="none" spc="0" normalizeH="0" baseline="0" dirty="0">
                <a:ln>
                  <a:noFill/>
                </a:ln>
                <a:solidFill>
                  <a:prstClr val="white"/>
                </a:solidFill>
                <a:effectLst/>
                <a:uLnTx/>
                <a:uFillTx/>
              </a:rPr>
              <a:t>do-it-all’</a:t>
            </a:r>
            <a:r>
              <a:rPr kumimoji="0" lang="en-US" sz="1600" strike="noStrike" kern="1200" cap="none" spc="0" normalizeH="0" baseline="0" dirty="0">
                <a:ln>
                  <a:noFill/>
                </a:ln>
                <a:solidFill>
                  <a:prstClr val="white"/>
                </a:solidFill>
                <a:effectLst/>
                <a:uLnTx/>
                <a:uFillTx/>
              </a:rPr>
              <a:t> app</a:t>
            </a:r>
          </a:p>
          <a:p>
            <a:pPr marL="212400" indent="-213750">
              <a:spcAft>
                <a:spcPts val="500"/>
              </a:spcAft>
              <a:buFont typeface="Arial" panose="020B0604020202020204" pitchFamily="34" charset="0"/>
              <a:buChar char="•"/>
              <a:defRPr/>
            </a:pPr>
            <a:r>
              <a:rPr kumimoji="0" lang="en-US" sz="1600" b="1" strike="noStrike" kern="1200" cap="none" spc="0" normalizeH="0" baseline="0" dirty="0">
                <a:ln>
                  <a:noFill/>
                </a:ln>
                <a:solidFill>
                  <a:prstClr val="white"/>
                </a:solidFill>
                <a:effectLst/>
                <a:uLnTx/>
                <a:uFillTx/>
              </a:rPr>
              <a:t>Smart </a:t>
            </a:r>
            <a:r>
              <a:rPr lang="en-US" sz="1600" b="1" dirty="0">
                <a:solidFill>
                  <a:prstClr val="white"/>
                </a:solidFill>
              </a:rPr>
              <a:t>Q</a:t>
            </a:r>
            <a:r>
              <a:rPr kumimoji="0" lang="en-US" sz="1600" b="1" strike="noStrike" kern="1200" cap="none" spc="0" normalizeH="0" baseline="0" dirty="0">
                <a:ln>
                  <a:noFill/>
                </a:ln>
                <a:solidFill>
                  <a:prstClr val="white"/>
                </a:solidFill>
                <a:effectLst/>
                <a:uLnTx/>
                <a:uFillTx/>
              </a:rPr>
              <a:t>ueueing</a:t>
            </a:r>
          </a:p>
        </p:txBody>
      </p:sp>
      <p:sp>
        <p:nvSpPr>
          <p:cNvPr id="55" name="Rettangolo 54">
            <a:extLst>
              <a:ext uri="{FF2B5EF4-FFF2-40B4-BE49-F238E27FC236}">
                <a16:creationId xmlns:a16="http://schemas.microsoft.com/office/drawing/2014/main" id="{73D096C9-3C2F-5547-87AA-209920F3C9B3}"/>
              </a:ext>
            </a:extLst>
          </p:cNvPr>
          <p:cNvSpPr/>
          <p:nvPr/>
        </p:nvSpPr>
        <p:spPr>
          <a:xfrm>
            <a:off x="5247862" y="2056832"/>
            <a:ext cx="4547060" cy="2409491"/>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marR="0" lvl="0" algn="l" defTabSz="914400" rtl="0" eaLnBrk="1" fontAlgn="auto" latinLnBrk="0" hangingPunct="1">
              <a:spcAft>
                <a:spcPts val="200"/>
              </a:spcAft>
              <a:buClrTx/>
              <a:buSzTx/>
              <a:tabLst/>
              <a:defRPr/>
            </a:pPr>
            <a:endParaRPr kumimoji="0" lang="en-US" sz="1200" b="0" i="0" u="none" strike="noStrike" kern="1200" cap="none" spc="0" normalizeH="0" baseline="0" dirty="0">
              <a:ln>
                <a:noFill/>
              </a:ln>
              <a:solidFill>
                <a:schemeClr val="tx1"/>
              </a:solidFill>
              <a:effectLst/>
              <a:uLnTx/>
              <a:uFillTx/>
              <a:ea typeface="+mn-ea"/>
              <a:cs typeface="+mn-cs"/>
            </a:endParaRPr>
          </a:p>
        </p:txBody>
      </p:sp>
      <p:pic>
        <p:nvPicPr>
          <p:cNvPr id="11" name="Picture 9">
            <a:extLst>
              <a:ext uri="{FF2B5EF4-FFF2-40B4-BE49-F238E27FC236}">
                <a16:creationId xmlns:a16="http://schemas.microsoft.com/office/drawing/2014/main" id="{F1ACBDEC-3E21-2EE2-902F-807DAF24252E}"/>
              </a:ext>
            </a:extLst>
          </p:cNvPr>
          <p:cNvPicPr>
            <a:picLocks noChangeAspect="1"/>
          </p:cNvPicPr>
          <p:nvPr/>
        </p:nvPicPr>
        <p:blipFill rotWithShape="1">
          <a:blip r:embed="rId4">
            <a:extLst>
              <a:ext uri="{28A0092B-C50C-407E-A947-70E740481C1C}">
                <a14:useLocalDpi xmlns:a14="http://schemas.microsoft.com/office/drawing/2010/main" val="0"/>
              </a:ext>
            </a:extLst>
          </a:blip>
          <a:srcRect l="9847" t="-1481" r="5689" b="-3814"/>
          <a:stretch/>
        </p:blipFill>
        <p:spPr>
          <a:xfrm>
            <a:off x="5658446" y="2309324"/>
            <a:ext cx="1458263" cy="2199341"/>
          </a:xfrm>
          <a:prstGeom prst="rect">
            <a:avLst/>
          </a:prstGeom>
          <a:effectLst/>
        </p:spPr>
      </p:pic>
      <p:pic>
        <p:nvPicPr>
          <p:cNvPr id="12" name="Picture 6">
            <a:extLst>
              <a:ext uri="{FF2B5EF4-FFF2-40B4-BE49-F238E27FC236}">
                <a16:creationId xmlns:a16="http://schemas.microsoft.com/office/drawing/2014/main" id="{810E7EC9-EDB6-84DB-3826-6E04B4C67A43}"/>
              </a:ext>
            </a:extLst>
          </p:cNvPr>
          <p:cNvPicPr>
            <a:picLocks noChangeAspect="1"/>
          </p:cNvPicPr>
          <p:nvPr/>
        </p:nvPicPr>
        <p:blipFill>
          <a:blip r:embed="rId5"/>
          <a:stretch>
            <a:fillRect/>
          </a:stretch>
        </p:blipFill>
        <p:spPr>
          <a:xfrm>
            <a:off x="6043843" y="2694555"/>
            <a:ext cx="561606" cy="428451"/>
          </a:xfrm>
          <a:prstGeom prst="rect">
            <a:avLst/>
          </a:prstGeom>
        </p:spPr>
      </p:pic>
      <p:sp>
        <p:nvSpPr>
          <p:cNvPr id="2" name="Espace réservé du texte 2">
            <a:extLst>
              <a:ext uri="{FF2B5EF4-FFF2-40B4-BE49-F238E27FC236}">
                <a16:creationId xmlns:a16="http://schemas.microsoft.com/office/drawing/2014/main" id="{59BCDA9A-8016-970B-C797-81277F212370}"/>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none"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pic>
        <p:nvPicPr>
          <p:cNvPr id="4" name="Image 3" descr="Une image contenant texte, logo, Marque, étiquette&#10;&#10;Description générée automatiquement">
            <a:extLst>
              <a:ext uri="{FF2B5EF4-FFF2-40B4-BE49-F238E27FC236}">
                <a16:creationId xmlns:a16="http://schemas.microsoft.com/office/drawing/2014/main" id="{BBA06C97-4AF3-4BCC-1AE4-8470157069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7277" y="2589365"/>
            <a:ext cx="1869897" cy="1571160"/>
          </a:xfrm>
          <a:prstGeom prst="rect">
            <a:avLst/>
          </a:prstGeom>
        </p:spPr>
      </p:pic>
      <p:sp>
        <p:nvSpPr>
          <p:cNvPr id="3" name="ZoneTexte 3">
            <a:extLst>
              <a:ext uri="{FF2B5EF4-FFF2-40B4-BE49-F238E27FC236}">
                <a16:creationId xmlns:a16="http://schemas.microsoft.com/office/drawing/2014/main" id="{DA54C3F7-BD34-2150-79D7-85DEDBE7527B}"/>
              </a:ext>
            </a:extLst>
          </p:cNvPr>
          <p:cNvSpPr txBox="1"/>
          <p:nvPr/>
        </p:nvSpPr>
        <p:spPr>
          <a:xfrm>
            <a:off x="4765711" y="1051200"/>
            <a:ext cx="6073226" cy="830997"/>
          </a:xfrm>
          <a:prstGeom prst="rect">
            <a:avLst/>
          </a:prstGeom>
          <a:noFill/>
        </p:spPr>
        <p:txBody>
          <a:bodyPr wrap="square">
            <a:spAutoFit/>
          </a:bodyPr>
          <a:lstStyle/>
          <a:p>
            <a:r>
              <a:rPr lang="en-US" sz="2400" b="1" dirty="0">
                <a:solidFill>
                  <a:srgbClr val="13CFA2"/>
                </a:solidFill>
                <a:latin typeface="Encode Sans Expanded" panose="00000505000000000000" pitchFamily="2" charset="0"/>
                <a:ea typeface="+mj-ea"/>
                <a:cs typeface="+mj-cs"/>
              </a:rPr>
              <a:t>Specific</a:t>
            </a:r>
            <a:r>
              <a:rPr lang="en-US" sz="2400" dirty="0">
                <a:solidFill>
                  <a:srgbClr val="13CFA2"/>
                </a:solidFill>
                <a:latin typeface="Encode Sans Expanded" panose="00000505000000000000" pitchFamily="2" charset="0"/>
                <a:ea typeface="+mj-ea"/>
                <a:cs typeface="+mj-cs"/>
              </a:rPr>
              <a:t> Free2move Charge </a:t>
            </a:r>
            <a:r>
              <a:rPr lang="en-US" sz="2400" b="1" dirty="0">
                <a:solidFill>
                  <a:srgbClr val="13CFA2"/>
                </a:solidFill>
                <a:latin typeface="Encode Sans Expanded" panose="00000505000000000000" pitchFamily="2" charset="0"/>
                <a:ea typeface="+mj-ea"/>
                <a:cs typeface="+mj-cs"/>
              </a:rPr>
              <a:t>Business app </a:t>
            </a:r>
            <a:r>
              <a:rPr lang="en-US" sz="2400" dirty="0">
                <a:solidFill>
                  <a:srgbClr val="13CFA2"/>
                </a:solidFill>
                <a:latin typeface="Encode Sans Expanded" panose="00000505000000000000" pitchFamily="2" charset="0"/>
                <a:ea typeface="+mj-ea"/>
                <a:cs typeface="+mj-cs"/>
              </a:rPr>
              <a:t>and Charging Pass Business (RFID Card):</a:t>
            </a:r>
          </a:p>
        </p:txBody>
      </p:sp>
      <p:sp>
        <p:nvSpPr>
          <p:cNvPr id="44" name="Espace réservé du numéro de diapositive 1">
            <a:extLst>
              <a:ext uri="{FF2B5EF4-FFF2-40B4-BE49-F238E27FC236}">
                <a16:creationId xmlns:a16="http://schemas.microsoft.com/office/drawing/2014/main" id="{EAF6777A-3A7D-6CD0-45BD-10E4892E2744}"/>
              </a:ext>
            </a:extLst>
          </p:cNvPr>
          <p:cNvSpPr txBox="1">
            <a:spLocks/>
          </p:cNvSpPr>
          <p:nvPr/>
        </p:nvSpPr>
        <p:spPr>
          <a:xfrm>
            <a:off x="10979874" y="6489701"/>
            <a:ext cx="720000" cy="216000"/>
          </a:xfrm>
          <a:prstGeom prst="rect">
            <a:avLst/>
          </a:prstGeom>
        </p:spPr>
        <p:txBody>
          <a:bodyPr vert="horz" lIns="91440" tIns="45720" rIns="91440" bIns="45720" rtlCol="0" anchor="ctr">
            <a:noAutofit/>
          </a:bodyPr>
          <a:lstStyle>
            <a:defPPr>
              <a:defRPr lang="fr-FR"/>
            </a:defPPr>
            <a:lvl1pPr algn="r">
              <a:defRPr sz="900" b="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DD8995-F2EE-40C4-8103-1CCA6A102646}" type="slidenum">
              <a:rPr lang="en-US" smtClean="0"/>
              <a:pPr/>
              <a:t>32</a:t>
            </a:fld>
            <a:endParaRPr lang="en-US" dirty="0"/>
          </a:p>
        </p:txBody>
      </p:sp>
      <p:grpSp>
        <p:nvGrpSpPr>
          <p:cNvPr id="118" name="Gruppo 146">
            <a:extLst>
              <a:ext uri="{FF2B5EF4-FFF2-40B4-BE49-F238E27FC236}">
                <a16:creationId xmlns:a16="http://schemas.microsoft.com/office/drawing/2014/main" id="{D2EE318B-ADC0-C34A-B652-DBE6F9AB3330}"/>
              </a:ext>
            </a:extLst>
          </p:cNvPr>
          <p:cNvGrpSpPr/>
          <p:nvPr/>
        </p:nvGrpSpPr>
        <p:grpSpPr>
          <a:xfrm>
            <a:off x="390296" y="956124"/>
            <a:ext cx="3705684" cy="5716759"/>
            <a:chOff x="315132" y="920955"/>
            <a:chExt cx="3705684" cy="5716759"/>
          </a:xfrm>
        </p:grpSpPr>
        <p:sp>
          <p:nvSpPr>
            <p:cNvPr id="119" name="Rettangolo con angoli arrotondati 2">
              <a:extLst>
                <a:ext uri="{FF2B5EF4-FFF2-40B4-BE49-F238E27FC236}">
                  <a16:creationId xmlns:a16="http://schemas.microsoft.com/office/drawing/2014/main" id="{7E62EE46-25A1-2A9D-7AB0-96D545C21557}"/>
                </a:ext>
              </a:extLst>
            </p:cNvPr>
            <p:cNvSpPr/>
            <p:nvPr/>
          </p:nvSpPr>
          <p:spPr>
            <a:xfrm>
              <a:off x="315132" y="920955"/>
              <a:ext cx="3705684" cy="5716759"/>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noProof="0" dirty="0"/>
            </a:p>
          </p:txBody>
        </p:sp>
        <p:sp>
          <p:nvSpPr>
            <p:cNvPr id="120" name="Rettangolo con angoli arrotondati sullo stesso lato 7">
              <a:extLst>
                <a:ext uri="{FF2B5EF4-FFF2-40B4-BE49-F238E27FC236}">
                  <a16:creationId xmlns:a16="http://schemas.microsoft.com/office/drawing/2014/main" id="{38881365-5B97-FD56-B2A6-CCF4AFCE3503}"/>
                </a:ext>
              </a:extLst>
            </p:cNvPr>
            <p:cNvSpPr/>
            <p:nvPr/>
          </p:nvSpPr>
          <p:spPr>
            <a:xfrm>
              <a:off x="315133" y="920955"/>
              <a:ext cx="3705683"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COMPANY SITE CHARGING</a:t>
              </a:r>
            </a:p>
            <a:p>
              <a:pPr algn="ctr"/>
              <a:r>
                <a:rPr lang="en-US" sz="1400" noProof="0" dirty="0"/>
                <a:t>Taylor-made offers</a:t>
              </a:r>
            </a:p>
          </p:txBody>
        </p:sp>
        <p:sp>
          <p:nvSpPr>
            <p:cNvPr id="121" name="CasellaDiTesto 20">
              <a:extLst>
                <a:ext uri="{FF2B5EF4-FFF2-40B4-BE49-F238E27FC236}">
                  <a16:creationId xmlns:a16="http://schemas.microsoft.com/office/drawing/2014/main" id="{52E3D6E6-D782-24A3-F218-1CEDFC560477}"/>
                </a:ext>
              </a:extLst>
            </p:cNvPr>
            <p:cNvSpPr txBox="1"/>
            <p:nvPr/>
          </p:nvSpPr>
          <p:spPr>
            <a:xfrm>
              <a:off x="315133" y="1612565"/>
              <a:ext cx="3705683" cy="307777"/>
            </a:xfrm>
            <a:prstGeom prst="rect">
              <a:avLst/>
            </a:prstGeom>
            <a:noFill/>
          </p:spPr>
          <p:txBody>
            <a:bodyPr wrap="square" rtlCol="0">
              <a:spAutoFit/>
            </a:bodyPr>
            <a:lstStyle/>
            <a:p>
              <a:pPr algn="ctr"/>
              <a:r>
                <a:rPr lang="en-US" sz="1400" b="1" noProof="0" dirty="0">
                  <a:solidFill>
                    <a:srgbClr val="13CFA2"/>
                  </a:solidFill>
                </a:rPr>
                <a:t>AC and DC chargers</a:t>
              </a:r>
            </a:p>
          </p:txBody>
        </p:sp>
        <p:sp>
          <p:nvSpPr>
            <p:cNvPr id="122" name="CasellaDiTesto 114">
              <a:extLst>
                <a:ext uri="{FF2B5EF4-FFF2-40B4-BE49-F238E27FC236}">
                  <a16:creationId xmlns:a16="http://schemas.microsoft.com/office/drawing/2014/main" id="{7243C458-79DE-53E9-D7E1-75BECE6D4B27}"/>
                </a:ext>
              </a:extLst>
            </p:cNvPr>
            <p:cNvSpPr txBox="1"/>
            <p:nvPr/>
          </p:nvSpPr>
          <p:spPr>
            <a:xfrm>
              <a:off x="315133" y="2877606"/>
              <a:ext cx="3705683" cy="307777"/>
            </a:xfrm>
            <a:prstGeom prst="rect">
              <a:avLst/>
            </a:prstGeom>
            <a:noFill/>
          </p:spPr>
          <p:txBody>
            <a:bodyPr wrap="square" rtlCol="0">
              <a:spAutoFit/>
            </a:bodyPr>
            <a:lstStyle/>
            <a:p>
              <a:pPr algn="ctr"/>
              <a:r>
                <a:rPr lang="en-US" sz="1400" b="1" noProof="0" dirty="0">
                  <a:solidFill>
                    <a:srgbClr val="13CFA2"/>
                  </a:solidFill>
                </a:rPr>
                <a:t>Charging and energy services</a:t>
              </a:r>
            </a:p>
          </p:txBody>
        </p:sp>
        <p:sp>
          <p:nvSpPr>
            <p:cNvPr id="123" name="CasellaDiTesto 115">
              <a:extLst>
                <a:ext uri="{FF2B5EF4-FFF2-40B4-BE49-F238E27FC236}">
                  <a16:creationId xmlns:a16="http://schemas.microsoft.com/office/drawing/2014/main" id="{62D2587E-3533-A04C-052A-071B8942D63F}"/>
                </a:ext>
              </a:extLst>
            </p:cNvPr>
            <p:cNvSpPr txBox="1"/>
            <p:nvPr/>
          </p:nvSpPr>
          <p:spPr>
            <a:xfrm>
              <a:off x="315133" y="4142647"/>
              <a:ext cx="3705683" cy="307777"/>
            </a:xfrm>
            <a:prstGeom prst="rect">
              <a:avLst/>
            </a:prstGeom>
            <a:noFill/>
          </p:spPr>
          <p:txBody>
            <a:bodyPr wrap="square" rtlCol="0">
              <a:spAutoFit/>
            </a:bodyPr>
            <a:lstStyle/>
            <a:p>
              <a:pPr algn="ctr"/>
              <a:r>
                <a:rPr lang="en-US" sz="1400" b="1" noProof="0" dirty="0">
                  <a:solidFill>
                    <a:srgbClr val="13CFA2"/>
                  </a:solidFill>
                </a:rPr>
                <a:t>Installation services</a:t>
              </a:r>
            </a:p>
          </p:txBody>
        </p:sp>
        <p:sp>
          <p:nvSpPr>
            <p:cNvPr id="124" name="CasellaDiTesto 116">
              <a:extLst>
                <a:ext uri="{FF2B5EF4-FFF2-40B4-BE49-F238E27FC236}">
                  <a16:creationId xmlns:a16="http://schemas.microsoft.com/office/drawing/2014/main" id="{2B43164E-F51F-F35D-2B38-4BF39FEA607F}"/>
                </a:ext>
              </a:extLst>
            </p:cNvPr>
            <p:cNvSpPr txBox="1"/>
            <p:nvPr/>
          </p:nvSpPr>
          <p:spPr>
            <a:xfrm>
              <a:off x="315133" y="5407688"/>
              <a:ext cx="3705683" cy="307777"/>
            </a:xfrm>
            <a:prstGeom prst="rect">
              <a:avLst/>
            </a:prstGeom>
            <a:noFill/>
          </p:spPr>
          <p:txBody>
            <a:bodyPr wrap="square" rtlCol="0">
              <a:spAutoFit/>
            </a:bodyPr>
            <a:lstStyle/>
            <a:p>
              <a:pPr algn="ctr"/>
              <a:r>
                <a:rPr lang="en-US" sz="1400" b="1" noProof="0" dirty="0">
                  <a:solidFill>
                    <a:srgbClr val="13CFA2"/>
                  </a:solidFill>
                </a:rPr>
                <a:t>Aftersales Services</a:t>
              </a:r>
            </a:p>
          </p:txBody>
        </p:sp>
        <p:grpSp>
          <p:nvGrpSpPr>
            <p:cNvPr id="125" name="Gruppo 90">
              <a:extLst>
                <a:ext uri="{FF2B5EF4-FFF2-40B4-BE49-F238E27FC236}">
                  <a16:creationId xmlns:a16="http://schemas.microsoft.com/office/drawing/2014/main" id="{E79F5A01-FEE2-6CE5-903E-17861F9CD094}"/>
                </a:ext>
              </a:extLst>
            </p:cNvPr>
            <p:cNvGrpSpPr/>
            <p:nvPr/>
          </p:nvGrpSpPr>
          <p:grpSpPr>
            <a:xfrm>
              <a:off x="450931" y="2842587"/>
              <a:ext cx="3434087" cy="2530084"/>
              <a:chOff x="315131" y="2842587"/>
              <a:chExt cx="3705683" cy="2530084"/>
            </a:xfrm>
          </p:grpSpPr>
          <p:cxnSp>
            <p:nvCxnSpPr>
              <p:cNvPr id="185" name="Connettore 1 122">
                <a:extLst>
                  <a:ext uri="{FF2B5EF4-FFF2-40B4-BE49-F238E27FC236}">
                    <a16:creationId xmlns:a16="http://schemas.microsoft.com/office/drawing/2014/main" id="{48EF2CF5-2BCC-0294-5228-74592E9BE99B}"/>
                  </a:ext>
                </a:extLst>
              </p:cNvPr>
              <p:cNvCxnSpPr>
                <a:cxnSpLocks/>
              </p:cNvCxnSpPr>
              <p:nvPr/>
            </p:nvCxnSpPr>
            <p:spPr>
              <a:xfrm>
                <a:off x="315131" y="2842587"/>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86" name="Connettore 1 123">
                <a:extLst>
                  <a:ext uri="{FF2B5EF4-FFF2-40B4-BE49-F238E27FC236}">
                    <a16:creationId xmlns:a16="http://schemas.microsoft.com/office/drawing/2014/main" id="{9B42FFB4-9849-730E-B6C2-2AAA96124C66}"/>
                  </a:ext>
                </a:extLst>
              </p:cNvPr>
              <p:cNvCxnSpPr>
                <a:cxnSpLocks/>
              </p:cNvCxnSpPr>
              <p:nvPr/>
            </p:nvCxnSpPr>
            <p:spPr>
              <a:xfrm>
                <a:off x="315131" y="4107629"/>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87" name="Connettore 1 124">
                <a:extLst>
                  <a:ext uri="{FF2B5EF4-FFF2-40B4-BE49-F238E27FC236}">
                    <a16:creationId xmlns:a16="http://schemas.microsoft.com/office/drawing/2014/main" id="{60B7A030-40E4-BDA1-6599-D24052FA76CB}"/>
                  </a:ext>
                </a:extLst>
              </p:cNvPr>
              <p:cNvCxnSpPr>
                <a:cxnSpLocks/>
              </p:cNvCxnSpPr>
              <p:nvPr/>
            </p:nvCxnSpPr>
            <p:spPr>
              <a:xfrm>
                <a:off x="315131" y="5372671"/>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grpSp>
        <p:grpSp>
          <p:nvGrpSpPr>
            <p:cNvPr id="126" name="Gruppo 91">
              <a:extLst>
                <a:ext uri="{FF2B5EF4-FFF2-40B4-BE49-F238E27FC236}">
                  <a16:creationId xmlns:a16="http://schemas.microsoft.com/office/drawing/2014/main" id="{3DA4FB7D-44A2-84EE-CC1C-120609BCC54E}"/>
                </a:ext>
              </a:extLst>
            </p:cNvPr>
            <p:cNvGrpSpPr/>
            <p:nvPr/>
          </p:nvGrpSpPr>
          <p:grpSpPr>
            <a:xfrm>
              <a:off x="629302" y="1949965"/>
              <a:ext cx="3077345" cy="856452"/>
              <a:chOff x="-11609962" y="2358682"/>
              <a:chExt cx="3077345" cy="856452"/>
            </a:xfrm>
          </p:grpSpPr>
          <p:pic>
            <p:nvPicPr>
              <p:cNvPr id="171" name="Image 1">
                <a:extLst>
                  <a:ext uri="{FF2B5EF4-FFF2-40B4-BE49-F238E27FC236}">
                    <a16:creationId xmlns:a16="http://schemas.microsoft.com/office/drawing/2014/main" id="{0624769E-FA9B-BB47-DD9C-59AD1DF4A4A6}"/>
                  </a:ext>
                </a:extLst>
              </p:cNvPr>
              <p:cNvPicPr>
                <a:picLocks noChangeAspect="1"/>
              </p:cNvPicPr>
              <p:nvPr/>
            </p:nvPicPr>
            <p:blipFill rotWithShape="1">
              <a:blip r:embed="rId7"/>
              <a:srcRect l="14498" r="15876"/>
              <a:stretch/>
            </p:blipFill>
            <p:spPr>
              <a:xfrm>
                <a:off x="-11609962" y="2358682"/>
                <a:ext cx="790250" cy="853384"/>
              </a:xfrm>
              <a:prstGeom prst="rect">
                <a:avLst/>
              </a:prstGeom>
            </p:spPr>
          </p:pic>
          <p:grpSp>
            <p:nvGrpSpPr>
              <p:cNvPr id="172" name="Groupe 52">
                <a:extLst>
                  <a:ext uri="{FF2B5EF4-FFF2-40B4-BE49-F238E27FC236}">
                    <a16:creationId xmlns:a16="http://schemas.microsoft.com/office/drawing/2014/main" id="{0E91C940-00FF-4D60-699D-DC5F18906CC2}"/>
                  </a:ext>
                </a:extLst>
              </p:cNvPr>
              <p:cNvGrpSpPr/>
              <p:nvPr/>
            </p:nvGrpSpPr>
            <p:grpSpPr>
              <a:xfrm>
                <a:off x="-10676700" y="2418603"/>
                <a:ext cx="509124" cy="726743"/>
                <a:chOff x="1303033" y="1357982"/>
                <a:chExt cx="2307336" cy="3321319"/>
              </a:xfrm>
            </p:grpSpPr>
            <p:pic>
              <p:nvPicPr>
                <p:cNvPr id="183" name="Picture 2">
                  <a:extLst>
                    <a:ext uri="{FF2B5EF4-FFF2-40B4-BE49-F238E27FC236}">
                      <a16:creationId xmlns:a16="http://schemas.microsoft.com/office/drawing/2014/main" id="{B0EAB5BD-C2F3-A98E-3D80-DAB5849CD445}"/>
                    </a:ext>
                  </a:extLst>
                </p:cNvPr>
                <p:cNvPicPr preferRelativeResize="0">
                  <a:picLocks noChangeAspect="1"/>
                </p:cNvPicPr>
                <p:nvPr/>
              </p:nvPicPr>
              <p:blipFill rotWithShape="1">
                <a:blip r:embed="rId8"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184" name="Image 54" descr="Une image contenant Graphique, Police, graphisme, logo&#10;&#10;Description générée automatiquement">
                  <a:extLst>
                    <a:ext uri="{FF2B5EF4-FFF2-40B4-BE49-F238E27FC236}">
                      <a16:creationId xmlns:a16="http://schemas.microsoft.com/office/drawing/2014/main" id="{C5E28CA3-98DD-AA02-E7BB-F32F59E578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nvGrpSpPr>
              <p:cNvPr id="173" name="Groupe 256">
                <a:extLst>
                  <a:ext uri="{FF2B5EF4-FFF2-40B4-BE49-F238E27FC236}">
                    <a16:creationId xmlns:a16="http://schemas.microsoft.com/office/drawing/2014/main" id="{B4C46645-0E38-C209-7EFC-A229E97393E9}"/>
                  </a:ext>
                </a:extLst>
              </p:cNvPr>
              <p:cNvGrpSpPr/>
              <p:nvPr/>
            </p:nvGrpSpPr>
            <p:grpSpPr>
              <a:xfrm>
                <a:off x="-9855933" y="2442902"/>
                <a:ext cx="509124" cy="685541"/>
                <a:chOff x="4241762" y="1326375"/>
                <a:chExt cx="2334647" cy="3352926"/>
              </a:xfrm>
            </p:grpSpPr>
            <p:pic>
              <p:nvPicPr>
                <p:cNvPr id="178" name="Picture 6">
                  <a:extLst>
                    <a:ext uri="{FF2B5EF4-FFF2-40B4-BE49-F238E27FC236}">
                      <a16:creationId xmlns:a16="http://schemas.microsoft.com/office/drawing/2014/main" id="{370F61F2-7F3F-CB63-68E5-86752836381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179" name="Groupe 258">
                  <a:extLst>
                    <a:ext uri="{FF2B5EF4-FFF2-40B4-BE49-F238E27FC236}">
                      <a16:creationId xmlns:a16="http://schemas.microsoft.com/office/drawing/2014/main" id="{34BD54AB-9817-313F-B135-9DE39DD7C6F0}"/>
                    </a:ext>
                  </a:extLst>
                </p:cNvPr>
                <p:cNvGrpSpPr/>
                <p:nvPr/>
              </p:nvGrpSpPr>
              <p:grpSpPr>
                <a:xfrm>
                  <a:off x="4911552" y="2020862"/>
                  <a:ext cx="996948" cy="2552335"/>
                  <a:chOff x="4911552" y="2020862"/>
                  <a:chExt cx="996948" cy="2552335"/>
                </a:xfrm>
              </p:grpSpPr>
              <p:sp>
                <p:nvSpPr>
                  <p:cNvPr id="180" name="Rectangle 262">
                    <a:extLst>
                      <a:ext uri="{FF2B5EF4-FFF2-40B4-BE49-F238E27FC236}">
                        <a16:creationId xmlns:a16="http://schemas.microsoft.com/office/drawing/2014/main" id="{AC2ECBC0-5AF3-9B2C-82A5-4B1846DC703B}"/>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81" name="Image 263" descr="Une image contenant Graphique, Police, graphisme, logo&#10;&#10;Description générée automatiquement">
                    <a:extLst>
                      <a:ext uri="{FF2B5EF4-FFF2-40B4-BE49-F238E27FC236}">
                        <a16:creationId xmlns:a16="http://schemas.microsoft.com/office/drawing/2014/main" id="{6B2B905F-5625-7996-8118-98F861A2E7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182" name="Image 264" descr="Une image contenant Graphique, Police, graphisme, logo&#10;&#10;Description générée automatiquement">
                    <a:extLst>
                      <a:ext uri="{FF2B5EF4-FFF2-40B4-BE49-F238E27FC236}">
                        <a16:creationId xmlns:a16="http://schemas.microsoft.com/office/drawing/2014/main" id="{E3BC5878-E494-0F61-2732-F5E038D710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nvGrpSpPr>
              <p:cNvPr id="174" name="Groupe 266">
                <a:extLst>
                  <a:ext uri="{FF2B5EF4-FFF2-40B4-BE49-F238E27FC236}">
                    <a16:creationId xmlns:a16="http://schemas.microsoft.com/office/drawing/2014/main" id="{BE1DE46A-FCA7-7CB0-86A0-1D8AD13E95DE}"/>
                  </a:ext>
                </a:extLst>
              </p:cNvPr>
              <p:cNvGrpSpPr/>
              <p:nvPr/>
            </p:nvGrpSpPr>
            <p:grpSpPr>
              <a:xfrm>
                <a:off x="-9108604" y="2361750"/>
                <a:ext cx="575987" cy="853384"/>
                <a:chOff x="7788145" y="1114723"/>
                <a:chExt cx="3425286" cy="5628287"/>
              </a:xfrm>
            </p:grpSpPr>
            <p:pic>
              <p:nvPicPr>
                <p:cNvPr id="175" name="Image 269">
                  <a:extLst>
                    <a:ext uri="{FF2B5EF4-FFF2-40B4-BE49-F238E27FC236}">
                      <a16:creationId xmlns:a16="http://schemas.microsoft.com/office/drawing/2014/main" id="{D0B4AB8C-8DD5-FB6A-0C5F-4429D4912401}"/>
                    </a:ext>
                  </a:extLst>
                </p:cNvPr>
                <p:cNvPicPr>
                  <a:picLocks noChangeAspect="1"/>
                </p:cNvPicPr>
                <p:nvPr/>
              </p:nvPicPr>
              <p:blipFill>
                <a:blip r:embed="rId11"/>
                <a:stretch>
                  <a:fillRect/>
                </a:stretch>
              </p:blipFill>
              <p:spPr>
                <a:xfrm>
                  <a:off x="7788145" y="1114723"/>
                  <a:ext cx="3425286" cy="5628287"/>
                </a:xfrm>
                <a:prstGeom prst="rect">
                  <a:avLst/>
                </a:prstGeom>
              </p:spPr>
            </p:pic>
            <p:sp>
              <p:nvSpPr>
                <p:cNvPr id="176" name="Rectangle 272">
                  <a:extLst>
                    <a:ext uri="{FF2B5EF4-FFF2-40B4-BE49-F238E27FC236}">
                      <a16:creationId xmlns:a16="http://schemas.microsoft.com/office/drawing/2014/main" id="{D6F5E40E-A6EC-FA4E-6315-5C1F6E414177}"/>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77" name="Image 275" descr="Une image contenant Police, Graphique, logo, texte&#10;&#10;Description générée automatiquement">
                  <a:extLst>
                    <a:ext uri="{FF2B5EF4-FFF2-40B4-BE49-F238E27FC236}">
                      <a16:creationId xmlns:a16="http://schemas.microsoft.com/office/drawing/2014/main" id="{B77A0C9C-FEC8-6AB7-2A66-C918EF24CD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grpSp>
        <p:grpSp>
          <p:nvGrpSpPr>
            <p:cNvPr id="127" name="Gruppo 100">
              <a:extLst>
                <a:ext uri="{FF2B5EF4-FFF2-40B4-BE49-F238E27FC236}">
                  <a16:creationId xmlns:a16="http://schemas.microsoft.com/office/drawing/2014/main" id="{85BA44C0-4002-53BD-5BCC-ADB59D739C2E}"/>
                </a:ext>
              </a:extLst>
            </p:cNvPr>
            <p:cNvGrpSpPr/>
            <p:nvPr/>
          </p:nvGrpSpPr>
          <p:grpSpPr>
            <a:xfrm>
              <a:off x="393779" y="3166866"/>
              <a:ext cx="3424786" cy="867169"/>
              <a:chOff x="396445" y="3153218"/>
              <a:chExt cx="3424786" cy="867169"/>
            </a:xfrm>
          </p:grpSpPr>
          <p:grpSp>
            <p:nvGrpSpPr>
              <p:cNvPr id="159" name="Gruppo 99">
                <a:extLst>
                  <a:ext uri="{FF2B5EF4-FFF2-40B4-BE49-F238E27FC236}">
                    <a16:creationId xmlns:a16="http://schemas.microsoft.com/office/drawing/2014/main" id="{42BD4A32-A64A-D1E1-76EA-95848E9172A9}"/>
                  </a:ext>
                </a:extLst>
              </p:cNvPr>
              <p:cNvGrpSpPr/>
              <p:nvPr/>
            </p:nvGrpSpPr>
            <p:grpSpPr>
              <a:xfrm>
                <a:off x="396445" y="3153218"/>
                <a:ext cx="3424786" cy="246221"/>
                <a:chOff x="396445" y="3132746"/>
                <a:chExt cx="3424786" cy="246221"/>
              </a:xfrm>
            </p:grpSpPr>
            <p:sp>
              <p:nvSpPr>
                <p:cNvPr id="167" name="TextBox 21">
                  <a:extLst>
                    <a:ext uri="{FF2B5EF4-FFF2-40B4-BE49-F238E27FC236}">
                      <a16:creationId xmlns:a16="http://schemas.microsoft.com/office/drawing/2014/main" id="{D172F7B1-1046-7775-17E2-29A7EFEA5AD8}"/>
                    </a:ext>
                  </a:extLst>
                </p:cNvPr>
                <p:cNvSpPr txBox="1"/>
                <p:nvPr/>
              </p:nvSpPr>
              <p:spPr>
                <a:xfrm>
                  <a:off x="396445" y="3190849"/>
                  <a:ext cx="107034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002060"/>
                      </a:solidFill>
                      <a:effectLst/>
                      <a:uLnTx/>
                      <a:uFillTx/>
                      <a:latin typeface="Encode Sans"/>
                      <a:ea typeface="+mn-ea"/>
                      <a:cs typeface="+mn-cs"/>
                    </a:rPr>
                    <a:t>Supervision platform</a:t>
                  </a:r>
                </a:p>
              </p:txBody>
            </p:sp>
            <p:sp>
              <p:nvSpPr>
                <p:cNvPr id="168" name="TextBox 21">
                  <a:extLst>
                    <a:ext uri="{FF2B5EF4-FFF2-40B4-BE49-F238E27FC236}">
                      <a16:creationId xmlns:a16="http://schemas.microsoft.com/office/drawing/2014/main" id="{7C1AFE35-DA10-4ECC-FE44-874D9E3BBF30}"/>
                    </a:ext>
                  </a:extLst>
                </p:cNvPr>
                <p:cNvSpPr txBox="1"/>
                <p:nvPr/>
              </p:nvSpPr>
              <p:spPr>
                <a:xfrm>
                  <a:off x="2510590" y="3192310"/>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latin typeface="Encode Sans"/>
                      <a:ea typeface="+mn-ea"/>
                      <a:cs typeface="+mn-cs"/>
                    </a:rPr>
                    <a:t>Charging app</a:t>
                  </a:r>
                </a:p>
              </p:txBody>
            </p:sp>
            <p:sp>
              <p:nvSpPr>
                <p:cNvPr id="169" name="TextBox 21">
                  <a:extLst>
                    <a:ext uri="{FF2B5EF4-FFF2-40B4-BE49-F238E27FC236}">
                      <a16:creationId xmlns:a16="http://schemas.microsoft.com/office/drawing/2014/main" id="{03396B5C-4799-AA38-C1C4-29DC303C76A0}"/>
                    </a:ext>
                  </a:extLst>
                </p:cNvPr>
                <p:cNvSpPr txBox="1"/>
                <p:nvPr/>
              </p:nvSpPr>
              <p:spPr>
                <a:xfrm>
                  <a:off x="1587051" y="3132746"/>
                  <a:ext cx="7516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Dynamic load management</a:t>
                  </a:r>
                </a:p>
              </p:txBody>
            </p:sp>
            <p:sp>
              <p:nvSpPr>
                <p:cNvPr id="170" name="ZoneTexte 280">
                  <a:extLst>
                    <a:ext uri="{FF2B5EF4-FFF2-40B4-BE49-F238E27FC236}">
                      <a16:creationId xmlns:a16="http://schemas.microsoft.com/office/drawing/2014/main" id="{03B306FB-3FB9-7066-40BE-6DBC6329FCFB}"/>
                    </a:ext>
                  </a:extLst>
                </p:cNvPr>
                <p:cNvSpPr txBox="1"/>
                <p:nvPr/>
              </p:nvSpPr>
              <p:spPr>
                <a:xfrm>
                  <a:off x="3318597" y="3192310"/>
                  <a:ext cx="502634" cy="123111"/>
                </a:xfrm>
                <a:prstGeom prst="rect">
                  <a:avLst/>
                </a:prstGeom>
                <a:noFill/>
              </p:spPr>
              <p:txBody>
                <a:bodyPr wrap="square" lIns="0" tIns="0" rIns="0" bIns="0">
                  <a:spAutoFit/>
                </a:bodyPr>
                <a:lstStyle/>
                <a:p>
                  <a:pPr algn="ctr"/>
                  <a:r>
                    <a:rPr lang="en-US" sz="800" b="1" noProof="0" dirty="0">
                      <a:solidFill>
                        <a:srgbClr val="002060"/>
                      </a:solidFill>
                    </a:rPr>
                    <a:t>RFID card</a:t>
                  </a:r>
                </a:p>
              </p:txBody>
            </p:sp>
          </p:grpSp>
          <p:grpSp>
            <p:nvGrpSpPr>
              <p:cNvPr id="160" name="Gruppo 98">
                <a:extLst>
                  <a:ext uri="{FF2B5EF4-FFF2-40B4-BE49-F238E27FC236}">
                    <a16:creationId xmlns:a16="http://schemas.microsoft.com/office/drawing/2014/main" id="{3B3787EC-DE75-0738-94BD-66FD0E14526D}"/>
                  </a:ext>
                </a:extLst>
              </p:cNvPr>
              <p:cNvGrpSpPr/>
              <p:nvPr/>
            </p:nvGrpSpPr>
            <p:grpSpPr>
              <a:xfrm>
                <a:off x="447159" y="3407115"/>
                <a:ext cx="3374072" cy="613272"/>
                <a:chOff x="447159" y="3407115"/>
                <a:chExt cx="3374072" cy="613272"/>
              </a:xfrm>
            </p:grpSpPr>
            <p:pic>
              <p:nvPicPr>
                <p:cNvPr id="161" name="Image 15">
                  <a:extLst>
                    <a:ext uri="{FF2B5EF4-FFF2-40B4-BE49-F238E27FC236}">
                      <a16:creationId xmlns:a16="http://schemas.microsoft.com/office/drawing/2014/main" id="{42B764B5-2425-B45E-EC91-C4B1E90C4774}"/>
                    </a:ext>
                  </a:extLst>
                </p:cNvPr>
                <p:cNvPicPr>
                  <a:picLocks noChangeAspect="1"/>
                </p:cNvPicPr>
                <p:nvPr/>
              </p:nvPicPr>
              <p:blipFill rotWithShape="1">
                <a:blip r:embed="rId13"/>
                <a:srcRect l="18967" t="16599" r="18653" b="16410"/>
                <a:stretch/>
              </p:blipFill>
              <p:spPr>
                <a:xfrm>
                  <a:off x="447159" y="3425811"/>
                  <a:ext cx="968921" cy="585307"/>
                </a:xfrm>
                <a:prstGeom prst="rect">
                  <a:avLst/>
                </a:prstGeom>
              </p:spPr>
            </p:pic>
            <p:grpSp>
              <p:nvGrpSpPr>
                <p:cNvPr id="162" name="Gruppo 94">
                  <a:extLst>
                    <a:ext uri="{FF2B5EF4-FFF2-40B4-BE49-F238E27FC236}">
                      <a16:creationId xmlns:a16="http://schemas.microsoft.com/office/drawing/2014/main" id="{EAAFF77C-B4C8-F60D-62DB-9CD7318DD0D7}"/>
                    </a:ext>
                  </a:extLst>
                </p:cNvPr>
                <p:cNvGrpSpPr/>
                <p:nvPr/>
              </p:nvGrpSpPr>
              <p:grpSpPr>
                <a:xfrm>
                  <a:off x="2580908" y="3407115"/>
                  <a:ext cx="546774" cy="613272"/>
                  <a:chOff x="2588232" y="3407115"/>
                  <a:chExt cx="546774" cy="613272"/>
                </a:xfrm>
              </p:grpSpPr>
              <p:pic>
                <p:nvPicPr>
                  <p:cNvPr id="165" name="Image 17">
                    <a:extLst>
                      <a:ext uri="{FF2B5EF4-FFF2-40B4-BE49-F238E27FC236}">
                        <a16:creationId xmlns:a16="http://schemas.microsoft.com/office/drawing/2014/main" id="{D91E0A90-91E0-5A9D-044F-12164586F8A0}"/>
                      </a:ext>
                    </a:extLst>
                  </p:cNvPr>
                  <p:cNvPicPr>
                    <a:picLocks noChangeAspect="1"/>
                  </p:cNvPicPr>
                  <p:nvPr/>
                </p:nvPicPr>
                <p:blipFill>
                  <a:blip r:embed="rId14"/>
                  <a:stretch>
                    <a:fillRect/>
                  </a:stretch>
                </p:blipFill>
                <p:spPr>
                  <a:xfrm>
                    <a:off x="2588232" y="3407115"/>
                    <a:ext cx="286653" cy="613272"/>
                  </a:xfrm>
                  <a:prstGeom prst="rect">
                    <a:avLst/>
                  </a:prstGeom>
                </p:spPr>
              </p:pic>
              <p:pic>
                <p:nvPicPr>
                  <p:cNvPr id="166" name="Image 19">
                    <a:extLst>
                      <a:ext uri="{FF2B5EF4-FFF2-40B4-BE49-F238E27FC236}">
                        <a16:creationId xmlns:a16="http://schemas.microsoft.com/office/drawing/2014/main" id="{0893E4C2-C60F-DC96-545D-0E3B9A023810}"/>
                      </a:ext>
                    </a:extLst>
                  </p:cNvPr>
                  <p:cNvPicPr>
                    <a:picLocks noChangeAspect="1"/>
                  </p:cNvPicPr>
                  <p:nvPr/>
                </p:nvPicPr>
                <p:blipFill>
                  <a:blip r:embed="rId15"/>
                  <a:stretch>
                    <a:fillRect/>
                  </a:stretch>
                </p:blipFill>
                <p:spPr>
                  <a:xfrm>
                    <a:off x="2842846" y="3409304"/>
                    <a:ext cx="292160" cy="608894"/>
                  </a:xfrm>
                  <a:prstGeom prst="rect">
                    <a:avLst/>
                  </a:prstGeom>
                </p:spPr>
              </p:pic>
            </p:grpSp>
            <p:pic>
              <p:nvPicPr>
                <p:cNvPr id="163" name="Image 63">
                  <a:extLst>
                    <a:ext uri="{FF2B5EF4-FFF2-40B4-BE49-F238E27FC236}">
                      <a16:creationId xmlns:a16="http://schemas.microsoft.com/office/drawing/2014/main" id="{7A79D632-E2E1-290B-F3BA-45F2C42AB0E1}"/>
                    </a:ext>
                  </a:extLst>
                </p:cNvPr>
                <p:cNvPicPr>
                  <a:picLocks noChangeAspect="1"/>
                </p:cNvPicPr>
                <p:nvPr/>
              </p:nvPicPr>
              <p:blipFill>
                <a:blip r:embed="rId16"/>
                <a:stretch>
                  <a:fillRect/>
                </a:stretch>
              </p:blipFill>
              <p:spPr>
                <a:xfrm>
                  <a:off x="1466793" y="3518947"/>
                  <a:ext cx="992139" cy="415348"/>
                </a:xfrm>
                <a:prstGeom prst="rect">
                  <a:avLst/>
                </a:prstGeom>
              </p:spPr>
            </p:pic>
            <p:pic>
              <p:nvPicPr>
                <p:cNvPr id="164" name="Picture 13" descr="A blue card with white text&#10;&#10;Description automatically generated">
                  <a:extLst>
                    <a:ext uri="{FF2B5EF4-FFF2-40B4-BE49-F238E27FC236}">
                      <a16:creationId xmlns:a16="http://schemas.microsoft.com/office/drawing/2014/main" id="{610E2428-43BD-BC19-0153-2B0AAAE112CD}"/>
                    </a:ext>
                  </a:extLst>
                </p:cNvPr>
                <p:cNvPicPr>
                  <a:picLocks noChangeAspect="1"/>
                </p:cNvPicPr>
                <p:nvPr/>
              </p:nvPicPr>
              <p:blipFill rotWithShape="1">
                <a:blip r:embed="rId17">
                  <a:extLst>
                    <a:ext uri="{28A0092B-C50C-407E-A947-70E740481C1C}">
                      <a14:useLocalDpi xmlns:a14="http://schemas.microsoft.com/office/drawing/2010/main" val="0"/>
                    </a:ext>
                  </a:extLst>
                </a:blip>
                <a:srcRect l="16153" r="15128"/>
                <a:stretch/>
              </p:blipFill>
              <p:spPr>
                <a:xfrm>
                  <a:off x="3318597" y="3521787"/>
                  <a:ext cx="502634" cy="410938"/>
                </a:xfrm>
                <a:prstGeom prst="rect">
                  <a:avLst/>
                </a:prstGeom>
              </p:spPr>
            </p:pic>
          </p:grpSp>
        </p:grpSp>
        <p:grpSp>
          <p:nvGrpSpPr>
            <p:cNvPr id="128" name="Gruppo 118">
              <a:extLst>
                <a:ext uri="{FF2B5EF4-FFF2-40B4-BE49-F238E27FC236}">
                  <a16:creationId xmlns:a16="http://schemas.microsoft.com/office/drawing/2014/main" id="{7C66292B-D63D-2B2A-04CC-B0562B13D320}"/>
                </a:ext>
              </a:extLst>
            </p:cNvPr>
            <p:cNvGrpSpPr/>
            <p:nvPr/>
          </p:nvGrpSpPr>
          <p:grpSpPr>
            <a:xfrm>
              <a:off x="450907" y="4488522"/>
              <a:ext cx="3434134" cy="797079"/>
              <a:chOff x="445717" y="4488522"/>
              <a:chExt cx="3434134" cy="797079"/>
            </a:xfrm>
          </p:grpSpPr>
          <p:grpSp>
            <p:nvGrpSpPr>
              <p:cNvPr id="144" name="Gruppo 112">
                <a:extLst>
                  <a:ext uri="{FF2B5EF4-FFF2-40B4-BE49-F238E27FC236}">
                    <a16:creationId xmlns:a16="http://schemas.microsoft.com/office/drawing/2014/main" id="{9D2B43CA-2A0A-A7F8-A1F5-ECFAA3777FFD}"/>
                  </a:ext>
                </a:extLst>
              </p:cNvPr>
              <p:cNvGrpSpPr/>
              <p:nvPr/>
            </p:nvGrpSpPr>
            <p:grpSpPr>
              <a:xfrm>
                <a:off x="1858158" y="4488522"/>
                <a:ext cx="447705" cy="784069"/>
                <a:chOff x="1864508" y="4488522"/>
                <a:chExt cx="447705" cy="784069"/>
              </a:xfrm>
            </p:grpSpPr>
            <p:sp>
              <p:nvSpPr>
                <p:cNvPr id="157" name="TextBox 21">
                  <a:extLst>
                    <a:ext uri="{FF2B5EF4-FFF2-40B4-BE49-F238E27FC236}">
                      <a16:creationId xmlns:a16="http://schemas.microsoft.com/office/drawing/2014/main" id="{1A18ABA3-E428-26BB-2076-69B0BE87C9A7}"/>
                    </a:ext>
                  </a:extLst>
                </p:cNvPr>
                <p:cNvSpPr txBox="1"/>
                <p:nvPr/>
              </p:nvSpPr>
              <p:spPr>
                <a:xfrm>
                  <a:off x="1919291" y="4488522"/>
                  <a:ext cx="33813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Civil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works</a:t>
                  </a:r>
                </a:p>
              </p:txBody>
            </p:sp>
            <p:pic>
              <p:nvPicPr>
                <p:cNvPr id="158" name="Picture 2" descr="Service worker icon male construction Royalty Free Vector">
                  <a:extLst>
                    <a:ext uri="{FF2B5EF4-FFF2-40B4-BE49-F238E27FC236}">
                      <a16:creationId xmlns:a16="http://schemas.microsoft.com/office/drawing/2014/main" id="{0461093B-C9F7-7D2E-D17C-9ABD3BE0C65A}"/>
                    </a:ext>
                  </a:extLst>
                </p:cNvPr>
                <p:cNvPicPr>
                  <a:picLocks noChangeAspect="1" noChangeArrowheads="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1864508" y="4765870"/>
                  <a:ext cx="447705" cy="5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uppo 113">
                <a:extLst>
                  <a:ext uri="{FF2B5EF4-FFF2-40B4-BE49-F238E27FC236}">
                    <a16:creationId xmlns:a16="http://schemas.microsoft.com/office/drawing/2014/main" id="{26ADF4B9-83C7-44FC-5C3B-858463FD06EF}"/>
                  </a:ext>
                </a:extLst>
              </p:cNvPr>
              <p:cNvGrpSpPr/>
              <p:nvPr/>
            </p:nvGrpSpPr>
            <p:grpSpPr>
              <a:xfrm>
                <a:off x="1175973" y="4554782"/>
                <a:ext cx="593429" cy="730819"/>
                <a:chOff x="1153748" y="4554782"/>
                <a:chExt cx="593429" cy="730819"/>
              </a:xfrm>
            </p:grpSpPr>
            <p:sp>
              <p:nvSpPr>
                <p:cNvPr id="155" name="TextBox 20">
                  <a:extLst>
                    <a:ext uri="{FF2B5EF4-FFF2-40B4-BE49-F238E27FC236}">
                      <a16:creationId xmlns:a16="http://schemas.microsoft.com/office/drawing/2014/main" id="{54E5D45E-6768-EFEE-F01F-0078259B0098}"/>
                    </a:ext>
                  </a:extLst>
                </p:cNvPr>
                <p:cNvSpPr txBox="1"/>
                <p:nvPr/>
              </p:nvSpPr>
              <p:spPr>
                <a:xfrm>
                  <a:off x="1153748" y="4554782"/>
                  <a:ext cx="5934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Permitting</a:t>
                  </a:r>
                </a:p>
              </p:txBody>
            </p:sp>
            <p:pic>
              <p:nvPicPr>
                <p:cNvPr id="156" name="Picture 4" descr="Permit Icon Vector Art, Icons, and Graphics for Free Download">
                  <a:extLst>
                    <a:ext uri="{FF2B5EF4-FFF2-40B4-BE49-F238E27FC236}">
                      <a16:creationId xmlns:a16="http://schemas.microsoft.com/office/drawing/2014/main" id="{FCF2C573-2D5C-AB21-3848-6D9F8A893FCD}"/>
                    </a:ext>
                  </a:extLst>
                </p:cNvPr>
                <p:cNvPicPr>
                  <a:picLocks noChangeAspect="1" noChangeArrowheads="1"/>
                </p:cNvPicPr>
                <p:nvPr/>
              </p:nvPicPr>
              <p:blipFill rotWithShape="1">
                <a:blip r:embed="rId19" cstate="print">
                  <a:duotone>
                    <a:schemeClr val="bg2">
                      <a:shade val="45000"/>
                      <a:satMod val="135000"/>
                    </a:schemeClr>
                    <a:prstClr val="white"/>
                  </a:duotone>
                  <a:extLst>
                    <a:ext uri="{28A0092B-C50C-407E-A947-70E740481C1C}">
                      <a14:useLocalDpi xmlns:a14="http://schemas.microsoft.com/office/drawing/2010/main" val="0"/>
                    </a:ext>
                  </a:extLst>
                </a:blip>
                <a:srcRect l="14031" r="13859"/>
                <a:stretch/>
              </p:blipFill>
              <p:spPr bwMode="auto">
                <a:xfrm>
                  <a:off x="1258383" y="4752859"/>
                  <a:ext cx="384158" cy="532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uppo 108">
                <a:extLst>
                  <a:ext uri="{FF2B5EF4-FFF2-40B4-BE49-F238E27FC236}">
                    <a16:creationId xmlns:a16="http://schemas.microsoft.com/office/drawing/2014/main" id="{7DBEA8A5-A15B-B5EE-BE9F-A31D8CE3CE81}"/>
                  </a:ext>
                </a:extLst>
              </p:cNvPr>
              <p:cNvGrpSpPr/>
              <p:nvPr/>
            </p:nvGrpSpPr>
            <p:grpSpPr>
              <a:xfrm>
                <a:off x="3074067" y="4554782"/>
                <a:ext cx="805784" cy="649115"/>
                <a:chOff x="3137567" y="4554782"/>
                <a:chExt cx="805784" cy="649115"/>
              </a:xfrm>
            </p:grpSpPr>
            <p:pic>
              <p:nvPicPr>
                <p:cNvPr id="153" name="Picture 2">
                  <a:extLst>
                    <a:ext uri="{FF2B5EF4-FFF2-40B4-BE49-F238E27FC236}">
                      <a16:creationId xmlns:a16="http://schemas.microsoft.com/office/drawing/2014/main" id="{73EDF1DA-AC96-B01C-4F32-F6BFDBF1443B}"/>
                    </a:ext>
                  </a:extLst>
                </p:cNvPr>
                <p:cNvPicPr>
                  <a:picLocks noChangeAspect="1" noChangeArrowheads="1"/>
                </p:cNvPicPr>
                <p:nvPr/>
              </p:nvPicPr>
              <p:blipFill rotWithShape="1">
                <a:blip r:embed="rId2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3222019" y="4834564"/>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4">
                  <a:extLst>
                    <a:ext uri="{FF2B5EF4-FFF2-40B4-BE49-F238E27FC236}">
                      <a16:creationId xmlns:a16="http://schemas.microsoft.com/office/drawing/2014/main" id="{373D8321-F302-561A-D58F-29B03346A552}"/>
                    </a:ext>
                  </a:extLst>
                </p:cNvPr>
                <p:cNvSpPr txBox="1"/>
                <p:nvPr/>
              </p:nvSpPr>
              <p:spPr>
                <a:xfrm>
                  <a:off x="3137567" y="4554782"/>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Commissioning</a:t>
                  </a:r>
                </a:p>
              </p:txBody>
            </p:sp>
          </p:grpSp>
          <p:grpSp>
            <p:nvGrpSpPr>
              <p:cNvPr id="147" name="Gruppo 117">
                <a:extLst>
                  <a:ext uri="{FF2B5EF4-FFF2-40B4-BE49-F238E27FC236}">
                    <a16:creationId xmlns:a16="http://schemas.microsoft.com/office/drawing/2014/main" id="{82C47317-B21E-D75F-F1BB-5EF85A5F5C3F}"/>
                  </a:ext>
                </a:extLst>
              </p:cNvPr>
              <p:cNvGrpSpPr/>
              <p:nvPr/>
            </p:nvGrpSpPr>
            <p:grpSpPr>
              <a:xfrm>
                <a:off x="445717" y="4488522"/>
                <a:ext cx="641500" cy="762818"/>
                <a:chOff x="394917" y="4488522"/>
                <a:chExt cx="641500" cy="762818"/>
              </a:xfrm>
            </p:grpSpPr>
            <p:sp>
              <p:nvSpPr>
                <p:cNvPr id="151" name="TextBox 21">
                  <a:extLst>
                    <a:ext uri="{FF2B5EF4-FFF2-40B4-BE49-F238E27FC236}">
                      <a16:creationId xmlns:a16="http://schemas.microsoft.com/office/drawing/2014/main" id="{F5785207-9712-A405-ECDD-537940070CD6}"/>
                    </a:ext>
                  </a:extLst>
                </p:cNvPr>
                <p:cNvSpPr txBox="1"/>
                <p:nvPr/>
              </p:nvSpPr>
              <p:spPr>
                <a:xfrm>
                  <a:off x="440815" y="4488522"/>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Site</a:t>
                  </a:r>
                  <a:br>
                    <a:rPr kumimoji="0" lang="en-US" sz="800" b="0" i="0" u="none" strike="noStrike" kern="1200" cap="none" spc="0" normalizeH="0" baseline="0" noProof="0" dirty="0">
                      <a:ln>
                        <a:noFill/>
                      </a:ln>
                      <a:solidFill>
                        <a:srgbClr val="002060"/>
                      </a:solidFill>
                      <a:effectLst/>
                      <a:uLnTx/>
                      <a:uFillTx/>
                      <a:ea typeface="+mn-ea"/>
                      <a:cs typeface="+mn-cs"/>
                    </a:rPr>
                  </a:br>
                  <a:r>
                    <a:rPr kumimoji="0" lang="en-US" sz="800" b="0" i="0" u="none" strike="noStrike" kern="1200" cap="none" spc="0" normalizeH="0" baseline="0" noProof="0" dirty="0">
                      <a:ln>
                        <a:noFill/>
                      </a:ln>
                      <a:solidFill>
                        <a:srgbClr val="002060"/>
                      </a:solidFill>
                      <a:effectLst/>
                      <a:uLnTx/>
                      <a:uFillTx/>
                      <a:ea typeface="+mn-ea"/>
                      <a:cs typeface="+mn-cs"/>
                    </a:rPr>
                    <a:t>evaluation</a:t>
                  </a:r>
                </a:p>
              </p:txBody>
            </p:sp>
            <p:pic>
              <p:nvPicPr>
                <p:cNvPr id="152" name="Picture 10" descr="12,112 Icon Depot Images, Stock Photos &amp; Vectors | Shutterstock">
                  <a:extLst>
                    <a:ext uri="{FF2B5EF4-FFF2-40B4-BE49-F238E27FC236}">
                      <a16:creationId xmlns:a16="http://schemas.microsoft.com/office/drawing/2014/main" id="{60885901-1018-61DF-478D-1666B3F8A218}"/>
                    </a:ext>
                  </a:extLst>
                </p:cNvPr>
                <p:cNvPicPr>
                  <a:picLocks noChangeAspect="1" noChangeArrowheads="1"/>
                </p:cNvPicPr>
                <p:nvPr/>
              </p:nvPicPr>
              <p:blipFill rotWithShape="1">
                <a:blip r:embed="rId21" cstate="print">
                  <a:duotone>
                    <a:schemeClr val="bg2">
                      <a:shade val="45000"/>
                      <a:satMod val="135000"/>
                    </a:schemeClr>
                    <a:prstClr val="white"/>
                  </a:duotone>
                  <a:extLst>
                    <a:ext uri="{BEBA8EAE-BF5A-486C-A8C5-ECC9F3942E4B}">
                      <a14:imgProps xmlns:a14="http://schemas.microsoft.com/office/drawing/2010/main">
                        <a14:imgLayer r:embed="rId22">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394917" y="4787120"/>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8" name="Gruppo 111">
                <a:extLst>
                  <a:ext uri="{FF2B5EF4-FFF2-40B4-BE49-F238E27FC236}">
                    <a16:creationId xmlns:a16="http://schemas.microsoft.com/office/drawing/2014/main" id="{736AE20F-50CE-5A91-7FE3-F5FABA8278E7}"/>
                  </a:ext>
                </a:extLst>
              </p:cNvPr>
              <p:cNvGrpSpPr/>
              <p:nvPr/>
            </p:nvGrpSpPr>
            <p:grpSpPr>
              <a:xfrm>
                <a:off x="2394619" y="4488522"/>
                <a:ext cx="590693" cy="755576"/>
                <a:chOff x="2429544" y="4488522"/>
                <a:chExt cx="590693" cy="755576"/>
              </a:xfrm>
            </p:grpSpPr>
            <p:sp>
              <p:nvSpPr>
                <p:cNvPr id="149" name="TextBox 22">
                  <a:extLst>
                    <a:ext uri="{FF2B5EF4-FFF2-40B4-BE49-F238E27FC236}">
                      <a16:creationId xmlns:a16="http://schemas.microsoft.com/office/drawing/2014/main" id="{9D992B14-18AB-79F1-6142-B8281EFBB0E1}"/>
                    </a:ext>
                  </a:extLst>
                </p:cNvPr>
                <p:cNvSpPr txBox="1"/>
                <p:nvPr/>
              </p:nvSpPr>
              <p:spPr>
                <a:xfrm>
                  <a:off x="2429544" y="4488522"/>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Hardware installation</a:t>
                  </a:r>
                </a:p>
              </p:txBody>
            </p:sp>
            <p:pic>
              <p:nvPicPr>
                <p:cNvPr id="150" name="Picture 6" descr="Charging Station Vector Art, Icons, and Graphics for Free Download">
                  <a:extLst>
                    <a:ext uri="{FF2B5EF4-FFF2-40B4-BE49-F238E27FC236}">
                      <a16:creationId xmlns:a16="http://schemas.microsoft.com/office/drawing/2014/main" id="{A1C29BE2-574A-76CE-F49F-D09C6CD6258A}"/>
                    </a:ext>
                  </a:extLst>
                </p:cNvPr>
                <p:cNvPicPr>
                  <a:picLocks noChangeAspect="1" noChangeArrowheads="1"/>
                </p:cNvPicPr>
                <p:nvPr/>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2536492" y="4794362"/>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9" name="Gruppo 144">
              <a:extLst>
                <a:ext uri="{FF2B5EF4-FFF2-40B4-BE49-F238E27FC236}">
                  <a16:creationId xmlns:a16="http://schemas.microsoft.com/office/drawing/2014/main" id="{5CD89530-E002-10CB-C351-794DEB03C612}"/>
                </a:ext>
              </a:extLst>
            </p:cNvPr>
            <p:cNvGrpSpPr/>
            <p:nvPr/>
          </p:nvGrpSpPr>
          <p:grpSpPr>
            <a:xfrm>
              <a:off x="522227" y="5748864"/>
              <a:ext cx="3291494" cy="789285"/>
              <a:chOff x="546571" y="5802876"/>
              <a:chExt cx="3291494" cy="789285"/>
            </a:xfrm>
          </p:grpSpPr>
          <p:grpSp>
            <p:nvGrpSpPr>
              <p:cNvPr id="130" name="Gruppo 143">
                <a:extLst>
                  <a:ext uri="{FF2B5EF4-FFF2-40B4-BE49-F238E27FC236}">
                    <a16:creationId xmlns:a16="http://schemas.microsoft.com/office/drawing/2014/main" id="{4A89FE0A-E8C5-A8B7-4560-6B3D07CAF6FA}"/>
                  </a:ext>
                </a:extLst>
              </p:cNvPr>
              <p:cNvGrpSpPr/>
              <p:nvPr/>
            </p:nvGrpSpPr>
            <p:grpSpPr>
              <a:xfrm>
                <a:off x="546571" y="5802876"/>
                <a:ext cx="541045" cy="778964"/>
                <a:chOff x="500275" y="5802876"/>
                <a:chExt cx="541045" cy="778964"/>
              </a:xfrm>
            </p:grpSpPr>
            <p:sp>
              <p:nvSpPr>
                <p:cNvPr id="142" name="TextBox 13">
                  <a:extLst>
                    <a:ext uri="{FF2B5EF4-FFF2-40B4-BE49-F238E27FC236}">
                      <a16:creationId xmlns:a16="http://schemas.microsoft.com/office/drawing/2014/main" id="{1FE5C51B-3362-494C-5712-0A91648C7CB7}"/>
                    </a:ext>
                  </a:extLst>
                </p:cNvPr>
                <p:cNvSpPr txBox="1"/>
                <p:nvPr/>
              </p:nvSpPr>
              <p:spPr>
                <a:xfrm>
                  <a:off x="500275" y="5802876"/>
                  <a:ext cx="5410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143" name="Picture 4" descr="Maintenance schedule icon with calendar and wrench">
                  <a:extLst>
                    <a:ext uri="{FF2B5EF4-FFF2-40B4-BE49-F238E27FC236}">
                      <a16:creationId xmlns:a16="http://schemas.microsoft.com/office/drawing/2014/main" id="{340FA0BD-2618-15D6-03FB-A48FD52854EE}"/>
                    </a:ext>
                  </a:extLst>
                </p:cNvPr>
                <p:cNvPicPr>
                  <a:picLocks noChangeAspect="1" noChangeArrowheads="1"/>
                </p:cNvPicPr>
                <p:nvPr/>
              </p:nvPicPr>
              <p:blipFill rotWithShape="1">
                <a:blip r:embed="rId2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24472" y="6119916"/>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1" name="Gruppo 142">
                <a:extLst>
                  <a:ext uri="{FF2B5EF4-FFF2-40B4-BE49-F238E27FC236}">
                    <a16:creationId xmlns:a16="http://schemas.microsoft.com/office/drawing/2014/main" id="{49D0F425-874C-2A77-92E2-0A167EB6812F}"/>
                  </a:ext>
                </a:extLst>
              </p:cNvPr>
              <p:cNvGrpSpPr/>
              <p:nvPr/>
            </p:nvGrpSpPr>
            <p:grpSpPr>
              <a:xfrm>
                <a:off x="1250772" y="5804042"/>
                <a:ext cx="948212" cy="760949"/>
                <a:chOff x="1058066" y="5804042"/>
                <a:chExt cx="948212" cy="760949"/>
              </a:xfrm>
            </p:grpSpPr>
            <p:sp>
              <p:nvSpPr>
                <p:cNvPr id="140" name="TextBox 14">
                  <a:extLst>
                    <a:ext uri="{FF2B5EF4-FFF2-40B4-BE49-F238E27FC236}">
                      <a16:creationId xmlns:a16="http://schemas.microsoft.com/office/drawing/2014/main" id="{9B6A0F70-633A-0D67-E349-54E2001B21AF}"/>
                    </a:ext>
                  </a:extLst>
                </p:cNvPr>
                <p:cNvSpPr txBox="1"/>
                <p:nvPr/>
              </p:nvSpPr>
              <p:spPr>
                <a:xfrm>
                  <a:off x="1058066" y="5804042"/>
                  <a:ext cx="94821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Maintenance / Optional Coverage</a:t>
                  </a:r>
                </a:p>
              </p:txBody>
            </p:sp>
            <p:pic>
              <p:nvPicPr>
                <p:cNvPr id="141" name="Picture 6" descr="Approval check vector icon Stock Vector | Adobe Stock">
                  <a:extLst>
                    <a:ext uri="{FF2B5EF4-FFF2-40B4-BE49-F238E27FC236}">
                      <a16:creationId xmlns:a16="http://schemas.microsoft.com/office/drawing/2014/main" id="{4EF9C9B2-2FD6-1494-4C42-67B1017F7A40}"/>
                    </a:ext>
                  </a:extLst>
                </p:cNvPr>
                <p:cNvPicPr>
                  <a:picLocks noChangeAspect="1" noChangeArrowheads="1"/>
                </p:cNvPicPr>
                <p:nvPr/>
              </p:nvPicPr>
              <p:blipFill rotWithShape="1">
                <a:blip r:embed="rId25">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6">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1255851" y="6103326"/>
                  <a:ext cx="552643" cy="461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2" name="Gruppo 140">
                <a:extLst>
                  <a:ext uri="{FF2B5EF4-FFF2-40B4-BE49-F238E27FC236}">
                    <a16:creationId xmlns:a16="http://schemas.microsoft.com/office/drawing/2014/main" id="{44CD86D1-B2E4-2C0E-922F-0B987FBE6F40}"/>
                  </a:ext>
                </a:extLst>
              </p:cNvPr>
              <p:cNvGrpSpPr/>
              <p:nvPr/>
            </p:nvGrpSpPr>
            <p:grpSpPr>
              <a:xfrm>
                <a:off x="3158519" y="5875999"/>
                <a:ext cx="679546" cy="649153"/>
                <a:chOff x="3158519" y="5875999"/>
                <a:chExt cx="679546" cy="649153"/>
              </a:xfrm>
            </p:grpSpPr>
            <p:pic>
              <p:nvPicPr>
                <p:cNvPr id="138" name="Picture 2" descr="User Icon - Vector Customer Service, Support &amp; Care with Headphone for  Helpline Glyph Pictogram illustration Stock Vector | Adobe Stock">
                  <a:extLst>
                    <a:ext uri="{FF2B5EF4-FFF2-40B4-BE49-F238E27FC236}">
                      <a16:creationId xmlns:a16="http://schemas.microsoft.com/office/drawing/2014/main" id="{4BB9A907-7352-0E7E-2D1E-CFDD279AA8C3}"/>
                    </a:ext>
                  </a:extLst>
                </p:cNvPr>
                <p:cNvPicPr>
                  <a:picLocks noChangeAspect="1" noChangeArrowheads="1"/>
                </p:cNvPicPr>
                <p:nvPr/>
              </p:nvPicPr>
              <p:blipFill rotWithShape="1">
                <a:blip r:embed="rId27"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8">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326141" y="6115538"/>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5">
                  <a:extLst>
                    <a:ext uri="{FF2B5EF4-FFF2-40B4-BE49-F238E27FC236}">
                      <a16:creationId xmlns:a16="http://schemas.microsoft.com/office/drawing/2014/main" id="{52FD9067-5B42-0CC6-3F67-454FE46B04C4}"/>
                    </a:ext>
                  </a:extLst>
                </p:cNvPr>
                <p:cNvSpPr txBox="1"/>
                <p:nvPr/>
              </p:nvSpPr>
              <p:spPr>
                <a:xfrm>
                  <a:off x="3158519" y="5875999"/>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133" name="Gruppo 141">
                <a:extLst>
                  <a:ext uri="{FF2B5EF4-FFF2-40B4-BE49-F238E27FC236}">
                    <a16:creationId xmlns:a16="http://schemas.microsoft.com/office/drawing/2014/main" id="{7C20E75F-6978-6B52-8549-A37D5EE381E0}"/>
                  </a:ext>
                </a:extLst>
              </p:cNvPr>
              <p:cNvGrpSpPr/>
              <p:nvPr/>
            </p:nvGrpSpPr>
            <p:grpSpPr>
              <a:xfrm>
                <a:off x="2362140" y="5804042"/>
                <a:ext cx="633222" cy="788119"/>
                <a:chOff x="2414170" y="5804042"/>
                <a:chExt cx="633222" cy="788119"/>
              </a:xfrm>
            </p:grpSpPr>
            <p:sp>
              <p:nvSpPr>
                <p:cNvPr id="134" name="TextBox 15">
                  <a:extLst>
                    <a:ext uri="{FF2B5EF4-FFF2-40B4-BE49-F238E27FC236}">
                      <a16:creationId xmlns:a16="http://schemas.microsoft.com/office/drawing/2014/main" id="{267B43BE-952D-3ACC-8520-41574179D3B6}"/>
                    </a:ext>
                  </a:extLst>
                </p:cNvPr>
                <p:cNvSpPr txBox="1"/>
                <p:nvPr/>
              </p:nvSpPr>
              <p:spPr>
                <a:xfrm>
                  <a:off x="2414170" y="5804042"/>
                  <a:ext cx="6332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Customized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SLA</a:t>
                  </a:r>
                </a:p>
              </p:txBody>
            </p:sp>
            <p:grpSp>
              <p:nvGrpSpPr>
                <p:cNvPr id="135" name="Gruppo 125">
                  <a:extLst>
                    <a:ext uri="{FF2B5EF4-FFF2-40B4-BE49-F238E27FC236}">
                      <a16:creationId xmlns:a16="http://schemas.microsoft.com/office/drawing/2014/main" id="{DB3A232E-2522-F286-8924-03ADF492AAB0}"/>
                    </a:ext>
                  </a:extLst>
                </p:cNvPr>
                <p:cNvGrpSpPr/>
                <p:nvPr/>
              </p:nvGrpSpPr>
              <p:grpSpPr>
                <a:xfrm>
                  <a:off x="2509957" y="6089739"/>
                  <a:ext cx="441648" cy="502422"/>
                  <a:chOff x="2518421" y="6089739"/>
                  <a:chExt cx="441648" cy="502422"/>
                </a:xfrm>
              </p:grpSpPr>
              <p:pic>
                <p:nvPicPr>
                  <p:cNvPr id="136" name="Picture 2" descr="vector charging stations OFF 79% |">
                    <a:extLst>
                      <a:ext uri="{FF2B5EF4-FFF2-40B4-BE49-F238E27FC236}">
                        <a16:creationId xmlns:a16="http://schemas.microsoft.com/office/drawing/2014/main" id="{35F10F77-1BCA-EC2A-9A94-49DC1DAF2112}"/>
                      </a:ext>
                    </a:extLst>
                  </p:cNvPr>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2518421" y="6089739"/>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4424F1A1-EF77-69CA-A535-B78A04A5A1EB}"/>
                      </a:ext>
                    </a:extLst>
                  </p:cNvPr>
                  <p:cNvSpPr/>
                  <p:nvPr/>
                </p:nvSpPr>
                <p:spPr>
                  <a:xfrm>
                    <a:off x="2531641" y="6092874"/>
                    <a:ext cx="415208" cy="496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grpSp>
        </p:grpSp>
      </p:grpSp>
      <p:sp>
        <p:nvSpPr>
          <p:cNvPr id="188" name="Rectangle 187">
            <a:extLst>
              <a:ext uri="{FF2B5EF4-FFF2-40B4-BE49-F238E27FC236}">
                <a16:creationId xmlns:a16="http://schemas.microsoft.com/office/drawing/2014/main" id="{A7C29CB8-74A4-F9AA-7339-FA796700FFE6}"/>
              </a:ext>
            </a:extLst>
          </p:cNvPr>
          <p:cNvSpPr/>
          <p:nvPr/>
        </p:nvSpPr>
        <p:spPr>
          <a:xfrm>
            <a:off x="492126" y="1653436"/>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6AACE24D-A982-B4E2-B815-2BAA3A2D0E18}"/>
              </a:ext>
            </a:extLst>
          </p:cNvPr>
          <p:cNvSpPr/>
          <p:nvPr/>
        </p:nvSpPr>
        <p:spPr>
          <a:xfrm>
            <a:off x="506800" y="4188567"/>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0243896D-D598-F22D-6C32-8FC6AE095C42}"/>
              </a:ext>
            </a:extLst>
          </p:cNvPr>
          <p:cNvSpPr/>
          <p:nvPr/>
        </p:nvSpPr>
        <p:spPr>
          <a:xfrm>
            <a:off x="506740" y="5456822"/>
            <a:ext cx="3478625" cy="1146474"/>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88F900E3-6F5D-E56B-60FA-C9342D27B991}"/>
              </a:ext>
            </a:extLst>
          </p:cNvPr>
          <p:cNvSpPr/>
          <p:nvPr/>
        </p:nvSpPr>
        <p:spPr>
          <a:xfrm>
            <a:off x="442599" y="3180269"/>
            <a:ext cx="2088831" cy="93068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C6178C68-80A9-3647-ED73-FCC142AE31FB}"/>
              </a:ext>
            </a:extLst>
          </p:cNvPr>
          <p:cNvSpPr/>
          <p:nvPr/>
        </p:nvSpPr>
        <p:spPr>
          <a:xfrm>
            <a:off x="2541037" y="3185534"/>
            <a:ext cx="1429713" cy="92546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6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B6965-F480-64BF-4985-EF9E1422E4A5}"/>
            </a:ext>
          </a:extLst>
        </p:cNvPr>
        <p:cNvGrpSpPr/>
        <p:nvPr/>
      </p:nvGrpSpPr>
      <p:grpSpPr>
        <a:xfrm>
          <a:off x="0" y="0"/>
          <a:ext cx="0" cy="0"/>
          <a:chOff x="0" y="0"/>
          <a:chExt cx="0" cy="0"/>
        </a:xfrm>
      </p:grpSpPr>
      <p:pic>
        <p:nvPicPr>
          <p:cNvPr id="45" name="Immagine 22">
            <a:extLst>
              <a:ext uri="{FF2B5EF4-FFF2-40B4-BE49-F238E27FC236}">
                <a16:creationId xmlns:a16="http://schemas.microsoft.com/office/drawing/2014/main" id="{F814E65A-B99D-CEDA-C680-85F67EA94659}"/>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2" name="Espace réservé du texte 2">
            <a:extLst>
              <a:ext uri="{FF2B5EF4-FFF2-40B4-BE49-F238E27FC236}">
                <a16:creationId xmlns:a16="http://schemas.microsoft.com/office/drawing/2014/main" id="{D168511F-7819-455C-75E8-72B72ACF2327}"/>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none"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grpSp>
        <p:nvGrpSpPr>
          <p:cNvPr id="5" name="Group 4">
            <a:extLst>
              <a:ext uri="{FF2B5EF4-FFF2-40B4-BE49-F238E27FC236}">
                <a16:creationId xmlns:a16="http://schemas.microsoft.com/office/drawing/2014/main" id="{A040CFD4-7D7C-8FE0-BF01-B1CA5BF22D7A}"/>
              </a:ext>
            </a:extLst>
          </p:cNvPr>
          <p:cNvGrpSpPr/>
          <p:nvPr/>
        </p:nvGrpSpPr>
        <p:grpSpPr>
          <a:xfrm>
            <a:off x="5255245" y="1638107"/>
            <a:ext cx="6633681" cy="2981879"/>
            <a:chOff x="5321505" y="1664611"/>
            <a:chExt cx="6633681" cy="2981879"/>
          </a:xfrm>
        </p:grpSpPr>
        <p:sp>
          <p:nvSpPr>
            <p:cNvPr id="41" name="Rettangolo 54">
              <a:extLst>
                <a:ext uri="{FF2B5EF4-FFF2-40B4-BE49-F238E27FC236}">
                  <a16:creationId xmlns:a16="http://schemas.microsoft.com/office/drawing/2014/main" id="{0C734772-4738-5C3C-61F4-E5F4B5A484C7}"/>
                </a:ext>
              </a:extLst>
            </p:cNvPr>
            <p:cNvSpPr/>
            <p:nvPr/>
          </p:nvSpPr>
          <p:spPr>
            <a:xfrm>
              <a:off x="5321505" y="1664611"/>
              <a:ext cx="6633681" cy="2981879"/>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marR="0" lvl="0" algn="l" defTabSz="914400" rtl="0" eaLnBrk="1" fontAlgn="auto" latinLnBrk="0" hangingPunct="1">
                <a:spcAft>
                  <a:spcPts val="200"/>
                </a:spcAft>
                <a:buClrTx/>
                <a:buSzTx/>
                <a:tabLst/>
                <a:defRPr/>
              </a:pPr>
              <a:endParaRPr kumimoji="0" lang="en-US" sz="1200" b="0" i="0" u="none" strike="noStrike" kern="1200" cap="none" spc="0" normalizeH="0" baseline="0" dirty="0">
                <a:ln>
                  <a:noFill/>
                </a:ln>
                <a:solidFill>
                  <a:srgbClr val="002060"/>
                </a:solidFill>
                <a:effectLst/>
                <a:uLnTx/>
                <a:uFillTx/>
                <a:ea typeface="+mn-ea"/>
                <a:cs typeface="+mn-cs"/>
              </a:endParaRPr>
            </a:p>
          </p:txBody>
        </p:sp>
        <p:pic>
          <p:nvPicPr>
            <p:cNvPr id="17" name="Picture 2" descr="Service worker icon male construction Royalty Free Vector">
              <a:extLst>
                <a:ext uri="{FF2B5EF4-FFF2-40B4-BE49-F238E27FC236}">
                  <a16:creationId xmlns:a16="http://schemas.microsoft.com/office/drawing/2014/main" id="{808C3E45-EDD8-A023-1678-E110B607DD7C}"/>
                </a:ext>
              </a:extLst>
            </p:cNvPr>
            <p:cNvPicPr>
              <a:picLocks noChangeAspect="1" noChangeArrowheads="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6857222" y="3882685"/>
              <a:ext cx="569405" cy="6444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1">
              <a:extLst>
                <a:ext uri="{FF2B5EF4-FFF2-40B4-BE49-F238E27FC236}">
                  <a16:creationId xmlns:a16="http://schemas.microsoft.com/office/drawing/2014/main" id="{F64BBE57-0214-927A-DF6D-92F66CC49213}"/>
                </a:ext>
              </a:extLst>
            </p:cNvPr>
            <p:cNvSpPr txBox="1"/>
            <p:nvPr/>
          </p:nvSpPr>
          <p:spPr>
            <a:xfrm>
              <a:off x="6115679" y="3213000"/>
              <a:ext cx="1990195" cy="79743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rPr>
                <a:t>Civil works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2060"/>
                  </a:solidFill>
                </a:rPr>
                <a:t>and electric installation upgrade</a:t>
              </a:r>
              <a:endParaRPr kumimoji="0" lang="en-US" sz="1400" b="0" i="0" u="none" strike="noStrike" kern="1200" cap="none" spc="0" normalizeH="0" baseline="0" noProof="0" dirty="0">
                <a:ln>
                  <a:noFill/>
                </a:ln>
                <a:solidFill>
                  <a:srgbClr val="002060"/>
                </a:solidFill>
                <a:effectLst/>
                <a:uLnTx/>
                <a:uFillTx/>
              </a:endParaRPr>
            </a:p>
          </p:txBody>
        </p:sp>
        <p:sp>
          <p:nvSpPr>
            <p:cNvPr id="21" name="TextBox 20">
              <a:extLst>
                <a:ext uri="{FF2B5EF4-FFF2-40B4-BE49-F238E27FC236}">
                  <a16:creationId xmlns:a16="http://schemas.microsoft.com/office/drawing/2014/main" id="{DB74F13F-E406-84F3-80CA-58743AF8B509}"/>
                </a:ext>
              </a:extLst>
            </p:cNvPr>
            <p:cNvSpPr txBox="1"/>
            <p:nvPr/>
          </p:nvSpPr>
          <p:spPr>
            <a:xfrm>
              <a:off x="9819162" y="1918955"/>
              <a:ext cx="139650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ea typeface="+mn-ea"/>
                  <a:cs typeface="+mn-cs"/>
                </a:rPr>
                <a:t>Permits</a:t>
              </a:r>
            </a:p>
          </p:txBody>
        </p:sp>
        <p:pic>
          <p:nvPicPr>
            <p:cNvPr id="22" name="Picture 4" descr="Permit Icon Vector Art, Icons, and Graphics for Free Download">
              <a:extLst>
                <a:ext uri="{FF2B5EF4-FFF2-40B4-BE49-F238E27FC236}">
                  <a16:creationId xmlns:a16="http://schemas.microsoft.com/office/drawing/2014/main" id="{896D89BE-F334-54EE-C0FF-8CCB9035F156}"/>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35061" y="2374109"/>
              <a:ext cx="764709" cy="7647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Vector Check List Stock Illustrations, Cliparts and Royalty Free Vector  Check List Vectors">
              <a:extLst>
                <a:ext uri="{FF2B5EF4-FFF2-40B4-BE49-F238E27FC236}">
                  <a16:creationId xmlns:a16="http://schemas.microsoft.com/office/drawing/2014/main" id="{BC2CEE21-4239-7118-20F0-085812750489}"/>
                </a:ext>
              </a:extLst>
            </p:cNvPr>
            <p:cNvPicPr>
              <a:picLocks noChangeAspect="1" noChangeArrowheads="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35562" t="30983" r="30390" b="30876"/>
            <a:stretch/>
          </p:blipFill>
          <p:spPr bwMode="auto">
            <a:xfrm>
              <a:off x="8599353" y="2370095"/>
              <a:ext cx="676948" cy="75835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2">
              <a:extLst>
                <a:ext uri="{FF2B5EF4-FFF2-40B4-BE49-F238E27FC236}">
                  <a16:creationId xmlns:a16="http://schemas.microsoft.com/office/drawing/2014/main" id="{8D55B1B5-F41C-4BA0-0C46-E41E7B8EB005}"/>
                </a:ext>
              </a:extLst>
            </p:cNvPr>
            <p:cNvSpPr txBox="1"/>
            <p:nvPr/>
          </p:nvSpPr>
          <p:spPr>
            <a:xfrm>
              <a:off x="8239574" y="1827339"/>
              <a:ext cx="1396506" cy="36645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ea typeface="+mn-ea"/>
                  <a:cs typeface="+mn-cs"/>
                </a:rPr>
                <a:t>Project management</a:t>
              </a:r>
            </a:p>
          </p:txBody>
        </p:sp>
        <p:sp>
          <p:nvSpPr>
            <p:cNvPr id="27" name="Flèche : droite 13">
              <a:extLst>
                <a:ext uri="{FF2B5EF4-FFF2-40B4-BE49-F238E27FC236}">
                  <a16:creationId xmlns:a16="http://schemas.microsoft.com/office/drawing/2014/main" id="{3EA33FBB-9C96-0706-5755-15D459E2D1BE}"/>
                </a:ext>
              </a:extLst>
            </p:cNvPr>
            <p:cNvSpPr/>
            <p:nvPr/>
          </p:nvSpPr>
          <p:spPr>
            <a:xfrm>
              <a:off x="6106253" y="4052374"/>
              <a:ext cx="362270" cy="324777"/>
            </a:xfrm>
            <a:prstGeom prst="rightArrow">
              <a:avLst/>
            </a:prstGeom>
            <a:solidFill>
              <a:srgbClr val="13CFA2"/>
            </a:solidFill>
            <a:ln>
              <a:solidFill>
                <a:srgbClr val="13CF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èche : droite 30">
              <a:extLst>
                <a:ext uri="{FF2B5EF4-FFF2-40B4-BE49-F238E27FC236}">
                  <a16:creationId xmlns:a16="http://schemas.microsoft.com/office/drawing/2014/main" id="{0A39B59D-B16F-18BD-AEDE-058280FE10F9}"/>
                </a:ext>
              </a:extLst>
            </p:cNvPr>
            <p:cNvSpPr/>
            <p:nvPr/>
          </p:nvSpPr>
          <p:spPr>
            <a:xfrm>
              <a:off x="9580288" y="2581925"/>
              <a:ext cx="362270" cy="324777"/>
            </a:xfrm>
            <a:prstGeom prst="rightArrow">
              <a:avLst/>
            </a:prstGeom>
            <a:solidFill>
              <a:srgbClr val="13CFA2"/>
            </a:solidFill>
            <a:ln>
              <a:solidFill>
                <a:srgbClr val="13CF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10" descr="12,112 Icon Depot Images, Stock Photos &amp; Vectors | Shutterstock">
              <a:extLst>
                <a:ext uri="{FF2B5EF4-FFF2-40B4-BE49-F238E27FC236}">
                  <a16:creationId xmlns:a16="http://schemas.microsoft.com/office/drawing/2014/main" id="{0C83F8F2-2745-F9EA-6C83-D230C5FABB48}"/>
                </a:ext>
              </a:extLst>
            </p:cNvPr>
            <p:cNvPicPr>
              <a:picLocks noChangeAspect="1" noChangeArrowheads="1"/>
            </p:cNvPicPr>
            <p:nvPr/>
          </p:nvPicPr>
          <p:blipFill rotWithShape="1">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100000"/>
                      </a14:imgEffect>
                    </a14:imgLayer>
                  </a14:imgProps>
                </a:ext>
                <a:ext uri="{28A0092B-C50C-407E-A947-70E740481C1C}">
                  <a14:useLocalDpi xmlns:a14="http://schemas.microsoft.com/office/drawing/2010/main" val="0"/>
                </a:ext>
              </a:extLst>
            </a:blip>
            <a:srcRect l="22112" t="21519" r="20234" b="42765"/>
            <a:stretch/>
          </p:blipFill>
          <p:spPr bwMode="auto">
            <a:xfrm>
              <a:off x="6656258" y="2405017"/>
              <a:ext cx="1043931" cy="68982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21">
              <a:extLst>
                <a:ext uri="{FF2B5EF4-FFF2-40B4-BE49-F238E27FC236}">
                  <a16:creationId xmlns:a16="http://schemas.microsoft.com/office/drawing/2014/main" id="{1D8A4BF7-A444-52E8-F0E6-70DBD5569DCB}"/>
                </a:ext>
              </a:extLst>
            </p:cNvPr>
            <p:cNvSpPr txBox="1"/>
            <p:nvPr/>
          </p:nvSpPr>
          <p:spPr>
            <a:xfrm>
              <a:off x="6480330" y="1716738"/>
              <a:ext cx="1396506" cy="57189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2060"/>
                  </a:solidFill>
                </a:rPr>
                <a:t>Systematic o</a:t>
              </a:r>
              <a:r>
                <a:rPr kumimoji="0" lang="en-US" sz="1400" b="0" i="0" u="none" strike="noStrike" kern="1200" cap="none" spc="0" normalizeH="0" baseline="0" noProof="0" dirty="0">
                  <a:ln>
                    <a:noFill/>
                  </a:ln>
                  <a:solidFill>
                    <a:srgbClr val="002060"/>
                  </a:solidFill>
                  <a:effectLst/>
                  <a:uLnTx/>
                  <a:uFillTx/>
                </a:rPr>
                <a:t>n-site </a:t>
              </a:r>
              <a:r>
                <a:rPr lang="en-US" sz="1400" dirty="0">
                  <a:solidFill>
                    <a:srgbClr val="002060"/>
                  </a:solidFill>
                </a:rPr>
                <a:t>technical analysis</a:t>
              </a:r>
              <a:endParaRPr kumimoji="0" lang="en-US" sz="1400" b="0" i="0" u="none" strike="noStrike" kern="1200" cap="none" spc="0" normalizeH="0" baseline="0" noProof="0" dirty="0">
                <a:ln>
                  <a:noFill/>
                </a:ln>
                <a:solidFill>
                  <a:srgbClr val="002060"/>
                </a:solidFill>
                <a:effectLst/>
                <a:uLnTx/>
                <a:uFillTx/>
              </a:endParaRPr>
            </a:p>
          </p:txBody>
        </p:sp>
        <p:sp>
          <p:nvSpPr>
            <p:cNvPr id="32" name="Flèche : droite 3">
              <a:extLst>
                <a:ext uri="{FF2B5EF4-FFF2-40B4-BE49-F238E27FC236}">
                  <a16:creationId xmlns:a16="http://schemas.microsoft.com/office/drawing/2014/main" id="{AEFA8D51-C59C-7DD8-2C5C-CBA3F990AB5A}"/>
                </a:ext>
              </a:extLst>
            </p:cNvPr>
            <p:cNvSpPr/>
            <p:nvPr/>
          </p:nvSpPr>
          <p:spPr>
            <a:xfrm>
              <a:off x="7920720" y="2582910"/>
              <a:ext cx="362270" cy="324777"/>
            </a:xfrm>
            <a:prstGeom prst="rightArrow">
              <a:avLst/>
            </a:prstGeom>
            <a:solidFill>
              <a:srgbClr val="13CFA2"/>
            </a:solidFill>
            <a:ln>
              <a:solidFill>
                <a:srgbClr val="13CF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6" descr="Charging Station Vector Art, Icons, and Graphics for Free Download">
              <a:extLst>
                <a:ext uri="{FF2B5EF4-FFF2-40B4-BE49-F238E27FC236}">
                  <a16:creationId xmlns:a16="http://schemas.microsoft.com/office/drawing/2014/main" id="{CD2139FC-C6C6-60F4-CECC-6D8E4888B019}"/>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99353" y="3846780"/>
              <a:ext cx="764708" cy="76470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22">
              <a:extLst>
                <a:ext uri="{FF2B5EF4-FFF2-40B4-BE49-F238E27FC236}">
                  <a16:creationId xmlns:a16="http://schemas.microsoft.com/office/drawing/2014/main" id="{DFD41936-8096-5EBB-0B32-247927000ED7}"/>
                </a:ext>
              </a:extLst>
            </p:cNvPr>
            <p:cNvSpPr txBox="1"/>
            <p:nvPr/>
          </p:nvSpPr>
          <p:spPr>
            <a:xfrm>
              <a:off x="8183095" y="3326636"/>
              <a:ext cx="13965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ea typeface="+mn-ea"/>
                  <a:cs typeface="+mn-cs"/>
                </a:rPr>
                <a:t>Hardware installation</a:t>
              </a:r>
            </a:p>
          </p:txBody>
        </p:sp>
        <p:sp>
          <p:nvSpPr>
            <p:cNvPr id="37" name="TextBox 14">
              <a:extLst>
                <a:ext uri="{FF2B5EF4-FFF2-40B4-BE49-F238E27FC236}">
                  <a16:creationId xmlns:a16="http://schemas.microsoft.com/office/drawing/2014/main" id="{93F7CB9D-0806-3176-F7D1-BD39FFB4D61B}"/>
                </a:ext>
              </a:extLst>
            </p:cNvPr>
            <p:cNvSpPr txBox="1"/>
            <p:nvPr/>
          </p:nvSpPr>
          <p:spPr>
            <a:xfrm>
              <a:off x="9809464" y="3223419"/>
              <a:ext cx="1396506"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ea typeface="+mn-ea"/>
                  <a:cs typeface="+mn-cs"/>
                </a:rPr>
                <a:t>Activation of connected services</a:t>
              </a:r>
            </a:p>
          </p:txBody>
        </p:sp>
        <p:pic>
          <p:nvPicPr>
            <p:cNvPr id="38" name="Picture 2">
              <a:extLst>
                <a:ext uri="{FF2B5EF4-FFF2-40B4-BE49-F238E27FC236}">
                  <a16:creationId xmlns:a16="http://schemas.microsoft.com/office/drawing/2014/main" id="{CE5012CD-F302-4B44-4B67-816E10DD657F}"/>
                </a:ext>
              </a:extLst>
            </p:cNvPr>
            <p:cNvPicPr>
              <a:picLocks noChangeAspect="1" noChangeArrowheads="1"/>
            </p:cNvPicPr>
            <p:nvPr/>
          </p:nvPicPr>
          <p:blipFill rotWithShape="1">
            <a:blip r:embed="rId1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b="26785"/>
            <a:stretch/>
          </p:blipFill>
          <p:spPr bwMode="auto">
            <a:xfrm>
              <a:off x="10048274" y="3903539"/>
              <a:ext cx="936832" cy="539682"/>
            </a:xfrm>
            <a:prstGeom prst="rect">
              <a:avLst/>
            </a:prstGeom>
            <a:noFill/>
            <a:extLst>
              <a:ext uri="{909E8E84-426E-40DD-AFC4-6F175D3DCCD1}">
                <a14:hiddenFill xmlns:a14="http://schemas.microsoft.com/office/drawing/2010/main">
                  <a:solidFill>
                    <a:srgbClr val="FFFFFF"/>
                  </a:solidFill>
                </a14:hiddenFill>
              </a:ext>
            </a:extLst>
          </p:spPr>
        </p:pic>
        <p:sp>
          <p:nvSpPr>
            <p:cNvPr id="39" name="Flèche : droite 26">
              <a:extLst>
                <a:ext uri="{FF2B5EF4-FFF2-40B4-BE49-F238E27FC236}">
                  <a16:creationId xmlns:a16="http://schemas.microsoft.com/office/drawing/2014/main" id="{BC114A8F-A9DC-7ACC-EAC4-E80D4670D2C3}"/>
                </a:ext>
              </a:extLst>
            </p:cNvPr>
            <p:cNvSpPr/>
            <p:nvPr/>
          </p:nvSpPr>
          <p:spPr>
            <a:xfrm>
              <a:off x="7965002" y="4054680"/>
              <a:ext cx="362270" cy="324777"/>
            </a:xfrm>
            <a:prstGeom prst="rightArrow">
              <a:avLst/>
            </a:prstGeom>
            <a:solidFill>
              <a:srgbClr val="13CFA2"/>
            </a:solidFill>
            <a:ln>
              <a:solidFill>
                <a:srgbClr val="13CF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lèche : droite 27">
              <a:extLst>
                <a:ext uri="{FF2B5EF4-FFF2-40B4-BE49-F238E27FC236}">
                  <a16:creationId xmlns:a16="http://schemas.microsoft.com/office/drawing/2014/main" id="{72217342-400A-8594-4186-418463A6E35E}"/>
                </a:ext>
              </a:extLst>
            </p:cNvPr>
            <p:cNvSpPr/>
            <p:nvPr/>
          </p:nvSpPr>
          <p:spPr>
            <a:xfrm>
              <a:off x="9590716" y="4056912"/>
              <a:ext cx="362270" cy="324777"/>
            </a:xfrm>
            <a:prstGeom prst="rightArrow">
              <a:avLst/>
            </a:prstGeom>
            <a:solidFill>
              <a:srgbClr val="13CFA2"/>
            </a:solidFill>
            <a:ln>
              <a:solidFill>
                <a:srgbClr val="13CF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ZoneTexte 3">
            <a:extLst>
              <a:ext uri="{FF2B5EF4-FFF2-40B4-BE49-F238E27FC236}">
                <a16:creationId xmlns:a16="http://schemas.microsoft.com/office/drawing/2014/main" id="{816ACC76-A7AF-B553-3677-95D1CD90C9B5}"/>
              </a:ext>
            </a:extLst>
          </p:cNvPr>
          <p:cNvSpPr txBox="1"/>
          <p:nvPr/>
        </p:nvSpPr>
        <p:spPr>
          <a:xfrm>
            <a:off x="4768301" y="1051200"/>
            <a:ext cx="4833590" cy="461665"/>
          </a:xfrm>
          <a:prstGeom prst="rect">
            <a:avLst/>
          </a:prstGeom>
          <a:noFill/>
        </p:spPr>
        <p:txBody>
          <a:bodyPr wrap="square">
            <a:spAutoFit/>
          </a:bodyPr>
          <a:lstStyle/>
          <a:p>
            <a:r>
              <a:rPr lang="en-US" sz="2400" dirty="0">
                <a:solidFill>
                  <a:srgbClr val="13CFA2"/>
                </a:solidFill>
                <a:latin typeface="Encode Sans Expanded" panose="00000505000000000000" pitchFamily="2" charset="0"/>
                <a:ea typeface="+mj-ea"/>
                <a:cs typeface="+mj-cs"/>
              </a:rPr>
              <a:t>Expert partners:</a:t>
            </a:r>
          </a:p>
        </p:txBody>
      </p:sp>
      <p:sp>
        <p:nvSpPr>
          <p:cNvPr id="43" name="Rettangolo 59">
            <a:extLst>
              <a:ext uri="{FF2B5EF4-FFF2-40B4-BE49-F238E27FC236}">
                <a16:creationId xmlns:a16="http://schemas.microsoft.com/office/drawing/2014/main" id="{BBA6782F-0717-8170-9375-A4D2DC2D684D}"/>
              </a:ext>
            </a:extLst>
          </p:cNvPr>
          <p:cNvSpPr/>
          <p:nvPr/>
        </p:nvSpPr>
        <p:spPr>
          <a:xfrm>
            <a:off x="5255245" y="4766786"/>
            <a:ext cx="6665621" cy="1714108"/>
          </a:xfrm>
          <a:prstGeom prst="rect">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Aft>
                <a:spcPts val="500"/>
              </a:spcAft>
              <a:defRPr/>
            </a:pPr>
            <a:r>
              <a:rPr lang="en-US" sz="1600" b="1" dirty="0">
                <a:solidFill>
                  <a:prstClr val="white"/>
                </a:solidFill>
              </a:rPr>
              <a:t>Benefits</a:t>
            </a:r>
          </a:p>
          <a:p>
            <a:pPr marL="212400" indent="-213750">
              <a:spcAft>
                <a:spcPts val="500"/>
              </a:spcAft>
              <a:buFont typeface="Arial" panose="020B0604020202020204" pitchFamily="34" charset="0"/>
              <a:buChar char="•"/>
              <a:defRPr/>
            </a:pPr>
            <a:r>
              <a:rPr kumimoji="0" lang="en-US" sz="1600" b="1" i="0" u="none" strike="noStrike" kern="1200" cap="none" spc="0" normalizeH="0" baseline="0" dirty="0">
                <a:ln>
                  <a:noFill/>
                </a:ln>
                <a:solidFill>
                  <a:prstClr val="white"/>
                </a:solidFill>
                <a:effectLst/>
                <a:uLnTx/>
                <a:uFillTx/>
              </a:rPr>
              <a:t>Reliable partners</a:t>
            </a:r>
            <a:r>
              <a:rPr kumimoji="0" lang="en-US" sz="1600" i="0" u="none" strike="noStrike" kern="1200" cap="none" spc="0" normalizeH="0" baseline="0" dirty="0">
                <a:ln>
                  <a:noFill/>
                </a:ln>
                <a:solidFill>
                  <a:prstClr val="white"/>
                </a:solidFill>
                <a:effectLst/>
                <a:uLnTx/>
                <a:uFillTx/>
              </a:rPr>
              <a:t>, fully skilled to </a:t>
            </a:r>
            <a:r>
              <a:rPr kumimoji="0" lang="en-US" sz="1600" b="1" i="0" u="none" strike="noStrike" kern="1200" cap="none" spc="0" normalizeH="0" baseline="0" dirty="0">
                <a:ln>
                  <a:noFill/>
                </a:ln>
                <a:solidFill>
                  <a:prstClr val="white"/>
                </a:solidFill>
                <a:effectLst/>
                <a:uLnTx/>
                <a:uFillTx/>
              </a:rPr>
              <a:t>equip company sites</a:t>
            </a:r>
          </a:p>
          <a:p>
            <a:pPr marL="212400" indent="-213750">
              <a:spcAft>
                <a:spcPts val="500"/>
              </a:spcAft>
              <a:buFont typeface="Arial" panose="020B0604020202020204" pitchFamily="34" charset="0"/>
              <a:buChar char="•"/>
              <a:defRPr/>
            </a:pPr>
            <a:r>
              <a:rPr kumimoji="0" lang="en-US" sz="1600" i="0" u="none" strike="noStrike" kern="1200" cap="none" spc="0" normalizeH="0" baseline="0" dirty="0">
                <a:ln>
                  <a:noFill/>
                </a:ln>
                <a:solidFill>
                  <a:prstClr val="white"/>
                </a:solidFill>
                <a:effectLst/>
                <a:uLnTx/>
                <a:uFillTx/>
              </a:rPr>
              <a:t>Systematic </a:t>
            </a:r>
            <a:r>
              <a:rPr kumimoji="0" lang="en-US" sz="1600" b="1" i="0" u="none" strike="noStrike" kern="1200" cap="none" spc="0" normalizeH="0" baseline="0" dirty="0">
                <a:ln>
                  <a:noFill/>
                </a:ln>
                <a:solidFill>
                  <a:prstClr val="white"/>
                </a:solidFill>
                <a:effectLst/>
                <a:uLnTx/>
                <a:uFillTx/>
              </a:rPr>
              <a:t>on-site technical </a:t>
            </a:r>
            <a:r>
              <a:rPr lang="en-US" sz="1600" b="1" dirty="0">
                <a:solidFill>
                  <a:prstClr val="white"/>
                </a:solidFill>
              </a:rPr>
              <a:t>analysis</a:t>
            </a:r>
          </a:p>
          <a:p>
            <a:pPr marL="212400" indent="-213750">
              <a:spcAft>
                <a:spcPts val="500"/>
              </a:spcAft>
              <a:buFont typeface="Arial" panose="020B0604020202020204" pitchFamily="34" charset="0"/>
              <a:buChar char="•"/>
              <a:defRPr/>
            </a:pPr>
            <a:r>
              <a:rPr lang="en-US" sz="1600" b="1" dirty="0">
                <a:solidFill>
                  <a:prstClr val="white"/>
                </a:solidFill>
              </a:rPr>
              <a:t>Tailored comprehensive solutions</a:t>
            </a:r>
            <a:endParaRPr kumimoji="0" lang="en-US" sz="1600" b="1" i="0" u="none" strike="noStrike" kern="1200" cap="none" spc="0" normalizeH="0" baseline="0" dirty="0">
              <a:ln>
                <a:noFill/>
              </a:ln>
              <a:solidFill>
                <a:prstClr val="white"/>
              </a:solidFill>
              <a:effectLst/>
              <a:uLnTx/>
              <a:uFillTx/>
            </a:endParaRPr>
          </a:p>
          <a:p>
            <a:pPr marL="212400" indent="-213750">
              <a:spcAft>
                <a:spcPts val="500"/>
              </a:spcAft>
              <a:buFont typeface="Arial" panose="020B0604020202020204" pitchFamily="34" charset="0"/>
              <a:buChar char="•"/>
              <a:defRPr/>
            </a:pPr>
            <a:r>
              <a:rPr kumimoji="0" lang="en-US" sz="1600" i="0" u="none" strike="noStrike" kern="1200" cap="none" spc="0" normalizeH="0" baseline="0" dirty="0">
                <a:ln>
                  <a:noFill/>
                </a:ln>
                <a:solidFill>
                  <a:prstClr val="white"/>
                </a:solidFill>
                <a:effectLst/>
                <a:uLnTx/>
                <a:uFillTx/>
              </a:rPr>
              <a:t>Dedicated </a:t>
            </a:r>
            <a:r>
              <a:rPr kumimoji="0" lang="en-US" sz="1600" b="1" i="0" u="none" strike="noStrike" kern="1200" cap="none" spc="0" normalizeH="0" baseline="0" dirty="0">
                <a:ln>
                  <a:noFill/>
                </a:ln>
                <a:solidFill>
                  <a:prstClr val="white"/>
                </a:solidFill>
                <a:effectLst/>
                <a:uLnTx/>
                <a:uFillTx/>
              </a:rPr>
              <a:t>project management </a:t>
            </a:r>
            <a:r>
              <a:rPr kumimoji="0" lang="en-US" sz="1600" i="0" u="none" strike="noStrike" kern="1200" cap="none" spc="0" normalizeH="0" baseline="0" dirty="0">
                <a:ln>
                  <a:noFill/>
                </a:ln>
                <a:solidFill>
                  <a:prstClr val="white"/>
                </a:solidFill>
                <a:effectLst/>
                <a:uLnTx/>
                <a:uFillTx/>
              </a:rPr>
              <a:t>for </a:t>
            </a:r>
            <a:r>
              <a:rPr kumimoji="0" lang="en-US" sz="1600" b="1" i="0" u="none" strike="noStrike" kern="1200" cap="none" spc="0" normalizeH="0" baseline="0" dirty="0">
                <a:ln>
                  <a:noFill/>
                </a:ln>
                <a:solidFill>
                  <a:prstClr val="white"/>
                </a:solidFill>
                <a:effectLst/>
                <a:uLnTx/>
                <a:uFillTx/>
              </a:rPr>
              <a:t>complex</a:t>
            </a:r>
            <a:r>
              <a:rPr kumimoji="0" lang="en-US" sz="1600" i="0" u="none" strike="noStrike" kern="1200" cap="none" spc="0" normalizeH="0" baseline="0" dirty="0">
                <a:ln>
                  <a:noFill/>
                </a:ln>
                <a:solidFill>
                  <a:prstClr val="white"/>
                </a:solidFill>
                <a:effectLst/>
                <a:uLnTx/>
                <a:uFillTx/>
              </a:rPr>
              <a:t> and </a:t>
            </a:r>
            <a:r>
              <a:rPr kumimoji="0" lang="en-US" sz="1600" b="1" i="0" u="none" strike="noStrike" kern="1200" cap="none" spc="0" normalizeH="0" baseline="0" dirty="0">
                <a:ln>
                  <a:noFill/>
                </a:ln>
                <a:solidFill>
                  <a:prstClr val="white"/>
                </a:solidFill>
                <a:effectLst/>
                <a:uLnTx/>
                <a:uFillTx/>
              </a:rPr>
              <a:t>large projects</a:t>
            </a:r>
          </a:p>
        </p:txBody>
      </p:sp>
      <p:sp>
        <p:nvSpPr>
          <p:cNvPr id="44" name="Espace réservé du numéro de diapositive 1">
            <a:extLst>
              <a:ext uri="{FF2B5EF4-FFF2-40B4-BE49-F238E27FC236}">
                <a16:creationId xmlns:a16="http://schemas.microsoft.com/office/drawing/2014/main" id="{85106285-789C-4264-81FC-72B811D3C6D9}"/>
              </a:ext>
            </a:extLst>
          </p:cNvPr>
          <p:cNvSpPr txBox="1">
            <a:spLocks/>
          </p:cNvSpPr>
          <p:nvPr/>
        </p:nvSpPr>
        <p:spPr>
          <a:xfrm>
            <a:off x="10979874" y="6489701"/>
            <a:ext cx="720000" cy="216000"/>
          </a:xfrm>
          <a:prstGeom prst="rect">
            <a:avLst/>
          </a:prstGeom>
        </p:spPr>
        <p:txBody>
          <a:bodyPr vert="horz" lIns="91440" tIns="45720" rIns="91440" bIns="45720" rtlCol="0" anchor="ctr">
            <a:noAutofit/>
          </a:bodyPr>
          <a:lstStyle>
            <a:defPPr>
              <a:defRPr lang="fr-FR"/>
            </a:defPPr>
            <a:lvl1pPr algn="r">
              <a:defRPr sz="900" b="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DD8995-F2EE-40C4-8103-1CCA6A102646}" type="slidenum">
              <a:rPr lang="en-US" smtClean="0"/>
              <a:pPr/>
              <a:t>33</a:t>
            </a:fld>
            <a:endParaRPr lang="en-US" dirty="0"/>
          </a:p>
        </p:txBody>
      </p:sp>
      <p:grpSp>
        <p:nvGrpSpPr>
          <p:cNvPr id="118" name="Gruppo 146">
            <a:extLst>
              <a:ext uri="{FF2B5EF4-FFF2-40B4-BE49-F238E27FC236}">
                <a16:creationId xmlns:a16="http://schemas.microsoft.com/office/drawing/2014/main" id="{7CEA5C62-2B47-DA60-0C3B-E6B1ED487204}"/>
              </a:ext>
            </a:extLst>
          </p:cNvPr>
          <p:cNvGrpSpPr/>
          <p:nvPr/>
        </p:nvGrpSpPr>
        <p:grpSpPr>
          <a:xfrm>
            <a:off x="390296" y="956124"/>
            <a:ext cx="3705684" cy="5716759"/>
            <a:chOff x="315132" y="920955"/>
            <a:chExt cx="3705684" cy="5716759"/>
          </a:xfrm>
        </p:grpSpPr>
        <p:sp>
          <p:nvSpPr>
            <p:cNvPr id="119" name="Rettangolo con angoli arrotondati 2">
              <a:extLst>
                <a:ext uri="{FF2B5EF4-FFF2-40B4-BE49-F238E27FC236}">
                  <a16:creationId xmlns:a16="http://schemas.microsoft.com/office/drawing/2014/main" id="{E3530164-70DF-C195-B056-055CDB862776}"/>
                </a:ext>
              </a:extLst>
            </p:cNvPr>
            <p:cNvSpPr/>
            <p:nvPr/>
          </p:nvSpPr>
          <p:spPr>
            <a:xfrm>
              <a:off x="315132" y="920955"/>
              <a:ext cx="3705684" cy="5716759"/>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noProof="0" dirty="0"/>
            </a:p>
          </p:txBody>
        </p:sp>
        <p:sp>
          <p:nvSpPr>
            <p:cNvPr id="120" name="Rettangolo con angoli arrotondati sullo stesso lato 7">
              <a:extLst>
                <a:ext uri="{FF2B5EF4-FFF2-40B4-BE49-F238E27FC236}">
                  <a16:creationId xmlns:a16="http://schemas.microsoft.com/office/drawing/2014/main" id="{F5AC2474-279C-F524-DF68-8B8069B237C5}"/>
                </a:ext>
              </a:extLst>
            </p:cNvPr>
            <p:cNvSpPr/>
            <p:nvPr/>
          </p:nvSpPr>
          <p:spPr>
            <a:xfrm>
              <a:off x="315133" y="920955"/>
              <a:ext cx="3705683"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COMPANY SITE CHARGING</a:t>
              </a:r>
            </a:p>
            <a:p>
              <a:pPr algn="ctr"/>
              <a:r>
                <a:rPr lang="en-US" sz="1400" noProof="0" dirty="0"/>
                <a:t>Taylor-made offers</a:t>
              </a:r>
            </a:p>
          </p:txBody>
        </p:sp>
        <p:sp>
          <p:nvSpPr>
            <p:cNvPr id="121" name="CasellaDiTesto 20">
              <a:extLst>
                <a:ext uri="{FF2B5EF4-FFF2-40B4-BE49-F238E27FC236}">
                  <a16:creationId xmlns:a16="http://schemas.microsoft.com/office/drawing/2014/main" id="{F9FC0D9D-5F71-2774-3997-E467ED2BCE9D}"/>
                </a:ext>
              </a:extLst>
            </p:cNvPr>
            <p:cNvSpPr txBox="1"/>
            <p:nvPr/>
          </p:nvSpPr>
          <p:spPr>
            <a:xfrm>
              <a:off x="315133" y="1612565"/>
              <a:ext cx="3705683" cy="307777"/>
            </a:xfrm>
            <a:prstGeom prst="rect">
              <a:avLst/>
            </a:prstGeom>
            <a:noFill/>
          </p:spPr>
          <p:txBody>
            <a:bodyPr wrap="square" rtlCol="0">
              <a:spAutoFit/>
            </a:bodyPr>
            <a:lstStyle/>
            <a:p>
              <a:pPr algn="ctr"/>
              <a:r>
                <a:rPr lang="en-US" sz="1400" b="1" noProof="0" dirty="0">
                  <a:solidFill>
                    <a:srgbClr val="13CFA2"/>
                  </a:solidFill>
                </a:rPr>
                <a:t>AC and DC chargers</a:t>
              </a:r>
            </a:p>
          </p:txBody>
        </p:sp>
        <p:sp>
          <p:nvSpPr>
            <p:cNvPr id="122" name="CasellaDiTesto 114">
              <a:extLst>
                <a:ext uri="{FF2B5EF4-FFF2-40B4-BE49-F238E27FC236}">
                  <a16:creationId xmlns:a16="http://schemas.microsoft.com/office/drawing/2014/main" id="{F9E18BAE-40E3-682F-E9A1-2618603A0C8D}"/>
                </a:ext>
              </a:extLst>
            </p:cNvPr>
            <p:cNvSpPr txBox="1"/>
            <p:nvPr/>
          </p:nvSpPr>
          <p:spPr>
            <a:xfrm>
              <a:off x="315133" y="2877606"/>
              <a:ext cx="3705683" cy="307777"/>
            </a:xfrm>
            <a:prstGeom prst="rect">
              <a:avLst/>
            </a:prstGeom>
            <a:noFill/>
          </p:spPr>
          <p:txBody>
            <a:bodyPr wrap="square" rtlCol="0">
              <a:spAutoFit/>
            </a:bodyPr>
            <a:lstStyle/>
            <a:p>
              <a:pPr algn="ctr"/>
              <a:r>
                <a:rPr lang="en-US" sz="1400" b="1" noProof="0" dirty="0">
                  <a:solidFill>
                    <a:srgbClr val="13CFA2"/>
                  </a:solidFill>
                </a:rPr>
                <a:t>Charging and energy services</a:t>
              </a:r>
            </a:p>
          </p:txBody>
        </p:sp>
        <p:sp>
          <p:nvSpPr>
            <p:cNvPr id="123" name="CasellaDiTesto 115">
              <a:extLst>
                <a:ext uri="{FF2B5EF4-FFF2-40B4-BE49-F238E27FC236}">
                  <a16:creationId xmlns:a16="http://schemas.microsoft.com/office/drawing/2014/main" id="{FC43F5A3-A1B0-96E6-EAD1-A1F629963677}"/>
                </a:ext>
              </a:extLst>
            </p:cNvPr>
            <p:cNvSpPr txBox="1"/>
            <p:nvPr/>
          </p:nvSpPr>
          <p:spPr>
            <a:xfrm>
              <a:off x="315133" y="4142647"/>
              <a:ext cx="3705683" cy="307777"/>
            </a:xfrm>
            <a:prstGeom prst="rect">
              <a:avLst/>
            </a:prstGeom>
            <a:noFill/>
          </p:spPr>
          <p:txBody>
            <a:bodyPr wrap="square" rtlCol="0">
              <a:spAutoFit/>
            </a:bodyPr>
            <a:lstStyle/>
            <a:p>
              <a:pPr algn="ctr"/>
              <a:r>
                <a:rPr lang="en-US" sz="1400" b="1" noProof="0" dirty="0">
                  <a:solidFill>
                    <a:srgbClr val="13CFA2"/>
                  </a:solidFill>
                </a:rPr>
                <a:t>Installation services</a:t>
              </a:r>
            </a:p>
          </p:txBody>
        </p:sp>
        <p:sp>
          <p:nvSpPr>
            <p:cNvPr id="124" name="CasellaDiTesto 116">
              <a:extLst>
                <a:ext uri="{FF2B5EF4-FFF2-40B4-BE49-F238E27FC236}">
                  <a16:creationId xmlns:a16="http://schemas.microsoft.com/office/drawing/2014/main" id="{38D3AE47-F25E-179D-54CC-8167566EB4EB}"/>
                </a:ext>
              </a:extLst>
            </p:cNvPr>
            <p:cNvSpPr txBox="1"/>
            <p:nvPr/>
          </p:nvSpPr>
          <p:spPr>
            <a:xfrm>
              <a:off x="315133" y="5407688"/>
              <a:ext cx="3705683" cy="307777"/>
            </a:xfrm>
            <a:prstGeom prst="rect">
              <a:avLst/>
            </a:prstGeom>
            <a:noFill/>
          </p:spPr>
          <p:txBody>
            <a:bodyPr wrap="square" rtlCol="0">
              <a:spAutoFit/>
            </a:bodyPr>
            <a:lstStyle/>
            <a:p>
              <a:pPr algn="ctr"/>
              <a:r>
                <a:rPr lang="en-US" sz="1400" b="1" noProof="0" dirty="0">
                  <a:solidFill>
                    <a:srgbClr val="13CFA2"/>
                  </a:solidFill>
                </a:rPr>
                <a:t>Aftersales Services</a:t>
              </a:r>
            </a:p>
          </p:txBody>
        </p:sp>
        <p:grpSp>
          <p:nvGrpSpPr>
            <p:cNvPr id="125" name="Gruppo 90">
              <a:extLst>
                <a:ext uri="{FF2B5EF4-FFF2-40B4-BE49-F238E27FC236}">
                  <a16:creationId xmlns:a16="http://schemas.microsoft.com/office/drawing/2014/main" id="{86DFF666-4037-CC10-B2D3-7741605BE69F}"/>
                </a:ext>
              </a:extLst>
            </p:cNvPr>
            <p:cNvGrpSpPr/>
            <p:nvPr/>
          </p:nvGrpSpPr>
          <p:grpSpPr>
            <a:xfrm>
              <a:off x="450931" y="2842587"/>
              <a:ext cx="3434087" cy="2530084"/>
              <a:chOff x="315131" y="2842587"/>
              <a:chExt cx="3705683" cy="2530084"/>
            </a:xfrm>
          </p:grpSpPr>
          <p:cxnSp>
            <p:nvCxnSpPr>
              <p:cNvPr id="185" name="Connettore 1 122">
                <a:extLst>
                  <a:ext uri="{FF2B5EF4-FFF2-40B4-BE49-F238E27FC236}">
                    <a16:creationId xmlns:a16="http://schemas.microsoft.com/office/drawing/2014/main" id="{2BAA11A7-4F5D-4109-B410-50ED02628C16}"/>
                  </a:ext>
                </a:extLst>
              </p:cNvPr>
              <p:cNvCxnSpPr>
                <a:cxnSpLocks/>
              </p:cNvCxnSpPr>
              <p:nvPr/>
            </p:nvCxnSpPr>
            <p:spPr>
              <a:xfrm>
                <a:off x="315131" y="2842587"/>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86" name="Connettore 1 123">
                <a:extLst>
                  <a:ext uri="{FF2B5EF4-FFF2-40B4-BE49-F238E27FC236}">
                    <a16:creationId xmlns:a16="http://schemas.microsoft.com/office/drawing/2014/main" id="{3385CD99-05AA-776B-0012-25FD588CD4C0}"/>
                  </a:ext>
                </a:extLst>
              </p:cNvPr>
              <p:cNvCxnSpPr>
                <a:cxnSpLocks/>
              </p:cNvCxnSpPr>
              <p:nvPr/>
            </p:nvCxnSpPr>
            <p:spPr>
              <a:xfrm>
                <a:off x="315131" y="4107629"/>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87" name="Connettore 1 124">
                <a:extLst>
                  <a:ext uri="{FF2B5EF4-FFF2-40B4-BE49-F238E27FC236}">
                    <a16:creationId xmlns:a16="http://schemas.microsoft.com/office/drawing/2014/main" id="{469432B2-ACC7-BEB8-800A-5BD3F52FD412}"/>
                  </a:ext>
                </a:extLst>
              </p:cNvPr>
              <p:cNvCxnSpPr>
                <a:cxnSpLocks/>
              </p:cNvCxnSpPr>
              <p:nvPr/>
            </p:nvCxnSpPr>
            <p:spPr>
              <a:xfrm>
                <a:off x="315131" y="5372671"/>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grpSp>
        <p:grpSp>
          <p:nvGrpSpPr>
            <p:cNvPr id="126" name="Gruppo 91">
              <a:extLst>
                <a:ext uri="{FF2B5EF4-FFF2-40B4-BE49-F238E27FC236}">
                  <a16:creationId xmlns:a16="http://schemas.microsoft.com/office/drawing/2014/main" id="{A5DD7A58-3574-3DD0-D151-40C9941BFBE4}"/>
                </a:ext>
              </a:extLst>
            </p:cNvPr>
            <p:cNvGrpSpPr/>
            <p:nvPr/>
          </p:nvGrpSpPr>
          <p:grpSpPr>
            <a:xfrm>
              <a:off x="629302" y="1949965"/>
              <a:ext cx="3077345" cy="856452"/>
              <a:chOff x="-11609962" y="2358682"/>
              <a:chExt cx="3077345" cy="856452"/>
            </a:xfrm>
          </p:grpSpPr>
          <p:pic>
            <p:nvPicPr>
              <p:cNvPr id="171" name="Image 1">
                <a:extLst>
                  <a:ext uri="{FF2B5EF4-FFF2-40B4-BE49-F238E27FC236}">
                    <a16:creationId xmlns:a16="http://schemas.microsoft.com/office/drawing/2014/main" id="{58B92967-0E50-6985-AC73-74943C90EA96}"/>
                  </a:ext>
                </a:extLst>
              </p:cNvPr>
              <p:cNvPicPr>
                <a:picLocks noChangeAspect="1"/>
              </p:cNvPicPr>
              <p:nvPr/>
            </p:nvPicPr>
            <p:blipFill rotWithShape="1">
              <a:blip r:embed="rId11"/>
              <a:srcRect l="14498" r="15876"/>
              <a:stretch/>
            </p:blipFill>
            <p:spPr>
              <a:xfrm>
                <a:off x="-11609962" y="2358682"/>
                <a:ext cx="790250" cy="853384"/>
              </a:xfrm>
              <a:prstGeom prst="rect">
                <a:avLst/>
              </a:prstGeom>
            </p:spPr>
          </p:pic>
          <p:grpSp>
            <p:nvGrpSpPr>
              <p:cNvPr id="172" name="Groupe 52">
                <a:extLst>
                  <a:ext uri="{FF2B5EF4-FFF2-40B4-BE49-F238E27FC236}">
                    <a16:creationId xmlns:a16="http://schemas.microsoft.com/office/drawing/2014/main" id="{EB9E2D41-2AFA-EBB0-D0A5-0A33A3C9F406}"/>
                  </a:ext>
                </a:extLst>
              </p:cNvPr>
              <p:cNvGrpSpPr/>
              <p:nvPr/>
            </p:nvGrpSpPr>
            <p:grpSpPr>
              <a:xfrm>
                <a:off x="-10676700" y="2418603"/>
                <a:ext cx="509124" cy="726743"/>
                <a:chOff x="1303033" y="1357982"/>
                <a:chExt cx="2307336" cy="3321319"/>
              </a:xfrm>
            </p:grpSpPr>
            <p:pic>
              <p:nvPicPr>
                <p:cNvPr id="183" name="Picture 2">
                  <a:extLst>
                    <a:ext uri="{FF2B5EF4-FFF2-40B4-BE49-F238E27FC236}">
                      <a16:creationId xmlns:a16="http://schemas.microsoft.com/office/drawing/2014/main" id="{96681DD4-77E9-F4CF-85B7-73F447B69768}"/>
                    </a:ext>
                  </a:extLst>
                </p:cNvPr>
                <p:cNvPicPr preferRelativeResize="0">
                  <a:picLocks noChangeAspect="1"/>
                </p:cNvPicPr>
                <p:nvPr/>
              </p:nvPicPr>
              <p:blipFill rotWithShape="1">
                <a:blip r:embed="rId12"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184" name="Image 54" descr="Une image contenant Graphique, Police, graphisme, logo&#10;&#10;Description générée automatiquement">
                  <a:extLst>
                    <a:ext uri="{FF2B5EF4-FFF2-40B4-BE49-F238E27FC236}">
                      <a16:creationId xmlns:a16="http://schemas.microsoft.com/office/drawing/2014/main" id="{DB2FA959-7742-BF0A-3233-9347893347D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nvGrpSpPr>
              <p:cNvPr id="173" name="Groupe 256">
                <a:extLst>
                  <a:ext uri="{FF2B5EF4-FFF2-40B4-BE49-F238E27FC236}">
                    <a16:creationId xmlns:a16="http://schemas.microsoft.com/office/drawing/2014/main" id="{560FABDF-A3D9-D057-FA78-8915222DCA78}"/>
                  </a:ext>
                </a:extLst>
              </p:cNvPr>
              <p:cNvGrpSpPr/>
              <p:nvPr/>
            </p:nvGrpSpPr>
            <p:grpSpPr>
              <a:xfrm>
                <a:off x="-9855933" y="2442902"/>
                <a:ext cx="509124" cy="685541"/>
                <a:chOff x="4241762" y="1326375"/>
                <a:chExt cx="2334647" cy="3352926"/>
              </a:xfrm>
            </p:grpSpPr>
            <p:pic>
              <p:nvPicPr>
                <p:cNvPr id="178" name="Picture 6">
                  <a:extLst>
                    <a:ext uri="{FF2B5EF4-FFF2-40B4-BE49-F238E27FC236}">
                      <a16:creationId xmlns:a16="http://schemas.microsoft.com/office/drawing/2014/main" id="{AEB7E256-C2A8-70CD-8D74-63C363CC374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179" name="Groupe 258">
                  <a:extLst>
                    <a:ext uri="{FF2B5EF4-FFF2-40B4-BE49-F238E27FC236}">
                      <a16:creationId xmlns:a16="http://schemas.microsoft.com/office/drawing/2014/main" id="{40BBDE46-918E-5D46-69D4-9443CAF6DBF1}"/>
                    </a:ext>
                  </a:extLst>
                </p:cNvPr>
                <p:cNvGrpSpPr/>
                <p:nvPr/>
              </p:nvGrpSpPr>
              <p:grpSpPr>
                <a:xfrm>
                  <a:off x="4911552" y="2020862"/>
                  <a:ext cx="996948" cy="2552335"/>
                  <a:chOff x="4911552" y="2020862"/>
                  <a:chExt cx="996948" cy="2552335"/>
                </a:xfrm>
              </p:grpSpPr>
              <p:sp>
                <p:nvSpPr>
                  <p:cNvPr id="180" name="Rectangle 262">
                    <a:extLst>
                      <a:ext uri="{FF2B5EF4-FFF2-40B4-BE49-F238E27FC236}">
                        <a16:creationId xmlns:a16="http://schemas.microsoft.com/office/drawing/2014/main" id="{CF4F346C-082E-FE8B-BDED-CB5455A397F0}"/>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81" name="Image 263" descr="Une image contenant Graphique, Police, graphisme, logo&#10;&#10;Description générée automatiquement">
                    <a:extLst>
                      <a:ext uri="{FF2B5EF4-FFF2-40B4-BE49-F238E27FC236}">
                        <a16:creationId xmlns:a16="http://schemas.microsoft.com/office/drawing/2014/main" id="{5C506E0A-A34B-C898-3CD3-0411AA3B76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182" name="Image 264" descr="Une image contenant Graphique, Police, graphisme, logo&#10;&#10;Description générée automatiquement">
                    <a:extLst>
                      <a:ext uri="{FF2B5EF4-FFF2-40B4-BE49-F238E27FC236}">
                        <a16:creationId xmlns:a16="http://schemas.microsoft.com/office/drawing/2014/main" id="{6FC0E439-C9D6-7D14-3811-0E35FF4BC7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nvGrpSpPr>
              <p:cNvPr id="174" name="Groupe 266">
                <a:extLst>
                  <a:ext uri="{FF2B5EF4-FFF2-40B4-BE49-F238E27FC236}">
                    <a16:creationId xmlns:a16="http://schemas.microsoft.com/office/drawing/2014/main" id="{1A291DEE-327F-A914-BFA4-9E059C3CF0A9}"/>
                  </a:ext>
                </a:extLst>
              </p:cNvPr>
              <p:cNvGrpSpPr/>
              <p:nvPr/>
            </p:nvGrpSpPr>
            <p:grpSpPr>
              <a:xfrm>
                <a:off x="-9108604" y="2361750"/>
                <a:ext cx="575987" cy="853384"/>
                <a:chOff x="7788145" y="1114723"/>
                <a:chExt cx="3425286" cy="5628287"/>
              </a:xfrm>
            </p:grpSpPr>
            <p:pic>
              <p:nvPicPr>
                <p:cNvPr id="175" name="Image 269">
                  <a:extLst>
                    <a:ext uri="{FF2B5EF4-FFF2-40B4-BE49-F238E27FC236}">
                      <a16:creationId xmlns:a16="http://schemas.microsoft.com/office/drawing/2014/main" id="{0F20D70A-9A90-FEF1-D12F-109FD055854B}"/>
                    </a:ext>
                  </a:extLst>
                </p:cNvPr>
                <p:cNvPicPr>
                  <a:picLocks noChangeAspect="1"/>
                </p:cNvPicPr>
                <p:nvPr/>
              </p:nvPicPr>
              <p:blipFill>
                <a:blip r:embed="rId15"/>
                <a:stretch>
                  <a:fillRect/>
                </a:stretch>
              </p:blipFill>
              <p:spPr>
                <a:xfrm>
                  <a:off x="7788145" y="1114723"/>
                  <a:ext cx="3425286" cy="5628287"/>
                </a:xfrm>
                <a:prstGeom prst="rect">
                  <a:avLst/>
                </a:prstGeom>
              </p:spPr>
            </p:pic>
            <p:sp>
              <p:nvSpPr>
                <p:cNvPr id="176" name="Rectangle 272">
                  <a:extLst>
                    <a:ext uri="{FF2B5EF4-FFF2-40B4-BE49-F238E27FC236}">
                      <a16:creationId xmlns:a16="http://schemas.microsoft.com/office/drawing/2014/main" id="{257E65CF-3141-857A-5D50-43165BC88FE6}"/>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77" name="Image 275" descr="Une image contenant Police, Graphique, logo, texte&#10;&#10;Description générée automatiquement">
                  <a:extLst>
                    <a:ext uri="{FF2B5EF4-FFF2-40B4-BE49-F238E27FC236}">
                      <a16:creationId xmlns:a16="http://schemas.microsoft.com/office/drawing/2014/main" id="{79248583-B839-2DB2-2B37-CA10C0B95D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grpSp>
        <p:grpSp>
          <p:nvGrpSpPr>
            <p:cNvPr id="127" name="Gruppo 100">
              <a:extLst>
                <a:ext uri="{FF2B5EF4-FFF2-40B4-BE49-F238E27FC236}">
                  <a16:creationId xmlns:a16="http://schemas.microsoft.com/office/drawing/2014/main" id="{B9D99CE3-89CD-F316-5F24-BD6D2AB7A7AA}"/>
                </a:ext>
              </a:extLst>
            </p:cNvPr>
            <p:cNvGrpSpPr/>
            <p:nvPr/>
          </p:nvGrpSpPr>
          <p:grpSpPr>
            <a:xfrm>
              <a:off x="393779" y="3166866"/>
              <a:ext cx="3424786" cy="867169"/>
              <a:chOff x="396445" y="3153218"/>
              <a:chExt cx="3424786" cy="867169"/>
            </a:xfrm>
          </p:grpSpPr>
          <p:grpSp>
            <p:nvGrpSpPr>
              <p:cNvPr id="159" name="Gruppo 99">
                <a:extLst>
                  <a:ext uri="{FF2B5EF4-FFF2-40B4-BE49-F238E27FC236}">
                    <a16:creationId xmlns:a16="http://schemas.microsoft.com/office/drawing/2014/main" id="{D3D256E9-3C0F-CEC3-1C07-D63F6007B8E3}"/>
                  </a:ext>
                </a:extLst>
              </p:cNvPr>
              <p:cNvGrpSpPr/>
              <p:nvPr/>
            </p:nvGrpSpPr>
            <p:grpSpPr>
              <a:xfrm>
                <a:off x="396445" y="3153218"/>
                <a:ext cx="3424786" cy="246221"/>
                <a:chOff x="396445" y="3132746"/>
                <a:chExt cx="3424786" cy="246221"/>
              </a:xfrm>
            </p:grpSpPr>
            <p:sp>
              <p:nvSpPr>
                <p:cNvPr id="167" name="TextBox 21">
                  <a:extLst>
                    <a:ext uri="{FF2B5EF4-FFF2-40B4-BE49-F238E27FC236}">
                      <a16:creationId xmlns:a16="http://schemas.microsoft.com/office/drawing/2014/main" id="{39EAFEDE-3693-AD0C-46F8-2F964796E47E}"/>
                    </a:ext>
                  </a:extLst>
                </p:cNvPr>
                <p:cNvSpPr txBox="1"/>
                <p:nvPr/>
              </p:nvSpPr>
              <p:spPr>
                <a:xfrm>
                  <a:off x="396445" y="3190849"/>
                  <a:ext cx="107034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002060"/>
                      </a:solidFill>
                      <a:effectLst/>
                      <a:uLnTx/>
                      <a:uFillTx/>
                      <a:latin typeface="Encode Sans"/>
                      <a:ea typeface="+mn-ea"/>
                      <a:cs typeface="+mn-cs"/>
                    </a:rPr>
                    <a:t>Supervision platform</a:t>
                  </a:r>
                </a:p>
              </p:txBody>
            </p:sp>
            <p:sp>
              <p:nvSpPr>
                <p:cNvPr id="168" name="TextBox 21">
                  <a:extLst>
                    <a:ext uri="{FF2B5EF4-FFF2-40B4-BE49-F238E27FC236}">
                      <a16:creationId xmlns:a16="http://schemas.microsoft.com/office/drawing/2014/main" id="{0D47AC88-32D9-F50E-1144-48CCC4ECC646}"/>
                    </a:ext>
                  </a:extLst>
                </p:cNvPr>
                <p:cNvSpPr txBox="1"/>
                <p:nvPr/>
              </p:nvSpPr>
              <p:spPr>
                <a:xfrm>
                  <a:off x="2510590" y="3192310"/>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002060"/>
                      </a:solidFill>
                      <a:effectLst/>
                      <a:uLnTx/>
                      <a:uFillTx/>
                      <a:latin typeface="Encode Sans"/>
                      <a:ea typeface="+mn-ea"/>
                      <a:cs typeface="+mn-cs"/>
                    </a:rPr>
                    <a:t>Charging app</a:t>
                  </a:r>
                </a:p>
              </p:txBody>
            </p:sp>
            <p:sp>
              <p:nvSpPr>
                <p:cNvPr id="169" name="TextBox 21">
                  <a:extLst>
                    <a:ext uri="{FF2B5EF4-FFF2-40B4-BE49-F238E27FC236}">
                      <a16:creationId xmlns:a16="http://schemas.microsoft.com/office/drawing/2014/main" id="{361C3D42-420F-3AD4-C7A9-0E633E8862D3}"/>
                    </a:ext>
                  </a:extLst>
                </p:cNvPr>
                <p:cNvSpPr txBox="1"/>
                <p:nvPr/>
              </p:nvSpPr>
              <p:spPr>
                <a:xfrm>
                  <a:off x="1587051" y="3132746"/>
                  <a:ext cx="7516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Dynamic load management</a:t>
                  </a:r>
                </a:p>
              </p:txBody>
            </p:sp>
            <p:sp>
              <p:nvSpPr>
                <p:cNvPr id="170" name="ZoneTexte 280">
                  <a:extLst>
                    <a:ext uri="{FF2B5EF4-FFF2-40B4-BE49-F238E27FC236}">
                      <a16:creationId xmlns:a16="http://schemas.microsoft.com/office/drawing/2014/main" id="{1544431B-172C-D20F-3055-A1516E34E605}"/>
                    </a:ext>
                  </a:extLst>
                </p:cNvPr>
                <p:cNvSpPr txBox="1"/>
                <p:nvPr/>
              </p:nvSpPr>
              <p:spPr>
                <a:xfrm>
                  <a:off x="3318597" y="3192310"/>
                  <a:ext cx="502634" cy="123111"/>
                </a:xfrm>
                <a:prstGeom prst="rect">
                  <a:avLst/>
                </a:prstGeom>
                <a:noFill/>
              </p:spPr>
              <p:txBody>
                <a:bodyPr wrap="square" lIns="0" tIns="0" rIns="0" bIns="0">
                  <a:spAutoFit/>
                </a:bodyPr>
                <a:lstStyle/>
                <a:p>
                  <a:pPr algn="ctr"/>
                  <a:r>
                    <a:rPr lang="en-US" sz="800" noProof="0" dirty="0">
                      <a:solidFill>
                        <a:srgbClr val="002060"/>
                      </a:solidFill>
                    </a:rPr>
                    <a:t>RFID card</a:t>
                  </a:r>
                </a:p>
              </p:txBody>
            </p:sp>
          </p:grpSp>
          <p:grpSp>
            <p:nvGrpSpPr>
              <p:cNvPr id="160" name="Gruppo 98">
                <a:extLst>
                  <a:ext uri="{FF2B5EF4-FFF2-40B4-BE49-F238E27FC236}">
                    <a16:creationId xmlns:a16="http://schemas.microsoft.com/office/drawing/2014/main" id="{0F588912-B438-61E3-2890-17F9FE746FAA}"/>
                  </a:ext>
                </a:extLst>
              </p:cNvPr>
              <p:cNvGrpSpPr/>
              <p:nvPr/>
            </p:nvGrpSpPr>
            <p:grpSpPr>
              <a:xfrm>
                <a:off x="447159" y="3407115"/>
                <a:ext cx="3374072" cy="613272"/>
                <a:chOff x="447159" y="3407115"/>
                <a:chExt cx="3374072" cy="613272"/>
              </a:xfrm>
            </p:grpSpPr>
            <p:pic>
              <p:nvPicPr>
                <p:cNvPr id="161" name="Image 15">
                  <a:extLst>
                    <a:ext uri="{FF2B5EF4-FFF2-40B4-BE49-F238E27FC236}">
                      <a16:creationId xmlns:a16="http://schemas.microsoft.com/office/drawing/2014/main" id="{EE7D7B07-E613-0E60-26F4-8249A350D33E}"/>
                    </a:ext>
                  </a:extLst>
                </p:cNvPr>
                <p:cNvPicPr>
                  <a:picLocks noChangeAspect="1"/>
                </p:cNvPicPr>
                <p:nvPr/>
              </p:nvPicPr>
              <p:blipFill rotWithShape="1">
                <a:blip r:embed="rId17"/>
                <a:srcRect l="18967" t="16599" r="18653" b="16410"/>
                <a:stretch/>
              </p:blipFill>
              <p:spPr>
                <a:xfrm>
                  <a:off x="447159" y="3425811"/>
                  <a:ext cx="968921" cy="585307"/>
                </a:xfrm>
                <a:prstGeom prst="rect">
                  <a:avLst/>
                </a:prstGeom>
              </p:spPr>
            </p:pic>
            <p:grpSp>
              <p:nvGrpSpPr>
                <p:cNvPr id="162" name="Gruppo 94">
                  <a:extLst>
                    <a:ext uri="{FF2B5EF4-FFF2-40B4-BE49-F238E27FC236}">
                      <a16:creationId xmlns:a16="http://schemas.microsoft.com/office/drawing/2014/main" id="{94684E1A-5839-B821-FDFC-C992609E08F6}"/>
                    </a:ext>
                  </a:extLst>
                </p:cNvPr>
                <p:cNvGrpSpPr/>
                <p:nvPr/>
              </p:nvGrpSpPr>
              <p:grpSpPr>
                <a:xfrm>
                  <a:off x="2580908" y="3407115"/>
                  <a:ext cx="546774" cy="613272"/>
                  <a:chOff x="2588232" y="3407115"/>
                  <a:chExt cx="546774" cy="613272"/>
                </a:xfrm>
              </p:grpSpPr>
              <p:pic>
                <p:nvPicPr>
                  <p:cNvPr id="165" name="Image 17">
                    <a:extLst>
                      <a:ext uri="{FF2B5EF4-FFF2-40B4-BE49-F238E27FC236}">
                        <a16:creationId xmlns:a16="http://schemas.microsoft.com/office/drawing/2014/main" id="{ACC2E95A-1647-DA88-0BC1-CF511AA38A32}"/>
                      </a:ext>
                    </a:extLst>
                  </p:cNvPr>
                  <p:cNvPicPr>
                    <a:picLocks noChangeAspect="1"/>
                  </p:cNvPicPr>
                  <p:nvPr/>
                </p:nvPicPr>
                <p:blipFill>
                  <a:blip r:embed="rId18"/>
                  <a:stretch>
                    <a:fillRect/>
                  </a:stretch>
                </p:blipFill>
                <p:spPr>
                  <a:xfrm>
                    <a:off x="2588232" y="3407115"/>
                    <a:ext cx="286653" cy="613272"/>
                  </a:xfrm>
                  <a:prstGeom prst="rect">
                    <a:avLst/>
                  </a:prstGeom>
                </p:spPr>
              </p:pic>
              <p:pic>
                <p:nvPicPr>
                  <p:cNvPr id="166" name="Image 19">
                    <a:extLst>
                      <a:ext uri="{FF2B5EF4-FFF2-40B4-BE49-F238E27FC236}">
                        <a16:creationId xmlns:a16="http://schemas.microsoft.com/office/drawing/2014/main" id="{F44835DB-4B64-89C1-53C4-3863EDDAEA47}"/>
                      </a:ext>
                    </a:extLst>
                  </p:cNvPr>
                  <p:cNvPicPr>
                    <a:picLocks noChangeAspect="1"/>
                  </p:cNvPicPr>
                  <p:nvPr/>
                </p:nvPicPr>
                <p:blipFill>
                  <a:blip r:embed="rId19"/>
                  <a:stretch>
                    <a:fillRect/>
                  </a:stretch>
                </p:blipFill>
                <p:spPr>
                  <a:xfrm>
                    <a:off x="2842846" y="3409304"/>
                    <a:ext cx="292160" cy="608894"/>
                  </a:xfrm>
                  <a:prstGeom prst="rect">
                    <a:avLst/>
                  </a:prstGeom>
                </p:spPr>
              </p:pic>
            </p:grpSp>
            <p:pic>
              <p:nvPicPr>
                <p:cNvPr id="163" name="Image 63">
                  <a:extLst>
                    <a:ext uri="{FF2B5EF4-FFF2-40B4-BE49-F238E27FC236}">
                      <a16:creationId xmlns:a16="http://schemas.microsoft.com/office/drawing/2014/main" id="{0C528127-9FF8-9FFD-F15F-E00E9A1E7CF7}"/>
                    </a:ext>
                  </a:extLst>
                </p:cNvPr>
                <p:cNvPicPr>
                  <a:picLocks noChangeAspect="1"/>
                </p:cNvPicPr>
                <p:nvPr/>
              </p:nvPicPr>
              <p:blipFill>
                <a:blip r:embed="rId20"/>
                <a:stretch>
                  <a:fillRect/>
                </a:stretch>
              </p:blipFill>
              <p:spPr>
                <a:xfrm>
                  <a:off x="1466793" y="3518947"/>
                  <a:ext cx="992139" cy="415348"/>
                </a:xfrm>
                <a:prstGeom prst="rect">
                  <a:avLst/>
                </a:prstGeom>
              </p:spPr>
            </p:pic>
            <p:pic>
              <p:nvPicPr>
                <p:cNvPr id="164" name="Picture 13" descr="A blue card with white text&#10;&#10;Description automatically generated">
                  <a:extLst>
                    <a:ext uri="{FF2B5EF4-FFF2-40B4-BE49-F238E27FC236}">
                      <a16:creationId xmlns:a16="http://schemas.microsoft.com/office/drawing/2014/main" id="{8CAA1C1F-65FD-8082-E6D2-B81FA44935AF}"/>
                    </a:ext>
                  </a:extLst>
                </p:cNvPr>
                <p:cNvPicPr>
                  <a:picLocks noChangeAspect="1"/>
                </p:cNvPicPr>
                <p:nvPr/>
              </p:nvPicPr>
              <p:blipFill rotWithShape="1">
                <a:blip r:embed="rId21">
                  <a:extLst>
                    <a:ext uri="{28A0092B-C50C-407E-A947-70E740481C1C}">
                      <a14:useLocalDpi xmlns:a14="http://schemas.microsoft.com/office/drawing/2010/main" val="0"/>
                    </a:ext>
                  </a:extLst>
                </a:blip>
                <a:srcRect l="16153" r="15128"/>
                <a:stretch/>
              </p:blipFill>
              <p:spPr>
                <a:xfrm>
                  <a:off x="3318597" y="3521787"/>
                  <a:ext cx="502634" cy="410938"/>
                </a:xfrm>
                <a:prstGeom prst="rect">
                  <a:avLst/>
                </a:prstGeom>
              </p:spPr>
            </p:pic>
          </p:grpSp>
        </p:grpSp>
        <p:grpSp>
          <p:nvGrpSpPr>
            <p:cNvPr id="128" name="Gruppo 118">
              <a:extLst>
                <a:ext uri="{FF2B5EF4-FFF2-40B4-BE49-F238E27FC236}">
                  <a16:creationId xmlns:a16="http://schemas.microsoft.com/office/drawing/2014/main" id="{20830F8B-A2AE-8D31-DA32-C30D1A905EEF}"/>
                </a:ext>
              </a:extLst>
            </p:cNvPr>
            <p:cNvGrpSpPr/>
            <p:nvPr/>
          </p:nvGrpSpPr>
          <p:grpSpPr>
            <a:xfrm>
              <a:off x="450907" y="4488522"/>
              <a:ext cx="3434134" cy="797079"/>
              <a:chOff x="445717" y="4488522"/>
              <a:chExt cx="3434134" cy="797079"/>
            </a:xfrm>
          </p:grpSpPr>
          <p:grpSp>
            <p:nvGrpSpPr>
              <p:cNvPr id="144" name="Gruppo 112">
                <a:extLst>
                  <a:ext uri="{FF2B5EF4-FFF2-40B4-BE49-F238E27FC236}">
                    <a16:creationId xmlns:a16="http://schemas.microsoft.com/office/drawing/2014/main" id="{47715089-A42B-5D7F-4082-9C02ADDEA3B3}"/>
                  </a:ext>
                </a:extLst>
              </p:cNvPr>
              <p:cNvGrpSpPr/>
              <p:nvPr/>
            </p:nvGrpSpPr>
            <p:grpSpPr>
              <a:xfrm>
                <a:off x="1858158" y="4488522"/>
                <a:ext cx="447705" cy="784069"/>
                <a:chOff x="1864508" y="4488522"/>
                <a:chExt cx="447705" cy="784069"/>
              </a:xfrm>
            </p:grpSpPr>
            <p:sp>
              <p:nvSpPr>
                <p:cNvPr id="157" name="TextBox 21">
                  <a:extLst>
                    <a:ext uri="{FF2B5EF4-FFF2-40B4-BE49-F238E27FC236}">
                      <a16:creationId xmlns:a16="http://schemas.microsoft.com/office/drawing/2014/main" id="{9A9572DA-FB37-2A95-4820-3472D6A1F451}"/>
                    </a:ext>
                  </a:extLst>
                </p:cNvPr>
                <p:cNvSpPr txBox="1"/>
                <p:nvPr/>
              </p:nvSpPr>
              <p:spPr>
                <a:xfrm>
                  <a:off x="1919291" y="4488522"/>
                  <a:ext cx="33813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Civil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works</a:t>
                  </a:r>
                </a:p>
              </p:txBody>
            </p:sp>
            <p:pic>
              <p:nvPicPr>
                <p:cNvPr id="158" name="Picture 2" descr="Service worker icon male construction Royalty Free Vector">
                  <a:extLst>
                    <a:ext uri="{FF2B5EF4-FFF2-40B4-BE49-F238E27FC236}">
                      <a16:creationId xmlns:a16="http://schemas.microsoft.com/office/drawing/2014/main" id="{E44068D6-037E-FC0F-C08E-86DA0B91F81C}"/>
                    </a:ext>
                  </a:extLst>
                </p:cNvPr>
                <p:cNvPicPr>
                  <a:picLocks noChangeAspect="1" noChangeArrowheads="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1864508" y="4765870"/>
                  <a:ext cx="447705" cy="5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uppo 113">
                <a:extLst>
                  <a:ext uri="{FF2B5EF4-FFF2-40B4-BE49-F238E27FC236}">
                    <a16:creationId xmlns:a16="http://schemas.microsoft.com/office/drawing/2014/main" id="{D2B6CEA2-B467-C972-7C03-F7F8AA3420DD}"/>
                  </a:ext>
                </a:extLst>
              </p:cNvPr>
              <p:cNvGrpSpPr/>
              <p:nvPr/>
            </p:nvGrpSpPr>
            <p:grpSpPr>
              <a:xfrm>
                <a:off x="1175973" y="4554782"/>
                <a:ext cx="593429" cy="730819"/>
                <a:chOff x="1153748" y="4554782"/>
                <a:chExt cx="593429" cy="730819"/>
              </a:xfrm>
            </p:grpSpPr>
            <p:sp>
              <p:nvSpPr>
                <p:cNvPr id="155" name="TextBox 20">
                  <a:extLst>
                    <a:ext uri="{FF2B5EF4-FFF2-40B4-BE49-F238E27FC236}">
                      <a16:creationId xmlns:a16="http://schemas.microsoft.com/office/drawing/2014/main" id="{BC807481-FB37-D286-A419-E6155F2971FB}"/>
                    </a:ext>
                  </a:extLst>
                </p:cNvPr>
                <p:cNvSpPr txBox="1"/>
                <p:nvPr/>
              </p:nvSpPr>
              <p:spPr>
                <a:xfrm>
                  <a:off x="1153748" y="4554782"/>
                  <a:ext cx="5934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Permitting</a:t>
                  </a:r>
                </a:p>
              </p:txBody>
            </p:sp>
            <p:pic>
              <p:nvPicPr>
                <p:cNvPr id="156" name="Picture 4" descr="Permit Icon Vector Art, Icons, and Graphics for Free Download">
                  <a:extLst>
                    <a:ext uri="{FF2B5EF4-FFF2-40B4-BE49-F238E27FC236}">
                      <a16:creationId xmlns:a16="http://schemas.microsoft.com/office/drawing/2014/main" id="{414783B6-883C-FFD3-5B35-2EFD9CBBD813}"/>
                    </a:ext>
                  </a:extLst>
                </p:cNvPr>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14031" r="13859"/>
                <a:stretch/>
              </p:blipFill>
              <p:spPr bwMode="auto">
                <a:xfrm>
                  <a:off x="1258383" y="4752859"/>
                  <a:ext cx="384158" cy="532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uppo 108">
                <a:extLst>
                  <a:ext uri="{FF2B5EF4-FFF2-40B4-BE49-F238E27FC236}">
                    <a16:creationId xmlns:a16="http://schemas.microsoft.com/office/drawing/2014/main" id="{7B6011BC-2134-85E8-AE40-60AECA22798D}"/>
                  </a:ext>
                </a:extLst>
              </p:cNvPr>
              <p:cNvGrpSpPr/>
              <p:nvPr/>
            </p:nvGrpSpPr>
            <p:grpSpPr>
              <a:xfrm>
                <a:off x="3074067" y="4554782"/>
                <a:ext cx="805784" cy="649115"/>
                <a:chOff x="3137567" y="4554782"/>
                <a:chExt cx="805784" cy="649115"/>
              </a:xfrm>
            </p:grpSpPr>
            <p:pic>
              <p:nvPicPr>
                <p:cNvPr id="153" name="Picture 2">
                  <a:extLst>
                    <a:ext uri="{FF2B5EF4-FFF2-40B4-BE49-F238E27FC236}">
                      <a16:creationId xmlns:a16="http://schemas.microsoft.com/office/drawing/2014/main" id="{3BD4D455-50E8-8934-5258-E5662C5090AC}"/>
                    </a:ext>
                  </a:extLst>
                </p:cNvPr>
                <p:cNvPicPr>
                  <a:picLocks noChangeAspect="1" noChangeArrowheads="1"/>
                </p:cNvPicPr>
                <p:nvPr/>
              </p:nvPicPr>
              <p:blipFill rotWithShape="1">
                <a:blip r:embed="rId1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3222019" y="4834564"/>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4">
                  <a:extLst>
                    <a:ext uri="{FF2B5EF4-FFF2-40B4-BE49-F238E27FC236}">
                      <a16:creationId xmlns:a16="http://schemas.microsoft.com/office/drawing/2014/main" id="{5E78473F-C5FE-242D-CE6B-ED3A75AF9408}"/>
                    </a:ext>
                  </a:extLst>
                </p:cNvPr>
                <p:cNvSpPr txBox="1"/>
                <p:nvPr/>
              </p:nvSpPr>
              <p:spPr>
                <a:xfrm>
                  <a:off x="3137567" y="4554782"/>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Commissioning</a:t>
                  </a:r>
                </a:p>
              </p:txBody>
            </p:sp>
          </p:grpSp>
          <p:grpSp>
            <p:nvGrpSpPr>
              <p:cNvPr id="147" name="Gruppo 117">
                <a:extLst>
                  <a:ext uri="{FF2B5EF4-FFF2-40B4-BE49-F238E27FC236}">
                    <a16:creationId xmlns:a16="http://schemas.microsoft.com/office/drawing/2014/main" id="{7BD4150D-6C01-A0FF-F9C9-572E7188966B}"/>
                  </a:ext>
                </a:extLst>
              </p:cNvPr>
              <p:cNvGrpSpPr/>
              <p:nvPr/>
            </p:nvGrpSpPr>
            <p:grpSpPr>
              <a:xfrm>
                <a:off x="445717" y="4488522"/>
                <a:ext cx="641500" cy="762818"/>
                <a:chOff x="394917" y="4488522"/>
                <a:chExt cx="641500" cy="762818"/>
              </a:xfrm>
            </p:grpSpPr>
            <p:sp>
              <p:nvSpPr>
                <p:cNvPr id="151" name="TextBox 21">
                  <a:extLst>
                    <a:ext uri="{FF2B5EF4-FFF2-40B4-BE49-F238E27FC236}">
                      <a16:creationId xmlns:a16="http://schemas.microsoft.com/office/drawing/2014/main" id="{C842D940-3880-4FE0-8E1C-FAD7CCF56B12}"/>
                    </a:ext>
                  </a:extLst>
                </p:cNvPr>
                <p:cNvSpPr txBox="1"/>
                <p:nvPr/>
              </p:nvSpPr>
              <p:spPr>
                <a:xfrm>
                  <a:off x="440815" y="4488522"/>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Site</a:t>
                  </a:r>
                  <a:br>
                    <a:rPr kumimoji="0" lang="en-US" sz="800" b="1" i="0" u="none" strike="noStrike" kern="1200" cap="none" spc="0" normalizeH="0" baseline="0" noProof="0" dirty="0">
                      <a:ln>
                        <a:noFill/>
                      </a:ln>
                      <a:solidFill>
                        <a:srgbClr val="002060"/>
                      </a:solidFill>
                      <a:effectLst/>
                      <a:uLnTx/>
                      <a:uFillTx/>
                      <a:ea typeface="+mn-ea"/>
                      <a:cs typeface="+mn-cs"/>
                    </a:rPr>
                  </a:br>
                  <a:r>
                    <a:rPr kumimoji="0" lang="en-US" sz="800" b="1" i="0" u="none" strike="noStrike" kern="1200" cap="none" spc="0" normalizeH="0" baseline="0" noProof="0" dirty="0">
                      <a:ln>
                        <a:noFill/>
                      </a:ln>
                      <a:solidFill>
                        <a:srgbClr val="002060"/>
                      </a:solidFill>
                      <a:effectLst/>
                      <a:uLnTx/>
                      <a:uFillTx/>
                      <a:ea typeface="+mn-ea"/>
                      <a:cs typeface="+mn-cs"/>
                    </a:rPr>
                    <a:t>evaluation</a:t>
                  </a:r>
                </a:p>
              </p:txBody>
            </p:sp>
            <p:pic>
              <p:nvPicPr>
                <p:cNvPr id="152" name="Picture 10" descr="12,112 Icon Depot Images, Stock Photos &amp; Vectors | Shutterstock">
                  <a:extLst>
                    <a:ext uri="{FF2B5EF4-FFF2-40B4-BE49-F238E27FC236}">
                      <a16:creationId xmlns:a16="http://schemas.microsoft.com/office/drawing/2014/main" id="{BBB7A3B5-4DCB-CD7F-7A50-120329DDA88C}"/>
                    </a:ext>
                  </a:extLst>
                </p:cNvPr>
                <p:cNvPicPr>
                  <a:picLocks noChangeAspect="1" noChangeArrowheads="1"/>
                </p:cNvPicPr>
                <p:nvPr/>
              </p:nvPicPr>
              <p:blipFill rotWithShape="1">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394917" y="4787120"/>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8" name="Gruppo 111">
                <a:extLst>
                  <a:ext uri="{FF2B5EF4-FFF2-40B4-BE49-F238E27FC236}">
                    <a16:creationId xmlns:a16="http://schemas.microsoft.com/office/drawing/2014/main" id="{85F153F9-6DFD-DB71-0C91-3236A97C6571}"/>
                  </a:ext>
                </a:extLst>
              </p:cNvPr>
              <p:cNvGrpSpPr/>
              <p:nvPr/>
            </p:nvGrpSpPr>
            <p:grpSpPr>
              <a:xfrm>
                <a:off x="2394619" y="4488522"/>
                <a:ext cx="590693" cy="755576"/>
                <a:chOff x="2429544" y="4488522"/>
                <a:chExt cx="590693" cy="755576"/>
              </a:xfrm>
            </p:grpSpPr>
            <p:sp>
              <p:nvSpPr>
                <p:cNvPr id="149" name="TextBox 22">
                  <a:extLst>
                    <a:ext uri="{FF2B5EF4-FFF2-40B4-BE49-F238E27FC236}">
                      <a16:creationId xmlns:a16="http://schemas.microsoft.com/office/drawing/2014/main" id="{07A3D7F0-C203-3C9D-EECA-BB1D0210284A}"/>
                    </a:ext>
                  </a:extLst>
                </p:cNvPr>
                <p:cNvSpPr txBox="1"/>
                <p:nvPr/>
              </p:nvSpPr>
              <p:spPr>
                <a:xfrm>
                  <a:off x="2429544" y="4488522"/>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Hardware installation</a:t>
                  </a:r>
                </a:p>
              </p:txBody>
            </p:sp>
            <p:pic>
              <p:nvPicPr>
                <p:cNvPr id="150" name="Picture 6" descr="Charging Station Vector Art, Icons, and Graphics for Free Download">
                  <a:extLst>
                    <a:ext uri="{FF2B5EF4-FFF2-40B4-BE49-F238E27FC236}">
                      <a16:creationId xmlns:a16="http://schemas.microsoft.com/office/drawing/2014/main" id="{94B6653F-8F49-1414-FE7C-C2C2D8E492D2}"/>
                    </a:ext>
                  </a:extLst>
                </p:cNvPr>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2536492" y="4794362"/>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9" name="Gruppo 144">
              <a:extLst>
                <a:ext uri="{FF2B5EF4-FFF2-40B4-BE49-F238E27FC236}">
                  <a16:creationId xmlns:a16="http://schemas.microsoft.com/office/drawing/2014/main" id="{60613691-76F3-B3F8-1D5E-770783367795}"/>
                </a:ext>
              </a:extLst>
            </p:cNvPr>
            <p:cNvGrpSpPr/>
            <p:nvPr/>
          </p:nvGrpSpPr>
          <p:grpSpPr>
            <a:xfrm>
              <a:off x="522227" y="5748864"/>
              <a:ext cx="3291494" cy="789285"/>
              <a:chOff x="546571" y="5802876"/>
              <a:chExt cx="3291494" cy="789285"/>
            </a:xfrm>
          </p:grpSpPr>
          <p:grpSp>
            <p:nvGrpSpPr>
              <p:cNvPr id="130" name="Gruppo 143">
                <a:extLst>
                  <a:ext uri="{FF2B5EF4-FFF2-40B4-BE49-F238E27FC236}">
                    <a16:creationId xmlns:a16="http://schemas.microsoft.com/office/drawing/2014/main" id="{835B70DC-6E4A-CE9B-8471-7EC98A901964}"/>
                  </a:ext>
                </a:extLst>
              </p:cNvPr>
              <p:cNvGrpSpPr/>
              <p:nvPr/>
            </p:nvGrpSpPr>
            <p:grpSpPr>
              <a:xfrm>
                <a:off x="546571" y="5802876"/>
                <a:ext cx="541045" cy="778964"/>
                <a:chOff x="500275" y="5802876"/>
                <a:chExt cx="541045" cy="778964"/>
              </a:xfrm>
            </p:grpSpPr>
            <p:sp>
              <p:nvSpPr>
                <p:cNvPr id="142" name="TextBox 13">
                  <a:extLst>
                    <a:ext uri="{FF2B5EF4-FFF2-40B4-BE49-F238E27FC236}">
                      <a16:creationId xmlns:a16="http://schemas.microsoft.com/office/drawing/2014/main" id="{3A43DA52-A4EF-C441-875D-7DCA895E3428}"/>
                    </a:ext>
                  </a:extLst>
                </p:cNvPr>
                <p:cNvSpPr txBox="1"/>
                <p:nvPr/>
              </p:nvSpPr>
              <p:spPr>
                <a:xfrm>
                  <a:off x="500275" y="5802876"/>
                  <a:ext cx="5410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143" name="Picture 4" descr="Maintenance schedule icon with calendar and wrench">
                  <a:extLst>
                    <a:ext uri="{FF2B5EF4-FFF2-40B4-BE49-F238E27FC236}">
                      <a16:creationId xmlns:a16="http://schemas.microsoft.com/office/drawing/2014/main" id="{825860EA-5614-B2EB-FE8E-8E13A2573E75}"/>
                    </a:ext>
                  </a:extLst>
                </p:cNvPr>
                <p:cNvPicPr>
                  <a:picLocks noChangeAspect="1" noChangeArrowheads="1"/>
                </p:cNvPicPr>
                <p:nvPr/>
              </p:nvPicPr>
              <p:blipFill rotWithShape="1">
                <a:blip r:embed="rId2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24472" y="6119916"/>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1" name="Gruppo 142">
                <a:extLst>
                  <a:ext uri="{FF2B5EF4-FFF2-40B4-BE49-F238E27FC236}">
                    <a16:creationId xmlns:a16="http://schemas.microsoft.com/office/drawing/2014/main" id="{30C6F3E4-31E2-12BD-FA34-3B700C18842C}"/>
                  </a:ext>
                </a:extLst>
              </p:cNvPr>
              <p:cNvGrpSpPr/>
              <p:nvPr/>
            </p:nvGrpSpPr>
            <p:grpSpPr>
              <a:xfrm>
                <a:off x="1250772" y="5804042"/>
                <a:ext cx="948212" cy="760949"/>
                <a:chOff x="1058066" y="5804042"/>
                <a:chExt cx="948212" cy="760949"/>
              </a:xfrm>
            </p:grpSpPr>
            <p:sp>
              <p:nvSpPr>
                <p:cNvPr id="140" name="TextBox 14">
                  <a:extLst>
                    <a:ext uri="{FF2B5EF4-FFF2-40B4-BE49-F238E27FC236}">
                      <a16:creationId xmlns:a16="http://schemas.microsoft.com/office/drawing/2014/main" id="{EAF0B0D8-9748-3D2B-8A59-9A765883C14A}"/>
                    </a:ext>
                  </a:extLst>
                </p:cNvPr>
                <p:cNvSpPr txBox="1"/>
                <p:nvPr/>
              </p:nvSpPr>
              <p:spPr>
                <a:xfrm>
                  <a:off x="1058066" y="5804042"/>
                  <a:ext cx="94821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Maintenance / Optional Coverage</a:t>
                  </a:r>
                </a:p>
              </p:txBody>
            </p:sp>
            <p:pic>
              <p:nvPicPr>
                <p:cNvPr id="141" name="Picture 6" descr="Approval check vector icon Stock Vector | Adobe Stock">
                  <a:extLst>
                    <a:ext uri="{FF2B5EF4-FFF2-40B4-BE49-F238E27FC236}">
                      <a16:creationId xmlns:a16="http://schemas.microsoft.com/office/drawing/2014/main" id="{C70DAE2B-8791-E323-8F77-45A9C4A475EA}"/>
                    </a:ext>
                  </a:extLst>
                </p:cNvPr>
                <p:cNvPicPr>
                  <a:picLocks noChangeAspect="1" noChangeArrowheads="1"/>
                </p:cNvPicPr>
                <p:nvPr/>
              </p:nvPicPr>
              <p:blipFill rotWithShape="1">
                <a:blip r:embed="rId23">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4">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1255851" y="6103326"/>
                  <a:ext cx="552643" cy="461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2" name="Gruppo 140">
                <a:extLst>
                  <a:ext uri="{FF2B5EF4-FFF2-40B4-BE49-F238E27FC236}">
                    <a16:creationId xmlns:a16="http://schemas.microsoft.com/office/drawing/2014/main" id="{7D5DFC37-2056-85F7-C370-90DCA1879097}"/>
                  </a:ext>
                </a:extLst>
              </p:cNvPr>
              <p:cNvGrpSpPr/>
              <p:nvPr/>
            </p:nvGrpSpPr>
            <p:grpSpPr>
              <a:xfrm>
                <a:off x="3158519" y="5875999"/>
                <a:ext cx="679546" cy="649153"/>
                <a:chOff x="3158519" y="5875999"/>
                <a:chExt cx="679546" cy="649153"/>
              </a:xfrm>
            </p:grpSpPr>
            <p:pic>
              <p:nvPicPr>
                <p:cNvPr id="138" name="Picture 2" descr="User Icon - Vector Customer Service, Support &amp; Care with Headphone for  Helpline Glyph Pictogram illustration Stock Vector | Adobe Stock">
                  <a:extLst>
                    <a:ext uri="{FF2B5EF4-FFF2-40B4-BE49-F238E27FC236}">
                      <a16:creationId xmlns:a16="http://schemas.microsoft.com/office/drawing/2014/main" id="{797DCE7E-5E23-7936-7B0A-7211A45FCA1F}"/>
                    </a:ext>
                  </a:extLst>
                </p:cNvPr>
                <p:cNvPicPr>
                  <a:picLocks noChangeAspect="1" noChangeArrowheads="1"/>
                </p:cNvPicPr>
                <p:nvPr/>
              </p:nvPicPr>
              <p:blipFill rotWithShape="1">
                <a:blip r:embed="rId25"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6">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326141" y="6115538"/>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5">
                  <a:extLst>
                    <a:ext uri="{FF2B5EF4-FFF2-40B4-BE49-F238E27FC236}">
                      <a16:creationId xmlns:a16="http://schemas.microsoft.com/office/drawing/2014/main" id="{78A26127-9CE5-A23A-E0A8-043530D98750}"/>
                    </a:ext>
                  </a:extLst>
                </p:cNvPr>
                <p:cNvSpPr txBox="1"/>
                <p:nvPr/>
              </p:nvSpPr>
              <p:spPr>
                <a:xfrm>
                  <a:off x="3158519" y="5875999"/>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133" name="Gruppo 141">
                <a:extLst>
                  <a:ext uri="{FF2B5EF4-FFF2-40B4-BE49-F238E27FC236}">
                    <a16:creationId xmlns:a16="http://schemas.microsoft.com/office/drawing/2014/main" id="{07325FC5-E222-4684-9CEB-98A57361D701}"/>
                  </a:ext>
                </a:extLst>
              </p:cNvPr>
              <p:cNvGrpSpPr/>
              <p:nvPr/>
            </p:nvGrpSpPr>
            <p:grpSpPr>
              <a:xfrm>
                <a:off x="2362140" y="5804042"/>
                <a:ext cx="633222" cy="788119"/>
                <a:chOff x="2414170" y="5804042"/>
                <a:chExt cx="633222" cy="788119"/>
              </a:xfrm>
            </p:grpSpPr>
            <p:sp>
              <p:nvSpPr>
                <p:cNvPr id="134" name="TextBox 15">
                  <a:extLst>
                    <a:ext uri="{FF2B5EF4-FFF2-40B4-BE49-F238E27FC236}">
                      <a16:creationId xmlns:a16="http://schemas.microsoft.com/office/drawing/2014/main" id="{BEF0A63A-7BE0-1DFC-BB2A-B38006F50084}"/>
                    </a:ext>
                  </a:extLst>
                </p:cNvPr>
                <p:cNvSpPr txBox="1"/>
                <p:nvPr/>
              </p:nvSpPr>
              <p:spPr>
                <a:xfrm>
                  <a:off x="2414170" y="5804042"/>
                  <a:ext cx="6332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Customized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SLA</a:t>
                  </a:r>
                </a:p>
              </p:txBody>
            </p:sp>
            <p:grpSp>
              <p:nvGrpSpPr>
                <p:cNvPr id="135" name="Gruppo 125">
                  <a:extLst>
                    <a:ext uri="{FF2B5EF4-FFF2-40B4-BE49-F238E27FC236}">
                      <a16:creationId xmlns:a16="http://schemas.microsoft.com/office/drawing/2014/main" id="{526D391C-55C0-4824-D02F-6573963AD387}"/>
                    </a:ext>
                  </a:extLst>
                </p:cNvPr>
                <p:cNvGrpSpPr/>
                <p:nvPr/>
              </p:nvGrpSpPr>
              <p:grpSpPr>
                <a:xfrm>
                  <a:off x="2509957" y="6089739"/>
                  <a:ext cx="441648" cy="502422"/>
                  <a:chOff x="2518421" y="6089739"/>
                  <a:chExt cx="441648" cy="502422"/>
                </a:xfrm>
              </p:grpSpPr>
              <p:pic>
                <p:nvPicPr>
                  <p:cNvPr id="136" name="Picture 2" descr="vector charging stations OFF 79% |">
                    <a:extLst>
                      <a:ext uri="{FF2B5EF4-FFF2-40B4-BE49-F238E27FC236}">
                        <a16:creationId xmlns:a16="http://schemas.microsoft.com/office/drawing/2014/main" id="{0E8E645E-C1B1-C8E4-9412-8875772B5251}"/>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2518421" y="6089739"/>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CA70F95-7A96-257A-0EAA-167E9EA605E3}"/>
                      </a:ext>
                    </a:extLst>
                  </p:cNvPr>
                  <p:cNvSpPr/>
                  <p:nvPr/>
                </p:nvSpPr>
                <p:spPr>
                  <a:xfrm>
                    <a:off x="2531641" y="6092874"/>
                    <a:ext cx="415208" cy="496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grpSp>
        </p:grpSp>
      </p:grpSp>
      <p:sp>
        <p:nvSpPr>
          <p:cNvPr id="188" name="Rectangle 187">
            <a:extLst>
              <a:ext uri="{FF2B5EF4-FFF2-40B4-BE49-F238E27FC236}">
                <a16:creationId xmlns:a16="http://schemas.microsoft.com/office/drawing/2014/main" id="{5DDE4A43-F782-FBDB-9307-A0E2AD981943}"/>
              </a:ext>
            </a:extLst>
          </p:cNvPr>
          <p:cNvSpPr/>
          <p:nvPr/>
        </p:nvSpPr>
        <p:spPr>
          <a:xfrm>
            <a:off x="492126" y="1653436"/>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14D57866-D367-449D-FCC9-FCFDDCB0C9C7}"/>
              </a:ext>
            </a:extLst>
          </p:cNvPr>
          <p:cNvSpPr/>
          <p:nvPr/>
        </p:nvSpPr>
        <p:spPr>
          <a:xfrm>
            <a:off x="506800" y="5456821"/>
            <a:ext cx="3478625" cy="1127666"/>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4666D10-9431-030D-A3B9-B2D83DB2D1D9}"/>
              </a:ext>
            </a:extLst>
          </p:cNvPr>
          <p:cNvSpPr/>
          <p:nvPr/>
        </p:nvSpPr>
        <p:spPr>
          <a:xfrm>
            <a:off x="474285" y="2951612"/>
            <a:ext cx="3478625" cy="1146474"/>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684F643A-6786-E4E0-50F1-23314C5EAFD9}"/>
              </a:ext>
            </a:extLst>
          </p:cNvPr>
          <p:cNvSpPr/>
          <p:nvPr/>
        </p:nvSpPr>
        <p:spPr>
          <a:xfrm>
            <a:off x="442599" y="3180269"/>
            <a:ext cx="2088831" cy="93068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501B387E-85E2-005F-BDC8-6ACA38AF4107}"/>
              </a:ext>
            </a:extLst>
          </p:cNvPr>
          <p:cNvSpPr/>
          <p:nvPr/>
        </p:nvSpPr>
        <p:spPr>
          <a:xfrm>
            <a:off x="469103" y="4459346"/>
            <a:ext cx="3540708" cy="92546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97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3480D-18CD-3095-82BC-D21F57B8006C}"/>
            </a:ext>
          </a:extLst>
        </p:cNvPr>
        <p:cNvGrpSpPr/>
        <p:nvPr/>
      </p:nvGrpSpPr>
      <p:grpSpPr>
        <a:xfrm>
          <a:off x="0" y="0"/>
          <a:ext cx="0" cy="0"/>
          <a:chOff x="0" y="0"/>
          <a:chExt cx="0" cy="0"/>
        </a:xfrm>
      </p:grpSpPr>
      <p:pic>
        <p:nvPicPr>
          <p:cNvPr id="5" name="Immagine 22">
            <a:extLst>
              <a:ext uri="{FF2B5EF4-FFF2-40B4-BE49-F238E27FC236}">
                <a16:creationId xmlns:a16="http://schemas.microsoft.com/office/drawing/2014/main" id="{212666CB-EABE-59C4-7B3D-B41F2C812623}"/>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42" name="Espace réservé du texte 2">
            <a:extLst>
              <a:ext uri="{FF2B5EF4-FFF2-40B4-BE49-F238E27FC236}">
                <a16:creationId xmlns:a16="http://schemas.microsoft.com/office/drawing/2014/main" id="{2C300533-AD06-815A-CFE1-F7377B8A18CE}"/>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1500" b="1" kern="1200" cap="all" baseline="0">
                <a:solidFill>
                  <a:schemeClr val="bg1"/>
                </a:solidFill>
                <a:latin typeface="+mn-lt"/>
                <a:ea typeface="+mn-ea"/>
                <a:cs typeface="+mn-cs"/>
              </a:defRPr>
            </a:lvl1pPr>
            <a:lvl2pPr marL="342900" indent="0" algn="l" defTabSz="685800" rtl="0" eaLnBrk="1" latinLnBrk="0" hangingPunct="1">
              <a:lnSpc>
                <a:spcPct val="105000"/>
              </a:lnSpc>
              <a:spcBef>
                <a:spcPts val="700"/>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105000"/>
              </a:lnSpc>
              <a:spcBef>
                <a:spcPts val="700"/>
              </a:spcBef>
              <a:buSzPct val="120000"/>
              <a:buFont typeface="Encode Sans" pitchFamily="2" charset="0"/>
              <a:buNone/>
              <a:defRPr sz="1350" b="1" kern="1200">
                <a:solidFill>
                  <a:schemeClr val="tx2"/>
                </a:solidFill>
                <a:latin typeface="+mn-lt"/>
                <a:ea typeface="+mn-ea"/>
                <a:cs typeface="+mn-cs"/>
              </a:defRPr>
            </a:lvl3pPr>
            <a:lvl4pPr marL="10287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1371600" indent="0" algn="l" defTabSz="685800" rtl="0" eaLnBrk="1" latinLnBrk="0" hangingPunct="1">
              <a:lnSpc>
                <a:spcPct val="105000"/>
              </a:lnSpc>
              <a:spcBef>
                <a:spcPts val="400"/>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sp>
        <p:nvSpPr>
          <p:cNvPr id="2" name="Espace réservé du numéro de diapositive 1">
            <a:extLst>
              <a:ext uri="{FF2B5EF4-FFF2-40B4-BE49-F238E27FC236}">
                <a16:creationId xmlns:a16="http://schemas.microsoft.com/office/drawing/2014/main" id="{F73D2F4C-7298-9673-84DB-24717140E7F3}"/>
              </a:ext>
            </a:extLst>
          </p:cNvPr>
          <p:cNvSpPr>
            <a:spLocks noGrp="1"/>
          </p:cNvSpPr>
          <p:nvPr>
            <p:ph type="sldNum" sz="quarter" idx="12"/>
          </p:nvPr>
        </p:nvSpPr>
        <p:spPr/>
        <p:txBody>
          <a:bodyPr/>
          <a:lstStyle/>
          <a:p>
            <a:fld id="{60DD8995-F2EE-40C4-8103-1CCA6A102646}" type="slidenum">
              <a:rPr lang="en-US" noProof="0" smtClean="0"/>
              <a:t>34</a:t>
            </a:fld>
            <a:endParaRPr lang="en-US" noProof="0" dirty="0"/>
          </a:p>
        </p:txBody>
      </p:sp>
      <p:sp>
        <p:nvSpPr>
          <p:cNvPr id="7" name="Rettangolo 24">
            <a:extLst>
              <a:ext uri="{FF2B5EF4-FFF2-40B4-BE49-F238E27FC236}">
                <a16:creationId xmlns:a16="http://schemas.microsoft.com/office/drawing/2014/main" id="{5B0C4F01-7E77-F822-4B3E-E784EC05D7F3}"/>
              </a:ext>
            </a:extLst>
          </p:cNvPr>
          <p:cNvSpPr/>
          <p:nvPr/>
        </p:nvSpPr>
        <p:spPr>
          <a:xfrm>
            <a:off x="5232399" y="5725026"/>
            <a:ext cx="5523933" cy="1042970"/>
          </a:xfrm>
          <a:prstGeom prst="rect">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Aft>
                <a:spcPts val="500"/>
              </a:spcAft>
              <a:defRPr/>
            </a:pPr>
            <a:r>
              <a:rPr kumimoji="0" lang="en-GB" sz="1600" b="1" i="0" u="none" strike="noStrike" kern="1200" cap="none" spc="0" normalizeH="0" baseline="0" dirty="0">
                <a:ln>
                  <a:noFill/>
                </a:ln>
                <a:solidFill>
                  <a:prstClr val="white"/>
                </a:solidFill>
                <a:effectLst/>
                <a:uLnTx/>
                <a:uFillTx/>
                <a:ea typeface="+mn-ea"/>
                <a:cs typeface="+mn-cs"/>
              </a:rPr>
              <a:t>Benefits:</a:t>
            </a:r>
          </a:p>
          <a:p>
            <a:pPr marL="212400" indent="-213750">
              <a:spcAft>
                <a:spcPts val="500"/>
              </a:spcAft>
              <a:buFont typeface="Arial" panose="020B0604020202020204" pitchFamily="34" charset="0"/>
              <a:buChar char="•"/>
              <a:defRPr/>
            </a:pPr>
            <a:r>
              <a:rPr kumimoji="0" lang="en-GB" sz="1600" b="1" i="0" u="none" strike="noStrike" kern="1200" cap="none" spc="0" normalizeH="0" baseline="0" dirty="0">
                <a:ln>
                  <a:noFill/>
                </a:ln>
                <a:solidFill>
                  <a:prstClr val="white"/>
                </a:solidFill>
                <a:effectLst/>
                <a:uLnTx/>
                <a:uFillTx/>
                <a:ea typeface="+mn-ea"/>
                <a:cs typeface="+mn-cs"/>
              </a:rPr>
              <a:t>Complete cover </a:t>
            </a:r>
            <a:r>
              <a:rPr kumimoji="0" lang="en-GB" sz="1600" i="0" u="none" strike="noStrike" kern="1200" cap="none" spc="0" normalizeH="0" baseline="0" dirty="0">
                <a:ln>
                  <a:noFill/>
                </a:ln>
                <a:solidFill>
                  <a:prstClr val="white"/>
                </a:solidFill>
                <a:effectLst/>
                <a:uLnTx/>
                <a:uFillTx/>
                <a:ea typeface="+mn-ea"/>
                <a:cs typeface="+mn-cs"/>
              </a:rPr>
              <a:t>for </a:t>
            </a:r>
            <a:r>
              <a:rPr kumimoji="0" lang="en-GB" sz="1600" b="1" i="0" u="none" strike="noStrike" kern="1200" cap="none" spc="0" normalizeH="0" baseline="0" dirty="0">
                <a:ln>
                  <a:noFill/>
                </a:ln>
                <a:solidFill>
                  <a:prstClr val="white"/>
                </a:solidFill>
                <a:effectLst/>
                <a:uLnTx/>
                <a:uFillTx/>
                <a:ea typeface="+mn-ea"/>
                <a:cs typeface="+mn-cs"/>
              </a:rPr>
              <a:t>all</a:t>
            </a:r>
            <a:r>
              <a:rPr kumimoji="0" lang="en-GB" sz="1600" i="0" u="none" strike="noStrike" kern="1200" cap="none" spc="0" normalizeH="0" baseline="0" dirty="0">
                <a:ln>
                  <a:noFill/>
                </a:ln>
                <a:solidFill>
                  <a:prstClr val="white"/>
                </a:solidFill>
                <a:effectLst/>
                <a:uLnTx/>
                <a:uFillTx/>
                <a:ea typeface="+mn-ea"/>
                <a:cs typeface="+mn-cs"/>
              </a:rPr>
              <a:t> your </a:t>
            </a:r>
            <a:r>
              <a:rPr kumimoji="0" lang="en-GB" sz="1600" b="1" i="0" u="none" strike="noStrike" kern="1200" cap="none" spc="0" normalizeH="0" baseline="0" dirty="0">
                <a:ln>
                  <a:noFill/>
                </a:ln>
                <a:solidFill>
                  <a:prstClr val="white"/>
                </a:solidFill>
                <a:effectLst/>
                <a:uLnTx/>
                <a:uFillTx/>
                <a:ea typeface="+mn-ea"/>
                <a:cs typeface="+mn-cs"/>
              </a:rPr>
              <a:t>customer’s needs</a:t>
            </a:r>
          </a:p>
          <a:p>
            <a:pPr marL="212400" indent="-213750">
              <a:spcAft>
                <a:spcPts val="500"/>
              </a:spcAft>
              <a:buFont typeface="Arial" panose="020B0604020202020204" pitchFamily="34" charset="0"/>
              <a:buChar char="•"/>
              <a:defRPr/>
            </a:pPr>
            <a:r>
              <a:rPr kumimoji="0" lang="en-GB" sz="1600" b="1" i="0" u="none" strike="noStrike" kern="1200" cap="none" spc="0" normalizeH="0" baseline="0" dirty="0">
                <a:ln>
                  <a:noFill/>
                </a:ln>
                <a:solidFill>
                  <a:prstClr val="white"/>
                </a:solidFill>
                <a:effectLst/>
                <a:uLnTx/>
                <a:uFillTx/>
                <a:ea typeface="+mn-ea"/>
                <a:cs typeface="+mn-cs"/>
              </a:rPr>
              <a:t>Tailor-made solutions </a:t>
            </a:r>
            <a:r>
              <a:rPr kumimoji="0" lang="en-GB" sz="1600" i="0" u="none" strike="noStrike" kern="1200" cap="none" spc="0" normalizeH="0" baseline="0" dirty="0">
                <a:ln>
                  <a:noFill/>
                </a:ln>
                <a:solidFill>
                  <a:prstClr val="white"/>
                </a:solidFill>
                <a:effectLst/>
                <a:uLnTx/>
                <a:uFillTx/>
                <a:ea typeface="+mn-ea"/>
                <a:cs typeface="+mn-cs"/>
              </a:rPr>
              <a:t>for </a:t>
            </a:r>
            <a:r>
              <a:rPr kumimoji="0" lang="en-GB" sz="1600" b="1" i="0" u="none" strike="noStrike" kern="1200" cap="none" spc="0" normalizeH="0" baseline="0" dirty="0">
                <a:ln>
                  <a:noFill/>
                </a:ln>
                <a:solidFill>
                  <a:prstClr val="white"/>
                </a:solidFill>
                <a:effectLst/>
                <a:uLnTx/>
                <a:uFillTx/>
                <a:ea typeface="+mn-ea"/>
                <a:cs typeface="+mn-cs"/>
              </a:rPr>
              <a:t>specific needs</a:t>
            </a:r>
          </a:p>
        </p:txBody>
      </p:sp>
      <p:sp>
        <p:nvSpPr>
          <p:cNvPr id="10" name="Rettangolo 38">
            <a:extLst>
              <a:ext uri="{FF2B5EF4-FFF2-40B4-BE49-F238E27FC236}">
                <a16:creationId xmlns:a16="http://schemas.microsoft.com/office/drawing/2014/main" id="{095015DD-B14A-4CE1-CE56-B1F727A2078F}"/>
              </a:ext>
            </a:extLst>
          </p:cNvPr>
          <p:cNvSpPr/>
          <p:nvPr/>
        </p:nvSpPr>
        <p:spPr>
          <a:xfrm>
            <a:off x="5245371" y="1644210"/>
            <a:ext cx="5510961" cy="4027305"/>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marL="212400" marR="0" lvl="0" indent="-213750" algn="l" defTabSz="914400" rtl="0" eaLnBrk="1" fontAlgn="auto" latinLnBrk="0" hangingPunct="1">
              <a:spcAft>
                <a:spcPts val="200"/>
              </a:spcAft>
              <a:buClrTx/>
              <a:buSzTx/>
              <a:buFont typeface="Arial" panose="020B0604020202020204" pitchFamily="34" charset="0"/>
              <a:buChar char="•"/>
              <a:tabLst/>
              <a:defRPr/>
            </a:pPr>
            <a:endParaRPr kumimoji="0" lang="en-GB" sz="1200" b="0" i="0" u="none" strike="noStrike" kern="1200" cap="none" spc="0" normalizeH="0" baseline="0">
              <a:ln>
                <a:noFill/>
              </a:ln>
              <a:solidFill>
                <a:prstClr val="white"/>
              </a:solidFill>
              <a:effectLst/>
              <a:uLnTx/>
              <a:uFillTx/>
              <a:ea typeface="+mn-ea"/>
              <a:cs typeface="+mn-cs"/>
            </a:endParaRPr>
          </a:p>
        </p:txBody>
      </p:sp>
      <p:grpSp>
        <p:nvGrpSpPr>
          <p:cNvPr id="11" name="Gruppo 9">
            <a:extLst>
              <a:ext uri="{FF2B5EF4-FFF2-40B4-BE49-F238E27FC236}">
                <a16:creationId xmlns:a16="http://schemas.microsoft.com/office/drawing/2014/main" id="{03A07504-78FF-4DAC-1FE1-7F8661F842B9}"/>
              </a:ext>
            </a:extLst>
          </p:cNvPr>
          <p:cNvGrpSpPr/>
          <p:nvPr/>
        </p:nvGrpSpPr>
        <p:grpSpPr>
          <a:xfrm>
            <a:off x="5655544" y="1835401"/>
            <a:ext cx="1832418" cy="1492877"/>
            <a:chOff x="1646860" y="2499856"/>
            <a:chExt cx="1832418" cy="1492877"/>
          </a:xfrm>
        </p:grpSpPr>
        <p:sp>
          <p:nvSpPr>
            <p:cNvPr id="31" name="TextBox 30">
              <a:extLst>
                <a:ext uri="{FF2B5EF4-FFF2-40B4-BE49-F238E27FC236}">
                  <a16:creationId xmlns:a16="http://schemas.microsoft.com/office/drawing/2014/main" id="{4330237B-82E0-96E0-E7CD-DD7079AF861A}"/>
                </a:ext>
              </a:extLst>
            </p:cNvPr>
            <p:cNvSpPr txBox="1"/>
            <p:nvPr/>
          </p:nvSpPr>
          <p:spPr>
            <a:xfrm>
              <a:off x="1646860" y="2499856"/>
              <a:ext cx="183241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ea typeface="+mn-ea"/>
                  <a:cs typeface="+mn-cs"/>
                </a:rPr>
                <a:t>Warranty Coverage</a:t>
              </a:r>
            </a:p>
          </p:txBody>
        </p:sp>
        <p:sp>
          <p:nvSpPr>
            <p:cNvPr id="32" name="TextBox 17">
              <a:extLst>
                <a:ext uri="{FF2B5EF4-FFF2-40B4-BE49-F238E27FC236}">
                  <a16:creationId xmlns:a16="http://schemas.microsoft.com/office/drawing/2014/main" id="{04DB2160-1547-9E07-0CE8-2386D8345EE1}"/>
                </a:ext>
              </a:extLst>
            </p:cNvPr>
            <p:cNvSpPr txBox="1"/>
            <p:nvPr/>
          </p:nvSpPr>
          <p:spPr>
            <a:xfrm>
              <a:off x="1646860" y="3623401"/>
              <a:ext cx="183241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ea typeface="+mn-ea"/>
                  <a:cs typeface="+mn-cs"/>
                </a:rPr>
                <a:t>2-year Parts warranty for AC and DC chargers</a:t>
              </a:r>
            </a:p>
          </p:txBody>
        </p:sp>
        <p:pic>
          <p:nvPicPr>
            <p:cNvPr id="33" name="Picture 4" descr="Maintenance schedule icon with calendar and wrench">
              <a:extLst>
                <a:ext uri="{FF2B5EF4-FFF2-40B4-BE49-F238E27FC236}">
                  <a16:creationId xmlns:a16="http://schemas.microsoft.com/office/drawing/2014/main" id="{F30E5B4F-92B7-A28A-1877-D4A300A50F6D}"/>
                </a:ext>
              </a:extLst>
            </p:cNvPr>
            <p:cNvPicPr>
              <a:picLocks noChangeAspect="1" noChangeArrowheads="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2187531" y="2841385"/>
              <a:ext cx="751077" cy="7042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po 10">
            <a:extLst>
              <a:ext uri="{FF2B5EF4-FFF2-40B4-BE49-F238E27FC236}">
                <a16:creationId xmlns:a16="http://schemas.microsoft.com/office/drawing/2014/main" id="{E37D64AE-E4C7-5B2D-3A67-F4D56805B0E1}"/>
              </a:ext>
            </a:extLst>
          </p:cNvPr>
          <p:cNvGrpSpPr/>
          <p:nvPr/>
        </p:nvGrpSpPr>
        <p:grpSpPr>
          <a:xfrm>
            <a:off x="8007196" y="1743068"/>
            <a:ext cx="2028464" cy="1769876"/>
            <a:chOff x="3933855" y="2407523"/>
            <a:chExt cx="2028464" cy="1769876"/>
          </a:xfrm>
        </p:grpSpPr>
        <p:sp>
          <p:nvSpPr>
            <p:cNvPr id="28" name="TextBox 14">
              <a:extLst>
                <a:ext uri="{FF2B5EF4-FFF2-40B4-BE49-F238E27FC236}">
                  <a16:creationId xmlns:a16="http://schemas.microsoft.com/office/drawing/2014/main" id="{61ED9BEC-E7AC-284D-CD14-0DA171FB3FC1}"/>
                </a:ext>
              </a:extLst>
            </p:cNvPr>
            <p:cNvSpPr txBox="1"/>
            <p:nvPr/>
          </p:nvSpPr>
          <p:spPr>
            <a:xfrm>
              <a:off x="3933855" y="2407523"/>
              <a:ext cx="2028464"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ea typeface="+mn-ea"/>
                  <a:cs typeface="+mn-cs"/>
                </a:rPr>
                <a:t>Maintenance / Optional Coverage</a:t>
              </a:r>
            </a:p>
          </p:txBody>
        </p:sp>
        <p:sp>
          <p:nvSpPr>
            <p:cNvPr id="29" name="TextBox 18">
              <a:extLst>
                <a:ext uri="{FF2B5EF4-FFF2-40B4-BE49-F238E27FC236}">
                  <a16:creationId xmlns:a16="http://schemas.microsoft.com/office/drawing/2014/main" id="{3B3505CB-6D90-ABBF-834D-A5A1BEC4A44F}"/>
                </a:ext>
              </a:extLst>
            </p:cNvPr>
            <p:cNvSpPr txBox="1"/>
            <p:nvPr/>
          </p:nvSpPr>
          <p:spPr>
            <a:xfrm>
              <a:off x="3933856" y="3623401"/>
              <a:ext cx="202846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ea typeface="+mn-ea"/>
                  <a:cs typeface="+mn-cs"/>
                </a:rPr>
                <a:t>Optional 5-</a:t>
              </a:r>
              <a:r>
                <a:rPr lang="en-US" sz="1200" dirty="0">
                  <a:solidFill>
                    <a:srgbClr val="002060"/>
                  </a:solidFill>
                </a:rPr>
                <a:t>year</a:t>
              </a:r>
              <a:r>
                <a:rPr kumimoji="0" lang="en-US" sz="1200" b="0" i="0" u="none" strike="noStrike" kern="1200" cap="none" spc="0" normalizeH="0" baseline="0" noProof="0" dirty="0">
                  <a:ln>
                    <a:noFill/>
                  </a:ln>
                  <a:solidFill>
                    <a:srgbClr val="002060"/>
                  </a:solidFill>
                  <a:effectLst/>
                  <a:uLnTx/>
                  <a:uFillTx/>
                  <a:ea typeface="+mn-ea"/>
                  <a:cs typeface="+mn-cs"/>
                </a:rPr>
                <a:t> parts and labor coverage with annual maintenance</a:t>
              </a:r>
            </a:p>
          </p:txBody>
        </p:sp>
        <p:pic>
          <p:nvPicPr>
            <p:cNvPr id="30" name="Picture 6" descr="Approval check vector icon Stock Vector | Adobe Stock">
              <a:extLst>
                <a:ext uri="{FF2B5EF4-FFF2-40B4-BE49-F238E27FC236}">
                  <a16:creationId xmlns:a16="http://schemas.microsoft.com/office/drawing/2014/main" id="{0694D819-DF32-1BCB-30A3-956C47B86DA1}"/>
                </a:ext>
              </a:extLst>
            </p:cNvPr>
            <p:cNvPicPr>
              <a:picLocks noChangeAspect="1" noChangeArrowheads="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4526818" y="2841583"/>
              <a:ext cx="842539" cy="703837"/>
            </a:xfrm>
            <a:prstGeom prst="rect">
              <a:avLst/>
            </a:prstGeom>
            <a:noFill/>
            <a:extLst>
              <a:ext uri="{909E8E84-426E-40DD-AFC4-6F175D3DCCD1}">
                <a14:hiddenFill xmlns:a14="http://schemas.microsoft.com/office/drawing/2010/main">
                  <a:solidFill>
                    <a:srgbClr val="FFFFFF"/>
                  </a:solidFill>
                </a14:hiddenFill>
              </a:ext>
            </a:extLst>
          </p:spPr>
        </p:pic>
      </p:grpSp>
      <p:sp>
        <p:nvSpPr>
          <p:cNvPr id="240" name="ZoneTexte 3">
            <a:extLst>
              <a:ext uri="{FF2B5EF4-FFF2-40B4-BE49-F238E27FC236}">
                <a16:creationId xmlns:a16="http://schemas.microsoft.com/office/drawing/2014/main" id="{9680C883-99A5-BA22-1C9E-13B536E60FBB}"/>
              </a:ext>
            </a:extLst>
          </p:cNvPr>
          <p:cNvSpPr txBox="1"/>
          <p:nvPr/>
        </p:nvSpPr>
        <p:spPr>
          <a:xfrm>
            <a:off x="4768301" y="1051200"/>
            <a:ext cx="4833590" cy="461665"/>
          </a:xfrm>
          <a:prstGeom prst="rect">
            <a:avLst/>
          </a:prstGeom>
          <a:noFill/>
        </p:spPr>
        <p:txBody>
          <a:bodyPr wrap="square">
            <a:spAutoFit/>
          </a:bodyPr>
          <a:lstStyle/>
          <a:p>
            <a:r>
              <a:rPr lang="en-US" sz="2400" dirty="0">
                <a:solidFill>
                  <a:srgbClr val="13CFA2"/>
                </a:solidFill>
                <a:latin typeface="Encode Sans Expanded" panose="00000505000000000000" pitchFamily="2" charset="0"/>
                <a:ea typeface="+mj-ea"/>
                <a:cs typeface="+mj-cs"/>
              </a:rPr>
              <a:t>Aftersales services:</a:t>
            </a:r>
          </a:p>
        </p:txBody>
      </p:sp>
      <p:grpSp>
        <p:nvGrpSpPr>
          <p:cNvPr id="245" name="Gruppo 14">
            <a:extLst>
              <a:ext uri="{FF2B5EF4-FFF2-40B4-BE49-F238E27FC236}">
                <a16:creationId xmlns:a16="http://schemas.microsoft.com/office/drawing/2014/main" id="{C45ED572-C444-BFCC-10AE-84D3748A936A}"/>
              </a:ext>
            </a:extLst>
          </p:cNvPr>
          <p:cNvGrpSpPr/>
          <p:nvPr/>
        </p:nvGrpSpPr>
        <p:grpSpPr>
          <a:xfrm>
            <a:off x="7681712" y="3836253"/>
            <a:ext cx="2689058" cy="1677543"/>
            <a:chOff x="7556250" y="2499856"/>
            <a:chExt cx="2689058" cy="1677543"/>
          </a:xfrm>
        </p:grpSpPr>
        <p:sp>
          <p:nvSpPr>
            <p:cNvPr id="252" name="TextBox 15">
              <a:extLst>
                <a:ext uri="{FF2B5EF4-FFF2-40B4-BE49-F238E27FC236}">
                  <a16:creationId xmlns:a16="http://schemas.microsoft.com/office/drawing/2014/main" id="{8ABF91C7-5350-7C8D-000F-00D86131D97A}"/>
                </a:ext>
              </a:extLst>
            </p:cNvPr>
            <p:cNvSpPr txBox="1"/>
            <p:nvPr/>
          </p:nvSpPr>
          <p:spPr>
            <a:xfrm>
              <a:off x="8202526" y="2499856"/>
              <a:ext cx="1396506"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ea typeface="+mn-ea"/>
                  <a:cs typeface="+mn-cs"/>
                </a:rPr>
                <a:t>Assistance</a:t>
              </a:r>
            </a:p>
          </p:txBody>
        </p:sp>
        <p:sp>
          <p:nvSpPr>
            <p:cNvPr id="253" name="TextBox 19">
              <a:extLst>
                <a:ext uri="{FF2B5EF4-FFF2-40B4-BE49-F238E27FC236}">
                  <a16:creationId xmlns:a16="http://schemas.microsoft.com/office/drawing/2014/main" id="{285A021A-54A5-2376-5F91-72DF2BE5AF6B}"/>
                </a:ext>
              </a:extLst>
            </p:cNvPr>
            <p:cNvSpPr txBox="1"/>
            <p:nvPr/>
          </p:nvSpPr>
          <p:spPr>
            <a:xfrm>
              <a:off x="7556250" y="3623401"/>
              <a:ext cx="268905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ea typeface="+mn-ea"/>
                  <a:cs typeface="+mn-cs"/>
                </a:rPr>
                <a:t>Dedicated team to provide technical 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Onsite intervention when required</a:t>
              </a:r>
              <a:endParaRPr kumimoji="0" lang="en-US" sz="1200" b="0" i="0" u="none" strike="noStrike" kern="1200" cap="none" spc="0" normalizeH="0" baseline="0" noProof="0" dirty="0">
                <a:ln>
                  <a:noFill/>
                </a:ln>
                <a:solidFill>
                  <a:srgbClr val="002060"/>
                </a:solidFill>
                <a:effectLst/>
                <a:uLnTx/>
                <a:uFillTx/>
                <a:ea typeface="+mn-ea"/>
                <a:cs typeface="+mn-cs"/>
              </a:endParaRPr>
            </a:p>
          </p:txBody>
        </p:sp>
        <p:pic>
          <p:nvPicPr>
            <p:cNvPr id="254" name="Picture 2" descr="User Icon - Vector Customer Service, Support &amp; Care with Headphone for  Helpline Glyph Pictogram illustration Stock Vector | Adobe Stock">
              <a:extLst>
                <a:ext uri="{FF2B5EF4-FFF2-40B4-BE49-F238E27FC236}">
                  <a16:creationId xmlns:a16="http://schemas.microsoft.com/office/drawing/2014/main" id="{97209D88-D0EE-6DF0-5225-1F01DF3EC94B}"/>
                </a:ext>
              </a:extLst>
            </p:cNvPr>
            <p:cNvPicPr>
              <a:picLocks noChangeAspect="1" noChangeArrowheads="1"/>
            </p:cNvPicPr>
            <p:nvPr/>
          </p:nvPicPr>
          <p:blipFill rotWithShape="1">
            <a:blip r:embed="rId7"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8545373" y="2770677"/>
              <a:ext cx="710812" cy="845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Gruppo 16">
            <a:extLst>
              <a:ext uri="{FF2B5EF4-FFF2-40B4-BE49-F238E27FC236}">
                <a16:creationId xmlns:a16="http://schemas.microsoft.com/office/drawing/2014/main" id="{B00D255F-96C7-370F-9B85-458F9E3DF82E}"/>
              </a:ext>
            </a:extLst>
          </p:cNvPr>
          <p:cNvGrpSpPr/>
          <p:nvPr/>
        </p:nvGrpSpPr>
        <p:grpSpPr>
          <a:xfrm>
            <a:off x="5720592" y="3760053"/>
            <a:ext cx="1707479" cy="1753743"/>
            <a:chOff x="6041408" y="2423656"/>
            <a:chExt cx="1707479" cy="1753743"/>
          </a:xfrm>
        </p:grpSpPr>
        <p:grpSp>
          <p:nvGrpSpPr>
            <p:cNvPr id="247" name="Gruppo 4">
              <a:extLst>
                <a:ext uri="{FF2B5EF4-FFF2-40B4-BE49-F238E27FC236}">
                  <a16:creationId xmlns:a16="http://schemas.microsoft.com/office/drawing/2014/main" id="{3B331575-D01B-7322-FF59-38CA983B811B}"/>
                </a:ext>
              </a:extLst>
            </p:cNvPr>
            <p:cNvGrpSpPr/>
            <p:nvPr/>
          </p:nvGrpSpPr>
          <p:grpSpPr>
            <a:xfrm>
              <a:off x="6463836" y="2758304"/>
              <a:ext cx="754713" cy="817417"/>
              <a:chOff x="-5046133" y="3022398"/>
              <a:chExt cx="495036" cy="536165"/>
            </a:xfrm>
          </p:grpSpPr>
          <p:pic>
            <p:nvPicPr>
              <p:cNvPr id="250" name="Picture 2" descr="vector charging stations OFF 79% |">
                <a:extLst>
                  <a:ext uri="{FF2B5EF4-FFF2-40B4-BE49-F238E27FC236}">
                    <a16:creationId xmlns:a16="http://schemas.microsoft.com/office/drawing/2014/main" id="{3A1E2221-EEB5-5FF1-5A85-D17BDFFEF1CD}"/>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4992745" y="3055923"/>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251" name="Rectangle 250">
                <a:extLst>
                  <a:ext uri="{FF2B5EF4-FFF2-40B4-BE49-F238E27FC236}">
                    <a16:creationId xmlns:a16="http://schemas.microsoft.com/office/drawing/2014/main" id="{A980A3F3-BB44-6108-4BB4-0DC1B0261B3E}"/>
                  </a:ext>
                </a:extLst>
              </p:cNvPr>
              <p:cNvSpPr/>
              <p:nvPr/>
            </p:nvSpPr>
            <p:spPr>
              <a:xfrm>
                <a:off x="-5046133" y="3022398"/>
                <a:ext cx="482512" cy="53616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sp>
          <p:nvSpPr>
            <p:cNvPr id="248" name="TextBox 15">
              <a:extLst>
                <a:ext uri="{FF2B5EF4-FFF2-40B4-BE49-F238E27FC236}">
                  <a16:creationId xmlns:a16="http://schemas.microsoft.com/office/drawing/2014/main" id="{F182E3D4-8644-D28C-E0DD-A67FA4032C21}"/>
                </a:ext>
              </a:extLst>
            </p:cNvPr>
            <p:cNvSpPr txBox="1"/>
            <p:nvPr/>
          </p:nvSpPr>
          <p:spPr>
            <a:xfrm>
              <a:off x="6107441" y="2423656"/>
              <a:ext cx="1565245"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ea typeface="+mn-ea"/>
                  <a:cs typeface="+mn-cs"/>
                </a:rPr>
                <a:t>Customized Service Level Agreement (SLA)</a:t>
              </a:r>
            </a:p>
          </p:txBody>
        </p:sp>
        <p:sp>
          <p:nvSpPr>
            <p:cNvPr id="249" name="TextBox 19">
              <a:extLst>
                <a:ext uri="{FF2B5EF4-FFF2-40B4-BE49-F238E27FC236}">
                  <a16:creationId xmlns:a16="http://schemas.microsoft.com/office/drawing/2014/main" id="{11429169-CDC3-D642-9BED-55250F30F30F}"/>
                </a:ext>
              </a:extLst>
            </p:cNvPr>
            <p:cNvSpPr txBox="1"/>
            <p:nvPr/>
          </p:nvSpPr>
          <p:spPr>
            <a:xfrm>
              <a:off x="6041408" y="3623401"/>
              <a:ext cx="170747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ea typeface="+mn-ea"/>
                  <a:cs typeface="+mn-cs"/>
                </a:rPr>
                <a:t>Tailor-made service agreement to meet business needs</a:t>
              </a:r>
            </a:p>
          </p:txBody>
        </p:sp>
      </p:grpSp>
      <p:grpSp>
        <p:nvGrpSpPr>
          <p:cNvPr id="263" name="Gruppo 146">
            <a:extLst>
              <a:ext uri="{FF2B5EF4-FFF2-40B4-BE49-F238E27FC236}">
                <a16:creationId xmlns:a16="http://schemas.microsoft.com/office/drawing/2014/main" id="{9142C44F-659D-289A-D5BA-6D7DE4B4B2F6}"/>
              </a:ext>
            </a:extLst>
          </p:cNvPr>
          <p:cNvGrpSpPr/>
          <p:nvPr/>
        </p:nvGrpSpPr>
        <p:grpSpPr>
          <a:xfrm>
            <a:off x="390296" y="956124"/>
            <a:ext cx="3705684" cy="5716759"/>
            <a:chOff x="315132" y="920955"/>
            <a:chExt cx="3705684" cy="5716759"/>
          </a:xfrm>
        </p:grpSpPr>
        <p:sp>
          <p:nvSpPr>
            <p:cNvPr id="264" name="Rettangolo con angoli arrotondati 2">
              <a:extLst>
                <a:ext uri="{FF2B5EF4-FFF2-40B4-BE49-F238E27FC236}">
                  <a16:creationId xmlns:a16="http://schemas.microsoft.com/office/drawing/2014/main" id="{FCA21720-59BE-A7CB-171D-C4289EC62E9E}"/>
                </a:ext>
              </a:extLst>
            </p:cNvPr>
            <p:cNvSpPr/>
            <p:nvPr/>
          </p:nvSpPr>
          <p:spPr>
            <a:xfrm>
              <a:off x="315132" y="920955"/>
              <a:ext cx="3705684" cy="5716759"/>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noProof="0" dirty="0"/>
            </a:p>
          </p:txBody>
        </p:sp>
        <p:sp>
          <p:nvSpPr>
            <p:cNvPr id="265" name="Rettangolo con angoli arrotondati sullo stesso lato 7">
              <a:extLst>
                <a:ext uri="{FF2B5EF4-FFF2-40B4-BE49-F238E27FC236}">
                  <a16:creationId xmlns:a16="http://schemas.microsoft.com/office/drawing/2014/main" id="{20163059-3F8A-4C2A-7440-4A7ECFA7068D}"/>
                </a:ext>
              </a:extLst>
            </p:cNvPr>
            <p:cNvSpPr/>
            <p:nvPr/>
          </p:nvSpPr>
          <p:spPr>
            <a:xfrm>
              <a:off x="315133" y="920955"/>
              <a:ext cx="3705683"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COMPANY SITE CHARGING</a:t>
              </a:r>
            </a:p>
            <a:p>
              <a:pPr algn="ctr"/>
              <a:r>
                <a:rPr lang="en-US" sz="1400" noProof="0" dirty="0"/>
                <a:t>Taylor-made offers</a:t>
              </a:r>
            </a:p>
          </p:txBody>
        </p:sp>
        <p:sp>
          <p:nvSpPr>
            <p:cNvPr id="266" name="CasellaDiTesto 20">
              <a:extLst>
                <a:ext uri="{FF2B5EF4-FFF2-40B4-BE49-F238E27FC236}">
                  <a16:creationId xmlns:a16="http://schemas.microsoft.com/office/drawing/2014/main" id="{BB057434-518D-715F-E650-9AB0C4CA4D95}"/>
                </a:ext>
              </a:extLst>
            </p:cNvPr>
            <p:cNvSpPr txBox="1"/>
            <p:nvPr/>
          </p:nvSpPr>
          <p:spPr>
            <a:xfrm>
              <a:off x="315133" y="1612565"/>
              <a:ext cx="3705683" cy="307777"/>
            </a:xfrm>
            <a:prstGeom prst="rect">
              <a:avLst/>
            </a:prstGeom>
            <a:noFill/>
          </p:spPr>
          <p:txBody>
            <a:bodyPr wrap="square" rtlCol="0">
              <a:spAutoFit/>
            </a:bodyPr>
            <a:lstStyle/>
            <a:p>
              <a:pPr algn="ctr"/>
              <a:r>
                <a:rPr lang="en-US" sz="1400" b="1" noProof="0" dirty="0">
                  <a:solidFill>
                    <a:srgbClr val="13CFA2"/>
                  </a:solidFill>
                </a:rPr>
                <a:t>AC and DC chargers</a:t>
              </a:r>
            </a:p>
          </p:txBody>
        </p:sp>
        <p:sp>
          <p:nvSpPr>
            <p:cNvPr id="267" name="CasellaDiTesto 114">
              <a:extLst>
                <a:ext uri="{FF2B5EF4-FFF2-40B4-BE49-F238E27FC236}">
                  <a16:creationId xmlns:a16="http://schemas.microsoft.com/office/drawing/2014/main" id="{8654A09E-60C4-39CF-4D6F-DC09E9430B3D}"/>
                </a:ext>
              </a:extLst>
            </p:cNvPr>
            <p:cNvSpPr txBox="1"/>
            <p:nvPr/>
          </p:nvSpPr>
          <p:spPr>
            <a:xfrm>
              <a:off x="315133" y="2877606"/>
              <a:ext cx="3705683" cy="307777"/>
            </a:xfrm>
            <a:prstGeom prst="rect">
              <a:avLst/>
            </a:prstGeom>
            <a:noFill/>
          </p:spPr>
          <p:txBody>
            <a:bodyPr wrap="square" rtlCol="0">
              <a:spAutoFit/>
            </a:bodyPr>
            <a:lstStyle/>
            <a:p>
              <a:pPr algn="ctr"/>
              <a:r>
                <a:rPr lang="en-US" sz="1400" b="1" noProof="0" dirty="0">
                  <a:solidFill>
                    <a:srgbClr val="13CFA2"/>
                  </a:solidFill>
                </a:rPr>
                <a:t>Charging and energy services</a:t>
              </a:r>
            </a:p>
          </p:txBody>
        </p:sp>
        <p:sp>
          <p:nvSpPr>
            <p:cNvPr id="268" name="CasellaDiTesto 115">
              <a:extLst>
                <a:ext uri="{FF2B5EF4-FFF2-40B4-BE49-F238E27FC236}">
                  <a16:creationId xmlns:a16="http://schemas.microsoft.com/office/drawing/2014/main" id="{C8CA3F3D-3288-A7A0-B603-88A15C00DB3F}"/>
                </a:ext>
              </a:extLst>
            </p:cNvPr>
            <p:cNvSpPr txBox="1"/>
            <p:nvPr/>
          </p:nvSpPr>
          <p:spPr>
            <a:xfrm>
              <a:off x="315133" y="4142647"/>
              <a:ext cx="3705683" cy="307777"/>
            </a:xfrm>
            <a:prstGeom prst="rect">
              <a:avLst/>
            </a:prstGeom>
            <a:noFill/>
          </p:spPr>
          <p:txBody>
            <a:bodyPr wrap="square" rtlCol="0">
              <a:spAutoFit/>
            </a:bodyPr>
            <a:lstStyle/>
            <a:p>
              <a:pPr algn="ctr"/>
              <a:r>
                <a:rPr lang="en-US" sz="1400" b="1" noProof="0" dirty="0">
                  <a:solidFill>
                    <a:srgbClr val="13CFA2"/>
                  </a:solidFill>
                </a:rPr>
                <a:t>Installation services</a:t>
              </a:r>
            </a:p>
          </p:txBody>
        </p:sp>
        <p:sp>
          <p:nvSpPr>
            <p:cNvPr id="269" name="CasellaDiTesto 116">
              <a:extLst>
                <a:ext uri="{FF2B5EF4-FFF2-40B4-BE49-F238E27FC236}">
                  <a16:creationId xmlns:a16="http://schemas.microsoft.com/office/drawing/2014/main" id="{18FCDBB0-FF9F-2C83-36C3-C2C24E20C81F}"/>
                </a:ext>
              </a:extLst>
            </p:cNvPr>
            <p:cNvSpPr txBox="1"/>
            <p:nvPr/>
          </p:nvSpPr>
          <p:spPr>
            <a:xfrm>
              <a:off x="315133" y="5407688"/>
              <a:ext cx="3705683" cy="307777"/>
            </a:xfrm>
            <a:prstGeom prst="rect">
              <a:avLst/>
            </a:prstGeom>
            <a:noFill/>
          </p:spPr>
          <p:txBody>
            <a:bodyPr wrap="square" rtlCol="0">
              <a:spAutoFit/>
            </a:bodyPr>
            <a:lstStyle/>
            <a:p>
              <a:pPr algn="ctr"/>
              <a:r>
                <a:rPr lang="en-US" sz="1400" b="1" noProof="0" dirty="0">
                  <a:solidFill>
                    <a:srgbClr val="13CFA2"/>
                  </a:solidFill>
                </a:rPr>
                <a:t>Aftersales Services</a:t>
              </a:r>
            </a:p>
          </p:txBody>
        </p:sp>
        <p:grpSp>
          <p:nvGrpSpPr>
            <p:cNvPr id="270" name="Gruppo 90">
              <a:extLst>
                <a:ext uri="{FF2B5EF4-FFF2-40B4-BE49-F238E27FC236}">
                  <a16:creationId xmlns:a16="http://schemas.microsoft.com/office/drawing/2014/main" id="{BB2DC911-180A-61FA-D075-7CB5A43493D6}"/>
                </a:ext>
              </a:extLst>
            </p:cNvPr>
            <p:cNvGrpSpPr/>
            <p:nvPr/>
          </p:nvGrpSpPr>
          <p:grpSpPr>
            <a:xfrm>
              <a:off x="450931" y="2842587"/>
              <a:ext cx="3434087" cy="2530084"/>
              <a:chOff x="315131" y="2842587"/>
              <a:chExt cx="3705683" cy="2530084"/>
            </a:xfrm>
          </p:grpSpPr>
          <p:cxnSp>
            <p:nvCxnSpPr>
              <p:cNvPr id="332" name="Connettore 1 122">
                <a:extLst>
                  <a:ext uri="{FF2B5EF4-FFF2-40B4-BE49-F238E27FC236}">
                    <a16:creationId xmlns:a16="http://schemas.microsoft.com/office/drawing/2014/main" id="{97A5BF31-65A3-866A-D658-47FC09DBA721}"/>
                  </a:ext>
                </a:extLst>
              </p:cNvPr>
              <p:cNvCxnSpPr>
                <a:cxnSpLocks/>
              </p:cNvCxnSpPr>
              <p:nvPr/>
            </p:nvCxnSpPr>
            <p:spPr>
              <a:xfrm>
                <a:off x="315131" y="2842587"/>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333" name="Connettore 1 123">
                <a:extLst>
                  <a:ext uri="{FF2B5EF4-FFF2-40B4-BE49-F238E27FC236}">
                    <a16:creationId xmlns:a16="http://schemas.microsoft.com/office/drawing/2014/main" id="{8E878DD2-86FC-FE2E-DBEF-622E71040046}"/>
                  </a:ext>
                </a:extLst>
              </p:cNvPr>
              <p:cNvCxnSpPr>
                <a:cxnSpLocks/>
              </p:cNvCxnSpPr>
              <p:nvPr/>
            </p:nvCxnSpPr>
            <p:spPr>
              <a:xfrm>
                <a:off x="315131" y="4107629"/>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334" name="Connettore 1 124">
                <a:extLst>
                  <a:ext uri="{FF2B5EF4-FFF2-40B4-BE49-F238E27FC236}">
                    <a16:creationId xmlns:a16="http://schemas.microsoft.com/office/drawing/2014/main" id="{E5ED2304-6E9A-44E8-7166-ABFA41B75150}"/>
                  </a:ext>
                </a:extLst>
              </p:cNvPr>
              <p:cNvCxnSpPr>
                <a:cxnSpLocks/>
              </p:cNvCxnSpPr>
              <p:nvPr/>
            </p:nvCxnSpPr>
            <p:spPr>
              <a:xfrm>
                <a:off x="315131" y="5372671"/>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grpSp>
        <p:grpSp>
          <p:nvGrpSpPr>
            <p:cNvPr id="271" name="Gruppo 91">
              <a:extLst>
                <a:ext uri="{FF2B5EF4-FFF2-40B4-BE49-F238E27FC236}">
                  <a16:creationId xmlns:a16="http://schemas.microsoft.com/office/drawing/2014/main" id="{E39A366C-4E1F-B0B1-3530-3EE686367A33}"/>
                </a:ext>
              </a:extLst>
            </p:cNvPr>
            <p:cNvGrpSpPr/>
            <p:nvPr/>
          </p:nvGrpSpPr>
          <p:grpSpPr>
            <a:xfrm>
              <a:off x="629302" y="1949965"/>
              <a:ext cx="3077345" cy="856452"/>
              <a:chOff x="-11609962" y="2358682"/>
              <a:chExt cx="3077345" cy="856452"/>
            </a:xfrm>
          </p:grpSpPr>
          <p:pic>
            <p:nvPicPr>
              <p:cNvPr id="318" name="Image 1">
                <a:extLst>
                  <a:ext uri="{FF2B5EF4-FFF2-40B4-BE49-F238E27FC236}">
                    <a16:creationId xmlns:a16="http://schemas.microsoft.com/office/drawing/2014/main" id="{2E4BCB5C-2DCA-0455-A71A-6AD90B58A8E3}"/>
                  </a:ext>
                </a:extLst>
              </p:cNvPr>
              <p:cNvPicPr>
                <a:picLocks noChangeAspect="1"/>
              </p:cNvPicPr>
              <p:nvPr/>
            </p:nvPicPr>
            <p:blipFill rotWithShape="1">
              <a:blip r:embed="rId11"/>
              <a:srcRect l="14498" r="15876"/>
              <a:stretch/>
            </p:blipFill>
            <p:spPr>
              <a:xfrm>
                <a:off x="-11609962" y="2358682"/>
                <a:ext cx="790250" cy="853384"/>
              </a:xfrm>
              <a:prstGeom prst="rect">
                <a:avLst/>
              </a:prstGeom>
            </p:spPr>
          </p:pic>
          <p:grpSp>
            <p:nvGrpSpPr>
              <p:cNvPr id="319" name="Groupe 52">
                <a:extLst>
                  <a:ext uri="{FF2B5EF4-FFF2-40B4-BE49-F238E27FC236}">
                    <a16:creationId xmlns:a16="http://schemas.microsoft.com/office/drawing/2014/main" id="{65A651F6-B134-0B61-869C-5B3B626FCA69}"/>
                  </a:ext>
                </a:extLst>
              </p:cNvPr>
              <p:cNvGrpSpPr/>
              <p:nvPr/>
            </p:nvGrpSpPr>
            <p:grpSpPr>
              <a:xfrm>
                <a:off x="-10676700" y="2418603"/>
                <a:ext cx="509124" cy="726743"/>
                <a:chOff x="1303033" y="1357982"/>
                <a:chExt cx="2307336" cy="3321319"/>
              </a:xfrm>
            </p:grpSpPr>
            <p:pic>
              <p:nvPicPr>
                <p:cNvPr id="330" name="Picture 2">
                  <a:extLst>
                    <a:ext uri="{FF2B5EF4-FFF2-40B4-BE49-F238E27FC236}">
                      <a16:creationId xmlns:a16="http://schemas.microsoft.com/office/drawing/2014/main" id="{5525CBC1-84C5-A32E-5360-06D6B52C50CC}"/>
                    </a:ext>
                  </a:extLst>
                </p:cNvPr>
                <p:cNvPicPr preferRelativeResize="0">
                  <a:picLocks noChangeAspect="1"/>
                </p:cNvPicPr>
                <p:nvPr/>
              </p:nvPicPr>
              <p:blipFill rotWithShape="1">
                <a:blip r:embed="rId12"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331" name="Image 54" descr="Une image contenant Graphique, Police, graphisme, logo&#10;&#10;Description générée automatiquement">
                  <a:extLst>
                    <a:ext uri="{FF2B5EF4-FFF2-40B4-BE49-F238E27FC236}">
                      <a16:creationId xmlns:a16="http://schemas.microsoft.com/office/drawing/2014/main" id="{32812BE6-637B-BD11-83F7-F85FF4CDCE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nvGrpSpPr>
              <p:cNvPr id="320" name="Groupe 256">
                <a:extLst>
                  <a:ext uri="{FF2B5EF4-FFF2-40B4-BE49-F238E27FC236}">
                    <a16:creationId xmlns:a16="http://schemas.microsoft.com/office/drawing/2014/main" id="{754D399F-52E8-18B6-427A-DB5CAE9FE8BE}"/>
                  </a:ext>
                </a:extLst>
              </p:cNvPr>
              <p:cNvGrpSpPr/>
              <p:nvPr/>
            </p:nvGrpSpPr>
            <p:grpSpPr>
              <a:xfrm>
                <a:off x="-9855933" y="2442902"/>
                <a:ext cx="509124" cy="685541"/>
                <a:chOff x="4241762" y="1326375"/>
                <a:chExt cx="2334647" cy="3352926"/>
              </a:xfrm>
            </p:grpSpPr>
            <p:pic>
              <p:nvPicPr>
                <p:cNvPr id="325" name="Picture 6">
                  <a:extLst>
                    <a:ext uri="{FF2B5EF4-FFF2-40B4-BE49-F238E27FC236}">
                      <a16:creationId xmlns:a16="http://schemas.microsoft.com/office/drawing/2014/main" id="{5DC1E938-C941-3EE7-13E6-5E0A16A4D33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326" name="Groupe 258">
                  <a:extLst>
                    <a:ext uri="{FF2B5EF4-FFF2-40B4-BE49-F238E27FC236}">
                      <a16:creationId xmlns:a16="http://schemas.microsoft.com/office/drawing/2014/main" id="{29AD6000-C5E9-1E71-CC04-D899E3DB327A}"/>
                    </a:ext>
                  </a:extLst>
                </p:cNvPr>
                <p:cNvGrpSpPr/>
                <p:nvPr/>
              </p:nvGrpSpPr>
              <p:grpSpPr>
                <a:xfrm>
                  <a:off x="4911552" y="2020862"/>
                  <a:ext cx="996948" cy="2552335"/>
                  <a:chOff x="4911552" y="2020862"/>
                  <a:chExt cx="996948" cy="2552335"/>
                </a:xfrm>
              </p:grpSpPr>
              <p:sp>
                <p:nvSpPr>
                  <p:cNvPr id="327" name="Rectangle 262">
                    <a:extLst>
                      <a:ext uri="{FF2B5EF4-FFF2-40B4-BE49-F238E27FC236}">
                        <a16:creationId xmlns:a16="http://schemas.microsoft.com/office/drawing/2014/main" id="{CA7DD127-21CB-4A53-A1D5-278393F3D23F}"/>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28" name="Image 263" descr="Une image contenant Graphique, Police, graphisme, logo&#10;&#10;Description générée automatiquement">
                    <a:extLst>
                      <a:ext uri="{FF2B5EF4-FFF2-40B4-BE49-F238E27FC236}">
                        <a16:creationId xmlns:a16="http://schemas.microsoft.com/office/drawing/2014/main" id="{E2E1D87F-DE06-DE3C-EA9D-FA90916090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329" name="Image 264" descr="Une image contenant Graphique, Police, graphisme, logo&#10;&#10;Description générée automatiquement">
                    <a:extLst>
                      <a:ext uri="{FF2B5EF4-FFF2-40B4-BE49-F238E27FC236}">
                        <a16:creationId xmlns:a16="http://schemas.microsoft.com/office/drawing/2014/main" id="{00974C4F-4544-4865-6730-2BE2599247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nvGrpSpPr>
              <p:cNvPr id="321" name="Groupe 266">
                <a:extLst>
                  <a:ext uri="{FF2B5EF4-FFF2-40B4-BE49-F238E27FC236}">
                    <a16:creationId xmlns:a16="http://schemas.microsoft.com/office/drawing/2014/main" id="{EDCF6B8B-9D37-3C9A-1949-E6648CFFFC8C}"/>
                  </a:ext>
                </a:extLst>
              </p:cNvPr>
              <p:cNvGrpSpPr/>
              <p:nvPr/>
            </p:nvGrpSpPr>
            <p:grpSpPr>
              <a:xfrm>
                <a:off x="-9108604" y="2361750"/>
                <a:ext cx="575987" cy="853384"/>
                <a:chOff x="7788145" y="1114723"/>
                <a:chExt cx="3425286" cy="5628287"/>
              </a:xfrm>
            </p:grpSpPr>
            <p:pic>
              <p:nvPicPr>
                <p:cNvPr id="322" name="Image 269">
                  <a:extLst>
                    <a:ext uri="{FF2B5EF4-FFF2-40B4-BE49-F238E27FC236}">
                      <a16:creationId xmlns:a16="http://schemas.microsoft.com/office/drawing/2014/main" id="{13F58F7C-828E-99FC-A229-A47696AEDD80}"/>
                    </a:ext>
                  </a:extLst>
                </p:cNvPr>
                <p:cNvPicPr>
                  <a:picLocks noChangeAspect="1"/>
                </p:cNvPicPr>
                <p:nvPr/>
              </p:nvPicPr>
              <p:blipFill>
                <a:blip r:embed="rId15"/>
                <a:stretch>
                  <a:fillRect/>
                </a:stretch>
              </p:blipFill>
              <p:spPr>
                <a:xfrm>
                  <a:off x="7788145" y="1114723"/>
                  <a:ext cx="3425286" cy="5628287"/>
                </a:xfrm>
                <a:prstGeom prst="rect">
                  <a:avLst/>
                </a:prstGeom>
              </p:spPr>
            </p:pic>
            <p:sp>
              <p:nvSpPr>
                <p:cNvPr id="323" name="Rectangle 272">
                  <a:extLst>
                    <a:ext uri="{FF2B5EF4-FFF2-40B4-BE49-F238E27FC236}">
                      <a16:creationId xmlns:a16="http://schemas.microsoft.com/office/drawing/2014/main" id="{BB76EA83-56B9-DDA9-0F23-DFE990A8DF85}"/>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24" name="Image 275" descr="Une image contenant Police, Graphique, logo, texte&#10;&#10;Description générée automatiquement">
                  <a:extLst>
                    <a:ext uri="{FF2B5EF4-FFF2-40B4-BE49-F238E27FC236}">
                      <a16:creationId xmlns:a16="http://schemas.microsoft.com/office/drawing/2014/main" id="{F70E9369-D1CC-28D2-58EF-1E2C6EAD49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grpSp>
        <p:grpSp>
          <p:nvGrpSpPr>
            <p:cNvPr id="272" name="Gruppo 100">
              <a:extLst>
                <a:ext uri="{FF2B5EF4-FFF2-40B4-BE49-F238E27FC236}">
                  <a16:creationId xmlns:a16="http://schemas.microsoft.com/office/drawing/2014/main" id="{6EF06112-10F9-A556-4551-D1BBEFC5CFEF}"/>
                </a:ext>
              </a:extLst>
            </p:cNvPr>
            <p:cNvGrpSpPr/>
            <p:nvPr/>
          </p:nvGrpSpPr>
          <p:grpSpPr>
            <a:xfrm>
              <a:off x="393779" y="3166866"/>
              <a:ext cx="3424786" cy="867169"/>
              <a:chOff x="396445" y="3153218"/>
              <a:chExt cx="3424786" cy="867169"/>
            </a:xfrm>
          </p:grpSpPr>
          <p:grpSp>
            <p:nvGrpSpPr>
              <p:cNvPr id="306" name="Gruppo 99">
                <a:extLst>
                  <a:ext uri="{FF2B5EF4-FFF2-40B4-BE49-F238E27FC236}">
                    <a16:creationId xmlns:a16="http://schemas.microsoft.com/office/drawing/2014/main" id="{F8B8FC3C-7B85-749D-4228-27B36E2A8EDF}"/>
                  </a:ext>
                </a:extLst>
              </p:cNvPr>
              <p:cNvGrpSpPr/>
              <p:nvPr/>
            </p:nvGrpSpPr>
            <p:grpSpPr>
              <a:xfrm>
                <a:off x="396445" y="3153218"/>
                <a:ext cx="3424786" cy="246221"/>
                <a:chOff x="396445" y="3132746"/>
                <a:chExt cx="3424786" cy="246221"/>
              </a:xfrm>
            </p:grpSpPr>
            <p:sp>
              <p:nvSpPr>
                <p:cNvPr id="314" name="TextBox 21">
                  <a:extLst>
                    <a:ext uri="{FF2B5EF4-FFF2-40B4-BE49-F238E27FC236}">
                      <a16:creationId xmlns:a16="http://schemas.microsoft.com/office/drawing/2014/main" id="{C6B32559-3BF0-3916-D092-25F92C856B9E}"/>
                    </a:ext>
                  </a:extLst>
                </p:cNvPr>
                <p:cNvSpPr txBox="1"/>
                <p:nvPr/>
              </p:nvSpPr>
              <p:spPr>
                <a:xfrm>
                  <a:off x="396445" y="3190849"/>
                  <a:ext cx="107034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002060"/>
                      </a:solidFill>
                      <a:effectLst/>
                      <a:uLnTx/>
                      <a:uFillTx/>
                      <a:latin typeface="Encode Sans"/>
                      <a:ea typeface="+mn-ea"/>
                      <a:cs typeface="+mn-cs"/>
                    </a:rPr>
                    <a:t>Supervision platform</a:t>
                  </a:r>
                </a:p>
              </p:txBody>
            </p:sp>
            <p:sp>
              <p:nvSpPr>
                <p:cNvPr id="315" name="TextBox 21">
                  <a:extLst>
                    <a:ext uri="{FF2B5EF4-FFF2-40B4-BE49-F238E27FC236}">
                      <a16:creationId xmlns:a16="http://schemas.microsoft.com/office/drawing/2014/main" id="{8C0F6947-C60E-105D-B490-9B136669ED10}"/>
                    </a:ext>
                  </a:extLst>
                </p:cNvPr>
                <p:cNvSpPr txBox="1"/>
                <p:nvPr/>
              </p:nvSpPr>
              <p:spPr>
                <a:xfrm>
                  <a:off x="2510590" y="3192310"/>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solidFill>
                        <a:srgbClr val="002060"/>
                      </a:solidFill>
                      <a:effectLst/>
                      <a:uLnTx/>
                      <a:uFillTx/>
                      <a:latin typeface="Encode Sans"/>
                      <a:ea typeface="+mn-ea"/>
                      <a:cs typeface="+mn-cs"/>
                    </a:rPr>
                    <a:t>Charging app</a:t>
                  </a:r>
                </a:p>
              </p:txBody>
            </p:sp>
            <p:sp>
              <p:nvSpPr>
                <p:cNvPr id="316" name="TextBox 21">
                  <a:extLst>
                    <a:ext uri="{FF2B5EF4-FFF2-40B4-BE49-F238E27FC236}">
                      <a16:creationId xmlns:a16="http://schemas.microsoft.com/office/drawing/2014/main" id="{26E75175-BCE4-B969-6A76-444872A58E99}"/>
                    </a:ext>
                  </a:extLst>
                </p:cNvPr>
                <p:cNvSpPr txBox="1"/>
                <p:nvPr/>
              </p:nvSpPr>
              <p:spPr>
                <a:xfrm>
                  <a:off x="1587051" y="3132746"/>
                  <a:ext cx="7516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Dynamic load management</a:t>
                  </a:r>
                </a:p>
              </p:txBody>
            </p:sp>
            <p:sp>
              <p:nvSpPr>
                <p:cNvPr id="317" name="ZoneTexte 280">
                  <a:extLst>
                    <a:ext uri="{FF2B5EF4-FFF2-40B4-BE49-F238E27FC236}">
                      <a16:creationId xmlns:a16="http://schemas.microsoft.com/office/drawing/2014/main" id="{ACE09A22-7742-2089-3B5A-3709085A6468}"/>
                    </a:ext>
                  </a:extLst>
                </p:cNvPr>
                <p:cNvSpPr txBox="1"/>
                <p:nvPr/>
              </p:nvSpPr>
              <p:spPr>
                <a:xfrm>
                  <a:off x="3318597" y="3192310"/>
                  <a:ext cx="502634" cy="123111"/>
                </a:xfrm>
                <a:prstGeom prst="rect">
                  <a:avLst/>
                </a:prstGeom>
                <a:noFill/>
              </p:spPr>
              <p:txBody>
                <a:bodyPr wrap="square" lIns="0" tIns="0" rIns="0" bIns="0">
                  <a:spAutoFit/>
                </a:bodyPr>
                <a:lstStyle/>
                <a:p>
                  <a:pPr algn="ctr"/>
                  <a:r>
                    <a:rPr lang="en-US" sz="800" noProof="0" dirty="0">
                      <a:solidFill>
                        <a:srgbClr val="002060"/>
                      </a:solidFill>
                    </a:rPr>
                    <a:t>RFID card</a:t>
                  </a:r>
                </a:p>
              </p:txBody>
            </p:sp>
          </p:grpSp>
          <p:grpSp>
            <p:nvGrpSpPr>
              <p:cNvPr id="307" name="Gruppo 98">
                <a:extLst>
                  <a:ext uri="{FF2B5EF4-FFF2-40B4-BE49-F238E27FC236}">
                    <a16:creationId xmlns:a16="http://schemas.microsoft.com/office/drawing/2014/main" id="{0C592772-4D71-45BF-2216-FC07736F8447}"/>
                  </a:ext>
                </a:extLst>
              </p:cNvPr>
              <p:cNvGrpSpPr/>
              <p:nvPr/>
            </p:nvGrpSpPr>
            <p:grpSpPr>
              <a:xfrm>
                <a:off x="447159" y="3407115"/>
                <a:ext cx="3374072" cy="613272"/>
                <a:chOff x="447159" y="3407115"/>
                <a:chExt cx="3374072" cy="613272"/>
              </a:xfrm>
            </p:grpSpPr>
            <p:pic>
              <p:nvPicPr>
                <p:cNvPr id="308" name="Image 15">
                  <a:extLst>
                    <a:ext uri="{FF2B5EF4-FFF2-40B4-BE49-F238E27FC236}">
                      <a16:creationId xmlns:a16="http://schemas.microsoft.com/office/drawing/2014/main" id="{29BE5531-6C59-BD52-138B-6D9270D6C3C1}"/>
                    </a:ext>
                  </a:extLst>
                </p:cNvPr>
                <p:cNvPicPr>
                  <a:picLocks noChangeAspect="1"/>
                </p:cNvPicPr>
                <p:nvPr/>
              </p:nvPicPr>
              <p:blipFill rotWithShape="1">
                <a:blip r:embed="rId17"/>
                <a:srcRect l="18967" t="16599" r="18653" b="16410"/>
                <a:stretch/>
              </p:blipFill>
              <p:spPr>
                <a:xfrm>
                  <a:off x="447159" y="3425811"/>
                  <a:ext cx="968921" cy="585307"/>
                </a:xfrm>
                <a:prstGeom prst="rect">
                  <a:avLst/>
                </a:prstGeom>
              </p:spPr>
            </p:pic>
            <p:grpSp>
              <p:nvGrpSpPr>
                <p:cNvPr id="309" name="Gruppo 94">
                  <a:extLst>
                    <a:ext uri="{FF2B5EF4-FFF2-40B4-BE49-F238E27FC236}">
                      <a16:creationId xmlns:a16="http://schemas.microsoft.com/office/drawing/2014/main" id="{6D7C3132-C3E9-7D32-6011-44FF056A0523}"/>
                    </a:ext>
                  </a:extLst>
                </p:cNvPr>
                <p:cNvGrpSpPr/>
                <p:nvPr/>
              </p:nvGrpSpPr>
              <p:grpSpPr>
                <a:xfrm>
                  <a:off x="2580908" y="3407115"/>
                  <a:ext cx="546774" cy="613272"/>
                  <a:chOff x="2588232" y="3407115"/>
                  <a:chExt cx="546774" cy="613272"/>
                </a:xfrm>
              </p:grpSpPr>
              <p:pic>
                <p:nvPicPr>
                  <p:cNvPr id="312" name="Image 17">
                    <a:extLst>
                      <a:ext uri="{FF2B5EF4-FFF2-40B4-BE49-F238E27FC236}">
                        <a16:creationId xmlns:a16="http://schemas.microsoft.com/office/drawing/2014/main" id="{C1E40D96-3E30-D4A1-FC59-0DA7547FDA08}"/>
                      </a:ext>
                    </a:extLst>
                  </p:cNvPr>
                  <p:cNvPicPr>
                    <a:picLocks noChangeAspect="1"/>
                  </p:cNvPicPr>
                  <p:nvPr/>
                </p:nvPicPr>
                <p:blipFill>
                  <a:blip r:embed="rId18"/>
                  <a:stretch>
                    <a:fillRect/>
                  </a:stretch>
                </p:blipFill>
                <p:spPr>
                  <a:xfrm>
                    <a:off x="2588232" y="3407115"/>
                    <a:ext cx="286653" cy="613272"/>
                  </a:xfrm>
                  <a:prstGeom prst="rect">
                    <a:avLst/>
                  </a:prstGeom>
                </p:spPr>
              </p:pic>
              <p:pic>
                <p:nvPicPr>
                  <p:cNvPr id="313" name="Image 19">
                    <a:extLst>
                      <a:ext uri="{FF2B5EF4-FFF2-40B4-BE49-F238E27FC236}">
                        <a16:creationId xmlns:a16="http://schemas.microsoft.com/office/drawing/2014/main" id="{1FCA28B0-E073-D620-BA61-F00B8789FDB6}"/>
                      </a:ext>
                    </a:extLst>
                  </p:cNvPr>
                  <p:cNvPicPr>
                    <a:picLocks noChangeAspect="1"/>
                  </p:cNvPicPr>
                  <p:nvPr/>
                </p:nvPicPr>
                <p:blipFill>
                  <a:blip r:embed="rId19"/>
                  <a:stretch>
                    <a:fillRect/>
                  </a:stretch>
                </p:blipFill>
                <p:spPr>
                  <a:xfrm>
                    <a:off x="2842846" y="3409304"/>
                    <a:ext cx="292160" cy="608894"/>
                  </a:xfrm>
                  <a:prstGeom prst="rect">
                    <a:avLst/>
                  </a:prstGeom>
                </p:spPr>
              </p:pic>
            </p:grpSp>
            <p:pic>
              <p:nvPicPr>
                <p:cNvPr id="310" name="Image 63">
                  <a:extLst>
                    <a:ext uri="{FF2B5EF4-FFF2-40B4-BE49-F238E27FC236}">
                      <a16:creationId xmlns:a16="http://schemas.microsoft.com/office/drawing/2014/main" id="{03B32AC7-4CFB-4FE6-3ED8-D73C17A1CBCA}"/>
                    </a:ext>
                  </a:extLst>
                </p:cNvPr>
                <p:cNvPicPr>
                  <a:picLocks noChangeAspect="1"/>
                </p:cNvPicPr>
                <p:nvPr/>
              </p:nvPicPr>
              <p:blipFill>
                <a:blip r:embed="rId20"/>
                <a:stretch>
                  <a:fillRect/>
                </a:stretch>
              </p:blipFill>
              <p:spPr>
                <a:xfrm>
                  <a:off x="1466793" y="3518947"/>
                  <a:ext cx="992139" cy="415348"/>
                </a:xfrm>
                <a:prstGeom prst="rect">
                  <a:avLst/>
                </a:prstGeom>
              </p:spPr>
            </p:pic>
            <p:pic>
              <p:nvPicPr>
                <p:cNvPr id="311" name="Picture 13" descr="A blue card with white text&#10;&#10;Description automatically generated">
                  <a:extLst>
                    <a:ext uri="{FF2B5EF4-FFF2-40B4-BE49-F238E27FC236}">
                      <a16:creationId xmlns:a16="http://schemas.microsoft.com/office/drawing/2014/main" id="{DD0ED082-882B-D5E9-F06E-434312220733}"/>
                    </a:ext>
                  </a:extLst>
                </p:cNvPr>
                <p:cNvPicPr>
                  <a:picLocks noChangeAspect="1"/>
                </p:cNvPicPr>
                <p:nvPr/>
              </p:nvPicPr>
              <p:blipFill rotWithShape="1">
                <a:blip r:embed="rId21">
                  <a:extLst>
                    <a:ext uri="{28A0092B-C50C-407E-A947-70E740481C1C}">
                      <a14:useLocalDpi xmlns:a14="http://schemas.microsoft.com/office/drawing/2010/main" val="0"/>
                    </a:ext>
                  </a:extLst>
                </a:blip>
                <a:srcRect l="16153" r="15128"/>
                <a:stretch/>
              </p:blipFill>
              <p:spPr>
                <a:xfrm>
                  <a:off x="3318597" y="3521787"/>
                  <a:ext cx="502634" cy="410938"/>
                </a:xfrm>
                <a:prstGeom prst="rect">
                  <a:avLst/>
                </a:prstGeom>
              </p:spPr>
            </p:pic>
          </p:grpSp>
        </p:grpSp>
        <p:grpSp>
          <p:nvGrpSpPr>
            <p:cNvPr id="273" name="Gruppo 118">
              <a:extLst>
                <a:ext uri="{FF2B5EF4-FFF2-40B4-BE49-F238E27FC236}">
                  <a16:creationId xmlns:a16="http://schemas.microsoft.com/office/drawing/2014/main" id="{F0BF5B9F-E32E-D151-BD5E-0FAF7E14ECA1}"/>
                </a:ext>
              </a:extLst>
            </p:cNvPr>
            <p:cNvGrpSpPr/>
            <p:nvPr/>
          </p:nvGrpSpPr>
          <p:grpSpPr>
            <a:xfrm>
              <a:off x="450907" y="4488522"/>
              <a:ext cx="3434134" cy="797079"/>
              <a:chOff x="445717" y="4488522"/>
              <a:chExt cx="3434134" cy="797079"/>
            </a:xfrm>
          </p:grpSpPr>
          <p:grpSp>
            <p:nvGrpSpPr>
              <p:cNvPr id="291" name="Gruppo 112">
                <a:extLst>
                  <a:ext uri="{FF2B5EF4-FFF2-40B4-BE49-F238E27FC236}">
                    <a16:creationId xmlns:a16="http://schemas.microsoft.com/office/drawing/2014/main" id="{F914852A-BFC0-86DD-D548-72E72CD11B37}"/>
                  </a:ext>
                </a:extLst>
              </p:cNvPr>
              <p:cNvGrpSpPr/>
              <p:nvPr/>
            </p:nvGrpSpPr>
            <p:grpSpPr>
              <a:xfrm>
                <a:off x="1858158" y="4488522"/>
                <a:ext cx="447705" cy="784069"/>
                <a:chOff x="1864508" y="4488522"/>
                <a:chExt cx="447705" cy="784069"/>
              </a:xfrm>
            </p:grpSpPr>
            <p:sp>
              <p:nvSpPr>
                <p:cNvPr id="304" name="TextBox 21">
                  <a:extLst>
                    <a:ext uri="{FF2B5EF4-FFF2-40B4-BE49-F238E27FC236}">
                      <a16:creationId xmlns:a16="http://schemas.microsoft.com/office/drawing/2014/main" id="{91522901-D11A-A500-B697-BC29E48B79F8}"/>
                    </a:ext>
                  </a:extLst>
                </p:cNvPr>
                <p:cNvSpPr txBox="1"/>
                <p:nvPr/>
              </p:nvSpPr>
              <p:spPr>
                <a:xfrm>
                  <a:off x="1919291" y="4488522"/>
                  <a:ext cx="33813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Civil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works</a:t>
                  </a:r>
                </a:p>
              </p:txBody>
            </p:sp>
            <p:pic>
              <p:nvPicPr>
                <p:cNvPr id="305" name="Picture 2" descr="Service worker icon male construction Royalty Free Vector">
                  <a:extLst>
                    <a:ext uri="{FF2B5EF4-FFF2-40B4-BE49-F238E27FC236}">
                      <a16:creationId xmlns:a16="http://schemas.microsoft.com/office/drawing/2014/main" id="{94E240B9-1651-18AE-E277-D4CD61971690}"/>
                    </a:ext>
                  </a:extLst>
                </p:cNvPr>
                <p:cNvPicPr>
                  <a:picLocks noChangeAspect="1" noChangeArrowheads="1"/>
                </p:cNvPicPr>
                <p:nvPr/>
              </p:nvPicPr>
              <p:blipFill rotWithShape="1">
                <a:blip r:embed="rId22"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1864508" y="4765870"/>
                  <a:ext cx="447705" cy="5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2" name="Gruppo 113">
                <a:extLst>
                  <a:ext uri="{FF2B5EF4-FFF2-40B4-BE49-F238E27FC236}">
                    <a16:creationId xmlns:a16="http://schemas.microsoft.com/office/drawing/2014/main" id="{B6406360-A9D9-6DE9-8898-107CBC6B7A73}"/>
                  </a:ext>
                </a:extLst>
              </p:cNvPr>
              <p:cNvGrpSpPr/>
              <p:nvPr/>
            </p:nvGrpSpPr>
            <p:grpSpPr>
              <a:xfrm>
                <a:off x="1175973" y="4554782"/>
                <a:ext cx="593429" cy="730819"/>
                <a:chOff x="1153748" y="4554782"/>
                <a:chExt cx="593429" cy="730819"/>
              </a:xfrm>
            </p:grpSpPr>
            <p:sp>
              <p:nvSpPr>
                <p:cNvPr id="302" name="TextBox 20">
                  <a:extLst>
                    <a:ext uri="{FF2B5EF4-FFF2-40B4-BE49-F238E27FC236}">
                      <a16:creationId xmlns:a16="http://schemas.microsoft.com/office/drawing/2014/main" id="{B1C724DC-D13E-6A9B-622D-D99A129FC35D}"/>
                    </a:ext>
                  </a:extLst>
                </p:cNvPr>
                <p:cNvSpPr txBox="1"/>
                <p:nvPr/>
              </p:nvSpPr>
              <p:spPr>
                <a:xfrm>
                  <a:off x="1153748" y="4554782"/>
                  <a:ext cx="5934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Permitting</a:t>
                  </a:r>
                </a:p>
              </p:txBody>
            </p:sp>
            <p:pic>
              <p:nvPicPr>
                <p:cNvPr id="303" name="Picture 4" descr="Permit Icon Vector Art, Icons, and Graphics for Free Download">
                  <a:extLst>
                    <a:ext uri="{FF2B5EF4-FFF2-40B4-BE49-F238E27FC236}">
                      <a16:creationId xmlns:a16="http://schemas.microsoft.com/office/drawing/2014/main" id="{338B10A0-AD92-58DA-57E4-D08E209A8A08}"/>
                    </a:ext>
                  </a:extLst>
                </p:cNvPr>
                <p:cNvPicPr>
                  <a:picLocks noChangeAspect="1" noChangeArrowheads="1"/>
                </p:cNvPicPr>
                <p:nvPr/>
              </p:nvPicPr>
              <p:blipFill rotWithShape="1">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l="14031" r="13859"/>
                <a:stretch/>
              </p:blipFill>
              <p:spPr bwMode="auto">
                <a:xfrm>
                  <a:off x="1258383" y="4752859"/>
                  <a:ext cx="384158" cy="532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3" name="Gruppo 108">
                <a:extLst>
                  <a:ext uri="{FF2B5EF4-FFF2-40B4-BE49-F238E27FC236}">
                    <a16:creationId xmlns:a16="http://schemas.microsoft.com/office/drawing/2014/main" id="{8B4E645F-9435-0180-9325-159FA408E0AF}"/>
                  </a:ext>
                </a:extLst>
              </p:cNvPr>
              <p:cNvGrpSpPr/>
              <p:nvPr/>
            </p:nvGrpSpPr>
            <p:grpSpPr>
              <a:xfrm>
                <a:off x="3074067" y="4554782"/>
                <a:ext cx="805784" cy="649115"/>
                <a:chOff x="3137567" y="4554782"/>
                <a:chExt cx="805784" cy="649115"/>
              </a:xfrm>
            </p:grpSpPr>
            <p:pic>
              <p:nvPicPr>
                <p:cNvPr id="300" name="Picture 2">
                  <a:extLst>
                    <a:ext uri="{FF2B5EF4-FFF2-40B4-BE49-F238E27FC236}">
                      <a16:creationId xmlns:a16="http://schemas.microsoft.com/office/drawing/2014/main" id="{FDA16E06-9FCA-AD0B-80E0-9D4B3715E598}"/>
                    </a:ext>
                  </a:extLst>
                </p:cNvPr>
                <p:cNvPicPr>
                  <a:picLocks noChangeAspect="1" noChangeArrowheads="1"/>
                </p:cNvPicPr>
                <p:nvPr/>
              </p:nvPicPr>
              <p:blipFill rotWithShape="1">
                <a:blip r:embed="rId2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3222019" y="4834564"/>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301" name="TextBox 14">
                  <a:extLst>
                    <a:ext uri="{FF2B5EF4-FFF2-40B4-BE49-F238E27FC236}">
                      <a16:creationId xmlns:a16="http://schemas.microsoft.com/office/drawing/2014/main" id="{432FE8ED-CF7E-8A81-8304-B123483B43D1}"/>
                    </a:ext>
                  </a:extLst>
                </p:cNvPr>
                <p:cNvSpPr txBox="1"/>
                <p:nvPr/>
              </p:nvSpPr>
              <p:spPr>
                <a:xfrm>
                  <a:off x="3137567" y="4554782"/>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Commissioning</a:t>
                  </a:r>
                </a:p>
              </p:txBody>
            </p:sp>
          </p:grpSp>
          <p:grpSp>
            <p:nvGrpSpPr>
              <p:cNvPr id="294" name="Gruppo 117">
                <a:extLst>
                  <a:ext uri="{FF2B5EF4-FFF2-40B4-BE49-F238E27FC236}">
                    <a16:creationId xmlns:a16="http://schemas.microsoft.com/office/drawing/2014/main" id="{CE83DBFD-3FB8-8F48-BF6E-AA4476F36A75}"/>
                  </a:ext>
                </a:extLst>
              </p:cNvPr>
              <p:cNvGrpSpPr/>
              <p:nvPr/>
            </p:nvGrpSpPr>
            <p:grpSpPr>
              <a:xfrm>
                <a:off x="445717" y="4488522"/>
                <a:ext cx="641500" cy="762818"/>
                <a:chOff x="394917" y="4488522"/>
                <a:chExt cx="641500" cy="762818"/>
              </a:xfrm>
            </p:grpSpPr>
            <p:sp>
              <p:nvSpPr>
                <p:cNvPr id="298" name="TextBox 21">
                  <a:extLst>
                    <a:ext uri="{FF2B5EF4-FFF2-40B4-BE49-F238E27FC236}">
                      <a16:creationId xmlns:a16="http://schemas.microsoft.com/office/drawing/2014/main" id="{E70FAC24-15C7-C01A-9741-09CA88985C6E}"/>
                    </a:ext>
                  </a:extLst>
                </p:cNvPr>
                <p:cNvSpPr txBox="1"/>
                <p:nvPr/>
              </p:nvSpPr>
              <p:spPr>
                <a:xfrm>
                  <a:off x="440815" y="4488522"/>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Site</a:t>
                  </a:r>
                  <a:br>
                    <a:rPr kumimoji="0" lang="en-US" sz="800" b="1" i="0" u="none" strike="noStrike" kern="1200" cap="none" spc="0" normalizeH="0" baseline="0" noProof="0" dirty="0">
                      <a:ln>
                        <a:noFill/>
                      </a:ln>
                      <a:solidFill>
                        <a:srgbClr val="002060"/>
                      </a:solidFill>
                      <a:effectLst/>
                      <a:uLnTx/>
                      <a:uFillTx/>
                      <a:ea typeface="+mn-ea"/>
                      <a:cs typeface="+mn-cs"/>
                    </a:rPr>
                  </a:br>
                  <a:r>
                    <a:rPr kumimoji="0" lang="en-US" sz="800" b="1" i="0" u="none" strike="noStrike" kern="1200" cap="none" spc="0" normalizeH="0" baseline="0" noProof="0" dirty="0">
                      <a:ln>
                        <a:noFill/>
                      </a:ln>
                      <a:solidFill>
                        <a:srgbClr val="002060"/>
                      </a:solidFill>
                      <a:effectLst/>
                      <a:uLnTx/>
                      <a:uFillTx/>
                      <a:ea typeface="+mn-ea"/>
                      <a:cs typeface="+mn-cs"/>
                    </a:rPr>
                    <a:t>evaluation</a:t>
                  </a:r>
                </a:p>
              </p:txBody>
            </p:sp>
            <p:pic>
              <p:nvPicPr>
                <p:cNvPr id="299" name="Picture 10" descr="12,112 Icon Depot Images, Stock Photos &amp; Vectors | Shutterstock">
                  <a:extLst>
                    <a:ext uri="{FF2B5EF4-FFF2-40B4-BE49-F238E27FC236}">
                      <a16:creationId xmlns:a16="http://schemas.microsoft.com/office/drawing/2014/main" id="{E9E531F8-AB30-E252-A60A-3F68DF27C7AB}"/>
                    </a:ext>
                  </a:extLst>
                </p:cNvPr>
                <p:cNvPicPr>
                  <a:picLocks noChangeAspect="1" noChangeArrowheads="1"/>
                </p:cNvPicPr>
                <p:nvPr/>
              </p:nvPicPr>
              <p:blipFill rotWithShape="1">
                <a:blip r:embed="rId25" cstate="print">
                  <a:duotone>
                    <a:schemeClr val="bg2">
                      <a:shade val="45000"/>
                      <a:satMod val="135000"/>
                    </a:schemeClr>
                    <a:prstClr val="white"/>
                  </a:duotone>
                  <a:extLst>
                    <a:ext uri="{BEBA8EAE-BF5A-486C-A8C5-ECC9F3942E4B}">
                      <a14:imgProps xmlns:a14="http://schemas.microsoft.com/office/drawing/2010/main">
                        <a14:imgLayer r:embed="rId26">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394917" y="4787120"/>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5" name="Gruppo 111">
                <a:extLst>
                  <a:ext uri="{FF2B5EF4-FFF2-40B4-BE49-F238E27FC236}">
                    <a16:creationId xmlns:a16="http://schemas.microsoft.com/office/drawing/2014/main" id="{D32C3F67-3456-10F0-649A-B3895A44464E}"/>
                  </a:ext>
                </a:extLst>
              </p:cNvPr>
              <p:cNvGrpSpPr/>
              <p:nvPr/>
            </p:nvGrpSpPr>
            <p:grpSpPr>
              <a:xfrm>
                <a:off x="2394619" y="4488522"/>
                <a:ext cx="590693" cy="755576"/>
                <a:chOff x="2429544" y="4488522"/>
                <a:chExt cx="590693" cy="755576"/>
              </a:xfrm>
            </p:grpSpPr>
            <p:sp>
              <p:nvSpPr>
                <p:cNvPr id="296" name="TextBox 22">
                  <a:extLst>
                    <a:ext uri="{FF2B5EF4-FFF2-40B4-BE49-F238E27FC236}">
                      <a16:creationId xmlns:a16="http://schemas.microsoft.com/office/drawing/2014/main" id="{3830F7A7-B2E5-27A7-A1F1-F21FF501EB19}"/>
                    </a:ext>
                  </a:extLst>
                </p:cNvPr>
                <p:cNvSpPr txBox="1"/>
                <p:nvPr/>
              </p:nvSpPr>
              <p:spPr>
                <a:xfrm>
                  <a:off x="2429544" y="4488522"/>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ea typeface="+mn-ea"/>
                      <a:cs typeface="+mn-cs"/>
                    </a:rPr>
                    <a:t>Hardware installation</a:t>
                  </a:r>
                </a:p>
              </p:txBody>
            </p:sp>
            <p:pic>
              <p:nvPicPr>
                <p:cNvPr id="297" name="Picture 6" descr="Charging Station Vector Art, Icons, and Graphics for Free Download">
                  <a:extLst>
                    <a:ext uri="{FF2B5EF4-FFF2-40B4-BE49-F238E27FC236}">
                      <a16:creationId xmlns:a16="http://schemas.microsoft.com/office/drawing/2014/main" id="{24DF4A63-A0F3-289C-362F-03C901A088DD}"/>
                    </a:ext>
                  </a:extLst>
                </p:cNvPr>
                <p:cNvPicPr>
                  <a:picLocks noChangeAspect="1" noChangeArrowheads="1"/>
                </p:cNvPicPr>
                <p:nvPr/>
              </p:nvPicPr>
              <p:blipFill rotWithShape="1">
                <a:blip r:embed="rId27"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2536492" y="4794362"/>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74" name="Gruppo 144">
              <a:extLst>
                <a:ext uri="{FF2B5EF4-FFF2-40B4-BE49-F238E27FC236}">
                  <a16:creationId xmlns:a16="http://schemas.microsoft.com/office/drawing/2014/main" id="{93375E12-B504-E7BB-B671-194947B047A8}"/>
                </a:ext>
              </a:extLst>
            </p:cNvPr>
            <p:cNvGrpSpPr/>
            <p:nvPr/>
          </p:nvGrpSpPr>
          <p:grpSpPr>
            <a:xfrm>
              <a:off x="522227" y="5748864"/>
              <a:ext cx="3291494" cy="789285"/>
              <a:chOff x="546571" y="5802876"/>
              <a:chExt cx="3291494" cy="789285"/>
            </a:xfrm>
          </p:grpSpPr>
          <p:grpSp>
            <p:nvGrpSpPr>
              <p:cNvPr id="275" name="Gruppo 143">
                <a:extLst>
                  <a:ext uri="{FF2B5EF4-FFF2-40B4-BE49-F238E27FC236}">
                    <a16:creationId xmlns:a16="http://schemas.microsoft.com/office/drawing/2014/main" id="{585D6A39-5295-AF21-154B-E2F0A6FA05FA}"/>
                  </a:ext>
                </a:extLst>
              </p:cNvPr>
              <p:cNvGrpSpPr/>
              <p:nvPr/>
            </p:nvGrpSpPr>
            <p:grpSpPr>
              <a:xfrm>
                <a:off x="546571" y="5802876"/>
                <a:ext cx="541045" cy="778964"/>
                <a:chOff x="500275" y="5802876"/>
                <a:chExt cx="541045" cy="778964"/>
              </a:xfrm>
            </p:grpSpPr>
            <p:sp>
              <p:nvSpPr>
                <p:cNvPr id="289" name="TextBox 13">
                  <a:extLst>
                    <a:ext uri="{FF2B5EF4-FFF2-40B4-BE49-F238E27FC236}">
                      <a16:creationId xmlns:a16="http://schemas.microsoft.com/office/drawing/2014/main" id="{60CDF5A3-E8B2-1A1D-8C51-6920AAB6FA3E}"/>
                    </a:ext>
                  </a:extLst>
                </p:cNvPr>
                <p:cNvSpPr txBox="1"/>
                <p:nvPr/>
              </p:nvSpPr>
              <p:spPr>
                <a:xfrm>
                  <a:off x="500275" y="5802876"/>
                  <a:ext cx="5410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290" name="Picture 4" descr="Maintenance schedule icon with calendar and wrench">
                  <a:extLst>
                    <a:ext uri="{FF2B5EF4-FFF2-40B4-BE49-F238E27FC236}">
                      <a16:creationId xmlns:a16="http://schemas.microsoft.com/office/drawing/2014/main" id="{0CA82316-EC1B-33D6-304A-D9808D01882F}"/>
                    </a:ext>
                  </a:extLst>
                </p:cNvPr>
                <p:cNvPicPr>
                  <a:picLocks noChangeAspect="1" noChangeArrowheads="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24472" y="6119916"/>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6" name="Gruppo 142">
                <a:extLst>
                  <a:ext uri="{FF2B5EF4-FFF2-40B4-BE49-F238E27FC236}">
                    <a16:creationId xmlns:a16="http://schemas.microsoft.com/office/drawing/2014/main" id="{1E33C2A9-B27A-1ADB-FD00-2F3014378BB4}"/>
                  </a:ext>
                </a:extLst>
              </p:cNvPr>
              <p:cNvGrpSpPr/>
              <p:nvPr/>
            </p:nvGrpSpPr>
            <p:grpSpPr>
              <a:xfrm>
                <a:off x="1250772" y="5804042"/>
                <a:ext cx="948212" cy="760949"/>
                <a:chOff x="1058066" y="5804042"/>
                <a:chExt cx="948212" cy="760949"/>
              </a:xfrm>
            </p:grpSpPr>
            <p:sp>
              <p:nvSpPr>
                <p:cNvPr id="287" name="TextBox 14">
                  <a:extLst>
                    <a:ext uri="{FF2B5EF4-FFF2-40B4-BE49-F238E27FC236}">
                      <a16:creationId xmlns:a16="http://schemas.microsoft.com/office/drawing/2014/main" id="{18CD3004-6FA2-34A0-AF47-16884C207FC1}"/>
                    </a:ext>
                  </a:extLst>
                </p:cNvPr>
                <p:cNvSpPr txBox="1"/>
                <p:nvPr/>
              </p:nvSpPr>
              <p:spPr>
                <a:xfrm>
                  <a:off x="1058066" y="5804042"/>
                  <a:ext cx="94821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Maintenance / Optional Coverage</a:t>
                  </a:r>
                </a:p>
              </p:txBody>
            </p:sp>
            <p:pic>
              <p:nvPicPr>
                <p:cNvPr id="288" name="Picture 6" descr="Approval check vector icon Stock Vector | Adobe Stock">
                  <a:extLst>
                    <a:ext uri="{FF2B5EF4-FFF2-40B4-BE49-F238E27FC236}">
                      <a16:creationId xmlns:a16="http://schemas.microsoft.com/office/drawing/2014/main" id="{2C13D83B-2DEC-2CC9-8B44-74DF1C699A49}"/>
                    </a:ext>
                  </a:extLst>
                </p:cNvPr>
                <p:cNvPicPr>
                  <a:picLocks noChangeAspect="1" noChangeArrowheads="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1255851" y="6103326"/>
                  <a:ext cx="552643" cy="461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7" name="Gruppo 140">
                <a:extLst>
                  <a:ext uri="{FF2B5EF4-FFF2-40B4-BE49-F238E27FC236}">
                    <a16:creationId xmlns:a16="http://schemas.microsoft.com/office/drawing/2014/main" id="{182C8891-0813-04EE-1C0E-1C374CCBB83E}"/>
                  </a:ext>
                </a:extLst>
              </p:cNvPr>
              <p:cNvGrpSpPr/>
              <p:nvPr/>
            </p:nvGrpSpPr>
            <p:grpSpPr>
              <a:xfrm>
                <a:off x="3158519" y="5875999"/>
                <a:ext cx="679546" cy="649153"/>
                <a:chOff x="3158519" y="5875999"/>
                <a:chExt cx="679546" cy="649153"/>
              </a:xfrm>
            </p:grpSpPr>
            <p:pic>
              <p:nvPicPr>
                <p:cNvPr id="285" name="Picture 2" descr="User Icon - Vector Customer Service, Support &amp; Care with Headphone for  Helpline Glyph Pictogram illustration Stock Vector | Adobe Stock">
                  <a:extLst>
                    <a:ext uri="{FF2B5EF4-FFF2-40B4-BE49-F238E27FC236}">
                      <a16:creationId xmlns:a16="http://schemas.microsoft.com/office/drawing/2014/main" id="{C8F08969-A064-24A2-CD19-C92866DC8EE1}"/>
                    </a:ext>
                  </a:extLst>
                </p:cNvPr>
                <p:cNvPicPr>
                  <a:picLocks noChangeAspect="1" noChangeArrowheads="1"/>
                </p:cNvPicPr>
                <p:nvPr/>
              </p:nvPicPr>
              <p:blipFill rotWithShape="1">
                <a:blip r:embed="rId7"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326141" y="6115538"/>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286" name="TextBox 15">
                  <a:extLst>
                    <a:ext uri="{FF2B5EF4-FFF2-40B4-BE49-F238E27FC236}">
                      <a16:creationId xmlns:a16="http://schemas.microsoft.com/office/drawing/2014/main" id="{CD1062B3-B5C4-B14E-5663-39C63DDB4CEC}"/>
                    </a:ext>
                  </a:extLst>
                </p:cNvPr>
                <p:cNvSpPr txBox="1"/>
                <p:nvPr/>
              </p:nvSpPr>
              <p:spPr>
                <a:xfrm>
                  <a:off x="3158519" y="5875999"/>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278" name="Gruppo 141">
                <a:extLst>
                  <a:ext uri="{FF2B5EF4-FFF2-40B4-BE49-F238E27FC236}">
                    <a16:creationId xmlns:a16="http://schemas.microsoft.com/office/drawing/2014/main" id="{A2D5BF5F-3DDE-DB2B-66A4-8CB7A6C60D1F}"/>
                  </a:ext>
                </a:extLst>
              </p:cNvPr>
              <p:cNvGrpSpPr/>
              <p:nvPr/>
            </p:nvGrpSpPr>
            <p:grpSpPr>
              <a:xfrm>
                <a:off x="2362140" y="5804042"/>
                <a:ext cx="633222" cy="788119"/>
                <a:chOff x="2414170" y="5804042"/>
                <a:chExt cx="633222" cy="788119"/>
              </a:xfrm>
            </p:grpSpPr>
            <p:sp>
              <p:nvSpPr>
                <p:cNvPr id="279" name="TextBox 15">
                  <a:extLst>
                    <a:ext uri="{FF2B5EF4-FFF2-40B4-BE49-F238E27FC236}">
                      <a16:creationId xmlns:a16="http://schemas.microsoft.com/office/drawing/2014/main" id="{8C32AE1E-8428-2493-5E2C-A77B60167367}"/>
                    </a:ext>
                  </a:extLst>
                </p:cNvPr>
                <p:cNvSpPr txBox="1"/>
                <p:nvPr/>
              </p:nvSpPr>
              <p:spPr>
                <a:xfrm>
                  <a:off x="2414170" y="5804042"/>
                  <a:ext cx="6332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Customized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SLA</a:t>
                  </a:r>
                </a:p>
              </p:txBody>
            </p:sp>
            <p:grpSp>
              <p:nvGrpSpPr>
                <p:cNvPr id="280" name="Gruppo 125">
                  <a:extLst>
                    <a:ext uri="{FF2B5EF4-FFF2-40B4-BE49-F238E27FC236}">
                      <a16:creationId xmlns:a16="http://schemas.microsoft.com/office/drawing/2014/main" id="{74650084-AB13-0067-57EA-FF251DECDAB6}"/>
                    </a:ext>
                  </a:extLst>
                </p:cNvPr>
                <p:cNvGrpSpPr/>
                <p:nvPr/>
              </p:nvGrpSpPr>
              <p:grpSpPr>
                <a:xfrm>
                  <a:off x="2509957" y="6089739"/>
                  <a:ext cx="441648" cy="502422"/>
                  <a:chOff x="2518421" y="6089739"/>
                  <a:chExt cx="441648" cy="502422"/>
                </a:xfrm>
              </p:grpSpPr>
              <p:pic>
                <p:nvPicPr>
                  <p:cNvPr id="283" name="Picture 2" descr="vector charging stations OFF 79% |">
                    <a:extLst>
                      <a:ext uri="{FF2B5EF4-FFF2-40B4-BE49-F238E27FC236}">
                        <a16:creationId xmlns:a16="http://schemas.microsoft.com/office/drawing/2014/main" id="{F7B23008-8106-2554-FD0D-C3A71909E8E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2518421" y="6089739"/>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284" name="Rectangle 283">
                    <a:extLst>
                      <a:ext uri="{FF2B5EF4-FFF2-40B4-BE49-F238E27FC236}">
                        <a16:creationId xmlns:a16="http://schemas.microsoft.com/office/drawing/2014/main" id="{1F9DD48D-2975-BE6C-5AB0-884E1D8151C6}"/>
                      </a:ext>
                    </a:extLst>
                  </p:cNvPr>
                  <p:cNvSpPr/>
                  <p:nvPr/>
                </p:nvSpPr>
                <p:spPr>
                  <a:xfrm>
                    <a:off x="2531641" y="6092874"/>
                    <a:ext cx="415208" cy="496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grpSp>
        </p:grpSp>
      </p:grpSp>
      <p:sp>
        <p:nvSpPr>
          <p:cNvPr id="335" name="Rectangle 334">
            <a:extLst>
              <a:ext uri="{FF2B5EF4-FFF2-40B4-BE49-F238E27FC236}">
                <a16:creationId xmlns:a16="http://schemas.microsoft.com/office/drawing/2014/main" id="{D903462F-FE09-93C4-4DFB-9B15C8E1089F}"/>
              </a:ext>
            </a:extLst>
          </p:cNvPr>
          <p:cNvSpPr/>
          <p:nvPr/>
        </p:nvSpPr>
        <p:spPr>
          <a:xfrm>
            <a:off x="492126" y="1653436"/>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CAB06055-B162-A321-13CA-3E651F35A6D8}"/>
              </a:ext>
            </a:extLst>
          </p:cNvPr>
          <p:cNvSpPr/>
          <p:nvPr/>
        </p:nvSpPr>
        <p:spPr>
          <a:xfrm>
            <a:off x="506800" y="4237619"/>
            <a:ext cx="3478625" cy="1127666"/>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EEF33341-CBB7-FB86-0BA6-FE331126BF03}"/>
              </a:ext>
            </a:extLst>
          </p:cNvPr>
          <p:cNvSpPr/>
          <p:nvPr/>
        </p:nvSpPr>
        <p:spPr>
          <a:xfrm>
            <a:off x="474285" y="2951612"/>
            <a:ext cx="3478625" cy="1146474"/>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FFFA5D7E-7FB8-CE22-2191-FB8C417E8D5B}"/>
              </a:ext>
            </a:extLst>
          </p:cNvPr>
          <p:cNvSpPr/>
          <p:nvPr/>
        </p:nvSpPr>
        <p:spPr>
          <a:xfrm>
            <a:off x="442599" y="3180269"/>
            <a:ext cx="2088831" cy="93068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B3818785-ADAE-E6FF-FCB2-D0434AC460BF}"/>
              </a:ext>
            </a:extLst>
          </p:cNvPr>
          <p:cNvSpPr/>
          <p:nvPr/>
        </p:nvSpPr>
        <p:spPr>
          <a:xfrm>
            <a:off x="469103" y="5724130"/>
            <a:ext cx="3540708" cy="879880"/>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2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F795D-23C8-CAAF-C87F-007AA87D76FB}"/>
            </a:ext>
          </a:extLst>
        </p:cNvPr>
        <p:cNvGrpSpPr/>
        <p:nvPr/>
      </p:nvGrpSpPr>
      <p:grpSpPr>
        <a:xfrm>
          <a:off x="0" y="0"/>
          <a:ext cx="0" cy="0"/>
          <a:chOff x="0" y="0"/>
          <a:chExt cx="0" cy="0"/>
        </a:xfrm>
      </p:grpSpPr>
      <p:pic>
        <p:nvPicPr>
          <p:cNvPr id="6" name="Immagine 22">
            <a:extLst>
              <a:ext uri="{FF2B5EF4-FFF2-40B4-BE49-F238E27FC236}">
                <a16:creationId xmlns:a16="http://schemas.microsoft.com/office/drawing/2014/main" id="{3784248F-0C62-5908-D6C1-3C2CEC260846}"/>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17" name="Rettangolo 16">
            <a:extLst>
              <a:ext uri="{FF2B5EF4-FFF2-40B4-BE49-F238E27FC236}">
                <a16:creationId xmlns:a16="http://schemas.microsoft.com/office/drawing/2014/main" id="{690A4DA2-71C4-8AC5-5834-C83040C8D611}"/>
              </a:ext>
            </a:extLst>
          </p:cNvPr>
          <p:cNvSpPr/>
          <p:nvPr/>
        </p:nvSpPr>
        <p:spPr>
          <a:xfrm>
            <a:off x="5248871" y="3963157"/>
            <a:ext cx="6000108" cy="25503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Aft>
                <a:spcPts val="1000"/>
              </a:spcAft>
              <a:defRPr/>
            </a:pPr>
            <a:r>
              <a:rPr lang="en-US" sz="1600" b="1" dirty="0">
                <a:solidFill>
                  <a:prstClr val="white"/>
                </a:solidFill>
              </a:rPr>
              <a:t>Benefits:</a:t>
            </a:r>
            <a:endParaRPr kumimoji="0" lang="en-US" sz="1600" b="1" strike="noStrike" kern="1200" cap="none" spc="0" normalizeH="0" baseline="0" noProof="0" dirty="0">
              <a:ln>
                <a:noFill/>
              </a:ln>
              <a:solidFill>
                <a:prstClr val="white"/>
              </a:solidFill>
              <a:effectLst/>
              <a:uLnTx/>
              <a:uFillTx/>
              <a:ea typeface="+mn-ea"/>
              <a:cs typeface="+mn-cs"/>
            </a:endParaRPr>
          </a:p>
          <a:p>
            <a:pPr marL="212400" indent="-213750">
              <a:spcAft>
                <a:spcPts val="1000"/>
              </a:spcAft>
              <a:buFont typeface="Arial" panose="020B0604020202020204" pitchFamily="34" charset="0"/>
              <a:buChar char="•"/>
              <a:defRPr/>
            </a:pPr>
            <a:r>
              <a:rPr kumimoji="0" lang="en-US" sz="1600" b="1" strike="noStrike" kern="1200" cap="none" spc="0" normalizeH="0" baseline="0" noProof="0" dirty="0">
                <a:ln>
                  <a:noFill/>
                </a:ln>
                <a:solidFill>
                  <a:prstClr val="white"/>
                </a:solidFill>
                <a:effectLst/>
                <a:uLnTx/>
                <a:uFillTx/>
              </a:rPr>
              <a:t>Easy to use </a:t>
            </a:r>
            <a:r>
              <a:rPr kumimoji="0" lang="en-US" sz="1600" strike="noStrike" kern="1200" cap="none" spc="0" normalizeH="0" baseline="0" noProof="0" dirty="0">
                <a:ln>
                  <a:noFill/>
                </a:ln>
                <a:solidFill>
                  <a:prstClr val="white"/>
                </a:solidFill>
                <a:effectLst/>
                <a:uLnTx/>
                <a:uFillTx/>
              </a:rPr>
              <a:t>and </a:t>
            </a:r>
            <a:r>
              <a:rPr kumimoji="0" lang="en-US" sz="1600" b="1" strike="noStrike" kern="1200" cap="none" spc="0" normalizeH="0" baseline="0" noProof="0" dirty="0">
                <a:ln>
                  <a:noFill/>
                </a:ln>
                <a:solidFill>
                  <a:prstClr val="white"/>
                </a:solidFill>
                <a:effectLst/>
                <a:uLnTx/>
                <a:uFillTx/>
              </a:rPr>
              <a:t>fully automated </a:t>
            </a:r>
            <a:r>
              <a:rPr kumimoji="0" lang="en-US" sz="1600" strike="noStrike" kern="1200" cap="none" spc="0" normalizeH="0" baseline="0" noProof="0" dirty="0">
                <a:ln>
                  <a:noFill/>
                </a:ln>
                <a:solidFill>
                  <a:prstClr val="white"/>
                </a:solidFill>
                <a:effectLst/>
                <a:uLnTx/>
                <a:uFillTx/>
              </a:rPr>
              <a:t>solution</a:t>
            </a:r>
          </a:p>
          <a:p>
            <a:pPr marL="212400" indent="-213750">
              <a:spcAft>
                <a:spcPts val="1000"/>
              </a:spcAft>
              <a:buFont typeface="Arial" panose="020B0604020202020204" pitchFamily="34" charset="0"/>
              <a:buChar char="•"/>
              <a:defRPr/>
            </a:pPr>
            <a:r>
              <a:rPr kumimoji="0" lang="en-US" sz="1600" b="1" strike="noStrike" kern="1200" cap="none" spc="0" normalizeH="0" baseline="0" noProof="0" dirty="0">
                <a:ln>
                  <a:noFill/>
                </a:ln>
                <a:solidFill>
                  <a:prstClr val="white"/>
                </a:solidFill>
                <a:effectLst/>
                <a:uLnTx/>
                <a:uFillTx/>
              </a:rPr>
              <a:t>Relieves </a:t>
            </a:r>
            <a:r>
              <a:rPr kumimoji="0" lang="en-US" sz="1600" strike="noStrike" kern="1200" cap="none" spc="0" normalizeH="0" baseline="0" noProof="0" dirty="0">
                <a:ln>
                  <a:noFill/>
                </a:ln>
                <a:solidFill>
                  <a:prstClr val="white"/>
                </a:solidFill>
                <a:effectLst/>
                <a:uLnTx/>
                <a:uFillTx/>
              </a:rPr>
              <a:t>companies from </a:t>
            </a:r>
            <a:r>
              <a:rPr kumimoji="0" lang="en-US" sz="1600" b="1" strike="noStrike" kern="1200" cap="none" spc="0" normalizeH="0" baseline="0" noProof="0" dirty="0">
                <a:ln>
                  <a:noFill/>
                </a:ln>
                <a:solidFill>
                  <a:prstClr val="white"/>
                </a:solidFill>
                <a:effectLst/>
                <a:uLnTx/>
                <a:uFillTx/>
              </a:rPr>
              <a:t>administrative tasks</a:t>
            </a:r>
          </a:p>
          <a:p>
            <a:pPr marL="212400" indent="-213750">
              <a:spcAft>
                <a:spcPts val="1000"/>
              </a:spcAft>
              <a:buFont typeface="Arial" panose="020B0604020202020204" pitchFamily="34" charset="0"/>
              <a:buChar char="•"/>
              <a:defRPr/>
            </a:pPr>
            <a:r>
              <a:rPr kumimoji="0" lang="en-US" sz="1600" b="1" strike="noStrike" kern="1200" cap="none" spc="0" normalizeH="0" baseline="0" noProof="0" dirty="0">
                <a:ln>
                  <a:noFill/>
                </a:ln>
                <a:solidFill>
                  <a:prstClr val="white"/>
                </a:solidFill>
                <a:effectLst/>
                <a:uLnTx/>
                <a:uFillTx/>
              </a:rPr>
              <a:t>Flexible parameters </a:t>
            </a:r>
            <a:r>
              <a:rPr kumimoji="0" lang="en-US" sz="1600" strike="noStrike" kern="1200" cap="none" spc="0" normalizeH="0" baseline="0" noProof="0" dirty="0">
                <a:ln>
                  <a:noFill/>
                </a:ln>
                <a:solidFill>
                  <a:prstClr val="white"/>
                </a:solidFill>
                <a:effectLst/>
                <a:uLnTx/>
                <a:uFillTx/>
              </a:rPr>
              <a:t>to </a:t>
            </a:r>
            <a:r>
              <a:rPr kumimoji="0" lang="en-US" sz="1600" b="1" strike="noStrike" kern="1200" cap="none" spc="0" normalizeH="0" baseline="0" noProof="0" dirty="0">
                <a:ln>
                  <a:noFill/>
                </a:ln>
                <a:solidFill>
                  <a:prstClr val="white"/>
                </a:solidFill>
                <a:effectLst/>
                <a:uLnTx/>
                <a:uFillTx/>
              </a:rPr>
              <a:t>define reimbursement </a:t>
            </a:r>
            <a:r>
              <a:rPr kumimoji="0" lang="en-US" sz="1600" strike="noStrike" kern="1200" cap="none" spc="0" normalizeH="0" baseline="0" noProof="0" dirty="0">
                <a:ln>
                  <a:noFill/>
                </a:ln>
                <a:solidFill>
                  <a:prstClr val="white"/>
                </a:solidFill>
                <a:effectLst/>
                <a:uLnTx/>
                <a:uFillTx/>
              </a:rPr>
              <a:t>rules</a:t>
            </a:r>
          </a:p>
          <a:p>
            <a:pPr marL="212400" indent="-213750">
              <a:spcAft>
                <a:spcPts val="1000"/>
              </a:spcAft>
              <a:buFont typeface="Arial" panose="020B0604020202020204" pitchFamily="34" charset="0"/>
              <a:buChar char="•"/>
              <a:defRPr/>
            </a:pPr>
            <a:r>
              <a:rPr kumimoji="0" lang="en-US" sz="1600" b="1" strike="noStrike" kern="1200" cap="none" spc="0" normalizeH="0" baseline="0" noProof="0" dirty="0">
                <a:ln>
                  <a:noFill/>
                </a:ln>
                <a:solidFill>
                  <a:prstClr val="white"/>
                </a:solidFill>
                <a:effectLst/>
                <a:uLnTx/>
                <a:uFillTx/>
              </a:rPr>
              <a:t>Full visibility </a:t>
            </a:r>
            <a:r>
              <a:rPr kumimoji="0" lang="en-US" sz="1600" strike="noStrike" kern="1200" cap="none" spc="0" normalizeH="0" baseline="0" noProof="0" dirty="0">
                <a:ln>
                  <a:noFill/>
                </a:ln>
                <a:solidFill>
                  <a:prstClr val="white"/>
                </a:solidFill>
                <a:effectLst/>
                <a:uLnTx/>
                <a:uFillTx/>
              </a:rPr>
              <a:t>and </a:t>
            </a:r>
            <a:r>
              <a:rPr kumimoji="0" lang="en-US" sz="1600" b="1" strike="noStrike" kern="1200" cap="none" spc="0" normalizeH="0" baseline="0" noProof="0" dirty="0">
                <a:ln>
                  <a:noFill/>
                </a:ln>
                <a:solidFill>
                  <a:prstClr val="white"/>
                </a:solidFill>
                <a:effectLst/>
                <a:uLnTx/>
                <a:uFillTx/>
              </a:rPr>
              <a:t>control</a:t>
            </a:r>
            <a:r>
              <a:rPr kumimoji="0" lang="en-US" sz="1600" strike="noStrike" kern="1200" cap="none" spc="0" normalizeH="0" baseline="0" noProof="0" dirty="0">
                <a:ln>
                  <a:noFill/>
                </a:ln>
                <a:solidFill>
                  <a:prstClr val="white"/>
                </a:solidFill>
                <a:effectLst/>
                <a:uLnTx/>
                <a:uFillTx/>
              </a:rPr>
              <a:t> on </a:t>
            </a:r>
            <a:r>
              <a:rPr kumimoji="0" lang="en-US" sz="1600" b="1" strike="noStrike" kern="1200" cap="none" spc="0" normalizeH="0" baseline="0" noProof="0" dirty="0">
                <a:ln>
                  <a:noFill/>
                </a:ln>
                <a:solidFill>
                  <a:prstClr val="white"/>
                </a:solidFill>
                <a:effectLst/>
                <a:uLnTx/>
                <a:uFillTx/>
              </a:rPr>
              <a:t>transactions</a:t>
            </a:r>
            <a:r>
              <a:rPr kumimoji="0" lang="en-US" sz="1600" strike="noStrike" kern="1200" cap="none" spc="0" normalizeH="0" baseline="0" noProof="0" dirty="0">
                <a:ln>
                  <a:noFill/>
                </a:ln>
                <a:solidFill>
                  <a:prstClr val="white"/>
                </a:solidFill>
                <a:effectLst/>
                <a:uLnTx/>
                <a:uFillTx/>
              </a:rPr>
              <a:t> through the </a:t>
            </a:r>
            <a:r>
              <a:rPr kumimoji="0" lang="en-US" sz="1600" b="1" strike="noStrike" kern="1200" cap="none" spc="0" normalizeH="0" baseline="0" noProof="0" dirty="0">
                <a:ln>
                  <a:noFill/>
                </a:ln>
                <a:solidFill>
                  <a:prstClr val="white"/>
                </a:solidFill>
                <a:effectLst/>
                <a:uLnTx/>
                <a:uFillTx/>
              </a:rPr>
              <a:t>supervision pla</a:t>
            </a:r>
            <a:r>
              <a:rPr lang="en-US" sz="1600" b="1" noProof="0" dirty="0">
                <a:solidFill>
                  <a:prstClr val="white"/>
                </a:solidFill>
              </a:rPr>
              <a:t>tform</a:t>
            </a:r>
          </a:p>
          <a:p>
            <a:pPr marL="212400" indent="-213750">
              <a:spcAft>
                <a:spcPts val="1000"/>
              </a:spcAft>
              <a:buFont typeface="Arial" panose="020B0604020202020204" pitchFamily="34" charset="0"/>
              <a:buChar char="•"/>
              <a:defRPr/>
            </a:pPr>
            <a:r>
              <a:rPr lang="en-US" sz="1600" b="1" dirty="0">
                <a:solidFill>
                  <a:prstClr val="white"/>
                </a:solidFill>
              </a:rPr>
              <a:t>Transparent packages (</a:t>
            </a:r>
            <a:r>
              <a:rPr lang="en-US" sz="1600" b="1" dirty="0" err="1">
                <a:solidFill>
                  <a:prstClr val="white"/>
                </a:solidFill>
              </a:rPr>
              <a:t>wallbox</a:t>
            </a:r>
            <a:r>
              <a:rPr lang="en-US" sz="1600" b="1" dirty="0">
                <a:solidFill>
                  <a:prstClr val="white"/>
                </a:solidFill>
              </a:rPr>
              <a:t> + installation + aftersales)</a:t>
            </a:r>
            <a:endParaRPr kumimoji="0" lang="en-US" sz="1600" b="1" strike="noStrike" kern="1200" cap="none" spc="0" normalizeH="0" baseline="0" noProof="0" dirty="0">
              <a:ln>
                <a:noFill/>
              </a:ln>
              <a:solidFill>
                <a:prstClr val="white"/>
              </a:solidFill>
              <a:effectLst/>
              <a:uLnTx/>
              <a:uFillTx/>
            </a:endParaRPr>
          </a:p>
        </p:txBody>
      </p:sp>
      <p:sp>
        <p:nvSpPr>
          <p:cNvPr id="19" name="Rettangolo 18">
            <a:extLst>
              <a:ext uri="{FF2B5EF4-FFF2-40B4-BE49-F238E27FC236}">
                <a16:creationId xmlns:a16="http://schemas.microsoft.com/office/drawing/2014/main" id="{A6C911AA-62F5-126B-AC33-8C4C099D2A1F}"/>
              </a:ext>
            </a:extLst>
          </p:cNvPr>
          <p:cNvSpPr/>
          <p:nvPr/>
        </p:nvSpPr>
        <p:spPr>
          <a:xfrm>
            <a:off x="5232400" y="1628775"/>
            <a:ext cx="6000108" cy="2134842"/>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marL="212400" indent="-213750">
              <a:spcAft>
                <a:spcPts val="500"/>
              </a:spcAft>
              <a:buClr>
                <a:srgbClr val="003EC7"/>
              </a:buClr>
              <a:buFont typeface="Arial" panose="020B0604020202020204" pitchFamily="34" charset="0"/>
              <a:buChar char="•"/>
              <a:defRPr/>
            </a:pPr>
            <a:r>
              <a:rPr kumimoji="0" lang="en-US" sz="1600" b="0" i="0" u="none" strike="noStrike" kern="1200" cap="none" spc="0" normalizeH="0" baseline="0" noProof="0" dirty="0">
                <a:ln>
                  <a:noFill/>
                </a:ln>
                <a:solidFill>
                  <a:srgbClr val="002060"/>
                </a:solidFill>
                <a:effectLst/>
                <a:uLnTx/>
                <a:uFillTx/>
                <a:ea typeface="+mn-ea"/>
                <a:cs typeface="+mn-cs"/>
              </a:rPr>
              <a:t>Sponsor employees’ home chargers</a:t>
            </a:r>
          </a:p>
          <a:p>
            <a:pPr marL="212400" indent="-213750">
              <a:spcAft>
                <a:spcPts val="500"/>
              </a:spcAft>
              <a:buClr>
                <a:srgbClr val="003EC7"/>
              </a:buClr>
              <a:buFont typeface="Arial" panose="020B0604020202020204" pitchFamily="34" charset="0"/>
              <a:buChar char="•"/>
              <a:defRPr/>
            </a:pPr>
            <a:r>
              <a:rPr kumimoji="0" lang="en-US" sz="1600" b="0" i="0" u="none" strike="noStrike" kern="1200" cap="none" spc="0" normalizeH="0" baseline="0" noProof="0" dirty="0">
                <a:ln>
                  <a:noFill/>
                </a:ln>
                <a:solidFill>
                  <a:srgbClr val="002060"/>
                </a:solidFill>
                <a:effectLst/>
                <a:uLnTx/>
                <a:uFillTx/>
                <a:ea typeface="+mn-ea"/>
                <a:cs typeface="+mn-cs"/>
              </a:rPr>
              <a:t>Automatic consumption reporting</a:t>
            </a:r>
          </a:p>
          <a:p>
            <a:pPr marL="212400" indent="-213750">
              <a:spcAft>
                <a:spcPts val="500"/>
              </a:spcAft>
              <a:buClr>
                <a:srgbClr val="003EC7"/>
              </a:buClr>
              <a:buFont typeface="Arial" panose="020B0604020202020204" pitchFamily="34" charset="0"/>
              <a:buChar char="•"/>
              <a:defRPr/>
            </a:pPr>
            <a:r>
              <a:rPr lang="en-US" sz="1600" noProof="0" dirty="0">
                <a:solidFill>
                  <a:srgbClr val="002060"/>
                </a:solidFill>
              </a:rPr>
              <a:t>Costs are</a:t>
            </a:r>
            <a:r>
              <a:rPr kumimoji="0" lang="en-US" sz="1600" b="0" i="0" u="none" strike="noStrike" kern="1200" cap="none" spc="0" normalizeH="0" baseline="0" noProof="0" dirty="0">
                <a:ln>
                  <a:noFill/>
                </a:ln>
                <a:solidFill>
                  <a:srgbClr val="002060"/>
                </a:solidFill>
                <a:effectLst/>
                <a:uLnTx/>
                <a:uFillTx/>
                <a:ea typeface="+mn-ea"/>
                <a:cs typeface="+mn-cs"/>
              </a:rPr>
              <a:t> calculated according to company policy:</a:t>
            </a:r>
          </a:p>
          <a:p>
            <a:pPr marL="669600" lvl="1" indent="-213750">
              <a:spcAft>
                <a:spcPts val="500"/>
              </a:spcAft>
              <a:buClr>
                <a:srgbClr val="003EC7"/>
              </a:buClr>
              <a:buFont typeface="Arial" panose="020B0604020202020204" pitchFamily="34" charset="0"/>
              <a:buChar char="•"/>
              <a:defRPr/>
            </a:pPr>
            <a:r>
              <a:rPr lang="en-US" sz="1400" dirty="0">
                <a:solidFill>
                  <a:srgbClr val="002060"/>
                </a:solidFill>
              </a:rPr>
              <a:t>R</a:t>
            </a:r>
            <a:r>
              <a:rPr lang="en-US" sz="1400" noProof="0" dirty="0" err="1">
                <a:solidFill>
                  <a:srgbClr val="002060"/>
                </a:solidFill>
              </a:rPr>
              <a:t>eal</a:t>
            </a:r>
            <a:r>
              <a:rPr lang="en-US" sz="1400" noProof="0" dirty="0">
                <a:solidFill>
                  <a:srgbClr val="002060"/>
                </a:solidFill>
              </a:rPr>
              <a:t> cost</a:t>
            </a:r>
            <a:r>
              <a:rPr kumimoji="0" lang="en-US" sz="1400" b="0" i="0" u="none" strike="noStrike" kern="1200" cap="none" spc="0" normalizeH="0" baseline="0" noProof="0" dirty="0">
                <a:ln>
                  <a:noFill/>
                </a:ln>
                <a:solidFill>
                  <a:srgbClr val="002060"/>
                </a:solidFill>
                <a:effectLst/>
                <a:uLnTx/>
                <a:uFillTx/>
                <a:ea typeface="+mn-ea"/>
                <a:cs typeface="+mn-cs"/>
              </a:rPr>
              <a:t> or</a:t>
            </a:r>
          </a:p>
          <a:p>
            <a:pPr marL="669600" lvl="1" indent="-213750">
              <a:spcAft>
                <a:spcPts val="500"/>
              </a:spcAft>
              <a:buClr>
                <a:srgbClr val="003EC7"/>
              </a:buClr>
              <a:buFont typeface="Arial" panose="020B0604020202020204" pitchFamily="34" charset="0"/>
              <a:buChar char="•"/>
              <a:defRPr/>
            </a:pPr>
            <a:r>
              <a:rPr kumimoji="0" lang="en-US" sz="1400" b="0" i="0" u="none" strike="noStrike" kern="1200" cap="none" spc="0" normalizeH="0" baseline="0" noProof="0" dirty="0">
                <a:ln>
                  <a:noFill/>
                </a:ln>
                <a:solidFill>
                  <a:srgbClr val="002060"/>
                </a:solidFill>
                <a:effectLst/>
                <a:uLnTx/>
                <a:uFillTx/>
                <a:ea typeface="+mn-ea"/>
                <a:cs typeface="+mn-cs"/>
              </a:rPr>
              <a:t>Fixed </a:t>
            </a:r>
            <a:r>
              <a:rPr kumimoji="0" lang="en-US" sz="1400" b="0" i="0" u="none" strike="noStrike" kern="1200" cap="none" spc="0" normalizeH="0" baseline="0" noProof="0" dirty="0">
                <a:ln>
                  <a:noFill/>
                </a:ln>
                <a:solidFill>
                  <a:srgbClr val="002060"/>
                </a:solidFill>
                <a:effectLst/>
                <a:uLnTx/>
                <a:uFillTx/>
              </a:rPr>
              <a:t>cost per kWh </a:t>
            </a:r>
            <a:endParaRPr lang="en-US" sz="1400" dirty="0">
              <a:solidFill>
                <a:srgbClr val="002060"/>
              </a:solidFill>
            </a:endParaRPr>
          </a:p>
          <a:p>
            <a:pPr marL="212400" indent="-213750">
              <a:spcAft>
                <a:spcPts val="500"/>
              </a:spcAft>
              <a:buClr>
                <a:srgbClr val="003EC7"/>
              </a:buClr>
              <a:buFont typeface="Arial" panose="020B0604020202020204" pitchFamily="34" charset="0"/>
              <a:buChar char="•"/>
              <a:defRPr/>
            </a:pPr>
            <a:r>
              <a:rPr kumimoji="0" lang="en-US" sz="1600" b="0" i="0" u="none" strike="noStrike" kern="1200" cap="none" spc="0" normalizeH="0" baseline="0" noProof="0" dirty="0">
                <a:ln>
                  <a:noFill/>
                </a:ln>
                <a:solidFill>
                  <a:srgbClr val="002060"/>
                </a:solidFill>
                <a:effectLst/>
                <a:uLnTx/>
                <a:uFillTx/>
                <a:ea typeface="+mn-ea"/>
                <a:cs typeface="+mn-cs"/>
              </a:rPr>
              <a:t>Automatically debits company virtual wallet </a:t>
            </a:r>
          </a:p>
          <a:p>
            <a:pPr marL="212400" indent="-213750">
              <a:spcAft>
                <a:spcPts val="500"/>
              </a:spcAft>
              <a:buClr>
                <a:srgbClr val="003EC7"/>
              </a:buClr>
              <a:buFont typeface="Arial" panose="020B0604020202020204" pitchFamily="34" charset="0"/>
              <a:buChar char="•"/>
              <a:defRPr/>
            </a:pPr>
            <a:r>
              <a:rPr kumimoji="0" lang="en-US" sz="1600" b="0" i="0" u="none" strike="noStrike" kern="1200" cap="none" spc="0" normalizeH="0" baseline="0" noProof="0" dirty="0">
                <a:ln>
                  <a:noFill/>
                </a:ln>
                <a:solidFill>
                  <a:srgbClr val="002060"/>
                </a:solidFill>
                <a:effectLst/>
                <a:uLnTx/>
                <a:uFillTx/>
                <a:ea typeface="+mn-ea"/>
                <a:cs typeface="+mn-cs"/>
              </a:rPr>
              <a:t>Automatically credits employee’s virtual wallet</a:t>
            </a:r>
          </a:p>
        </p:txBody>
      </p:sp>
      <p:sp>
        <p:nvSpPr>
          <p:cNvPr id="2" name="Espace réservé du texte 2">
            <a:extLst>
              <a:ext uri="{FF2B5EF4-FFF2-40B4-BE49-F238E27FC236}">
                <a16:creationId xmlns:a16="http://schemas.microsoft.com/office/drawing/2014/main" id="{13028A3E-40CB-095D-7BCB-2B0BECC8722E}"/>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none"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sp>
        <p:nvSpPr>
          <p:cNvPr id="3" name="Espace réservé du numéro de diapositive 1">
            <a:extLst>
              <a:ext uri="{FF2B5EF4-FFF2-40B4-BE49-F238E27FC236}">
                <a16:creationId xmlns:a16="http://schemas.microsoft.com/office/drawing/2014/main" id="{44094DC1-C041-C7B4-6ACF-DFEC9693DD16}"/>
              </a:ext>
            </a:extLst>
          </p:cNvPr>
          <p:cNvSpPr txBox="1">
            <a:spLocks/>
          </p:cNvSpPr>
          <p:nvPr/>
        </p:nvSpPr>
        <p:spPr>
          <a:xfrm>
            <a:off x="10979874" y="6489701"/>
            <a:ext cx="720000" cy="216000"/>
          </a:xfrm>
          <a:prstGeom prst="rect">
            <a:avLst/>
          </a:prstGeom>
        </p:spPr>
        <p:txBody>
          <a:bodyPr vert="horz" lIns="91440" tIns="45720" rIns="91440" bIns="45720" rtlCol="0" anchor="ctr">
            <a:noAutofit/>
          </a:bodyPr>
          <a:lstStyle>
            <a:defPPr>
              <a:defRPr lang="fr-FR"/>
            </a:defPPr>
            <a:lvl1pPr algn="r">
              <a:defRPr sz="900" b="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DD8995-F2EE-40C4-8103-1CCA6A102646}" type="slidenum">
              <a:rPr lang="en-US" smtClean="0"/>
              <a:pPr/>
              <a:t>35</a:t>
            </a:fld>
            <a:endParaRPr lang="fr-FR" dirty="0"/>
          </a:p>
        </p:txBody>
      </p:sp>
      <p:sp>
        <p:nvSpPr>
          <p:cNvPr id="4" name="ZoneTexte 3">
            <a:extLst>
              <a:ext uri="{FF2B5EF4-FFF2-40B4-BE49-F238E27FC236}">
                <a16:creationId xmlns:a16="http://schemas.microsoft.com/office/drawing/2014/main" id="{65E702BB-AB3B-4B95-CD69-4C0ADFF38150}"/>
              </a:ext>
            </a:extLst>
          </p:cNvPr>
          <p:cNvSpPr txBox="1"/>
          <p:nvPr/>
        </p:nvSpPr>
        <p:spPr>
          <a:xfrm>
            <a:off x="4775371" y="1051200"/>
            <a:ext cx="6127410" cy="461665"/>
          </a:xfrm>
          <a:prstGeom prst="rect">
            <a:avLst/>
          </a:prstGeom>
          <a:noFill/>
        </p:spPr>
        <p:txBody>
          <a:bodyPr wrap="square">
            <a:spAutoFit/>
          </a:bodyPr>
          <a:lstStyle/>
          <a:p>
            <a:r>
              <a:rPr lang="en-US" sz="2400" dirty="0">
                <a:solidFill>
                  <a:srgbClr val="0070C0"/>
                </a:solidFill>
                <a:latin typeface="Encode Sans Expanded" panose="00000505000000000000" pitchFamily="2" charset="0"/>
                <a:ea typeface="+mj-ea"/>
                <a:cs typeface="+mj-cs"/>
              </a:rPr>
              <a:t>Automatic reimbursement service:</a:t>
            </a:r>
          </a:p>
        </p:txBody>
      </p:sp>
      <p:grpSp>
        <p:nvGrpSpPr>
          <p:cNvPr id="18" name="Gruppo 162">
            <a:extLst>
              <a:ext uri="{FF2B5EF4-FFF2-40B4-BE49-F238E27FC236}">
                <a16:creationId xmlns:a16="http://schemas.microsoft.com/office/drawing/2014/main" id="{9DFA4EFD-3201-4C53-D4A0-464B92CC7A3B}"/>
              </a:ext>
            </a:extLst>
          </p:cNvPr>
          <p:cNvGrpSpPr/>
          <p:nvPr/>
        </p:nvGrpSpPr>
        <p:grpSpPr>
          <a:xfrm>
            <a:off x="393533" y="956124"/>
            <a:ext cx="3705684" cy="5716759"/>
            <a:chOff x="4164756" y="920955"/>
            <a:chExt cx="3705684" cy="5716759"/>
          </a:xfrm>
        </p:grpSpPr>
        <p:sp>
          <p:nvSpPr>
            <p:cNvPr id="20" name="Rettangolo con angoli arrotondati 172">
              <a:extLst>
                <a:ext uri="{FF2B5EF4-FFF2-40B4-BE49-F238E27FC236}">
                  <a16:creationId xmlns:a16="http://schemas.microsoft.com/office/drawing/2014/main" id="{775B012C-4A68-BF15-8EEF-A14970BA7981}"/>
                </a:ext>
              </a:extLst>
            </p:cNvPr>
            <p:cNvSpPr/>
            <p:nvPr/>
          </p:nvSpPr>
          <p:spPr>
            <a:xfrm>
              <a:off x="4164756" y="920955"/>
              <a:ext cx="3705684" cy="5716759"/>
            </a:xfrm>
            <a:prstGeom prst="roundRect">
              <a:avLst>
                <a:gd name="adj" fmla="val 4538"/>
              </a:avLst>
            </a:prstGeom>
            <a:solidFill>
              <a:schemeClr val="bg1"/>
            </a:solidFill>
            <a:ln w="38100">
              <a:solidFill>
                <a:srgbClr val="0070C0"/>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ttangolo con angoli arrotondati sullo stesso lato 173">
              <a:extLst>
                <a:ext uri="{FF2B5EF4-FFF2-40B4-BE49-F238E27FC236}">
                  <a16:creationId xmlns:a16="http://schemas.microsoft.com/office/drawing/2014/main" id="{4DBEE66C-83F8-6D13-5C30-8499F68CFF90}"/>
                </a:ext>
              </a:extLst>
            </p:cNvPr>
            <p:cNvSpPr/>
            <p:nvPr/>
          </p:nvSpPr>
          <p:spPr>
            <a:xfrm>
              <a:off x="4164757" y="920955"/>
              <a:ext cx="3705683" cy="652759"/>
            </a:xfrm>
            <a:prstGeom prst="round2SameRect">
              <a:avLst>
                <a:gd name="adj1" fmla="val 2533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HOME CHARGING</a:t>
              </a:r>
            </a:p>
            <a:p>
              <a:pPr algn="ctr"/>
              <a:r>
                <a:rPr lang="en-US" sz="1400" noProof="0" dirty="0"/>
                <a:t>Packaged offers</a:t>
              </a:r>
            </a:p>
          </p:txBody>
        </p:sp>
        <p:sp>
          <p:nvSpPr>
            <p:cNvPr id="22" name="CasellaDiTesto 174">
              <a:extLst>
                <a:ext uri="{FF2B5EF4-FFF2-40B4-BE49-F238E27FC236}">
                  <a16:creationId xmlns:a16="http://schemas.microsoft.com/office/drawing/2014/main" id="{BF1A2E04-A573-F22C-95BD-1AFD385AEE72}"/>
                </a:ext>
              </a:extLst>
            </p:cNvPr>
            <p:cNvSpPr txBox="1"/>
            <p:nvPr/>
          </p:nvSpPr>
          <p:spPr>
            <a:xfrm>
              <a:off x="4164757" y="1612565"/>
              <a:ext cx="3705683" cy="307777"/>
            </a:xfrm>
            <a:prstGeom prst="rect">
              <a:avLst/>
            </a:prstGeom>
            <a:noFill/>
          </p:spPr>
          <p:txBody>
            <a:bodyPr wrap="square" rtlCol="0">
              <a:spAutoFit/>
            </a:bodyPr>
            <a:lstStyle/>
            <a:p>
              <a:pPr algn="ctr"/>
              <a:r>
                <a:rPr lang="en-US" sz="1400" b="1" noProof="0" dirty="0">
                  <a:solidFill>
                    <a:srgbClr val="0070C0"/>
                  </a:solidFill>
                </a:rPr>
                <a:t>AC chargers</a:t>
              </a:r>
            </a:p>
          </p:txBody>
        </p:sp>
        <p:sp>
          <p:nvSpPr>
            <p:cNvPr id="23" name="CasellaDiTesto 175">
              <a:extLst>
                <a:ext uri="{FF2B5EF4-FFF2-40B4-BE49-F238E27FC236}">
                  <a16:creationId xmlns:a16="http://schemas.microsoft.com/office/drawing/2014/main" id="{3539CF71-F3B0-28D1-E1E8-AE7133493587}"/>
                </a:ext>
              </a:extLst>
            </p:cNvPr>
            <p:cNvSpPr txBox="1"/>
            <p:nvPr/>
          </p:nvSpPr>
          <p:spPr>
            <a:xfrm>
              <a:off x="4164757" y="2877606"/>
              <a:ext cx="3705683" cy="307777"/>
            </a:xfrm>
            <a:prstGeom prst="rect">
              <a:avLst/>
            </a:prstGeom>
            <a:noFill/>
          </p:spPr>
          <p:txBody>
            <a:bodyPr wrap="square" rtlCol="0">
              <a:spAutoFit/>
            </a:bodyPr>
            <a:lstStyle/>
            <a:p>
              <a:pPr algn="ctr"/>
              <a:r>
                <a:rPr lang="en-US" sz="1400" b="1" noProof="0" dirty="0">
                  <a:solidFill>
                    <a:srgbClr val="0070C0"/>
                  </a:solidFill>
                </a:rPr>
                <a:t>Charging and energy services</a:t>
              </a:r>
            </a:p>
          </p:txBody>
        </p:sp>
        <p:sp>
          <p:nvSpPr>
            <p:cNvPr id="24" name="CasellaDiTesto 176">
              <a:extLst>
                <a:ext uri="{FF2B5EF4-FFF2-40B4-BE49-F238E27FC236}">
                  <a16:creationId xmlns:a16="http://schemas.microsoft.com/office/drawing/2014/main" id="{F429DC19-6DBF-4F03-F3E1-A868D9E07D36}"/>
                </a:ext>
              </a:extLst>
            </p:cNvPr>
            <p:cNvSpPr txBox="1"/>
            <p:nvPr/>
          </p:nvSpPr>
          <p:spPr>
            <a:xfrm>
              <a:off x="4164757" y="4142647"/>
              <a:ext cx="3705683" cy="307777"/>
            </a:xfrm>
            <a:prstGeom prst="rect">
              <a:avLst/>
            </a:prstGeom>
            <a:noFill/>
          </p:spPr>
          <p:txBody>
            <a:bodyPr wrap="square" rtlCol="0">
              <a:spAutoFit/>
            </a:bodyPr>
            <a:lstStyle/>
            <a:p>
              <a:pPr algn="ctr"/>
              <a:r>
                <a:rPr lang="en-US" sz="1400" b="1" noProof="0" dirty="0">
                  <a:solidFill>
                    <a:srgbClr val="0070C0"/>
                  </a:solidFill>
                </a:rPr>
                <a:t>Installation services</a:t>
              </a:r>
            </a:p>
          </p:txBody>
        </p:sp>
        <p:sp>
          <p:nvSpPr>
            <p:cNvPr id="25" name="CasellaDiTesto 177">
              <a:extLst>
                <a:ext uri="{FF2B5EF4-FFF2-40B4-BE49-F238E27FC236}">
                  <a16:creationId xmlns:a16="http://schemas.microsoft.com/office/drawing/2014/main" id="{484B8C9B-F06D-0E29-1CA4-A7F880D053B2}"/>
                </a:ext>
              </a:extLst>
            </p:cNvPr>
            <p:cNvSpPr txBox="1"/>
            <p:nvPr/>
          </p:nvSpPr>
          <p:spPr>
            <a:xfrm>
              <a:off x="4164757" y="5407688"/>
              <a:ext cx="3705683" cy="307777"/>
            </a:xfrm>
            <a:prstGeom prst="rect">
              <a:avLst/>
            </a:prstGeom>
            <a:noFill/>
          </p:spPr>
          <p:txBody>
            <a:bodyPr wrap="square" rtlCol="0">
              <a:spAutoFit/>
            </a:bodyPr>
            <a:lstStyle/>
            <a:p>
              <a:pPr algn="ctr"/>
              <a:r>
                <a:rPr lang="en-US" sz="1400" b="1" noProof="0" dirty="0">
                  <a:solidFill>
                    <a:srgbClr val="0070C0"/>
                  </a:solidFill>
                </a:rPr>
                <a:t>Aftersales Services</a:t>
              </a:r>
            </a:p>
          </p:txBody>
        </p:sp>
        <p:grpSp>
          <p:nvGrpSpPr>
            <p:cNvPr id="26" name="Gruppo 178">
              <a:extLst>
                <a:ext uri="{FF2B5EF4-FFF2-40B4-BE49-F238E27FC236}">
                  <a16:creationId xmlns:a16="http://schemas.microsoft.com/office/drawing/2014/main" id="{D72B7406-004F-C95C-C197-393B67A973E0}"/>
                </a:ext>
              </a:extLst>
            </p:cNvPr>
            <p:cNvGrpSpPr/>
            <p:nvPr/>
          </p:nvGrpSpPr>
          <p:grpSpPr>
            <a:xfrm>
              <a:off x="4300555" y="2842587"/>
              <a:ext cx="3434087" cy="2530084"/>
              <a:chOff x="315131" y="2842587"/>
              <a:chExt cx="3705683" cy="2530084"/>
            </a:xfrm>
          </p:grpSpPr>
          <p:cxnSp>
            <p:nvCxnSpPr>
              <p:cNvPr id="58" name="Connettore 1 179">
                <a:extLst>
                  <a:ext uri="{FF2B5EF4-FFF2-40B4-BE49-F238E27FC236}">
                    <a16:creationId xmlns:a16="http://schemas.microsoft.com/office/drawing/2014/main" id="{455B2805-469B-99DB-126B-C58415C30667}"/>
                  </a:ext>
                </a:extLst>
              </p:cNvPr>
              <p:cNvCxnSpPr>
                <a:cxnSpLocks/>
              </p:cNvCxnSpPr>
              <p:nvPr/>
            </p:nvCxnSpPr>
            <p:spPr>
              <a:xfrm>
                <a:off x="315131" y="2842587"/>
                <a:ext cx="3705683" cy="0"/>
              </a:xfrm>
              <a:prstGeom prst="line">
                <a:avLst/>
              </a:prstGeom>
              <a:ln w="12700">
                <a:solidFill>
                  <a:srgbClr val="003EC7"/>
                </a:solidFill>
              </a:ln>
            </p:spPr>
            <p:style>
              <a:lnRef idx="1">
                <a:schemeClr val="accent1"/>
              </a:lnRef>
              <a:fillRef idx="0">
                <a:schemeClr val="accent1"/>
              </a:fillRef>
              <a:effectRef idx="0">
                <a:schemeClr val="accent1"/>
              </a:effectRef>
              <a:fontRef idx="minor">
                <a:schemeClr val="tx1"/>
              </a:fontRef>
            </p:style>
          </p:cxnSp>
          <p:cxnSp>
            <p:nvCxnSpPr>
              <p:cNvPr id="59" name="Connettore 1 180">
                <a:extLst>
                  <a:ext uri="{FF2B5EF4-FFF2-40B4-BE49-F238E27FC236}">
                    <a16:creationId xmlns:a16="http://schemas.microsoft.com/office/drawing/2014/main" id="{129AE7F1-916F-42EF-03CE-202988C18A71}"/>
                  </a:ext>
                </a:extLst>
              </p:cNvPr>
              <p:cNvCxnSpPr>
                <a:cxnSpLocks/>
              </p:cNvCxnSpPr>
              <p:nvPr/>
            </p:nvCxnSpPr>
            <p:spPr>
              <a:xfrm>
                <a:off x="315131" y="4107629"/>
                <a:ext cx="3705683" cy="0"/>
              </a:xfrm>
              <a:prstGeom prst="line">
                <a:avLst/>
              </a:prstGeom>
              <a:ln w="12700">
                <a:solidFill>
                  <a:srgbClr val="003EC7"/>
                </a:solidFill>
              </a:ln>
            </p:spPr>
            <p:style>
              <a:lnRef idx="1">
                <a:schemeClr val="accent1"/>
              </a:lnRef>
              <a:fillRef idx="0">
                <a:schemeClr val="accent1"/>
              </a:fillRef>
              <a:effectRef idx="0">
                <a:schemeClr val="accent1"/>
              </a:effectRef>
              <a:fontRef idx="minor">
                <a:schemeClr val="tx1"/>
              </a:fontRef>
            </p:style>
          </p:cxnSp>
          <p:cxnSp>
            <p:nvCxnSpPr>
              <p:cNvPr id="60" name="Connettore 1 181">
                <a:extLst>
                  <a:ext uri="{FF2B5EF4-FFF2-40B4-BE49-F238E27FC236}">
                    <a16:creationId xmlns:a16="http://schemas.microsoft.com/office/drawing/2014/main" id="{8B39282A-BDFB-301C-1AAC-107968485240}"/>
                  </a:ext>
                </a:extLst>
              </p:cNvPr>
              <p:cNvCxnSpPr>
                <a:cxnSpLocks/>
              </p:cNvCxnSpPr>
              <p:nvPr/>
            </p:nvCxnSpPr>
            <p:spPr>
              <a:xfrm>
                <a:off x="315131" y="5372671"/>
                <a:ext cx="3705683" cy="0"/>
              </a:xfrm>
              <a:prstGeom prst="line">
                <a:avLst/>
              </a:prstGeom>
              <a:ln w="12700">
                <a:solidFill>
                  <a:srgbClr val="003EC7"/>
                </a:solidFill>
              </a:ln>
            </p:spPr>
            <p:style>
              <a:lnRef idx="1">
                <a:schemeClr val="accent1"/>
              </a:lnRef>
              <a:fillRef idx="0">
                <a:schemeClr val="accent1"/>
              </a:fillRef>
              <a:effectRef idx="0">
                <a:schemeClr val="accent1"/>
              </a:effectRef>
              <a:fontRef idx="minor">
                <a:schemeClr val="tx1"/>
              </a:fontRef>
            </p:style>
          </p:cxnSp>
        </p:grpSp>
        <p:pic>
          <p:nvPicPr>
            <p:cNvPr id="27" name="Image 14">
              <a:extLst>
                <a:ext uri="{FF2B5EF4-FFF2-40B4-BE49-F238E27FC236}">
                  <a16:creationId xmlns:a16="http://schemas.microsoft.com/office/drawing/2014/main" id="{4C335476-8B6A-96C1-1B81-196EDE0F37B1}"/>
                </a:ext>
              </a:extLst>
            </p:cNvPr>
            <p:cNvPicPr>
              <a:picLocks noChangeAspect="1"/>
            </p:cNvPicPr>
            <p:nvPr/>
          </p:nvPicPr>
          <p:blipFill rotWithShape="1">
            <a:blip r:embed="rId4"/>
            <a:srcRect l="14498" r="15876"/>
            <a:stretch/>
          </p:blipFill>
          <p:spPr>
            <a:xfrm>
              <a:off x="5627033" y="1954889"/>
              <a:ext cx="781130" cy="843535"/>
            </a:xfrm>
            <a:prstGeom prst="rect">
              <a:avLst/>
            </a:prstGeom>
          </p:spPr>
        </p:pic>
        <p:grpSp>
          <p:nvGrpSpPr>
            <p:cNvPr id="28" name="Gruppo 149">
              <a:extLst>
                <a:ext uri="{FF2B5EF4-FFF2-40B4-BE49-F238E27FC236}">
                  <a16:creationId xmlns:a16="http://schemas.microsoft.com/office/drawing/2014/main" id="{EDBCBB7F-4116-5E5F-AB75-EE57BC606E69}"/>
                </a:ext>
              </a:extLst>
            </p:cNvPr>
            <p:cNvGrpSpPr/>
            <p:nvPr/>
          </p:nvGrpSpPr>
          <p:grpSpPr>
            <a:xfrm>
              <a:off x="4992981" y="5756610"/>
              <a:ext cx="2049234" cy="774084"/>
              <a:chOff x="4875622" y="5756610"/>
              <a:chExt cx="2049234" cy="774084"/>
            </a:xfrm>
          </p:grpSpPr>
          <p:grpSp>
            <p:nvGrpSpPr>
              <p:cNvPr id="52" name="Gruppo 147">
                <a:extLst>
                  <a:ext uri="{FF2B5EF4-FFF2-40B4-BE49-F238E27FC236}">
                    <a16:creationId xmlns:a16="http://schemas.microsoft.com/office/drawing/2014/main" id="{A08DB459-6D22-4E4D-58CD-A3CEA9A82600}"/>
                  </a:ext>
                </a:extLst>
              </p:cNvPr>
              <p:cNvGrpSpPr/>
              <p:nvPr/>
            </p:nvGrpSpPr>
            <p:grpSpPr>
              <a:xfrm>
                <a:off x="6279990" y="5756610"/>
                <a:ext cx="644866" cy="721774"/>
                <a:chOff x="6279990" y="5756610"/>
                <a:chExt cx="644866" cy="721774"/>
              </a:xfrm>
            </p:grpSpPr>
            <p:pic>
              <p:nvPicPr>
                <p:cNvPr id="56" name="Picture 2" descr="User Icon - Vector Customer Service, Support &amp; Care with Headphone for  Helpline Glyph Pictogram illustration Stock Vector | Adobe Stock">
                  <a:extLst>
                    <a:ext uri="{FF2B5EF4-FFF2-40B4-BE49-F238E27FC236}">
                      <a16:creationId xmlns:a16="http://schemas.microsoft.com/office/drawing/2014/main" id="{77FEC387-7B7C-E328-6E17-4C5C3E256C8B}"/>
                    </a:ext>
                  </a:extLst>
                </p:cNvPr>
                <p:cNvPicPr>
                  <a:picLocks noChangeAspect="1" noChangeArrowheads="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6430272" y="6068770"/>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15">
                  <a:extLst>
                    <a:ext uri="{FF2B5EF4-FFF2-40B4-BE49-F238E27FC236}">
                      <a16:creationId xmlns:a16="http://schemas.microsoft.com/office/drawing/2014/main" id="{1B2AEC26-B8EC-1746-80BA-2D3F20663EAD}"/>
                    </a:ext>
                  </a:extLst>
                </p:cNvPr>
                <p:cNvSpPr txBox="1"/>
                <p:nvPr/>
              </p:nvSpPr>
              <p:spPr>
                <a:xfrm>
                  <a:off x="6279990" y="5756610"/>
                  <a:ext cx="6448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53" name="Gruppo 148">
                <a:extLst>
                  <a:ext uri="{FF2B5EF4-FFF2-40B4-BE49-F238E27FC236}">
                    <a16:creationId xmlns:a16="http://schemas.microsoft.com/office/drawing/2014/main" id="{D38240E1-D141-CE84-6AA5-6A0276E6DF5D}"/>
                  </a:ext>
                </a:extLst>
              </p:cNvPr>
              <p:cNvGrpSpPr/>
              <p:nvPr/>
            </p:nvGrpSpPr>
            <p:grpSpPr>
              <a:xfrm>
                <a:off x="4875622" y="5764304"/>
                <a:ext cx="1045219" cy="766390"/>
                <a:chOff x="4894873" y="5764304"/>
                <a:chExt cx="1045219" cy="766390"/>
              </a:xfrm>
            </p:grpSpPr>
            <p:sp>
              <p:nvSpPr>
                <p:cNvPr id="54" name="TextBox 13">
                  <a:extLst>
                    <a:ext uri="{FF2B5EF4-FFF2-40B4-BE49-F238E27FC236}">
                      <a16:creationId xmlns:a16="http://schemas.microsoft.com/office/drawing/2014/main" id="{0922697D-BAD2-42EB-4401-976E03B202C7}"/>
                    </a:ext>
                  </a:extLst>
                </p:cNvPr>
                <p:cNvSpPr txBox="1"/>
                <p:nvPr/>
              </p:nvSpPr>
              <p:spPr>
                <a:xfrm>
                  <a:off x="4894873" y="5764304"/>
                  <a:ext cx="104521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Warranty Coverage</a:t>
                  </a:r>
                </a:p>
              </p:txBody>
            </p:sp>
            <p:pic>
              <p:nvPicPr>
                <p:cNvPr id="55" name="Picture 4" descr="Maintenance schedule icon with calendar and wrench">
                  <a:extLst>
                    <a:ext uri="{FF2B5EF4-FFF2-40B4-BE49-F238E27FC236}">
                      <a16:creationId xmlns:a16="http://schemas.microsoft.com/office/drawing/2014/main" id="{6A98C777-A156-067C-9785-9F01EBA095F9}"/>
                    </a:ext>
                  </a:extLst>
                </p:cNvPr>
                <p:cNvPicPr>
                  <a:picLocks noChangeAspect="1" noChangeArrowheads="1"/>
                </p:cNvPicPr>
                <p:nvPr/>
              </p:nvPicPr>
              <p:blipFill rotWithShape="1">
                <a:blip r:embed="rId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171157" y="6068770"/>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9" name="Gruppo 161">
              <a:extLst>
                <a:ext uri="{FF2B5EF4-FFF2-40B4-BE49-F238E27FC236}">
                  <a16:creationId xmlns:a16="http://schemas.microsoft.com/office/drawing/2014/main" id="{3E07EC11-7E34-11E1-7EA2-F59A55DA17FF}"/>
                </a:ext>
              </a:extLst>
            </p:cNvPr>
            <p:cNvGrpSpPr/>
            <p:nvPr/>
          </p:nvGrpSpPr>
          <p:grpSpPr>
            <a:xfrm>
              <a:off x="4643926" y="3227577"/>
              <a:ext cx="2747344" cy="2026398"/>
              <a:chOff x="4855117" y="3227577"/>
              <a:chExt cx="2747344" cy="2026398"/>
            </a:xfrm>
          </p:grpSpPr>
          <p:grpSp>
            <p:nvGrpSpPr>
              <p:cNvPr id="30" name="Gruppo 158">
                <a:extLst>
                  <a:ext uri="{FF2B5EF4-FFF2-40B4-BE49-F238E27FC236}">
                    <a16:creationId xmlns:a16="http://schemas.microsoft.com/office/drawing/2014/main" id="{71721BAB-E63C-E909-DCD6-42F8CBFB3321}"/>
                  </a:ext>
                </a:extLst>
              </p:cNvPr>
              <p:cNvGrpSpPr/>
              <p:nvPr/>
            </p:nvGrpSpPr>
            <p:grpSpPr>
              <a:xfrm>
                <a:off x="6796677" y="3228495"/>
                <a:ext cx="805784" cy="1978037"/>
                <a:chOff x="6796677" y="3228495"/>
                <a:chExt cx="805784" cy="1978037"/>
              </a:xfrm>
            </p:grpSpPr>
            <p:grpSp>
              <p:nvGrpSpPr>
                <p:cNvPr id="46" name="Gruppo 155">
                  <a:extLst>
                    <a:ext uri="{FF2B5EF4-FFF2-40B4-BE49-F238E27FC236}">
                      <a16:creationId xmlns:a16="http://schemas.microsoft.com/office/drawing/2014/main" id="{B68AF542-DCEC-8674-9065-FD9F6560B076}"/>
                    </a:ext>
                  </a:extLst>
                </p:cNvPr>
                <p:cNvGrpSpPr/>
                <p:nvPr/>
              </p:nvGrpSpPr>
              <p:grpSpPr>
                <a:xfrm>
                  <a:off x="6797675" y="3228495"/>
                  <a:ext cx="803789" cy="810672"/>
                  <a:chOff x="6714067" y="3228495"/>
                  <a:chExt cx="803789" cy="810672"/>
                </a:xfrm>
              </p:grpSpPr>
              <p:sp>
                <p:nvSpPr>
                  <p:cNvPr id="50" name="TextBox 21">
                    <a:extLst>
                      <a:ext uri="{FF2B5EF4-FFF2-40B4-BE49-F238E27FC236}">
                        <a16:creationId xmlns:a16="http://schemas.microsoft.com/office/drawing/2014/main" id="{6EC3AD28-E16A-BABF-776A-F80C6499F4D4}"/>
                      </a:ext>
                    </a:extLst>
                  </p:cNvPr>
                  <p:cNvSpPr txBox="1"/>
                  <p:nvPr/>
                </p:nvSpPr>
                <p:spPr>
                  <a:xfrm>
                    <a:off x="6714067" y="3228495"/>
                    <a:ext cx="803789" cy="246221"/>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Automatic reimbursement</a:t>
                    </a:r>
                  </a:p>
                </p:txBody>
              </p:sp>
              <p:pic>
                <p:nvPicPr>
                  <p:cNvPr id="51" name="Picture 2" descr="Refund Euro Icon - Free PNG &amp; SVG 130064 - Noun Project">
                    <a:extLst>
                      <a:ext uri="{FF2B5EF4-FFF2-40B4-BE49-F238E27FC236}">
                        <a16:creationId xmlns:a16="http://schemas.microsoft.com/office/drawing/2014/main" id="{6214AE53-D7DE-EB6C-F80C-618473FCBE67}"/>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46563" y="3500370"/>
                    <a:ext cx="538797" cy="538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uppo 150">
                  <a:extLst>
                    <a:ext uri="{FF2B5EF4-FFF2-40B4-BE49-F238E27FC236}">
                      <a16:creationId xmlns:a16="http://schemas.microsoft.com/office/drawing/2014/main" id="{F3B85DE3-1585-0800-13A4-16D5D3E6F48A}"/>
                    </a:ext>
                  </a:extLst>
                </p:cNvPr>
                <p:cNvGrpSpPr/>
                <p:nvPr/>
              </p:nvGrpSpPr>
              <p:grpSpPr>
                <a:xfrm>
                  <a:off x="6796677" y="4491157"/>
                  <a:ext cx="805784" cy="715375"/>
                  <a:chOff x="6879287" y="4491157"/>
                  <a:chExt cx="805784" cy="715375"/>
                </a:xfrm>
              </p:grpSpPr>
              <p:pic>
                <p:nvPicPr>
                  <p:cNvPr id="48" name="Picture 2">
                    <a:extLst>
                      <a:ext uri="{FF2B5EF4-FFF2-40B4-BE49-F238E27FC236}">
                        <a16:creationId xmlns:a16="http://schemas.microsoft.com/office/drawing/2014/main" id="{65FEA323-3D08-206D-05AA-DDAD09C05803}"/>
                      </a:ext>
                    </a:extLst>
                  </p:cNvPr>
                  <p:cNvPicPr>
                    <a:picLocks noChangeAspect="1" noChangeArrowheads="1"/>
                  </p:cNvPicPr>
                  <p:nvPr/>
                </p:nvPicPr>
                <p:blipFill rotWithShape="1">
                  <a:blip r:embed="rId9">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6963739" y="4837199"/>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14">
                    <a:extLst>
                      <a:ext uri="{FF2B5EF4-FFF2-40B4-BE49-F238E27FC236}">
                        <a16:creationId xmlns:a16="http://schemas.microsoft.com/office/drawing/2014/main" id="{723C2656-E331-66D1-F14D-BB8C15F7A25A}"/>
                      </a:ext>
                    </a:extLst>
                  </p:cNvPr>
                  <p:cNvSpPr txBox="1"/>
                  <p:nvPr/>
                </p:nvSpPr>
                <p:spPr>
                  <a:xfrm>
                    <a:off x="6879287" y="4491157"/>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Commissioning</a:t>
                    </a:r>
                  </a:p>
                </p:txBody>
              </p:sp>
            </p:grpSp>
          </p:grpSp>
          <p:grpSp>
            <p:nvGrpSpPr>
              <p:cNvPr id="31" name="Gruppo 160">
                <a:extLst>
                  <a:ext uri="{FF2B5EF4-FFF2-40B4-BE49-F238E27FC236}">
                    <a16:creationId xmlns:a16="http://schemas.microsoft.com/office/drawing/2014/main" id="{CBA578E6-71F0-2FF6-EAA5-5F9B03594593}"/>
                  </a:ext>
                </a:extLst>
              </p:cNvPr>
              <p:cNvGrpSpPr/>
              <p:nvPr/>
            </p:nvGrpSpPr>
            <p:grpSpPr>
              <a:xfrm>
                <a:off x="4855117" y="3227577"/>
                <a:ext cx="687411" cy="2026398"/>
                <a:chOff x="4855117" y="3227577"/>
                <a:chExt cx="687411" cy="2026398"/>
              </a:xfrm>
            </p:grpSpPr>
            <p:grpSp>
              <p:nvGrpSpPr>
                <p:cNvPr id="39" name="Gruppo 153">
                  <a:extLst>
                    <a:ext uri="{FF2B5EF4-FFF2-40B4-BE49-F238E27FC236}">
                      <a16:creationId xmlns:a16="http://schemas.microsoft.com/office/drawing/2014/main" id="{FA68FE8C-0375-FF4D-D90D-68C79CB06F03}"/>
                    </a:ext>
                  </a:extLst>
                </p:cNvPr>
                <p:cNvGrpSpPr/>
                <p:nvPr/>
              </p:nvGrpSpPr>
              <p:grpSpPr>
                <a:xfrm>
                  <a:off x="4878072" y="4491157"/>
                  <a:ext cx="641500" cy="762818"/>
                  <a:chOff x="4250937" y="4491157"/>
                  <a:chExt cx="641500" cy="762818"/>
                </a:xfrm>
              </p:grpSpPr>
              <p:sp>
                <p:nvSpPr>
                  <p:cNvPr id="44" name="TextBox 21">
                    <a:extLst>
                      <a:ext uri="{FF2B5EF4-FFF2-40B4-BE49-F238E27FC236}">
                        <a16:creationId xmlns:a16="http://schemas.microsoft.com/office/drawing/2014/main" id="{C99A65E7-1011-1245-5C0D-F803F599DDE5}"/>
                      </a:ext>
                    </a:extLst>
                  </p:cNvPr>
                  <p:cNvSpPr txBox="1"/>
                  <p:nvPr/>
                </p:nvSpPr>
                <p:spPr>
                  <a:xfrm>
                    <a:off x="4296835" y="4491157"/>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Site</a:t>
                    </a:r>
                    <a:br>
                      <a:rPr kumimoji="0" lang="en-US" sz="800" b="0" i="0" u="none" strike="noStrike" kern="1200" cap="none" spc="0" normalizeH="0" baseline="0" noProof="0" dirty="0">
                        <a:ln>
                          <a:noFill/>
                        </a:ln>
                        <a:solidFill>
                          <a:srgbClr val="002060"/>
                        </a:solidFill>
                        <a:effectLst/>
                        <a:uLnTx/>
                        <a:uFillTx/>
                        <a:ea typeface="+mn-ea"/>
                        <a:cs typeface="+mn-cs"/>
                      </a:rPr>
                    </a:br>
                    <a:r>
                      <a:rPr kumimoji="0" lang="en-US" sz="800" b="0" i="0" u="none" strike="noStrike" kern="1200" cap="none" spc="0" normalizeH="0" baseline="0" noProof="0" dirty="0">
                        <a:ln>
                          <a:noFill/>
                        </a:ln>
                        <a:solidFill>
                          <a:srgbClr val="002060"/>
                        </a:solidFill>
                        <a:effectLst/>
                        <a:uLnTx/>
                        <a:uFillTx/>
                        <a:ea typeface="+mn-ea"/>
                        <a:cs typeface="+mn-cs"/>
                      </a:rPr>
                      <a:t>evaluation</a:t>
                    </a:r>
                  </a:p>
                </p:txBody>
              </p:sp>
              <p:pic>
                <p:nvPicPr>
                  <p:cNvPr id="45" name="Picture 10" descr="12,112 Icon Depot Images, Stock Photos &amp; Vectors | Shutterstock">
                    <a:extLst>
                      <a:ext uri="{FF2B5EF4-FFF2-40B4-BE49-F238E27FC236}">
                        <a16:creationId xmlns:a16="http://schemas.microsoft.com/office/drawing/2014/main" id="{EF2E4A68-DB42-90A2-E19C-32DC571E17D9}"/>
                      </a:ext>
                    </a:extLst>
                  </p:cNvPr>
                  <p:cNvPicPr>
                    <a:picLocks noChangeAspect="1" noChangeArrowheads="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4250937" y="4789755"/>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uppo 157">
                  <a:extLst>
                    <a:ext uri="{FF2B5EF4-FFF2-40B4-BE49-F238E27FC236}">
                      <a16:creationId xmlns:a16="http://schemas.microsoft.com/office/drawing/2014/main" id="{DA3ECDF8-38FC-BA3A-5542-0C734B62E223}"/>
                    </a:ext>
                  </a:extLst>
                </p:cNvPr>
                <p:cNvGrpSpPr/>
                <p:nvPr/>
              </p:nvGrpSpPr>
              <p:grpSpPr>
                <a:xfrm>
                  <a:off x="4855117" y="3227577"/>
                  <a:ext cx="687411" cy="813779"/>
                  <a:chOff x="4753088" y="3227577"/>
                  <a:chExt cx="687411" cy="813779"/>
                </a:xfrm>
              </p:grpSpPr>
              <p:sp>
                <p:nvSpPr>
                  <p:cNvPr id="41" name="TextBox 21">
                    <a:extLst>
                      <a:ext uri="{FF2B5EF4-FFF2-40B4-BE49-F238E27FC236}">
                        <a16:creationId xmlns:a16="http://schemas.microsoft.com/office/drawing/2014/main" id="{67513CFB-D4EB-5629-C206-6BF47AD26E9B}"/>
                      </a:ext>
                    </a:extLst>
                  </p:cNvPr>
                  <p:cNvSpPr txBox="1"/>
                  <p:nvPr/>
                </p:nvSpPr>
                <p:spPr>
                  <a:xfrm>
                    <a:off x="4753088" y="3227577"/>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Encode Sans"/>
                        <a:ea typeface="+mn-ea"/>
                        <a:cs typeface="+mn-cs"/>
                      </a:rPr>
                      <a:t>Charging app</a:t>
                    </a:r>
                  </a:p>
                </p:txBody>
              </p:sp>
              <p:pic>
                <p:nvPicPr>
                  <p:cNvPr id="42" name="Image 17">
                    <a:extLst>
                      <a:ext uri="{FF2B5EF4-FFF2-40B4-BE49-F238E27FC236}">
                        <a16:creationId xmlns:a16="http://schemas.microsoft.com/office/drawing/2014/main" id="{339FB003-34D8-6F72-7FAF-52D62B9814D4}"/>
                      </a:ext>
                    </a:extLst>
                  </p:cNvPr>
                  <p:cNvPicPr>
                    <a:picLocks noChangeAspect="1"/>
                  </p:cNvPicPr>
                  <p:nvPr/>
                </p:nvPicPr>
                <p:blipFill>
                  <a:blip r:embed="rId12"/>
                  <a:stretch>
                    <a:fillRect/>
                  </a:stretch>
                </p:blipFill>
                <p:spPr>
                  <a:xfrm>
                    <a:off x="4823406" y="3428084"/>
                    <a:ext cx="286653" cy="613272"/>
                  </a:xfrm>
                  <a:prstGeom prst="rect">
                    <a:avLst/>
                  </a:prstGeom>
                </p:spPr>
              </p:pic>
              <p:pic>
                <p:nvPicPr>
                  <p:cNvPr id="43" name="Image 19">
                    <a:extLst>
                      <a:ext uri="{FF2B5EF4-FFF2-40B4-BE49-F238E27FC236}">
                        <a16:creationId xmlns:a16="http://schemas.microsoft.com/office/drawing/2014/main" id="{1AF206B9-F80F-0B54-4515-8336A1CD09F0}"/>
                      </a:ext>
                    </a:extLst>
                  </p:cNvPr>
                  <p:cNvPicPr>
                    <a:picLocks noChangeAspect="1"/>
                  </p:cNvPicPr>
                  <p:nvPr/>
                </p:nvPicPr>
                <p:blipFill>
                  <a:blip r:embed="rId13"/>
                  <a:stretch>
                    <a:fillRect/>
                  </a:stretch>
                </p:blipFill>
                <p:spPr>
                  <a:xfrm>
                    <a:off x="5078020" y="3430273"/>
                    <a:ext cx="292160" cy="608894"/>
                  </a:xfrm>
                  <a:prstGeom prst="rect">
                    <a:avLst/>
                  </a:prstGeom>
                </p:spPr>
              </p:pic>
            </p:grpSp>
          </p:grpSp>
          <p:grpSp>
            <p:nvGrpSpPr>
              <p:cNvPr id="32" name="Gruppo 159">
                <a:extLst>
                  <a:ext uri="{FF2B5EF4-FFF2-40B4-BE49-F238E27FC236}">
                    <a16:creationId xmlns:a16="http://schemas.microsoft.com/office/drawing/2014/main" id="{6DD5307B-1756-D1B7-4120-D9C9C3BF7028}"/>
                  </a:ext>
                </a:extLst>
              </p:cNvPr>
              <p:cNvGrpSpPr/>
              <p:nvPr/>
            </p:nvGrpSpPr>
            <p:grpSpPr>
              <a:xfrm>
                <a:off x="5874256" y="3227577"/>
                <a:ext cx="590693" cy="2019156"/>
                <a:chOff x="5752847" y="3227577"/>
                <a:chExt cx="590693" cy="2019156"/>
              </a:xfrm>
            </p:grpSpPr>
            <p:grpSp>
              <p:nvGrpSpPr>
                <p:cNvPr id="33" name="Gruppo 151">
                  <a:extLst>
                    <a:ext uri="{FF2B5EF4-FFF2-40B4-BE49-F238E27FC236}">
                      <a16:creationId xmlns:a16="http://schemas.microsoft.com/office/drawing/2014/main" id="{8F4149DC-C34E-4B5B-6898-EA4297D7C1D9}"/>
                    </a:ext>
                  </a:extLst>
                </p:cNvPr>
                <p:cNvGrpSpPr/>
                <p:nvPr/>
              </p:nvGrpSpPr>
              <p:grpSpPr>
                <a:xfrm>
                  <a:off x="5752847" y="4491157"/>
                  <a:ext cx="590693" cy="755576"/>
                  <a:chOff x="6199839" y="4491157"/>
                  <a:chExt cx="590693" cy="755576"/>
                </a:xfrm>
              </p:grpSpPr>
              <p:sp>
                <p:nvSpPr>
                  <p:cNvPr id="37" name="TextBox 22">
                    <a:extLst>
                      <a:ext uri="{FF2B5EF4-FFF2-40B4-BE49-F238E27FC236}">
                        <a16:creationId xmlns:a16="http://schemas.microsoft.com/office/drawing/2014/main" id="{B98E76D8-01AF-FC90-D857-A94B3CB7F5CA}"/>
                      </a:ext>
                    </a:extLst>
                  </p:cNvPr>
                  <p:cNvSpPr txBox="1"/>
                  <p:nvPr/>
                </p:nvSpPr>
                <p:spPr>
                  <a:xfrm>
                    <a:off x="6199839" y="4491157"/>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ea typeface="+mn-ea"/>
                        <a:cs typeface="+mn-cs"/>
                      </a:rPr>
                      <a:t>Hardware installation</a:t>
                    </a:r>
                  </a:p>
                </p:txBody>
              </p:sp>
              <p:pic>
                <p:nvPicPr>
                  <p:cNvPr id="38" name="Picture 6" descr="Charging Station Vector Art, Icons, and Graphics for Free Download">
                    <a:extLst>
                      <a:ext uri="{FF2B5EF4-FFF2-40B4-BE49-F238E27FC236}">
                        <a16:creationId xmlns:a16="http://schemas.microsoft.com/office/drawing/2014/main" id="{A24C2607-8732-AFC6-6E42-53D73BFB78A2}"/>
                      </a:ext>
                    </a:extLst>
                  </p:cNvPr>
                  <p:cNvPicPr>
                    <a:picLocks noChangeAspect="1" noChangeArrowheads="1"/>
                  </p:cNvPicPr>
                  <p:nvPr/>
                </p:nvPicPr>
                <p:blipFill rotWithShape="1">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6306787" y="4796997"/>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uppo 156">
                  <a:extLst>
                    <a:ext uri="{FF2B5EF4-FFF2-40B4-BE49-F238E27FC236}">
                      <a16:creationId xmlns:a16="http://schemas.microsoft.com/office/drawing/2014/main" id="{EF64FE0E-FC87-CB3D-066E-268BBF900640}"/>
                    </a:ext>
                  </a:extLst>
                </p:cNvPr>
                <p:cNvGrpSpPr/>
                <p:nvPr/>
              </p:nvGrpSpPr>
              <p:grpSpPr>
                <a:xfrm>
                  <a:off x="5796876" y="3227577"/>
                  <a:ext cx="502634" cy="712612"/>
                  <a:chOff x="5539119" y="3227577"/>
                  <a:chExt cx="502634" cy="712612"/>
                </a:xfrm>
              </p:grpSpPr>
              <p:sp>
                <p:nvSpPr>
                  <p:cNvPr id="35" name="ZoneTexte 280">
                    <a:extLst>
                      <a:ext uri="{FF2B5EF4-FFF2-40B4-BE49-F238E27FC236}">
                        <a16:creationId xmlns:a16="http://schemas.microsoft.com/office/drawing/2014/main" id="{3540B61E-6BCB-7286-F10B-E307BC2073E9}"/>
                      </a:ext>
                    </a:extLst>
                  </p:cNvPr>
                  <p:cNvSpPr txBox="1"/>
                  <p:nvPr/>
                </p:nvSpPr>
                <p:spPr>
                  <a:xfrm>
                    <a:off x="5539119" y="3227577"/>
                    <a:ext cx="502634" cy="123111"/>
                  </a:xfrm>
                  <a:prstGeom prst="rect">
                    <a:avLst/>
                  </a:prstGeom>
                  <a:noFill/>
                </p:spPr>
                <p:txBody>
                  <a:bodyPr wrap="square" lIns="0" tIns="0" rIns="0" bIns="0">
                    <a:spAutoFit/>
                  </a:bodyPr>
                  <a:lstStyle/>
                  <a:p>
                    <a:pPr algn="ctr"/>
                    <a:r>
                      <a:rPr lang="en-US" sz="800" noProof="0" dirty="0">
                        <a:solidFill>
                          <a:srgbClr val="002060"/>
                        </a:solidFill>
                      </a:rPr>
                      <a:t>RFID card</a:t>
                    </a:r>
                  </a:p>
                </p:txBody>
              </p:sp>
              <p:pic>
                <p:nvPicPr>
                  <p:cNvPr id="36" name="Picture 13" descr="A blue card with white text&#10;&#10;Description automatically generated">
                    <a:extLst>
                      <a:ext uri="{FF2B5EF4-FFF2-40B4-BE49-F238E27FC236}">
                        <a16:creationId xmlns:a16="http://schemas.microsoft.com/office/drawing/2014/main" id="{961749C1-EFBA-39C8-3DAC-2F936DB151C8}"/>
                      </a:ext>
                    </a:extLst>
                  </p:cNvPr>
                  <p:cNvPicPr>
                    <a:picLocks noChangeAspect="1"/>
                  </p:cNvPicPr>
                  <p:nvPr/>
                </p:nvPicPr>
                <p:blipFill rotWithShape="1">
                  <a:blip r:embed="rId15">
                    <a:extLst>
                      <a:ext uri="{28A0092B-C50C-407E-A947-70E740481C1C}">
                        <a14:useLocalDpi xmlns:a14="http://schemas.microsoft.com/office/drawing/2010/main" val="0"/>
                      </a:ext>
                    </a:extLst>
                  </a:blip>
                  <a:srcRect l="16153" r="15128"/>
                  <a:stretch/>
                </p:blipFill>
                <p:spPr>
                  <a:xfrm>
                    <a:off x="5539119" y="3529251"/>
                    <a:ext cx="502634" cy="410938"/>
                  </a:xfrm>
                  <a:prstGeom prst="rect">
                    <a:avLst/>
                  </a:prstGeom>
                </p:spPr>
              </p:pic>
            </p:grpSp>
          </p:grpSp>
        </p:grpSp>
      </p:grpSp>
      <p:sp>
        <p:nvSpPr>
          <p:cNvPr id="61" name="Rectangle 60">
            <a:extLst>
              <a:ext uri="{FF2B5EF4-FFF2-40B4-BE49-F238E27FC236}">
                <a16:creationId xmlns:a16="http://schemas.microsoft.com/office/drawing/2014/main" id="{315B4C4C-3870-C6EE-E4C8-1278D85D74A9}"/>
              </a:ext>
            </a:extLst>
          </p:cNvPr>
          <p:cNvSpPr/>
          <p:nvPr/>
        </p:nvSpPr>
        <p:spPr>
          <a:xfrm>
            <a:off x="492126" y="1653436"/>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0C95644-1C02-89EE-0860-60B99B093685}"/>
              </a:ext>
            </a:extLst>
          </p:cNvPr>
          <p:cNvSpPr/>
          <p:nvPr/>
        </p:nvSpPr>
        <p:spPr>
          <a:xfrm>
            <a:off x="506800" y="4188567"/>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3D249DF-8497-5FAC-5D37-08B634508472}"/>
              </a:ext>
            </a:extLst>
          </p:cNvPr>
          <p:cNvSpPr/>
          <p:nvPr/>
        </p:nvSpPr>
        <p:spPr>
          <a:xfrm>
            <a:off x="506740" y="5456822"/>
            <a:ext cx="3478625" cy="1146474"/>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A356D34-FAEB-B9C3-2B42-3CAB8F3AECAE}"/>
              </a:ext>
            </a:extLst>
          </p:cNvPr>
          <p:cNvSpPr/>
          <p:nvPr/>
        </p:nvSpPr>
        <p:spPr>
          <a:xfrm>
            <a:off x="442599" y="3180269"/>
            <a:ext cx="2088831" cy="930681"/>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1D3100F-C02E-A418-268E-59C9E00B371A}"/>
              </a:ext>
            </a:extLst>
          </p:cNvPr>
          <p:cNvSpPr/>
          <p:nvPr/>
        </p:nvSpPr>
        <p:spPr>
          <a:xfrm>
            <a:off x="2541037" y="3185534"/>
            <a:ext cx="1429713" cy="92546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8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22">
            <a:extLst>
              <a:ext uri="{FF2B5EF4-FFF2-40B4-BE49-F238E27FC236}">
                <a16:creationId xmlns:a16="http://schemas.microsoft.com/office/drawing/2014/main" id="{A4AAE05B-4417-7368-C0A7-4892D856104E}"/>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44" name="Rettangolo 20">
            <a:extLst>
              <a:ext uri="{FF2B5EF4-FFF2-40B4-BE49-F238E27FC236}">
                <a16:creationId xmlns:a16="http://schemas.microsoft.com/office/drawing/2014/main" id="{5616104E-DBA4-9B7D-25E7-AE2916752021}"/>
              </a:ext>
            </a:extLst>
          </p:cNvPr>
          <p:cNvSpPr/>
          <p:nvPr/>
        </p:nvSpPr>
        <p:spPr>
          <a:xfrm>
            <a:off x="5266420" y="1955511"/>
            <a:ext cx="4576753" cy="3350931"/>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Aft>
                <a:spcPts val="500"/>
              </a:spcAft>
              <a:buClr>
                <a:srgbClr val="FF0066"/>
              </a:buClr>
              <a:defRPr/>
            </a:pPr>
            <a:endParaRPr kumimoji="0" lang="en-US" sz="1400" b="0" i="0" u="none" strike="noStrike" kern="1200" cap="none" spc="0" normalizeH="0" baseline="0" dirty="0">
              <a:ln>
                <a:noFill/>
              </a:ln>
              <a:solidFill>
                <a:schemeClr val="tx2"/>
              </a:solidFill>
              <a:effectLst/>
              <a:uLnTx/>
              <a:uFillTx/>
              <a:ea typeface="+mn-ea"/>
              <a:cs typeface="+mn-cs"/>
            </a:endParaRPr>
          </a:p>
        </p:txBody>
      </p:sp>
      <p:sp>
        <p:nvSpPr>
          <p:cNvPr id="3" name="Espace réservé du texte 2">
            <a:extLst>
              <a:ext uri="{FF2B5EF4-FFF2-40B4-BE49-F238E27FC236}">
                <a16:creationId xmlns:a16="http://schemas.microsoft.com/office/drawing/2014/main" id="{884D9A42-FAB7-FFB6-0412-A4E5A4B1E1B0}"/>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none"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pic>
        <p:nvPicPr>
          <p:cNvPr id="7" name="Image 6">
            <a:extLst>
              <a:ext uri="{FF2B5EF4-FFF2-40B4-BE49-F238E27FC236}">
                <a16:creationId xmlns:a16="http://schemas.microsoft.com/office/drawing/2014/main" id="{51A26AC8-69BB-1411-19B0-5A33B3A84AD4}"/>
              </a:ext>
            </a:extLst>
          </p:cNvPr>
          <p:cNvPicPr>
            <a:picLocks noChangeAspect="1"/>
          </p:cNvPicPr>
          <p:nvPr/>
        </p:nvPicPr>
        <p:blipFill>
          <a:blip r:embed="rId4"/>
          <a:stretch>
            <a:fillRect/>
          </a:stretch>
        </p:blipFill>
        <p:spPr>
          <a:xfrm>
            <a:off x="5882630" y="2701171"/>
            <a:ext cx="874741" cy="920709"/>
          </a:xfrm>
          <a:prstGeom prst="rect">
            <a:avLst/>
          </a:prstGeom>
        </p:spPr>
      </p:pic>
      <p:sp>
        <p:nvSpPr>
          <p:cNvPr id="13" name="ZoneTexte 12">
            <a:extLst>
              <a:ext uri="{FF2B5EF4-FFF2-40B4-BE49-F238E27FC236}">
                <a16:creationId xmlns:a16="http://schemas.microsoft.com/office/drawing/2014/main" id="{195C1023-4DD5-0597-C94A-0F24B38800CA}"/>
              </a:ext>
            </a:extLst>
          </p:cNvPr>
          <p:cNvSpPr txBox="1"/>
          <p:nvPr/>
        </p:nvSpPr>
        <p:spPr>
          <a:xfrm>
            <a:off x="5255245" y="2115713"/>
            <a:ext cx="2118360" cy="523220"/>
          </a:xfrm>
          <a:prstGeom prst="rect">
            <a:avLst/>
          </a:prstGeom>
          <a:noFill/>
        </p:spPr>
        <p:txBody>
          <a:bodyPr wrap="square">
            <a:spAutoFit/>
          </a:bodyPr>
          <a:lstStyle/>
          <a:p>
            <a:pPr algn="ctr"/>
            <a:r>
              <a:rPr lang="en-US" sz="1400" b="1" dirty="0">
                <a:solidFill>
                  <a:srgbClr val="C00000"/>
                </a:solidFill>
                <a:latin typeface="+mn-lt"/>
              </a:rPr>
              <a:t>BEST IN CLASS COVERAGE</a:t>
            </a:r>
          </a:p>
        </p:txBody>
      </p:sp>
      <p:sp>
        <p:nvSpPr>
          <p:cNvPr id="23" name="ZoneTexte 22">
            <a:extLst>
              <a:ext uri="{FF2B5EF4-FFF2-40B4-BE49-F238E27FC236}">
                <a16:creationId xmlns:a16="http://schemas.microsoft.com/office/drawing/2014/main" id="{BB13D32C-00ED-8031-36BA-F9A94FF1FE70}"/>
              </a:ext>
            </a:extLst>
          </p:cNvPr>
          <p:cNvSpPr txBox="1"/>
          <p:nvPr/>
        </p:nvSpPr>
        <p:spPr>
          <a:xfrm>
            <a:off x="7509120" y="2114451"/>
            <a:ext cx="2291063" cy="523220"/>
          </a:xfrm>
          <a:prstGeom prst="rect">
            <a:avLst/>
          </a:prstGeom>
          <a:noFill/>
        </p:spPr>
        <p:txBody>
          <a:bodyPr wrap="square">
            <a:spAutoFit/>
          </a:bodyPr>
          <a:lstStyle/>
          <a:p>
            <a:pPr algn="ctr"/>
            <a:r>
              <a:rPr lang="en-US" sz="1400" b="1" dirty="0">
                <a:solidFill>
                  <a:srgbClr val="C00000"/>
                </a:solidFill>
                <a:latin typeface="+mn-lt"/>
              </a:rPr>
              <a:t>FREE2MOVE CHARGE BUSINESS APP</a:t>
            </a:r>
          </a:p>
        </p:txBody>
      </p:sp>
      <p:sp>
        <p:nvSpPr>
          <p:cNvPr id="43" name="Rettangolo 18">
            <a:extLst>
              <a:ext uri="{FF2B5EF4-FFF2-40B4-BE49-F238E27FC236}">
                <a16:creationId xmlns:a16="http://schemas.microsoft.com/office/drawing/2014/main" id="{CE8E8F81-0A19-B659-5EFF-AA580A8D8137}"/>
              </a:ext>
            </a:extLst>
          </p:cNvPr>
          <p:cNvSpPr/>
          <p:nvPr/>
        </p:nvSpPr>
        <p:spPr>
          <a:xfrm>
            <a:off x="5232400" y="5424509"/>
            <a:ext cx="4610773" cy="1240637"/>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Aft>
                <a:spcPts val="500"/>
              </a:spcAft>
              <a:defRPr/>
            </a:pPr>
            <a:r>
              <a:rPr kumimoji="0" lang="en-US" sz="1400" b="1" strike="noStrike" kern="1200" cap="none" spc="0" normalizeH="0" baseline="0" dirty="0">
                <a:ln>
                  <a:noFill/>
                </a:ln>
                <a:solidFill>
                  <a:prstClr val="white"/>
                </a:solidFill>
                <a:effectLst/>
                <a:uLnTx/>
                <a:uFillTx/>
                <a:ea typeface="+mn-ea"/>
                <a:cs typeface="+mn-cs"/>
              </a:rPr>
              <a:t>Benefits:</a:t>
            </a:r>
          </a:p>
          <a:p>
            <a:pPr marL="212400" indent="-213750">
              <a:spcAft>
                <a:spcPts val="500"/>
              </a:spcAft>
              <a:buFont typeface="Arial" panose="020B0604020202020204" pitchFamily="34" charset="0"/>
              <a:buChar char="•"/>
              <a:defRPr/>
            </a:pPr>
            <a:r>
              <a:rPr kumimoji="0" lang="en-US" sz="1400" b="1" strike="noStrike" kern="1200" cap="none" spc="0" normalizeH="0" baseline="0" dirty="0">
                <a:ln>
                  <a:noFill/>
                </a:ln>
                <a:solidFill>
                  <a:prstClr val="white"/>
                </a:solidFill>
                <a:effectLst/>
                <a:uLnTx/>
                <a:uFillTx/>
                <a:ea typeface="+mn-ea"/>
                <a:cs typeface="+mn-cs"/>
              </a:rPr>
              <a:t>Easy to manage </a:t>
            </a:r>
            <a:r>
              <a:rPr kumimoji="0" lang="en-US" sz="1400" strike="noStrike" kern="1200" cap="none" spc="0" normalizeH="0" baseline="0" dirty="0">
                <a:ln>
                  <a:noFill/>
                </a:ln>
                <a:solidFill>
                  <a:prstClr val="white"/>
                </a:solidFill>
                <a:effectLst/>
                <a:uLnTx/>
                <a:uFillTx/>
                <a:ea typeface="+mn-ea"/>
                <a:cs typeface="+mn-cs"/>
              </a:rPr>
              <a:t>for the </a:t>
            </a:r>
            <a:r>
              <a:rPr lang="en-US" sz="1400" dirty="0">
                <a:solidFill>
                  <a:prstClr val="white"/>
                </a:solidFill>
              </a:rPr>
              <a:t>company</a:t>
            </a:r>
          </a:p>
          <a:p>
            <a:pPr marL="212400" indent="-213750">
              <a:spcAft>
                <a:spcPts val="500"/>
              </a:spcAft>
              <a:buFont typeface="Arial" panose="020B0604020202020204" pitchFamily="34" charset="0"/>
              <a:buChar char="•"/>
              <a:defRPr/>
            </a:pPr>
            <a:r>
              <a:rPr kumimoji="0" lang="en-US" sz="1400" b="1" strike="noStrike" kern="1200" cap="none" spc="0" normalizeH="0" baseline="0" dirty="0">
                <a:ln>
                  <a:noFill/>
                </a:ln>
                <a:solidFill>
                  <a:prstClr val="white"/>
                </a:solidFill>
                <a:effectLst/>
                <a:uLnTx/>
                <a:uFillTx/>
                <a:ea typeface="+mn-ea"/>
                <a:cs typeface="+mn-cs"/>
              </a:rPr>
              <a:t>Easy to use </a:t>
            </a:r>
            <a:r>
              <a:rPr kumimoji="0" lang="en-US" sz="1400" strike="noStrike" kern="1200" cap="none" spc="0" normalizeH="0" baseline="0" dirty="0">
                <a:ln>
                  <a:noFill/>
                </a:ln>
                <a:solidFill>
                  <a:prstClr val="white"/>
                </a:solidFill>
                <a:effectLst/>
                <a:uLnTx/>
                <a:uFillTx/>
                <a:ea typeface="+mn-ea"/>
                <a:cs typeface="+mn-cs"/>
              </a:rPr>
              <a:t>for the employees</a:t>
            </a:r>
          </a:p>
          <a:p>
            <a:pPr marL="212400" indent="-213750">
              <a:spcAft>
                <a:spcPts val="500"/>
              </a:spcAft>
              <a:buFont typeface="Arial" panose="020B0604020202020204" pitchFamily="34" charset="0"/>
              <a:buChar char="•"/>
              <a:defRPr/>
            </a:pPr>
            <a:r>
              <a:rPr kumimoji="0" lang="en-US" sz="1400" b="1" strike="noStrike" kern="1200" cap="none" spc="0" normalizeH="0" baseline="0" dirty="0">
                <a:ln>
                  <a:noFill/>
                </a:ln>
                <a:solidFill>
                  <a:prstClr val="white"/>
                </a:solidFill>
                <a:effectLst/>
                <a:uLnTx/>
                <a:uFillTx/>
                <a:ea typeface="+mn-ea"/>
                <a:cs typeface="+mn-cs"/>
              </a:rPr>
              <a:t>Consolidated reporting </a:t>
            </a:r>
            <a:r>
              <a:rPr kumimoji="0" lang="en-US" sz="1400" strike="noStrike" kern="1200" cap="none" spc="0" normalizeH="0" baseline="0" dirty="0">
                <a:ln>
                  <a:noFill/>
                </a:ln>
                <a:solidFill>
                  <a:prstClr val="white"/>
                </a:solidFill>
                <a:effectLst/>
                <a:uLnTx/>
                <a:uFillTx/>
                <a:ea typeface="+mn-ea"/>
                <a:cs typeface="+mn-cs"/>
              </a:rPr>
              <a:t>and </a:t>
            </a:r>
            <a:r>
              <a:rPr kumimoji="0" lang="en-US" sz="1400" b="1" strike="noStrike" kern="1200" cap="none" spc="0" normalizeH="0" baseline="0" dirty="0">
                <a:ln>
                  <a:noFill/>
                </a:ln>
                <a:solidFill>
                  <a:prstClr val="white"/>
                </a:solidFill>
                <a:effectLst/>
                <a:uLnTx/>
                <a:uFillTx/>
                <a:ea typeface="+mn-ea"/>
                <a:cs typeface="+mn-cs"/>
              </a:rPr>
              <a:t>invoicing</a:t>
            </a:r>
          </a:p>
        </p:txBody>
      </p:sp>
      <p:pic>
        <p:nvPicPr>
          <p:cNvPr id="9" name="Image 8">
            <a:extLst>
              <a:ext uri="{FF2B5EF4-FFF2-40B4-BE49-F238E27FC236}">
                <a16:creationId xmlns:a16="http://schemas.microsoft.com/office/drawing/2014/main" id="{9A22DC68-D45F-B0C2-FA0A-95CFDAE34805}"/>
              </a:ext>
            </a:extLst>
          </p:cNvPr>
          <p:cNvPicPr>
            <a:picLocks noChangeAspect="1"/>
          </p:cNvPicPr>
          <p:nvPr/>
        </p:nvPicPr>
        <p:blipFill>
          <a:blip r:embed="rId5"/>
          <a:stretch>
            <a:fillRect/>
          </a:stretch>
        </p:blipFill>
        <p:spPr>
          <a:xfrm>
            <a:off x="8492750" y="2785898"/>
            <a:ext cx="334903" cy="724727"/>
          </a:xfrm>
          <a:prstGeom prst="rect">
            <a:avLst/>
          </a:prstGeom>
          <a:ln>
            <a:solidFill>
              <a:srgbClr val="002060"/>
            </a:solidFill>
          </a:ln>
        </p:spPr>
      </p:pic>
      <p:sp>
        <p:nvSpPr>
          <p:cNvPr id="2" name="Espace réservé du numéro de diapositive 1">
            <a:extLst>
              <a:ext uri="{FF2B5EF4-FFF2-40B4-BE49-F238E27FC236}">
                <a16:creationId xmlns:a16="http://schemas.microsoft.com/office/drawing/2014/main" id="{413AE623-CA89-B115-18C9-5CDED9A0A7A9}"/>
              </a:ext>
            </a:extLst>
          </p:cNvPr>
          <p:cNvSpPr txBox="1">
            <a:spLocks/>
          </p:cNvSpPr>
          <p:nvPr/>
        </p:nvSpPr>
        <p:spPr>
          <a:xfrm>
            <a:off x="10979874" y="6489701"/>
            <a:ext cx="720000" cy="216000"/>
          </a:xfrm>
          <a:prstGeom prst="rect">
            <a:avLst/>
          </a:prstGeom>
        </p:spPr>
        <p:txBody>
          <a:bodyPr vert="horz" lIns="91440" tIns="45720" rIns="91440" bIns="45720" rtlCol="0" anchor="ctr">
            <a:noAutofit/>
          </a:bodyPr>
          <a:lstStyle>
            <a:defPPr>
              <a:defRPr lang="fr-FR"/>
            </a:defPPr>
            <a:lvl1pPr algn="r">
              <a:defRPr sz="900" b="0">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DD8995-F2EE-40C4-8103-1CCA6A102646}" type="slidenum">
              <a:rPr lang="en-US" smtClean="0"/>
              <a:pPr/>
              <a:t>36</a:t>
            </a:fld>
            <a:endParaRPr lang="en-US" dirty="0"/>
          </a:p>
        </p:txBody>
      </p:sp>
      <p:sp>
        <p:nvSpPr>
          <p:cNvPr id="6" name="ZoneTexte 3">
            <a:extLst>
              <a:ext uri="{FF2B5EF4-FFF2-40B4-BE49-F238E27FC236}">
                <a16:creationId xmlns:a16="http://schemas.microsoft.com/office/drawing/2014/main" id="{2ACC35B5-956C-7D0A-7D5B-C4E3BBC49F41}"/>
              </a:ext>
            </a:extLst>
          </p:cNvPr>
          <p:cNvSpPr txBox="1"/>
          <p:nvPr/>
        </p:nvSpPr>
        <p:spPr>
          <a:xfrm>
            <a:off x="4766022" y="1040780"/>
            <a:ext cx="6418813" cy="830997"/>
          </a:xfrm>
          <a:prstGeom prst="rect">
            <a:avLst/>
          </a:prstGeom>
          <a:noFill/>
        </p:spPr>
        <p:txBody>
          <a:bodyPr wrap="square">
            <a:spAutoFit/>
          </a:bodyPr>
          <a:lstStyle/>
          <a:p>
            <a:r>
              <a:rPr lang="en-US" sz="2400" dirty="0">
                <a:solidFill>
                  <a:srgbClr val="C00000"/>
                </a:solidFill>
                <a:latin typeface="Encode Sans Expanded" panose="00000505000000000000" pitchFamily="2" charset="0"/>
                <a:ea typeface="+mj-ea"/>
                <a:cs typeface="+mj-cs"/>
              </a:rPr>
              <a:t>Free2move Charge Business app and Charging Pass Business (RFID Card):</a:t>
            </a:r>
          </a:p>
        </p:txBody>
      </p:sp>
      <p:grpSp>
        <p:nvGrpSpPr>
          <p:cNvPr id="25" name="Gruppo 170">
            <a:extLst>
              <a:ext uri="{FF2B5EF4-FFF2-40B4-BE49-F238E27FC236}">
                <a16:creationId xmlns:a16="http://schemas.microsoft.com/office/drawing/2014/main" id="{20E9A1BC-9D58-D00D-37DF-3387D493F8E6}"/>
              </a:ext>
            </a:extLst>
          </p:cNvPr>
          <p:cNvGrpSpPr/>
          <p:nvPr/>
        </p:nvGrpSpPr>
        <p:grpSpPr>
          <a:xfrm>
            <a:off x="400200" y="956124"/>
            <a:ext cx="3705684" cy="5716759"/>
            <a:chOff x="8014380" y="920955"/>
            <a:chExt cx="3705684" cy="5716759"/>
          </a:xfrm>
        </p:grpSpPr>
        <p:sp>
          <p:nvSpPr>
            <p:cNvPr id="26" name="Rettangolo con angoli arrotondati 182">
              <a:extLst>
                <a:ext uri="{FF2B5EF4-FFF2-40B4-BE49-F238E27FC236}">
                  <a16:creationId xmlns:a16="http://schemas.microsoft.com/office/drawing/2014/main" id="{BBF83B08-5200-11EA-2371-579B77E83EC3}"/>
                </a:ext>
              </a:extLst>
            </p:cNvPr>
            <p:cNvSpPr/>
            <p:nvPr/>
          </p:nvSpPr>
          <p:spPr>
            <a:xfrm>
              <a:off x="8014380" y="920955"/>
              <a:ext cx="3705684" cy="5716759"/>
            </a:xfrm>
            <a:prstGeom prst="roundRect">
              <a:avLst>
                <a:gd name="adj" fmla="val 4538"/>
              </a:avLst>
            </a:prstGeom>
            <a:solidFill>
              <a:schemeClr val="bg1"/>
            </a:solidFill>
            <a:ln w="38100">
              <a:solidFill>
                <a:srgbClr val="C00000"/>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ttangolo con angoli arrotondati sullo stesso lato 183">
              <a:extLst>
                <a:ext uri="{FF2B5EF4-FFF2-40B4-BE49-F238E27FC236}">
                  <a16:creationId xmlns:a16="http://schemas.microsoft.com/office/drawing/2014/main" id="{0C235C32-3E71-FA91-6C13-B670C067F7B9}"/>
                </a:ext>
              </a:extLst>
            </p:cNvPr>
            <p:cNvSpPr/>
            <p:nvPr/>
          </p:nvSpPr>
          <p:spPr>
            <a:xfrm>
              <a:off x="8014381" y="920955"/>
              <a:ext cx="3705683" cy="652759"/>
            </a:xfrm>
            <a:prstGeom prst="round2SameRect">
              <a:avLst>
                <a:gd name="adj1" fmla="val 2533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PUBLIC CHARGING</a:t>
              </a:r>
            </a:p>
            <a:p>
              <a:pPr algn="ctr"/>
              <a:r>
                <a:rPr lang="en-US" sz="1400" noProof="0" dirty="0"/>
                <a:t>Flexible offers</a:t>
              </a:r>
            </a:p>
          </p:txBody>
        </p:sp>
        <p:sp>
          <p:nvSpPr>
            <p:cNvPr id="28" name="CasellaDiTesto 184">
              <a:extLst>
                <a:ext uri="{FF2B5EF4-FFF2-40B4-BE49-F238E27FC236}">
                  <a16:creationId xmlns:a16="http://schemas.microsoft.com/office/drawing/2014/main" id="{25EB5730-AAD0-9448-BDF4-209E4E50ADC4}"/>
                </a:ext>
              </a:extLst>
            </p:cNvPr>
            <p:cNvSpPr txBox="1"/>
            <p:nvPr/>
          </p:nvSpPr>
          <p:spPr>
            <a:xfrm>
              <a:off x="8014381" y="1612565"/>
              <a:ext cx="3705683" cy="307777"/>
            </a:xfrm>
            <a:prstGeom prst="rect">
              <a:avLst/>
            </a:prstGeom>
            <a:noFill/>
          </p:spPr>
          <p:txBody>
            <a:bodyPr wrap="square" rtlCol="0">
              <a:spAutoFit/>
            </a:bodyPr>
            <a:lstStyle/>
            <a:p>
              <a:pPr algn="ctr"/>
              <a:r>
                <a:rPr lang="en-US" sz="1400" b="1" noProof="0" dirty="0">
                  <a:solidFill>
                    <a:srgbClr val="C00000"/>
                  </a:solidFill>
                </a:rPr>
                <a:t>Europe-wide network</a:t>
              </a:r>
            </a:p>
          </p:txBody>
        </p:sp>
        <p:sp>
          <p:nvSpPr>
            <p:cNvPr id="29" name="CasellaDiTesto 185">
              <a:extLst>
                <a:ext uri="{FF2B5EF4-FFF2-40B4-BE49-F238E27FC236}">
                  <a16:creationId xmlns:a16="http://schemas.microsoft.com/office/drawing/2014/main" id="{9B326253-D55C-EFE2-493B-DF194F55BB94}"/>
                </a:ext>
              </a:extLst>
            </p:cNvPr>
            <p:cNvSpPr txBox="1"/>
            <p:nvPr/>
          </p:nvSpPr>
          <p:spPr>
            <a:xfrm>
              <a:off x="8014381" y="2877606"/>
              <a:ext cx="3705683" cy="307777"/>
            </a:xfrm>
            <a:prstGeom prst="rect">
              <a:avLst/>
            </a:prstGeom>
            <a:noFill/>
          </p:spPr>
          <p:txBody>
            <a:bodyPr wrap="square" rtlCol="0">
              <a:spAutoFit/>
            </a:bodyPr>
            <a:lstStyle/>
            <a:p>
              <a:pPr algn="ctr"/>
              <a:r>
                <a:rPr lang="en-US" sz="1400" b="1" noProof="0" dirty="0">
                  <a:solidFill>
                    <a:srgbClr val="C00000"/>
                  </a:solidFill>
                </a:rPr>
                <a:t>Charging services</a:t>
              </a:r>
            </a:p>
          </p:txBody>
        </p:sp>
        <p:sp>
          <p:nvSpPr>
            <p:cNvPr id="31" name="CasellaDiTesto 187">
              <a:extLst>
                <a:ext uri="{FF2B5EF4-FFF2-40B4-BE49-F238E27FC236}">
                  <a16:creationId xmlns:a16="http://schemas.microsoft.com/office/drawing/2014/main" id="{977141E1-3C99-EF0E-F893-5344776307C3}"/>
                </a:ext>
              </a:extLst>
            </p:cNvPr>
            <p:cNvSpPr txBox="1"/>
            <p:nvPr/>
          </p:nvSpPr>
          <p:spPr>
            <a:xfrm>
              <a:off x="8014381" y="5407688"/>
              <a:ext cx="3705683" cy="307777"/>
            </a:xfrm>
            <a:prstGeom prst="rect">
              <a:avLst/>
            </a:prstGeom>
            <a:noFill/>
          </p:spPr>
          <p:txBody>
            <a:bodyPr wrap="square" rtlCol="0">
              <a:spAutoFit/>
            </a:bodyPr>
            <a:lstStyle/>
            <a:p>
              <a:pPr algn="ctr"/>
              <a:r>
                <a:rPr lang="en-US" sz="1400" b="1" noProof="0" dirty="0">
                  <a:solidFill>
                    <a:srgbClr val="C00000"/>
                  </a:solidFill>
                </a:rPr>
                <a:t>Aftersales Services</a:t>
              </a:r>
            </a:p>
          </p:txBody>
        </p:sp>
        <p:cxnSp>
          <p:nvCxnSpPr>
            <p:cNvPr id="32" name="Connettore 1 189">
              <a:extLst>
                <a:ext uri="{FF2B5EF4-FFF2-40B4-BE49-F238E27FC236}">
                  <a16:creationId xmlns:a16="http://schemas.microsoft.com/office/drawing/2014/main" id="{75224E51-70EE-5E39-ACF9-2DBA2D6E6DE4}"/>
                </a:ext>
              </a:extLst>
            </p:cNvPr>
            <p:cNvCxnSpPr>
              <a:cxnSpLocks/>
            </p:cNvCxnSpPr>
            <p:nvPr/>
          </p:nvCxnSpPr>
          <p:spPr>
            <a:xfrm>
              <a:off x="8150179" y="2842587"/>
              <a:ext cx="3434087"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5" name="Connettore 1 190">
              <a:extLst>
                <a:ext uri="{FF2B5EF4-FFF2-40B4-BE49-F238E27FC236}">
                  <a16:creationId xmlns:a16="http://schemas.microsoft.com/office/drawing/2014/main" id="{349F881E-50D4-DE82-BB59-9A19AE30051B}"/>
                </a:ext>
              </a:extLst>
            </p:cNvPr>
            <p:cNvCxnSpPr>
              <a:cxnSpLocks/>
            </p:cNvCxnSpPr>
            <p:nvPr/>
          </p:nvCxnSpPr>
          <p:spPr>
            <a:xfrm>
              <a:off x="8150179" y="4107629"/>
              <a:ext cx="3434087"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6" name="Connettore 1 191">
              <a:extLst>
                <a:ext uri="{FF2B5EF4-FFF2-40B4-BE49-F238E27FC236}">
                  <a16:creationId xmlns:a16="http://schemas.microsoft.com/office/drawing/2014/main" id="{43728ECE-6F26-D750-8B79-E1016CF89AB1}"/>
                </a:ext>
              </a:extLst>
            </p:cNvPr>
            <p:cNvCxnSpPr>
              <a:cxnSpLocks/>
            </p:cNvCxnSpPr>
            <p:nvPr/>
          </p:nvCxnSpPr>
          <p:spPr>
            <a:xfrm>
              <a:off x="8150179" y="5372671"/>
              <a:ext cx="3434087"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37" name="Gruppo 163">
              <a:extLst>
                <a:ext uri="{FF2B5EF4-FFF2-40B4-BE49-F238E27FC236}">
                  <a16:creationId xmlns:a16="http://schemas.microsoft.com/office/drawing/2014/main" id="{2590F285-BF8E-54BA-E473-22F0C6D8A293}"/>
                </a:ext>
              </a:extLst>
            </p:cNvPr>
            <p:cNvGrpSpPr/>
            <p:nvPr/>
          </p:nvGrpSpPr>
          <p:grpSpPr>
            <a:xfrm>
              <a:off x="9527449" y="5748294"/>
              <a:ext cx="679546" cy="715413"/>
              <a:chOff x="3280793" y="5748294"/>
              <a:chExt cx="679546" cy="715413"/>
            </a:xfrm>
          </p:grpSpPr>
          <p:pic>
            <p:nvPicPr>
              <p:cNvPr id="56" name="Picture 2" descr="User Icon - Vector Customer Service, Support &amp; Care with Headphone for  Helpline Glyph Pictogram illustration Stock Vector | Adobe Stock">
                <a:extLst>
                  <a:ext uri="{FF2B5EF4-FFF2-40B4-BE49-F238E27FC236}">
                    <a16:creationId xmlns:a16="http://schemas.microsoft.com/office/drawing/2014/main" id="{81B430E4-690D-5B59-0789-84DF332252F5}"/>
                  </a:ext>
                </a:extLst>
              </p:cNvPr>
              <p:cNvPicPr>
                <a:picLocks noChangeAspect="1" noChangeArrowheads="1"/>
              </p:cNvPicPr>
              <p:nvPr/>
            </p:nvPicPr>
            <p:blipFill rotWithShape="1">
              <a:blip r:embed="rId6"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7">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448415" y="6054093"/>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15">
                <a:extLst>
                  <a:ext uri="{FF2B5EF4-FFF2-40B4-BE49-F238E27FC236}">
                    <a16:creationId xmlns:a16="http://schemas.microsoft.com/office/drawing/2014/main" id="{81202908-7741-93E7-DD00-23C071AEA0C5}"/>
                  </a:ext>
                </a:extLst>
              </p:cNvPr>
              <p:cNvSpPr txBox="1"/>
              <p:nvPr/>
            </p:nvSpPr>
            <p:spPr>
              <a:xfrm>
                <a:off x="3280793" y="5748294"/>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ea typeface="+mn-ea"/>
                    <a:cs typeface="+mn-cs"/>
                  </a:rPr>
                  <a:t>Assistance</a:t>
                </a:r>
              </a:p>
            </p:txBody>
          </p:sp>
        </p:grpSp>
        <p:grpSp>
          <p:nvGrpSpPr>
            <p:cNvPr id="38" name="Gruppo 169">
              <a:extLst>
                <a:ext uri="{FF2B5EF4-FFF2-40B4-BE49-F238E27FC236}">
                  <a16:creationId xmlns:a16="http://schemas.microsoft.com/office/drawing/2014/main" id="{9DD0AEEC-0A51-7C62-EDC6-E9D30F6076AB}"/>
                </a:ext>
              </a:extLst>
            </p:cNvPr>
            <p:cNvGrpSpPr/>
            <p:nvPr/>
          </p:nvGrpSpPr>
          <p:grpSpPr>
            <a:xfrm>
              <a:off x="8289811" y="3229573"/>
              <a:ext cx="3154823" cy="814004"/>
              <a:chOff x="8368777" y="3229573"/>
              <a:chExt cx="3154823" cy="814004"/>
            </a:xfrm>
          </p:grpSpPr>
          <p:grpSp>
            <p:nvGrpSpPr>
              <p:cNvPr id="46" name="Gruppo 164">
                <a:extLst>
                  <a:ext uri="{FF2B5EF4-FFF2-40B4-BE49-F238E27FC236}">
                    <a16:creationId xmlns:a16="http://schemas.microsoft.com/office/drawing/2014/main" id="{7E8A5B86-DCCB-A750-40A6-C8F8E59160CE}"/>
                  </a:ext>
                </a:extLst>
              </p:cNvPr>
              <p:cNvGrpSpPr/>
              <p:nvPr/>
            </p:nvGrpSpPr>
            <p:grpSpPr>
              <a:xfrm>
                <a:off x="10230328" y="3229573"/>
                <a:ext cx="1293272" cy="788149"/>
                <a:chOff x="10230328" y="3229573"/>
                <a:chExt cx="1293272" cy="788149"/>
              </a:xfrm>
            </p:grpSpPr>
            <p:pic>
              <p:nvPicPr>
                <p:cNvPr id="54" name="Image 265">
                  <a:extLst>
                    <a:ext uri="{FF2B5EF4-FFF2-40B4-BE49-F238E27FC236}">
                      <a16:creationId xmlns:a16="http://schemas.microsoft.com/office/drawing/2014/main" id="{3863AA1C-0826-17DC-1ACF-8F51A4296B78}"/>
                    </a:ext>
                  </a:extLst>
                </p:cNvPr>
                <p:cNvPicPr>
                  <a:picLocks noChangeAspect="1"/>
                </p:cNvPicPr>
                <p:nvPr/>
              </p:nvPicPr>
              <p:blipFill>
                <a:blip r:embed="rId8">
                  <a:duotone>
                    <a:schemeClr val="bg2">
                      <a:shade val="45000"/>
                      <a:satMod val="135000"/>
                    </a:schemeClr>
                    <a:prstClr val="white"/>
                  </a:duotone>
                </a:blip>
                <a:stretch>
                  <a:fillRect/>
                </a:stretch>
              </p:blipFill>
              <p:spPr>
                <a:xfrm>
                  <a:off x="10596183" y="3456160"/>
                  <a:ext cx="561562" cy="561562"/>
                </a:xfrm>
                <a:prstGeom prst="rect">
                  <a:avLst/>
                </a:prstGeom>
                <a:solidFill>
                  <a:schemeClr val="bg1"/>
                </a:solidFill>
              </p:spPr>
            </p:pic>
            <p:sp>
              <p:nvSpPr>
                <p:cNvPr id="55" name="ZoneTexte 267">
                  <a:extLst>
                    <a:ext uri="{FF2B5EF4-FFF2-40B4-BE49-F238E27FC236}">
                      <a16:creationId xmlns:a16="http://schemas.microsoft.com/office/drawing/2014/main" id="{E87F4942-EBC3-62A3-4D2D-7E380AA8EFD9}"/>
                    </a:ext>
                  </a:extLst>
                </p:cNvPr>
                <p:cNvSpPr txBox="1"/>
                <p:nvPr/>
              </p:nvSpPr>
              <p:spPr>
                <a:xfrm>
                  <a:off x="10230328" y="3229573"/>
                  <a:ext cx="1293272" cy="123111"/>
                </a:xfrm>
                <a:prstGeom prst="rect">
                  <a:avLst/>
                </a:prstGeom>
                <a:noFill/>
              </p:spPr>
              <p:txBody>
                <a:bodyPr wrap="square" lIns="0" tIns="0" rIns="0" bIns="0">
                  <a:spAutoFit/>
                </a:bodyPr>
                <a:lstStyle/>
                <a:p>
                  <a:pPr algn="ctr"/>
                  <a:r>
                    <a:rPr lang="en-US" sz="800" b="1" noProof="0" dirty="0">
                      <a:solidFill>
                        <a:srgbClr val="002060"/>
                      </a:solidFill>
                    </a:rPr>
                    <a:t>Flexible payment options</a:t>
                  </a:r>
                </a:p>
              </p:txBody>
            </p:sp>
          </p:grpSp>
          <p:grpSp>
            <p:nvGrpSpPr>
              <p:cNvPr id="47" name="Gruppo 166">
                <a:extLst>
                  <a:ext uri="{FF2B5EF4-FFF2-40B4-BE49-F238E27FC236}">
                    <a16:creationId xmlns:a16="http://schemas.microsoft.com/office/drawing/2014/main" id="{B44DC02E-FC36-6C90-36C7-B92090C28BDD}"/>
                  </a:ext>
                </a:extLst>
              </p:cNvPr>
              <p:cNvGrpSpPr/>
              <p:nvPr/>
            </p:nvGrpSpPr>
            <p:grpSpPr>
              <a:xfrm>
                <a:off x="8368777" y="3229798"/>
                <a:ext cx="687411" cy="813779"/>
                <a:chOff x="8368777" y="3229798"/>
                <a:chExt cx="687411" cy="813779"/>
              </a:xfrm>
            </p:grpSpPr>
            <p:sp>
              <p:nvSpPr>
                <p:cNvPr id="51" name="TextBox 21">
                  <a:extLst>
                    <a:ext uri="{FF2B5EF4-FFF2-40B4-BE49-F238E27FC236}">
                      <a16:creationId xmlns:a16="http://schemas.microsoft.com/office/drawing/2014/main" id="{16ACDB3E-09DF-228A-FC40-24A8A6E81426}"/>
                    </a:ext>
                  </a:extLst>
                </p:cNvPr>
                <p:cNvSpPr txBox="1"/>
                <p:nvPr/>
              </p:nvSpPr>
              <p:spPr>
                <a:xfrm>
                  <a:off x="8368777" y="3229798"/>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060"/>
                      </a:solidFill>
                      <a:effectLst/>
                      <a:uLnTx/>
                      <a:uFillTx/>
                      <a:latin typeface="Encode Sans"/>
                      <a:ea typeface="+mn-ea"/>
                      <a:cs typeface="+mn-cs"/>
                    </a:rPr>
                    <a:t>Charging app</a:t>
                  </a:r>
                </a:p>
              </p:txBody>
            </p:sp>
            <p:pic>
              <p:nvPicPr>
                <p:cNvPr id="52" name="Image 17">
                  <a:extLst>
                    <a:ext uri="{FF2B5EF4-FFF2-40B4-BE49-F238E27FC236}">
                      <a16:creationId xmlns:a16="http://schemas.microsoft.com/office/drawing/2014/main" id="{8C108B40-B6E0-4154-E07B-C762A6472F86}"/>
                    </a:ext>
                  </a:extLst>
                </p:cNvPr>
                <p:cNvPicPr>
                  <a:picLocks noChangeAspect="1"/>
                </p:cNvPicPr>
                <p:nvPr/>
              </p:nvPicPr>
              <p:blipFill>
                <a:blip r:embed="rId9"/>
                <a:stretch>
                  <a:fillRect/>
                </a:stretch>
              </p:blipFill>
              <p:spPr>
                <a:xfrm>
                  <a:off x="8439095" y="3430305"/>
                  <a:ext cx="286653" cy="613272"/>
                </a:xfrm>
                <a:prstGeom prst="rect">
                  <a:avLst/>
                </a:prstGeom>
              </p:spPr>
            </p:pic>
            <p:pic>
              <p:nvPicPr>
                <p:cNvPr id="53" name="Image 19">
                  <a:extLst>
                    <a:ext uri="{FF2B5EF4-FFF2-40B4-BE49-F238E27FC236}">
                      <a16:creationId xmlns:a16="http://schemas.microsoft.com/office/drawing/2014/main" id="{298F0D0F-154F-E0A9-D2A8-DA84BDCF5A37}"/>
                    </a:ext>
                  </a:extLst>
                </p:cNvPr>
                <p:cNvPicPr>
                  <a:picLocks noChangeAspect="1"/>
                </p:cNvPicPr>
                <p:nvPr/>
              </p:nvPicPr>
              <p:blipFill>
                <a:blip r:embed="rId10"/>
                <a:stretch>
                  <a:fillRect/>
                </a:stretch>
              </p:blipFill>
              <p:spPr>
                <a:xfrm>
                  <a:off x="8693709" y="3432494"/>
                  <a:ext cx="292160" cy="608894"/>
                </a:xfrm>
                <a:prstGeom prst="rect">
                  <a:avLst/>
                </a:prstGeom>
              </p:spPr>
            </p:pic>
          </p:grpSp>
          <p:grpSp>
            <p:nvGrpSpPr>
              <p:cNvPr id="48" name="Gruppo 165">
                <a:extLst>
                  <a:ext uri="{FF2B5EF4-FFF2-40B4-BE49-F238E27FC236}">
                    <a16:creationId xmlns:a16="http://schemas.microsoft.com/office/drawing/2014/main" id="{F576B773-5D55-F2DE-ED63-CE0E4CE40BF3}"/>
                  </a:ext>
                </a:extLst>
              </p:cNvPr>
              <p:cNvGrpSpPr/>
              <p:nvPr/>
            </p:nvGrpSpPr>
            <p:grpSpPr>
              <a:xfrm>
                <a:off x="9462277" y="3229798"/>
                <a:ext cx="537805" cy="712612"/>
                <a:chOff x="9502281" y="3229798"/>
                <a:chExt cx="537805" cy="712612"/>
              </a:xfrm>
            </p:grpSpPr>
            <p:sp>
              <p:nvSpPr>
                <p:cNvPr id="49" name="ZoneTexte 280">
                  <a:extLst>
                    <a:ext uri="{FF2B5EF4-FFF2-40B4-BE49-F238E27FC236}">
                      <a16:creationId xmlns:a16="http://schemas.microsoft.com/office/drawing/2014/main" id="{2DAD92F5-7FE7-93DA-3F71-743A42C8152D}"/>
                    </a:ext>
                  </a:extLst>
                </p:cNvPr>
                <p:cNvSpPr txBox="1"/>
                <p:nvPr/>
              </p:nvSpPr>
              <p:spPr>
                <a:xfrm>
                  <a:off x="9502281" y="3229798"/>
                  <a:ext cx="502634" cy="123111"/>
                </a:xfrm>
                <a:prstGeom prst="rect">
                  <a:avLst/>
                </a:prstGeom>
                <a:noFill/>
              </p:spPr>
              <p:txBody>
                <a:bodyPr wrap="square" lIns="0" tIns="0" rIns="0" bIns="0">
                  <a:spAutoFit/>
                </a:bodyPr>
                <a:lstStyle/>
                <a:p>
                  <a:pPr algn="ctr"/>
                  <a:r>
                    <a:rPr lang="en-US" sz="800" b="1" noProof="0" dirty="0">
                      <a:solidFill>
                        <a:srgbClr val="002060"/>
                      </a:solidFill>
                    </a:rPr>
                    <a:t>RFID card</a:t>
                  </a:r>
                </a:p>
              </p:txBody>
            </p:sp>
            <p:pic>
              <p:nvPicPr>
                <p:cNvPr id="50" name="Picture 13" descr="A blue card with white text&#10;&#10;Description automatically generated">
                  <a:extLst>
                    <a:ext uri="{FF2B5EF4-FFF2-40B4-BE49-F238E27FC236}">
                      <a16:creationId xmlns:a16="http://schemas.microsoft.com/office/drawing/2014/main" id="{8E880E8A-5B77-4989-F004-07F4652C5FE3}"/>
                    </a:ext>
                  </a:extLst>
                </p:cNvPr>
                <p:cNvPicPr>
                  <a:picLocks noChangeAspect="1"/>
                </p:cNvPicPr>
                <p:nvPr/>
              </p:nvPicPr>
              <p:blipFill rotWithShape="1">
                <a:blip r:embed="rId11">
                  <a:extLst>
                    <a:ext uri="{28A0092B-C50C-407E-A947-70E740481C1C}">
                      <a14:useLocalDpi xmlns:a14="http://schemas.microsoft.com/office/drawing/2010/main" val="0"/>
                    </a:ext>
                  </a:extLst>
                </a:blip>
                <a:srcRect l="16153" r="15128"/>
                <a:stretch/>
              </p:blipFill>
              <p:spPr>
                <a:xfrm>
                  <a:off x="9537452" y="3531472"/>
                  <a:ext cx="502634" cy="410938"/>
                </a:xfrm>
                <a:prstGeom prst="rect">
                  <a:avLst/>
                </a:prstGeom>
              </p:spPr>
            </p:pic>
          </p:grpSp>
        </p:grpSp>
        <p:grpSp>
          <p:nvGrpSpPr>
            <p:cNvPr id="39" name="Gruppo 168">
              <a:extLst>
                <a:ext uri="{FF2B5EF4-FFF2-40B4-BE49-F238E27FC236}">
                  <a16:creationId xmlns:a16="http://schemas.microsoft.com/office/drawing/2014/main" id="{B81BA38B-F532-6188-294A-C7D2A23C1CEF}"/>
                </a:ext>
              </a:extLst>
            </p:cNvPr>
            <p:cNvGrpSpPr/>
            <p:nvPr/>
          </p:nvGrpSpPr>
          <p:grpSpPr>
            <a:xfrm>
              <a:off x="8450978" y="1952181"/>
              <a:ext cx="2733103" cy="831835"/>
              <a:chOff x="8691111" y="1903733"/>
              <a:chExt cx="2733103" cy="831835"/>
            </a:xfrm>
          </p:grpSpPr>
          <p:sp>
            <p:nvSpPr>
              <p:cNvPr id="42" name="CasellaDiTesto 16607">
                <a:extLst>
                  <a:ext uri="{FF2B5EF4-FFF2-40B4-BE49-F238E27FC236}">
                    <a16:creationId xmlns:a16="http://schemas.microsoft.com/office/drawing/2014/main" id="{961A91A1-DFD3-08B4-6201-70115A1E35BC}"/>
                  </a:ext>
                </a:extLst>
              </p:cNvPr>
              <p:cNvSpPr txBox="1"/>
              <p:nvPr/>
            </p:nvSpPr>
            <p:spPr>
              <a:xfrm>
                <a:off x="9578837" y="1996485"/>
                <a:ext cx="1845377" cy="276999"/>
              </a:xfrm>
              <a:prstGeom prst="rect">
                <a:avLst/>
              </a:prstGeom>
              <a:noFill/>
            </p:spPr>
            <p:txBody>
              <a:bodyPr wrap="none" rtlCol="0">
                <a:spAutoFit/>
              </a:bodyPr>
              <a:lstStyle/>
              <a:p>
                <a:r>
                  <a:rPr lang="en-US" sz="1200" b="1" noProof="0" dirty="0">
                    <a:solidFill>
                      <a:srgbClr val="002060"/>
                    </a:solidFill>
                  </a:rPr>
                  <a:t>&gt; 760 000 charge points</a:t>
                </a:r>
              </a:p>
            </p:txBody>
          </p:sp>
          <p:pic>
            <p:nvPicPr>
              <p:cNvPr id="45" name="Picture 3">
                <a:extLst>
                  <a:ext uri="{FF2B5EF4-FFF2-40B4-BE49-F238E27FC236}">
                    <a16:creationId xmlns:a16="http://schemas.microsoft.com/office/drawing/2014/main" id="{1AA9F2E9-3B60-443B-E161-31D47A6B15C9}"/>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colorTemperature colorTemp="5955"/>
                        </a14:imgEffect>
                        <a14:imgEffect>
                          <a14:saturation sat="345000"/>
                        </a14:imgEffect>
                      </a14:imgLayer>
                    </a14:imgProps>
                  </a:ext>
                  <a:ext uri="{28A0092B-C50C-407E-A947-70E740481C1C}">
                    <a14:useLocalDpi xmlns:a14="http://schemas.microsoft.com/office/drawing/2010/main"/>
                  </a:ext>
                </a:extLst>
              </a:blip>
              <a:srcRect/>
              <a:stretch>
                <a:fillRect/>
              </a:stretch>
            </p:blipFill>
            <p:spPr bwMode="auto">
              <a:xfrm>
                <a:off x="8691111" y="1903733"/>
                <a:ext cx="827655" cy="831835"/>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asellaDiTesto 167">
              <a:extLst>
                <a:ext uri="{FF2B5EF4-FFF2-40B4-BE49-F238E27FC236}">
                  <a16:creationId xmlns:a16="http://schemas.microsoft.com/office/drawing/2014/main" id="{8BC5A824-A750-4A77-9475-B8F6C40139C4}"/>
                </a:ext>
              </a:extLst>
            </p:cNvPr>
            <p:cNvSpPr txBox="1"/>
            <p:nvPr/>
          </p:nvSpPr>
          <p:spPr>
            <a:xfrm>
              <a:off x="9541023" y="4555484"/>
              <a:ext cx="652398" cy="369332"/>
            </a:xfrm>
            <a:prstGeom prst="rect">
              <a:avLst/>
            </a:prstGeom>
            <a:noFill/>
          </p:spPr>
          <p:txBody>
            <a:bodyPr wrap="square" rtlCol="0" anchor="ctr">
              <a:spAutoFit/>
            </a:bodyPr>
            <a:lstStyle/>
            <a:p>
              <a:pPr algn="ctr"/>
              <a:r>
                <a:rPr lang="en-US" noProof="0" dirty="0">
                  <a:solidFill>
                    <a:srgbClr val="FF0066"/>
                  </a:solidFill>
                </a:rPr>
                <a:t>-</a:t>
              </a:r>
            </a:p>
          </p:txBody>
        </p:sp>
      </p:grpSp>
      <p:pic>
        <p:nvPicPr>
          <p:cNvPr id="68" name="Image 32" descr="Une image contenant texte, logo, Marque, étiquette&#10;&#10;Description générée automatiquement">
            <a:extLst>
              <a:ext uri="{FF2B5EF4-FFF2-40B4-BE49-F238E27FC236}">
                <a16:creationId xmlns:a16="http://schemas.microsoft.com/office/drawing/2014/main" id="{54A9E64D-A7A5-4A77-2FCB-1ABBC19E432D}"/>
              </a:ext>
            </a:extLst>
          </p:cNvPr>
          <p:cNvPicPr>
            <a:picLocks noChangeAspect="1"/>
          </p:cNvPicPr>
          <p:nvPr/>
        </p:nvPicPr>
        <p:blipFill>
          <a:blip r:embed="rId14"/>
          <a:srcRect t="7852" b="8614"/>
          <a:stretch/>
        </p:blipFill>
        <p:spPr>
          <a:xfrm>
            <a:off x="5682485" y="4315858"/>
            <a:ext cx="1259364" cy="841598"/>
          </a:xfrm>
          <a:prstGeom prst="rect">
            <a:avLst/>
          </a:prstGeom>
          <a:solidFill>
            <a:schemeClr val="tx2"/>
          </a:solidFill>
          <a:ln w="3175">
            <a:noFill/>
          </a:ln>
        </p:spPr>
      </p:pic>
      <p:sp>
        <p:nvSpPr>
          <p:cNvPr id="72" name="ZoneTexte 29">
            <a:extLst>
              <a:ext uri="{FF2B5EF4-FFF2-40B4-BE49-F238E27FC236}">
                <a16:creationId xmlns:a16="http://schemas.microsoft.com/office/drawing/2014/main" id="{91F9A4A2-AD3E-6AB5-7693-8333604208AD}"/>
              </a:ext>
            </a:extLst>
          </p:cNvPr>
          <p:cNvSpPr txBox="1"/>
          <p:nvPr/>
        </p:nvSpPr>
        <p:spPr>
          <a:xfrm>
            <a:off x="5298435" y="3792361"/>
            <a:ext cx="2376434" cy="523220"/>
          </a:xfrm>
          <a:prstGeom prst="rect">
            <a:avLst/>
          </a:prstGeom>
          <a:noFill/>
        </p:spPr>
        <p:txBody>
          <a:bodyPr wrap="square">
            <a:spAutoFit/>
          </a:bodyPr>
          <a:lstStyle/>
          <a:p>
            <a:pPr algn="ctr"/>
            <a:r>
              <a:rPr lang="en-US" sz="1400" b="1" dirty="0">
                <a:solidFill>
                  <a:srgbClr val="C00000"/>
                </a:solidFill>
                <a:latin typeface="+mn-lt"/>
              </a:rPr>
              <a:t>CHARGING PASS BUSINESS</a:t>
            </a:r>
          </a:p>
          <a:p>
            <a:pPr algn="ctr"/>
            <a:r>
              <a:rPr lang="en-US" sz="1400" b="1" dirty="0">
                <a:solidFill>
                  <a:srgbClr val="C00000"/>
                </a:solidFill>
              </a:rPr>
              <a:t>(RFID CARD)</a:t>
            </a:r>
            <a:endParaRPr lang="en-US" sz="1400" b="1" dirty="0">
              <a:solidFill>
                <a:srgbClr val="C00000"/>
              </a:solidFill>
              <a:latin typeface="+mn-lt"/>
            </a:endParaRPr>
          </a:p>
        </p:txBody>
      </p:sp>
      <p:pic>
        <p:nvPicPr>
          <p:cNvPr id="73" name="Picture 2" descr="Refund Euro Icon - Free PNG &amp; SVG 130064 - Noun Project">
            <a:extLst>
              <a:ext uri="{FF2B5EF4-FFF2-40B4-BE49-F238E27FC236}">
                <a16:creationId xmlns:a16="http://schemas.microsoft.com/office/drawing/2014/main" id="{37FF5D3E-AEE6-21E5-5894-723AFEFBE2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18847" y="4282995"/>
            <a:ext cx="841598" cy="841598"/>
          </a:xfrm>
          <a:prstGeom prst="rect">
            <a:avLst/>
          </a:prstGeom>
          <a:noFill/>
          <a:extLst>
            <a:ext uri="{909E8E84-426E-40DD-AFC4-6F175D3DCCD1}">
              <a14:hiddenFill xmlns:a14="http://schemas.microsoft.com/office/drawing/2010/main">
                <a:solidFill>
                  <a:srgbClr val="FFFFFF"/>
                </a:solidFill>
              </a14:hiddenFill>
            </a:ext>
          </a:extLst>
        </p:spPr>
      </p:pic>
      <p:sp>
        <p:nvSpPr>
          <p:cNvPr id="75" name="ZoneTexte 33">
            <a:extLst>
              <a:ext uri="{FF2B5EF4-FFF2-40B4-BE49-F238E27FC236}">
                <a16:creationId xmlns:a16="http://schemas.microsoft.com/office/drawing/2014/main" id="{C508F0DB-A524-F157-B838-EB523D39A22F}"/>
              </a:ext>
            </a:extLst>
          </p:cNvPr>
          <p:cNvSpPr txBox="1"/>
          <p:nvPr/>
        </p:nvSpPr>
        <p:spPr>
          <a:xfrm>
            <a:off x="7514011" y="3800314"/>
            <a:ext cx="2291063" cy="307777"/>
          </a:xfrm>
          <a:prstGeom prst="rect">
            <a:avLst/>
          </a:prstGeom>
          <a:noFill/>
        </p:spPr>
        <p:txBody>
          <a:bodyPr wrap="square">
            <a:spAutoFit/>
          </a:bodyPr>
          <a:lstStyle>
            <a:defPPr>
              <a:defRPr lang="fr-FR"/>
            </a:defPPr>
            <a:lvl1pPr algn="ctr">
              <a:defRPr b="1"/>
            </a:lvl1pPr>
          </a:lstStyle>
          <a:p>
            <a:r>
              <a:rPr lang="en-US" sz="1400" dirty="0">
                <a:solidFill>
                  <a:srgbClr val="C00000"/>
                </a:solidFill>
              </a:rPr>
              <a:t>DIRECT INVOICING</a:t>
            </a:r>
          </a:p>
        </p:txBody>
      </p:sp>
      <p:sp>
        <p:nvSpPr>
          <p:cNvPr id="76" name="Rectangle 75">
            <a:extLst>
              <a:ext uri="{FF2B5EF4-FFF2-40B4-BE49-F238E27FC236}">
                <a16:creationId xmlns:a16="http://schemas.microsoft.com/office/drawing/2014/main" id="{33D7394F-90A6-03A8-1429-66D565AF7663}"/>
              </a:ext>
            </a:extLst>
          </p:cNvPr>
          <p:cNvSpPr/>
          <p:nvPr/>
        </p:nvSpPr>
        <p:spPr>
          <a:xfrm>
            <a:off x="492126" y="1653073"/>
            <a:ext cx="3478625" cy="1190335"/>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B183B4-0706-4BC9-6D76-CA80C4157A20}"/>
              </a:ext>
            </a:extLst>
          </p:cNvPr>
          <p:cNvSpPr/>
          <p:nvPr/>
        </p:nvSpPr>
        <p:spPr>
          <a:xfrm>
            <a:off x="506800" y="4188567"/>
            <a:ext cx="3478625" cy="1189972"/>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27566D2-82A4-F9EF-9610-81A7EF7C00F5}"/>
              </a:ext>
            </a:extLst>
          </p:cNvPr>
          <p:cNvSpPr/>
          <p:nvPr/>
        </p:nvSpPr>
        <p:spPr>
          <a:xfrm>
            <a:off x="506740" y="5437142"/>
            <a:ext cx="3478625" cy="1166153"/>
          </a:xfrm>
          <a:prstGeom prst="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3DE8636-5D10-02A3-3A1D-066CF3A5FE2D}"/>
              </a:ext>
            </a:extLst>
          </p:cNvPr>
          <p:cNvSpPr/>
          <p:nvPr/>
        </p:nvSpPr>
        <p:spPr>
          <a:xfrm>
            <a:off x="535999" y="3185534"/>
            <a:ext cx="3434751" cy="92546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75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22">
            <a:extLst>
              <a:ext uri="{FF2B5EF4-FFF2-40B4-BE49-F238E27FC236}">
                <a16:creationId xmlns:a16="http://schemas.microsoft.com/office/drawing/2014/main" id="{FAB19995-AA43-872C-4BD4-4DD1C83C5372}"/>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42" name="Espace réservé du texte 2">
            <a:extLst>
              <a:ext uri="{FF2B5EF4-FFF2-40B4-BE49-F238E27FC236}">
                <a16:creationId xmlns:a16="http://schemas.microsoft.com/office/drawing/2014/main" id="{D5F35AFB-387A-07A2-1253-A52D19BCA362}"/>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1500" b="1" kern="1200" cap="all" baseline="0">
                <a:solidFill>
                  <a:schemeClr val="bg1"/>
                </a:solidFill>
                <a:latin typeface="+mn-lt"/>
                <a:ea typeface="+mn-ea"/>
                <a:cs typeface="+mn-cs"/>
              </a:defRPr>
            </a:lvl1pPr>
            <a:lvl2pPr marL="342900" indent="0" algn="l" defTabSz="685800" rtl="0" eaLnBrk="1" latinLnBrk="0" hangingPunct="1">
              <a:lnSpc>
                <a:spcPct val="105000"/>
              </a:lnSpc>
              <a:spcBef>
                <a:spcPts val="700"/>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105000"/>
              </a:lnSpc>
              <a:spcBef>
                <a:spcPts val="700"/>
              </a:spcBef>
              <a:buSzPct val="120000"/>
              <a:buFont typeface="Encode Sans" pitchFamily="2" charset="0"/>
              <a:buNone/>
              <a:defRPr sz="1350" b="1" kern="1200">
                <a:solidFill>
                  <a:schemeClr val="tx2"/>
                </a:solidFill>
                <a:latin typeface="+mn-lt"/>
                <a:ea typeface="+mn-ea"/>
                <a:cs typeface="+mn-cs"/>
              </a:defRPr>
            </a:lvl3pPr>
            <a:lvl4pPr marL="10287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1371600" indent="0" algn="l" defTabSz="685800" rtl="0" eaLnBrk="1" latinLnBrk="0" hangingPunct="1">
              <a:lnSpc>
                <a:spcPct val="105000"/>
              </a:lnSpc>
              <a:spcBef>
                <a:spcPts val="400"/>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THE FREE2MOVE CHARGE BUSINESS SOLUTION</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grpSp>
        <p:nvGrpSpPr>
          <p:cNvPr id="172" name="Gruppo 171">
            <a:extLst>
              <a:ext uri="{FF2B5EF4-FFF2-40B4-BE49-F238E27FC236}">
                <a16:creationId xmlns:a16="http://schemas.microsoft.com/office/drawing/2014/main" id="{4971A91F-BC70-9D49-8114-37F840434036}"/>
              </a:ext>
            </a:extLst>
          </p:cNvPr>
          <p:cNvGrpSpPr/>
          <p:nvPr/>
        </p:nvGrpSpPr>
        <p:grpSpPr>
          <a:xfrm>
            <a:off x="393534" y="956125"/>
            <a:ext cx="11404932" cy="5716759"/>
            <a:chOff x="315132" y="920955"/>
            <a:chExt cx="11404932" cy="5716759"/>
          </a:xfrm>
        </p:grpSpPr>
        <p:grpSp>
          <p:nvGrpSpPr>
            <p:cNvPr id="147" name="Gruppo 146">
              <a:extLst>
                <a:ext uri="{FF2B5EF4-FFF2-40B4-BE49-F238E27FC236}">
                  <a16:creationId xmlns:a16="http://schemas.microsoft.com/office/drawing/2014/main" id="{3B201730-BB6C-1D49-BBAD-A613201E7F7D}"/>
                </a:ext>
              </a:extLst>
            </p:cNvPr>
            <p:cNvGrpSpPr/>
            <p:nvPr/>
          </p:nvGrpSpPr>
          <p:grpSpPr>
            <a:xfrm>
              <a:off x="315132" y="920955"/>
              <a:ext cx="3705684" cy="5716759"/>
              <a:chOff x="315132" y="920955"/>
              <a:chExt cx="3705684" cy="5716759"/>
            </a:xfrm>
          </p:grpSpPr>
          <p:sp>
            <p:nvSpPr>
              <p:cNvPr id="3" name="Rettangolo con angoli arrotondati 2">
                <a:extLst>
                  <a:ext uri="{FF2B5EF4-FFF2-40B4-BE49-F238E27FC236}">
                    <a16:creationId xmlns:a16="http://schemas.microsoft.com/office/drawing/2014/main" id="{89E423F0-A5C3-1B43-88AC-8A2440EF5F34}"/>
                  </a:ext>
                </a:extLst>
              </p:cNvPr>
              <p:cNvSpPr/>
              <p:nvPr/>
            </p:nvSpPr>
            <p:spPr>
              <a:xfrm>
                <a:off x="315132" y="920955"/>
                <a:ext cx="3705684" cy="5716759"/>
              </a:xfrm>
              <a:prstGeom prst="roundRect">
                <a:avLst>
                  <a:gd name="adj" fmla="val 4538"/>
                </a:avLst>
              </a:prstGeom>
              <a:solidFill>
                <a:schemeClr val="bg1"/>
              </a:solidFill>
              <a:ln w="38100">
                <a:solidFill>
                  <a:srgbClr val="13CFA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ttangolo con angoli arrotondati sullo stesso lato 7">
                <a:extLst>
                  <a:ext uri="{FF2B5EF4-FFF2-40B4-BE49-F238E27FC236}">
                    <a16:creationId xmlns:a16="http://schemas.microsoft.com/office/drawing/2014/main" id="{31CC8C5C-8662-8744-940F-9A57DE93F7BE}"/>
                  </a:ext>
                </a:extLst>
              </p:cNvPr>
              <p:cNvSpPr/>
              <p:nvPr/>
            </p:nvSpPr>
            <p:spPr>
              <a:xfrm>
                <a:off x="315133" y="920955"/>
                <a:ext cx="3705683" cy="652759"/>
              </a:xfrm>
              <a:prstGeom prst="round2SameRect">
                <a:avLst>
                  <a:gd name="adj1" fmla="val 25330"/>
                  <a:gd name="adj2" fmla="val 0"/>
                </a:avLst>
              </a:prstGeom>
              <a:solidFill>
                <a:srgbClr val="13C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COMPANY SITE CHARGING</a:t>
                </a:r>
              </a:p>
              <a:p>
                <a:pPr algn="ctr"/>
                <a:r>
                  <a:rPr lang="en-US" sz="1400" noProof="0" dirty="0"/>
                  <a:t>Taylor-made offers</a:t>
                </a:r>
              </a:p>
            </p:txBody>
          </p:sp>
          <p:sp>
            <p:nvSpPr>
              <p:cNvPr id="21" name="CasellaDiTesto 20">
                <a:extLst>
                  <a:ext uri="{FF2B5EF4-FFF2-40B4-BE49-F238E27FC236}">
                    <a16:creationId xmlns:a16="http://schemas.microsoft.com/office/drawing/2014/main" id="{94881E0D-DAEA-F94B-BC54-AA3E5D658C1B}"/>
                  </a:ext>
                </a:extLst>
              </p:cNvPr>
              <p:cNvSpPr txBox="1"/>
              <p:nvPr/>
            </p:nvSpPr>
            <p:spPr>
              <a:xfrm>
                <a:off x="315133" y="1612565"/>
                <a:ext cx="3705683" cy="307777"/>
              </a:xfrm>
              <a:prstGeom prst="rect">
                <a:avLst/>
              </a:prstGeom>
              <a:noFill/>
            </p:spPr>
            <p:txBody>
              <a:bodyPr wrap="square" rtlCol="0">
                <a:spAutoFit/>
              </a:bodyPr>
              <a:lstStyle/>
              <a:p>
                <a:pPr algn="ctr"/>
                <a:r>
                  <a:rPr lang="en-US" sz="1400" b="1" noProof="0" dirty="0">
                    <a:solidFill>
                      <a:srgbClr val="13CFA2"/>
                    </a:solidFill>
                  </a:rPr>
                  <a:t>AC and DC chargers</a:t>
                </a:r>
              </a:p>
            </p:txBody>
          </p:sp>
          <p:sp>
            <p:nvSpPr>
              <p:cNvPr id="115" name="CasellaDiTesto 114">
                <a:extLst>
                  <a:ext uri="{FF2B5EF4-FFF2-40B4-BE49-F238E27FC236}">
                    <a16:creationId xmlns:a16="http://schemas.microsoft.com/office/drawing/2014/main" id="{FAE44911-DA67-2C42-9B89-7E481AEBC77A}"/>
                  </a:ext>
                </a:extLst>
              </p:cNvPr>
              <p:cNvSpPr txBox="1"/>
              <p:nvPr/>
            </p:nvSpPr>
            <p:spPr>
              <a:xfrm>
                <a:off x="315133" y="2877606"/>
                <a:ext cx="3705683" cy="307777"/>
              </a:xfrm>
              <a:prstGeom prst="rect">
                <a:avLst/>
              </a:prstGeom>
              <a:noFill/>
            </p:spPr>
            <p:txBody>
              <a:bodyPr wrap="square" rtlCol="0">
                <a:spAutoFit/>
              </a:bodyPr>
              <a:lstStyle/>
              <a:p>
                <a:pPr algn="ctr"/>
                <a:r>
                  <a:rPr lang="en-US" sz="1400" b="1" noProof="0" dirty="0">
                    <a:solidFill>
                      <a:srgbClr val="13CFA2"/>
                    </a:solidFill>
                  </a:rPr>
                  <a:t>Charging and energy services</a:t>
                </a:r>
              </a:p>
            </p:txBody>
          </p:sp>
          <p:sp>
            <p:nvSpPr>
              <p:cNvPr id="116" name="CasellaDiTesto 115">
                <a:extLst>
                  <a:ext uri="{FF2B5EF4-FFF2-40B4-BE49-F238E27FC236}">
                    <a16:creationId xmlns:a16="http://schemas.microsoft.com/office/drawing/2014/main" id="{A5549B41-C3BD-FD45-86BF-83536FA680B5}"/>
                  </a:ext>
                </a:extLst>
              </p:cNvPr>
              <p:cNvSpPr txBox="1"/>
              <p:nvPr/>
            </p:nvSpPr>
            <p:spPr>
              <a:xfrm>
                <a:off x="315133" y="4142647"/>
                <a:ext cx="3705683" cy="307777"/>
              </a:xfrm>
              <a:prstGeom prst="rect">
                <a:avLst/>
              </a:prstGeom>
              <a:noFill/>
            </p:spPr>
            <p:txBody>
              <a:bodyPr wrap="square" rtlCol="0">
                <a:spAutoFit/>
              </a:bodyPr>
              <a:lstStyle/>
              <a:p>
                <a:pPr algn="ctr"/>
                <a:r>
                  <a:rPr lang="en-US" sz="1400" b="1" noProof="0" dirty="0">
                    <a:solidFill>
                      <a:srgbClr val="13CFA2"/>
                    </a:solidFill>
                  </a:rPr>
                  <a:t>Installation services</a:t>
                </a:r>
              </a:p>
            </p:txBody>
          </p:sp>
          <p:sp>
            <p:nvSpPr>
              <p:cNvPr id="117" name="CasellaDiTesto 116">
                <a:extLst>
                  <a:ext uri="{FF2B5EF4-FFF2-40B4-BE49-F238E27FC236}">
                    <a16:creationId xmlns:a16="http://schemas.microsoft.com/office/drawing/2014/main" id="{DACECF39-6DB7-9B44-90A9-26218EF480BB}"/>
                  </a:ext>
                </a:extLst>
              </p:cNvPr>
              <p:cNvSpPr txBox="1"/>
              <p:nvPr/>
            </p:nvSpPr>
            <p:spPr>
              <a:xfrm>
                <a:off x="315133" y="5407688"/>
                <a:ext cx="3705683" cy="307777"/>
              </a:xfrm>
              <a:prstGeom prst="rect">
                <a:avLst/>
              </a:prstGeom>
              <a:noFill/>
            </p:spPr>
            <p:txBody>
              <a:bodyPr wrap="square" rtlCol="0">
                <a:spAutoFit/>
              </a:bodyPr>
              <a:lstStyle/>
              <a:p>
                <a:pPr algn="ctr"/>
                <a:r>
                  <a:rPr lang="en-US" sz="1400" b="1" noProof="0" dirty="0">
                    <a:solidFill>
                      <a:srgbClr val="13CFA2"/>
                    </a:solidFill>
                  </a:rPr>
                  <a:t>Aftersales Services</a:t>
                </a:r>
              </a:p>
            </p:txBody>
          </p:sp>
          <p:grpSp>
            <p:nvGrpSpPr>
              <p:cNvPr id="91" name="Gruppo 90">
                <a:extLst>
                  <a:ext uri="{FF2B5EF4-FFF2-40B4-BE49-F238E27FC236}">
                    <a16:creationId xmlns:a16="http://schemas.microsoft.com/office/drawing/2014/main" id="{7EB5541B-5C80-CA46-881D-57E0C1B7F67A}"/>
                  </a:ext>
                </a:extLst>
              </p:cNvPr>
              <p:cNvGrpSpPr/>
              <p:nvPr/>
            </p:nvGrpSpPr>
            <p:grpSpPr>
              <a:xfrm>
                <a:off x="450931" y="2842587"/>
                <a:ext cx="3434087" cy="2530084"/>
                <a:chOff x="315131" y="2842587"/>
                <a:chExt cx="3705683" cy="2530084"/>
              </a:xfrm>
            </p:grpSpPr>
            <p:cxnSp>
              <p:nvCxnSpPr>
                <p:cNvPr id="123" name="Connettore 1 122">
                  <a:extLst>
                    <a:ext uri="{FF2B5EF4-FFF2-40B4-BE49-F238E27FC236}">
                      <a16:creationId xmlns:a16="http://schemas.microsoft.com/office/drawing/2014/main" id="{187BE9F6-44E7-6E42-9071-249D381A7969}"/>
                    </a:ext>
                  </a:extLst>
                </p:cNvPr>
                <p:cNvCxnSpPr>
                  <a:cxnSpLocks/>
                </p:cNvCxnSpPr>
                <p:nvPr/>
              </p:nvCxnSpPr>
              <p:spPr>
                <a:xfrm>
                  <a:off x="315131" y="2842587"/>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24" name="Connettore 1 123">
                  <a:extLst>
                    <a:ext uri="{FF2B5EF4-FFF2-40B4-BE49-F238E27FC236}">
                      <a16:creationId xmlns:a16="http://schemas.microsoft.com/office/drawing/2014/main" id="{67509C14-CF00-CD4B-A284-917D43D840E3}"/>
                    </a:ext>
                  </a:extLst>
                </p:cNvPr>
                <p:cNvCxnSpPr>
                  <a:cxnSpLocks/>
                </p:cNvCxnSpPr>
                <p:nvPr/>
              </p:nvCxnSpPr>
              <p:spPr>
                <a:xfrm>
                  <a:off x="315131" y="4107629"/>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cxnSp>
              <p:nvCxnSpPr>
                <p:cNvPr id="125" name="Connettore 1 124">
                  <a:extLst>
                    <a:ext uri="{FF2B5EF4-FFF2-40B4-BE49-F238E27FC236}">
                      <a16:creationId xmlns:a16="http://schemas.microsoft.com/office/drawing/2014/main" id="{864F6D22-A364-2543-869B-CEF68DA47B19}"/>
                    </a:ext>
                  </a:extLst>
                </p:cNvPr>
                <p:cNvCxnSpPr>
                  <a:cxnSpLocks/>
                </p:cNvCxnSpPr>
                <p:nvPr/>
              </p:nvCxnSpPr>
              <p:spPr>
                <a:xfrm>
                  <a:off x="315131" y="5372671"/>
                  <a:ext cx="3705683" cy="0"/>
                </a:xfrm>
                <a:prstGeom prst="line">
                  <a:avLst/>
                </a:prstGeom>
                <a:ln w="12700">
                  <a:solidFill>
                    <a:srgbClr val="13CFA2"/>
                  </a:solidFill>
                </a:ln>
              </p:spPr>
              <p:style>
                <a:lnRef idx="1">
                  <a:schemeClr val="accent1"/>
                </a:lnRef>
                <a:fillRef idx="0">
                  <a:schemeClr val="accent1"/>
                </a:fillRef>
                <a:effectRef idx="0">
                  <a:schemeClr val="accent1"/>
                </a:effectRef>
                <a:fontRef idx="minor">
                  <a:schemeClr val="tx1"/>
                </a:fontRef>
              </p:style>
            </p:cxnSp>
          </p:grpSp>
          <p:grpSp>
            <p:nvGrpSpPr>
              <p:cNvPr id="92" name="Gruppo 91">
                <a:extLst>
                  <a:ext uri="{FF2B5EF4-FFF2-40B4-BE49-F238E27FC236}">
                    <a16:creationId xmlns:a16="http://schemas.microsoft.com/office/drawing/2014/main" id="{FACD0A18-8E14-C942-B9A6-D91BE1E1D0A4}"/>
                  </a:ext>
                </a:extLst>
              </p:cNvPr>
              <p:cNvGrpSpPr/>
              <p:nvPr/>
            </p:nvGrpSpPr>
            <p:grpSpPr>
              <a:xfrm>
                <a:off x="629302" y="1949965"/>
                <a:ext cx="3077345" cy="856452"/>
                <a:chOff x="-11609962" y="2358682"/>
                <a:chExt cx="3077345" cy="856452"/>
              </a:xfrm>
            </p:grpSpPr>
            <p:pic>
              <p:nvPicPr>
                <p:cNvPr id="127" name="Image 1">
                  <a:extLst>
                    <a:ext uri="{FF2B5EF4-FFF2-40B4-BE49-F238E27FC236}">
                      <a16:creationId xmlns:a16="http://schemas.microsoft.com/office/drawing/2014/main" id="{14963289-FC31-E74C-B3E4-1DA7B49E18B4}"/>
                    </a:ext>
                  </a:extLst>
                </p:cNvPr>
                <p:cNvPicPr>
                  <a:picLocks noChangeAspect="1"/>
                </p:cNvPicPr>
                <p:nvPr/>
              </p:nvPicPr>
              <p:blipFill rotWithShape="1">
                <a:blip r:embed="rId4"/>
                <a:srcRect l="14498" r="15876"/>
                <a:stretch/>
              </p:blipFill>
              <p:spPr>
                <a:xfrm>
                  <a:off x="-11609962" y="2358682"/>
                  <a:ext cx="790250" cy="853384"/>
                </a:xfrm>
                <a:prstGeom prst="rect">
                  <a:avLst/>
                </a:prstGeom>
              </p:spPr>
            </p:pic>
            <p:grpSp>
              <p:nvGrpSpPr>
                <p:cNvPr id="128" name="Groupe 52">
                  <a:extLst>
                    <a:ext uri="{FF2B5EF4-FFF2-40B4-BE49-F238E27FC236}">
                      <a16:creationId xmlns:a16="http://schemas.microsoft.com/office/drawing/2014/main" id="{487030FA-8731-DA44-AF6B-217C07771327}"/>
                    </a:ext>
                  </a:extLst>
                </p:cNvPr>
                <p:cNvGrpSpPr/>
                <p:nvPr/>
              </p:nvGrpSpPr>
              <p:grpSpPr>
                <a:xfrm>
                  <a:off x="-10676700" y="2418603"/>
                  <a:ext cx="509124" cy="726743"/>
                  <a:chOff x="1303033" y="1357982"/>
                  <a:chExt cx="2307336" cy="3321319"/>
                </a:xfrm>
              </p:grpSpPr>
              <p:pic>
                <p:nvPicPr>
                  <p:cNvPr id="129" name="Picture 2">
                    <a:extLst>
                      <a:ext uri="{FF2B5EF4-FFF2-40B4-BE49-F238E27FC236}">
                        <a16:creationId xmlns:a16="http://schemas.microsoft.com/office/drawing/2014/main" id="{F47B93A5-810D-5743-B615-9973CE1CFBB5}"/>
                      </a:ext>
                    </a:extLst>
                  </p:cNvPr>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l="21386" t="10566" r="16112" b="9973"/>
                  <a:stretch/>
                </p:blipFill>
                <p:spPr>
                  <a:xfrm>
                    <a:off x="1303033" y="1357982"/>
                    <a:ext cx="2307336" cy="3321319"/>
                  </a:xfrm>
                  <a:prstGeom prst="rect">
                    <a:avLst/>
                  </a:prstGeom>
                </p:spPr>
              </p:pic>
              <p:pic>
                <p:nvPicPr>
                  <p:cNvPr id="130" name="Image 54" descr="Une image contenant Graphique, Police, graphisme, logo&#10;&#10;Description générée automatiquement">
                    <a:extLst>
                      <a:ext uri="{FF2B5EF4-FFF2-40B4-BE49-F238E27FC236}">
                        <a16:creationId xmlns:a16="http://schemas.microsoft.com/office/drawing/2014/main" id="{F5E9D507-0DD4-A048-9E86-B2B74F182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6653" y="1869782"/>
                    <a:ext cx="1224436" cy="472632"/>
                  </a:xfrm>
                  <a:prstGeom prst="rect">
                    <a:avLst/>
                  </a:prstGeom>
                </p:spPr>
              </p:pic>
            </p:grpSp>
            <p:grpSp>
              <p:nvGrpSpPr>
                <p:cNvPr id="131" name="Groupe 256">
                  <a:extLst>
                    <a:ext uri="{FF2B5EF4-FFF2-40B4-BE49-F238E27FC236}">
                      <a16:creationId xmlns:a16="http://schemas.microsoft.com/office/drawing/2014/main" id="{9424910C-8D77-E840-AE3A-7EF5163749DA}"/>
                    </a:ext>
                  </a:extLst>
                </p:cNvPr>
                <p:cNvGrpSpPr/>
                <p:nvPr/>
              </p:nvGrpSpPr>
              <p:grpSpPr>
                <a:xfrm>
                  <a:off x="-9855933" y="2442902"/>
                  <a:ext cx="509124" cy="685541"/>
                  <a:chOff x="4241762" y="1326375"/>
                  <a:chExt cx="2334647" cy="3352926"/>
                </a:xfrm>
              </p:grpSpPr>
              <p:pic>
                <p:nvPicPr>
                  <p:cNvPr id="132" name="Picture 6">
                    <a:extLst>
                      <a:ext uri="{FF2B5EF4-FFF2-40B4-BE49-F238E27FC236}">
                        <a16:creationId xmlns:a16="http://schemas.microsoft.com/office/drawing/2014/main" id="{F8FFD5E1-1E0F-F740-A618-B0E6E71DD0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187" t="10934" r="17516" b="10316"/>
                  <a:stretch/>
                </p:blipFill>
                <p:spPr>
                  <a:xfrm>
                    <a:off x="4241762" y="1326375"/>
                    <a:ext cx="2334647" cy="3352926"/>
                  </a:xfrm>
                  <a:prstGeom prst="rect">
                    <a:avLst/>
                  </a:prstGeom>
                </p:spPr>
              </p:pic>
              <p:grpSp>
                <p:nvGrpSpPr>
                  <p:cNvPr id="133" name="Groupe 258">
                    <a:extLst>
                      <a:ext uri="{FF2B5EF4-FFF2-40B4-BE49-F238E27FC236}">
                        <a16:creationId xmlns:a16="http://schemas.microsoft.com/office/drawing/2014/main" id="{913C45BB-90E3-E14D-83A2-7337F6AEA3D3}"/>
                      </a:ext>
                    </a:extLst>
                  </p:cNvPr>
                  <p:cNvGrpSpPr/>
                  <p:nvPr/>
                </p:nvGrpSpPr>
                <p:grpSpPr>
                  <a:xfrm>
                    <a:off x="4911552" y="2020862"/>
                    <a:ext cx="996948" cy="2552335"/>
                    <a:chOff x="4911552" y="2020862"/>
                    <a:chExt cx="996948" cy="2552335"/>
                  </a:xfrm>
                </p:grpSpPr>
                <p:sp>
                  <p:nvSpPr>
                    <p:cNvPr id="134" name="Rectangle 262">
                      <a:extLst>
                        <a:ext uri="{FF2B5EF4-FFF2-40B4-BE49-F238E27FC236}">
                          <a16:creationId xmlns:a16="http://schemas.microsoft.com/office/drawing/2014/main" id="{A298AA51-BF62-D549-BB3C-DA1EFD46CC7A}"/>
                        </a:ext>
                      </a:extLst>
                    </p:cNvPr>
                    <p:cNvSpPr/>
                    <p:nvPr/>
                  </p:nvSpPr>
                  <p:spPr>
                    <a:xfrm>
                      <a:off x="5114310" y="2050231"/>
                      <a:ext cx="574676" cy="409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35" name="Image 263" descr="Une image contenant Graphique, Police, graphisme, logo&#10;&#10;Description générée automatiquement">
                      <a:extLst>
                        <a:ext uri="{FF2B5EF4-FFF2-40B4-BE49-F238E27FC236}">
                          <a16:creationId xmlns:a16="http://schemas.microsoft.com/office/drawing/2014/main" id="{EADCC905-1CF7-D448-95D4-CB0BEB8675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1552" y="4188375"/>
                      <a:ext cx="996948" cy="384822"/>
                    </a:xfrm>
                    <a:prstGeom prst="rect">
                      <a:avLst/>
                    </a:prstGeom>
                  </p:spPr>
                </p:pic>
                <p:pic>
                  <p:nvPicPr>
                    <p:cNvPr id="136" name="Image 264" descr="Une image contenant Graphique, Police, graphisme, logo&#10;&#10;Description générée automatiquement">
                      <a:extLst>
                        <a:ext uri="{FF2B5EF4-FFF2-40B4-BE49-F238E27FC236}">
                          <a16:creationId xmlns:a16="http://schemas.microsoft.com/office/drawing/2014/main" id="{ED3C10CF-4649-1146-A16C-31122E23E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7785" y="2020862"/>
                      <a:ext cx="857250" cy="330898"/>
                    </a:xfrm>
                    <a:prstGeom prst="rect">
                      <a:avLst/>
                    </a:prstGeom>
                  </p:spPr>
                </p:pic>
              </p:grpSp>
            </p:grpSp>
            <p:grpSp>
              <p:nvGrpSpPr>
                <p:cNvPr id="137" name="Groupe 266">
                  <a:extLst>
                    <a:ext uri="{FF2B5EF4-FFF2-40B4-BE49-F238E27FC236}">
                      <a16:creationId xmlns:a16="http://schemas.microsoft.com/office/drawing/2014/main" id="{FC19CFA7-0A17-BF43-A16F-1A8B9B507627}"/>
                    </a:ext>
                  </a:extLst>
                </p:cNvPr>
                <p:cNvGrpSpPr/>
                <p:nvPr/>
              </p:nvGrpSpPr>
              <p:grpSpPr>
                <a:xfrm>
                  <a:off x="-9108604" y="2361750"/>
                  <a:ext cx="575987" cy="853384"/>
                  <a:chOff x="7788145" y="1114723"/>
                  <a:chExt cx="3425286" cy="5628287"/>
                </a:xfrm>
              </p:grpSpPr>
              <p:pic>
                <p:nvPicPr>
                  <p:cNvPr id="138" name="Image 269">
                    <a:extLst>
                      <a:ext uri="{FF2B5EF4-FFF2-40B4-BE49-F238E27FC236}">
                        <a16:creationId xmlns:a16="http://schemas.microsoft.com/office/drawing/2014/main" id="{BF371D52-110B-FE44-8156-0DA590663F88}"/>
                      </a:ext>
                    </a:extLst>
                  </p:cNvPr>
                  <p:cNvPicPr>
                    <a:picLocks noChangeAspect="1"/>
                  </p:cNvPicPr>
                  <p:nvPr/>
                </p:nvPicPr>
                <p:blipFill>
                  <a:blip r:embed="rId8"/>
                  <a:stretch>
                    <a:fillRect/>
                  </a:stretch>
                </p:blipFill>
                <p:spPr>
                  <a:xfrm>
                    <a:off x="7788145" y="1114723"/>
                    <a:ext cx="3425286" cy="5628287"/>
                  </a:xfrm>
                  <a:prstGeom prst="rect">
                    <a:avLst/>
                  </a:prstGeom>
                </p:spPr>
              </p:pic>
              <p:sp>
                <p:nvSpPr>
                  <p:cNvPr id="139" name="Rectangle 272">
                    <a:extLst>
                      <a:ext uri="{FF2B5EF4-FFF2-40B4-BE49-F238E27FC236}">
                        <a16:creationId xmlns:a16="http://schemas.microsoft.com/office/drawing/2014/main" id="{79C1DED1-1249-F042-8108-AB929F60C592}"/>
                      </a:ext>
                    </a:extLst>
                  </p:cNvPr>
                  <p:cNvSpPr/>
                  <p:nvPr/>
                </p:nvSpPr>
                <p:spPr>
                  <a:xfrm>
                    <a:off x="9237874" y="2130259"/>
                    <a:ext cx="529113" cy="51277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40" name="Image 275" descr="Une image contenant Police, Graphique, logo, texte&#10;&#10;Description générée automatiquement">
                    <a:extLst>
                      <a:ext uri="{FF2B5EF4-FFF2-40B4-BE49-F238E27FC236}">
                        <a16:creationId xmlns:a16="http://schemas.microsoft.com/office/drawing/2014/main" id="{A86AB98F-47A1-0F48-95BC-64EBAD6BE4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8789" y="2130258"/>
                    <a:ext cx="853226" cy="329345"/>
                  </a:xfrm>
                  <a:prstGeom prst="rect">
                    <a:avLst/>
                  </a:prstGeom>
                </p:spPr>
              </p:pic>
            </p:grpSp>
          </p:grpSp>
          <p:grpSp>
            <p:nvGrpSpPr>
              <p:cNvPr id="101" name="Gruppo 100">
                <a:extLst>
                  <a:ext uri="{FF2B5EF4-FFF2-40B4-BE49-F238E27FC236}">
                    <a16:creationId xmlns:a16="http://schemas.microsoft.com/office/drawing/2014/main" id="{FECD8D16-2AF8-FB40-B359-49021A89FD54}"/>
                  </a:ext>
                </a:extLst>
              </p:cNvPr>
              <p:cNvGrpSpPr/>
              <p:nvPr/>
            </p:nvGrpSpPr>
            <p:grpSpPr>
              <a:xfrm>
                <a:off x="393779" y="3220256"/>
                <a:ext cx="3424786" cy="813779"/>
                <a:chOff x="396445" y="3206608"/>
                <a:chExt cx="3424786" cy="813779"/>
              </a:xfrm>
            </p:grpSpPr>
            <p:grpSp>
              <p:nvGrpSpPr>
                <p:cNvPr id="100" name="Gruppo 99">
                  <a:extLst>
                    <a:ext uri="{FF2B5EF4-FFF2-40B4-BE49-F238E27FC236}">
                      <a16:creationId xmlns:a16="http://schemas.microsoft.com/office/drawing/2014/main" id="{2039FBF4-0B49-0F4B-BB8D-A8DDA42D126A}"/>
                    </a:ext>
                  </a:extLst>
                </p:cNvPr>
                <p:cNvGrpSpPr/>
                <p:nvPr/>
              </p:nvGrpSpPr>
              <p:grpSpPr>
                <a:xfrm>
                  <a:off x="396445" y="3206608"/>
                  <a:ext cx="3424786" cy="259091"/>
                  <a:chOff x="396445" y="3186136"/>
                  <a:chExt cx="3424786" cy="259091"/>
                </a:xfrm>
              </p:grpSpPr>
              <p:sp>
                <p:nvSpPr>
                  <p:cNvPr id="62" name="TextBox 21">
                    <a:extLst>
                      <a:ext uri="{FF2B5EF4-FFF2-40B4-BE49-F238E27FC236}">
                        <a16:creationId xmlns:a16="http://schemas.microsoft.com/office/drawing/2014/main" id="{59F7C0B9-2F1B-21A9-3347-5C94AA4E40CB}"/>
                      </a:ext>
                    </a:extLst>
                  </p:cNvPr>
                  <p:cNvSpPr txBox="1"/>
                  <p:nvPr/>
                </p:nvSpPr>
                <p:spPr>
                  <a:xfrm>
                    <a:off x="396445" y="3190849"/>
                    <a:ext cx="107034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Encode Sans"/>
                        <a:ea typeface="+mn-ea"/>
                        <a:cs typeface="+mn-cs"/>
                      </a:rPr>
                      <a:t>Supervision platform</a:t>
                    </a:r>
                  </a:p>
                </p:txBody>
              </p:sp>
              <p:sp>
                <p:nvSpPr>
                  <p:cNvPr id="63" name="TextBox 21">
                    <a:extLst>
                      <a:ext uri="{FF2B5EF4-FFF2-40B4-BE49-F238E27FC236}">
                        <a16:creationId xmlns:a16="http://schemas.microsoft.com/office/drawing/2014/main" id="{D4458BCB-B897-6CD6-092E-A2DC3007D24E}"/>
                      </a:ext>
                    </a:extLst>
                  </p:cNvPr>
                  <p:cNvSpPr txBox="1"/>
                  <p:nvPr/>
                </p:nvSpPr>
                <p:spPr>
                  <a:xfrm>
                    <a:off x="2510590" y="3186136"/>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Encode Sans"/>
                        <a:ea typeface="+mn-ea"/>
                        <a:cs typeface="+mn-cs"/>
                      </a:rPr>
                      <a:t>Charging app</a:t>
                    </a:r>
                  </a:p>
                </p:txBody>
              </p:sp>
              <p:sp>
                <p:nvSpPr>
                  <p:cNvPr id="65" name="TextBox 21">
                    <a:extLst>
                      <a:ext uri="{FF2B5EF4-FFF2-40B4-BE49-F238E27FC236}">
                        <a16:creationId xmlns:a16="http://schemas.microsoft.com/office/drawing/2014/main" id="{27D1B630-A3F7-F620-AD12-5C289EFE51D6}"/>
                      </a:ext>
                    </a:extLst>
                  </p:cNvPr>
                  <p:cNvSpPr txBox="1"/>
                  <p:nvPr/>
                </p:nvSpPr>
                <p:spPr>
                  <a:xfrm>
                    <a:off x="1587051" y="3199006"/>
                    <a:ext cx="7516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Encode Sans"/>
                        <a:ea typeface="+mn-ea"/>
                        <a:cs typeface="+mn-cs"/>
                      </a:rPr>
                      <a:t>Dynamic Load management</a:t>
                    </a:r>
                  </a:p>
                </p:txBody>
              </p:sp>
              <p:sp>
                <p:nvSpPr>
                  <p:cNvPr id="281" name="ZoneTexte 280">
                    <a:extLst>
                      <a:ext uri="{FF2B5EF4-FFF2-40B4-BE49-F238E27FC236}">
                        <a16:creationId xmlns:a16="http://schemas.microsoft.com/office/drawing/2014/main" id="{3ED79907-D0EA-2462-B129-AE47736017FA}"/>
                      </a:ext>
                    </a:extLst>
                  </p:cNvPr>
                  <p:cNvSpPr txBox="1"/>
                  <p:nvPr/>
                </p:nvSpPr>
                <p:spPr>
                  <a:xfrm>
                    <a:off x="3318597" y="3199641"/>
                    <a:ext cx="502634" cy="123111"/>
                  </a:xfrm>
                  <a:prstGeom prst="rect">
                    <a:avLst/>
                  </a:prstGeom>
                  <a:noFill/>
                </p:spPr>
                <p:txBody>
                  <a:bodyPr wrap="square" lIns="0" tIns="0" rIns="0" bIns="0">
                    <a:spAutoFit/>
                  </a:bodyPr>
                  <a:lstStyle/>
                  <a:p>
                    <a:pPr algn="ctr"/>
                    <a:r>
                      <a:rPr lang="en-US" sz="800" noProof="0" dirty="0">
                        <a:solidFill>
                          <a:schemeClr val="tx2"/>
                        </a:solidFill>
                      </a:rPr>
                      <a:t>RFID card</a:t>
                    </a:r>
                  </a:p>
                </p:txBody>
              </p:sp>
            </p:grpSp>
            <p:grpSp>
              <p:nvGrpSpPr>
                <p:cNvPr id="99" name="Gruppo 98">
                  <a:extLst>
                    <a:ext uri="{FF2B5EF4-FFF2-40B4-BE49-F238E27FC236}">
                      <a16:creationId xmlns:a16="http://schemas.microsoft.com/office/drawing/2014/main" id="{689F287F-6C5A-1745-83A7-85ABA6C9BF93}"/>
                    </a:ext>
                  </a:extLst>
                </p:cNvPr>
                <p:cNvGrpSpPr/>
                <p:nvPr/>
              </p:nvGrpSpPr>
              <p:grpSpPr>
                <a:xfrm>
                  <a:off x="447159" y="3407115"/>
                  <a:ext cx="3374072" cy="613272"/>
                  <a:chOff x="447159" y="3407115"/>
                  <a:chExt cx="3374072" cy="613272"/>
                </a:xfrm>
              </p:grpSpPr>
              <p:pic>
                <p:nvPicPr>
                  <p:cNvPr id="16" name="Image 15">
                    <a:extLst>
                      <a:ext uri="{FF2B5EF4-FFF2-40B4-BE49-F238E27FC236}">
                        <a16:creationId xmlns:a16="http://schemas.microsoft.com/office/drawing/2014/main" id="{57BF3992-9703-A623-662D-A05B83CB52F5}"/>
                      </a:ext>
                    </a:extLst>
                  </p:cNvPr>
                  <p:cNvPicPr>
                    <a:picLocks noChangeAspect="1"/>
                  </p:cNvPicPr>
                  <p:nvPr/>
                </p:nvPicPr>
                <p:blipFill rotWithShape="1">
                  <a:blip r:embed="rId10"/>
                  <a:srcRect l="18967" t="16599" r="18653" b="16410"/>
                  <a:stretch/>
                </p:blipFill>
                <p:spPr>
                  <a:xfrm>
                    <a:off x="447159" y="3425811"/>
                    <a:ext cx="968921" cy="585307"/>
                  </a:xfrm>
                  <a:prstGeom prst="rect">
                    <a:avLst/>
                  </a:prstGeom>
                </p:spPr>
              </p:pic>
              <p:grpSp>
                <p:nvGrpSpPr>
                  <p:cNvPr id="95" name="Gruppo 94">
                    <a:extLst>
                      <a:ext uri="{FF2B5EF4-FFF2-40B4-BE49-F238E27FC236}">
                        <a16:creationId xmlns:a16="http://schemas.microsoft.com/office/drawing/2014/main" id="{39B6407A-8062-AB4F-A28A-A1E791AA416B}"/>
                      </a:ext>
                    </a:extLst>
                  </p:cNvPr>
                  <p:cNvGrpSpPr/>
                  <p:nvPr/>
                </p:nvGrpSpPr>
                <p:grpSpPr>
                  <a:xfrm>
                    <a:off x="2580908" y="3407115"/>
                    <a:ext cx="546774" cy="613272"/>
                    <a:chOff x="2588232" y="3407115"/>
                    <a:chExt cx="546774" cy="613272"/>
                  </a:xfrm>
                </p:grpSpPr>
                <p:pic>
                  <p:nvPicPr>
                    <p:cNvPr id="18" name="Image 17">
                      <a:extLst>
                        <a:ext uri="{FF2B5EF4-FFF2-40B4-BE49-F238E27FC236}">
                          <a16:creationId xmlns:a16="http://schemas.microsoft.com/office/drawing/2014/main" id="{9F39A051-DE57-AE84-9DCC-2F7DBBD2C844}"/>
                        </a:ext>
                      </a:extLst>
                    </p:cNvPr>
                    <p:cNvPicPr>
                      <a:picLocks noChangeAspect="1"/>
                    </p:cNvPicPr>
                    <p:nvPr/>
                  </p:nvPicPr>
                  <p:blipFill>
                    <a:blip r:embed="rId11"/>
                    <a:stretch>
                      <a:fillRect/>
                    </a:stretch>
                  </p:blipFill>
                  <p:spPr>
                    <a:xfrm>
                      <a:off x="2588232" y="3407115"/>
                      <a:ext cx="286653" cy="613272"/>
                    </a:xfrm>
                    <a:prstGeom prst="rect">
                      <a:avLst/>
                    </a:prstGeom>
                  </p:spPr>
                </p:pic>
                <p:pic>
                  <p:nvPicPr>
                    <p:cNvPr id="20" name="Image 19">
                      <a:extLst>
                        <a:ext uri="{FF2B5EF4-FFF2-40B4-BE49-F238E27FC236}">
                          <a16:creationId xmlns:a16="http://schemas.microsoft.com/office/drawing/2014/main" id="{F3433F6A-7346-426A-CBDB-5A099C069792}"/>
                        </a:ext>
                      </a:extLst>
                    </p:cNvPr>
                    <p:cNvPicPr>
                      <a:picLocks noChangeAspect="1"/>
                    </p:cNvPicPr>
                    <p:nvPr/>
                  </p:nvPicPr>
                  <p:blipFill>
                    <a:blip r:embed="rId12"/>
                    <a:stretch>
                      <a:fillRect/>
                    </a:stretch>
                  </p:blipFill>
                  <p:spPr>
                    <a:xfrm>
                      <a:off x="2842846" y="3409304"/>
                      <a:ext cx="292160" cy="608894"/>
                    </a:xfrm>
                    <a:prstGeom prst="rect">
                      <a:avLst/>
                    </a:prstGeom>
                  </p:spPr>
                </p:pic>
              </p:grpSp>
              <p:pic>
                <p:nvPicPr>
                  <p:cNvPr id="64" name="Image 63">
                    <a:extLst>
                      <a:ext uri="{FF2B5EF4-FFF2-40B4-BE49-F238E27FC236}">
                        <a16:creationId xmlns:a16="http://schemas.microsoft.com/office/drawing/2014/main" id="{6BAA73EC-B22F-62C3-470F-C2C4FA30B14E}"/>
                      </a:ext>
                    </a:extLst>
                  </p:cNvPr>
                  <p:cNvPicPr>
                    <a:picLocks noChangeAspect="1"/>
                  </p:cNvPicPr>
                  <p:nvPr/>
                </p:nvPicPr>
                <p:blipFill>
                  <a:blip r:embed="rId13"/>
                  <a:stretch>
                    <a:fillRect/>
                  </a:stretch>
                </p:blipFill>
                <p:spPr>
                  <a:xfrm>
                    <a:off x="1466793" y="3518947"/>
                    <a:ext cx="992139" cy="415348"/>
                  </a:xfrm>
                  <a:prstGeom prst="rect">
                    <a:avLst/>
                  </a:prstGeom>
                </p:spPr>
              </p:pic>
              <p:pic>
                <p:nvPicPr>
                  <p:cNvPr id="282" name="Picture 13" descr="A blue card with white text&#10;&#10;Description automatically generated">
                    <a:extLst>
                      <a:ext uri="{FF2B5EF4-FFF2-40B4-BE49-F238E27FC236}">
                        <a16:creationId xmlns:a16="http://schemas.microsoft.com/office/drawing/2014/main" id="{DB582741-BB7C-5F28-5F01-CEB594EAE7F9}"/>
                      </a:ext>
                    </a:extLst>
                  </p:cNvPr>
                  <p:cNvPicPr>
                    <a:picLocks noChangeAspect="1"/>
                  </p:cNvPicPr>
                  <p:nvPr/>
                </p:nvPicPr>
                <p:blipFill rotWithShape="1">
                  <a:blip r:embed="rId14">
                    <a:extLst>
                      <a:ext uri="{28A0092B-C50C-407E-A947-70E740481C1C}">
                        <a14:useLocalDpi xmlns:a14="http://schemas.microsoft.com/office/drawing/2010/main" val="0"/>
                      </a:ext>
                    </a:extLst>
                  </a:blip>
                  <a:srcRect l="16153" r="15128"/>
                  <a:stretch/>
                </p:blipFill>
                <p:spPr>
                  <a:xfrm>
                    <a:off x="3318597" y="3521787"/>
                    <a:ext cx="502634" cy="410938"/>
                  </a:xfrm>
                  <a:prstGeom prst="rect">
                    <a:avLst/>
                  </a:prstGeom>
                </p:spPr>
              </p:pic>
            </p:grpSp>
          </p:grpSp>
          <p:grpSp>
            <p:nvGrpSpPr>
              <p:cNvPr id="119" name="Gruppo 118">
                <a:extLst>
                  <a:ext uri="{FF2B5EF4-FFF2-40B4-BE49-F238E27FC236}">
                    <a16:creationId xmlns:a16="http://schemas.microsoft.com/office/drawing/2014/main" id="{E364F746-48F0-F64D-811C-459EE3DF1EA5}"/>
                  </a:ext>
                </a:extLst>
              </p:cNvPr>
              <p:cNvGrpSpPr/>
              <p:nvPr/>
            </p:nvGrpSpPr>
            <p:grpSpPr>
              <a:xfrm>
                <a:off x="450907" y="4488522"/>
                <a:ext cx="3434134" cy="797079"/>
                <a:chOff x="445717" y="4488522"/>
                <a:chExt cx="3434134" cy="797079"/>
              </a:xfrm>
            </p:grpSpPr>
            <p:grpSp>
              <p:nvGrpSpPr>
                <p:cNvPr id="113" name="Gruppo 112">
                  <a:extLst>
                    <a:ext uri="{FF2B5EF4-FFF2-40B4-BE49-F238E27FC236}">
                      <a16:creationId xmlns:a16="http://schemas.microsoft.com/office/drawing/2014/main" id="{8C8E29B1-0FFC-EA40-B4ED-4AA2A8E47DC0}"/>
                    </a:ext>
                  </a:extLst>
                </p:cNvPr>
                <p:cNvGrpSpPr/>
                <p:nvPr/>
              </p:nvGrpSpPr>
              <p:grpSpPr>
                <a:xfrm>
                  <a:off x="1858158" y="4488522"/>
                  <a:ext cx="447705" cy="784069"/>
                  <a:chOff x="1864508" y="4488522"/>
                  <a:chExt cx="447705" cy="784069"/>
                </a:xfrm>
              </p:grpSpPr>
              <p:sp>
                <p:nvSpPr>
                  <p:cNvPr id="44" name="TextBox 21">
                    <a:extLst>
                      <a:ext uri="{FF2B5EF4-FFF2-40B4-BE49-F238E27FC236}">
                        <a16:creationId xmlns:a16="http://schemas.microsoft.com/office/drawing/2014/main" id="{548513D5-D739-550C-A6D9-A9F42D927315}"/>
                      </a:ext>
                    </a:extLst>
                  </p:cNvPr>
                  <p:cNvSpPr txBox="1"/>
                  <p:nvPr/>
                </p:nvSpPr>
                <p:spPr>
                  <a:xfrm>
                    <a:off x="1919291" y="4488522"/>
                    <a:ext cx="33813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Civil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works</a:t>
                    </a:r>
                  </a:p>
                </p:txBody>
              </p:sp>
              <p:pic>
                <p:nvPicPr>
                  <p:cNvPr id="51" name="Picture 2" descr="Service worker icon male construction Royalty Free Vector">
                    <a:extLst>
                      <a:ext uri="{FF2B5EF4-FFF2-40B4-BE49-F238E27FC236}">
                        <a16:creationId xmlns:a16="http://schemas.microsoft.com/office/drawing/2014/main" id="{AA705425-D78B-063A-0E7F-9B6379F3C750}"/>
                      </a:ext>
                    </a:extLst>
                  </p:cNvPr>
                  <p:cNvPicPr>
                    <a:picLocks noChangeAspect="1" noChangeArrowheads="1"/>
                  </p:cNvPicPr>
                  <p:nvPr/>
                </p:nvPicPr>
                <p:blipFill rotWithShape="1">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l="10192" t="4638" r="11121" b="12898"/>
                  <a:stretch/>
                </p:blipFill>
                <p:spPr bwMode="auto">
                  <a:xfrm>
                    <a:off x="1864508" y="4765870"/>
                    <a:ext cx="447705" cy="506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4" name="Gruppo 113">
                  <a:extLst>
                    <a:ext uri="{FF2B5EF4-FFF2-40B4-BE49-F238E27FC236}">
                      <a16:creationId xmlns:a16="http://schemas.microsoft.com/office/drawing/2014/main" id="{D548D957-6068-EA4F-972D-30B8DDF0E8A0}"/>
                    </a:ext>
                  </a:extLst>
                </p:cNvPr>
                <p:cNvGrpSpPr/>
                <p:nvPr/>
              </p:nvGrpSpPr>
              <p:grpSpPr>
                <a:xfrm>
                  <a:off x="1175973" y="4488522"/>
                  <a:ext cx="593429" cy="797079"/>
                  <a:chOff x="1153748" y="4488522"/>
                  <a:chExt cx="593429" cy="797079"/>
                </a:xfrm>
              </p:grpSpPr>
              <p:sp>
                <p:nvSpPr>
                  <p:cNvPr id="43" name="TextBox 20">
                    <a:extLst>
                      <a:ext uri="{FF2B5EF4-FFF2-40B4-BE49-F238E27FC236}">
                        <a16:creationId xmlns:a16="http://schemas.microsoft.com/office/drawing/2014/main" id="{CBE0B28D-5181-553E-EFA6-BBF3C8FFDA4F}"/>
                      </a:ext>
                    </a:extLst>
                  </p:cNvPr>
                  <p:cNvSpPr txBox="1"/>
                  <p:nvPr/>
                </p:nvSpPr>
                <p:spPr>
                  <a:xfrm>
                    <a:off x="1153748" y="4488522"/>
                    <a:ext cx="5934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Permitting</a:t>
                    </a:r>
                  </a:p>
                </p:txBody>
              </p:sp>
              <p:pic>
                <p:nvPicPr>
                  <p:cNvPr id="52" name="Picture 4" descr="Permit Icon Vector Art, Icons, and Graphics for Free Download">
                    <a:extLst>
                      <a:ext uri="{FF2B5EF4-FFF2-40B4-BE49-F238E27FC236}">
                        <a16:creationId xmlns:a16="http://schemas.microsoft.com/office/drawing/2014/main" id="{17052F28-68A0-E1C0-428A-BB33D34A5F8F}"/>
                      </a:ext>
                    </a:extLst>
                  </p:cNvPr>
                  <p:cNvPicPr>
                    <a:picLocks noChangeAspect="1" noChangeArrowheads="1"/>
                  </p:cNvPicPr>
                  <p:nvPr/>
                </p:nvPicPr>
                <p:blipFill rotWithShape="1">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l="14031" r="13859"/>
                  <a:stretch/>
                </p:blipFill>
                <p:spPr bwMode="auto">
                  <a:xfrm>
                    <a:off x="1258383" y="4752859"/>
                    <a:ext cx="384158" cy="532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uppo 108">
                  <a:extLst>
                    <a:ext uri="{FF2B5EF4-FFF2-40B4-BE49-F238E27FC236}">
                      <a16:creationId xmlns:a16="http://schemas.microsoft.com/office/drawing/2014/main" id="{2FCEFC44-7B8E-614E-A96D-94917FBFE235}"/>
                    </a:ext>
                  </a:extLst>
                </p:cNvPr>
                <p:cNvGrpSpPr/>
                <p:nvPr/>
              </p:nvGrpSpPr>
              <p:grpSpPr>
                <a:xfrm>
                  <a:off x="3074067" y="4488522"/>
                  <a:ext cx="805784" cy="715375"/>
                  <a:chOff x="3137567" y="4488522"/>
                  <a:chExt cx="805784" cy="715375"/>
                </a:xfrm>
              </p:grpSpPr>
              <p:pic>
                <p:nvPicPr>
                  <p:cNvPr id="56" name="Picture 2">
                    <a:extLst>
                      <a:ext uri="{FF2B5EF4-FFF2-40B4-BE49-F238E27FC236}">
                        <a16:creationId xmlns:a16="http://schemas.microsoft.com/office/drawing/2014/main" id="{A577B67E-A059-B065-AA64-4F45C06161CA}"/>
                      </a:ext>
                    </a:extLst>
                  </p:cNvPr>
                  <p:cNvPicPr>
                    <a:picLocks noChangeAspect="1" noChangeArrowheads="1"/>
                  </p:cNvPicPr>
                  <p:nvPr/>
                </p:nvPicPr>
                <p:blipFill rotWithShape="1">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3222019" y="4834564"/>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14">
                    <a:extLst>
                      <a:ext uri="{FF2B5EF4-FFF2-40B4-BE49-F238E27FC236}">
                        <a16:creationId xmlns:a16="http://schemas.microsoft.com/office/drawing/2014/main" id="{A7FF52C5-966F-1DDE-380F-009BE8973A8A}"/>
                      </a:ext>
                    </a:extLst>
                  </p:cNvPr>
                  <p:cNvSpPr txBox="1"/>
                  <p:nvPr/>
                </p:nvSpPr>
                <p:spPr>
                  <a:xfrm>
                    <a:off x="3137567" y="4488522"/>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Commissioning</a:t>
                    </a:r>
                  </a:p>
                </p:txBody>
              </p:sp>
            </p:grpSp>
            <p:grpSp>
              <p:nvGrpSpPr>
                <p:cNvPr id="118" name="Gruppo 117">
                  <a:extLst>
                    <a:ext uri="{FF2B5EF4-FFF2-40B4-BE49-F238E27FC236}">
                      <a16:creationId xmlns:a16="http://schemas.microsoft.com/office/drawing/2014/main" id="{0D599F75-FA98-4241-8DC3-F1EF822DB28A}"/>
                    </a:ext>
                  </a:extLst>
                </p:cNvPr>
                <p:cNvGrpSpPr/>
                <p:nvPr/>
              </p:nvGrpSpPr>
              <p:grpSpPr>
                <a:xfrm>
                  <a:off x="445717" y="4488522"/>
                  <a:ext cx="641500" cy="762818"/>
                  <a:chOff x="394917" y="4488522"/>
                  <a:chExt cx="641500" cy="762818"/>
                </a:xfrm>
              </p:grpSpPr>
              <p:sp>
                <p:nvSpPr>
                  <p:cNvPr id="58" name="TextBox 21">
                    <a:extLst>
                      <a:ext uri="{FF2B5EF4-FFF2-40B4-BE49-F238E27FC236}">
                        <a16:creationId xmlns:a16="http://schemas.microsoft.com/office/drawing/2014/main" id="{57AD800B-BBED-0754-02EE-C28B358A495D}"/>
                      </a:ext>
                    </a:extLst>
                  </p:cNvPr>
                  <p:cNvSpPr txBox="1"/>
                  <p:nvPr/>
                </p:nvSpPr>
                <p:spPr>
                  <a:xfrm>
                    <a:off x="440815" y="4488522"/>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Site</a:t>
                    </a:r>
                    <a:br>
                      <a:rPr kumimoji="0" lang="en-US" sz="800" b="0" i="0" u="none" strike="noStrike" kern="1200" cap="none" spc="0" normalizeH="0" baseline="0" noProof="0" dirty="0">
                        <a:ln>
                          <a:noFill/>
                        </a:ln>
                        <a:solidFill>
                          <a:schemeClr val="tx2"/>
                        </a:solidFill>
                        <a:effectLst/>
                        <a:uLnTx/>
                        <a:uFillTx/>
                        <a:ea typeface="+mn-ea"/>
                        <a:cs typeface="+mn-cs"/>
                      </a:rPr>
                    </a:br>
                    <a:r>
                      <a:rPr kumimoji="0" lang="en-US" sz="800" b="0" i="0" u="none" strike="noStrike" kern="1200" cap="none" spc="0" normalizeH="0" baseline="0" noProof="0" dirty="0">
                        <a:ln>
                          <a:noFill/>
                        </a:ln>
                        <a:solidFill>
                          <a:schemeClr val="tx2"/>
                        </a:solidFill>
                        <a:effectLst/>
                        <a:uLnTx/>
                        <a:uFillTx/>
                        <a:ea typeface="+mn-ea"/>
                        <a:cs typeface="+mn-cs"/>
                      </a:rPr>
                      <a:t>evaluation</a:t>
                    </a:r>
                  </a:p>
                </p:txBody>
              </p:sp>
              <p:pic>
                <p:nvPicPr>
                  <p:cNvPr id="59" name="Picture 10" descr="12,112 Icon Depot Images, Stock Photos &amp; Vectors | Shutterstock">
                    <a:extLst>
                      <a:ext uri="{FF2B5EF4-FFF2-40B4-BE49-F238E27FC236}">
                        <a16:creationId xmlns:a16="http://schemas.microsoft.com/office/drawing/2014/main" id="{1387010E-33C9-9850-4B47-AAB11D87EE99}"/>
                      </a:ext>
                    </a:extLst>
                  </p:cNvPr>
                  <p:cNvPicPr>
                    <a:picLocks noChangeAspect="1" noChangeArrowheads="1"/>
                  </p:cNvPicPr>
                  <p:nvPr/>
                </p:nvPicPr>
                <p:blipFill rotWithShape="1">
                  <a:blip r:embed="rId18" cstate="print">
                    <a:duotone>
                      <a:schemeClr val="bg2">
                        <a:shade val="45000"/>
                        <a:satMod val="135000"/>
                      </a:schemeClr>
                      <a:prstClr val="white"/>
                    </a:duotone>
                    <a:extLst>
                      <a:ext uri="{BEBA8EAE-BF5A-486C-A8C5-ECC9F3942E4B}">
                        <a14:imgProps xmlns:a14="http://schemas.microsoft.com/office/drawing/2010/main">
                          <a14:imgLayer r:embed="rId19">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394917" y="4787120"/>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uppo 111">
                  <a:extLst>
                    <a:ext uri="{FF2B5EF4-FFF2-40B4-BE49-F238E27FC236}">
                      <a16:creationId xmlns:a16="http://schemas.microsoft.com/office/drawing/2014/main" id="{8D06474C-3150-174A-B3BF-818E93494D92}"/>
                    </a:ext>
                  </a:extLst>
                </p:cNvPr>
                <p:cNvGrpSpPr/>
                <p:nvPr/>
              </p:nvGrpSpPr>
              <p:grpSpPr>
                <a:xfrm>
                  <a:off x="2394619" y="4488522"/>
                  <a:ext cx="590693" cy="755576"/>
                  <a:chOff x="2429544" y="4488522"/>
                  <a:chExt cx="590693" cy="755576"/>
                </a:xfrm>
              </p:grpSpPr>
              <p:sp>
                <p:nvSpPr>
                  <p:cNvPr id="60" name="TextBox 22">
                    <a:extLst>
                      <a:ext uri="{FF2B5EF4-FFF2-40B4-BE49-F238E27FC236}">
                        <a16:creationId xmlns:a16="http://schemas.microsoft.com/office/drawing/2014/main" id="{9C7A656A-04C5-3C33-7519-3903FE9C1FC1}"/>
                      </a:ext>
                    </a:extLst>
                  </p:cNvPr>
                  <p:cNvSpPr txBox="1"/>
                  <p:nvPr/>
                </p:nvSpPr>
                <p:spPr>
                  <a:xfrm>
                    <a:off x="2429544" y="4488522"/>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Hardware installation</a:t>
                    </a:r>
                  </a:p>
                </p:txBody>
              </p:sp>
              <p:pic>
                <p:nvPicPr>
                  <p:cNvPr id="61" name="Picture 6" descr="Charging Station Vector Art, Icons, and Graphics for Free Download">
                    <a:extLst>
                      <a:ext uri="{FF2B5EF4-FFF2-40B4-BE49-F238E27FC236}">
                        <a16:creationId xmlns:a16="http://schemas.microsoft.com/office/drawing/2014/main" id="{FAB661E1-DBA8-1FB6-F724-10E900589DB7}"/>
                      </a:ext>
                    </a:extLst>
                  </p:cNvPr>
                  <p:cNvPicPr>
                    <a:picLocks noChangeAspect="1" noChangeArrowheads="1"/>
                  </p:cNvPicPr>
                  <p:nvPr/>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2536492" y="4794362"/>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5" name="Gruppo 144">
                <a:extLst>
                  <a:ext uri="{FF2B5EF4-FFF2-40B4-BE49-F238E27FC236}">
                    <a16:creationId xmlns:a16="http://schemas.microsoft.com/office/drawing/2014/main" id="{691C1538-94E1-F44F-9CE4-F5BEA7ED4830}"/>
                  </a:ext>
                </a:extLst>
              </p:cNvPr>
              <p:cNvGrpSpPr/>
              <p:nvPr/>
            </p:nvGrpSpPr>
            <p:grpSpPr>
              <a:xfrm>
                <a:off x="522227" y="5725680"/>
                <a:ext cx="3291494" cy="812469"/>
                <a:chOff x="546571" y="5779692"/>
                <a:chExt cx="3291494" cy="812469"/>
              </a:xfrm>
            </p:grpSpPr>
            <p:grpSp>
              <p:nvGrpSpPr>
                <p:cNvPr id="144" name="Gruppo 143">
                  <a:extLst>
                    <a:ext uri="{FF2B5EF4-FFF2-40B4-BE49-F238E27FC236}">
                      <a16:creationId xmlns:a16="http://schemas.microsoft.com/office/drawing/2014/main" id="{1EFC8BD2-6A14-1B49-8F21-95AA38C091CA}"/>
                    </a:ext>
                  </a:extLst>
                </p:cNvPr>
                <p:cNvGrpSpPr/>
                <p:nvPr/>
              </p:nvGrpSpPr>
              <p:grpSpPr>
                <a:xfrm>
                  <a:off x="546571" y="5802876"/>
                  <a:ext cx="541045" cy="778964"/>
                  <a:chOff x="500275" y="5802876"/>
                  <a:chExt cx="541045" cy="778964"/>
                </a:xfrm>
              </p:grpSpPr>
              <p:sp>
                <p:nvSpPr>
                  <p:cNvPr id="67" name="TextBox 13">
                    <a:extLst>
                      <a:ext uri="{FF2B5EF4-FFF2-40B4-BE49-F238E27FC236}">
                        <a16:creationId xmlns:a16="http://schemas.microsoft.com/office/drawing/2014/main" id="{81787784-0583-399E-A366-B814C69A9C15}"/>
                      </a:ext>
                    </a:extLst>
                  </p:cNvPr>
                  <p:cNvSpPr txBox="1"/>
                  <p:nvPr/>
                </p:nvSpPr>
                <p:spPr>
                  <a:xfrm>
                    <a:off x="500275" y="5802876"/>
                    <a:ext cx="5410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Warranty Coverage</a:t>
                    </a:r>
                  </a:p>
                </p:txBody>
              </p:sp>
              <p:pic>
                <p:nvPicPr>
                  <p:cNvPr id="70" name="Picture 4" descr="Maintenance schedule icon with calendar and wrench">
                    <a:extLst>
                      <a:ext uri="{FF2B5EF4-FFF2-40B4-BE49-F238E27FC236}">
                        <a16:creationId xmlns:a16="http://schemas.microsoft.com/office/drawing/2014/main" id="{8F78C7FE-02D0-4CA7-7BE9-0B6B35F8F506}"/>
                      </a:ext>
                    </a:extLst>
                  </p:cNvPr>
                  <p:cNvPicPr>
                    <a:picLocks noChangeAspect="1" noChangeArrowheads="1"/>
                  </p:cNvPicPr>
                  <p:nvPr/>
                </p:nvPicPr>
                <p:blipFill rotWithShape="1">
                  <a:blip r:embed="rId21">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24472" y="6119916"/>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3" name="Gruppo 142">
                  <a:extLst>
                    <a:ext uri="{FF2B5EF4-FFF2-40B4-BE49-F238E27FC236}">
                      <a16:creationId xmlns:a16="http://schemas.microsoft.com/office/drawing/2014/main" id="{F120C7E4-A6AD-4440-8CF0-3F0604F89552}"/>
                    </a:ext>
                  </a:extLst>
                </p:cNvPr>
                <p:cNvGrpSpPr/>
                <p:nvPr/>
              </p:nvGrpSpPr>
              <p:grpSpPr>
                <a:xfrm>
                  <a:off x="1250772" y="5789380"/>
                  <a:ext cx="948212" cy="775611"/>
                  <a:chOff x="1058066" y="5789380"/>
                  <a:chExt cx="948212" cy="775611"/>
                </a:xfrm>
              </p:grpSpPr>
              <p:sp>
                <p:nvSpPr>
                  <p:cNvPr id="68" name="TextBox 14">
                    <a:extLst>
                      <a:ext uri="{FF2B5EF4-FFF2-40B4-BE49-F238E27FC236}">
                        <a16:creationId xmlns:a16="http://schemas.microsoft.com/office/drawing/2014/main" id="{FBD8DD6E-3875-0D41-C0B9-E3365A7EDAD5}"/>
                      </a:ext>
                    </a:extLst>
                  </p:cNvPr>
                  <p:cNvSpPr txBox="1"/>
                  <p:nvPr/>
                </p:nvSpPr>
                <p:spPr>
                  <a:xfrm>
                    <a:off x="1058066" y="5789380"/>
                    <a:ext cx="94821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Maintenance / Optional Coverage</a:t>
                    </a:r>
                  </a:p>
                </p:txBody>
              </p:sp>
              <p:pic>
                <p:nvPicPr>
                  <p:cNvPr id="71" name="Picture 6" descr="Approval check vector icon Stock Vector | Adobe Stock">
                    <a:extLst>
                      <a:ext uri="{FF2B5EF4-FFF2-40B4-BE49-F238E27FC236}">
                        <a16:creationId xmlns:a16="http://schemas.microsoft.com/office/drawing/2014/main" id="{A4366B74-FA01-8E20-8A51-511F653BE087}"/>
                      </a:ext>
                    </a:extLst>
                  </p:cNvPr>
                  <p:cNvPicPr>
                    <a:picLocks noChangeAspect="1" noChangeArrowheads="1"/>
                  </p:cNvPicPr>
                  <p:nvPr/>
                </p:nvPicPr>
                <p:blipFill rotWithShape="1">
                  <a:blip r:embed="rId2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3">
                            <a14:imgEffect>
                              <a14:brightnessContrast contrast="100000"/>
                            </a14:imgEffect>
                          </a14:imgLayer>
                        </a14:imgProps>
                      </a:ext>
                      <a:ext uri="{28A0092B-C50C-407E-A947-70E740481C1C}">
                        <a14:useLocalDpi xmlns:a14="http://schemas.microsoft.com/office/drawing/2010/main" val="0"/>
                      </a:ext>
                    </a:extLst>
                  </a:blip>
                  <a:srcRect l="12596" t="18085" r="12024" b="18944"/>
                  <a:stretch/>
                </p:blipFill>
                <p:spPr bwMode="auto">
                  <a:xfrm>
                    <a:off x="1255851" y="6103326"/>
                    <a:ext cx="552643" cy="461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1" name="Gruppo 140">
                  <a:extLst>
                    <a:ext uri="{FF2B5EF4-FFF2-40B4-BE49-F238E27FC236}">
                      <a16:creationId xmlns:a16="http://schemas.microsoft.com/office/drawing/2014/main" id="{7830B335-F089-2944-B440-D5D4AC409F26}"/>
                    </a:ext>
                  </a:extLst>
                </p:cNvPr>
                <p:cNvGrpSpPr/>
                <p:nvPr/>
              </p:nvGrpSpPr>
              <p:grpSpPr>
                <a:xfrm>
                  <a:off x="3158519" y="5809739"/>
                  <a:ext cx="679546" cy="715413"/>
                  <a:chOff x="3158519" y="5809739"/>
                  <a:chExt cx="679546" cy="715413"/>
                </a:xfrm>
              </p:grpSpPr>
              <p:pic>
                <p:nvPicPr>
                  <p:cNvPr id="66" name="Picture 2" descr="User Icon - Vector Customer Service, Support &amp; Care with Headphone for  Helpline Glyph Pictogram illustration Stock Vector | Adobe Stock">
                    <a:extLst>
                      <a:ext uri="{FF2B5EF4-FFF2-40B4-BE49-F238E27FC236}">
                        <a16:creationId xmlns:a16="http://schemas.microsoft.com/office/drawing/2014/main" id="{8323F83F-B8C6-E10F-4CEF-B9CE50A1E549}"/>
                      </a:ext>
                    </a:extLst>
                  </p:cNvPr>
                  <p:cNvPicPr>
                    <a:picLocks noChangeAspect="1" noChangeArrowheads="1"/>
                  </p:cNvPicPr>
                  <p:nvPr/>
                </p:nvPicPr>
                <p:blipFill rotWithShape="1">
                  <a:blip r:embed="rId2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5">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326141" y="6115538"/>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15">
                    <a:extLst>
                      <a:ext uri="{FF2B5EF4-FFF2-40B4-BE49-F238E27FC236}">
                        <a16:creationId xmlns:a16="http://schemas.microsoft.com/office/drawing/2014/main" id="{A60F17BB-C5B1-20EE-3C25-02F9FA0CCE0D}"/>
                      </a:ext>
                    </a:extLst>
                  </p:cNvPr>
                  <p:cNvSpPr txBox="1"/>
                  <p:nvPr/>
                </p:nvSpPr>
                <p:spPr>
                  <a:xfrm>
                    <a:off x="3158519" y="5809739"/>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ea typeface="+mn-ea"/>
                        <a:cs typeface="+mn-cs"/>
                      </a:rPr>
                      <a:t>Assistance</a:t>
                    </a:r>
                  </a:p>
                </p:txBody>
              </p:sp>
            </p:grpSp>
            <p:grpSp>
              <p:nvGrpSpPr>
                <p:cNvPr id="142" name="Gruppo 141">
                  <a:extLst>
                    <a:ext uri="{FF2B5EF4-FFF2-40B4-BE49-F238E27FC236}">
                      <a16:creationId xmlns:a16="http://schemas.microsoft.com/office/drawing/2014/main" id="{73170D0B-9A03-5848-B370-54B946597B6F}"/>
                    </a:ext>
                  </a:extLst>
                </p:cNvPr>
                <p:cNvGrpSpPr/>
                <p:nvPr/>
              </p:nvGrpSpPr>
              <p:grpSpPr>
                <a:xfrm>
                  <a:off x="2362140" y="5779692"/>
                  <a:ext cx="633222" cy="812469"/>
                  <a:chOff x="2414170" y="5779692"/>
                  <a:chExt cx="633222" cy="812469"/>
                </a:xfrm>
              </p:grpSpPr>
              <p:sp>
                <p:nvSpPr>
                  <p:cNvPr id="69" name="TextBox 15">
                    <a:extLst>
                      <a:ext uri="{FF2B5EF4-FFF2-40B4-BE49-F238E27FC236}">
                        <a16:creationId xmlns:a16="http://schemas.microsoft.com/office/drawing/2014/main" id="{D9DE88C4-5404-AB2D-DEBA-7DB54CCB5239}"/>
                      </a:ext>
                    </a:extLst>
                  </p:cNvPr>
                  <p:cNvSpPr txBox="1"/>
                  <p:nvPr/>
                </p:nvSpPr>
                <p:spPr>
                  <a:xfrm>
                    <a:off x="2414170" y="5779692"/>
                    <a:ext cx="6332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Customized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SLA</a:t>
                    </a:r>
                  </a:p>
                </p:txBody>
              </p:sp>
              <p:grpSp>
                <p:nvGrpSpPr>
                  <p:cNvPr id="126" name="Gruppo 125">
                    <a:extLst>
                      <a:ext uri="{FF2B5EF4-FFF2-40B4-BE49-F238E27FC236}">
                        <a16:creationId xmlns:a16="http://schemas.microsoft.com/office/drawing/2014/main" id="{D2C289B6-7D16-EA40-88B5-7B32A58D8C8D}"/>
                      </a:ext>
                    </a:extLst>
                  </p:cNvPr>
                  <p:cNvGrpSpPr/>
                  <p:nvPr/>
                </p:nvGrpSpPr>
                <p:grpSpPr>
                  <a:xfrm>
                    <a:off x="2509957" y="6089739"/>
                    <a:ext cx="441648" cy="502422"/>
                    <a:chOff x="2518421" y="6089739"/>
                    <a:chExt cx="441648" cy="502422"/>
                  </a:xfrm>
                </p:grpSpPr>
                <p:pic>
                  <p:nvPicPr>
                    <p:cNvPr id="72" name="Picture 2" descr="vector charging stations OFF 79% |">
                      <a:extLst>
                        <a:ext uri="{FF2B5EF4-FFF2-40B4-BE49-F238E27FC236}">
                          <a16:creationId xmlns:a16="http://schemas.microsoft.com/office/drawing/2014/main" id="{2F9F7CF6-1BE6-E57A-39E7-AD191F369D6A}"/>
                        </a:ext>
                      </a:extLst>
                    </p:cNvPr>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rightnessContrast contrast="100000"/>
                              </a14:imgEffect>
                            </a14:imgLayer>
                          </a14:imgProps>
                        </a:ext>
                        <a:ext uri="{28A0092B-C50C-407E-A947-70E740481C1C}">
                          <a14:useLocalDpi xmlns:a14="http://schemas.microsoft.com/office/drawing/2010/main" val="0"/>
                        </a:ext>
                      </a:extLst>
                    </a:blip>
                    <a:srcRect l="29407" t="18865" r="19457" b="26383"/>
                    <a:stretch/>
                  </p:blipFill>
                  <p:spPr bwMode="auto">
                    <a:xfrm>
                      <a:off x="2518421" y="6089739"/>
                      <a:ext cx="441648" cy="50242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F175B537-E65C-9380-3DC1-EDD91A76CF49}"/>
                        </a:ext>
                      </a:extLst>
                    </p:cNvPr>
                    <p:cNvSpPr/>
                    <p:nvPr/>
                  </p:nvSpPr>
                  <p:spPr>
                    <a:xfrm>
                      <a:off x="2531641" y="6092874"/>
                      <a:ext cx="415208" cy="4961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ncode Sans"/>
                        <a:ea typeface="+mn-ea"/>
                        <a:cs typeface="+mn-cs"/>
                      </a:endParaRPr>
                    </a:p>
                  </p:txBody>
                </p:sp>
              </p:grpSp>
            </p:grpSp>
          </p:grpSp>
        </p:grpSp>
        <p:grpSp>
          <p:nvGrpSpPr>
            <p:cNvPr id="163" name="Gruppo 162">
              <a:extLst>
                <a:ext uri="{FF2B5EF4-FFF2-40B4-BE49-F238E27FC236}">
                  <a16:creationId xmlns:a16="http://schemas.microsoft.com/office/drawing/2014/main" id="{50487F33-1E2F-EC40-BDB5-52116A635956}"/>
                </a:ext>
              </a:extLst>
            </p:cNvPr>
            <p:cNvGrpSpPr/>
            <p:nvPr/>
          </p:nvGrpSpPr>
          <p:grpSpPr>
            <a:xfrm>
              <a:off x="4164756" y="920955"/>
              <a:ext cx="3705684" cy="5716759"/>
              <a:chOff x="4164756" y="920955"/>
              <a:chExt cx="3705684" cy="5716759"/>
            </a:xfrm>
          </p:grpSpPr>
          <p:sp>
            <p:nvSpPr>
              <p:cNvPr id="173" name="Rettangolo con angoli arrotondati 172">
                <a:extLst>
                  <a:ext uri="{FF2B5EF4-FFF2-40B4-BE49-F238E27FC236}">
                    <a16:creationId xmlns:a16="http://schemas.microsoft.com/office/drawing/2014/main" id="{C1FCA41B-F457-DA4A-ACFA-95C781F62E38}"/>
                  </a:ext>
                </a:extLst>
              </p:cNvPr>
              <p:cNvSpPr/>
              <p:nvPr/>
            </p:nvSpPr>
            <p:spPr>
              <a:xfrm>
                <a:off x="4164756" y="920955"/>
                <a:ext cx="3705684" cy="5716759"/>
              </a:xfrm>
              <a:prstGeom prst="roundRect">
                <a:avLst>
                  <a:gd name="adj" fmla="val 4538"/>
                </a:avLst>
              </a:prstGeom>
              <a:solidFill>
                <a:schemeClr val="bg1"/>
              </a:solidFill>
              <a:ln w="38100">
                <a:solidFill>
                  <a:srgbClr val="0070C0"/>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4" name="Rettangolo con angoli arrotondati sullo stesso lato 173">
                <a:extLst>
                  <a:ext uri="{FF2B5EF4-FFF2-40B4-BE49-F238E27FC236}">
                    <a16:creationId xmlns:a16="http://schemas.microsoft.com/office/drawing/2014/main" id="{222C7F52-BD29-3642-B6DB-A738035A6534}"/>
                  </a:ext>
                </a:extLst>
              </p:cNvPr>
              <p:cNvSpPr/>
              <p:nvPr/>
            </p:nvSpPr>
            <p:spPr>
              <a:xfrm>
                <a:off x="4164757" y="920955"/>
                <a:ext cx="3705683" cy="652759"/>
              </a:xfrm>
              <a:prstGeom prst="round2SameRect">
                <a:avLst>
                  <a:gd name="adj1" fmla="val 2533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HOME CHARGING</a:t>
                </a:r>
              </a:p>
              <a:p>
                <a:pPr algn="ctr"/>
                <a:r>
                  <a:rPr lang="en-US" sz="1400" noProof="0" dirty="0"/>
                  <a:t>Packaged offers</a:t>
                </a:r>
              </a:p>
            </p:txBody>
          </p:sp>
          <p:sp>
            <p:nvSpPr>
              <p:cNvPr id="175" name="CasellaDiTesto 174">
                <a:extLst>
                  <a:ext uri="{FF2B5EF4-FFF2-40B4-BE49-F238E27FC236}">
                    <a16:creationId xmlns:a16="http://schemas.microsoft.com/office/drawing/2014/main" id="{A0D25D8B-F152-9544-9074-09DEC214B091}"/>
                  </a:ext>
                </a:extLst>
              </p:cNvPr>
              <p:cNvSpPr txBox="1"/>
              <p:nvPr/>
            </p:nvSpPr>
            <p:spPr>
              <a:xfrm>
                <a:off x="4164757" y="1612565"/>
                <a:ext cx="3705683" cy="307777"/>
              </a:xfrm>
              <a:prstGeom prst="rect">
                <a:avLst/>
              </a:prstGeom>
              <a:noFill/>
            </p:spPr>
            <p:txBody>
              <a:bodyPr wrap="square" rtlCol="0">
                <a:spAutoFit/>
              </a:bodyPr>
              <a:lstStyle/>
              <a:p>
                <a:pPr algn="ctr"/>
                <a:r>
                  <a:rPr lang="en-US" sz="1400" b="1" noProof="0" dirty="0">
                    <a:solidFill>
                      <a:srgbClr val="0070C0"/>
                    </a:solidFill>
                  </a:rPr>
                  <a:t>AC chargers</a:t>
                </a:r>
              </a:p>
            </p:txBody>
          </p:sp>
          <p:sp>
            <p:nvSpPr>
              <p:cNvPr id="176" name="CasellaDiTesto 175">
                <a:extLst>
                  <a:ext uri="{FF2B5EF4-FFF2-40B4-BE49-F238E27FC236}">
                    <a16:creationId xmlns:a16="http://schemas.microsoft.com/office/drawing/2014/main" id="{2E265EEB-ECEF-6045-93C7-E6C5830B8248}"/>
                  </a:ext>
                </a:extLst>
              </p:cNvPr>
              <p:cNvSpPr txBox="1"/>
              <p:nvPr/>
            </p:nvSpPr>
            <p:spPr>
              <a:xfrm>
                <a:off x="4164757" y="2877606"/>
                <a:ext cx="3705683" cy="307777"/>
              </a:xfrm>
              <a:prstGeom prst="rect">
                <a:avLst/>
              </a:prstGeom>
              <a:noFill/>
            </p:spPr>
            <p:txBody>
              <a:bodyPr wrap="square" rtlCol="0">
                <a:spAutoFit/>
              </a:bodyPr>
              <a:lstStyle/>
              <a:p>
                <a:pPr algn="ctr"/>
                <a:r>
                  <a:rPr lang="en-US" sz="1400" b="1" noProof="0" dirty="0">
                    <a:solidFill>
                      <a:srgbClr val="0070C0"/>
                    </a:solidFill>
                  </a:rPr>
                  <a:t>Charging and energy services</a:t>
                </a:r>
              </a:p>
            </p:txBody>
          </p:sp>
          <p:sp>
            <p:nvSpPr>
              <p:cNvPr id="177" name="CasellaDiTesto 176">
                <a:extLst>
                  <a:ext uri="{FF2B5EF4-FFF2-40B4-BE49-F238E27FC236}">
                    <a16:creationId xmlns:a16="http://schemas.microsoft.com/office/drawing/2014/main" id="{BF319A54-154C-604B-AC9E-7CB5816AE6F6}"/>
                  </a:ext>
                </a:extLst>
              </p:cNvPr>
              <p:cNvSpPr txBox="1"/>
              <p:nvPr/>
            </p:nvSpPr>
            <p:spPr>
              <a:xfrm>
                <a:off x="4164757" y="4142647"/>
                <a:ext cx="3705683" cy="307777"/>
              </a:xfrm>
              <a:prstGeom prst="rect">
                <a:avLst/>
              </a:prstGeom>
              <a:noFill/>
            </p:spPr>
            <p:txBody>
              <a:bodyPr wrap="square" rtlCol="0">
                <a:spAutoFit/>
              </a:bodyPr>
              <a:lstStyle/>
              <a:p>
                <a:pPr algn="ctr"/>
                <a:r>
                  <a:rPr lang="en-US" sz="1400" b="1" noProof="0" dirty="0">
                    <a:solidFill>
                      <a:srgbClr val="0070C0"/>
                    </a:solidFill>
                  </a:rPr>
                  <a:t>Installation services</a:t>
                </a:r>
              </a:p>
            </p:txBody>
          </p:sp>
          <p:sp>
            <p:nvSpPr>
              <p:cNvPr id="178" name="CasellaDiTesto 177">
                <a:extLst>
                  <a:ext uri="{FF2B5EF4-FFF2-40B4-BE49-F238E27FC236}">
                    <a16:creationId xmlns:a16="http://schemas.microsoft.com/office/drawing/2014/main" id="{069EC337-B01C-914E-8BEA-B44E82580C68}"/>
                  </a:ext>
                </a:extLst>
              </p:cNvPr>
              <p:cNvSpPr txBox="1"/>
              <p:nvPr/>
            </p:nvSpPr>
            <p:spPr>
              <a:xfrm>
                <a:off x="4164757" y="5407688"/>
                <a:ext cx="3705683" cy="307777"/>
              </a:xfrm>
              <a:prstGeom prst="rect">
                <a:avLst/>
              </a:prstGeom>
              <a:noFill/>
            </p:spPr>
            <p:txBody>
              <a:bodyPr wrap="square" rtlCol="0">
                <a:spAutoFit/>
              </a:bodyPr>
              <a:lstStyle/>
              <a:p>
                <a:pPr algn="ctr"/>
                <a:r>
                  <a:rPr lang="en-US" sz="1400" b="1" noProof="0" dirty="0">
                    <a:solidFill>
                      <a:srgbClr val="0070C0"/>
                    </a:solidFill>
                  </a:rPr>
                  <a:t>Aftersales Services</a:t>
                </a:r>
              </a:p>
            </p:txBody>
          </p:sp>
          <p:grpSp>
            <p:nvGrpSpPr>
              <p:cNvPr id="179" name="Gruppo 178">
                <a:extLst>
                  <a:ext uri="{FF2B5EF4-FFF2-40B4-BE49-F238E27FC236}">
                    <a16:creationId xmlns:a16="http://schemas.microsoft.com/office/drawing/2014/main" id="{D0E24981-2F42-0C40-B728-C696F9147504}"/>
                  </a:ext>
                </a:extLst>
              </p:cNvPr>
              <p:cNvGrpSpPr/>
              <p:nvPr/>
            </p:nvGrpSpPr>
            <p:grpSpPr>
              <a:xfrm>
                <a:off x="4300555" y="2842587"/>
                <a:ext cx="3434087" cy="2530084"/>
                <a:chOff x="315131" y="2842587"/>
                <a:chExt cx="3705683" cy="2530084"/>
              </a:xfrm>
            </p:grpSpPr>
            <p:cxnSp>
              <p:nvCxnSpPr>
                <p:cNvPr id="180" name="Connettore 1 179">
                  <a:extLst>
                    <a:ext uri="{FF2B5EF4-FFF2-40B4-BE49-F238E27FC236}">
                      <a16:creationId xmlns:a16="http://schemas.microsoft.com/office/drawing/2014/main" id="{4ADF92CD-4C26-E04D-9E28-7C039EB151F2}"/>
                    </a:ext>
                  </a:extLst>
                </p:cNvPr>
                <p:cNvCxnSpPr>
                  <a:cxnSpLocks/>
                </p:cNvCxnSpPr>
                <p:nvPr/>
              </p:nvCxnSpPr>
              <p:spPr>
                <a:xfrm>
                  <a:off x="315131" y="2842587"/>
                  <a:ext cx="3705683" cy="0"/>
                </a:xfrm>
                <a:prstGeom prst="line">
                  <a:avLst/>
                </a:prstGeom>
                <a:ln w="127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181" name="Connettore 1 180">
                  <a:extLst>
                    <a:ext uri="{FF2B5EF4-FFF2-40B4-BE49-F238E27FC236}">
                      <a16:creationId xmlns:a16="http://schemas.microsoft.com/office/drawing/2014/main" id="{0E06ACC1-89C4-3246-A719-1997C1BAAF9A}"/>
                    </a:ext>
                  </a:extLst>
                </p:cNvPr>
                <p:cNvCxnSpPr>
                  <a:cxnSpLocks/>
                </p:cNvCxnSpPr>
                <p:nvPr/>
              </p:nvCxnSpPr>
              <p:spPr>
                <a:xfrm>
                  <a:off x="315131" y="4107629"/>
                  <a:ext cx="3705683" cy="0"/>
                </a:xfrm>
                <a:prstGeom prst="line">
                  <a:avLst/>
                </a:prstGeom>
                <a:ln w="127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182" name="Connettore 1 181">
                  <a:extLst>
                    <a:ext uri="{FF2B5EF4-FFF2-40B4-BE49-F238E27FC236}">
                      <a16:creationId xmlns:a16="http://schemas.microsoft.com/office/drawing/2014/main" id="{66A0868E-F947-A441-B5EF-62D0BC097093}"/>
                    </a:ext>
                  </a:extLst>
                </p:cNvPr>
                <p:cNvCxnSpPr>
                  <a:cxnSpLocks/>
                </p:cNvCxnSpPr>
                <p:nvPr/>
              </p:nvCxnSpPr>
              <p:spPr>
                <a:xfrm>
                  <a:off x="315131" y="5372671"/>
                  <a:ext cx="3705683" cy="0"/>
                </a:xfrm>
                <a:prstGeom prst="line">
                  <a:avLst/>
                </a:prstGeom>
                <a:ln w="12700">
                  <a:solidFill>
                    <a:srgbClr val="6600FF"/>
                  </a:solidFill>
                </a:ln>
              </p:spPr>
              <p:style>
                <a:lnRef idx="1">
                  <a:schemeClr val="accent1"/>
                </a:lnRef>
                <a:fillRef idx="0">
                  <a:schemeClr val="accent1"/>
                </a:fillRef>
                <a:effectRef idx="0">
                  <a:schemeClr val="accent1"/>
                </a:effectRef>
                <a:fontRef idx="minor">
                  <a:schemeClr val="tx1"/>
                </a:fontRef>
              </p:style>
            </p:cxnSp>
          </p:grpSp>
          <p:pic>
            <p:nvPicPr>
              <p:cNvPr id="15" name="Image 14">
                <a:extLst>
                  <a:ext uri="{FF2B5EF4-FFF2-40B4-BE49-F238E27FC236}">
                    <a16:creationId xmlns:a16="http://schemas.microsoft.com/office/drawing/2014/main" id="{BA519CD5-C869-4A88-7747-3640BCDA14C1}"/>
                  </a:ext>
                </a:extLst>
              </p:cNvPr>
              <p:cNvPicPr>
                <a:picLocks noChangeAspect="1"/>
              </p:cNvPicPr>
              <p:nvPr/>
            </p:nvPicPr>
            <p:blipFill rotWithShape="1">
              <a:blip r:embed="rId4"/>
              <a:srcRect l="14498" r="15876"/>
              <a:stretch/>
            </p:blipFill>
            <p:spPr>
              <a:xfrm>
                <a:off x="5627033" y="1954889"/>
                <a:ext cx="781130" cy="843535"/>
              </a:xfrm>
              <a:prstGeom prst="rect">
                <a:avLst/>
              </a:prstGeom>
            </p:spPr>
          </p:pic>
          <p:grpSp>
            <p:nvGrpSpPr>
              <p:cNvPr id="150" name="Gruppo 149">
                <a:extLst>
                  <a:ext uri="{FF2B5EF4-FFF2-40B4-BE49-F238E27FC236}">
                    <a16:creationId xmlns:a16="http://schemas.microsoft.com/office/drawing/2014/main" id="{916DB7AB-B73F-4940-8053-EB6B6B6DA672}"/>
                  </a:ext>
                </a:extLst>
              </p:cNvPr>
              <p:cNvGrpSpPr/>
              <p:nvPr/>
            </p:nvGrpSpPr>
            <p:grpSpPr>
              <a:xfrm>
                <a:off x="4992981" y="5756610"/>
                <a:ext cx="2049234" cy="774084"/>
                <a:chOff x="4875622" y="5756610"/>
                <a:chExt cx="2049234" cy="774084"/>
              </a:xfrm>
            </p:grpSpPr>
            <p:grpSp>
              <p:nvGrpSpPr>
                <p:cNvPr id="148" name="Gruppo 147">
                  <a:extLst>
                    <a:ext uri="{FF2B5EF4-FFF2-40B4-BE49-F238E27FC236}">
                      <a16:creationId xmlns:a16="http://schemas.microsoft.com/office/drawing/2014/main" id="{4520388A-556E-074B-A0FC-6123683459B2}"/>
                    </a:ext>
                  </a:extLst>
                </p:cNvPr>
                <p:cNvGrpSpPr/>
                <p:nvPr/>
              </p:nvGrpSpPr>
              <p:grpSpPr>
                <a:xfrm>
                  <a:off x="6279990" y="5756610"/>
                  <a:ext cx="644866" cy="721774"/>
                  <a:chOff x="6279990" y="5756610"/>
                  <a:chExt cx="644866" cy="721774"/>
                </a:xfrm>
              </p:grpSpPr>
              <p:pic>
                <p:nvPicPr>
                  <p:cNvPr id="84" name="Picture 2" descr="User Icon - Vector Customer Service, Support &amp; Care with Headphone for  Helpline Glyph Pictogram illustration Stock Vector | Adobe Stock">
                    <a:extLst>
                      <a:ext uri="{FF2B5EF4-FFF2-40B4-BE49-F238E27FC236}">
                        <a16:creationId xmlns:a16="http://schemas.microsoft.com/office/drawing/2014/main" id="{4CC4169C-E720-4297-4628-100E87F8260C}"/>
                      </a:ext>
                    </a:extLst>
                  </p:cNvPr>
                  <p:cNvPicPr>
                    <a:picLocks noChangeAspect="1" noChangeArrowheads="1"/>
                  </p:cNvPicPr>
                  <p:nvPr/>
                </p:nvPicPr>
                <p:blipFill rotWithShape="1">
                  <a:blip r:embed="rId2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5">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6430272" y="6068770"/>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15">
                    <a:extLst>
                      <a:ext uri="{FF2B5EF4-FFF2-40B4-BE49-F238E27FC236}">
                        <a16:creationId xmlns:a16="http://schemas.microsoft.com/office/drawing/2014/main" id="{C92FF09B-44BD-7F32-8743-D44A3086B227}"/>
                      </a:ext>
                    </a:extLst>
                  </p:cNvPr>
                  <p:cNvSpPr txBox="1"/>
                  <p:nvPr/>
                </p:nvSpPr>
                <p:spPr>
                  <a:xfrm>
                    <a:off x="6279990" y="5756610"/>
                    <a:ext cx="6448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ea typeface="+mn-ea"/>
                        <a:cs typeface="+mn-cs"/>
                      </a:rPr>
                      <a:t>Assistance</a:t>
                    </a:r>
                  </a:p>
                </p:txBody>
              </p:sp>
            </p:grpSp>
            <p:grpSp>
              <p:nvGrpSpPr>
                <p:cNvPr id="149" name="Gruppo 148">
                  <a:extLst>
                    <a:ext uri="{FF2B5EF4-FFF2-40B4-BE49-F238E27FC236}">
                      <a16:creationId xmlns:a16="http://schemas.microsoft.com/office/drawing/2014/main" id="{003211D5-A126-8343-9641-615EA8605266}"/>
                    </a:ext>
                  </a:extLst>
                </p:cNvPr>
                <p:cNvGrpSpPr/>
                <p:nvPr/>
              </p:nvGrpSpPr>
              <p:grpSpPr>
                <a:xfrm>
                  <a:off x="4875622" y="5764304"/>
                  <a:ext cx="1045219" cy="766390"/>
                  <a:chOff x="4894873" y="5764304"/>
                  <a:chExt cx="1045219" cy="766390"/>
                </a:xfrm>
              </p:grpSpPr>
              <p:sp>
                <p:nvSpPr>
                  <p:cNvPr id="86" name="TextBox 13">
                    <a:extLst>
                      <a:ext uri="{FF2B5EF4-FFF2-40B4-BE49-F238E27FC236}">
                        <a16:creationId xmlns:a16="http://schemas.microsoft.com/office/drawing/2014/main" id="{1126C0C2-F423-6076-7CD1-9B85650B490F}"/>
                      </a:ext>
                    </a:extLst>
                  </p:cNvPr>
                  <p:cNvSpPr txBox="1"/>
                  <p:nvPr/>
                </p:nvSpPr>
                <p:spPr>
                  <a:xfrm>
                    <a:off x="4894873" y="5764304"/>
                    <a:ext cx="104521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1"/>
                        </a:solidFill>
                        <a:effectLst/>
                        <a:uLnTx/>
                        <a:uFillTx/>
                        <a:ea typeface="+mn-ea"/>
                        <a:cs typeface="+mn-cs"/>
                      </a:rPr>
                      <a:t>Warranty Coverage</a:t>
                    </a:r>
                  </a:p>
                </p:txBody>
              </p:sp>
              <p:pic>
                <p:nvPicPr>
                  <p:cNvPr id="194" name="Picture 4" descr="Maintenance schedule icon with calendar and wrench">
                    <a:extLst>
                      <a:ext uri="{FF2B5EF4-FFF2-40B4-BE49-F238E27FC236}">
                        <a16:creationId xmlns:a16="http://schemas.microsoft.com/office/drawing/2014/main" id="{17E78592-BBCF-2644-AE43-D370CE544874}"/>
                      </a:ext>
                    </a:extLst>
                  </p:cNvPr>
                  <p:cNvPicPr>
                    <a:picLocks noChangeAspect="1" noChangeArrowheads="1"/>
                  </p:cNvPicPr>
                  <p:nvPr/>
                </p:nvPicPr>
                <p:blipFill rotWithShape="1">
                  <a:blip r:embed="rId21">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8775" t="27339" r="23624" b="31335"/>
                  <a:stretch/>
                </p:blipFill>
                <p:spPr bwMode="auto">
                  <a:xfrm>
                    <a:off x="5171157" y="6068770"/>
                    <a:ext cx="492651" cy="46192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2" name="Gruppo 161">
                <a:extLst>
                  <a:ext uri="{FF2B5EF4-FFF2-40B4-BE49-F238E27FC236}">
                    <a16:creationId xmlns:a16="http://schemas.microsoft.com/office/drawing/2014/main" id="{1EECF927-9424-AB4A-BE9D-494355319A56}"/>
                  </a:ext>
                </a:extLst>
              </p:cNvPr>
              <p:cNvGrpSpPr/>
              <p:nvPr/>
            </p:nvGrpSpPr>
            <p:grpSpPr>
              <a:xfrm>
                <a:off x="4643926" y="3227577"/>
                <a:ext cx="2747344" cy="2026398"/>
                <a:chOff x="4855117" y="3227577"/>
                <a:chExt cx="2747344" cy="2026398"/>
              </a:xfrm>
            </p:grpSpPr>
            <p:grpSp>
              <p:nvGrpSpPr>
                <p:cNvPr id="159" name="Gruppo 158">
                  <a:extLst>
                    <a:ext uri="{FF2B5EF4-FFF2-40B4-BE49-F238E27FC236}">
                      <a16:creationId xmlns:a16="http://schemas.microsoft.com/office/drawing/2014/main" id="{1504312E-B59B-9C49-8364-19D8848CE0F8}"/>
                    </a:ext>
                  </a:extLst>
                </p:cNvPr>
                <p:cNvGrpSpPr/>
                <p:nvPr/>
              </p:nvGrpSpPr>
              <p:grpSpPr>
                <a:xfrm>
                  <a:off x="6796677" y="3228495"/>
                  <a:ext cx="805784" cy="1978037"/>
                  <a:chOff x="6796677" y="3228495"/>
                  <a:chExt cx="805784" cy="1978037"/>
                </a:xfrm>
              </p:grpSpPr>
              <p:grpSp>
                <p:nvGrpSpPr>
                  <p:cNvPr id="156" name="Gruppo 155">
                    <a:extLst>
                      <a:ext uri="{FF2B5EF4-FFF2-40B4-BE49-F238E27FC236}">
                        <a16:creationId xmlns:a16="http://schemas.microsoft.com/office/drawing/2014/main" id="{A5B5A1F5-9A3E-8E40-BD1F-963480BE3694}"/>
                      </a:ext>
                    </a:extLst>
                  </p:cNvPr>
                  <p:cNvGrpSpPr/>
                  <p:nvPr/>
                </p:nvGrpSpPr>
                <p:grpSpPr>
                  <a:xfrm>
                    <a:off x="6797675" y="3228495"/>
                    <a:ext cx="803789" cy="810672"/>
                    <a:chOff x="6714067" y="3228495"/>
                    <a:chExt cx="803789" cy="810672"/>
                  </a:xfrm>
                </p:grpSpPr>
                <p:sp>
                  <p:nvSpPr>
                    <p:cNvPr id="74" name="TextBox 21">
                      <a:extLst>
                        <a:ext uri="{FF2B5EF4-FFF2-40B4-BE49-F238E27FC236}">
                          <a16:creationId xmlns:a16="http://schemas.microsoft.com/office/drawing/2014/main" id="{4B7F1E07-12F0-8E0B-7891-3972AA5A8BCA}"/>
                        </a:ext>
                      </a:extLst>
                    </p:cNvPr>
                    <p:cNvSpPr txBox="1"/>
                    <p:nvPr/>
                  </p:nvSpPr>
                  <p:spPr>
                    <a:xfrm>
                      <a:off x="6714067" y="3228495"/>
                      <a:ext cx="803789" cy="246221"/>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1"/>
                          </a:solidFill>
                          <a:effectLst/>
                          <a:uLnTx/>
                          <a:uFillTx/>
                          <a:ea typeface="+mn-ea"/>
                          <a:cs typeface="+mn-cs"/>
                        </a:rPr>
                        <a:t>Automatic reimbursement</a:t>
                      </a:r>
                    </a:p>
                  </p:txBody>
                </p:sp>
                <p:pic>
                  <p:nvPicPr>
                    <p:cNvPr id="88" name="Picture 2" descr="Refund Euro Icon - Free PNG &amp; SVG 130064 - Noun Project">
                      <a:extLst>
                        <a:ext uri="{FF2B5EF4-FFF2-40B4-BE49-F238E27FC236}">
                          <a16:creationId xmlns:a16="http://schemas.microsoft.com/office/drawing/2014/main" id="{BDADF8E1-382B-6AF1-C3B6-F6B6311D49CC}"/>
                        </a:ext>
                      </a:extLst>
                    </p:cNvPr>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46563" y="3500370"/>
                      <a:ext cx="538797" cy="538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1" name="Gruppo 150">
                    <a:extLst>
                      <a:ext uri="{FF2B5EF4-FFF2-40B4-BE49-F238E27FC236}">
                        <a16:creationId xmlns:a16="http://schemas.microsoft.com/office/drawing/2014/main" id="{333F33F7-3033-8344-904A-D5487E878A8A}"/>
                      </a:ext>
                    </a:extLst>
                  </p:cNvPr>
                  <p:cNvGrpSpPr/>
                  <p:nvPr/>
                </p:nvGrpSpPr>
                <p:grpSpPr>
                  <a:xfrm>
                    <a:off x="6796677" y="4491157"/>
                    <a:ext cx="805784" cy="715375"/>
                    <a:chOff x="6879287" y="4491157"/>
                    <a:chExt cx="805784" cy="715375"/>
                  </a:xfrm>
                </p:grpSpPr>
                <p:pic>
                  <p:nvPicPr>
                    <p:cNvPr id="198" name="Picture 2">
                      <a:extLst>
                        <a:ext uri="{FF2B5EF4-FFF2-40B4-BE49-F238E27FC236}">
                          <a16:creationId xmlns:a16="http://schemas.microsoft.com/office/drawing/2014/main" id="{71631969-A69D-CD45-94B6-D9C6D0133B4F}"/>
                        </a:ext>
                      </a:extLst>
                    </p:cNvPr>
                    <p:cNvPicPr>
                      <a:picLocks noChangeAspect="1" noChangeArrowheads="1"/>
                    </p:cNvPicPr>
                    <p:nvPr/>
                  </p:nvPicPr>
                  <p:blipFill rotWithShape="1">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19875" r="662" b="26785"/>
                    <a:stretch/>
                  </p:blipFill>
                  <p:spPr bwMode="auto">
                    <a:xfrm>
                      <a:off x="6963739" y="4837199"/>
                      <a:ext cx="636881" cy="369333"/>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4">
                      <a:extLst>
                        <a:ext uri="{FF2B5EF4-FFF2-40B4-BE49-F238E27FC236}">
                          <a16:creationId xmlns:a16="http://schemas.microsoft.com/office/drawing/2014/main" id="{6A57F6D2-703A-6B46-BBED-1501D3303183}"/>
                        </a:ext>
                      </a:extLst>
                    </p:cNvPr>
                    <p:cNvSpPr txBox="1"/>
                    <p:nvPr/>
                  </p:nvSpPr>
                  <p:spPr>
                    <a:xfrm>
                      <a:off x="6879287" y="4491157"/>
                      <a:ext cx="8057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Commissioning</a:t>
                      </a:r>
                    </a:p>
                  </p:txBody>
                </p:sp>
              </p:grpSp>
            </p:grpSp>
            <p:grpSp>
              <p:nvGrpSpPr>
                <p:cNvPr id="161" name="Gruppo 160">
                  <a:extLst>
                    <a:ext uri="{FF2B5EF4-FFF2-40B4-BE49-F238E27FC236}">
                      <a16:creationId xmlns:a16="http://schemas.microsoft.com/office/drawing/2014/main" id="{DA4EE1CC-A446-3F41-9543-5AD730B9B1E7}"/>
                    </a:ext>
                  </a:extLst>
                </p:cNvPr>
                <p:cNvGrpSpPr/>
                <p:nvPr/>
              </p:nvGrpSpPr>
              <p:grpSpPr>
                <a:xfrm>
                  <a:off x="4855117" y="3227577"/>
                  <a:ext cx="687411" cy="2026398"/>
                  <a:chOff x="4855117" y="3227577"/>
                  <a:chExt cx="687411" cy="2026398"/>
                </a:xfrm>
              </p:grpSpPr>
              <p:grpSp>
                <p:nvGrpSpPr>
                  <p:cNvPr id="154" name="Gruppo 153">
                    <a:extLst>
                      <a:ext uri="{FF2B5EF4-FFF2-40B4-BE49-F238E27FC236}">
                        <a16:creationId xmlns:a16="http://schemas.microsoft.com/office/drawing/2014/main" id="{597F2DE0-F7DE-8441-9C87-8227B41E2D94}"/>
                      </a:ext>
                    </a:extLst>
                  </p:cNvPr>
                  <p:cNvGrpSpPr/>
                  <p:nvPr/>
                </p:nvGrpSpPr>
                <p:grpSpPr>
                  <a:xfrm>
                    <a:off x="4878072" y="4491157"/>
                    <a:ext cx="641500" cy="762818"/>
                    <a:chOff x="4250937" y="4491157"/>
                    <a:chExt cx="641500" cy="762818"/>
                  </a:xfrm>
                </p:grpSpPr>
                <p:sp>
                  <p:nvSpPr>
                    <p:cNvPr id="200" name="TextBox 21">
                      <a:extLst>
                        <a:ext uri="{FF2B5EF4-FFF2-40B4-BE49-F238E27FC236}">
                          <a16:creationId xmlns:a16="http://schemas.microsoft.com/office/drawing/2014/main" id="{9B4433D3-2FAD-8042-874B-98B8FEE78FA5}"/>
                        </a:ext>
                      </a:extLst>
                    </p:cNvPr>
                    <p:cNvSpPr txBox="1"/>
                    <p:nvPr/>
                  </p:nvSpPr>
                  <p:spPr>
                    <a:xfrm>
                      <a:off x="4296835" y="4491157"/>
                      <a:ext cx="54970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Site</a:t>
                      </a:r>
                      <a:br>
                        <a:rPr kumimoji="0" lang="en-US" sz="800" b="0" i="0" u="none" strike="noStrike" kern="1200" cap="none" spc="0" normalizeH="0" baseline="0" noProof="0" dirty="0">
                          <a:ln>
                            <a:noFill/>
                          </a:ln>
                          <a:solidFill>
                            <a:schemeClr val="tx2"/>
                          </a:solidFill>
                          <a:effectLst/>
                          <a:uLnTx/>
                          <a:uFillTx/>
                          <a:ea typeface="+mn-ea"/>
                          <a:cs typeface="+mn-cs"/>
                        </a:rPr>
                      </a:br>
                      <a:r>
                        <a:rPr kumimoji="0" lang="en-US" sz="800" b="0" i="0" u="none" strike="noStrike" kern="1200" cap="none" spc="0" normalizeH="0" baseline="0" noProof="0" dirty="0">
                          <a:ln>
                            <a:noFill/>
                          </a:ln>
                          <a:solidFill>
                            <a:schemeClr val="tx2"/>
                          </a:solidFill>
                          <a:effectLst/>
                          <a:uLnTx/>
                          <a:uFillTx/>
                          <a:ea typeface="+mn-ea"/>
                          <a:cs typeface="+mn-cs"/>
                        </a:rPr>
                        <a:t>evaluation</a:t>
                      </a:r>
                    </a:p>
                  </p:txBody>
                </p:sp>
                <p:pic>
                  <p:nvPicPr>
                    <p:cNvPr id="201" name="Picture 10" descr="12,112 Icon Depot Images, Stock Photos &amp; Vectors | Shutterstock">
                      <a:extLst>
                        <a:ext uri="{FF2B5EF4-FFF2-40B4-BE49-F238E27FC236}">
                          <a16:creationId xmlns:a16="http://schemas.microsoft.com/office/drawing/2014/main" id="{F2290918-5C53-704C-AF5C-B19220CF23B9}"/>
                        </a:ext>
                      </a:extLst>
                    </p:cNvPr>
                    <p:cNvPicPr>
                      <a:picLocks noChangeAspect="1" noChangeArrowheads="1"/>
                    </p:cNvPicPr>
                    <p:nvPr/>
                  </p:nvPicPr>
                  <p:blipFill rotWithShape="1">
                    <a:blip r:embed="rId18" cstate="print">
                      <a:duotone>
                        <a:schemeClr val="bg2">
                          <a:shade val="45000"/>
                          <a:satMod val="135000"/>
                        </a:schemeClr>
                        <a:prstClr val="white"/>
                      </a:duotone>
                      <a:extLst>
                        <a:ext uri="{BEBA8EAE-BF5A-486C-A8C5-ECC9F3942E4B}">
                          <a14:imgProps xmlns:a14="http://schemas.microsoft.com/office/drawing/2010/main">
                            <a14:imgLayer r:embed="rId19">
                              <a14:imgEffect>
                                <a14:brightnessContrast contrast="100000"/>
                              </a14:imgEffect>
                            </a14:imgLayer>
                          </a14:imgProps>
                        </a:ext>
                        <a:ext uri="{28A0092B-C50C-407E-A947-70E740481C1C}">
                          <a14:useLocalDpi xmlns:a14="http://schemas.microsoft.com/office/drawing/2010/main" val="0"/>
                        </a:ext>
                      </a:extLst>
                    </a:blip>
                    <a:srcRect l="24003" t="21519" r="23350" b="42765"/>
                    <a:stretch/>
                  </p:blipFill>
                  <p:spPr bwMode="auto">
                    <a:xfrm>
                      <a:off x="4250937" y="4789755"/>
                      <a:ext cx="641500" cy="464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8" name="Gruppo 157">
                    <a:extLst>
                      <a:ext uri="{FF2B5EF4-FFF2-40B4-BE49-F238E27FC236}">
                        <a16:creationId xmlns:a16="http://schemas.microsoft.com/office/drawing/2014/main" id="{2658DE62-5A29-CC46-99FF-CE00C426DC07}"/>
                      </a:ext>
                    </a:extLst>
                  </p:cNvPr>
                  <p:cNvGrpSpPr/>
                  <p:nvPr/>
                </p:nvGrpSpPr>
                <p:grpSpPr>
                  <a:xfrm>
                    <a:off x="4855117" y="3227577"/>
                    <a:ext cx="687411" cy="813779"/>
                    <a:chOff x="4753088" y="3227577"/>
                    <a:chExt cx="687411" cy="813779"/>
                  </a:xfrm>
                </p:grpSpPr>
                <p:sp>
                  <p:nvSpPr>
                    <p:cNvPr id="208" name="TextBox 21">
                      <a:extLst>
                        <a:ext uri="{FF2B5EF4-FFF2-40B4-BE49-F238E27FC236}">
                          <a16:creationId xmlns:a16="http://schemas.microsoft.com/office/drawing/2014/main" id="{C6D2B76B-6889-D243-B6CD-11352F3DA9A3}"/>
                        </a:ext>
                      </a:extLst>
                    </p:cNvPr>
                    <p:cNvSpPr txBox="1"/>
                    <p:nvPr/>
                  </p:nvSpPr>
                  <p:spPr>
                    <a:xfrm>
                      <a:off x="4753088" y="3227577"/>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Encode Sans"/>
                          <a:ea typeface="+mn-ea"/>
                          <a:cs typeface="+mn-cs"/>
                        </a:rPr>
                        <a:t>Charging app</a:t>
                      </a:r>
                    </a:p>
                  </p:txBody>
                </p:sp>
                <p:pic>
                  <p:nvPicPr>
                    <p:cNvPr id="210" name="Image 17">
                      <a:extLst>
                        <a:ext uri="{FF2B5EF4-FFF2-40B4-BE49-F238E27FC236}">
                          <a16:creationId xmlns:a16="http://schemas.microsoft.com/office/drawing/2014/main" id="{03A48278-8DFD-8D46-B1B1-D1A6B3F9E6A4}"/>
                        </a:ext>
                      </a:extLst>
                    </p:cNvPr>
                    <p:cNvPicPr>
                      <a:picLocks noChangeAspect="1"/>
                    </p:cNvPicPr>
                    <p:nvPr/>
                  </p:nvPicPr>
                  <p:blipFill>
                    <a:blip r:embed="rId11"/>
                    <a:stretch>
                      <a:fillRect/>
                    </a:stretch>
                  </p:blipFill>
                  <p:spPr>
                    <a:xfrm>
                      <a:off x="4823406" y="3428084"/>
                      <a:ext cx="286653" cy="613272"/>
                    </a:xfrm>
                    <a:prstGeom prst="rect">
                      <a:avLst/>
                    </a:prstGeom>
                  </p:spPr>
                </p:pic>
                <p:pic>
                  <p:nvPicPr>
                    <p:cNvPr id="211" name="Image 19">
                      <a:extLst>
                        <a:ext uri="{FF2B5EF4-FFF2-40B4-BE49-F238E27FC236}">
                          <a16:creationId xmlns:a16="http://schemas.microsoft.com/office/drawing/2014/main" id="{455EA54E-D024-4A4B-93BF-CE9ED3A6B7F0}"/>
                        </a:ext>
                      </a:extLst>
                    </p:cNvPr>
                    <p:cNvPicPr>
                      <a:picLocks noChangeAspect="1"/>
                    </p:cNvPicPr>
                    <p:nvPr/>
                  </p:nvPicPr>
                  <p:blipFill>
                    <a:blip r:embed="rId12"/>
                    <a:stretch>
                      <a:fillRect/>
                    </a:stretch>
                  </p:blipFill>
                  <p:spPr>
                    <a:xfrm>
                      <a:off x="5078020" y="3430273"/>
                      <a:ext cx="292160" cy="608894"/>
                    </a:xfrm>
                    <a:prstGeom prst="rect">
                      <a:avLst/>
                    </a:prstGeom>
                  </p:spPr>
                </p:pic>
              </p:grpSp>
            </p:grpSp>
            <p:grpSp>
              <p:nvGrpSpPr>
                <p:cNvPr id="160" name="Gruppo 159">
                  <a:extLst>
                    <a:ext uri="{FF2B5EF4-FFF2-40B4-BE49-F238E27FC236}">
                      <a16:creationId xmlns:a16="http://schemas.microsoft.com/office/drawing/2014/main" id="{63615F4E-FBA3-664A-AC2E-26AD08ACC973}"/>
                    </a:ext>
                  </a:extLst>
                </p:cNvPr>
                <p:cNvGrpSpPr/>
                <p:nvPr/>
              </p:nvGrpSpPr>
              <p:grpSpPr>
                <a:xfrm>
                  <a:off x="5874256" y="3227577"/>
                  <a:ext cx="590693" cy="2019156"/>
                  <a:chOff x="5752847" y="3227577"/>
                  <a:chExt cx="590693" cy="2019156"/>
                </a:xfrm>
              </p:grpSpPr>
              <p:grpSp>
                <p:nvGrpSpPr>
                  <p:cNvPr id="152" name="Gruppo 151">
                    <a:extLst>
                      <a:ext uri="{FF2B5EF4-FFF2-40B4-BE49-F238E27FC236}">
                        <a16:creationId xmlns:a16="http://schemas.microsoft.com/office/drawing/2014/main" id="{BB333624-FC64-814D-A166-88CF8E92B179}"/>
                      </a:ext>
                    </a:extLst>
                  </p:cNvPr>
                  <p:cNvGrpSpPr/>
                  <p:nvPr/>
                </p:nvGrpSpPr>
                <p:grpSpPr>
                  <a:xfrm>
                    <a:off x="5752847" y="4491157"/>
                    <a:ext cx="590693" cy="755576"/>
                    <a:chOff x="6199839" y="4491157"/>
                    <a:chExt cx="590693" cy="755576"/>
                  </a:xfrm>
                </p:grpSpPr>
                <p:sp>
                  <p:nvSpPr>
                    <p:cNvPr id="202" name="TextBox 22">
                      <a:extLst>
                        <a:ext uri="{FF2B5EF4-FFF2-40B4-BE49-F238E27FC236}">
                          <a16:creationId xmlns:a16="http://schemas.microsoft.com/office/drawing/2014/main" id="{B2404395-A882-CB4D-AE8F-C391F195A596}"/>
                        </a:ext>
                      </a:extLst>
                    </p:cNvPr>
                    <p:cNvSpPr txBox="1"/>
                    <p:nvPr/>
                  </p:nvSpPr>
                  <p:spPr>
                    <a:xfrm>
                      <a:off x="6199839" y="4491157"/>
                      <a:ext cx="59069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ea typeface="+mn-ea"/>
                          <a:cs typeface="+mn-cs"/>
                        </a:rPr>
                        <a:t>Hardware installation</a:t>
                      </a:r>
                    </a:p>
                  </p:txBody>
                </p:sp>
                <p:pic>
                  <p:nvPicPr>
                    <p:cNvPr id="203" name="Picture 6" descr="Charging Station Vector Art, Icons, and Graphics for Free Download">
                      <a:extLst>
                        <a:ext uri="{FF2B5EF4-FFF2-40B4-BE49-F238E27FC236}">
                          <a16:creationId xmlns:a16="http://schemas.microsoft.com/office/drawing/2014/main" id="{37919212-70F9-B948-8513-EBDDA1B8DB32}"/>
                        </a:ext>
                      </a:extLst>
                    </p:cNvPr>
                    <p:cNvPicPr>
                      <a:picLocks noChangeAspect="1" noChangeArrowheads="1"/>
                    </p:cNvPicPr>
                    <p:nvPr/>
                  </p:nvPicPr>
                  <p:blipFill rotWithShape="1">
                    <a:blip r:embed="rId20" cstate="print">
                      <a:duotone>
                        <a:schemeClr val="bg2">
                          <a:shade val="45000"/>
                          <a:satMod val="135000"/>
                        </a:schemeClr>
                        <a:prstClr val="white"/>
                      </a:duotone>
                      <a:extLst>
                        <a:ext uri="{28A0092B-C50C-407E-A947-70E740481C1C}">
                          <a14:useLocalDpi xmlns:a14="http://schemas.microsoft.com/office/drawing/2010/main" val="0"/>
                        </a:ext>
                      </a:extLst>
                    </a:blip>
                    <a:srcRect l="14688" t="9413" r="17954" b="10190"/>
                    <a:stretch/>
                  </p:blipFill>
                  <p:spPr bwMode="auto">
                    <a:xfrm>
                      <a:off x="6306787" y="4796997"/>
                      <a:ext cx="376796" cy="4497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7" name="Gruppo 156">
                    <a:extLst>
                      <a:ext uri="{FF2B5EF4-FFF2-40B4-BE49-F238E27FC236}">
                        <a16:creationId xmlns:a16="http://schemas.microsoft.com/office/drawing/2014/main" id="{7DC0DADF-89A9-BD4F-BA36-2FF5CC48AF6D}"/>
                      </a:ext>
                    </a:extLst>
                  </p:cNvPr>
                  <p:cNvGrpSpPr/>
                  <p:nvPr/>
                </p:nvGrpSpPr>
                <p:grpSpPr>
                  <a:xfrm>
                    <a:off x="5796876" y="3227577"/>
                    <a:ext cx="502634" cy="712612"/>
                    <a:chOff x="5539119" y="3227577"/>
                    <a:chExt cx="502634" cy="712612"/>
                  </a:xfrm>
                </p:grpSpPr>
                <p:sp>
                  <p:nvSpPr>
                    <p:cNvPr id="209" name="ZoneTexte 280">
                      <a:extLst>
                        <a:ext uri="{FF2B5EF4-FFF2-40B4-BE49-F238E27FC236}">
                          <a16:creationId xmlns:a16="http://schemas.microsoft.com/office/drawing/2014/main" id="{B9DAC87B-F130-AD40-9931-E0E32813D3CA}"/>
                        </a:ext>
                      </a:extLst>
                    </p:cNvPr>
                    <p:cNvSpPr txBox="1"/>
                    <p:nvPr/>
                  </p:nvSpPr>
                  <p:spPr>
                    <a:xfrm>
                      <a:off x="5539119" y="3227577"/>
                      <a:ext cx="502634" cy="123111"/>
                    </a:xfrm>
                    <a:prstGeom prst="rect">
                      <a:avLst/>
                    </a:prstGeom>
                    <a:noFill/>
                  </p:spPr>
                  <p:txBody>
                    <a:bodyPr wrap="square" lIns="0" tIns="0" rIns="0" bIns="0">
                      <a:spAutoFit/>
                    </a:bodyPr>
                    <a:lstStyle/>
                    <a:p>
                      <a:pPr algn="ctr"/>
                      <a:r>
                        <a:rPr lang="en-US" sz="800" noProof="0" dirty="0">
                          <a:solidFill>
                            <a:schemeClr val="tx2"/>
                          </a:solidFill>
                        </a:rPr>
                        <a:t>RFID card</a:t>
                      </a:r>
                    </a:p>
                  </p:txBody>
                </p:sp>
                <p:pic>
                  <p:nvPicPr>
                    <p:cNvPr id="212" name="Picture 13" descr="A blue card with white text&#10;&#10;Description automatically generated">
                      <a:extLst>
                        <a:ext uri="{FF2B5EF4-FFF2-40B4-BE49-F238E27FC236}">
                          <a16:creationId xmlns:a16="http://schemas.microsoft.com/office/drawing/2014/main" id="{DC8AE8D5-5B6A-6747-A800-64BD15CDDE5F}"/>
                        </a:ext>
                      </a:extLst>
                    </p:cNvPr>
                    <p:cNvPicPr>
                      <a:picLocks noChangeAspect="1"/>
                    </p:cNvPicPr>
                    <p:nvPr/>
                  </p:nvPicPr>
                  <p:blipFill rotWithShape="1">
                    <a:blip r:embed="rId14">
                      <a:extLst>
                        <a:ext uri="{28A0092B-C50C-407E-A947-70E740481C1C}">
                          <a14:useLocalDpi xmlns:a14="http://schemas.microsoft.com/office/drawing/2010/main" val="0"/>
                        </a:ext>
                      </a:extLst>
                    </a:blip>
                    <a:srcRect l="16153" r="15128"/>
                    <a:stretch/>
                  </p:blipFill>
                  <p:spPr>
                    <a:xfrm>
                      <a:off x="5539119" y="3529251"/>
                      <a:ext cx="502634" cy="410938"/>
                    </a:xfrm>
                    <a:prstGeom prst="rect">
                      <a:avLst/>
                    </a:prstGeom>
                  </p:spPr>
                </p:pic>
              </p:grpSp>
            </p:grpSp>
          </p:grpSp>
        </p:grpSp>
        <p:grpSp>
          <p:nvGrpSpPr>
            <p:cNvPr id="171" name="Gruppo 170">
              <a:extLst>
                <a:ext uri="{FF2B5EF4-FFF2-40B4-BE49-F238E27FC236}">
                  <a16:creationId xmlns:a16="http://schemas.microsoft.com/office/drawing/2014/main" id="{9C42A79A-FA5F-4045-9969-041BEBE0F858}"/>
                </a:ext>
              </a:extLst>
            </p:cNvPr>
            <p:cNvGrpSpPr/>
            <p:nvPr/>
          </p:nvGrpSpPr>
          <p:grpSpPr>
            <a:xfrm>
              <a:off x="8014380" y="920955"/>
              <a:ext cx="3705684" cy="5716759"/>
              <a:chOff x="8014380" y="920955"/>
              <a:chExt cx="3705684" cy="5716759"/>
            </a:xfrm>
          </p:grpSpPr>
          <p:sp>
            <p:nvSpPr>
              <p:cNvPr id="183" name="Rettangolo con angoli arrotondati 182">
                <a:extLst>
                  <a:ext uri="{FF2B5EF4-FFF2-40B4-BE49-F238E27FC236}">
                    <a16:creationId xmlns:a16="http://schemas.microsoft.com/office/drawing/2014/main" id="{B63650F0-5F63-8B4E-A5ED-70FFD44DC3C0}"/>
                  </a:ext>
                </a:extLst>
              </p:cNvPr>
              <p:cNvSpPr/>
              <p:nvPr/>
            </p:nvSpPr>
            <p:spPr>
              <a:xfrm>
                <a:off x="8014380" y="920955"/>
                <a:ext cx="3705684" cy="5716759"/>
              </a:xfrm>
              <a:prstGeom prst="roundRect">
                <a:avLst>
                  <a:gd name="adj" fmla="val 4538"/>
                </a:avLst>
              </a:prstGeom>
              <a:solidFill>
                <a:schemeClr val="bg1"/>
              </a:solidFill>
              <a:ln w="38100">
                <a:solidFill>
                  <a:srgbClr val="C00000"/>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4" name="Rettangolo con angoli arrotondati sullo stesso lato 183">
                <a:extLst>
                  <a:ext uri="{FF2B5EF4-FFF2-40B4-BE49-F238E27FC236}">
                    <a16:creationId xmlns:a16="http://schemas.microsoft.com/office/drawing/2014/main" id="{D275B737-9E01-804A-B82B-934A04B11583}"/>
                  </a:ext>
                </a:extLst>
              </p:cNvPr>
              <p:cNvSpPr/>
              <p:nvPr/>
            </p:nvSpPr>
            <p:spPr>
              <a:xfrm>
                <a:off x="8014381" y="920955"/>
                <a:ext cx="3705683" cy="652759"/>
              </a:xfrm>
              <a:prstGeom prst="round2SameRect">
                <a:avLst>
                  <a:gd name="adj1" fmla="val 2533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PUBLIC CHARGING</a:t>
                </a:r>
              </a:p>
              <a:p>
                <a:pPr algn="ctr"/>
                <a:r>
                  <a:rPr lang="en-US" sz="1400" noProof="0" dirty="0"/>
                  <a:t>Flexible offers</a:t>
                </a:r>
              </a:p>
            </p:txBody>
          </p:sp>
          <p:sp>
            <p:nvSpPr>
              <p:cNvPr id="185" name="CasellaDiTesto 184">
                <a:extLst>
                  <a:ext uri="{FF2B5EF4-FFF2-40B4-BE49-F238E27FC236}">
                    <a16:creationId xmlns:a16="http://schemas.microsoft.com/office/drawing/2014/main" id="{306BD08C-31CF-D542-9123-D06018EA1810}"/>
                  </a:ext>
                </a:extLst>
              </p:cNvPr>
              <p:cNvSpPr txBox="1"/>
              <p:nvPr/>
            </p:nvSpPr>
            <p:spPr>
              <a:xfrm>
                <a:off x="8014381" y="1612565"/>
                <a:ext cx="3705683" cy="307777"/>
              </a:xfrm>
              <a:prstGeom prst="rect">
                <a:avLst/>
              </a:prstGeom>
              <a:noFill/>
            </p:spPr>
            <p:txBody>
              <a:bodyPr wrap="square" rtlCol="0">
                <a:spAutoFit/>
              </a:bodyPr>
              <a:lstStyle/>
              <a:p>
                <a:pPr algn="ctr"/>
                <a:r>
                  <a:rPr lang="en-US" sz="1400" b="1" noProof="0" dirty="0">
                    <a:solidFill>
                      <a:srgbClr val="C00000"/>
                    </a:solidFill>
                  </a:rPr>
                  <a:t>Europe-wide network</a:t>
                </a:r>
              </a:p>
            </p:txBody>
          </p:sp>
          <p:sp>
            <p:nvSpPr>
              <p:cNvPr id="186" name="CasellaDiTesto 185">
                <a:extLst>
                  <a:ext uri="{FF2B5EF4-FFF2-40B4-BE49-F238E27FC236}">
                    <a16:creationId xmlns:a16="http://schemas.microsoft.com/office/drawing/2014/main" id="{EAA39150-D877-0047-9391-85AE9614F61F}"/>
                  </a:ext>
                </a:extLst>
              </p:cNvPr>
              <p:cNvSpPr txBox="1"/>
              <p:nvPr/>
            </p:nvSpPr>
            <p:spPr>
              <a:xfrm>
                <a:off x="8014381" y="2877606"/>
                <a:ext cx="3705683" cy="307777"/>
              </a:xfrm>
              <a:prstGeom prst="rect">
                <a:avLst/>
              </a:prstGeom>
              <a:noFill/>
            </p:spPr>
            <p:txBody>
              <a:bodyPr wrap="square" rtlCol="0">
                <a:spAutoFit/>
              </a:bodyPr>
              <a:lstStyle/>
              <a:p>
                <a:pPr algn="ctr"/>
                <a:r>
                  <a:rPr lang="en-US" sz="1400" b="1" noProof="0" dirty="0">
                    <a:solidFill>
                      <a:srgbClr val="C00000"/>
                    </a:solidFill>
                  </a:rPr>
                  <a:t>Charging services</a:t>
                </a:r>
              </a:p>
            </p:txBody>
          </p:sp>
          <p:sp>
            <p:nvSpPr>
              <p:cNvPr id="188" name="CasellaDiTesto 187">
                <a:extLst>
                  <a:ext uri="{FF2B5EF4-FFF2-40B4-BE49-F238E27FC236}">
                    <a16:creationId xmlns:a16="http://schemas.microsoft.com/office/drawing/2014/main" id="{0EA55B6F-BE48-E749-8CCE-0FA5D420DC2A}"/>
                  </a:ext>
                </a:extLst>
              </p:cNvPr>
              <p:cNvSpPr txBox="1"/>
              <p:nvPr/>
            </p:nvSpPr>
            <p:spPr>
              <a:xfrm>
                <a:off x="8014381" y="5407688"/>
                <a:ext cx="3705683" cy="307777"/>
              </a:xfrm>
              <a:prstGeom prst="rect">
                <a:avLst/>
              </a:prstGeom>
              <a:noFill/>
            </p:spPr>
            <p:txBody>
              <a:bodyPr wrap="square" rtlCol="0">
                <a:spAutoFit/>
              </a:bodyPr>
              <a:lstStyle/>
              <a:p>
                <a:pPr algn="ctr"/>
                <a:r>
                  <a:rPr lang="en-US" sz="1400" b="1" noProof="0" dirty="0">
                    <a:solidFill>
                      <a:srgbClr val="C00000"/>
                    </a:solidFill>
                  </a:rPr>
                  <a:t>Aftersales Services</a:t>
                </a:r>
              </a:p>
            </p:txBody>
          </p:sp>
          <p:cxnSp>
            <p:nvCxnSpPr>
              <p:cNvPr id="190" name="Connettore 1 189">
                <a:extLst>
                  <a:ext uri="{FF2B5EF4-FFF2-40B4-BE49-F238E27FC236}">
                    <a16:creationId xmlns:a16="http://schemas.microsoft.com/office/drawing/2014/main" id="{18DDFD18-7B1D-DB45-ABC3-102AFF638F37}"/>
                  </a:ext>
                </a:extLst>
              </p:cNvPr>
              <p:cNvCxnSpPr>
                <a:cxnSpLocks/>
              </p:cNvCxnSpPr>
              <p:nvPr/>
            </p:nvCxnSpPr>
            <p:spPr>
              <a:xfrm>
                <a:off x="8150179" y="2842587"/>
                <a:ext cx="3434087"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1" name="Connettore 1 190">
                <a:extLst>
                  <a:ext uri="{FF2B5EF4-FFF2-40B4-BE49-F238E27FC236}">
                    <a16:creationId xmlns:a16="http://schemas.microsoft.com/office/drawing/2014/main" id="{346B68ED-4E6C-964E-9B95-245AE1E2F13D}"/>
                  </a:ext>
                </a:extLst>
              </p:cNvPr>
              <p:cNvCxnSpPr>
                <a:cxnSpLocks/>
              </p:cNvCxnSpPr>
              <p:nvPr/>
            </p:nvCxnSpPr>
            <p:spPr>
              <a:xfrm>
                <a:off x="8150179" y="4107629"/>
                <a:ext cx="3434087"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2" name="Connettore 1 191">
                <a:extLst>
                  <a:ext uri="{FF2B5EF4-FFF2-40B4-BE49-F238E27FC236}">
                    <a16:creationId xmlns:a16="http://schemas.microsoft.com/office/drawing/2014/main" id="{0D66391C-05DA-C74C-B849-F64DEDDA4447}"/>
                  </a:ext>
                </a:extLst>
              </p:cNvPr>
              <p:cNvCxnSpPr>
                <a:cxnSpLocks/>
              </p:cNvCxnSpPr>
              <p:nvPr/>
            </p:nvCxnSpPr>
            <p:spPr>
              <a:xfrm>
                <a:off x="8150179" y="5372671"/>
                <a:ext cx="3434087"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164" name="Gruppo 163">
                <a:extLst>
                  <a:ext uri="{FF2B5EF4-FFF2-40B4-BE49-F238E27FC236}">
                    <a16:creationId xmlns:a16="http://schemas.microsoft.com/office/drawing/2014/main" id="{1094D35C-499D-B340-95FD-3654D2EF8552}"/>
                  </a:ext>
                </a:extLst>
              </p:cNvPr>
              <p:cNvGrpSpPr/>
              <p:nvPr/>
            </p:nvGrpSpPr>
            <p:grpSpPr>
              <a:xfrm>
                <a:off x="9527449" y="5748294"/>
                <a:ext cx="679546" cy="715413"/>
                <a:chOff x="3280793" y="5748294"/>
                <a:chExt cx="679546" cy="715413"/>
              </a:xfrm>
            </p:grpSpPr>
            <p:pic>
              <p:nvPicPr>
                <p:cNvPr id="221" name="Picture 2" descr="User Icon - Vector Customer Service, Support &amp; Care with Headphone for  Helpline Glyph Pictogram illustration Stock Vector | Adobe Stock">
                  <a:extLst>
                    <a:ext uri="{FF2B5EF4-FFF2-40B4-BE49-F238E27FC236}">
                      <a16:creationId xmlns:a16="http://schemas.microsoft.com/office/drawing/2014/main" id="{85ED3DF0-B46A-3A48-9607-92CD18A39FC6}"/>
                    </a:ext>
                  </a:extLst>
                </p:cNvPr>
                <p:cNvPicPr>
                  <a:picLocks noChangeAspect="1" noChangeArrowheads="1"/>
                </p:cNvPicPr>
                <p:nvPr/>
              </p:nvPicPr>
              <p:blipFill rotWithShape="1">
                <a:blip r:embed="rId2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25">
                          <a14:imgEffect>
                            <a14:brightnessContrast contrast="100000"/>
                          </a14:imgEffect>
                        </a14:imgLayer>
                      </a14:imgProps>
                    </a:ext>
                    <a:ext uri="{28A0092B-C50C-407E-A947-70E740481C1C}">
                      <a14:useLocalDpi xmlns:a14="http://schemas.microsoft.com/office/drawing/2010/main" val="0"/>
                    </a:ext>
                  </a:extLst>
                </a:blip>
                <a:srcRect l="13131" t="6665" r="12931" b="5371"/>
                <a:stretch/>
              </p:blipFill>
              <p:spPr bwMode="auto">
                <a:xfrm>
                  <a:off x="3448415" y="6054093"/>
                  <a:ext cx="344302" cy="409614"/>
                </a:xfrm>
                <a:prstGeom prst="rect">
                  <a:avLst/>
                </a:prstGeom>
                <a:noFill/>
                <a:extLst>
                  <a:ext uri="{909E8E84-426E-40DD-AFC4-6F175D3DCCD1}">
                    <a14:hiddenFill xmlns:a14="http://schemas.microsoft.com/office/drawing/2010/main">
                      <a:solidFill>
                        <a:srgbClr val="FFFFFF"/>
                      </a:solidFill>
                    </a14:hiddenFill>
                  </a:ext>
                </a:extLst>
              </p:spPr>
            </p:pic>
            <p:sp>
              <p:nvSpPr>
                <p:cNvPr id="222" name="TextBox 15">
                  <a:extLst>
                    <a:ext uri="{FF2B5EF4-FFF2-40B4-BE49-F238E27FC236}">
                      <a16:creationId xmlns:a16="http://schemas.microsoft.com/office/drawing/2014/main" id="{FE71FD08-9228-554F-80A3-C7D7C9DDB931}"/>
                    </a:ext>
                  </a:extLst>
                </p:cNvPr>
                <p:cNvSpPr txBox="1"/>
                <p:nvPr/>
              </p:nvSpPr>
              <p:spPr>
                <a:xfrm>
                  <a:off x="3280793" y="5748294"/>
                  <a:ext cx="679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ea typeface="+mn-ea"/>
                      <a:cs typeface="+mn-cs"/>
                    </a:rPr>
                    <a:t>Assistance</a:t>
                  </a:r>
                </a:p>
              </p:txBody>
            </p:sp>
          </p:grpSp>
          <p:grpSp>
            <p:nvGrpSpPr>
              <p:cNvPr id="170" name="Gruppo 169">
                <a:extLst>
                  <a:ext uri="{FF2B5EF4-FFF2-40B4-BE49-F238E27FC236}">
                    <a16:creationId xmlns:a16="http://schemas.microsoft.com/office/drawing/2014/main" id="{17553719-F84D-9048-A46C-0734E91D3D25}"/>
                  </a:ext>
                </a:extLst>
              </p:cNvPr>
              <p:cNvGrpSpPr/>
              <p:nvPr/>
            </p:nvGrpSpPr>
            <p:grpSpPr>
              <a:xfrm>
                <a:off x="8289811" y="3229573"/>
                <a:ext cx="3154823" cy="814004"/>
                <a:chOff x="8368777" y="3229573"/>
                <a:chExt cx="3154823" cy="814004"/>
              </a:xfrm>
            </p:grpSpPr>
            <p:grpSp>
              <p:nvGrpSpPr>
                <p:cNvPr id="165" name="Gruppo 164">
                  <a:extLst>
                    <a:ext uri="{FF2B5EF4-FFF2-40B4-BE49-F238E27FC236}">
                      <a16:creationId xmlns:a16="http://schemas.microsoft.com/office/drawing/2014/main" id="{379629AB-D530-4143-A2AF-1DDCEFA14435}"/>
                    </a:ext>
                  </a:extLst>
                </p:cNvPr>
                <p:cNvGrpSpPr/>
                <p:nvPr/>
              </p:nvGrpSpPr>
              <p:grpSpPr>
                <a:xfrm>
                  <a:off x="10230328" y="3229573"/>
                  <a:ext cx="1293272" cy="788149"/>
                  <a:chOff x="10230328" y="3229573"/>
                  <a:chExt cx="1293272" cy="788149"/>
                </a:xfrm>
              </p:grpSpPr>
              <p:pic>
                <p:nvPicPr>
                  <p:cNvPr id="224" name="Image 265">
                    <a:extLst>
                      <a:ext uri="{FF2B5EF4-FFF2-40B4-BE49-F238E27FC236}">
                        <a16:creationId xmlns:a16="http://schemas.microsoft.com/office/drawing/2014/main" id="{9FE457D3-DDAD-1240-BD43-57E0816AA382}"/>
                      </a:ext>
                    </a:extLst>
                  </p:cNvPr>
                  <p:cNvPicPr>
                    <a:picLocks noChangeAspect="1"/>
                  </p:cNvPicPr>
                  <p:nvPr/>
                </p:nvPicPr>
                <p:blipFill>
                  <a:blip r:embed="rId29">
                    <a:duotone>
                      <a:schemeClr val="bg2">
                        <a:shade val="45000"/>
                        <a:satMod val="135000"/>
                      </a:schemeClr>
                      <a:prstClr val="white"/>
                    </a:duotone>
                  </a:blip>
                  <a:stretch>
                    <a:fillRect/>
                  </a:stretch>
                </p:blipFill>
                <p:spPr>
                  <a:xfrm>
                    <a:off x="10596183" y="3456160"/>
                    <a:ext cx="561562" cy="561562"/>
                  </a:xfrm>
                  <a:prstGeom prst="rect">
                    <a:avLst/>
                  </a:prstGeom>
                  <a:solidFill>
                    <a:schemeClr val="bg1"/>
                  </a:solidFill>
                </p:spPr>
              </p:pic>
              <p:sp>
                <p:nvSpPr>
                  <p:cNvPr id="225" name="ZoneTexte 267">
                    <a:extLst>
                      <a:ext uri="{FF2B5EF4-FFF2-40B4-BE49-F238E27FC236}">
                        <a16:creationId xmlns:a16="http://schemas.microsoft.com/office/drawing/2014/main" id="{FA1EA290-4CD3-0249-BFF9-BFA0140042CA}"/>
                      </a:ext>
                    </a:extLst>
                  </p:cNvPr>
                  <p:cNvSpPr txBox="1"/>
                  <p:nvPr/>
                </p:nvSpPr>
                <p:spPr>
                  <a:xfrm>
                    <a:off x="10230328" y="3229573"/>
                    <a:ext cx="1293272" cy="123111"/>
                  </a:xfrm>
                  <a:prstGeom prst="rect">
                    <a:avLst/>
                  </a:prstGeom>
                  <a:noFill/>
                </p:spPr>
                <p:txBody>
                  <a:bodyPr wrap="square" lIns="0" tIns="0" rIns="0" bIns="0">
                    <a:spAutoFit/>
                  </a:bodyPr>
                  <a:lstStyle/>
                  <a:p>
                    <a:pPr algn="ctr"/>
                    <a:r>
                      <a:rPr lang="en-US" sz="800" noProof="0" dirty="0">
                        <a:solidFill>
                          <a:schemeClr val="tx2"/>
                        </a:solidFill>
                      </a:rPr>
                      <a:t>Flexible payment options</a:t>
                    </a:r>
                  </a:p>
                </p:txBody>
              </p:sp>
            </p:grpSp>
            <p:grpSp>
              <p:nvGrpSpPr>
                <p:cNvPr id="167" name="Gruppo 166">
                  <a:extLst>
                    <a:ext uri="{FF2B5EF4-FFF2-40B4-BE49-F238E27FC236}">
                      <a16:creationId xmlns:a16="http://schemas.microsoft.com/office/drawing/2014/main" id="{36AFC4FF-DA0A-674E-90E0-9F1105C18160}"/>
                    </a:ext>
                  </a:extLst>
                </p:cNvPr>
                <p:cNvGrpSpPr/>
                <p:nvPr/>
              </p:nvGrpSpPr>
              <p:grpSpPr>
                <a:xfrm>
                  <a:off x="8368777" y="3229798"/>
                  <a:ext cx="687411" cy="813779"/>
                  <a:chOff x="8368777" y="3229798"/>
                  <a:chExt cx="687411" cy="813779"/>
                </a:xfrm>
              </p:grpSpPr>
              <p:sp>
                <p:nvSpPr>
                  <p:cNvPr id="226" name="TextBox 21">
                    <a:extLst>
                      <a:ext uri="{FF2B5EF4-FFF2-40B4-BE49-F238E27FC236}">
                        <a16:creationId xmlns:a16="http://schemas.microsoft.com/office/drawing/2014/main" id="{739C5D76-EFCE-CC4E-90DF-9F8058C5B4C1}"/>
                      </a:ext>
                    </a:extLst>
                  </p:cNvPr>
                  <p:cNvSpPr txBox="1"/>
                  <p:nvPr/>
                </p:nvSpPr>
                <p:spPr>
                  <a:xfrm>
                    <a:off x="8368777" y="3229798"/>
                    <a:ext cx="687411"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Encode Sans"/>
                        <a:ea typeface="+mn-ea"/>
                        <a:cs typeface="+mn-cs"/>
                      </a:rPr>
                      <a:t>Charging app</a:t>
                    </a:r>
                  </a:p>
                </p:txBody>
              </p:sp>
              <p:pic>
                <p:nvPicPr>
                  <p:cNvPr id="227" name="Image 17">
                    <a:extLst>
                      <a:ext uri="{FF2B5EF4-FFF2-40B4-BE49-F238E27FC236}">
                        <a16:creationId xmlns:a16="http://schemas.microsoft.com/office/drawing/2014/main" id="{C970F439-F5D4-C346-B15D-604661DD7B2A}"/>
                      </a:ext>
                    </a:extLst>
                  </p:cNvPr>
                  <p:cNvPicPr>
                    <a:picLocks noChangeAspect="1"/>
                  </p:cNvPicPr>
                  <p:nvPr/>
                </p:nvPicPr>
                <p:blipFill>
                  <a:blip r:embed="rId11"/>
                  <a:stretch>
                    <a:fillRect/>
                  </a:stretch>
                </p:blipFill>
                <p:spPr>
                  <a:xfrm>
                    <a:off x="8439095" y="3430305"/>
                    <a:ext cx="286653" cy="613272"/>
                  </a:xfrm>
                  <a:prstGeom prst="rect">
                    <a:avLst/>
                  </a:prstGeom>
                </p:spPr>
              </p:pic>
              <p:pic>
                <p:nvPicPr>
                  <p:cNvPr id="228" name="Image 19">
                    <a:extLst>
                      <a:ext uri="{FF2B5EF4-FFF2-40B4-BE49-F238E27FC236}">
                        <a16:creationId xmlns:a16="http://schemas.microsoft.com/office/drawing/2014/main" id="{93155637-102D-AD43-9406-6476FBA08A97}"/>
                      </a:ext>
                    </a:extLst>
                  </p:cNvPr>
                  <p:cNvPicPr>
                    <a:picLocks noChangeAspect="1"/>
                  </p:cNvPicPr>
                  <p:nvPr/>
                </p:nvPicPr>
                <p:blipFill>
                  <a:blip r:embed="rId12"/>
                  <a:stretch>
                    <a:fillRect/>
                  </a:stretch>
                </p:blipFill>
                <p:spPr>
                  <a:xfrm>
                    <a:off x="8693709" y="3432494"/>
                    <a:ext cx="292160" cy="608894"/>
                  </a:xfrm>
                  <a:prstGeom prst="rect">
                    <a:avLst/>
                  </a:prstGeom>
                </p:spPr>
              </p:pic>
            </p:grpSp>
            <p:grpSp>
              <p:nvGrpSpPr>
                <p:cNvPr id="166" name="Gruppo 165">
                  <a:extLst>
                    <a:ext uri="{FF2B5EF4-FFF2-40B4-BE49-F238E27FC236}">
                      <a16:creationId xmlns:a16="http://schemas.microsoft.com/office/drawing/2014/main" id="{48CD369A-41E1-A140-AACB-23F1AAD5EFC2}"/>
                    </a:ext>
                  </a:extLst>
                </p:cNvPr>
                <p:cNvGrpSpPr/>
                <p:nvPr/>
              </p:nvGrpSpPr>
              <p:grpSpPr>
                <a:xfrm>
                  <a:off x="9462277" y="3229798"/>
                  <a:ext cx="537805" cy="712612"/>
                  <a:chOff x="9502281" y="3229798"/>
                  <a:chExt cx="537805" cy="712612"/>
                </a:xfrm>
              </p:grpSpPr>
              <p:sp>
                <p:nvSpPr>
                  <p:cNvPr id="229" name="ZoneTexte 280">
                    <a:extLst>
                      <a:ext uri="{FF2B5EF4-FFF2-40B4-BE49-F238E27FC236}">
                        <a16:creationId xmlns:a16="http://schemas.microsoft.com/office/drawing/2014/main" id="{8C4CBC23-B6FF-7540-8112-250F2AF8E711}"/>
                      </a:ext>
                    </a:extLst>
                  </p:cNvPr>
                  <p:cNvSpPr txBox="1"/>
                  <p:nvPr/>
                </p:nvSpPr>
                <p:spPr>
                  <a:xfrm>
                    <a:off x="9502281" y="3229798"/>
                    <a:ext cx="502634" cy="123111"/>
                  </a:xfrm>
                  <a:prstGeom prst="rect">
                    <a:avLst/>
                  </a:prstGeom>
                  <a:noFill/>
                </p:spPr>
                <p:txBody>
                  <a:bodyPr wrap="square" lIns="0" tIns="0" rIns="0" bIns="0">
                    <a:spAutoFit/>
                  </a:bodyPr>
                  <a:lstStyle/>
                  <a:p>
                    <a:pPr algn="ctr"/>
                    <a:r>
                      <a:rPr lang="en-US" sz="800" noProof="0" dirty="0">
                        <a:solidFill>
                          <a:schemeClr val="tx2"/>
                        </a:solidFill>
                      </a:rPr>
                      <a:t>RFID card</a:t>
                    </a:r>
                  </a:p>
                </p:txBody>
              </p:sp>
              <p:pic>
                <p:nvPicPr>
                  <p:cNvPr id="230" name="Picture 13" descr="A blue card with white text&#10;&#10;Description automatically generated">
                    <a:extLst>
                      <a:ext uri="{FF2B5EF4-FFF2-40B4-BE49-F238E27FC236}">
                        <a16:creationId xmlns:a16="http://schemas.microsoft.com/office/drawing/2014/main" id="{375EC948-B7AB-CD46-AA32-56FD0CDF36AF}"/>
                      </a:ext>
                    </a:extLst>
                  </p:cNvPr>
                  <p:cNvPicPr>
                    <a:picLocks noChangeAspect="1"/>
                  </p:cNvPicPr>
                  <p:nvPr/>
                </p:nvPicPr>
                <p:blipFill rotWithShape="1">
                  <a:blip r:embed="rId14">
                    <a:extLst>
                      <a:ext uri="{28A0092B-C50C-407E-A947-70E740481C1C}">
                        <a14:useLocalDpi xmlns:a14="http://schemas.microsoft.com/office/drawing/2010/main" val="0"/>
                      </a:ext>
                    </a:extLst>
                  </a:blip>
                  <a:srcRect l="16153" r="15128"/>
                  <a:stretch/>
                </p:blipFill>
                <p:spPr>
                  <a:xfrm>
                    <a:off x="9537452" y="3531472"/>
                    <a:ext cx="502634" cy="410938"/>
                  </a:xfrm>
                  <a:prstGeom prst="rect">
                    <a:avLst/>
                  </a:prstGeom>
                </p:spPr>
              </p:pic>
            </p:grpSp>
          </p:grpSp>
          <p:grpSp>
            <p:nvGrpSpPr>
              <p:cNvPr id="169" name="Gruppo 168">
                <a:extLst>
                  <a:ext uri="{FF2B5EF4-FFF2-40B4-BE49-F238E27FC236}">
                    <a16:creationId xmlns:a16="http://schemas.microsoft.com/office/drawing/2014/main" id="{C2701102-4977-BA4C-AA97-2C329CC165E1}"/>
                  </a:ext>
                </a:extLst>
              </p:cNvPr>
              <p:cNvGrpSpPr/>
              <p:nvPr/>
            </p:nvGrpSpPr>
            <p:grpSpPr>
              <a:xfrm>
                <a:off x="8450978" y="1952181"/>
                <a:ext cx="2733103" cy="831835"/>
                <a:chOff x="8691111" y="1903733"/>
                <a:chExt cx="2733103" cy="831835"/>
              </a:xfrm>
            </p:grpSpPr>
            <p:sp>
              <p:nvSpPr>
                <p:cNvPr id="256" name="CasellaDiTesto 16607">
                  <a:extLst>
                    <a:ext uri="{FF2B5EF4-FFF2-40B4-BE49-F238E27FC236}">
                      <a16:creationId xmlns:a16="http://schemas.microsoft.com/office/drawing/2014/main" id="{22C97955-AB2C-3713-70E9-5D99994CE8EA}"/>
                    </a:ext>
                  </a:extLst>
                </p:cNvPr>
                <p:cNvSpPr txBox="1"/>
                <p:nvPr/>
              </p:nvSpPr>
              <p:spPr>
                <a:xfrm>
                  <a:off x="9578837" y="1996485"/>
                  <a:ext cx="1845377" cy="276999"/>
                </a:xfrm>
                <a:prstGeom prst="rect">
                  <a:avLst/>
                </a:prstGeom>
                <a:noFill/>
              </p:spPr>
              <p:txBody>
                <a:bodyPr wrap="none" rtlCol="0">
                  <a:spAutoFit/>
                </a:bodyPr>
                <a:lstStyle/>
                <a:p>
                  <a:r>
                    <a:rPr lang="en-US" sz="1200" b="1" noProof="0" dirty="0">
                      <a:solidFill>
                        <a:schemeClr val="tx2"/>
                      </a:solidFill>
                    </a:rPr>
                    <a:t>&gt; 760 000 charge points</a:t>
                  </a:r>
                </a:p>
              </p:txBody>
            </p:sp>
            <p:pic>
              <p:nvPicPr>
                <p:cNvPr id="260" name="Picture 3">
                  <a:extLst>
                    <a:ext uri="{FF2B5EF4-FFF2-40B4-BE49-F238E27FC236}">
                      <a16:creationId xmlns:a16="http://schemas.microsoft.com/office/drawing/2014/main" id="{070E8DE6-5E0B-32CF-B474-FA50871A32DD}"/>
                    </a:ext>
                  </a:extLst>
                </p:cNvPr>
                <p:cNvPicPr>
                  <a:picLocks noChangeAspect="1" noChangeArrowheads="1"/>
                </p:cNvPicPr>
                <p:nvPr/>
              </p:nvPicPr>
              <p:blipFill>
                <a:blip r:embed="rId30" cstate="email">
                  <a:extLst>
                    <a:ext uri="{BEBA8EAE-BF5A-486C-A8C5-ECC9F3942E4B}">
                      <a14:imgProps xmlns:a14="http://schemas.microsoft.com/office/drawing/2010/main">
                        <a14:imgLayer r:embed="rId31">
                          <a14:imgEffect>
                            <a14:colorTemperature colorTemp="5955"/>
                          </a14:imgEffect>
                          <a14:imgEffect>
                            <a14:saturation sat="345000"/>
                          </a14:imgEffect>
                        </a14:imgLayer>
                      </a14:imgProps>
                    </a:ext>
                    <a:ext uri="{28A0092B-C50C-407E-A947-70E740481C1C}">
                      <a14:useLocalDpi xmlns:a14="http://schemas.microsoft.com/office/drawing/2010/main"/>
                    </a:ext>
                  </a:extLst>
                </a:blip>
                <a:srcRect/>
                <a:stretch>
                  <a:fillRect/>
                </a:stretch>
              </p:blipFill>
              <p:spPr bwMode="auto">
                <a:xfrm>
                  <a:off x="8691111" y="1903733"/>
                  <a:ext cx="827655" cy="831835"/>
                </a:xfrm>
                <a:prstGeom prst="rect">
                  <a:avLst/>
                </a:prstGeom>
                <a:noFill/>
                <a:extLst>
                  <a:ext uri="{909E8E84-426E-40DD-AFC4-6F175D3DCCD1}">
                    <a14:hiddenFill xmlns:a14="http://schemas.microsoft.com/office/drawing/2010/main">
                      <a:solidFill>
                        <a:srgbClr val="FFFFFF"/>
                      </a:solidFill>
                    </a14:hiddenFill>
                  </a:ext>
                </a:extLst>
              </p:spPr>
            </p:pic>
          </p:grpSp>
          <p:sp>
            <p:nvSpPr>
              <p:cNvPr id="168" name="CasellaDiTesto 167">
                <a:extLst>
                  <a:ext uri="{FF2B5EF4-FFF2-40B4-BE49-F238E27FC236}">
                    <a16:creationId xmlns:a16="http://schemas.microsoft.com/office/drawing/2014/main" id="{B695CCE4-750D-FD44-A522-B600F66F5792}"/>
                  </a:ext>
                </a:extLst>
              </p:cNvPr>
              <p:cNvSpPr txBox="1"/>
              <p:nvPr/>
            </p:nvSpPr>
            <p:spPr>
              <a:xfrm>
                <a:off x="9541023" y="4555484"/>
                <a:ext cx="652398" cy="369332"/>
              </a:xfrm>
              <a:prstGeom prst="rect">
                <a:avLst/>
              </a:prstGeom>
              <a:noFill/>
            </p:spPr>
            <p:txBody>
              <a:bodyPr wrap="square" rtlCol="0" anchor="ctr">
                <a:spAutoFit/>
              </a:bodyPr>
              <a:lstStyle/>
              <a:p>
                <a:pPr algn="ctr"/>
                <a:r>
                  <a:rPr lang="en-US" noProof="0" dirty="0">
                    <a:solidFill>
                      <a:srgbClr val="FF0066"/>
                    </a:solidFill>
                  </a:rPr>
                  <a:t>-</a:t>
                </a:r>
              </a:p>
            </p:txBody>
          </p:sp>
        </p:grpSp>
      </p:grpSp>
      <p:sp>
        <p:nvSpPr>
          <p:cNvPr id="2" name="Espace réservé du numéro de diapositive 1">
            <a:extLst>
              <a:ext uri="{FF2B5EF4-FFF2-40B4-BE49-F238E27FC236}">
                <a16:creationId xmlns:a16="http://schemas.microsoft.com/office/drawing/2014/main" id="{7CAD9FE3-D30F-087B-05B8-79E22D15692A}"/>
              </a:ext>
            </a:extLst>
          </p:cNvPr>
          <p:cNvSpPr>
            <a:spLocks noGrp="1"/>
          </p:cNvSpPr>
          <p:nvPr>
            <p:ph type="sldNum" sz="quarter" idx="12"/>
          </p:nvPr>
        </p:nvSpPr>
        <p:spPr/>
        <p:txBody>
          <a:bodyPr/>
          <a:lstStyle/>
          <a:p>
            <a:fld id="{60DD8995-F2EE-40C4-8103-1CCA6A102646}" type="slidenum">
              <a:rPr lang="en-US" noProof="0" smtClean="0"/>
              <a:t>37</a:t>
            </a:fld>
            <a:endParaRPr lang="en-US" noProof="0" dirty="0"/>
          </a:p>
        </p:txBody>
      </p:sp>
    </p:spTree>
    <p:extLst>
      <p:ext uri="{BB962C8B-B14F-4D97-AF65-F5344CB8AC3E}">
        <p14:creationId xmlns:p14="http://schemas.microsoft.com/office/powerpoint/2010/main" val="290402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0325C-A4B8-F45D-1BE6-AEF8085B7B65}"/>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6F36E2B8-DA1D-C4E5-E0B5-35E4F6321D34}"/>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grpSp>
        <p:nvGrpSpPr>
          <p:cNvPr id="12" name="Group 11">
            <a:extLst>
              <a:ext uri="{FF2B5EF4-FFF2-40B4-BE49-F238E27FC236}">
                <a16:creationId xmlns:a16="http://schemas.microsoft.com/office/drawing/2014/main" id="{2A25CDA6-E603-4E22-292A-CCD3AB7D8922}"/>
              </a:ext>
            </a:extLst>
          </p:cNvPr>
          <p:cNvGrpSpPr/>
          <p:nvPr/>
        </p:nvGrpSpPr>
        <p:grpSpPr>
          <a:xfrm>
            <a:off x="4986112" y="2762099"/>
            <a:ext cx="2203200" cy="2203200"/>
            <a:chOff x="22774" y="2959064"/>
            <a:chExt cx="2203200" cy="2203200"/>
          </a:xfrm>
        </p:grpSpPr>
        <p:grpSp>
          <p:nvGrpSpPr>
            <p:cNvPr id="26" name="Group 25">
              <a:extLst>
                <a:ext uri="{FF2B5EF4-FFF2-40B4-BE49-F238E27FC236}">
                  <a16:creationId xmlns:a16="http://schemas.microsoft.com/office/drawing/2014/main" id="{BC4047EB-0ACC-5A28-F7FB-A2D8A7B1081C}"/>
                </a:ext>
              </a:extLst>
            </p:cNvPr>
            <p:cNvGrpSpPr/>
            <p:nvPr/>
          </p:nvGrpSpPr>
          <p:grpSpPr>
            <a:xfrm>
              <a:off x="22774" y="2959064"/>
              <a:ext cx="2203200" cy="2203200"/>
              <a:chOff x="80678" y="2519433"/>
              <a:chExt cx="2203200" cy="2203200"/>
            </a:xfrm>
          </p:grpSpPr>
          <p:grpSp>
            <p:nvGrpSpPr>
              <p:cNvPr id="29" name="Group 28">
                <a:extLst>
                  <a:ext uri="{FF2B5EF4-FFF2-40B4-BE49-F238E27FC236}">
                    <a16:creationId xmlns:a16="http://schemas.microsoft.com/office/drawing/2014/main" id="{DBEB61DF-74A0-F0AE-67CC-E3BED0E78877}"/>
                  </a:ext>
                </a:extLst>
              </p:cNvPr>
              <p:cNvGrpSpPr/>
              <p:nvPr/>
            </p:nvGrpSpPr>
            <p:grpSpPr>
              <a:xfrm>
                <a:off x="80678" y="2519433"/>
                <a:ext cx="2203200" cy="2203200"/>
                <a:chOff x="313443" y="3978000"/>
                <a:chExt cx="2203200" cy="2203200"/>
              </a:xfrm>
            </p:grpSpPr>
            <p:pic>
              <p:nvPicPr>
                <p:cNvPr id="31" name="Graphic 30" descr="Neutral face outline outline">
                  <a:extLst>
                    <a:ext uri="{FF2B5EF4-FFF2-40B4-BE49-F238E27FC236}">
                      <a16:creationId xmlns:a16="http://schemas.microsoft.com/office/drawing/2014/main" id="{2CB38FDA-C611-2FE4-0544-A8CB55645F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443" y="3978000"/>
                  <a:ext cx="2203200" cy="2203200"/>
                </a:xfrm>
                <a:prstGeom prst="rect">
                  <a:avLst/>
                </a:prstGeom>
              </p:spPr>
            </p:pic>
            <p:sp>
              <p:nvSpPr>
                <p:cNvPr id="32" name="Rectangle 31">
                  <a:extLst>
                    <a:ext uri="{FF2B5EF4-FFF2-40B4-BE49-F238E27FC236}">
                      <a16:creationId xmlns:a16="http://schemas.microsoft.com/office/drawing/2014/main" id="{9D4874AD-5BE4-CF4B-AE9C-C831443FFE27}"/>
                    </a:ext>
                  </a:extLst>
                </p:cNvPr>
                <p:cNvSpPr/>
                <p:nvPr/>
              </p:nvSpPr>
              <p:spPr>
                <a:xfrm>
                  <a:off x="831808" y="4642465"/>
                  <a:ext cx="1229123" cy="206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479C10B-000B-591B-1833-BDCDC6595B24}"/>
                    </a:ext>
                  </a:extLst>
                </p:cNvPr>
                <p:cNvSpPr/>
                <p:nvPr/>
              </p:nvSpPr>
              <p:spPr>
                <a:xfrm>
                  <a:off x="899129" y="4813380"/>
                  <a:ext cx="288000" cy="288000"/>
                </a:xfrm>
                <a:prstGeom prst="ellipse">
                  <a:avLst/>
                </a:prstGeom>
                <a:solidFill>
                  <a:srgbClr val="002060"/>
                </a:solidFill>
                <a:ln w="55151" cap="flat">
                  <a:solidFill>
                    <a:srgbClr val="002060"/>
                  </a:solid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DCEA612-444A-DFA1-B553-B30D04224295}"/>
                    </a:ext>
                  </a:extLst>
                </p:cNvPr>
                <p:cNvSpPr/>
                <p:nvPr/>
              </p:nvSpPr>
              <p:spPr>
                <a:xfrm>
                  <a:off x="1628301" y="4804440"/>
                  <a:ext cx="288000" cy="288000"/>
                </a:xfrm>
                <a:prstGeom prst="ellipse">
                  <a:avLst/>
                </a:prstGeom>
                <a:solidFill>
                  <a:srgbClr val="002060"/>
                </a:solidFill>
                <a:ln w="55151" cap="flat">
                  <a:solidFill>
                    <a:srgbClr val="002060"/>
                  </a:solid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D16B53C0-C0D4-56C7-89DF-340FA3761B7B}"/>
                  </a:ext>
                </a:extLst>
              </p:cNvPr>
              <p:cNvSpPr/>
              <p:nvPr/>
            </p:nvSpPr>
            <p:spPr>
              <a:xfrm>
                <a:off x="562236" y="3249127"/>
                <a:ext cx="1240084" cy="59765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pic>
          <p:nvPicPr>
            <p:cNvPr id="27" name="Picture 26" descr="A blue circles on a white background&#10;&#10;Description automatically generated">
              <a:extLst>
                <a:ext uri="{FF2B5EF4-FFF2-40B4-BE49-F238E27FC236}">
                  <a16:creationId xmlns:a16="http://schemas.microsoft.com/office/drawing/2014/main" id="{BD178F65-15E0-C4AB-2144-867F91E12E3B}"/>
                </a:ext>
              </a:extLst>
            </p:cNvPr>
            <p:cNvPicPr>
              <a:picLocks noChangeAspect="1"/>
            </p:cNvPicPr>
            <p:nvPr/>
          </p:nvPicPr>
          <p:blipFill>
            <a:blip r:embed="rId6"/>
            <a:stretch>
              <a:fillRect/>
            </a:stretch>
          </p:blipFill>
          <p:spPr>
            <a:xfrm>
              <a:off x="586972" y="3746523"/>
              <a:ext cx="1137455" cy="458805"/>
            </a:xfrm>
            <a:prstGeom prst="rect">
              <a:avLst/>
            </a:prstGeom>
          </p:spPr>
        </p:pic>
        <p:pic>
          <p:nvPicPr>
            <p:cNvPr id="28" name="Picture 27" descr="A blue circles on a white background&#10;&#10;Description automatically generated">
              <a:extLst>
                <a:ext uri="{FF2B5EF4-FFF2-40B4-BE49-F238E27FC236}">
                  <a16:creationId xmlns:a16="http://schemas.microsoft.com/office/drawing/2014/main" id="{530A4F5F-A845-5D4B-1B2D-ED5ABC440D02}"/>
                </a:ext>
              </a:extLst>
            </p:cNvPr>
            <p:cNvPicPr>
              <a:picLocks noChangeAspect="1"/>
            </p:cNvPicPr>
            <p:nvPr/>
          </p:nvPicPr>
          <p:blipFill>
            <a:blip r:embed="rId6"/>
            <a:srcRect l="51482" t="1" b="12273"/>
            <a:stretch/>
          </p:blipFill>
          <p:spPr>
            <a:xfrm>
              <a:off x="1228738" y="3770131"/>
              <a:ext cx="551868" cy="402492"/>
            </a:xfrm>
            <a:prstGeom prst="rect">
              <a:avLst/>
            </a:prstGeom>
          </p:spPr>
        </p:pic>
      </p:grpSp>
      <p:sp>
        <p:nvSpPr>
          <p:cNvPr id="5" name="Segnaposto testo 4">
            <a:extLst>
              <a:ext uri="{FF2B5EF4-FFF2-40B4-BE49-F238E27FC236}">
                <a16:creationId xmlns:a16="http://schemas.microsoft.com/office/drawing/2014/main" id="{E8F21D80-A01D-6531-8052-ECF6BA894110}"/>
              </a:ext>
            </a:extLst>
          </p:cNvPr>
          <p:cNvSpPr>
            <a:spLocks noGrp="1"/>
          </p:cNvSpPr>
          <p:nvPr>
            <p:ph type="body" idx="1"/>
          </p:nvPr>
        </p:nvSpPr>
        <p:spPr/>
        <p:txBody>
          <a:bodyPr lIns="612000"/>
          <a:lstStyle/>
          <a:p>
            <a:pPr lvl="0">
              <a:defRPr/>
            </a:pPr>
            <a:r>
              <a:rPr lang="en-US" cap="none" dirty="0">
                <a:solidFill>
                  <a:prstClr val="white"/>
                </a:solidFill>
              </a:rPr>
              <a:t>THE FREE2MOVE CHARGE BUSINESS SOLUTION</a:t>
            </a:r>
            <a:endParaRPr lang="en-US" dirty="0">
              <a:solidFill>
                <a:prstClr val="white"/>
              </a:solidFill>
            </a:endParaRPr>
          </a:p>
        </p:txBody>
      </p:sp>
      <p:sp>
        <p:nvSpPr>
          <p:cNvPr id="2" name="Espace réservé du numéro de diapositive 1">
            <a:extLst>
              <a:ext uri="{FF2B5EF4-FFF2-40B4-BE49-F238E27FC236}">
                <a16:creationId xmlns:a16="http://schemas.microsoft.com/office/drawing/2014/main" id="{D5C61FFC-8224-6FB3-0731-2379C764B96A}"/>
              </a:ext>
            </a:extLst>
          </p:cNvPr>
          <p:cNvSpPr>
            <a:spLocks noGrp="1"/>
          </p:cNvSpPr>
          <p:nvPr>
            <p:ph type="sldNum" sz="quarter" idx="17"/>
          </p:nvPr>
        </p:nvSpPr>
        <p:spPr/>
        <p:txBody>
          <a:bodyPr/>
          <a:lstStyle/>
          <a:p>
            <a:fld id="{975A587B-5814-4D9B-9598-FE9CB954CB01}" type="slidenum">
              <a:rPr lang="en-US" noProof="0" smtClean="0"/>
              <a:pPr/>
              <a:t>38</a:t>
            </a:fld>
            <a:endParaRPr lang="en-US" noProof="0" dirty="0"/>
          </a:p>
        </p:txBody>
      </p:sp>
      <p:sp>
        <p:nvSpPr>
          <p:cNvPr id="3" name="ZoneTexte 3">
            <a:extLst>
              <a:ext uri="{FF2B5EF4-FFF2-40B4-BE49-F238E27FC236}">
                <a16:creationId xmlns:a16="http://schemas.microsoft.com/office/drawing/2014/main" id="{6DE58B3A-92C4-C11F-1B61-6920CFB2ACEC}"/>
              </a:ext>
            </a:extLst>
          </p:cNvPr>
          <p:cNvSpPr txBox="1"/>
          <p:nvPr/>
        </p:nvSpPr>
        <p:spPr>
          <a:xfrm>
            <a:off x="627106" y="1006828"/>
            <a:ext cx="10029810"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Which concerns can we minimize?</a:t>
            </a:r>
          </a:p>
        </p:txBody>
      </p:sp>
      <p:pic>
        <p:nvPicPr>
          <p:cNvPr id="36" name="Graphic 35" descr="Sunglasses face outline with solid fill">
            <a:extLst>
              <a:ext uri="{FF2B5EF4-FFF2-40B4-BE49-F238E27FC236}">
                <a16:creationId xmlns:a16="http://schemas.microsoft.com/office/drawing/2014/main" id="{8A66C35B-C68C-E42E-3932-E43945AC40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6112" y="2776384"/>
            <a:ext cx="2203200" cy="2203200"/>
          </a:xfrm>
          <a:prstGeom prst="rect">
            <a:avLst/>
          </a:prstGeom>
        </p:spPr>
      </p:pic>
      <p:pic>
        <p:nvPicPr>
          <p:cNvPr id="37" name="Graphic 36" descr="Badge Tick with solid fill">
            <a:extLst>
              <a:ext uri="{FF2B5EF4-FFF2-40B4-BE49-F238E27FC236}">
                <a16:creationId xmlns:a16="http://schemas.microsoft.com/office/drawing/2014/main" id="{A15E8751-3B20-08A2-05F9-9D7A920B88CD}"/>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8151026" y="2246634"/>
            <a:ext cx="273832" cy="531911"/>
          </a:xfrm>
          <a:prstGeom prst="rect">
            <a:avLst/>
          </a:prstGeom>
        </p:spPr>
      </p:pic>
      <p:pic>
        <p:nvPicPr>
          <p:cNvPr id="38" name="Graphic 37" descr="Badge Tick with solid fill">
            <a:extLst>
              <a:ext uri="{FF2B5EF4-FFF2-40B4-BE49-F238E27FC236}">
                <a16:creationId xmlns:a16="http://schemas.microsoft.com/office/drawing/2014/main" id="{3BB6BDBD-639C-3FF5-9E7C-EECD2364BE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28626" y="2242102"/>
            <a:ext cx="557879" cy="557879"/>
          </a:xfrm>
          <a:prstGeom prst="rect">
            <a:avLst/>
          </a:prstGeom>
        </p:spPr>
      </p:pic>
      <p:pic>
        <p:nvPicPr>
          <p:cNvPr id="39" name="Graphic 38" descr="Badge Tick with solid fill">
            <a:extLst>
              <a:ext uri="{FF2B5EF4-FFF2-40B4-BE49-F238E27FC236}">
                <a16:creationId xmlns:a16="http://schemas.microsoft.com/office/drawing/2014/main" id="{8A5E2604-4539-4660-91E6-FF006BF887E7}"/>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3104873" y="5065188"/>
            <a:ext cx="273832" cy="531911"/>
          </a:xfrm>
          <a:prstGeom prst="rect">
            <a:avLst/>
          </a:prstGeom>
        </p:spPr>
      </p:pic>
      <p:pic>
        <p:nvPicPr>
          <p:cNvPr id="40" name="Graphic 39" descr="Badge Tick with solid fill">
            <a:extLst>
              <a:ext uri="{FF2B5EF4-FFF2-40B4-BE49-F238E27FC236}">
                <a16:creationId xmlns:a16="http://schemas.microsoft.com/office/drawing/2014/main" id="{6B59CC1F-453B-6F88-94B5-A749DC48F140}"/>
              </a:ext>
            </a:extLst>
          </p:cNvPr>
          <p:cNvPicPr>
            <a:picLocks noChangeAspect="1"/>
          </p:cNvPicPr>
          <p:nvPr/>
        </p:nvPicPr>
        <p:blipFill>
          <a:blip r:embed="rId9">
            <a:extLst>
              <a:ext uri="{96DAC541-7B7A-43D3-8B79-37D633B846F1}">
                <asvg:svgBlip xmlns:asvg="http://schemas.microsoft.com/office/drawing/2016/SVG/main" r:embed="rId10"/>
              </a:ext>
            </a:extLst>
          </a:blip>
          <a:srcRect l="-1" r="34296" b="8036"/>
          <a:stretch/>
        </p:blipFill>
        <p:spPr>
          <a:xfrm>
            <a:off x="9546298" y="3630814"/>
            <a:ext cx="366549" cy="513045"/>
          </a:xfrm>
          <a:prstGeom prst="rect">
            <a:avLst/>
          </a:prstGeom>
        </p:spPr>
      </p:pic>
      <p:pic>
        <p:nvPicPr>
          <p:cNvPr id="41" name="Graphic 40" descr="Badge Tick with solid fill">
            <a:extLst>
              <a:ext uri="{FF2B5EF4-FFF2-40B4-BE49-F238E27FC236}">
                <a16:creationId xmlns:a16="http://schemas.microsoft.com/office/drawing/2014/main" id="{CEE04945-D275-BD1A-EEFF-9C57D98BA354}"/>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2105929" y="3611942"/>
            <a:ext cx="273832" cy="531911"/>
          </a:xfrm>
          <a:prstGeom prst="rect">
            <a:avLst/>
          </a:prstGeom>
        </p:spPr>
      </p:pic>
      <p:sp>
        <p:nvSpPr>
          <p:cNvPr id="42" name="TextBox 41">
            <a:extLst>
              <a:ext uri="{FF2B5EF4-FFF2-40B4-BE49-F238E27FC236}">
                <a16:creationId xmlns:a16="http://schemas.microsoft.com/office/drawing/2014/main" id="{AE6D6072-E9FA-3FCB-B358-D35CCEE8D2ED}"/>
              </a:ext>
            </a:extLst>
          </p:cNvPr>
          <p:cNvSpPr txBox="1"/>
          <p:nvPr/>
        </p:nvSpPr>
        <p:spPr>
          <a:xfrm>
            <a:off x="6637987" y="2171631"/>
            <a:ext cx="1483098" cy="707886"/>
          </a:xfrm>
          <a:prstGeom prst="rect">
            <a:avLst/>
          </a:prstGeom>
          <a:noFill/>
        </p:spPr>
        <p:txBody>
          <a:bodyPr wrap="none" rtlCol="0">
            <a:spAutoFit/>
          </a:bodyPr>
          <a:lstStyle/>
          <a:p>
            <a:pPr algn="ctr"/>
            <a:r>
              <a:rPr lang="en-US" sz="2000" noProof="0" dirty="0">
                <a:solidFill>
                  <a:srgbClr val="FF0066"/>
                </a:solidFill>
              </a:rPr>
              <a:t>Increased </a:t>
            </a:r>
          </a:p>
          <a:p>
            <a:pPr algn="ctr"/>
            <a:r>
              <a:rPr lang="en-US" sz="2000" noProof="0" dirty="0">
                <a:solidFill>
                  <a:srgbClr val="FF0066"/>
                </a:solidFill>
              </a:rPr>
              <a:t>costs</a:t>
            </a:r>
          </a:p>
        </p:txBody>
      </p:sp>
      <p:sp>
        <p:nvSpPr>
          <p:cNvPr id="43" name="TextBox 42">
            <a:extLst>
              <a:ext uri="{FF2B5EF4-FFF2-40B4-BE49-F238E27FC236}">
                <a16:creationId xmlns:a16="http://schemas.microsoft.com/office/drawing/2014/main" id="{07598385-952A-BA1D-8DCA-039D13A14391}"/>
              </a:ext>
            </a:extLst>
          </p:cNvPr>
          <p:cNvSpPr txBox="1"/>
          <p:nvPr/>
        </p:nvSpPr>
        <p:spPr>
          <a:xfrm>
            <a:off x="7554130" y="3542828"/>
            <a:ext cx="1936749" cy="707886"/>
          </a:xfrm>
          <a:prstGeom prst="rect">
            <a:avLst/>
          </a:prstGeom>
          <a:noFill/>
        </p:spPr>
        <p:txBody>
          <a:bodyPr wrap="none" rtlCol="0">
            <a:spAutoFit/>
          </a:bodyPr>
          <a:lstStyle/>
          <a:p>
            <a:pPr algn="ctr"/>
            <a:r>
              <a:rPr lang="en-US" sz="2000" noProof="0" dirty="0">
                <a:solidFill>
                  <a:srgbClr val="FF0066"/>
                </a:solidFill>
              </a:rPr>
              <a:t>Increased </a:t>
            </a:r>
          </a:p>
          <a:p>
            <a:pPr algn="ctr"/>
            <a:r>
              <a:rPr lang="en-US" sz="2000" noProof="0" dirty="0">
                <a:solidFill>
                  <a:srgbClr val="FF0066"/>
                </a:solidFill>
              </a:rPr>
              <a:t>journey times</a:t>
            </a:r>
          </a:p>
        </p:txBody>
      </p:sp>
      <p:sp>
        <p:nvSpPr>
          <p:cNvPr id="44" name="TextBox 43">
            <a:extLst>
              <a:ext uri="{FF2B5EF4-FFF2-40B4-BE49-F238E27FC236}">
                <a16:creationId xmlns:a16="http://schemas.microsoft.com/office/drawing/2014/main" id="{B18F6DD3-1F34-5FB0-DAD6-AD9F6FE7ED23}"/>
              </a:ext>
            </a:extLst>
          </p:cNvPr>
          <p:cNvSpPr txBox="1"/>
          <p:nvPr/>
        </p:nvSpPr>
        <p:spPr>
          <a:xfrm>
            <a:off x="3356104" y="5018130"/>
            <a:ext cx="2417521" cy="707886"/>
          </a:xfrm>
          <a:prstGeom prst="rect">
            <a:avLst/>
          </a:prstGeom>
          <a:noFill/>
        </p:spPr>
        <p:txBody>
          <a:bodyPr wrap="square" rtlCol="0">
            <a:spAutoFit/>
          </a:bodyPr>
          <a:lstStyle/>
          <a:p>
            <a:pPr algn="ctr"/>
            <a:r>
              <a:rPr lang="en-US" sz="2000" noProof="0" dirty="0">
                <a:solidFill>
                  <a:srgbClr val="002060"/>
                </a:solidFill>
              </a:rPr>
              <a:t>Total Cost of Ownership</a:t>
            </a:r>
          </a:p>
        </p:txBody>
      </p:sp>
      <p:sp>
        <p:nvSpPr>
          <p:cNvPr id="45" name="TextBox 44">
            <a:extLst>
              <a:ext uri="{FF2B5EF4-FFF2-40B4-BE49-F238E27FC236}">
                <a16:creationId xmlns:a16="http://schemas.microsoft.com/office/drawing/2014/main" id="{3EA82F2A-B2AA-C69F-5E13-A2C4D59EDAA1}"/>
              </a:ext>
            </a:extLst>
          </p:cNvPr>
          <p:cNvSpPr txBox="1"/>
          <p:nvPr/>
        </p:nvSpPr>
        <p:spPr>
          <a:xfrm>
            <a:off x="2366270" y="3534190"/>
            <a:ext cx="2417521" cy="707886"/>
          </a:xfrm>
          <a:prstGeom prst="rect">
            <a:avLst/>
          </a:prstGeom>
          <a:noFill/>
        </p:spPr>
        <p:txBody>
          <a:bodyPr wrap="square" rtlCol="0">
            <a:spAutoFit/>
          </a:bodyPr>
          <a:lstStyle/>
          <a:p>
            <a:pPr algn="ctr"/>
            <a:r>
              <a:rPr lang="en-US" sz="2000" noProof="0" dirty="0">
                <a:solidFill>
                  <a:srgbClr val="002060"/>
                </a:solidFill>
              </a:rPr>
              <a:t>Government incentives</a:t>
            </a:r>
          </a:p>
        </p:txBody>
      </p:sp>
      <p:sp>
        <p:nvSpPr>
          <p:cNvPr id="46" name="TextBox 45">
            <a:extLst>
              <a:ext uri="{FF2B5EF4-FFF2-40B4-BE49-F238E27FC236}">
                <a16:creationId xmlns:a16="http://schemas.microsoft.com/office/drawing/2014/main" id="{40F3A57F-4BD4-F758-EE47-249BC94758B7}"/>
              </a:ext>
            </a:extLst>
          </p:cNvPr>
          <p:cNvSpPr txBox="1"/>
          <p:nvPr/>
        </p:nvSpPr>
        <p:spPr>
          <a:xfrm>
            <a:off x="3698023" y="2178332"/>
            <a:ext cx="2417521" cy="707886"/>
          </a:xfrm>
          <a:prstGeom prst="rect">
            <a:avLst/>
          </a:prstGeom>
          <a:noFill/>
        </p:spPr>
        <p:txBody>
          <a:bodyPr wrap="square" rtlCol="0">
            <a:spAutoFit/>
          </a:bodyPr>
          <a:lstStyle/>
          <a:p>
            <a:pPr algn="ctr"/>
            <a:r>
              <a:rPr lang="en-US" sz="2000" noProof="0" dirty="0">
                <a:solidFill>
                  <a:srgbClr val="002060"/>
                </a:solidFill>
              </a:rPr>
              <a:t>Vehicle</a:t>
            </a:r>
          </a:p>
          <a:p>
            <a:pPr algn="ctr"/>
            <a:r>
              <a:rPr lang="en-US" sz="2000" noProof="0" dirty="0">
                <a:solidFill>
                  <a:srgbClr val="002060"/>
                </a:solidFill>
              </a:rPr>
              <a:t>range</a:t>
            </a:r>
          </a:p>
        </p:txBody>
      </p:sp>
      <p:sp>
        <p:nvSpPr>
          <p:cNvPr id="47" name="TextBox 46">
            <a:extLst>
              <a:ext uri="{FF2B5EF4-FFF2-40B4-BE49-F238E27FC236}">
                <a16:creationId xmlns:a16="http://schemas.microsoft.com/office/drawing/2014/main" id="{A0216587-E559-118C-D01E-4F889C776061}"/>
              </a:ext>
            </a:extLst>
          </p:cNvPr>
          <p:cNvSpPr txBox="1"/>
          <p:nvPr/>
        </p:nvSpPr>
        <p:spPr>
          <a:xfrm>
            <a:off x="6635051" y="4998996"/>
            <a:ext cx="1343638" cy="707886"/>
          </a:xfrm>
          <a:prstGeom prst="rect">
            <a:avLst/>
          </a:prstGeom>
          <a:noFill/>
        </p:spPr>
        <p:txBody>
          <a:bodyPr wrap="none" rtlCol="0">
            <a:spAutoFit/>
          </a:bodyPr>
          <a:lstStyle/>
          <a:p>
            <a:pPr algn="ctr"/>
            <a:r>
              <a:rPr lang="en-US" sz="2000" noProof="0" dirty="0">
                <a:solidFill>
                  <a:srgbClr val="FF0066"/>
                </a:solidFill>
              </a:rPr>
              <a:t>Charging</a:t>
            </a:r>
          </a:p>
          <a:p>
            <a:pPr algn="ctr"/>
            <a:r>
              <a:rPr lang="en-US" sz="2000" noProof="0" dirty="0">
                <a:solidFill>
                  <a:srgbClr val="FF0066"/>
                </a:solidFill>
              </a:rPr>
              <a:t>issues</a:t>
            </a:r>
          </a:p>
        </p:txBody>
      </p:sp>
      <p:pic>
        <p:nvPicPr>
          <p:cNvPr id="49" name="Graphic 48" descr="Badge Tick with solid fill">
            <a:extLst>
              <a:ext uri="{FF2B5EF4-FFF2-40B4-BE49-F238E27FC236}">
                <a16:creationId xmlns:a16="http://schemas.microsoft.com/office/drawing/2014/main" id="{2D6DD064-73AC-7B42-D713-446581C3F404}"/>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8191079" y="5106119"/>
            <a:ext cx="273832" cy="531911"/>
          </a:xfrm>
          <a:prstGeom prst="rect">
            <a:avLst/>
          </a:prstGeom>
        </p:spPr>
      </p:pic>
      <p:pic>
        <p:nvPicPr>
          <p:cNvPr id="50" name="Graphic 49" descr="Badge Tick with solid fill">
            <a:extLst>
              <a:ext uri="{FF2B5EF4-FFF2-40B4-BE49-F238E27FC236}">
                <a16:creationId xmlns:a16="http://schemas.microsoft.com/office/drawing/2014/main" id="{90F0D50E-F0C5-E917-FCDB-449A2ACC3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0282" y="2246734"/>
            <a:ext cx="557879" cy="557879"/>
          </a:xfrm>
          <a:prstGeom prst="rect">
            <a:avLst/>
          </a:prstGeom>
        </p:spPr>
      </p:pic>
      <p:pic>
        <p:nvPicPr>
          <p:cNvPr id="52" name="Graphic 51" descr="Badge Tick with solid fill">
            <a:extLst>
              <a:ext uri="{FF2B5EF4-FFF2-40B4-BE49-F238E27FC236}">
                <a16:creationId xmlns:a16="http://schemas.microsoft.com/office/drawing/2014/main" id="{8A27E7A4-31A0-13EE-A47C-52A201219C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5794" y="3630120"/>
            <a:ext cx="557879" cy="557879"/>
          </a:xfrm>
          <a:prstGeom prst="rect">
            <a:avLst/>
          </a:prstGeom>
        </p:spPr>
      </p:pic>
      <p:pic>
        <p:nvPicPr>
          <p:cNvPr id="53" name="Graphic 52" descr="Badge Tick with solid fill">
            <a:extLst>
              <a:ext uri="{FF2B5EF4-FFF2-40B4-BE49-F238E27FC236}">
                <a16:creationId xmlns:a16="http://schemas.microsoft.com/office/drawing/2014/main" id="{DA818B07-851A-4D34-E8CC-96513E7751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10379" y="3611561"/>
            <a:ext cx="557879" cy="557879"/>
          </a:xfrm>
          <a:prstGeom prst="rect">
            <a:avLst/>
          </a:prstGeom>
        </p:spPr>
      </p:pic>
      <p:pic>
        <p:nvPicPr>
          <p:cNvPr id="54" name="Graphic 53" descr="Badge Tick with solid fill">
            <a:extLst>
              <a:ext uri="{FF2B5EF4-FFF2-40B4-BE49-F238E27FC236}">
                <a16:creationId xmlns:a16="http://schemas.microsoft.com/office/drawing/2014/main" id="{47915150-6E46-843C-51C6-5E54803F22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3536" y="5064408"/>
            <a:ext cx="557879" cy="557879"/>
          </a:xfrm>
          <a:prstGeom prst="rect">
            <a:avLst/>
          </a:prstGeom>
        </p:spPr>
      </p:pic>
      <p:pic>
        <p:nvPicPr>
          <p:cNvPr id="19" name="Graphic 18" descr="Badge Tick with solid fill">
            <a:extLst>
              <a:ext uri="{FF2B5EF4-FFF2-40B4-BE49-F238E27FC236}">
                <a16:creationId xmlns:a16="http://schemas.microsoft.com/office/drawing/2014/main" id="{EEADBF9C-49EE-213B-90C8-3B3918F498E5}"/>
              </a:ext>
            </a:extLst>
          </p:cNvPr>
          <p:cNvPicPr>
            <a:picLocks noChangeAspect="1"/>
          </p:cNvPicPr>
          <p:nvPr/>
        </p:nvPicPr>
        <p:blipFill>
          <a:blip r:embed="rId9">
            <a:extLst>
              <a:ext uri="{96DAC541-7B7A-43D3-8B79-37D633B846F1}">
                <asvg:svgBlip xmlns:asvg="http://schemas.microsoft.com/office/drawing/2016/SVG/main" r:embed="rId10"/>
              </a:ext>
            </a:extLst>
          </a:blip>
          <a:srcRect r="50915" b="4655"/>
          <a:stretch/>
        </p:blipFill>
        <p:spPr>
          <a:xfrm>
            <a:off x="8191074" y="5106117"/>
            <a:ext cx="273832" cy="531911"/>
          </a:xfrm>
          <a:prstGeom prst="rect">
            <a:avLst/>
          </a:prstGeom>
        </p:spPr>
      </p:pic>
      <p:pic>
        <p:nvPicPr>
          <p:cNvPr id="22" name="Graphic 21" descr="Badge Tick with solid fill">
            <a:extLst>
              <a:ext uri="{FF2B5EF4-FFF2-40B4-BE49-F238E27FC236}">
                <a16:creationId xmlns:a16="http://schemas.microsoft.com/office/drawing/2014/main" id="{8FA373EA-EFB2-494B-3042-17C3CBE76B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91074" y="5107420"/>
            <a:ext cx="557879" cy="557879"/>
          </a:xfrm>
          <a:prstGeom prst="rect">
            <a:avLst/>
          </a:prstGeom>
        </p:spPr>
      </p:pic>
    </p:spTree>
    <p:extLst>
      <p:ext uri="{BB962C8B-B14F-4D97-AF65-F5344CB8AC3E}">
        <p14:creationId xmlns:p14="http://schemas.microsoft.com/office/powerpoint/2010/main" val="118605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500"/>
                                        <p:tgtEl>
                                          <p:spTgt spid="5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500"/>
                                        <p:tgtEl>
                                          <p:spTgt spid="53"/>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58387-3016-B667-8995-FD3007AEA5FE}"/>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E5B58A5F-F8AA-F6CD-9E31-2C140F04806B}"/>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6" name="Rettangolo con angoli arrotondati 25">
            <a:extLst>
              <a:ext uri="{FF2B5EF4-FFF2-40B4-BE49-F238E27FC236}">
                <a16:creationId xmlns:a16="http://schemas.microsoft.com/office/drawing/2014/main" id="{E82D09EA-A632-F2ED-C14F-4977F16F954E}"/>
              </a:ext>
            </a:extLst>
          </p:cNvPr>
          <p:cNvSpPr/>
          <p:nvPr/>
        </p:nvSpPr>
        <p:spPr>
          <a:xfrm>
            <a:off x="1186263" y="5673602"/>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chemeClr val="bg1">
                    <a:lumMod val="50000"/>
                  </a:schemeClr>
                </a:solidFill>
              </a:rPr>
              <a:t>CLOSE</a:t>
            </a:r>
            <a:endParaRPr kumimoji="0" lang="en-US" sz="2000" b="1" i="0" u="none" strike="noStrike" kern="1200" cap="none" spc="0" normalizeH="0" baseline="0" noProof="0" dirty="0">
              <a:ln>
                <a:noFill/>
              </a:ln>
              <a:solidFill>
                <a:schemeClr val="bg1">
                  <a:lumMod val="50000"/>
                </a:schemeClr>
              </a:solidFill>
              <a:effectLst/>
              <a:uLnTx/>
              <a:uFillTx/>
            </a:endParaRPr>
          </a:p>
        </p:txBody>
      </p:sp>
      <p:sp>
        <p:nvSpPr>
          <p:cNvPr id="10" name="Rettangolo con angoli arrotondati 25">
            <a:extLst>
              <a:ext uri="{FF2B5EF4-FFF2-40B4-BE49-F238E27FC236}">
                <a16:creationId xmlns:a16="http://schemas.microsoft.com/office/drawing/2014/main" id="{6FE271E8-269C-5CFD-3724-E515676C082D}"/>
              </a:ext>
            </a:extLst>
          </p:cNvPr>
          <p:cNvSpPr/>
          <p:nvPr/>
        </p:nvSpPr>
        <p:spPr>
          <a:xfrm>
            <a:off x="1186263" y="4775099"/>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rgbClr val="002060"/>
                </a:solidFill>
              </a:rPr>
              <a:t>OUR ROLE</a:t>
            </a:r>
            <a:endParaRPr kumimoji="0" lang="en-US" sz="2000" b="1" i="0" u="none" strike="noStrike" kern="1200" cap="none" spc="0" normalizeH="0" baseline="0" noProof="0" dirty="0">
              <a:ln>
                <a:noFill/>
              </a:ln>
              <a:solidFill>
                <a:srgbClr val="002060"/>
              </a:solidFill>
              <a:effectLst/>
              <a:uLnTx/>
              <a:uFillTx/>
            </a:endParaRPr>
          </a:p>
        </p:txBody>
      </p:sp>
      <p:sp>
        <p:nvSpPr>
          <p:cNvPr id="4" name="Ovale 40">
            <a:extLst>
              <a:ext uri="{FF2B5EF4-FFF2-40B4-BE49-F238E27FC236}">
                <a16:creationId xmlns:a16="http://schemas.microsoft.com/office/drawing/2014/main" id="{3692A36C-AEED-BB96-6C9E-BE1C87668C88}"/>
              </a:ext>
            </a:extLst>
          </p:cNvPr>
          <p:cNvSpPr/>
          <p:nvPr/>
        </p:nvSpPr>
        <p:spPr>
          <a:xfrm>
            <a:off x="694084" y="377344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Ovale 40">
            <a:extLst>
              <a:ext uri="{FF2B5EF4-FFF2-40B4-BE49-F238E27FC236}">
                <a16:creationId xmlns:a16="http://schemas.microsoft.com/office/drawing/2014/main" id="{71663F9B-472C-0C9C-39BC-F67A8C3E19A9}"/>
              </a:ext>
            </a:extLst>
          </p:cNvPr>
          <p:cNvSpPr/>
          <p:nvPr/>
        </p:nvSpPr>
        <p:spPr>
          <a:xfrm>
            <a:off x="689308" y="464087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Ovale 40">
            <a:extLst>
              <a:ext uri="{FF2B5EF4-FFF2-40B4-BE49-F238E27FC236}">
                <a16:creationId xmlns:a16="http://schemas.microsoft.com/office/drawing/2014/main" id="{12A8FFD2-16D3-24E6-B2B6-377975F2CF91}"/>
              </a:ext>
            </a:extLst>
          </p:cNvPr>
          <p:cNvSpPr/>
          <p:nvPr/>
        </p:nvSpPr>
        <p:spPr>
          <a:xfrm>
            <a:off x="679756" y="552995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uppo 15">
            <a:extLst>
              <a:ext uri="{FF2B5EF4-FFF2-40B4-BE49-F238E27FC236}">
                <a16:creationId xmlns:a16="http://schemas.microsoft.com/office/drawing/2014/main" id="{5104D29B-DBD5-1A26-0774-A0A540A5706D}"/>
              </a:ext>
            </a:extLst>
          </p:cNvPr>
          <p:cNvGrpSpPr/>
          <p:nvPr/>
        </p:nvGrpSpPr>
        <p:grpSpPr>
          <a:xfrm>
            <a:off x="698860" y="956990"/>
            <a:ext cx="10794280" cy="4668276"/>
            <a:chOff x="1152555" y="1239516"/>
            <a:chExt cx="10794280" cy="4668276"/>
          </a:xfrm>
        </p:grpSpPr>
        <p:grpSp>
          <p:nvGrpSpPr>
            <p:cNvPr id="17" name="Gruppo 16">
              <a:extLst>
                <a:ext uri="{FF2B5EF4-FFF2-40B4-BE49-F238E27FC236}">
                  <a16:creationId xmlns:a16="http://schemas.microsoft.com/office/drawing/2014/main" id="{2286C097-7BCC-7D58-CBAE-6FA8416DFB07}"/>
                </a:ext>
              </a:extLst>
            </p:cNvPr>
            <p:cNvGrpSpPr/>
            <p:nvPr/>
          </p:nvGrpSpPr>
          <p:grpSpPr>
            <a:xfrm>
              <a:off x="1152555" y="1239516"/>
              <a:ext cx="10794280" cy="984357"/>
              <a:chOff x="1152555" y="1239516"/>
              <a:chExt cx="10794280" cy="984357"/>
            </a:xfrm>
          </p:grpSpPr>
          <p:sp>
            <p:nvSpPr>
              <p:cNvPr id="47" name="Rettangolo con angoli arrotondati 46">
                <a:extLst>
                  <a:ext uri="{FF2B5EF4-FFF2-40B4-BE49-F238E27FC236}">
                    <a16:creationId xmlns:a16="http://schemas.microsoft.com/office/drawing/2014/main" id="{081D0CA3-4064-9A7D-BF4B-95EC86C8C93B}"/>
                  </a:ext>
                </a:extLst>
              </p:cNvPr>
              <p:cNvSpPr/>
              <p:nvPr/>
            </p:nvSpPr>
            <p:spPr>
              <a:xfrm>
                <a:off x="1639958" y="1376437"/>
                <a:ext cx="10306877"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r>
                  <a:rPr kumimoji="0" lang="en-US" sz="2000" b="1" i="0" u="none" strike="noStrike" kern="1200" cap="none" spc="0" normalizeH="0" baseline="0" noProof="0" dirty="0">
                    <a:ln>
                      <a:noFill/>
                    </a:ln>
                    <a:solidFill>
                      <a:schemeClr val="bg1">
                        <a:lumMod val="50000"/>
                      </a:schemeClr>
                    </a:solidFill>
                    <a:effectLst/>
                    <a:uLnTx/>
                    <a:uFillTx/>
                  </a:rPr>
                  <a:t>WELCOME</a:t>
                </a:r>
              </a:p>
            </p:txBody>
          </p:sp>
          <p:grpSp>
            <p:nvGrpSpPr>
              <p:cNvPr id="48" name="Gruppo 47">
                <a:extLst>
                  <a:ext uri="{FF2B5EF4-FFF2-40B4-BE49-F238E27FC236}">
                    <a16:creationId xmlns:a16="http://schemas.microsoft.com/office/drawing/2014/main" id="{637C1F2F-B3F7-70E2-7D44-8C20FAE72630}"/>
                  </a:ext>
                </a:extLst>
              </p:cNvPr>
              <p:cNvGrpSpPr/>
              <p:nvPr/>
            </p:nvGrpSpPr>
            <p:grpSpPr>
              <a:xfrm>
                <a:off x="1152555" y="1239516"/>
                <a:ext cx="984357" cy="984357"/>
                <a:chOff x="1073043" y="1239516"/>
                <a:chExt cx="984357" cy="984357"/>
              </a:xfrm>
            </p:grpSpPr>
            <p:sp>
              <p:nvSpPr>
                <p:cNvPr id="49" name="Ovale 48">
                  <a:extLst>
                    <a:ext uri="{FF2B5EF4-FFF2-40B4-BE49-F238E27FC236}">
                      <a16:creationId xmlns:a16="http://schemas.microsoft.com/office/drawing/2014/main" id="{73B11DC8-D859-0CB9-2E1A-DC3499A7C01E}"/>
                    </a:ext>
                  </a:extLst>
                </p:cNvPr>
                <p:cNvSpPr/>
                <p:nvPr/>
              </p:nvSpPr>
              <p:spPr>
                <a:xfrm>
                  <a:off x="1073043" y="1239516"/>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0" name="Ovale 49">
                  <a:extLst>
                    <a:ext uri="{FF2B5EF4-FFF2-40B4-BE49-F238E27FC236}">
                      <a16:creationId xmlns:a16="http://schemas.microsoft.com/office/drawing/2014/main" id="{742EE2C7-81FB-0821-58E6-89FC78583049}"/>
                    </a:ext>
                  </a:extLst>
                </p:cNvPr>
                <p:cNvSpPr/>
                <p:nvPr/>
              </p:nvSpPr>
              <p:spPr>
                <a:xfrm>
                  <a:off x="1250054" y="1416527"/>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1</a:t>
                  </a:r>
                </a:p>
              </p:txBody>
            </p:sp>
          </p:grpSp>
        </p:grpSp>
        <p:grpSp>
          <p:nvGrpSpPr>
            <p:cNvPr id="18" name="Gruppo 17">
              <a:extLst>
                <a:ext uri="{FF2B5EF4-FFF2-40B4-BE49-F238E27FC236}">
                  <a16:creationId xmlns:a16="http://schemas.microsoft.com/office/drawing/2014/main" id="{95318909-3FD1-111F-36E3-1383840F0F57}"/>
                </a:ext>
              </a:extLst>
            </p:cNvPr>
            <p:cNvGrpSpPr/>
            <p:nvPr/>
          </p:nvGrpSpPr>
          <p:grpSpPr>
            <a:xfrm>
              <a:off x="1152555" y="2172965"/>
              <a:ext cx="10794279" cy="984357"/>
              <a:chOff x="1152555" y="2117472"/>
              <a:chExt cx="10794279" cy="984357"/>
            </a:xfrm>
          </p:grpSpPr>
          <p:sp>
            <p:nvSpPr>
              <p:cNvPr id="43" name="Rettangolo con angoli arrotondati 42">
                <a:extLst>
                  <a:ext uri="{FF2B5EF4-FFF2-40B4-BE49-F238E27FC236}">
                    <a16:creationId xmlns:a16="http://schemas.microsoft.com/office/drawing/2014/main" id="{7A695962-CB76-A473-FAF7-49394EC2A806}"/>
                  </a:ext>
                </a:extLst>
              </p:cNvPr>
              <p:cNvSpPr/>
              <p:nvPr/>
            </p:nvSpPr>
            <p:spPr>
              <a:xfrm>
                <a:off x="1639958" y="2254393"/>
                <a:ext cx="10306876"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kumimoji="0" lang="en-US" sz="2000" b="1" i="0" u="none" strike="noStrike" kern="1200" cap="none" spc="0" normalizeH="0" baseline="0" noProof="0" dirty="0">
                    <a:ln>
                      <a:noFill/>
                    </a:ln>
                    <a:solidFill>
                      <a:schemeClr val="bg1">
                        <a:lumMod val="50000"/>
                      </a:schemeClr>
                    </a:solidFill>
                    <a:effectLst/>
                    <a:uLnTx/>
                    <a:uFillTx/>
                  </a:rPr>
                  <a:t>THE ELECTRIC FLEET DREAM</a:t>
                </a:r>
              </a:p>
            </p:txBody>
          </p:sp>
          <p:grpSp>
            <p:nvGrpSpPr>
              <p:cNvPr id="44" name="Gruppo 43">
                <a:extLst>
                  <a:ext uri="{FF2B5EF4-FFF2-40B4-BE49-F238E27FC236}">
                    <a16:creationId xmlns:a16="http://schemas.microsoft.com/office/drawing/2014/main" id="{400F9FD4-E042-B641-6C21-600F9872DE18}"/>
                  </a:ext>
                </a:extLst>
              </p:cNvPr>
              <p:cNvGrpSpPr/>
              <p:nvPr/>
            </p:nvGrpSpPr>
            <p:grpSpPr>
              <a:xfrm>
                <a:off x="1152555" y="2117472"/>
                <a:ext cx="984357" cy="984357"/>
                <a:chOff x="1073043" y="2117472"/>
                <a:chExt cx="984357" cy="984357"/>
              </a:xfrm>
            </p:grpSpPr>
            <p:sp>
              <p:nvSpPr>
                <p:cNvPr id="45" name="Ovale 44">
                  <a:extLst>
                    <a:ext uri="{FF2B5EF4-FFF2-40B4-BE49-F238E27FC236}">
                      <a16:creationId xmlns:a16="http://schemas.microsoft.com/office/drawing/2014/main" id="{85FD2918-49D3-0A25-5D92-A5501B0A2A0C}"/>
                    </a:ext>
                  </a:extLst>
                </p:cNvPr>
                <p:cNvSpPr/>
                <p:nvPr/>
              </p:nvSpPr>
              <p:spPr>
                <a:xfrm>
                  <a:off x="1073043" y="211747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Ovale 45">
                  <a:extLst>
                    <a:ext uri="{FF2B5EF4-FFF2-40B4-BE49-F238E27FC236}">
                      <a16:creationId xmlns:a16="http://schemas.microsoft.com/office/drawing/2014/main" id="{7592162A-665F-01BD-8147-32599C4C00A4}"/>
                    </a:ext>
                  </a:extLst>
                </p:cNvPr>
                <p:cNvSpPr/>
                <p:nvPr/>
              </p:nvSpPr>
              <p:spPr>
                <a:xfrm>
                  <a:off x="1250054" y="2294483"/>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2</a:t>
                  </a:r>
                </a:p>
              </p:txBody>
            </p:sp>
          </p:grpSp>
        </p:grpSp>
        <p:grpSp>
          <p:nvGrpSpPr>
            <p:cNvPr id="20" name="Gruppo 19">
              <a:extLst>
                <a:ext uri="{FF2B5EF4-FFF2-40B4-BE49-F238E27FC236}">
                  <a16:creationId xmlns:a16="http://schemas.microsoft.com/office/drawing/2014/main" id="{097A5EEB-22A7-AD29-D937-00C93D9B11C4}"/>
                </a:ext>
              </a:extLst>
            </p:cNvPr>
            <p:cNvGrpSpPr/>
            <p:nvPr/>
          </p:nvGrpSpPr>
          <p:grpSpPr>
            <a:xfrm>
              <a:off x="1152555" y="3106414"/>
              <a:ext cx="10794278" cy="984357"/>
              <a:chOff x="1152555" y="2995428"/>
              <a:chExt cx="10794278" cy="984357"/>
            </a:xfrm>
          </p:grpSpPr>
          <p:sp>
            <p:nvSpPr>
              <p:cNvPr id="39" name="Rettangolo con angoli arrotondati 38">
                <a:extLst>
                  <a:ext uri="{FF2B5EF4-FFF2-40B4-BE49-F238E27FC236}">
                    <a16:creationId xmlns:a16="http://schemas.microsoft.com/office/drawing/2014/main" id="{E1208AD3-CC12-EDA2-0F55-F9B56D1A2D11}"/>
                  </a:ext>
                </a:extLst>
              </p:cNvPr>
              <p:cNvSpPr/>
              <p:nvPr/>
            </p:nvSpPr>
            <p:spPr>
              <a:xfrm>
                <a:off x="1639958" y="3132349"/>
                <a:ext cx="10306875"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defRPr/>
                </a:pPr>
                <a:r>
                  <a:rPr lang="en-US" sz="2000" b="1" noProof="0" dirty="0">
                    <a:solidFill>
                      <a:schemeClr val="bg1">
                        <a:lumMod val="50000"/>
                      </a:schemeClr>
                    </a:solidFill>
                  </a:rPr>
                  <a:t>THE BARRIERS TO EV FLEET TRANSITION</a:t>
                </a:r>
                <a:endParaRPr kumimoji="0" lang="en-US" sz="2000" b="1" i="0" u="none" strike="noStrike" kern="1200" cap="none" spc="0" normalizeH="0" baseline="0" noProof="0" dirty="0">
                  <a:ln>
                    <a:noFill/>
                  </a:ln>
                  <a:solidFill>
                    <a:schemeClr val="bg1">
                      <a:lumMod val="50000"/>
                    </a:schemeClr>
                  </a:solidFill>
                  <a:effectLst/>
                  <a:uLnTx/>
                  <a:uFillTx/>
                </a:endParaRPr>
              </a:p>
            </p:txBody>
          </p:sp>
          <p:grpSp>
            <p:nvGrpSpPr>
              <p:cNvPr id="40" name="Gruppo 39">
                <a:extLst>
                  <a:ext uri="{FF2B5EF4-FFF2-40B4-BE49-F238E27FC236}">
                    <a16:creationId xmlns:a16="http://schemas.microsoft.com/office/drawing/2014/main" id="{1B938483-007A-3B88-B8D7-073B7632770D}"/>
                  </a:ext>
                </a:extLst>
              </p:cNvPr>
              <p:cNvGrpSpPr/>
              <p:nvPr/>
            </p:nvGrpSpPr>
            <p:grpSpPr>
              <a:xfrm>
                <a:off x="1152555" y="2995428"/>
                <a:ext cx="984357" cy="984357"/>
                <a:chOff x="1073043" y="2995428"/>
                <a:chExt cx="984357" cy="984357"/>
              </a:xfrm>
            </p:grpSpPr>
            <p:sp>
              <p:nvSpPr>
                <p:cNvPr id="41" name="Ovale 40">
                  <a:extLst>
                    <a:ext uri="{FF2B5EF4-FFF2-40B4-BE49-F238E27FC236}">
                      <a16:creationId xmlns:a16="http://schemas.microsoft.com/office/drawing/2014/main" id="{337591F1-79C0-93CF-0D32-5F61D7729A00}"/>
                    </a:ext>
                  </a:extLst>
                </p:cNvPr>
                <p:cNvSpPr/>
                <p:nvPr/>
              </p:nvSpPr>
              <p:spPr>
                <a:xfrm>
                  <a:off x="1073043" y="2995428"/>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Ovale 41">
                  <a:extLst>
                    <a:ext uri="{FF2B5EF4-FFF2-40B4-BE49-F238E27FC236}">
                      <a16:creationId xmlns:a16="http://schemas.microsoft.com/office/drawing/2014/main" id="{D28195CF-99B3-C7A8-FC2F-6790BBF23FDB}"/>
                    </a:ext>
                  </a:extLst>
                </p:cNvPr>
                <p:cNvSpPr/>
                <p:nvPr/>
              </p:nvSpPr>
              <p:spPr>
                <a:xfrm>
                  <a:off x="1250054" y="317243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3</a:t>
                  </a:r>
                </a:p>
              </p:txBody>
            </p:sp>
          </p:grpSp>
        </p:grpSp>
        <p:grpSp>
          <p:nvGrpSpPr>
            <p:cNvPr id="22" name="Gruppo 21">
              <a:extLst>
                <a:ext uri="{FF2B5EF4-FFF2-40B4-BE49-F238E27FC236}">
                  <a16:creationId xmlns:a16="http://schemas.microsoft.com/office/drawing/2014/main" id="{3606C4F4-6437-8E3F-9CB5-349452994621}"/>
                </a:ext>
              </a:extLst>
            </p:cNvPr>
            <p:cNvGrpSpPr/>
            <p:nvPr/>
          </p:nvGrpSpPr>
          <p:grpSpPr>
            <a:xfrm>
              <a:off x="1152555" y="4195826"/>
              <a:ext cx="10794276" cy="1711966"/>
              <a:chOff x="1152555" y="4195826"/>
              <a:chExt cx="10794276" cy="1711966"/>
            </a:xfrm>
          </p:grpSpPr>
          <p:sp>
            <p:nvSpPr>
              <p:cNvPr id="26" name="Rettangolo con angoli arrotondati 25">
                <a:extLst>
                  <a:ext uri="{FF2B5EF4-FFF2-40B4-BE49-F238E27FC236}">
                    <a16:creationId xmlns:a16="http://schemas.microsoft.com/office/drawing/2014/main" id="{DA183598-40C0-9FB1-5270-150D336CECCB}"/>
                  </a:ext>
                </a:extLst>
              </p:cNvPr>
              <p:cNvSpPr/>
              <p:nvPr/>
            </p:nvSpPr>
            <p:spPr>
              <a:xfrm>
                <a:off x="1639958" y="4195826"/>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pPr>
                <a:r>
                  <a:rPr lang="en-US" sz="2000" b="1" noProof="0" dirty="0">
                    <a:solidFill>
                      <a:schemeClr val="bg1">
                        <a:lumMod val="50000"/>
                      </a:schemeClr>
                    </a:solidFill>
                  </a:rPr>
                  <a:t>THE FREE2MOVE CHARGE BUSINESS SOLUTION</a:t>
                </a:r>
              </a:p>
            </p:txBody>
          </p:sp>
          <p:grpSp>
            <p:nvGrpSpPr>
              <p:cNvPr id="27" name="Gruppo 26">
                <a:extLst>
                  <a:ext uri="{FF2B5EF4-FFF2-40B4-BE49-F238E27FC236}">
                    <a16:creationId xmlns:a16="http://schemas.microsoft.com/office/drawing/2014/main" id="{72B8C6C1-E5A7-2FAD-E803-6AAFF464C086}"/>
                  </a:ext>
                </a:extLst>
              </p:cNvPr>
              <p:cNvGrpSpPr/>
              <p:nvPr/>
            </p:nvGrpSpPr>
            <p:grpSpPr>
              <a:xfrm>
                <a:off x="1152555" y="4235916"/>
                <a:ext cx="984357" cy="1671876"/>
                <a:chOff x="1073043" y="4156404"/>
                <a:chExt cx="984357" cy="1671876"/>
              </a:xfrm>
            </p:grpSpPr>
            <p:sp>
              <p:nvSpPr>
                <p:cNvPr id="29" name="Ovale 28">
                  <a:extLst>
                    <a:ext uri="{FF2B5EF4-FFF2-40B4-BE49-F238E27FC236}">
                      <a16:creationId xmlns:a16="http://schemas.microsoft.com/office/drawing/2014/main" id="{E3B742BC-B0BA-B716-232D-265550E30C93}"/>
                    </a:ext>
                  </a:extLst>
                </p:cNvPr>
                <p:cNvSpPr/>
                <p:nvPr/>
              </p:nvSpPr>
              <p:spPr>
                <a:xfrm>
                  <a:off x="1073043" y="484392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e 29">
                  <a:extLst>
                    <a:ext uri="{FF2B5EF4-FFF2-40B4-BE49-F238E27FC236}">
                      <a16:creationId xmlns:a16="http://schemas.microsoft.com/office/drawing/2014/main" id="{55B58C35-C5D1-5C88-F87B-707375C61951}"/>
                    </a:ext>
                  </a:extLst>
                </p:cNvPr>
                <p:cNvSpPr/>
                <p:nvPr/>
              </p:nvSpPr>
              <p:spPr>
                <a:xfrm>
                  <a:off x="1250054" y="4156404"/>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75000"/>
                        </a:schemeClr>
                      </a:solidFill>
                    </a:rPr>
                    <a:t>4</a:t>
                  </a:r>
                </a:p>
              </p:txBody>
            </p:sp>
          </p:grpSp>
        </p:grpSp>
        <p:sp>
          <p:nvSpPr>
            <p:cNvPr id="37" name="Ovale 36">
              <a:extLst>
                <a:ext uri="{FF2B5EF4-FFF2-40B4-BE49-F238E27FC236}">
                  <a16:creationId xmlns:a16="http://schemas.microsoft.com/office/drawing/2014/main" id="{E3E9B1AA-A0B1-574D-917A-4D2DA0F4D990}"/>
                </a:ext>
              </a:extLst>
            </p:cNvPr>
            <p:cNvSpPr/>
            <p:nvPr/>
          </p:nvSpPr>
          <p:spPr>
            <a:xfrm>
              <a:off x="1152555" y="403986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egnaposto testo 4">
            <a:extLst>
              <a:ext uri="{FF2B5EF4-FFF2-40B4-BE49-F238E27FC236}">
                <a16:creationId xmlns:a16="http://schemas.microsoft.com/office/drawing/2014/main" id="{E4B7E2E1-58F3-2296-252F-5C5C07138CD2}"/>
              </a:ext>
            </a:extLst>
          </p:cNvPr>
          <p:cNvSpPr>
            <a:spLocks noGrp="1"/>
          </p:cNvSpPr>
          <p:nvPr>
            <p:ph type="body" idx="1"/>
          </p:nvPr>
        </p:nvSpPr>
        <p:spPr/>
        <p:txBody>
          <a:bodyPr lIns="612000"/>
          <a:lstStyle/>
          <a:p>
            <a:r>
              <a:rPr lang="en-US" noProof="0" dirty="0"/>
              <a:t>AGENDA</a:t>
            </a:r>
          </a:p>
        </p:txBody>
      </p:sp>
      <p:sp>
        <p:nvSpPr>
          <p:cNvPr id="2" name="Espace réservé du numéro de diapositive 1">
            <a:extLst>
              <a:ext uri="{FF2B5EF4-FFF2-40B4-BE49-F238E27FC236}">
                <a16:creationId xmlns:a16="http://schemas.microsoft.com/office/drawing/2014/main" id="{0A711621-4553-EC3F-2C0A-852336FB3B3D}"/>
              </a:ext>
            </a:extLst>
          </p:cNvPr>
          <p:cNvSpPr>
            <a:spLocks noGrp="1"/>
          </p:cNvSpPr>
          <p:nvPr>
            <p:ph type="sldNum" sz="quarter" idx="17"/>
          </p:nvPr>
        </p:nvSpPr>
        <p:spPr/>
        <p:txBody>
          <a:bodyPr/>
          <a:lstStyle/>
          <a:p>
            <a:fld id="{975A587B-5814-4D9B-9598-FE9CB954CB01}" type="slidenum">
              <a:rPr lang="en-US" noProof="0" smtClean="0"/>
              <a:pPr/>
              <a:t>39</a:t>
            </a:fld>
            <a:endParaRPr lang="en-US" noProof="0" dirty="0"/>
          </a:p>
        </p:txBody>
      </p:sp>
      <p:sp>
        <p:nvSpPr>
          <p:cNvPr id="7" name="Ovale 29">
            <a:extLst>
              <a:ext uri="{FF2B5EF4-FFF2-40B4-BE49-F238E27FC236}">
                <a16:creationId xmlns:a16="http://schemas.microsoft.com/office/drawing/2014/main" id="{3D7F205E-1264-1B25-DBB7-A3EB834A2792}"/>
              </a:ext>
            </a:extLst>
          </p:cNvPr>
          <p:cNvSpPr/>
          <p:nvPr/>
        </p:nvSpPr>
        <p:spPr>
          <a:xfrm>
            <a:off x="875871" y="5713692"/>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6</a:t>
            </a:r>
          </a:p>
        </p:txBody>
      </p:sp>
      <p:sp>
        <p:nvSpPr>
          <p:cNvPr id="11" name="Ovale 29">
            <a:extLst>
              <a:ext uri="{FF2B5EF4-FFF2-40B4-BE49-F238E27FC236}">
                <a16:creationId xmlns:a16="http://schemas.microsoft.com/office/drawing/2014/main" id="{28033C58-3923-E805-D63B-76EB2B438055}"/>
              </a:ext>
            </a:extLst>
          </p:cNvPr>
          <p:cNvSpPr/>
          <p:nvPr/>
        </p:nvSpPr>
        <p:spPr>
          <a:xfrm>
            <a:off x="875871" y="481518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5</a:t>
            </a:r>
          </a:p>
        </p:txBody>
      </p:sp>
      <p:sp>
        <p:nvSpPr>
          <p:cNvPr id="58" name="Ovale 41">
            <a:extLst>
              <a:ext uri="{FF2B5EF4-FFF2-40B4-BE49-F238E27FC236}">
                <a16:creationId xmlns:a16="http://schemas.microsoft.com/office/drawing/2014/main" id="{68EF6B46-048F-EE0E-BD12-B79F124C1C16}"/>
              </a:ext>
            </a:extLst>
          </p:cNvPr>
          <p:cNvSpPr/>
          <p:nvPr/>
        </p:nvSpPr>
        <p:spPr>
          <a:xfrm>
            <a:off x="866319" y="3959530"/>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4</a:t>
            </a:r>
          </a:p>
        </p:txBody>
      </p:sp>
    </p:spTree>
    <p:extLst>
      <p:ext uri="{BB962C8B-B14F-4D97-AF65-F5344CB8AC3E}">
        <p14:creationId xmlns:p14="http://schemas.microsoft.com/office/powerpoint/2010/main" val="332074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E6CB6-D95F-C9C2-4A43-9A8E9A3B5769}"/>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9EF90B38-0D13-5B04-AF7C-3D64E19153B8}"/>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5" name="Segnaposto testo 4">
            <a:extLst>
              <a:ext uri="{FF2B5EF4-FFF2-40B4-BE49-F238E27FC236}">
                <a16:creationId xmlns:a16="http://schemas.microsoft.com/office/drawing/2014/main" id="{702895AF-5291-2946-52EC-3C64A72E4D7E}"/>
              </a:ext>
            </a:extLst>
          </p:cNvPr>
          <p:cNvSpPr>
            <a:spLocks noGrp="1"/>
          </p:cNvSpPr>
          <p:nvPr>
            <p:ph type="body" idx="1"/>
          </p:nvPr>
        </p:nvSpPr>
        <p:spPr/>
        <p:txBody>
          <a:bodyPr lIns="612000"/>
          <a:lstStyle/>
          <a:p>
            <a:r>
              <a:rPr lang="en-US" noProof="0" dirty="0"/>
              <a:t>Objectives</a:t>
            </a:r>
          </a:p>
        </p:txBody>
      </p:sp>
      <p:sp>
        <p:nvSpPr>
          <p:cNvPr id="2" name="Espace réservé du numéro de diapositive 1">
            <a:extLst>
              <a:ext uri="{FF2B5EF4-FFF2-40B4-BE49-F238E27FC236}">
                <a16:creationId xmlns:a16="http://schemas.microsoft.com/office/drawing/2014/main" id="{060F38A8-F388-5619-9E34-DD609B78E239}"/>
              </a:ext>
            </a:extLst>
          </p:cNvPr>
          <p:cNvSpPr>
            <a:spLocks noGrp="1"/>
          </p:cNvSpPr>
          <p:nvPr>
            <p:ph type="sldNum" sz="quarter" idx="17"/>
          </p:nvPr>
        </p:nvSpPr>
        <p:spPr/>
        <p:txBody>
          <a:bodyPr/>
          <a:lstStyle/>
          <a:p>
            <a:fld id="{975A587B-5814-4D9B-9598-FE9CB954CB01}" type="slidenum">
              <a:rPr lang="en-US" noProof="0" smtClean="0"/>
              <a:pPr/>
              <a:t>4</a:t>
            </a:fld>
            <a:endParaRPr lang="fr-FR"/>
          </a:p>
        </p:txBody>
      </p:sp>
      <p:sp>
        <p:nvSpPr>
          <p:cNvPr id="3" name="TextBox 2">
            <a:extLst>
              <a:ext uri="{FF2B5EF4-FFF2-40B4-BE49-F238E27FC236}">
                <a16:creationId xmlns:a16="http://schemas.microsoft.com/office/drawing/2014/main" id="{4EE98E37-79C6-D2F3-319A-E5ECF4880C01}"/>
              </a:ext>
            </a:extLst>
          </p:cNvPr>
          <p:cNvSpPr txBox="1"/>
          <p:nvPr/>
        </p:nvSpPr>
        <p:spPr>
          <a:xfrm>
            <a:off x="959005" y="1706137"/>
            <a:ext cx="10370634" cy="34778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noProof="0" dirty="0">
                <a:solidFill>
                  <a:srgbClr val="002060"/>
                </a:solidFill>
              </a:rPr>
              <a:t>To </a:t>
            </a:r>
            <a:r>
              <a:rPr lang="en-US" sz="2000" b="1" noProof="0" dirty="0">
                <a:solidFill>
                  <a:srgbClr val="002060"/>
                </a:solidFill>
              </a:rPr>
              <a:t>understand</a:t>
            </a:r>
            <a:r>
              <a:rPr lang="en-US" sz="2000" noProof="0" dirty="0">
                <a:solidFill>
                  <a:srgbClr val="002060"/>
                </a:solidFill>
              </a:rPr>
              <a:t> the </a:t>
            </a:r>
            <a:r>
              <a:rPr lang="en-US" sz="2000" b="1" noProof="0" dirty="0">
                <a:solidFill>
                  <a:srgbClr val="002060"/>
                </a:solidFill>
              </a:rPr>
              <a:t>Free2move Charge Business solution</a:t>
            </a:r>
          </a:p>
          <a:p>
            <a:pPr marL="285750" indent="-285750">
              <a:buFont typeface="Arial" panose="020B0604020202020204" pitchFamily="34" charset="0"/>
              <a:buChar char="•"/>
            </a:pPr>
            <a:endParaRPr lang="en-US" sz="2000" noProof="0" dirty="0">
              <a:solidFill>
                <a:srgbClr val="002060"/>
              </a:solidFill>
            </a:endParaRPr>
          </a:p>
          <a:p>
            <a:pPr marL="285750" indent="-285750">
              <a:buFont typeface="Arial" panose="020B0604020202020204" pitchFamily="34" charset="0"/>
              <a:buChar char="•"/>
            </a:pPr>
            <a:r>
              <a:rPr lang="en-US" sz="2000" noProof="0" dirty="0">
                <a:solidFill>
                  <a:srgbClr val="002060"/>
                </a:solidFill>
              </a:rPr>
              <a:t>To </a:t>
            </a:r>
            <a:r>
              <a:rPr lang="en-US" sz="2000" b="1" noProof="0" dirty="0">
                <a:solidFill>
                  <a:srgbClr val="002060"/>
                </a:solidFill>
              </a:rPr>
              <a:t>know</a:t>
            </a:r>
            <a:r>
              <a:rPr lang="en-US" sz="2000" noProof="0" dirty="0">
                <a:solidFill>
                  <a:srgbClr val="002060"/>
                </a:solidFill>
              </a:rPr>
              <a:t> how the </a:t>
            </a:r>
            <a:r>
              <a:rPr lang="en-US" sz="2000" b="1" noProof="0" dirty="0">
                <a:solidFill>
                  <a:srgbClr val="002060"/>
                </a:solidFill>
              </a:rPr>
              <a:t>offer expands </a:t>
            </a:r>
            <a:r>
              <a:rPr lang="en-US" sz="2000" noProof="0" dirty="0">
                <a:solidFill>
                  <a:srgbClr val="002060"/>
                </a:solidFill>
              </a:rPr>
              <a:t>our </a:t>
            </a:r>
            <a:r>
              <a:rPr lang="en-US" sz="2000" b="1" noProof="0" dirty="0">
                <a:solidFill>
                  <a:srgbClr val="002060"/>
                </a:solidFill>
              </a:rPr>
              <a:t>opportunity to sell EVs</a:t>
            </a:r>
            <a:r>
              <a:rPr lang="en-US" sz="2000" noProof="0" dirty="0">
                <a:solidFill>
                  <a:srgbClr val="002060"/>
                </a:solidFill>
              </a:rPr>
              <a:t> to fleet customers</a:t>
            </a:r>
          </a:p>
          <a:p>
            <a:pPr marL="285750" indent="-285750">
              <a:buFont typeface="Arial" panose="020B0604020202020204" pitchFamily="34" charset="0"/>
              <a:buChar char="•"/>
            </a:pPr>
            <a:endParaRPr lang="en-US" sz="2000" noProof="0" dirty="0">
              <a:solidFill>
                <a:srgbClr val="002060"/>
              </a:solidFill>
            </a:endParaRPr>
          </a:p>
          <a:p>
            <a:pPr marL="285750" indent="-285750">
              <a:buFont typeface="Arial" panose="020B0604020202020204" pitchFamily="34" charset="0"/>
              <a:buChar char="•"/>
            </a:pPr>
            <a:r>
              <a:rPr lang="en-US" sz="2000" noProof="0" dirty="0">
                <a:solidFill>
                  <a:srgbClr val="002060"/>
                </a:solidFill>
              </a:rPr>
              <a:t>To feel </a:t>
            </a:r>
            <a:r>
              <a:rPr lang="en-US" sz="2000" b="1" noProof="0" dirty="0">
                <a:solidFill>
                  <a:srgbClr val="002060"/>
                </a:solidFill>
              </a:rPr>
              <a:t>reassured</a:t>
            </a:r>
            <a:r>
              <a:rPr lang="en-US" sz="2000" noProof="0" dirty="0">
                <a:solidFill>
                  <a:srgbClr val="002060"/>
                </a:solidFill>
              </a:rPr>
              <a:t> that </a:t>
            </a:r>
            <a:r>
              <a:rPr lang="en-US" sz="2000" b="1" noProof="0" dirty="0">
                <a:solidFill>
                  <a:srgbClr val="002060"/>
                </a:solidFill>
              </a:rPr>
              <a:t>support is available </a:t>
            </a:r>
            <a:r>
              <a:rPr lang="en-US" sz="2000" noProof="0" dirty="0">
                <a:solidFill>
                  <a:srgbClr val="002060"/>
                </a:solidFill>
              </a:rPr>
              <a:t>to help </a:t>
            </a:r>
            <a:r>
              <a:rPr lang="en-US" sz="2000" b="1" noProof="0" dirty="0">
                <a:solidFill>
                  <a:srgbClr val="002060"/>
                </a:solidFill>
              </a:rPr>
              <a:t>guide customers </a:t>
            </a:r>
            <a:r>
              <a:rPr lang="en-US" sz="2000" noProof="0" dirty="0">
                <a:solidFill>
                  <a:srgbClr val="002060"/>
                </a:solidFill>
              </a:rPr>
              <a:t>with their </a:t>
            </a:r>
            <a:r>
              <a:rPr lang="en-US" sz="2000" b="1" noProof="0" dirty="0">
                <a:solidFill>
                  <a:srgbClr val="002060"/>
                </a:solidFill>
              </a:rPr>
              <a:t>charging options</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r>
              <a:rPr lang="en-US" sz="2000" noProof="0" dirty="0">
                <a:solidFill>
                  <a:srgbClr val="002060"/>
                </a:solidFill>
              </a:rPr>
              <a:t>To </a:t>
            </a:r>
            <a:r>
              <a:rPr lang="en-US" sz="2000" b="1" noProof="0" dirty="0">
                <a:solidFill>
                  <a:srgbClr val="002060"/>
                </a:solidFill>
              </a:rPr>
              <a:t>recognize </a:t>
            </a:r>
            <a:r>
              <a:rPr lang="en-US" sz="2000" noProof="0" dirty="0">
                <a:solidFill>
                  <a:srgbClr val="002060"/>
                </a:solidFill>
              </a:rPr>
              <a:t>that </a:t>
            </a:r>
            <a:r>
              <a:rPr lang="en-US" sz="2000" b="1" noProof="0" dirty="0">
                <a:solidFill>
                  <a:srgbClr val="002060"/>
                </a:solidFill>
              </a:rPr>
              <a:t>including Free2move </a:t>
            </a:r>
            <a:r>
              <a:rPr lang="en-US" sz="2000" b="1" dirty="0">
                <a:solidFill>
                  <a:srgbClr val="002060"/>
                </a:solidFill>
              </a:rPr>
              <a:t>Charge solutions </a:t>
            </a:r>
            <a:r>
              <a:rPr lang="en-US" sz="2000" noProof="0" dirty="0">
                <a:solidFill>
                  <a:srgbClr val="002060"/>
                </a:solidFill>
              </a:rPr>
              <a:t>in sales, requires </a:t>
            </a:r>
            <a:r>
              <a:rPr lang="en-US" sz="2000" b="1" noProof="0" dirty="0">
                <a:solidFill>
                  <a:srgbClr val="002060"/>
                </a:solidFill>
              </a:rPr>
              <a:t>very little extra effort </a:t>
            </a:r>
            <a:r>
              <a:rPr lang="en-US" sz="2000" noProof="0" dirty="0">
                <a:solidFill>
                  <a:srgbClr val="002060"/>
                </a:solidFill>
              </a:rPr>
              <a:t>from you</a:t>
            </a:r>
          </a:p>
          <a:p>
            <a:pPr marL="285750" indent="-285750">
              <a:buFont typeface="Arial" panose="020B0604020202020204" pitchFamily="34" charset="0"/>
              <a:buChar char="•"/>
            </a:pPr>
            <a:endParaRPr lang="en-US" sz="2000" noProof="0" dirty="0">
              <a:solidFill>
                <a:srgbClr val="002060"/>
              </a:solidFill>
            </a:endParaRPr>
          </a:p>
          <a:p>
            <a:pPr marL="285750" indent="-285750">
              <a:buFont typeface="Arial" panose="020B0604020202020204" pitchFamily="34" charset="0"/>
              <a:buChar char="•"/>
            </a:pPr>
            <a:r>
              <a:rPr lang="en-US" sz="2000" noProof="0" dirty="0">
                <a:solidFill>
                  <a:srgbClr val="002060"/>
                </a:solidFill>
              </a:rPr>
              <a:t>To </a:t>
            </a:r>
            <a:r>
              <a:rPr lang="en-US" sz="2000" b="1" noProof="0" dirty="0">
                <a:solidFill>
                  <a:srgbClr val="002060"/>
                </a:solidFill>
              </a:rPr>
              <a:t>ensure</a:t>
            </a:r>
            <a:r>
              <a:rPr lang="en-US" sz="2000" noProof="0" dirty="0">
                <a:solidFill>
                  <a:srgbClr val="002060"/>
                </a:solidFill>
              </a:rPr>
              <a:t> that the </a:t>
            </a:r>
            <a:r>
              <a:rPr lang="en-US" sz="2000" b="1" noProof="0" dirty="0">
                <a:solidFill>
                  <a:srgbClr val="002060"/>
                </a:solidFill>
              </a:rPr>
              <a:t>offer </a:t>
            </a:r>
            <a:r>
              <a:rPr lang="en-US" sz="2000" noProof="0" dirty="0">
                <a:solidFill>
                  <a:srgbClr val="002060"/>
                </a:solidFill>
              </a:rPr>
              <a:t>is </a:t>
            </a:r>
            <a:r>
              <a:rPr lang="en-US" sz="2000" b="1" noProof="0" dirty="0">
                <a:solidFill>
                  <a:srgbClr val="002060"/>
                </a:solidFill>
              </a:rPr>
              <a:t>introduced </a:t>
            </a:r>
            <a:r>
              <a:rPr lang="en-US" sz="2000" noProof="0" dirty="0">
                <a:solidFill>
                  <a:srgbClr val="002060"/>
                </a:solidFill>
              </a:rPr>
              <a:t>in </a:t>
            </a:r>
            <a:r>
              <a:rPr lang="en-US" sz="2000" b="1" noProof="0" dirty="0">
                <a:solidFill>
                  <a:srgbClr val="002060"/>
                </a:solidFill>
              </a:rPr>
              <a:t>every new client presentation</a:t>
            </a:r>
          </a:p>
        </p:txBody>
      </p:sp>
    </p:spTree>
    <p:extLst>
      <p:ext uri="{BB962C8B-B14F-4D97-AF65-F5344CB8AC3E}">
        <p14:creationId xmlns:p14="http://schemas.microsoft.com/office/powerpoint/2010/main" val="318707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BDD47-8C5A-53B1-FF5A-41281B28E666}"/>
            </a:ext>
          </a:extLst>
        </p:cNvPr>
        <p:cNvGrpSpPr/>
        <p:nvPr/>
      </p:nvGrpSpPr>
      <p:grpSpPr>
        <a:xfrm>
          <a:off x="0" y="0"/>
          <a:ext cx="0" cy="0"/>
          <a:chOff x="0" y="0"/>
          <a:chExt cx="0" cy="0"/>
        </a:xfrm>
      </p:grpSpPr>
      <p:pic>
        <p:nvPicPr>
          <p:cNvPr id="32" name="Immagine 22">
            <a:extLst>
              <a:ext uri="{FF2B5EF4-FFF2-40B4-BE49-F238E27FC236}">
                <a16:creationId xmlns:a16="http://schemas.microsoft.com/office/drawing/2014/main" id="{41241191-556F-9778-D4A9-B3F24B712CA9}"/>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 name="Segnaposto testo 4">
            <a:extLst>
              <a:ext uri="{FF2B5EF4-FFF2-40B4-BE49-F238E27FC236}">
                <a16:creationId xmlns:a16="http://schemas.microsoft.com/office/drawing/2014/main" id="{C3A1200D-0D89-DFAD-09B9-948891C08968}"/>
              </a:ext>
            </a:extLst>
          </p:cNvPr>
          <p:cNvSpPr>
            <a:spLocks noGrp="1"/>
          </p:cNvSpPr>
          <p:nvPr>
            <p:ph type="body" idx="1"/>
          </p:nvPr>
        </p:nvSpPr>
        <p:spPr/>
        <p:txBody>
          <a:bodyPr lIns="612000"/>
          <a:lstStyle/>
          <a:p>
            <a:r>
              <a:rPr lang="en-US" noProof="0" dirty="0"/>
              <a:t>OUR ROLE</a:t>
            </a:r>
          </a:p>
        </p:txBody>
      </p:sp>
      <p:sp>
        <p:nvSpPr>
          <p:cNvPr id="2" name="Espace réservé du numéro de diapositive 1">
            <a:extLst>
              <a:ext uri="{FF2B5EF4-FFF2-40B4-BE49-F238E27FC236}">
                <a16:creationId xmlns:a16="http://schemas.microsoft.com/office/drawing/2014/main" id="{291F0F7B-5BF7-6623-503F-CAC999868F1A}"/>
              </a:ext>
            </a:extLst>
          </p:cNvPr>
          <p:cNvSpPr>
            <a:spLocks noGrp="1"/>
          </p:cNvSpPr>
          <p:nvPr>
            <p:ph type="sldNum" sz="quarter" idx="17"/>
          </p:nvPr>
        </p:nvSpPr>
        <p:spPr/>
        <p:txBody>
          <a:bodyPr/>
          <a:lstStyle/>
          <a:p>
            <a:fld id="{975A587B-5814-4D9B-9598-FE9CB954CB01}" type="slidenum">
              <a:rPr lang="en-US" noProof="0" smtClean="0"/>
              <a:pPr/>
              <a:t>40</a:t>
            </a:fld>
            <a:endParaRPr lang="en-US" noProof="0" dirty="0"/>
          </a:p>
        </p:txBody>
      </p:sp>
      <p:grpSp>
        <p:nvGrpSpPr>
          <p:cNvPr id="30" name="Group 29">
            <a:extLst>
              <a:ext uri="{FF2B5EF4-FFF2-40B4-BE49-F238E27FC236}">
                <a16:creationId xmlns:a16="http://schemas.microsoft.com/office/drawing/2014/main" id="{4F21AD70-BDDC-9BBB-FB98-7B1A3A813595}"/>
              </a:ext>
            </a:extLst>
          </p:cNvPr>
          <p:cNvGrpSpPr/>
          <p:nvPr/>
        </p:nvGrpSpPr>
        <p:grpSpPr>
          <a:xfrm>
            <a:off x="7208466" y="866719"/>
            <a:ext cx="1975965" cy="4976356"/>
            <a:chOff x="7376632" y="866719"/>
            <a:chExt cx="1975965" cy="4976356"/>
          </a:xfrm>
        </p:grpSpPr>
        <p:pic>
          <p:nvPicPr>
            <p:cNvPr id="20" name="Picture 19" descr="A cartoon of a person wearing a yellow skirt&#10;&#10;Description automatically generated">
              <a:extLst>
                <a:ext uri="{FF2B5EF4-FFF2-40B4-BE49-F238E27FC236}">
                  <a16:creationId xmlns:a16="http://schemas.microsoft.com/office/drawing/2014/main" id="{E8E857BE-0A45-4699-F451-EC489577520E}"/>
                </a:ext>
              </a:extLst>
            </p:cNvPr>
            <p:cNvPicPr>
              <a:picLocks noChangeAspect="1"/>
            </p:cNvPicPr>
            <p:nvPr/>
          </p:nvPicPr>
          <p:blipFill>
            <a:blip r:embed="rId4"/>
            <a:srcRect t="-1" b="35449"/>
            <a:stretch/>
          </p:blipFill>
          <p:spPr>
            <a:xfrm flipH="1">
              <a:off x="7376632" y="866719"/>
              <a:ext cx="1975965" cy="4426898"/>
            </a:xfrm>
            <a:prstGeom prst="rect">
              <a:avLst/>
            </a:prstGeom>
          </p:spPr>
        </p:pic>
        <p:sp>
          <p:nvSpPr>
            <p:cNvPr id="15" name="ZoneTexte 12">
              <a:extLst>
                <a:ext uri="{FF2B5EF4-FFF2-40B4-BE49-F238E27FC236}">
                  <a16:creationId xmlns:a16="http://schemas.microsoft.com/office/drawing/2014/main" id="{7AC459AA-F155-E442-B1F4-6D69BF330E39}"/>
                </a:ext>
              </a:extLst>
            </p:cNvPr>
            <p:cNvSpPr txBox="1"/>
            <p:nvPr/>
          </p:nvSpPr>
          <p:spPr>
            <a:xfrm>
              <a:off x="7718760" y="5319855"/>
              <a:ext cx="1215143" cy="523220"/>
            </a:xfrm>
            <a:prstGeom prst="rect">
              <a:avLst/>
            </a:prstGeom>
            <a:noFill/>
          </p:spPr>
          <p:txBody>
            <a:bodyPr wrap="square" rtlCol="0">
              <a:spAutoFit/>
            </a:bodyPr>
            <a:lstStyle/>
            <a:p>
              <a:pPr algn="ctr"/>
              <a:r>
                <a:rPr lang="en-US" sz="1400" b="1" noProof="0" dirty="0">
                  <a:solidFill>
                    <a:srgbClr val="243682"/>
                  </a:solidFill>
                </a:rPr>
                <a:t>Company</a:t>
              </a:r>
            </a:p>
            <a:p>
              <a:pPr algn="ctr"/>
              <a:r>
                <a:rPr lang="en-US" sz="1400" b="1" noProof="0" dirty="0">
                  <a:solidFill>
                    <a:srgbClr val="243682"/>
                  </a:solidFill>
                </a:rPr>
                <a:t>HR</a:t>
              </a:r>
            </a:p>
          </p:txBody>
        </p:sp>
      </p:grpSp>
      <p:cxnSp>
        <p:nvCxnSpPr>
          <p:cNvPr id="17" name="Straight Arrow Connector 16">
            <a:extLst>
              <a:ext uri="{FF2B5EF4-FFF2-40B4-BE49-F238E27FC236}">
                <a16:creationId xmlns:a16="http://schemas.microsoft.com/office/drawing/2014/main" id="{8FFD42DD-47AB-C4DD-4CDF-A7AEA918227E}"/>
              </a:ext>
            </a:extLst>
          </p:cNvPr>
          <p:cNvCxnSpPr>
            <a:cxnSpLocks/>
          </p:cNvCxnSpPr>
          <p:nvPr/>
        </p:nvCxnSpPr>
        <p:spPr>
          <a:xfrm>
            <a:off x="3212432" y="3615303"/>
            <a:ext cx="4018547" cy="0"/>
          </a:xfrm>
          <a:prstGeom prst="straightConnector1">
            <a:avLst/>
          </a:prstGeom>
          <a:ln w="38100">
            <a:solidFill>
              <a:srgbClr val="24368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9" name="Graphic 18" descr="Car outline">
            <a:extLst>
              <a:ext uri="{FF2B5EF4-FFF2-40B4-BE49-F238E27FC236}">
                <a16:creationId xmlns:a16="http://schemas.microsoft.com/office/drawing/2014/main" id="{C6E517CD-F9C8-59B5-0A77-B60C7F3788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81101" y="1957036"/>
            <a:ext cx="1881207" cy="1881207"/>
          </a:xfrm>
          <a:prstGeom prst="rect">
            <a:avLst/>
          </a:prstGeom>
        </p:spPr>
      </p:pic>
      <p:pic>
        <p:nvPicPr>
          <p:cNvPr id="22" name="Image 10">
            <a:extLst>
              <a:ext uri="{FF2B5EF4-FFF2-40B4-BE49-F238E27FC236}">
                <a16:creationId xmlns:a16="http://schemas.microsoft.com/office/drawing/2014/main" id="{9B581F0D-7ACF-4019-DC14-D870534DB438}"/>
              </a:ext>
            </a:extLst>
          </p:cNvPr>
          <p:cNvPicPr>
            <a:picLocks noChangeAspect="1"/>
          </p:cNvPicPr>
          <p:nvPr/>
        </p:nvPicPr>
        <p:blipFill>
          <a:blip r:embed="rId7"/>
          <a:stretch>
            <a:fillRect/>
          </a:stretch>
        </p:blipFill>
        <p:spPr>
          <a:xfrm>
            <a:off x="3936652" y="3838243"/>
            <a:ext cx="2582696" cy="720450"/>
          </a:xfrm>
          <a:prstGeom prst="rect">
            <a:avLst/>
          </a:prstGeom>
        </p:spPr>
      </p:pic>
      <p:pic>
        <p:nvPicPr>
          <p:cNvPr id="23" name="Immagine 9">
            <a:extLst>
              <a:ext uri="{FF2B5EF4-FFF2-40B4-BE49-F238E27FC236}">
                <a16:creationId xmlns:a16="http://schemas.microsoft.com/office/drawing/2014/main" id="{6C0DB866-BD5B-D9CE-E171-06A3A99475C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1184"/>
          <a:stretch/>
        </p:blipFill>
        <p:spPr>
          <a:xfrm>
            <a:off x="4709083" y="4602933"/>
            <a:ext cx="1025241" cy="1495122"/>
          </a:xfrm>
          <a:prstGeom prst="rect">
            <a:avLst/>
          </a:prstGeom>
        </p:spPr>
      </p:pic>
      <p:pic>
        <p:nvPicPr>
          <p:cNvPr id="24" name="Image 25">
            <a:extLst>
              <a:ext uri="{FF2B5EF4-FFF2-40B4-BE49-F238E27FC236}">
                <a16:creationId xmlns:a16="http://schemas.microsoft.com/office/drawing/2014/main" id="{D992ACCA-8738-6CF8-76E6-C2727CEE5DF6}"/>
              </a:ext>
            </a:extLst>
          </p:cNvPr>
          <p:cNvPicPr>
            <a:picLocks noChangeAspect="1"/>
          </p:cNvPicPr>
          <p:nvPr/>
        </p:nvPicPr>
        <p:blipFill>
          <a:blip r:embed="rId9"/>
          <a:stretch>
            <a:fillRect/>
          </a:stretch>
        </p:blipFill>
        <p:spPr>
          <a:xfrm>
            <a:off x="5224165" y="5588258"/>
            <a:ext cx="323469" cy="124587"/>
          </a:xfrm>
          <a:prstGeom prst="rect">
            <a:avLst/>
          </a:prstGeom>
        </p:spPr>
      </p:pic>
      <p:cxnSp>
        <p:nvCxnSpPr>
          <p:cNvPr id="25" name="Straight Arrow Connector 24">
            <a:extLst>
              <a:ext uri="{FF2B5EF4-FFF2-40B4-BE49-F238E27FC236}">
                <a16:creationId xmlns:a16="http://schemas.microsoft.com/office/drawing/2014/main" id="{530791F8-741C-0AE5-94B2-68EBD1A371B2}"/>
              </a:ext>
            </a:extLst>
          </p:cNvPr>
          <p:cNvCxnSpPr>
            <a:cxnSpLocks/>
          </p:cNvCxnSpPr>
          <p:nvPr/>
        </p:nvCxnSpPr>
        <p:spPr>
          <a:xfrm>
            <a:off x="3206654" y="5005703"/>
            <a:ext cx="1548098" cy="865187"/>
          </a:xfrm>
          <a:prstGeom prst="straightConnector1">
            <a:avLst/>
          </a:prstGeom>
          <a:ln w="38100">
            <a:solidFill>
              <a:srgbClr val="24368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C20C6B0-9D31-4BE5-9E12-57EB325363FF}"/>
              </a:ext>
            </a:extLst>
          </p:cNvPr>
          <p:cNvCxnSpPr>
            <a:cxnSpLocks/>
          </p:cNvCxnSpPr>
          <p:nvPr/>
        </p:nvCxnSpPr>
        <p:spPr>
          <a:xfrm flipV="1">
            <a:off x="5742795" y="5005703"/>
            <a:ext cx="1488184" cy="865187"/>
          </a:xfrm>
          <a:prstGeom prst="straightConnector1">
            <a:avLst/>
          </a:prstGeom>
          <a:ln w="38100">
            <a:solidFill>
              <a:srgbClr val="24368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ZoneTexte 11">
            <a:extLst>
              <a:ext uri="{FF2B5EF4-FFF2-40B4-BE49-F238E27FC236}">
                <a16:creationId xmlns:a16="http://schemas.microsoft.com/office/drawing/2014/main" id="{AFC12757-9D47-9AD2-E606-2F4B8A1C55F8}"/>
              </a:ext>
            </a:extLst>
          </p:cNvPr>
          <p:cNvSpPr txBox="1"/>
          <p:nvPr/>
        </p:nvSpPr>
        <p:spPr>
          <a:xfrm>
            <a:off x="4331471" y="6066808"/>
            <a:ext cx="1833212" cy="523220"/>
          </a:xfrm>
          <a:prstGeom prst="rect">
            <a:avLst/>
          </a:prstGeom>
          <a:noFill/>
        </p:spPr>
        <p:txBody>
          <a:bodyPr wrap="square" rtlCol="0">
            <a:spAutoFit/>
          </a:bodyPr>
          <a:lstStyle/>
          <a:p>
            <a:pPr algn="ctr"/>
            <a:r>
              <a:rPr lang="en-US" sz="1400" b="1" noProof="0" dirty="0">
                <a:solidFill>
                  <a:srgbClr val="243682"/>
                </a:solidFill>
              </a:rPr>
              <a:t>Free2move Charge Business Consultant</a:t>
            </a:r>
          </a:p>
        </p:txBody>
      </p:sp>
      <p:sp>
        <p:nvSpPr>
          <p:cNvPr id="3" name="ZoneTexte 3">
            <a:extLst>
              <a:ext uri="{FF2B5EF4-FFF2-40B4-BE49-F238E27FC236}">
                <a16:creationId xmlns:a16="http://schemas.microsoft.com/office/drawing/2014/main" id="{97735C0B-6955-4818-17EB-A960FDF6667C}"/>
              </a:ext>
            </a:extLst>
          </p:cNvPr>
          <p:cNvSpPr txBox="1"/>
          <p:nvPr/>
        </p:nvSpPr>
        <p:spPr>
          <a:xfrm>
            <a:off x="627106" y="860524"/>
            <a:ext cx="10029810" cy="461665"/>
          </a:xfrm>
          <a:prstGeom prst="rect">
            <a:avLst/>
          </a:prstGeom>
          <a:noFill/>
        </p:spPr>
        <p:txBody>
          <a:bodyPr wrap="square">
            <a:spAutoFit/>
          </a:bodyPr>
          <a:lstStyle/>
          <a:p>
            <a:r>
              <a:rPr lang="en-US" sz="2400" noProof="0" dirty="0">
                <a:solidFill>
                  <a:srgbClr val="243682"/>
                </a:solidFill>
                <a:latin typeface="Encode Sans Expanded" panose="00000505000000000000" pitchFamily="2" charset="0"/>
                <a:ea typeface="+mj-ea"/>
                <a:cs typeface="+mj-cs"/>
              </a:rPr>
              <a:t>Tomorrow</a:t>
            </a:r>
          </a:p>
        </p:txBody>
      </p:sp>
      <p:sp>
        <p:nvSpPr>
          <p:cNvPr id="7" name="ZoneTexte 3">
            <a:extLst>
              <a:ext uri="{FF2B5EF4-FFF2-40B4-BE49-F238E27FC236}">
                <a16:creationId xmlns:a16="http://schemas.microsoft.com/office/drawing/2014/main" id="{880A04AA-9138-5E66-0FF5-284A859EB702}"/>
              </a:ext>
            </a:extLst>
          </p:cNvPr>
          <p:cNvSpPr txBox="1"/>
          <p:nvPr/>
        </p:nvSpPr>
        <p:spPr>
          <a:xfrm>
            <a:off x="2320401" y="866718"/>
            <a:ext cx="10029810" cy="461665"/>
          </a:xfrm>
          <a:prstGeom prst="rect">
            <a:avLst/>
          </a:prstGeom>
          <a:noFill/>
        </p:spPr>
        <p:txBody>
          <a:bodyPr wrap="square">
            <a:spAutoFit/>
          </a:bodyPr>
          <a:lstStyle/>
          <a:p>
            <a:r>
              <a:rPr lang="en-US" sz="2400" noProof="0" dirty="0">
                <a:solidFill>
                  <a:srgbClr val="243682"/>
                </a:solidFill>
                <a:latin typeface="Encode Sans Expanded" panose="00000505000000000000" pitchFamily="2" charset="0"/>
                <a:ea typeface="+mj-ea"/>
                <a:cs typeface="+mj-cs"/>
              </a:rPr>
              <a:t>– EV Ecosystem</a:t>
            </a:r>
          </a:p>
        </p:txBody>
      </p:sp>
      <p:grpSp>
        <p:nvGrpSpPr>
          <p:cNvPr id="4" name="Group 3">
            <a:extLst>
              <a:ext uri="{FF2B5EF4-FFF2-40B4-BE49-F238E27FC236}">
                <a16:creationId xmlns:a16="http://schemas.microsoft.com/office/drawing/2014/main" id="{A911A1EF-5989-5C37-786A-EC1CAA622B0E}"/>
              </a:ext>
            </a:extLst>
          </p:cNvPr>
          <p:cNvGrpSpPr/>
          <p:nvPr/>
        </p:nvGrpSpPr>
        <p:grpSpPr>
          <a:xfrm>
            <a:off x="760989" y="1465140"/>
            <a:ext cx="2071295" cy="5084146"/>
            <a:chOff x="760989" y="1465140"/>
            <a:chExt cx="2071295" cy="5084146"/>
          </a:xfrm>
        </p:grpSpPr>
        <p:pic>
          <p:nvPicPr>
            <p:cNvPr id="9" name="Picture 8" descr="A person wearing a suit&#10;&#10;Description automatically generated">
              <a:extLst>
                <a:ext uri="{FF2B5EF4-FFF2-40B4-BE49-F238E27FC236}">
                  <a16:creationId xmlns:a16="http://schemas.microsoft.com/office/drawing/2014/main" id="{85855E6B-FE66-27FE-A5A8-64F5A6ACE667}"/>
                </a:ext>
              </a:extLst>
            </p:cNvPr>
            <p:cNvPicPr>
              <a:picLocks noChangeAspect="1"/>
            </p:cNvPicPr>
            <p:nvPr/>
          </p:nvPicPr>
          <p:blipFill>
            <a:blip r:embed="rId10"/>
            <a:srcRect b="30948"/>
            <a:stretch/>
          </p:blipFill>
          <p:spPr>
            <a:xfrm>
              <a:off x="760989" y="1465140"/>
              <a:ext cx="2071295" cy="4567353"/>
            </a:xfrm>
            <a:prstGeom prst="rect">
              <a:avLst/>
            </a:prstGeom>
          </p:spPr>
        </p:pic>
        <p:sp>
          <p:nvSpPr>
            <p:cNvPr id="12" name="ZoneTexte 11">
              <a:extLst>
                <a:ext uri="{FF2B5EF4-FFF2-40B4-BE49-F238E27FC236}">
                  <a16:creationId xmlns:a16="http://schemas.microsoft.com/office/drawing/2014/main" id="{7182AC1E-7260-E2D0-D304-7C34C9851F64}"/>
                </a:ext>
              </a:extLst>
            </p:cNvPr>
            <p:cNvSpPr txBox="1"/>
            <p:nvPr/>
          </p:nvSpPr>
          <p:spPr>
            <a:xfrm>
              <a:off x="1061390" y="6026066"/>
              <a:ext cx="1422365" cy="523220"/>
            </a:xfrm>
            <a:prstGeom prst="rect">
              <a:avLst/>
            </a:prstGeom>
            <a:noFill/>
          </p:spPr>
          <p:txBody>
            <a:bodyPr wrap="square" rtlCol="0">
              <a:spAutoFit/>
            </a:bodyPr>
            <a:lstStyle/>
            <a:p>
              <a:pPr algn="ctr"/>
              <a:r>
                <a:rPr lang="en-US" sz="1400" b="1" noProof="0" dirty="0">
                  <a:solidFill>
                    <a:srgbClr val="243682"/>
                  </a:solidFill>
                </a:rPr>
                <a:t>B2B Sales Advisor</a:t>
              </a:r>
            </a:p>
          </p:txBody>
        </p:sp>
      </p:grpSp>
      <p:grpSp>
        <p:nvGrpSpPr>
          <p:cNvPr id="29" name="Group 28">
            <a:extLst>
              <a:ext uri="{FF2B5EF4-FFF2-40B4-BE49-F238E27FC236}">
                <a16:creationId xmlns:a16="http://schemas.microsoft.com/office/drawing/2014/main" id="{A124A104-D7D8-B9F2-5AB8-01BBD8C7E654}"/>
              </a:ext>
            </a:extLst>
          </p:cNvPr>
          <p:cNvGrpSpPr/>
          <p:nvPr/>
        </p:nvGrpSpPr>
        <p:grpSpPr>
          <a:xfrm>
            <a:off x="8416695" y="1331344"/>
            <a:ext cx="1610574" cy="4878374"/>
            <a:chOff x="8416695" y="1331344"/>
            <a:chExt cx="1610574" cy="4878374"/>
          </a:xfrm>
        </p:grpSpPr>
        <p:sp>
          <p:nvSpPr>
            <p:cNvPr id="14" name="ZoneTexte 12">
              <a:extLst>
                <a:ext uri="{FF2B5EF4-FFF2-40B4-BE49-F238E27FC236}">
                  <a16:creationId xmlns:a16="http://schemas.microsoft.com/office/drawing/2014/main" id="{55638F09-98B4-CC7C-3C56-E0F08FAFAB84}"/>
                </a:ext>
              </a:extLst>
            </p:cNvPr>
            <p:cNvSpPr txBox="1"/>
            <p:nvPr/>
          </p:nvSpPr>
          <p:spPr>
            <a:xfrm>
              <a:off x="8416695" y="5686498"/>
              <a:ext cx="1413855" cy="523220"/>
            </a:xfrm>
            <a:prstGeom prst="rect">
              <a:avLst/>
            </a:prstGeom>
            <a:noFill/>
          </p:spPr>
          <p:txBody>
            <a:bodyPr wrap="square" rtlCol="0">
              <a:spAutoFit/>
            </a:bodyPr>
            <a:lstStyle/>
            <a:p>
              <a:pPr algn="ctr"/>
              <a:r>
                <a:rPr lang="en-US" sz="1400" b="1" noProof="0" dirty="0">
                  <a:solidFill>
                    <a:srgbClr val="243682"/>
                  </a:solidFill>
                </a:rPr>
                <a:t>Company’s Head</a:t>
              </a:r>
            </a:p>
          </p:txBody>
        </p:sp>
        <p:pic>
          <p:nvPicPr>
            <p:cNvPr id="18" name="Picture 17" descr="A person in a white suit&#10;&#10;Description automatically generated">
              <a:extLst>
                <a:ext uri="{FF2B5EF4-FFF2-40B4-BE49-F238E27FC236}">
                  <a16:creationId xmlns:a16="http://schemas.microsoft.com/office/drawing/2014/main" id="{E1583AA2-F08F-D926-31B3-0B0EE75EB65C}"/>
                </a:ext>
              </a:extLst>
            </p:cNvPr>
            <p:cNvPicPr>
              <a:picLocks noChangeAspect="1"/>
            </p:cNvPicPr>
            <p:nvPr/>
          </p:nvPicPr>
          <p:blipFill>
            <a:blip r:embed="rId11"/>
            <a:srcRect b="25922"/>
            <a:stretch/>
          </p:blipFill>
          <p:spPr>
            <a:xfrm flipH="1">
              <a:off x="8602645" y="1331344"/>
              <a:ext cx="1424624" cy="4346623"/>
            </a:xfrm>
            <a:prstGeom prst="rect">
              <a:avLst/>
            </a:prstGeom>
          </p:spPr>
        </p:pic>
      </p:grpSp>
      <p:grpSp>
        <p:nvGrpSpPr>
          <p:cNvPr id="21" name="Group 20">
            <a:extLst>
              <a:ext uri="{FF2B5EF4-FFF2-40B4-BE49-F238E27FC236}">
                <a16:creationId xmlns:a16="http://schemas.microsoft.com/office/drawing/2014/main" id="{8A8C8F69-E8A6-D8FA-FFA3-716882CCB2C2}"/>
              </a:ext>
            </a:extLst>
          </p:cNvPr>
          <p:cNvGrpSpPr/>
          <p:nvPr/>
        </p:nvGrpSpPr>
        <p:grpSpPr>
          <a:xfrm>
            <a:off x="9240708" y="1557958"/>
            <a:ext cx="2009275" cy="4991328"/>
            <a:chOff x="9240708" y="1557958"/>
            <a:chExt cx="2009275" cy="4991328"/>
          </a:xfrm>
        </p:grpSpPr>
        <p:pic>
          <p:nvPicPr>
            <p:cNvPr id="27" name="Picture 26" descr="A cartoon of a person in a long coat&#10;&#10;Description automatically generated">
              <a:extLst>
                <a:ext uri="{FF2B5EF4-FFF2-40B4-BE49-F238E27FC236}">
                  <a16:creationId xmlns:a16="http://schemas.microsoft.com/office/drawing/2014/main" id="{D95CC944-5918-7D40-0535-EE85D6857EAA}"/>
                </a:ext>
              </a:extLst>
            </p:cNvPr>
            <p:cNvPicPr>
              <a:picLocks noChangeAspect="1"/>
            </p:cNvPicPr>
            <p:nvPr/>
          </p:nvPicPr>
          <p:blipFill>
            <a:blip r:embed="rId12"/>
            <a:srcRect b="27948"/>
            <a:stretch/>
          </p:blipFill>
          <p:spPr>
            <a:xfrm flipH="1">
              <a:off x="9240708" y="1557958"/>
              <a:ext cx="2009275" cy="4468108"/>
            </a:xfrm>
            <a:prstGeom prst="rect">
              <a:avLst/>
            </a:prstGeom>
          </p:spPr>
        </p:pic>
        <p:sp>
          <p:nvSpPr>
            <p:cNvPr id="28" name="ZoneTexte 12">
              <a:extLst>
                <a:ext uri="{FF2B5EF4-FFF2-40B4-BE49-F238E27FC236}">
                  <a16:creationId xmlns:a16="http://schemas.microsoft.com/office/drawing/2014/main" id="{46D66E02-C672-92F7-1324-612F92C4F86C}"/>
                </a:ext>
              </a:extLst>
            </p:cNvPr>
            <p:cNvSpPr txBox="1"/>
            <p:nvPr/>
          </p:nvSpPr>
          <p:spPr>
            <a:xfrm>
              <a:off x="9718473" y="6026066"/>
              <a:ext cx="1118681" cy="523220"/>
            </a:xfrm>
            <a:prstGeom prst="rect">
              <a:avLst/>
            </a:prstGeom>
            <a:noFill/>
          </p:spPr>
          <p:txBody>
            <a:bodyPr wrap="square" rtlCol="0">
              <a:spAutoFit/>
            </a:bodyPr>
            <a:lstStyle/>
            <a:p>
              <a:pPr algn="ctr"/>
              <a:r>
                <a:rPr lang="en-US" sz="1400" b="1" noProof="0" dirty="0">
                  <a:solidFill>
                    <a:srgbClr val="243682"/>
                  </a:solidFill>
                </a:rPr>
                <a:t>Fleet Manager</a:t>
              </a:r>
            </a:p>
          </p:txBody>
        </p:sp>
      </p:grpSp>
    </p:spTree>
    <p:extLst>
      <p:ext uri="{BB962C8B-B14F-4D97-AF65-F5344CB8AC3E}">
        <p14:creationId xmlns:p14="http://schemas.microsoft.com/office/powerpoint/2010/main" val="14676869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childTnLst>
                          </p:cTn>
                        </p:par>
                        <p:par>
                          <p:cTn id="28" fill="hold">
                            <p:stCondLst>
                              <p:cond delay="500"/>
                            </p:stCondLst>
                            <p:childTnLst>
                              <p:par>
                                <p:cTn id="29" presetID="16" presetClass="entr" presetSubtype="37"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out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22">
            <a:extLst>
              <a:ext uri="{FF2B5EF4-FFF2-40B4-BE49-F238E27FC236}">
                <a16:creationId xmlns:a16="http://schemas.microsoft.com/office/drawing/2014/main" id="{AD1FFDD7-FC81-A7DA-CDC1-75EC70F58318}"/>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42" name="Espace réservé du texte 2">
            <a:extLst>
              <a:ext uri="{FF2B5EF4-FFF2-40B4-BE49-F238E27FC236}">
                <a16:creationId xmlns:a16="http://schemas.microsoft.com/office/drawing/2014/main" id="{D5F35AFB-387A-07A2-1253-A52D19BCA362}"/>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12000" tIns="0" rIns="360000" bIns="0" rtlCol="0" anchor="ctr">
            <a:noAutofit/>
          </a:bodyPr>
          <a:lstStyle>
            <a:lvl1pPr indent="0" defTabSz="685800">
              <a:lnSpc>
                <a:spcPct val="100000"/>
              </a:lnSpc>
              <a:spcBef>
                <a:spcPts val="0"/>
              </a:spcBef>
              <a:buFont typeface="Arial" panose="020B0604020202020204" pitchFamily="34" charset="0"/>
              <a:buNone/>
              <a:defRPr sz="1500" b="1" cap="all"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r>
              <a:rPr lang="en-US"/>
              <a:t>OUR ROLE</a:t>
            </a:r>
            <a:endParaRPr lang="en-US" dirty="0"/>
          </a:p>
        </p:txBody>
      </p:sp>
      <p:grpSp>
        <p:nvGrpSpPr>
          <p:cNvPr id="15" name="Group 14">
            <a:extLst>
              <a:ext uri="{FF2B5EF4-FFF2-40B4-BE49-F238E27FC236}">
                <a16:creationId xmlns:a16="http://schemas.microsoft.com/office/drawing/2014/main" id="{AB8867E3-DA3C-FB06-9E00-38085062005B}"/>
              </a:ext>
            </a:extLst>
          </p:cNvPr>
          <p:cNvGrpSpPr/>
          <p:nvPr/>
        </p:nvGrpSpPr>
        <p:grpSpPr>
          <a:xfrm>
            <a:off x="603394" y="1413469"/>
            <a:ext cx="2590800" cy="2452319"/>
            <a:chOff x="603394" y="1148429"/>
            <a:chExt cx="2590800" cy="2452319"/>
          </a:xfrm>
        </p:grpSpPr>
        <p:sp>
          <p:nvSpPr>
            <p:cNvPr id="4" name="Rettangolo 3">
              <a:extLst>
                <a:ext uri="{FF2B5EF4-FFF2-40B4-BE49-F238E27FC236}">
                  <a16:creationId xmlns:a16="http://schemas.microsoft.com/office/drawing/2014/main" id="{F6B7F9CB-B2BE-0742-99AA-16D44E1389AA}"/>
                </a:ext>
              </a:extLst>
            </p:cNvPr>
            <p:cNvSpPr/>
            <p:nvPr/>
          </p:nvSpPr>
          <p:spPr>
            <a:xfrm>
              <a:off x="603394"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t>Present Free2move Charge Business</a:t>
              </a:r>
              <a:br>
                <a:rPr lang="en-US" noProof="0" dirty="0"/>
              </a:br>
              <a:r>
                <a:rPr lang="en-US" dirty="0"/>
                <a:t>solution</a:t>
              </a:r>
              <a:r>
                <a:rPr lang="en-US" noProof="0" dirty="0"/>
                <a:t> to Customer</a:t>
              </a:r>
            </a:p>
          </p:txBody>
        </p:sp>
        <p:sp>
          <p:nvSpPr>
            <p:cNvPr id="6" name="Ovale 5">
              <a:extLst>
                <a:ext uri="{FF2B5EF4-FFF2-40B4-BE49-F238E27FC236}">
                  <a16:creationId xmlns:a16="http://schemas.microsoft.com/office/drawing/2014/main" id="{B9228FC6-5CF1-C741-A418-131A2EA60183}"/>
                </a:ext>
              </a:extLst>
            </p:cNvPr>
            <p:cNvSpPr/>
            <p:nvPr/>
          </p:nvSpPr>
          <p:spPr>
            <a:xfrm>
              <a:off x="1642485"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1</a:t>
              </a:r>
            </a:p>
          </p:txBody>
        </p:sp>
      </p:grpSp>
      <p:grpSp>
        <p:nvGrpSpPr>
          <p:cNvPr id="16" name="Group 15">
            <a:extLst>
              <a:ext uri="{FF2B5EF4-FFF2-40B4-BE49-F238E27FC236}">
                <a16:creationId xmlns:a16="http://schemas.microsoft.com/office/drawing/2014/main" id="{E471CDB4-DA9B-52C7-6853-F91EAFFC28DF}"/>
              </a:ext>
            </a:extLst>
          </p:cNvPr>
          <p:cNvGrpSpPr/>
          <p:nvPr/>
        </p:nvGrpSpPr>
        <p:grpSpPr>
          <a:xfrm>
            <a:off x="3169735" y="1413469"/>
            <a:ext cx="2855402" cy="2452319"/>
            <a:chOff x="3169735" y="1148429"/>
            <a:chExt cx="2855402" cy="2452319"/>
          </a:xfrm>
        </p:grpSpPr>
        <p:pic>
          <p:nvPicPr>
            <p:cNvPr id="39" name="Immagine 38" descr="Immagine che contiene schermata&#10;&#10;Descrizione generata automaticamente">
              <a:extLst>
                <a:ext uri="{FF2B5EF4-FFF2-40B4-BE49-F238E27FC236}">
                  <a16:creationId xmlns:a16="http://schemas.microsoft.com/office/drawing/2014/main" id="{03192667-C295-0B46-AA38-339B5D50EF78}"/>
                </a:ext>
              </a:extLst>
            </p:cNvPr>
            <p:cNvPicPr>
              <a:picLocks noChangeAspect="1"/>
            </p:cNvPicPr>
            <p:nvPr/>
          </p:nvPicPr>
          <p:blipFill>
            <a:blip r:embed="rId4"/>
            <a:stretch>
              <a:fillRect/>
            </a:stretch>
          </p:blipFill>
          <p:spPr>
            <a:xfrm rot="5400000">
              <a:off x="2716006" y="2401116"/>
              <a:ext cx="1110714" cy="203255"/>
            </a:xfrm>
            <a:prstGeom prst="rect">
              <a:avLst/>
            </a:prstGeom>
          </p:spPr>
        </p:pic>
        <p:sp>
          <p:nvSpPr>
            <p:cNvPr id="46" name="Rettangolo 45">
              <a:extLst>
                <a:ext uri="{FF2B5EF4-FFF2-40B4-BE49-F238E27FC236}">
                  <a16:creationId xmlns:a16="http://schemas.microsoft.com/office/drawing/2014/main" id="{E2B3D969-08FE-B844-BC15-474C3F865BFA}"/>
                </a:ext>
              </a:extLst>
            </p:cNvPr>
            <p:cNvSpPr/>
            <p:nvPr/>
          </p:nvSpPr>
          <p:spPr>
            <a:xfrm>
              <a:off x="3434337"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t>Complete Type Form and forward to Free2move Charge</a:t>
              </a:r>
            </a:p>
          </p:txBody>
        </p:sp>
        <p:sp>
          <p:nvSpPr>
            <p:cNvPr id="47" name="Ovale 46">
              <a:extLst>
                <a:ext uri="{FF2B5EF4-FFF2-40B4-BE49-F238E27FC236}">
                  <a16:creationId xmlns:a16="http://schemas.microsoft.com/office/drawing/2014/main" id="{19D768DC-5230-0345-A219-EE6006916111}"/>
                </a:ext>
              </a:extLst>
            </p:cNvPr>
            <p:cNvSpPr/>
            <p:nvPr/>
          </p:nvSpPr>
          <p:spPr>
            <a:xfrm>
              <a:off x="4473428"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2</a:t>
              </a:r>
            </a:p>
          </p:txBody>
        </p:sp>
      </p:grpSp>
      <p:grpSp>
        <p:nvGrpSpPr>
          <p:cNvPr id="18" name="Group 17">
            <a:extLst>
              <a:ext uri="{FF2B5EF4-FFF2-40B4-BE49-F238E27FC236}">
                <a16:creationId xmlns:a16="http://schemas.microsoft.com/office/drawing/2014/main" id="{442ABFEC-6E23-F32C-D081-247F5A551938}"/>
              </a:ext>
            </a:extLst>
          </p:cNvPr>
          <p:cNvGrpSpPr/>
          <p:nvPr/>
        </p:nvGrpSpPr>
        <p:grpSpPr>
          <a:xfrm>
            <a:off x="6000678" y="1413469"/>
            <a:ext cx="2859615" cy="2452319"/>
            <a:chOff x="6000678" y="1148429"/>
            <a:chExt cx="2859615" cy="2452319"/>
          </a:xfrm>
        </p:grpSpPr>
        <p:pic>
          <p:nvPicPr>
            <p:cNvPr id="48" name="Immagine 47" descr="Immagine che contiene schermata&#10;&#10;Descrizione generata automaticamente">
              <a:extLst>
                <a:ext uri="{FF2B5EF4-FFF2-40B4-BE49-F238E27FC236}">
                  <a16:creationId xmlns:a16="http://schemas.microsoft.com/office/drawing/2014/main" id="{8D777238-1536-3643-8CB4-9FBE9AB5CB94}"/>
                </a:ext>
              </a:extLst>
            </p:cNvPr>
            <p:cNvPicPr>
              <a:picLocks noChangeAspect="1"/>
            </p:cNvPicPr>
            <p:nvPr/>
          </p:nvPicPr>
          <p:blipFill>
            <a:blip r:embed="rId4"/>
            <a:stretch>
              <a:fillRect/>
            </a:stretch>
          </p:blipFill>
          <p:spPr>
            <a:xfrm rot="5400000">
              <a:off x="5546949" y="2401116"/>
              <a:ext cx="1110714" cy="203255"/>
            </a:xfrm>
            <a:prstGeom prst="rect">
              <a:avLst/>
            </a:prstGeom>
          </p:spPr>
        </p:pic>
        <p:sp>
          <p:nvSpPr>
            <p:cNvPr id="78" name="Rettangolo 77">
              <a:extLst>
                <a:ext uri="{FF2B5EF4-FFF2-40B4-BE49-F238E27FC236}">
                  <a16:creationId xmlns:a16="http://schemas.microsoft.com/office/drawing/2014/main" id="{1C8B0918-329C-E247-9EF4-AE3204EF6CD9}"/>
                </a:ext>
              </a:extLst>
            </p:cNvPr>
            <p:cNvSpPr/>
            <p:nvPr/>
          </p:nvSpPr>
          <p:spPr>
            <a:xfrm>
              <a:off x="6269493"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6800" rIns="91440" bIns="45720" rtlCol="0" anchor="ctr"/>
            <a:lstStyle/>
            <a:p>
              <a:pPr algn="ctr"/>
              <a:endParaRPr lang="en-US" sz="1400" b="1" noProof="0" dirty="0"/>
            </a:p>
            <a:p>
              <a:pPr algn="ctr"/>
              <a:r>
                <a:rPr lang="en-US" dirty="0">
                  <a:solidFill>
                    <a:schemeClr val="bg1"/>
                  </a:solidFill>
                </a:rPr>
                <a:t>C</a:t>
              </a:r>
              <a:r>
                <a:rPr lang="en-US" noProof="0" dirty="0" err="1">
                  <a:solidFill>
                    <a:schemeClr val="bg1"/>
                  </a:solidFill>
                </a:rPr>
                <a:t>ontact</a:t>
              </a:r>
              <a:r>
                <a:rPr lang="en-US" noProof="0" dirty="0">
                  <a:solidFill>
                    <a:schemeClr val="bg1"/>
                  </a:solidFill>
                </a:rPr>
                <a:t> large customers to analyze needs and advise</a:t>
              </a:r>
              <a:br>
                <a:rPr lang="en-US" noProof="0" dirty="0">
                  <a:solidFill>
                    <a:schemeClr val="bg1"/>
                  </a:solidFill>
                </a:rPr>
              </a:br>
              <a:r>
                <a:rPr lang="en-US" noProof="0" dirty="0">
                  <a:solidFill>
                    <a:schemeClr val="bg1"/>
                  </a:solidFill>
                </a:rPr>
                <a:t>on comprehensive</a:t>
              </a:r>
              <a:br>
                <a:rPr lang="en-US" noProof="0" dirty="0">
                  <a:solidFill>
                    <a:schemeClr val="bg1"/>
                  </a:solidFill>
                </a:rPr>
              </a:br>
              <a:r>
                <a:rPr lang="en-US" noProof="0" dirty="0">
                  <a:solidFill>
                    <a:schemeClr val="bg1"/>
                  </a:solidFill>
                </a:rPr>
                <a:t>solution</a:t>
              </a:r>
            </a:p>
          </p:txBody>
        </p:sp>
        <p:sp>
          <p:nvSpPr>
            <p:cNvPr id="79" name="Ovale 78">
              <a:extLst>
                <a:ext uri="{FF2B5EF4-FFF2-40B4-BE49-F238E27FC236}">
                  <a16:creationId xmlns:a16="http://schemas.microsoft.com/office/drawing/2014/main" id="{9F155769-51C0-6B48-82E9-CD27ED9D8A1B}"/>
                </a:ext>
              </a:extLst>
            </p:cNvPr>
            <p:cNvSpPr/>
            <p:nvPr/>
          </p:nvSpPr>
          <p:spPr>
            <a:xfrm>
              <a:off x="7308584"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3</a:t>
              </a:r>
            </a:p>
          </p:txBody>
        </p:sp>
      </p:grpSp>
      <p:grpSp>
        <p:nvGrpSpPr>
          <p:cNvPr id="19" name="Group 18">
            <a:extLst>
              <a:ext uri="{FF2B5EF4-FFF2-40B4-BE49-F238E27FC236}">
                <a16:creationId xmlns:a16="http://schemas.microsoft.com/office/drawing/2014/main" id="{147BDEA8-B6D4-FA91-5023-BC88982ABAA2}"/>
              </a:ext>
            </a:extLst>
          </p:cNvPr>
          <p:cNvGrpSpPr/>
          <p:nvPr/>
        </p:nvGrpSpPr>
        <p:grpSpPr>
          <a:xfrm>
            <a:off x="8835834" y="1413469"/>
            <a:ext cx="2855402" cy="2452319"/>
            <a:chOff x="8835834" y="1148429"/>
            <a:chExt cx="2855402" cy="2452319"/>
          </a:xfrm>
        </p:grpSpPr>
        <p:pic>
          <p:nvPicPr>
            <p:cNvPr id="80" name="Immagine 79" descr="Immagine che contiene schermata&#10;&#10;Descrizione generata automaticamente">
              <a:extLst>
                <a:ext uri="{FF2B5EF4-FFF2-40B4-BE49-F238E27FC236}">
                  <a16:creationId xmlns:a16="http://schemas.microsoft.com/office/drawing/2014/main" id="{3B4C2C35-02D0-9048-A8DC-B91A35946483}"/>
                </a:ext>
              </a:extLst>
            </p:cNvPr>
            <p:cNvPicPr>
              <a:picLocks noChangeAspect="1"/>
            </p:cNvPicPr>
            <p:nvPr/>
          </p:nvPicPr>
          <p:blipFill>
            <a:blip r:embed="rId4"/>
            <a:stretch>
              <a:fillRect/>
            </a:stretch>
          </p:blipFill>
          <p:spPr>
            <a:xfrm rot="5400000">
              <a:off x="8382105" y="2401116"/>
              <a:ext cx="1110714" cy="203255"/>
            </a:xfrm>
            <a:prstGeom prst="rect">
              <a:avLst/>
            </a:prstGeom>
          </p:spPr>
        </p:pic>
        <p:sp>
          <p:nvSpPr>
            <p:cNvPr id="75" name="Rettangolo 74">
              <a:extLst>
                <a:ext uri="{FF2B5EF4-FFF2-40B4-BE49-F238E27FC236}">
                  <a16:creationId xmlns:a16="http://schemas.microsoft.com/office/drawing/2014/main" id="{C92E95C3-D04E-144E-AE11-895B98F436AB}"/>
                </a:ext>
              </a:extLst>
            </p:cNvPr>
            <p:cNvSpPr/>
            <p:nvPr/>
          </p:nvSpPr>
          <p:spPr>
            <a:xfrm>
              <a:off x="9100436"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Perform on-site technical survey - company site installation</a:t>
              </a:r>
            </a:p>
            <a:p>
              <a:pPr algn="ctr"/>
              <a:r>
                <a:rPr lang="en-US" sz="1400" noProof="0" dirty="0">
                  <a:solidFill>
                    <a:schemeClr val="bg1"/>
                  </a:solidFill>
                </a:rPr>
                <a:t>(virtual check for homes)</a:t>
              </a:r>
            </a:p>
          </p:txBody>
        </p:sp>
        <p:sp>
          <p:nvSpPr>
            <p:cNvPr id="76" name="Ovale 75">
              <a:extLst>
                <a:ext uri="{FF2B5EF4-FFF2-40B4-BE49-F238E27FC236}">
                  <a16:creationId xmlns:a16="http://schemas.microsoft.com/office/drawing/2014/main" id="{2D716554-78C6-8F41-9487-26166E0FBC7B}"/>
                </a:ext>
              </a:extLst>
            </p:cNvPr>
            <p:cNvSpPr/>
            <p:nvPr/>
          </p:nvSpPr>
          <p:spPr>
            <a:xfrm>
              <a:off x="10139527"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4</a:t>
              </a:r>
            </a:p>
          </p:txBody>
        </p:sp>
      </p:grpSp>
      <p:grpSp>
        <p:nvGrpSpPr>
          <p:cNvPr id="21" name="Group 20">
            <a:extLst>
              <a:ext uri="{FF2B5EF4-FFF2-40B4-BE49-F238E27FC236}">
                <a16:creationId xmlns:a16="http://schemas.microsoft.com/office/drawing/2014/main" id="{3C874C01-AC58-8D86-A686-74D486ED4D15}"/>
              </a:ext>
            </a:extLst>
          </p:cNvPr>
          <p:cNvGrpSpPr/>
          <p:nvPr/>
        </p:nvGrpSpPr>
        <p:grpSpPr>
          <a:xfrm>
            <a:off x="3169735" y="4037382"/>
            <a:ext cx="2855465" cy="2452319"/>
            <a:chOff x="3169735" y="4037382"/>
            <a:chExt cx="2855465" cy="2452319"/>
          </a:xfrm>
        </p:grpSpPr>
        <p:pic>
          <p:nvPicPr>
            <p:cNvPr id="74" name="Immagine 73" descr="Immagine che contiene schermata&#10;&#10;Descrizione generata automaticamente">
              <a:extLst>
                <a:ext uri="{FF2B5EF4-FFF2-40B4-BE49-F238E27FC236}">
                  <a16:creationId xmlns:a16="http://schemas.microsoft.com/office/drawing/2014/main" id="{484BB153-358C-4848-8FCD-DE3B807414CC}"/>
                </a:ext>
              </a:extLst>
            </p:cNvPr>
            <p:cNvPicPr>
              <a:picLocks noChangeAspect="1"/>
            </p:cNvPicPr>
            <p:nvPr/>
          </p:nvPicPr>
          <p:blipFill>
            <a:blip r:embed="rId4"/>
            <a:stretch>
              <a:fillRect/>
            </a:stretch>
          </p:blipFill>
          <p:spPr>
            <a:xfrm rot="5400000">
              <a:off x="2716006" y="5290069"/>
              <a:ext cx="1110714" cy="203255"/>
            </a:xfrm>
            <a:prstGeom prst="rect">
              <a:avLst/>
            </a:prstGeom>
          </p:spPr>
        </p:pic>
        <p:sp>
          <p:nvSpPr>
            <p:cNvPr id="69" name="Rettangolo 68">
              <a:extLst>
                <a:ext uri="{FF2B5EF4-FFF2-40B4-BE49-F238E27FC236}">
                  <a16:creationId xmlns:a16="http://schemas.microsoft.com/office/drawing/2014/main" id="{2069FF44-0B01-0B42-A6B3-6BA1608CC3A0}"/>
                </a:ext>
              </a:extLst>
            </p:cNvPr>
            <p:cNvSpPr/>
            <p:nvPr/>
          </p:nvSpPr>
          <p:spPr>
            <a:xfrm>
              <a:off x="34344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Offer accepted</a:t>
              </a:r>
            </a:p>
            <a:p>
              <a:pPr algn="ctr"/>
              <a:r>
                <a:rPr lang="en-US" sz="1400" noProof="0" dirty="0">
                  <a:solidFill>
                    <a:schemeClr val="bg1"/>
                  </a:solidFill>
                </a:rPr>
                <a:t>(different contracts for HW + installation and for digital services)</a:t>
              </a:r>
            </a:p>
          </p:txBody>
        </p:sp>
        <p:sp>
          <p:nvSpPr>
            <p:cNvPr id="70" name="Ovale 69">
              <a:extLst>
                <a:ext uri="{FF2B5EF4-FFF2-40B4-BE49-F238E27FC236}">
                  <a16:creationId xmlns:a16="http://schemas.microsoft.com/office/drawing/2014/main" id="{A0FFBB72-BD1D-3844-8D12-8F51CB8A756A}"/>
                </a:ext>
              </a:extLst>
            </p:cNvPr>
            <p:cNvSpPr/>
            <p:nvPr/>
          </p:nvSpPr>
          <p:spPr>
            <a:xfrm>
              <a:off x="4485933"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6</a:t>
              </a:r>
            </a:p>
          </p:txBody>
        </p:sp>
      </p:grpSp>
      <p:grpSp>
        <p:nvGrpSpPr>
          <p:cNvPr id="20" name="Group 19">
            <a:extLst>
              <a:ext uri="{FF2B5EF4-FFF2-40B4-BE49-F238E27FC236}">
                <a16:creationId xmlns:a16="http://schemas.microsoft.com/office/drawing/2014/main" id="{081C93B2-B808-7D81-A657-3FC8EE22A26F}"/>
              </a:ext>
            </a:extLst>
          </p:cNvPr>
          <p:cNvGrpSpPr/>
          <p:nvPr/>
        </p:nvGrpSpPr>
        <p:grpSpPr>
          <a:xfrm>
            <a:off x="358653" y="4037382"/>
            <a:ext cx="2835541" cy="2452319"/>
            <a:chOff x="358653" y="4037382"/>
            <a:chExt cx="2835541" cy="2452319"/>
          </a:xfrm>
        </p:grpSpPr>
        <p:sp>
          <p:nvSpPr>
            <p:cNvPr id="72" name="Rettangolo 71">
              <a:extLst>
                <a:ext uri="{FF2B5EF4-FFF2-40B4-BE49-F238E27FC236}">
                  <a16:creationId xmlns:a16="http://schemas.microsoft.com/office/drawing/2014/main" id="{E1614454-ACA7-0946-A009-F199077CEC64}"/>
                </a:ext>
              </a:extLst>
            </p:cNvPr>
            <p:cNvSpPr/>
            <p:nvPr/>
          </p:nvSpPr>
          <p:spPr>
            <a:xfrm>
              <a:off x="603394"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Provide comprehensive customer offer </a:t>
              </a:r>
            </a:p>
            <a:p>
              <a:pPr algn="ctr"/>
              <a:r>
                <a:rPr lang="en-US" sz="1400" dirty="0">
                  <a:solidFill>
                    <a:schemeClr val="bg1"/>
                  </a:solidFill>
                </a:rPr>
                <a:t>(</a:t>
              </a:r>
              <a:r>
                <a:rPr lang="en-US" sz="1400" noProof="0" dirty="0">
                  <a:solidFill>
                    <a:schemeClr val="bg1"/>
                  </a:solidFill>
                </a:rPr>
                <a:t>including chargers, installation and digital services)</a:t>
              </a:r>
            </a:p>
          </p:txBody>
        </p:sp>
        <p:sp>
          <p:nvSpPr>
            <p:cNvPr id="73" name="Ovale 72">
              <a:extLst>
                <a:ext uri="{FF2B5EF4-FFF2-40B4-BE49-F238E27FC236}">
                  <a16:creationId xmlns:a16="http://schemas.microsoft.com/office/drawing/2014/main" id="{BE5176E9-20AF-254B-89A3-4B775381E1D5}"/>
                </a:ext>
              </a:extLst>
            </p:cNvPr>
            <p:cNvSpPr/>
            <p:nvPr/>
          </p:nvSpPr>
          <p:spPr>
            <a:xfrm>
              <a:off x="1642485"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5</a:t>
              </a:r>
            </a:p>
          </p:txBody>
        </p:sp>
        <p:pic>
          <p:nvPicPr>
            <p:cNvPr id="71" name="Immagine 70" descr="Immagine che contiene schermata&#10;&#10;Descrizione generata automaticamente">
              <a:extLst>
                <a:ext uri="{FF2B5EF4-FFF2-40B4-BE49-F238E27FC236}">
                  <a16:creationId xmlns:a16="http://schemas.microsoft.com/office/drawing/2014/main" id="{0DD3E557-6C26-D546-91D3-985550BBA17A}"/>
                </a:ext>
              </a:extLst>
            </p:cNvPr>
            <p:cNvPicPr>
              <a:picLocks noChangeAspect="1"/>
            </p:cNvPicPr>
            <p:nvPr/>
          </p:nvPicPr>
          <p:blipFill>
            <a:blip r:embed="rId4"/>
            <a:stretch>
              <a:fillRect/>
            </a:stretch>
          </p:blipFill>
          <p:spPr>
            <a:xfrm rot="5400000">
              <a:off x="-95076" y="5290069"/>
              <a:ext cx="1110714" cy="203255"/>
            </a:xfrm>
            <a:prstGeom prst="rect">
              <a:avLst/>
            </a:prstGeom>
          </p:spPr>
        </p:pic>
      </p:grpSp>
      <p:sp>
        <p:nvSpPr>
          <p:cNvPr id="2" name="Espace réservé du numéro de diapositive 1">
            <a:extLst>
              <a:ext uri="{FF2B5EF4-FFF2-40B4-BE49-F238E27FC236}">
                <a16:creationId xmlns:a16="http://schemas.microsoft.com/office/drawing/2014/main" id="{58EF1D27-08D9-F1D1-9318-22CA50CF6E78}"/>
              </a:ext>
            </a:extLst>
          </p:cNvPr>
          <p:cNvSpPr>
            <a:spLocks noGrp="1"/>
          </p:cNvSpPr>
          <p:nvPr>
            <p:ph type="sldNum" sz="quarter" idx="12"/>
          </p:nvPr>
        </p:nvSpPr>
        <p:spPr/>
        <p:txBody>
          <a:bodyPr/>
          <a:lstStyle/>
          <a:p>
            <a:fld id="{60DD8995-F2EE-40C4-8103-1CCA6A102646}" type="slidenum">
              <a:rPr lang="en-US" noProof="0" smtClean="0"/>
              <a:t>41</a:t>
            </a:fld>
            <a:endParaRPr lang="en-US" noProof="0" dirty="0"/>
          </a:p>
        </p:txBody>
      </p:sp>
      <p:grpSp>
        <p:nvGrpSpPr>
          <p:cNvPr id="23" name="Group 22">
            <a:extLst>
              <a:ext uri="{FF2B5EF4-FFF2-40B4-BE49-F238E27FC236}">
                <a16:creationId xmlns:a16="http://schemas.microsoft.com/office/drawing/2014/main" id="{B7D91899-0FFA-CB09-7631-3A8F8E89FE8F}"/>
              </a:ext>
            </a:extLst>
          </p:cNvPr>
          <p:cNvGrpSpPr/>
          <p:nvPr/>
        </p:nvGrpSpPr>
        <p:grpSpPr>
          <a:xfrm>
            <a:off x="6001329" y="4037382"/>
            <a:ext cx="2860671" cy="2452319"/>
            <a:chOff x="6001329" y="4037382"/>
            <a:chExt cx="2860671" cy="2452319"/>
          </a:xfrm>
        </p:grpSpPr>
        <p:pic>
          <p:nvPicPr>
            <p:cNvPr id="7" name="Immagine 73" descr="Immagine che contiene schermata&#10;&#10;Descrizione generata automaticamente">
              <a:extLst>
                <a:ext uri="{FF2B5EF4-FFF2-40B4-BE49-F238E27FC236}">
                  <a16:creationId xmlns:a16="http://schemas.microsoft.com/office/drawing/2014/main" id="{69BF0C36-0D4B-C64C-D173-F7FDA2363680}"/>
                </a:ext>
              </a:extLst>
            </p:cNvPr>
            <p:cNvPicPr>
              <a:picLocks noChangeAspect="1"/>
            </p:cNvPicPr>
            <p:nvPr/>
          </p:nvPicPr>
          <p:blipFill>
            <a:blip r:embed="rId4"/>
            <a:stretch>
              <a:fillRect/>
            </a:stretch>
          </p:blipFill>
          <p:spPr>
            <a:xfrm rot="5400000">
              <a:off x="5547600" y="5317822"/>
              <a:ext cx="1110714" cy="203255"/>
            </a:xfrm>
            <a:prstGeom prst="rect">
              <a:avLst/>
            </a:prstGeom>
          </p:spPr>
        </p:pic>
        <p:sp>
          <p:nvSpPr>
            <p:cNvPr id="3" name="Rettangolo 68">
              <a:extLst>
                <a:ext uri="{FF2B5EF4-FFF2-40B4-BE49-F238E27FC236}">
                  <a16:creationId xmlns:a16="http://schemas.microsoft.com/office/drawing/2014/main" id="{F30DF066-39A5-9FD5-EA2E-D8C5B49D7E6F}"/>
                </a:ext>
              </a:extLst>
            </p:cNvPr>
            <p:cNvSpPr/>
            <p:nvPr/>
          </p:nvSpPr>
          <p:spPr>
            <a:xfrm>
              <a:off x="62712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Implement the charging solutions</a:t>
              </a:r>
            </a:p>
          </p:txBody>
        </p:sp>
        <p:sp>
          <p:nvSpPr>
            <p:cNvPr id="5" name="Ovale 69">
              <a:extLst>
                <a:ext uri="{FF2B5EF4-FFF2-40B4-BE49-F238E27FC236}">
                  <a16:creationId xmlns:a16="http://schemas.microsoft.com/office/drawing/2014/main" id="{377FAA5A-E536-10F4-0931-BEFBB53950DB}"/>
                </a:ext>
              </a:extLst>
            </p:cNvPr>
            <p:cNvSpPr/>
            <p:nvPr/>
          </p:nvSpPr>
          <p:spPr>
            <a:xfrm>
              <a:off x="7329381"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7</a:t>
              </a:r>
            </a:p>
          </p:txBody>
        </p:sp>
      </p:grpSp>
      <p:grpSp>
        <p:nvGrpSpPr>
          <p:cNvPr id="24" name="Group 23">
            <a:extLst>
              <a:ext uri="{FF2B5EF4-FFF2-40B4-BE49-F238E27FC236}">
                <a16:creationId xmlns:a16="http://schemas.microsoft.com/office/drawing/2014/main" id="{408BC8A9-D929-6247-1A0F-A189BAF1E5D8}"/>
              </a:ext>
            </a:extLst>
          </p:cNvPr>
          <p:cNvGrpSpPr/>
          <p:nvPr/>
        </p:nvGrpSpPr>
        <p:grpSpPr>
          <a:xfrm>
            <a:off x="8834529" y="4037382"/>
            <a:ext cx="2857071" cy="2452319"/>
            <a:chOff x="8834529" y="4037382"/>
            <a:chExt cx="2857071" cy="2452319"/>
          </a:xfrm>
        </p:grpSpPr>
        <p:pic>
          <p:nvPicPr>
            <p:cNvPr id="11" name="Immagine 73" descr="Immagine che contiene schermata&#10;&#10;Descrizione generata automaticamente">
              <a:extLst>
                <a:ext uri="{FF2B5EF4-FFF2-40B4-BE49-F238E27FC236}">
                  <a16:creationId xmlns:a16="http://schemas.microsoft.com/office/drawing/2014/main" id="{979545DA-C338-52E7-842C-73AB6CDC4CC3}"/>
                </a:ext>
              </a:extLst>
            </p:cNvPr>
            <p:cNvPicPr>
              <a:picLocks noChangeAspect="1"/>
            </p:cNvPicPr>
            <p:nvPr/>
          </p:nvPicPr>
          <p:blipFill>
            <a:blip r:embed="rId4"/>
            <a:stretch>
              <a:fillRect/>
            </a:stretch>
          </p:blipFill>
          <p:spPr>
            <a:xfrm rot="5400000">
              <a:off x="8380800" y="5290070"/>
              <a:ext cx="1110714" cy="203255"/>
            </a:xfrm>
            <a:prstGeom prst="rect">
              <a:avLst/>
            </a:prstGeom>
          </p:spPr>
        </p:pic>
        <p:sp>
          <p:nvSpPr>
            <p:cNvPr id="8" name="Rettangolo 68">
              <a:extLst>
                <a:ext uri="{FF2B5EF4-FFF2-40B4-BE49-F238E27FC236}">
                  <a16:creationId xmlns:a16="http://schemas.microsoft.com/office/drawing/2014/main" id="{997E6A62-14CC-BBFE-14C7-FDA36EC8FCE9}"/>
                </a:ext>
              </a:extLst>
            </p:cNvPr>
            <p:cNvSpPr/>
            <p:nvPr/>
          </p:nvSpPr>
          <p:spPr>
            <a:xfrm>
              <a:off x="91008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Ongoing invoicing, customer support and maintenance of charging solutions</a:t>
              </a:r>
            </a:p>
          </p:txBody>
        </p:sp>
        <p:sp>
          <p:nvSpPr>
            <p:cNvPr id="10" name="Ovale 69">
              <a:extLst>
                <a:ext uri="{FF2B5EF4-FFF2-40B4-BE49-F238E27FC236}">
                  <a16:creationId xmlns:a16="http://schemas.microsoft.com/office/drawing/2014/main" id="{1F1EE4EC-036C-1FF8-DFCB-0A5DE0EA9419}"/>
                </a:ext>
              </a:extLst>
            </p:cNvPr>
            <p:cNvSpPr/>
            <p:nvPr/>
          </p:nvSpPr>
          <p:spPr>
            <a:xfrm>
              <a:off x="10172829"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8</a:t>
              </a:r>
            </a:p>
          </p:txBody>
        </p:sp>
      </p:grpSp>
      <p:sp>
        <p:nvSpPr>
          <p:cNvPr id="25" name="ZoneTexte 3">
            <a:extLst>
              <a:ext uri="{FF2B5EF4-FFF2-40B4-BE49-F238E27FC236}">
                <a16:creationId xmlns:a16="http://schemas.microsoft.com/office/drawing/2014/main" id="{8E7129C0-0BE5-0793-3A36-56617D53ED49}"/>
              </a:ext>
            </a:extLst>
          </p:cNvPr>
          <p:cNvSpPr txBox="1"/>
          <p:nvPr/>
        </p:nvSpPr>
        <p:spPr>
          <a:xfrm>
            <a:off x="627106" y="860524"/>
            <a:ext cx="10029810" cy="461665"/>
          </a:xfrm>
          <a:prstGeom prst="rect">
            <a:avLst/>
          </a:prstGeom>
          <a:noFill/>
        </p:spPr>
        <p:txBody>
          <a:bodyPr wrap="square">
            <a:spAutoFit/>
          </a:bodyPr>
          <a:lstStyle/>
          <a:p>
            <a:r>
              <a:rPr lang="en-US" sz="2400" noProof="0" dirty="0">
                <a:solidFill>
                  <a:srgbClr val="243682"/>
                </a:solidFill>
                <a:latin typeface="Encode Sans Expanded" panose="00000505000000000000" pitchFamily="2" charset="0"/>
                <a:ea typeface="+mj-ea"/>
                <a:cs typeface="+mj-cs"/>
              </a:rPr>
              <a:t>The additional EV conversion process:</a:t>
            </a:r>
          </a:p>
        </p:txBody>
      </p:sp>
    </p:spTree>
    <p:extLst>
      <p:ext uri="{BB962C8B-B14F-4D97-AF65-F5344CB8AC3E}">
        <p14:creationId xmlns:p14="http://schemas.microsoft.com/office/powerpoint/2010/main" val="280932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243E-6040-2DD7-55A3-D7817E6F8E08}"/>
            </a:ext>
          </a:extLst>
        </p:cNvPr>
        <p:cNvGrpSpPr/>
        <p:nvPr/>
      </p:nvGrpSpPr>
      <p:grpSpPr>
        <a:xfrm>
          <a:off x="0" y="0"/>
          <a:ext cx="0" cy="0"/>
          <a:chOff x="0" y="0"/>
          <a:chExt cx="0" cy="0"/>
        </a:xfrm>
      </p:grpSpPr>
      <p:pic>
        <p:nvPicPr>
          <p:cNvPr id="13" name="Immagine 22">
            <a:extLst>
              <a:ext uri="{FF2B5EF4-FFF2-40B4-BE49-F238E27FC236}">
                <a16:creationId xmlns:a16="http://schemas.microsoft.com/office/drawing/2014/main" id="{A1798DC8-91F9-34F2-4DB6-C094BA49D8E4}"/>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grpSp>
        <p:nvGrpSpPr>
          <p:cNvPr id="77" name="Group 76">
            <a:extLst>
              <a:ext uri="{FF2B5EF4-FFF2-40B4-BE49-F238E27FC236}">
                <a16:creationId xmlns:a16="http://schemas.microsoft.com/office/drawing/2014/main" id="{97A2A4FD-3ACA-DF5F-D687-B15D7647F510}"/>
              </a:ext>
            </a:extLst>
          </p:cNvPr>
          <p:cNvGrpSpPr/>
          <p:nvPr/>
        </p:nvGrpSpPr>
        <p:grpSpPr>
          <a:xfrm>
            <a:off x="8835834" y="1413469"/>
            <a:ext cx="2855402" cy="2452319"/>
            <a:chOff x="8835834" y="1148429"/>
            <a:chExt cx="2855402" cy="2452319"/>
          </a:xfrm>
        </p:grpSpPr>
        <p:sp>
          <p:nvSpPr>
            <p:cNvPr id="82" name="Rettangolo 74">
              <a:extLst>
                <a:ext uri="{FF2B5EF4-FFF2-40B4-BE49-F238E27FC236}">
                  <a16:creationId xmlns:a16="http://schemas.microsoft.com/office/drawing/2014/main" id="{200B3C80-8750-D1A8-C0E1-12B6CE5661A9}"/>
                </a:ext>
              </a:extLst>
            </p:cNvPr>
            <p:cNvSpPr/>
            <p:nvPr/>
          </p:nvSpPr>
          <p:spPr>
            <a:xfrm>
              <a:off x="9100436"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dirty="0">
                  <a:solidFill>
                    <a:schemeClr val="bg1"/>
                  </a:solidFill>
                </a:rPr>
                <a:t>P</a:t>
              </a:r>
              <a:r>
                <a:rPr lang="en-US" noProof="0" dirty="0" err="1">
                  <a:solidFill>
                    <a:schemeClr val="bg1"/>
                  </a:solidFill>
                </a:rPr>
                <a:t>erform</a:t>
              </a:r>
              <a:r>
                <a:rPr lang="en-US" noProof="0" dirty="0">
                  <a:solidFill>
                    <a:schemeClr val="bg1"/>
                  </a:solidFill>
                </a:rPr>
                <a:t> on-site technical survey - company site installation</a:t>
              </a:r>
            </a:p>
            <a:p>
              <a:pPr algn="ctr"/>
              <a:r>
                <a:rPr lang="en-US" sz="1400" noProof="0" dirty="0">
                  <a:solidFill>
                    <a:schemeClr val="bg1"/>
                  </a:solidFill>
                </a:rPr>
                <a:t>(virtual check for homes)</a:t>
              </a:r>
            </a:p>
          </p:txBody>
        </p:sp>
        <p:pic>
          <p:nvPicPr>
            <p:cNvPr id="81" name="Immagine 79" descr="Immagine che contiene schermata&#10;&#10;Descrizione generata automaticamente">
              <a:extLst>
                <a:ext uri="{FF2B5EF4-FFF2-40B4-BE49-F238E27FC236}">
                  <a16:creationId xmlns:a16="http://schemas.microsoft.com/office/drawing/2014/main" id="{4E8E4F0E-5B2A-5B0A-1C68-B8D42DF3FE88}"/>
                </a:ext>
              </a:extLst>
            </p:cNvPr>
            <p:cNvPicPr>
              <a:picLocks noChangeAspect="1"/>
            </p:cNvPicPr>
            <p:nvPr/>
          </p:nvPicPr>
          <p:blipFill>
            <a:blip r:embed="rId4"/>
            <a:stretch>
              <a:fillRect/>
            </a:stretch>
          </p:blipFill>
          <p:spPr>
            <a:xfrm rot="5400000">
              <a:off x="8382105" y="2401116"/>
              <a:ext cx="1110714" cy="203255"/>
            </a:xfrm>
            <a:prstGeom prst="rect">
              <a:avLst/>
            </a:prstGeom>
          </p:spPr>
        </p:pic>
        <p:sp>
          <p:nvSpPr>
            <p:cNvPr id="83" name="Ovale 75">
              <a:extLst>
                <a:ext uri="{FF2B5EF4-FFF2-40B4-BE49-F238E27FC236}">
                  <a16:creationId xmlns:a16="http://schemas.microsoft.com/office/drawing/2014/main" id="{62864927-C995-86F3-C1D8-B1EE8A27F809}"/>
                </a:ext>
              </a:extLst>
            </p:cNvPr>
            <p:cNvSpPr/>
            <p:nvPr/>
          </p:nvSpPr>
          <p:spPr>
            <a:xfrm>
              <a:off x="10139527"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4</a:t>
              </a:r>
            </a:p>
          </p:txBody>
        </p:sp>
      </p:grpSp>
      <p:grpSp>
        <p:nvGrpSpPr>
          <p:cNvPr id="112" name="Group 111">
            <a:extLst>
              <a:ext uri="{FF2B5EF4-FFF2-40B4-BE49-F238E27FC236}">
                <a16:creationId xmlns:a16="http://schemas.microsoft.com/office/drawing/2014/main" id="{5708C954-DCEA-7A44-DEE7-BDEA3258D879}"/>
              </a:ext>
            </a:extLst>
          </p:cNvPr>
          <p:cNvGrpSpPr/>
          <p:nvPr/>
        </p:nvGrpSpPr>
        <p:grpSpPr>
          <a:xfrm>
            <a:off x="8835834" y="1413469"/>
            <a:ext cx="2855402" cy="2452319"/>
            <a:chOff x="8835834" y="1148429"/>
            <a:chExt cx="2855402" cy="2452319"/>
          </a:xfrm>
        </p:grpSpPr>
        <p:sp>
          <p:nvSpPr>
            <p:cNvPr id="114" name="Rettangolo 74">
              <a:extLst>
                <a:ext uri="{FF2B5EF4-FFF2-40B4-BE49-F238E27FC236}">
                  <a16:creationId xmlns:a16="http://schemas.microsoft.com/office/drawing/2014/main" id="{A20591F9-F39E-13E9-2402-964E2BC3AA7B}"/>
                </a:ext>
              </a:extLst>
            </p:cNvPr>
            <p:cNvSpPr/>
            <p:nvPr/>
          </p:nvSpPr>
          <p:spPr>
            <a:xfrm>
              <a:off x="9100436"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dirty="0">
                  <a:solidFill>
                    <a:schemeClr val="bg1">
                      <a:lumMod val="75000"/>
                    </a:schemeClr>
                  </a:solidFill>
                </a:rPr>
                <a:t>P</a:t>
              </a:r>
              <a:r>
                <a:rPr lang="en-US" noProof="0" dirty="0" err="1">
                  <a:solidFill>
                    <a:schemeClr val="bg1">
                      <a:lumMod val="75000"/>
                    </a:schemeClr>
                  </a:solidFill>
                </a:rPr>
                <a:t>erform</a:t>
              </a:r>
              <a:r>
                <a:rPr lang="en-US" noProof="0" dirty="0">
                  <a:solidFill>
                    <a:schemeClr val="bg1">
                      <a:lumMod val="75000"/>
                    </a:schemeClr>
                  </a:solidFill>
                </a:rPr>
                <a:t> on-site technical survey - company site installation</a:t>
              </a:r>
            </a:p>
            <a:p>
              <a:pPr algn="ctr"/>
              <a:r>
                <a:rPr lang="en-US" sz="1400" noProof="0" dirty="0">
                  <a:solidFill>
                    <a:schemeClr val="bg1">
                      <a:lumMod val="75000"/>
                    </a:schemeClr>
                  </a:solidFill>
                </a:rPr>
                <a:t>(virtual check for homes)</a:t>
              </a:r>
            </a:p>
          </p:txBody>
        </p:sp>
        <p:pic>
          <p:nvPicPr>
            <p:cNvPr id="113" name="Immagine 79" descr="Immagine che contiene schermata&#10;&#10;Descrizione generata automaticamente">
              <a:extLst>
                <a:ext uri="{FF2B5EF4-FFF2-40B4-BE49-F238E27FC236}">
                  <a16:creationId xmlns:a16="http://schemas.microsoft.com/office/drawing/2014/main" id="{10554D5A-A3A1-5B2A-C6EA-FBC1B894D834}"/>
                </a:ext>
              </a:extLst>
            </p:cNvPr>
            <p:cNvPicPr>
              <a:picLocks noChangeAspect="1"/>
            </p:cNvPicPr>
            <p:nvPr/>
          </p:nvPicPr>
          <p:blipFill>
            <a:blip r:embed="rId4"/>
            <a:stretch>
              <a:fillRect/>
            </a:stretch>
          </p:blipFill>
          <p:spPr>
            <a:xfrm rot="5400000">
              <a:off x="8382105" y="2401116"/>
              <a:ext cx="1110714" cy="203255"/>
            </a:xfrm>
            <a:prstGeom prst="rect">
              <a:avLst/>
            </a:prstGeom>
          </p:spPr>
        </p:pic>
        <p:sp>
          <p:nvSpPr>
            <p:cNvPr id="115" name="Ovale 75">
              <a:extLst>
                <a:ext uri="{FF2B5EF4-FFF2-40B4-BE49-F238E27FC236}">
                  <a16:creationId xmlns:a16="http://schemas.microsoft.com/office/drawing/2014/main" id="{9AFB52EC-AB47-746A-D9F2-57B6A411115B}"/>
                </a:ext>
              </a:extLst>
            </p:cNvPr>
            <p:cNvSpPr/>
            <p:nvPr/>
          </p:nvSpPr>
          <p:spPr>
            <a:xfrm>
              <a:off x="10139527"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4</a:t>
              </a:r>
            </a:p>
          </p:txBody>
        </p:sp>
      </p:grpSp>
      <p:grpSp>
        <p:nvGrpSpPr>
          <p:cNvPr id="65" name="Group 64">
            <a:extLst>
              <a:ext uri="{FF2B5EF4-FFF2-40B4-BE49-F238E27FC236}">
                <a16:creationId xmlns:a16="http://schemas.microsoft.com/office/drawing/2014/main" id="{39112B29-9EF9-FCF9-D441-0A81139DB5EF}"/>
              </a:ext>
            </a:extLst>
          </p:cNvPr>
          <p:cNvGrpSpPr/>
          <p:nvPr/>
        </p:nvGrpSpPr>
        <p:grpSpPr>
          <a:xfrm>
            <a:off x="6000678" y="1413469"/>
            <a:ext cx="2859615" cy="2452319"/>
            <a:chOff x="6000678" y="1148429"/>
            <a:chExt cx="2859615" cy="2452319"/>
          </a:xfrm>
        </p:grpSpPr>
        <p:pic>
          <p:nvPicPr>
            <p:cNvPr id="66" name="Immagine 47" descr="Immagine che contiene schermata&#10;&#10;Descrizione generata automaticamente">
              <a:extLst>
                <a:ext uri="{FF2B5EF4-FFF2-40B4-BE49-F238E27FC236}">
                  <a16:creationId xmlns:a16="http://schemas.microsoft.com/office/drawing/2014/main" id="{9EDC5D0D-D687-E385-053C-CD88968236AE}"/>
                </a:ext>
              </a:extLst>
            </p:cNvPr>
            <p:cNvPicPr>
              <a:picLocks noChangeAspect="1"/>
            </p:cNvPicPr>
            <p:nvPr/>
          </p:nvPicPr>
          <p:blipFill>
            <a:blip r:embed="rId4"/>
            <a:stretch>
              <a:fillRect/>
            </a:stretch>
          </p:blipFill>
          <p:spPr>
            <a:xfrm rot="5400000">
              <a:off x="5546949" y="2401116"/>
              <a:ext cx="1110714" cy="203255"/>
            </a:xfrm>
            <a:prstGeom prst="rect">
              <a:avLst/>
            </a:prstGeom>
          </p:spPr>
        </p:pic>
        <p:sp>
          <p:nvSpPr>
            <p:cNvPr id="67" name="Rettangolo 77">
              <a:extLst>
                <a:ext uri="{FF2B5EF4-FFF2-40B4-BE49-F238E27FC236}">
                  <a16:creationId xmlns:a16="http://schemas.microsoft.com/office/drawing/2014/main" id="{A41F80BA-8C14-D06A-09CE-70D34B58BFDC}"/>
                </a:ext>
              </a:extLst>
            </p:cNvPr>
            <p:cNvSpPr/>
            <p:nvPr/>
          </p:nvSpPr>
          <p:spPr>
            <a:xfrm>
              <a:off x="6269493"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6800" rIns="91440" bIns="45720" rtlCol="0" anchor="ctr"/>
            <a:lstStyle/>
            <a:p>
              <a:pPr algn="ctr"/>
              <a:endParaRPr lang="en-US" sz="1400" b="1" noProof="0" dirty="0"/>
            </a:p>
            <a:p>
              <a:pPr algn="ctr"/>
              <a:r>
                <a:rPr lang="en-US" dirty="0">
                  <a:solidFill>
                    <a:schemeClr val="bg1"/>
                  </a:solidFill>
                </a:rPr>
                <a:t>C</a:t>
              </a:r>
              <a:r>
                <a:rPr lang="en-US" noProof="0" dirty="0" err="1">
                  <a:solidFill>
                    <a:schemeClr val="bg1"/>
                  </a:solidFill>
                </a:rPr>
                <a:t>ontact</a:t>
              </a:r>
              <a:r>
                <a:rPr lang="en-US" noProof="0" dirty="0">
                  <a:solidFill>
                    <a:schemeClr val="bg1"/>
                  </a:solidFill>
                </a:rPr>
                <a:t> large customers to analyze needs and advise</a:t>
              </a:r>
              <a:br>
                <a:rPr lang="en-US" noProof="0" dirty="0">
                  <a:solidFill>
                    <a:schemeClr val="bg1"/>
                  </a:solidFill>
                </a:rPr>
              </a:br>
              <a:r>
                <a:rPr lang="en-US" noProof="0" dirty="0">
                  <a:solidFill>
                    <a:schemeClr val="bg1"/>
                  </a:solidFill>
                </a:rPr>
                <a:t>on comprehensive</a:t>
              </a:r>
              <a:br>
                <a:rPr lang="en-US" noProof="0" dirty="0">
                  <a:solidFill>
                    <a:schemeClr val="bg1"/>
                  </a:solidFill>
                </a:rPr>
              </a:br>
              <a:r>
                <a:rPr lang="en-US" noProof="0" dirty="0">
                  <a:solidFill>
                    <a:schemeClr val="bg1"/>
                  </a:solidFill>
                </a:rPr>
                <a:t>solution</a:t>
              </a:r>
            </a:p>
          </p:txBody>
        </p:sp>
        <p:sp>
          <p:nvSpPr>
            <p:cNvPr id="68" name="Ovale 78">
              <a:extLst>
                <a:ext uri="{FF2B5EF4-FFF2-40B4-BE49-F238E27FC236}">
                  <a16:creationId xmlns:a16="http://schemas.microsoft.com/office/drawing/2014/main" id="{D472A09D-D156-FCA3-01E1-B98CC3BB4657}"/>
                </a:ext>
              </a:extLst>
            </p:cNvPr>
            <p:cNvSpPr/>
            <p:nvPr/>
          </p:nvSpPr>
          <p:spPr>
            <a:xfrm>
              <a:off x="7308584"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3</a:t>
              </a:r>
            </a:p>
          </p:txBody>
        </p:sp>
      </p:grpSp>
      <p:grpSp>
        <p:nvGrpSpPr>
          <p:cNvPr id="108" name="Group 107">
            <a:extLst>
              <a:ext uri="{FF2B5EF4-FFF2-40B4-BE49-F238E27FC236}">
                <a16:creationId xmlns:a16="http://schemas.microsoft.com/office/drawing/2014/main" id="{463CCD42-0B08-916B-868F-2078895EE6F1}"/>
              </a:ext>
            </a:extLst>
          </p:cNvPr>
          <p:cNvGrpSpPr/>
          <p:nvPr/>
        </p:nvGrpSpPr>
        <p:grpSpPr>
          <a:xfrm>
            <a:off x="6000678" y="1413469"/>
            <a:ext cx="2859615" cy="2452319"/>
            <a:chOff x="6000678" y="1148429"/>
            <a:chExt cx="2859615" cy="2452319"/>
          </a:xfrm>
        </p:grpSpPr>
        <p:pic>
          <p:nvPicPr>
            <p:cNvPr id="109" name="Immagine 47" descr="Immagine che contiene schermata&#10;&#10;Descrizione generata automaticamente">
              <a:extLst>
                <a:ext uri="{FF2B5EF4-FFF2-40B4-BE49-F238E27FC236}">
                  <a16:creationId xmlns:a16="http://schemas.microsoft.com/office/drawing/2014/main" id="{D8A576A5-B7DD-671A-C91C-B80C8A141421}"/>
                </a:ext>
              </a:extLst>
            </p:cNvPr>
            <p:cNvPicPr>
              <a:picLocks noChangeAspect="1"/>
            </p:cNvPicPr>
            <p:nvPr/>
          </p:nvPicPr>
          <p:blipFill>
            <a:blip r:embed="rId4"/>
            <a:stretch>
              <a:fillRect/>
            </a:stretch>
          </p:blipFill>
          <p:spPr>
            <a:xfrm rot="5400000">
              <a:off x="5546949" y="2401116"/>
              <a:ext cx="1110714" cy="203255"/>
            </a:xfrm>
            <a:prstGeom prst="rect">
              <a:avLst/>
            </a:prstGeom>
          </p:spPr>
        </p:pic>
        <p:sp>
          <p:nvSpPr>
            <p:cNvPr id="110" name="Rettangolo 77">
              <a:extLst>
                <a:ext uri="{FF2B5EF4-FFF2-40B4-BE49-F238E27FC236}">
                  <a16:creationId xmlns:a16="http://schemas.microsoft.com/office/drawing/2014/main" id="{F5A2D742-2EE4-B0C8-7012-AE4F915778A4}"/>
                </a:ext>
              </a:extLst>
            </p:cNvPr>
            <p:cNvSpPr/>
            <p:nvPr/>
          </p:nvSpPr>
          <p:spPr>
            <a:xfrm>
              <a:off x="6269493"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6800" rIns="91440" bIns="45720" rtlCol="0" anchor="ctr"/>
            <a:lstStyle/>
            <a:p>
              <a:pPr algn="ctr"/>
              <a:endParaRPr lang="en-US" sz="1400" b="1" noProof="0" dirty="0">
                <a:solidFill>
                  <a:schemeClr val="bg1">
                    <a:lumMod val="75000"/>
                  </a:schemeClr>
                </a:solidFill>
              </a:endParaRPr>
            </a:p>
            <a:p>
              <a:pPr algn="ctr"/>
              <a:r>
                <a:rPr lang="en-US" dirty="0">
                  <a:solidFill>
                    <a:schemeClr val="bg1">
                      <a:lumMod val="75000"/>
                    </a:schemeClr>
                  </a:solidFill>
                </a:rPr>
                <a:t>C</a:t>
              </a:r>
              <a:r>
                <a:rPr lang="en-US" noProof="0" dirty="0" err="1">
                  <a:solidFill>
                    <a:schemeClr val="bg1">
                      <a:lumMod val="75000"/>
                    </a:schemeClr>
                  </a:solidFill>
                </a:rPr>
                <a:t>ontact</a:t>
              </a:r>
              <a:r>
                <a:rPr lang="en-US" noProof="0" dirty="0">
                  <a:solidFill>
                    <a:schemeClr val="bg1">
                      <a:lumMod val="75000"/>
                    </a:schemeClr>
                  </a:solidFill>
                </a:rPr>
                <a:t> large customers to analyze needs and advise</a:t>
              </a:r>
              <a:br>
                <a:rPr lang="en-US" noProof="0" dirty="0">
                  <a:solidFill>
                    <a:schemeClr val="bg1">
                      <a:lumMod val="75000"/>
                    </a:schemeClr>
                  </a:solidFill>
                </a:rPr>
              </a:br>
              <a:r>
                <a:rPr lang="en-US" noProof="0" dirty="0">
                  <a:solidFill>
                    <a:schemeClr val="bg1">
                      <a:lumMod val="75000"/>
                    </a:schemeClr>
                  </a:solidFill>
                </a:rPr>
                <a:t>on comprehensive</a:t>
              </a:r>
              <a:br>
                <a:rPr lang="en-US" noProof="0" dirty="0">
                  <a:solidFill>
                    <a:schemeClr val="bg1">
                      <a:lumMod val="75000"/>
                    </a:schemeClr>
                  </a:solidFill>
                </a:rPr>
              </a:br>
              <a:r>
                <a:rPr lang="en-US" noProof="0" dirty="0">
                  <a:solidFill>
                    <a:schemeClr val="bg1">
                      <a:lumMod val="75000"/>
                    </a:schemeClr>
                  </a:solidFill>
                </a:rPr>
                <a:t>solution</a:t>
              </a:r>
            </a:p>
          </p:txBody>
        </p:sp>
        <p:sp>
          <p:nvSpPr>
            <p:cNvPr id="111" name="Ovale 78">
              <a:extLst>
                <a:ext uri="{FF2B5EF4-FFF2-40B4-BE49-F238E27FC236}">
                  <a16:creationId xmlns:a16="http://schemas.microsoft.com/office/drawing/2014/main" id="{53F8ABD2-D839-D317-6819-5B0AC63537AB}"/>
                </a:ext>
              </a:extLst>
            </p:cNvPr>
            <p:cNvSpPr/>
            <p:nvPr/>
          </p:nvSpPr>
          <p:spPr>
            <a:xfrm>
              <a:off x="7308584"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3</a:t>
              </a:r>
            </a:p>
          </p:txBody>
        </p:sp>
      </p:grpSp>
      <p:grpSp>
        <p:nvGrpSpPr>
          <p:cNvPr id="92" name="Group 91">
            <a:extLst>
              <a:ext uri="{FF2B5EF4-FFF2-40B4-BE49-F238E27FC236}">
                <a16:creationId xmlns:a16="http://schemas.microsoft.com/office/drawing/2014/main" id="{E6A0460E-044F-7D2E-0D8F-8A707864675B}"/>
              </a:ext>
            </a:extLst>
          </p:cNvPr>
          <p:cNvGrpSpPr/>
          <p:nvPr/>
        </p:nvGrpSpPr>
        <p:grpSpPr>
          <a:xfrm>
            <a:off x="6001329" y="4037382"/>
            <a:ext cx="2860671" cy="2452319"/>
            <a:chOff x="6001329" y="4037382"/>
            <a:chExt cx="2860671" cy="2452319"/>
          </a:xfrm>
        </p:grpSpPr>
        <p:pic>
          <p:nvPicPr>
            <p:cNvPr id="93" name="Immagine 73" descr="Immagine che contiene schermata&#10;&#10;Descrizione generata automaticamente">
              <a:extLst>
                <a:ext uri="{FF2B5EF4-FFF2-40B4-BE49-F238E27FC236}">
                  <a16:creationId xmlns:a16="http://schemas.microsoft.com/office/drawing/2014/main" id="{886AC14A-6AB7-FAF3-6633-B40998F11869}"/>
                </a:ext>
              </a:extLst>
            </p:cNvPr>
            <p:cNvPicPr>
              <a:picLocks noChangeAspect="1"/>
            </p:cNvPicPr>
            <p:nvPr/>
          </p:nvPicPr>
          <p:blipFill>
            <a:blip r:embed="rId4"/>
            <a:stretch>
              <a:fillRect/>
            </a:stretch>
          </p:blipFill>
          <p:spPr>
            <a:xfrm rot="5400000">
              <a:off x="5547600" y="5317822"/>
              <a:ext cx="1110714" cy="203255"/>
            </a:xfrm>
            <a:prstGeom prst="rect">
              <a:avLst/>
            </a:prstGeom>
          </p:spPr>
        </p:pic>
        <p:sp>
          <p:nvSpPr>
            <p:cNvPr id="94" name="Rettangolo 68">
              <a:extLst>
                <a:ext uri="{FF2B5EF4-FFF2-40B4-BE49-F238E27FC236}">
                  <a16:creationId xmlns:a16="http://schemas.microsoft.com/office/drawing/2014/main" id="{3C8B7E23-76EB-D9EB-ACB9-ADB8352AB19B}"/>
                </a:ext>
              </a:extLst>
            </p:cNvPr>
            <p:cNvSpPr/>
            <p:nvPr/>
          </p:nvSpPr>
          <p:spPr>
            <a:xfrm>
              <a:off x="62712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Implement the charging solutions</a:t>
              </a:r>
            </a:p>
          </p:txBody>
        </p:sp>
        <p:sp>
          <p:nvSpPr>
            <p:cNvPr id="95" name="Ovale 69">
              <a:extLst>
                <a:ext uri="{FF2B5EF4-FFF2-40B4-BE49-F238E27FC236}">
                  <a16:creationId xmlns:a16="http://schemas.microsoft.com/office/drawing/2014/main" id="{87E98001-D7B2-88A5-56F3-AA93E8013C23}"/>
                </a:ext>
              </a:extLst>
            </p:cNvPr>
            <p:cNvSpPr/>
            <p:nvPr/>
          </p:nvSpPr>
          <p:spPr>
            <a:xfrm>
              <a:off x="7329381"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7</a:t>
              </a:r>
            </a:p>
          </p:txBody>
        </p:sp>
      </p:grpSp>
      <p:sp>
        <p:nvSpPr>
          <p:cNvPr id="42" name="Espace réservé du texte 2">
            <a:extLst>
              <a:ext uri="{FF2B5EF4-FFF2-40B4-BE49-F238E27FC236}">
                <a16:creationId xmlns:a16="http://schemas.microsoft.com/office/drawing/2014/main" id="{4E30A55B-C0D4-5301-2170-664310A9432F}"/>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12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all"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r>
              <a:rPr lang="en-US" dirty="0"/>
              <a:t>OUR ROLE</a:t>
            </a:r>
          </a:p>
        </p:txBody>
      </p:sp>
      <p:sp>
        <p:nvSpPr>
          <p:cNvPr id="2" name="Espace réservé du numéro de diapositive 1">
            <a:extLst>
              <a:ext uri="{FF2B5EF4-FFF2-40B4-BE49-F238E27FC236}">
                <a16:creationId xmlns:a16="http://schemas.microsoft.com/office/drawing/2014/main" id="{FE1BD8FE-2A9C-0EA5-0043-DB2472ACBD00}"/>
              </a:ext>
            </a:extLst>
          </p:cNvPr>
          <p:cNvSpPr>
            <a:spLocks noGrp="1"/>
          </p:cNvSpPr>
          <p:nvPr>
            <p:ph type="sldNum" sz="quarter" idx="12"/>
          </p:nvPr>
        </p:nvSpPr>
        <p:spPr/>
        <p:txBody>
          <a:bodyPr/>
          <a:lstStyle/>
          <a:p>
            <a:fld id="{60DD8995-F2EE-40C4-8103-1CCA6A102646}" type="slidenum">
              <a:rPr lang="en-US" noProof="0" smtClean="0"/>
              <a:t>42</a:t>
            </a:fld>
            <a:endParaRPr lang="en-US" noProof="0" dirty="0"/>
          </a:p>
        </p:txBody>
      </p:sp>
      <p:grpSp>
        <p:nvGrpSpPr>
          <p:cNvPr id="58" name="Group 57">
            <a:extLst>
              <a:ext uri="{FF2B5EF4-FFF2-40B4-BE49-F238E27FC236}">
                <a16:creationId xmlns:a16="http://schemas.microsoft.com/office/drawing/2014/main" id="{6BB6BD35-A8DD-63D7-21B6-34F8F5E16148}"/>
              </a:ext>
            </a:extLst>
          </p:cNvPr>
          <p:cNvGrpSpPr/>
          <p:nvPr/>
        </p:nvGrpSpPr>
        <p:grpSpPr>
          <a:xfrm>
            <a:off x="603394" y="1413469"/>
            <a:ext cx="2590800" cy="2452319"/>
            <a:chOff x="603394" y="1148429"/>
            <a:chExt cx="2590800" cy="2452319"/>
          </a:xfrm>
        </p:grpSpPr>
        <p:sp>
          <p:nvSpPr>
            <p:cNvPr id="59" name="Rettangolo 3">
              <a:extLst>
                <a:ext uri="{FF2B5EF4-FFF2-40B4-BE49-F238E27FC236}">
                  <a16:creationId xmlns:a16="http://schemas.microsoft.com/office/drawing/2014/main" id="{32FAFCA5-BAFE-EC7E-59A7-5D092D45C773}"/>
                </a:ext>
              </a:extLst>
            </p:cNvPr>
            <p:cNvSpPr/>
            <p:nvPr/>
          </p:nvSpPr>
          <p:spPr>
            <a:xfrm>
              <a:off x="603394"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t>Present Free2move Charge Business</a:t>
              </a:r>
              <a:br>
                <a:rPr lang="en-US" noProof="0" dirty="0"/>
              </a:br>
              <a:r>
                <a:rPr lang="en-US" noProof="0" dirty="0"/>
                <a:t>solution to Customer</a:t>
              </a:r>
            </a:p>
          </p:txBody>
        </p:sp>
        <p:sp>
          <p:nvSpPr>
            <p:cNvPr id="60" name="Ovale 5">
              <a:extLst>
                <a:ext uri="{FF2B5EF4-FFF2-40B4-BE49-F238E27FC236}">
                  <a16:creationId xmlns:a16="http://schemas.microsoft.com/office/drawing/2014/main" id="{83C5A978-E6FA-2346-3A36-0376BBA72AD8}"/>
                </a:ext>
              </a:extLst>
            </p:cNvPr>
            <p:cNvSpPr/>
            <p:nvPr/>
          </p:nvSpPr>
          <p:spPr>
            <a:xfrm>
              <a:off x="1642485"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1</a:t>
              </a:r>
            </a:p>
          </p:txBody>
        </p:sp>
      </p:grpSp>
      <p:grpSp>
        <p:nvGrpSpPr>
          <p:cNvPr id="61" name="Group 60">
            <a:extLst>
              <a:ext uri="{FF2B5EF4-FFF2-40B4-BE49-F238E27FC236}">
                <a16:creationId xmlns:a16="http://schemas.microsoft.com/office/drawing/2014/main" id="{9EC2426D-35D2-2578-416B-7F9712FD2CF4}"/>
              </a:ext>
            </a:extLst>
          </p:cNvPr>
          <p:cNvGrpSpPr/>
          <p:nvPr/>
        </p:nvGrpSpPr>
        <p:grpSpPr>
          <a:xfrm>
            <a:off x="3169735" y="1413469"/>
            <a:ext cx="2855402" cy="2452319"/>
            <a:chOff x="3169735" y="1148429"/>
            <a:chExt cx="2855402" cy="2452319"/>
          </a:xfrm>
        </p:grpSpPr>
        <p:pic>
          <p:nvPicPr>
            <p:cNvPr id="62" name="Immagine 38" descr="Immagine che contiene schermata&#10;&#10;Descrizione generata automaticamente">
              <a:extLst>
                <a:ext uri="{FF2B5EF4-FFF2-40B4-BE49-F238E27FC236}">
                  <a16:creationId xmlns:a16="http://schemas.microsoft.com/office/drawing/2014/main" id="{16E9DFED-49CD-32FE-1E60-7780A65F54C7}"/>
                </a:ext>
              </a:extLst>
            </p:cNvPr>
            <p:cNvPicPr>
              <a:picLocks noChangeAspect="1"/>
            </p:cNvPicPr>
            <p:nvPr/>
          </p:nvPicPr>
          <p:blipFill>
            <a:blip r:embed="rId4"/>
            <a:stretch>
              <a:fillRect/>
            </a:stretch>
          </p:blipFill>
          <p:spPr>
            <a:xfrm rot="5400000">
              <a:off x="2716006" y="2401116"/>
              <a:ext cx="1110714" cy="203255"/>
            </a:xfrm>
            <a:prstGeom prst="rect">
              <a:avLst/>
            </a:prstGeom>
          </p:spPr>
        </p:pic>
        <p:sp>
          <p:nvSpPr>
            <p:cNvPr id="63" name="Rettangolo 45">
              <a:extLst>
                <a:ext uri="{FF2B5EF4-FFF2-40B4-BE49-F238E27FC236}">
                  <a16:creationId xmlns:a16="http://schemas.microsoft.com/office/drawing/2014/main" id="{2CA7617A-AF7F-B10C-FCE0-9F0BE5D0DCA3}"/>
                </a:ext>
              </a:extLst>
            </p:cNvPr>
            <p:cNvSpPr/>
            <p:nvPr/>
          </p:nvSpPr>
          <p:spPr>
            <a:xfrm>
              <a:off x="3434337"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t>Complete Type Form and forward to Free2move Charge</a:t>
              </a:r>
            </a:p>
          </p:txBody>
        </p:sp>
        <p:sp>
          <p:nvSpPr>
            <p:cNvPr id="64" name="Ovale 46">
              <a:extLst>
                <a:ext uri="{FF2B5EF4-FFF2-40B4-BE49-F238E27FC236}">
                  <a16:creationId xmlns:a16="http://schemas.microsoft.com/office/drawing/2014/main" id="{88D86042-0B27-58B6-0F9F-0508E7150251}"/>
                </a:ext>
              </a:extLst>
            </p:cNvPr>
            <p:cNvSpPr/>
            <p:nvPr/>
          </p:nvSpPr>
          <p:spPr>
            <a:xfrm>
              <a:off x="4473428"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2</a:t>
              </a:r>
            </a:p>
          </p:txBody>
        </p:sp>
      </p:grpSp>
      <p:grpSp>
        <p:nvGrpSpPr>
          <p:cNvPr id="84" name="Group 83">
            <a:extLst>
              <a:ext uri="{FF2B5EF4-FFF2-40B4-BE49-F238E27FC236}">
                <a16:creationId xmlns:a16="http://schemas.microsoft.com/office/drawing/2014/main" id="{61733102-9157-1D46-1164-CD4C54EAFDD9}"/>
              </a:ext>
            </a:extLst>
          </p:cNvPr>
          <p:cNvGrpSpPr/>
          <p:nvPr/>
        </p:nvGrpSpPr>
        <p:grpSpPr>
          <a:xfrm>
            <a:off x="3169735" y="4037382"/>
            <a:ext cx="2855465" cy="2452319"/>
            <a:chOff x="3169735" y="4037382"/>
            <a:chExt cx="2855465" cy="2452319"/>
          </a:xfrm>
        </p:grpSpPr>
        <p:pic>
          <p:nvPicPr>
            <p:cNvPr id="85" name="Immagine 73" descr="Immagine che contiene schermata&#10;&#10;Descrizione generata automaticamente">
              <a:extLst>
                <a:ext uri="{FF2B5EF4-FFF2-40B4-BE49-F238E27FC236}">
                  <a16:creationId xmlns:a16="http://schemas.microsoft.com/office/drawing/2014/main" id="{72CDD37C-5282-F158-BF51-17D7DBD41A5F}"/>
                </a:ext>
              </a:extLst>
            </p:cNvPr>
            <p:cNvPicPr>
              <a:picLocks noChangeAspect="1"/>
            </p:cNvPicPr>
            <p:nvPr/>
          </p:nvPicPr>
          <p:blipFill>
            <a:blip r:embed="rId4"/>
            <a:stretch>
              <a:fillRect/>
            </a:stretch>
          </p:blipFill>
          <p:spPr>
            <a:xfrm rot="5400000">
              <a:off x="2716006" y="5290069"/>
              <a:ext cx="1110714" cy="203255"/>
            </a:xfrm>
            <a:prstGeom prst="rect">
              <a:avLst/>
            </a:prstGeom>
          </p:spPr>
        </p:pic>
        <p:sp>
          <p:nvSpPr>
            <p:cNvPr id="86" name="Rettangolo 68">
              <a:extLst>
                <a:ext uri="{FF2B5EF4-FFF2-40B4-BE49-F238E27FC236}">
                  <a16:creationId xmlns:a16="http://schemas.microsoft.com/office/drawing/2014/main" id="{E99CB189-A925-28FE-0962-2100142FBABD}"/>
                </a:ext>
              </a:extLst>
            </p:cNvPr>
            <p:cNvSpPr/>
            <p:nvPr/>
          </p:nvSpPr>
          <p:spPr>
            <a:xfrm>
              <a:off x="34344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dirty="0">
                  <a:solidFill>
                    <a:schemeClr val="bg1"/>
                  </a:solidFill>
                </a:rPr>
                <a:t>O</a:t>
              </a:r>
              <a:r>
                <a:rPr lang="en-US" noProof="0" dirty="0" err="1">
                  <a:solidFill>
                    <a:schemeClr val="bg1"/>
                  </a:solidFill>
                </a:rPr>
                <a:t>ffer</a:t>
              </a:r>
              <a:r>
                <a:rPr lang="en-US" noProof="0" dirty="0">
                  <a:solidFill>
                    <a:schemeClr val="bg1"/>
                  </a:solidFill>
                </a:rPr>
                <a:t> accepted</a:t>
              </a:r>
            </a:p>
            <a:p>
              <a:pPr algn="ctr"/>
              <a:r>
                <a:rPr lang="en-US" sz="1400" noProof="0" dirty="0">
                  <a:solidFill>
                    <a:schemeClr val="bg1"/>
                  </a:solidFill>
                </a:rPr>
                <a:t>(different contracts for HW + installation and for digital services)</a:t>
              </a:r>
            </a:p>
          </p:txBody>
        </p:sp>
        <p:sp>
          <p:nvSpPr>
            <p:cNvPr id="87" name="Ovale 69">
              <a:extLst>
                <a:ext uri="{FF2B5EF4-FFF2-40B4-BE49-F238E27FC236}">
                  <a16:creationId xmlns:a16="http://schemas.microsoft.com/office/drawing/2014/main" id="{F53F941D-F495-C704-9B40-A5DC7040160B}"/>
                </a:ext>
              </a:extLst>
            </p:cNvPr>
            <p:cNvSpPr/>
            <p:nvPr/>
          </p:nvSpPr>
          <p:spPr>
            <a:xfrm>
              <a:off x="4485933"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6</a:t>
              </a:r>
            </a:p>
          </p:txBody>
        </p:sp>
      </p:grpSp>
      <p:grpSp>
        <p:nvGrpSpPr>
          <p:cNvPr id="88" name="Group 87">
            <a:extLst>
              <a:ext uri="{FF2B5EF4-FFF2-40B4-BE49-F238E27FC236}">
                <a16:creationId xmlns:a16="http://schemas.microsoft.com/office/drawing/2014/main" id="{ED58F07B-DFA9-0766-0C8E-0745FFEDB7AE}"/>
              </a:ext>
            </a:extLst>
          </p:cNvPr>
          <p:cNvGrpSpPr/>
          <p:nvPr/>
        </p:nvGrpSpPr>
        <p:grpSpPr>
          <a:xfrm>
            <a:off x="358653" y="4037382"/>
            <a:ext cx="2835541" cy="2452319"/>
            <a:chOff x="358653" y="4037382"/>
            <a:chExt cx="2835541" cy="2452319"/>
          </a:xfrm>
        </p:grpSpPr>
        <p:sp>
          <p:nvSpPr>
            <p:cNvPr id="89" name="Rettangolo 71">
              <a:extLst>
                <a:ext uri="{FF2B5EF4-FFF2-40B4-BE49-F238E27FC236}">
                  <a16:creationId xmlns:a16="http://schemas.microsoft.com/office/drawing/2014/main" id="{C7B5139B-6686-4D96-EFC4-FD42CBC7DB3B}"/>
                </a:ext>
              </a:extLst>
            </p:cNvPr>
            <p:cNvSpPr/>
            <p:nvPr/>
          </p:nvSpPr>
          <p:spPr>
            <a:xfrm>
              <a:off x="603394"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Provide comprehensive customer offer </a:t>
              </a:r>
            </a:p>
            <a:p>
              <a:pPr algn="ctr"/>
              <a:r>
                <a:rPr lang="en-US" sz="1400" dirty="0">
                  <a:solidFill>
                    <a:schemeClr val="bg1"/>
                  </a:solidFill>
                </a:rPr>
                <a:t>(</a:t>
              </a:r>
              <a:r>
                <a:rPr lang="en-US" sz="1400" noProof="0" dirty="0">
                  <a:solidFill>
                    <a:schemeClr val="bg1"/>
                  </a:solidFill>
                </a:rPr>
                <a:t>including chargers, installation and digital services)</a:t>
              </a:r>
            </a:p>
          </p:txBody>
        </p:sp>
        <p:sp>
          <p:nvSpPr>
            <p:cNvPr id="90" name="Ovale 72">
              <a:extLst>
                <a:ext uri="{FF2B5EF4-FFF2-40B4-BE49-F238E27FC236}">
                  <a16:creationId xmlns:a16="http://schemas.microsoft.com/office/drawing/2014/main" id="{C70F4610-1A05-4AC9-5B6C-6575FD322384}"/>
                </a:ext>
              </a:extLst>
            </p:cNvPr>
            <p:cNvSpPr/>
            <p:nvPr/>
          </p:nvSpPr>
          <p:spPr>
            <a:xfrm>
              <a:off x="1642485"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5</a:t>
              </a:r>
            </a:p>
          </p:txBody>
        </p:sp>
        <p:pic>
          <p:nvPicPr>
            <p:cNvPr id="91" name="Immagine 70" descr="Immagine che contiene schermata&#10;&#10;Descrizione generata automaticamente">
              <a:extLst>
                <a:ext uri="{FF2B5EF4-FFF2-40B4-BE49-F238E27FC236}">
                  <a16:creationId xmlns:a16="http://schemas.microsoft.com/office/drawing/2014/main" id="{924B9589-9FC1-5368-44FA-F5DA28F317E4}"/>
                </a:ext>
              </a:extLst>
            </p:cNvPr>
            <p:cNvPicPr>
              <a:picLocks noChangeAspect="1"/>
            </p:cNvPicPr>
            <p:nvPr/>
          </p:nvPicPr>
          <p:blipFill>
            <a:blip r:embed="rId4"/>
            <a:stretch>
              <a:fillRect/>
            </a:stretch>
          </p:blipFill>
          <p:spPr>
            <a:xfrm rot="5400000">
              <a:off x="-95076" y="5290069"/>
              <a:ext cx="1110714" cy="203255"/>
            </a:xfrm>
            <a:prstGeom prst="rect">
              <a:avLst/>
            </a:prstGeom>
          </p:spPr>
        </p:pic>
      </p:grpSp>
      <p:grpSp>
        <p:nvGrpSpPr>
          <p:cNvPr id="96" name="Group 95">
            <a:extLst>
              <a:ext uri="{FF2B5EF4-FFF2-40B4-BE49-F238E27FC236}">
                <a16:creationId xmlns:a16="http://schemas.microsoft.com/office/drawing/2014/main" id="{65BF98EC-4DAA-8D4D-E546-0C34EB8B7F81}"/>
              </a:ext>
            </a:extLst>
          </p:cNvPr>
          <p:cNvGrpSpPr/>
          <p:nvPr/>
        </p:nvGrpSpPr>
        <p:grpSpPr>
          <a:xfrm>
            <a:off x="8834529" y="4037382"/>
            <a:ext cx="2857071" cy="2452319"/>
            <a:chOff x="8834529" y="4037382"/>
            <a:chExt cx="2857071" cy="2452319"/>
          </a:xfrm>
        </p:grpSpPr>
        <p:pic>
          <p:nvPicPr>
            <p:cNvPr id="97" name="Immagine 73" descr="Immagine che contiene schermata&#10;&#10;Descrizione generata automaticamente">
              <a:extLst>
                <a:ext uri="{FF2B5EF4-FFF2-40B4-BE49-F238E27FC236}">
                  <a16:creationId xmlns:a16="http://schemas.microsoft.com/office/drawing/2014/main" id="{83E0397A-B181-56CC-FC63-014BA51B1DA8}"/>
                </a:ext>
              </a:extLst>
            </p:cNvPr>
            <p:cNvPicPr>
              <a:picLocks noChangeAspect="1"/>
            </p:cNvPicPr>
            <p:nvPr/>
          </p:nvPicPr>
          <p:blipFill>
            <a:blip r:embed="rId4"/>
            <a:stretch>
              <a:fillRect/>
            </a:stretch>
          </p:blipFill>
          <p:spPr>
            <a:xfrm rot="5400000">
              <a:off x="8380800" y="5290070"/>
              <a:ext cx="1110714" cy="203255"/>
            </a:xfrm>
            <a:prstGeom prst="rect">
              <a:avLst/>
            </a:prstGeom>
          </p:spPr>
        </p:pic>
        <p:sp>
          <p:nvSpPr>
            <p:cNvPr id="98" name="Rettangolo 68">
              <a:extLst>
                <a:ext uri="{FF2B5EF4-FFF2-40B4-BE49-F238E27FC236}">
                  <a16:creationId xmlns:a16="http://schemas.microsoft.com/office/drawing/2014/main" id="{B3092B5B-C9DC-C9A2-F331-649DCDD0B9A7}"/>
                </a:ext>
              </a:extLst>
            </p:cNvPr>
            <p:cNvSpPr/>
            <p:nvPr/>
          </p:nvSpPr>
          <p:spPr>
            <a:xfrm>
              <a:off x="91008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Ongoing invoicing, customer support and maintenance of charging solutions</a:t>
              </a:r>
            </a:p>
          </p:txBody>
        </p:sp>
        <p:sp>
          <p:nvSpPr>
            <p:cNvPr id="99" name="Ovale 69">
              <a:extLst>
                <a:ext uri="{FF2B5EF4-FFF2-40B4-BE49-F238E27FC236}">
                  <a16:creationId xmlns:a16="http://schemas.microsoft.com/office/drawing/2014/main" id="{D2959115-0219-337A-9B5B-B7B79A3ED932}"/>
                </a:ext>
              </a:extLst>
            </p:cNvPr>
            <p:cNvSpPr/>
            <p:nvPr/>
          </p:nvSpPr>
          <p:spPr>
            <a:xfrm>
              <a:off x="10172829"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8</a:t>
              </a:r>
            </a:p>
          </p:txBody>
        </p:sp>
      </p:grpSp>
      <p:grpSp>
        <p:nvGrpSpPr>
          <p:cNvPr id="116" name="Group 115">
            <a:extLst>
              <a:ext uri="{FF2B5EF4-FFF2-40B4-BE49-F238E27FC236}">
                <a16:creationId xmlns:a16="http://schemas.microsoft.com/office/drawing/2014/main" id="{65C71B5E-7697-054E-9678-BC3AC7D54D90}"/>
              </a:ext>
            </a:extLst>
          </p:cNvPr>
          <p:cNvGrpSpPr/>
          <p:nvPr/>
        </p:nvGrpSpPr>
        <p:grpSpPr>
          <a:xfrm>
            <a:off x="3169735" y="4037382"/>
            <a:ext cx="2855465" cy="2452319"/>
            <a:chOff x="3169735" y="4037382"/>
            <a:chExt cx="2855465" cy="2452319"/>
          </a:xfrm>
        </p:grpSpPr>
        <p:pic>
          <p:nvPicPr>
            <p:cNvPr id="117" name="Immagine 73" descr="Immagine che contiene schermata&#10;&#10;Descrizione generata automaticamente">
              <a:extLst>
                <a:ext uri="{FF2B5EF4-FFF2-40B4-BE49-F238E27FC236}">
                  <a16:creationId xmlns:a16="http://schemas.microsoft.com/office/drawing/2014/main" id="{7AFFF71B-6C78-9C6C-65C9-8CA428D3BC11}"/>
                </a:ext>
              </a:extLst>
            </p:cNvPr>
            <p:cNvPicPr>
              <a:picLocks noChangeAspect="1"/>
            </p:cNvPicPr>
            <p:nvPr/>
          </p:nvPicPr>
          <p:blipFill>
            <a:blip r:embed="rId4"/>
            <a:stretch>
              <a:fillRect/>
            </a:stretch>
          </p:blipFill>
          <p:spPr>
            <a:xfrm rot="5400000">
              <a:off x="2716006" y="5290069"/>
              <a:ext cx="1110714" cy="203255"/>
            </a:xfrm>
            <a:prstGeom prst="rect">
              <a:avLst/>
            </a:prstGeom>
          </p:spPr>
        </p:pic>
        <p:sp>
          <p:nvSpPr>
            <p:cNvPr id="118" name="Rettangolo 68">
              <a:extLst>
                <a:ext uri="{FF2B5EF4-FFF2-40B4-BE49-F238E27FC236}">
                  <a16:creationId xmlns:a16="http://schemas.microsoft.com/office/drawing/2014/main" id="{3834503A-89B2-BD03-C373-82246DE5CADE}"/>
                </a:ext>
              </a:extLst>
            </p:cNvPr>
            <p:cNvSpPr/>
            <p:nvPr/>
          </p:nvSpPr>
          <p:spPr>
            <a:xfrm>
              <a:off x="34344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dirty="0">
                  <a:solidFill>
                    <a:schemeClr val="bg1">
                      <a:lumMod val="75000"/>
                    </a:schemeClr>
                  </a:solidFill>
                </a:rPr>
                <a:t>O</a:t>
              </a:r>
              <a:r>
                <a:rPr lang="en-US" noProof="0" dirty="0" err="1">
                  <a:solidFill>
                    <a:schemeClr val="bg1">
                      <a:lumMod val="75000"/>
                    </a:schemeClr>
                  </a:solidFill>
                </a:rPr>
                <a:t>ffer</a:t>
              </a:r>
              <a:r>
                <a:rPr lang="en-US" noProof="0" dirty="0">
                  <a:solidFill>
                    <a:schemeClr val="bg1">
                      <a:lumMod val="75000"/>
                    </a:schemeClr>
                  </a:solidFill>
                </a:rPr>
                <a:t> accepted</a:t>
              </a:r>
            </a:p>
            <a:p>
              <a:pPr algn="ctr"/>
              <a:r>
                <a:rPr lang="en-US" sz="1400" noProof="0" dirty="0">
                  <a:solidFill>
                    <a:schemeClr val="bg1">
                      <a:lumMod val="75000"/>
                    </a:schemeClr>
                  </a:solidFill>
                </a:rPr>
                <a:t>(different contracts for HW + installation and for digital services)</a:t>
              </a:r>
            </a:p>
          </p:txBody>
        </p:sp>
        <p:sp>
          <p:nvSpPr>
            <p:cNvPr id="119" name="Ovale 69">
              <a:extLst>
                <a:ext uri="{FF2B5EF4-FFF2-40B4-BE49-F238E27FC236}">
                  <a16:creationId xmlns:a16="http://schemas.microsoft.com/office/drawing/2014/main" id="{4A684CE0-AFD6-8F96-9562-BC9FFD95399B}"/>
                </a:ext>
              </a:extLst>
            </p:cNvPr>
            <p:cNvSpPr/>
            <p:nvPr/>
          </p:nvSpPr>
          <p:spPr>
            <a:xfrm>
              <a:off x="4485933"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6</a:t>
              </a:r>
            </a:p>
          </p:txBody>
        </p:sp>
      </p:grpSp>
      <p:grpSp>
        <p:nvGrpSpPr>
          <p:cNvPr id="120" name="Group 119">
            <a:extLst>
              <a:ext uri="{FF2B5EF4-FFF2-40B4-BE49-F238E27FC236}">
                <a16:creationId xmlns:a16="http://schemas.microsoft.com/office/drawing/2014/main" id="{C5D2A203-E7E8-32D0-3FC2-273B8CBD756E}"/>
              </a:ext>
            </a:extLst>
          </p:cNvPr>
          <p:cNvGrpSpPr/>
          <p:nvPr/>
        </p:nvGrpSpPr>
        <p:grpSpPr>
          <a:xfrm>
            <a:off x="358653" y="4037382"/>
            <a:ext cx="2835541" cy="2452319"/>
            <a:chOff x="358653" y="4037382"/>
            <a:chExt cx="2835541" cy="2452319"/>
          </a:xfrm>
        </p:grpSpPr>
        <p:sp>
          <p:nvSpPr>
            <p:cNvPr id="121" name="Rettangolo 71">
              <a:extLst>
                <a:ext uri="{FF2B5EF4-FFF2-40B4-BE49-F238E27FC236}">
                  <a16:creationId xmlns:a16="http://schemas.microsoft.com/office/drawing/2014/main" id="{D90B4CA4-03E3-16AA-6DA8-06791CC31D0C}"/>
                </a:ext>
              </a:extLst>
            </p:cNvPr>
            <p:cNvSpPr/>
            <p:nvPr/>
          </p:nvSpPr>
          <p:spPr>
            <a:xfrm>
              <a:off x="603394"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lumMod val="75000"/>
                    </a:schemeClr>
                  </a:solidFill>
                </a:rPr>
                <a:t>Provide comprehensive customer offer </a:t>
              </a:r>
            </a:p>
            <a:p>
              <a:pPr algn="ctr"/>
              <a:r>
                <a:rPr lang="en-US" sz="1400" dirty="0">
                  <a:solidFill>
                    <a:schemeClr val="bg1">
                      <a:lumMod val="75000"/>
                    </a:schemeClr>
                  </a:solidFill>
                </a:rPr>
                <a:t>(</a:t>
              </a:r>
              <a:r>
                <a:rPr lang="en-US" sz="1400" noProof="0" dirty="0">
                  <a:solidFill>
                    <a:schemeClr val="bg1">
                      <a:lumMod val="75000"/>
                    </a:schemeClr>
                  </a:solidFill>
                </a:rPr>
                <a:t>including chargers, installation and digital services)</a:t>
              </a:r>
            </a:p>
          </p:txBody>
        </p:sp>
        <p:sp>
          <p:nvSpPr>
            <p:cNvPr id="122" name="Ovale 72">
              <a:extLst>
                <a:ext uri="{FF2B5EF4-FFF2-40B4-BE49-F238E27FC236}">
                  <a16:creationId xmlns:a16="http://schemas.microsoft.com/office/drawing/2014/main" id="{6F4C2B67-318D-6364-0C87-1FFEFCF7D470}"/>
                </a:ext>
              </a:extLst>
            </p:cNvPr>
            <p:cNvSpPr/>
            <p:nvPr/>
          </p:nvSpPr>
          <p:spPr>
            <a:xfrm>
              <a:off x="1642485"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5</a:t>
              </a:r>
            </a:p>
          </p:txBody>
        </p:sp>
        <p:pic>
          <p:nvPicPr>
            <p:cNvPr id="123" name="Immagine 70" descr="Immagine che contiene schermata&#10;&#10;Descrizione generata automaticamente">
              <a:extLst>
                <a:ext uri="{FF2B5EF4-FFF2-40B4-BE49-F238E27FC236}">
                  <a16:creationId xmlns:a16="http://schemas.microsoft.com/office/drawing/2014/main" id="{E63B05BF-384E-E884-863C-7DD372A7E6EC}"/>
                </a:ext>
              </a:extLst>
            </p:cNvPr>
            <p:cNvPicPr>
              <a:picLocks noChangeAspect="1"/>
            </p:cNvPicPr>
            <p:nvPr/>
          </p:nvPicPr>
          <p:blipFill>
            <a:blip r:embed="rId4"/>
            <a:stretch>
              <a:fillRect/>
            </a:stretch>
          </p:blipFill>
          <p:spPr>
            <a:xfrm rot="5400000">
              <a:off x="-95076" y="5290069"/>
              <a:ext cx="1110714" cy="203255"/>
            </a:xfrm>
            <a:prstGeom prst="rect">
              <a:avLst/>
            </a:prstGeom>
          </p:spPr>
        </p:pic>
      </p:grpSp>
      <p:grpSp>
        <p:nvGrpSpPr>
          <p:cNvPr id="128" name="Group 127">
            <a:extLst>
              <a:ext uri="{FF2B5EF4-FFF2-40B4-BE49-F238E27FC236}">
                <a16:creationId xmlns:a16="http://schemas.microsoft.com/office/drawing/2014/main" id="{26A71B06-9E89-A20B-74BD-FB4C2096FD59}"/>
              </a:ext>
            </a:extLst>
          </p:cNvPr>
          <p:cNvGrpSpPr/>
          <p:nvPr/>
        </p:nvGrpSpPr>
        <p:grpSpPr>
          <a:xfrm>
            <a:off x="8834529" y="4037382"/>
            <a:ext cx="2857071" cy="2452319"/>
            <a:chOff x="8834529" y="4037382"/>
            <a:chExt cx="2857071" cy="2452319"/>
          </a:xfrm>
        </p:grpSpPr>
        <p:pic>
          <p:nvPicPr>
            <p:cNvPr id="129" name="Immagine 73" descr="Immagine che contiene schermata&#10;&#10;Descrizione generata automaticamente">
              <a:extLst>
                <a:ext uri="{FF2B5EF4-FFF2-40B4-BE49-F238E27FC236}">
                  <a16:creationId xmlns:a16="http://schemas.microsoft.com/office/drawing/2014/main" id="{C6038FC5-74DD-1F66-82EA-7867DBE2C2C0}"/>
                </a:ext>
              </a:extLst>
            </p:cNvPr>
            <p:cNvPicPr>
              <a:picLocks noChangeAspect="1"/>
            </p:cNvPicPr>
            <p:nvPr/>
          </p:nvPicPr>
          <p:blipFill>
            <a:blip r:embed="rId4"/>
            <a:stretch>
              <a:fillRect/>
            </a:stretch>
          </p:blipFill>
          <p:spPr>
            <a:xfrm rot="5400000">
              <a:off x="8380800" y="5290070"/>
              <a:ext cx="1110714" cy="203255"/>
            </a:xfrm>
            <a:prstGeom prst="rect">
              <a:avLst/>
            </a:prstGeom>
          </p:spPr>
        </p:pic>
        <p:sp>
          <p:nvSpPr>
            <p:cNvPr id="130" name="Rettangolo 68">
              <a:extLst>
                <a:ext uri="{FF2B5EF4-FFF2-40B4-BE49-F238E27FC236}">
                  <a16:creationId xmlns:a16="http://schemas.microsoft.com/office/drawing/2014/main" id="{54E16F52-B73F-3CE0-6CF6-0032B2EC9943}"/>
                </a:ext>
              </a:extLst>
            </p:cNvPr>
            <p:cNvSpPr/>
            <p:nvPr/>
          </p:nvSpPr>
          <p:spPr>
            <a:xfrm>
              <a:off x="91008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lumMod val="75000"/>
                    </a:schemeClr>
                  </a:solidFill>
                </a:rPr>
                <a:t>Ongoing invoicing, customer support and maintenance of charging solutions</a:t>
              </a:r>
            </a:p>
          </p:txBody>
        </p:sp>
        <p:sp>
          <p:nvSpPr>
            <p:cNvPr id="131" name="Ovale 69">
              <a:extLst>
                <a:ext uri="{FF2B5EF4-FFF2-40B4-BE49-F238E27FC236}">
                  <a16:creationId xmlns:a16="http://schemas.microsoft.com/office/drawing/2014/main" id="{47CDF37F-7396-F40A-D799-E44F702C87BC}"/>
                </a:ext>
              </a:extLst>
            </p:cNvPr>
            <p:cNvSpPr/>
            <p:nvPr/>
          </p:nvSpPr>
          <p:spPr>
            <a:xfrm>
              <a:off x="10172829"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8</a:t>
              </a:r>
            </a:p>
          </p:txBody>
        </p:sp>
      </p:grpSp>
      <p:sp>
        <p:nvSpPr>
          <p:cNvPr id="3" name="Rectangle 2">
            <a:extLst>
              <a:ext uri="{FF2B5EF4-FFF2-40B4-BE49-F238E27FC236}">
                <a16:creationId xmlns:a16="http://schemas.microsoft.com/office/drawing/2014/main" id="{893A3DBE-E797-5A13-AA0B-CAAFBFD5AFC2}"/>
              </a:ext>
            </a:extLst>
          </p:cNvPr>
          <p:cNvSpPr/>
          <p:nvPr/>
        </p:nvSpPr>
        <p:spPr>
          <a:xfrm>
            <a:off x="500764" y="1298313"/>
            <a:ext cx="5703170" cy="2715193"/>
          </a:xfrm>
          <a:prstGeom prst="rect">
            <a:avLst/>
          </a:prstGeom>
          <a:no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A40C0B01-600F-721F-6E29-3095CD1B0066}"/>
              </a:ext>
            </a:extLst>
          </p:cNvPr>
          <p:cNvGrpSpPr/>
          <p:nvPr/>
        </p:nvGrpSpPr>
        <p:grpSpPr>
          <a:xfrm>
            <a:off x="6001329" y="4037382"/>
            <a:ext cx="2860671" cy="2452319"/>
            <a:chOff x="6001329" y="4037382"/>
            <a:chExt cx="2860671" cy="2452319"/>
          </a:xfrm>
        </p:grpSpPr>
        <p:pic>
          <p:nvPicPr>
            <p:cNvPr id="125" name="Immagine 73" descr="Immagine che contiene schermata&#10;&#10;Descrizione generata automaticamente">
              <a:extLst>
                <a:ext uri="{FF2B5EF4-FFF2-40B4-BE49-F238E27FC236}">
                  <a16:creationId xmlns:a16="http://schemas.microsoft.com/office/drawing/2014/main" id="{618B2715-FF67-E3B3-511C-4E064B7825E2}"/>
                </a:ext>
              </a:extLst>
            </p:cNvPr>
            <p:cNvPicPr>
              <a:picLocks noChangeAspect="1"/>
            </p:cNvPicPr>
            <p:nvPr/>
          </p:nvPicPr>
          <p:blipFill>
            <a:blip r:embed="rId4"/>
            <a:stretch>
              <a:fillRect/>
            </a:stretch>
          </p:blipFill>
          <p:spPr>
            <a:xfrm rot="5400000">
              <a:off x="5547600" y="5317822"/>
              <a:ext cx="1110714" cy="203255"/>
            </a:xfrm>
            <a:prstGeom prst="rect">
              <a:avLst/>
            </a:prstGeom>
          </p:spPr>
        </p:pic>
        <p:sp>
          <p:nvSpPr>
            <p:cNvPr id="126" name="Rettangolo 68">
              <a:extLst>
                <a:ext uri="{FF2B5EF4-FFF2-40B4-BE49-F238E27FC236}">
                  <a16:creationId xmlns:a16="http://schemas.microsoft.com/office/drawing/2014/main" id="{5524E299-11DA-6FDB-B026-EDC6F0148447}"/>
                </a:ext>
              </a:extLst>
            </p:cNvPr>
            <p:cNvSpPr/>
            <p:nvPr/>
          </p:nvSpPr>
          <p:spPr>
            <a:xfrm>
              <a:off x="62712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lumMod val="75000"/>
                    </a:schemeClr>
                  </a:solidFill>
                </a:rPr>
                <a:t>Implement the charging solutions</a:t>
              </a:r>
            </a:p>
          </p:txBody>
        </p:sp>
        <p:sp>
          <p:nvSpPr>
            <p:cNvPr id="127" name="Ovale 69">
              <a:extLst>
                <a:ext uri="{FF2B5EF4-FFF2-40B4-BE49-F238E27FC236}">
                  <a16:creationId xmlns:a16="http://schemas.microsoft.com/office/drawing/2014/main" id="{C6CD064A-E4B6-5CAD-69FF-80E57EDB5C4A}"/>
                </a:ext>
              </a:extLst>
            </p:cNvPr>
            <p:cNvSpPr/>
            <p:nvPr/>
          </p:nvSpPr>
          <p:spPr>
            <a:xfrm>
              <a:off x="7329381"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7</a:t>
              </a:r>
            </a:p>
          </p:txBody>
        </p:sp>
      </p:grpSp>
    </p:spTree>
    <p:extLst>
      <p:ext uri="{BB962C8B-B14F-4D97-AF65-F5344CB8AC3E}">
        <p14:creationId xmlns:p14="http://schemas.microsoft.com/office/powerpoint/2010/main" val="252665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0" presetClass="entr" presetSubtype="0" fill="hold"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nodeType="with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fade">
                                      <p:cBhvr>
                                        <p:cTn id="13" dur="500"/>
                                        <p:tgtEl>
                                          <p:spTgt spid="120"/>
                                        </p:tgtEl>
                                      </p:cBhvr>
                                    </p:animEffect>
                                  </p:childTnLst>
                                </p:cTn>
                              </p:par>
                              <p:par>
                                <p:cTn id="14" presetID="10" presetClass="entr" presetSubtype="0" fill="hold"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500"/>
                                        <p:tgtEl>
                                          <p:spTgt spid="116"/>
                                        </p:tgtEl>
                                      </p:cBhvr>
                                    </p:animEffect>
                                  </p:childTnLst>
                                </p:cTn>
                              </p:par>
                              <p:par>
                                <p:cTn id="17" presetID="10" presetClass="entr" presetSubtype="0" fill="hold"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500"/>
                                        <p:tgtEl>
                                          <p:spTgt spid="124"/>
                                        </p:tgtEl>
                                      </p:cBhvr>
                                    </p:animEffect>
                                  </p:childTnLst>
                                </p:cTn>
                              </p:par>
                              <p:par>
                                <p:cTn id="20" presetID="10" presetClass="entr" presetSubtype="0" fill="hold"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D37C6-EF19-33CF-9374-29A33F17E4D3}"/>
            </a:ext>
          </a:extLst>
        </p:cNvPr>
        <p:cNvGrpSpPr/>
        <p:nvPr/>
      </p:nvGrpSpPr>
      <p:grpSpPr>
        <a:xfrm>
          <a:off x="0" y="0"/>
          <a:ext cx="0" cy="0"/>
          <a:chOff x="0" y="0"/>
          <a:chExt cx="0" cy="0"/>
        </a:xfrm>
      </p:grpSpPr>
      <p:pic>
        <p:nvPicPr>
          <p:cNvPr id="100" name="Immagine 22">
            <a:extLst>
              <a:ext uri="{FF2B5EF4-FFF2-40B4-BE49-F238E27FC236}">
                <a16:creationId xmlns:a16="http://schemas.microsoft.com/office/drawing/2014/main" id="{B82B58D2-8D94-08B4-D8E2-1312573C1431}"/>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pic>
        <p:nvPicPr>
          <p:cNvPr id="13" name="Immagine 22">
            <a:extLst>
              <a:ext uri="{FF2B5EF4-FFF2-40B4-BE49-F238E27FC236}">
                <a16:creationId xmlns:a16="http://schemas.microsoft.com/office/drawing/2014/main" id="{449CFE44-BBAE-5F02-6F88-2DC1B8D1EB13}"/>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42" name="Espace réservé du texte 2">
            <a:extLst>
              <a:ext uri="{FF2B5EF4-FFF2-40B4-BE49-F238E27FC236}">
                <a16:creationId xmlns:a16="http://schemas.microsoft.com/office/drawing/2014/main" id="{7A7E5CA9-F22E-40B1-D93A-4EF6C7B663F9}"/>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12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all"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r>
              <a:rPr lang="en-US" dirty="0"/>
              <a:t>OUR ROLE</a:t>
            </a:r>
          </a:p>
        </p:txBody>
      </p:sp>
      <p:pic>
        <p:nvPicPr>
          <p:cNvPr id="57" name="Immagine 22">
            <a:extLst>
              <a:ext uri="{FF2B5EF4-FFF2-40B4-BE49-F238E27FC236}">
                <a16:creationId xmlns:a16="http://schemas.microsoft.com/office/drawing/2014/main" id="{918C3465-4C3C-5D47-4FF4-20B5DC889A14}"/>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grpSp>
        <p:nvGrpSpPr>
          <p:cNvPr id="58" name="Group 57">
            <a:extLst>
              <a:ext uri="{FF2B5EF4-FFF2-40B4-BE49-F238E27FC236}">
                <a16:creationId xmlns:a16="http://schemas.microsoft.com/office/drawing/2014/main" id="{C97749DE-34DB-DF88-3716-9E234B871840}"/>
              </a:ext>
            </a:extLst>
          </p:cNvPr>
          <p:cNvGrpSpPr/>
          <p:nvPr/>
        </p:nvGrpSpPr>
        <p:grpSpPr>
          <a:xfrm>
            <a:off x="603394" y="1413469"/>
            <a:ext cx="2590800" cy="2452319"/>
            <a:chOff x="603394" y="1148429"/>
            <a:chExt cx="2590800" cy="2452319"/>
          </a:xfrm>
        </p:grpSpPr>
        <p:sp>
          <p:nvSpPr>
            <p:cNvPr id="59" name="Rettangolo 3">
              <a:extLst>
                <a:ext uri="{FF2B5EF4-FFF2-40B4-BE49-F238E27FC236}">
                  <a16:creationId xmlns:a16="http://schemas.microsoft.com/office/drawing/2014/main" id="{28421F50-D342-D5F8-2AB4-DFC75CAACCA0}"/>
                </a:ext>
              </a:extLst>
            </p:cNvPr>
            <p:cNvSpPr/>
            <p:nvPr/>
          </p:nvSpPr>
          <p:spPr>
            <a:xfrm>
              <a:off x="603394"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t>Present Free2move Charge Business</a:t>
              </a:r>
              <a:br>
                <a:rPr lang="en-US" noProof="0" dirty="0"/>
              </a:br>
              <a:r>
                <a:rPr lang="en-US" noProof="0" dirty="0"/>
                <a:t>solution to Customer</a:t>
              </a:r>
            </a:p>
          </p:txBody>
        </p:sp>
        <p:sp>
          <p:nvSpPr>
            <p:cNvPr id="60" name="Ovale 5">
              <a:extLst>
                <a:ext uri="{FF2B5EF4-FFF2-40B4-BE49-F238E27FC236}">
                  <a16:creationId xmlns:a16="http://schemas.microsoft.com/office/drawing/2014/main" id="{D56D958A-D18F-49FE-916C-6F7EDC1C6B0D}"/>
                </a:ext>
              </a:extLst>
            </p:cNvPr>
            <p:cNvSpPr/>
            <p:nvPr/>
          </p:nvSpPr>
          <p:spPr>
            <a:xfrm>
              <a:off x="1642485"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1</a:t>
              </a:r>
            </a:p>
          </p:txBody>
        </p:sp>
      </p:grpSp>
      <p:grpSp>
        <p:nvGrpSpPr>
          <p:cNvPr id="61" name="Group 60">
            <a:extLst>
              <a:ext uri="{FF2B5EF4-FFF2-40B4-BE49-F238E27FC236}">
                <a16:creationId xmlns:a16="http://schemas.microsoft.com/office/drawing/2014/main" id="{1E0D0A20-8EC0-D832-4CC8-A2A1C53DD311}"/>
              </a:ext>
            </a:extLst>
          </p:cNvPr>
          <p:cNvGrpSpPr/>
          <p:nvPr/>
        </p:nvGrpSpPr>
        <p:grpSpPr>
          <a:xfrm>
            <a:off x="3169735" y="1413469"/>
            <a:ext cx="2855402" cy="2452319"/>
            <a:chOff x="3169735" y="1148429"/>
            <a:chExt cx="2855402" cy="2452319"/>
          </a:xfrm>
        </p:grpSpPr>
        <p:pic>
          <p:nvPicPr>
            <p:cNvPr id="62" name="Immagine 38" descr="Immagine che contiene schermata&#10;&#10;Descrizione generata automaticamente">
              <a:extLst>
                <a:ext uri="{FF2B5EF4-FFF2-40B4-BE49-F238E27FC236}">
                  <a16:creationId xmlns:a16="http://schemas.microsoft.com/office/drawing/2014/main" id="{093FECF1-1DAA-5FE6-1964-7C4E35C25498}"/>
                </a:ext>
              </a:extLst>
            </p:cNvPr>
            <p:cNvPicPr>
              <a:picLocks noChangeAspect="1"/>
            </p:cNvPicPr>
            <p:nvPr/>
          </p:nvPicPr>
          <p:blipFill>
            <a:blip r:embed="rId4"/>
            <a:stretch>
              <a:fillRect/>
            </a:stretch>
          </p:blipFill>
          <p:spPr>
            <a:xfrm rot="5400000">
              <a:off x="2716006" y="2401116"/>
              <a:ext cx="1110714" cy="203255"/>
            </a:xfrm>
            <a:prstGeom prst="rect">
              <a:avLst/>
            </a:prstGeom>
          </p:spPr>
        </p:pic>
        <p:sp>
          <p:nvSpPr>
            <p:cNvPr id="63" name="Rettangolo 45">
              <a:extLst>
                <a:ext uri="{FF2B5EF4-FFF2-40B4-BE49-F238E27FC236}">
                  <a16:creationId xmlns:a16="http://schemas.microsoft.com/office/drawing/2014/main" id="{63EF07F2-FBFD-847D-4411-1220753DF30E}"/>
                </a:ext>
              </a:extLst>
            </p:cNvPr>
            <p:cNvSpPr/>
            <p:nvPr/>
          </p:nvSpPr>
          <p:spPr>
            <a:xfrm>
              <a:off x="3434337"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t>Complete Type Form and forward to Free2move Charge</a:t>
              </a:r>
            </a:p>
          </p:txBody>
        </p:sp>
        <p:sp>
          <p:nvSpPr>
            <p:cNvPr id="64" name="Ovale 46">
              <a:extLst>
                <a:ext uri="{FF2B5EF4-FFF2-40B4-BE49-F238E27FC236}">
                  <a16:creationId xmlns:a16="http://schemas.microsoft.com/office/drawing/2014/main" id="{1D63CEEC-CE3F-0207-0265-DF197F174CF1}"/>
                </a:ext>
              </a:extLst>
            </p:cNvPr>
            <p:cNvSpPr/>
            <p:nvPr/>
          </p:nvSpPr>
          <p:spPr>
            <a:xfrm>
              <a:off x="4473428"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2</a:t>
              </a:r>
            </a:p>
          </p:txBody>
        </p:sp>
      </p:grpSp>
      <p:grpSp>
        <p:nvGrpSpPr>
          <p:cNvPr id="65" name="Group 64">
            <a:extLst>
              <a:ext uri="{FF2B5EF4-FFF2-40B4-BE49-F238E27FC236}">
                <a16:creationId xmlns:a16="http://schemas.microsoft.com/office/drawing/2014/main" id="{9DCB44D1-BDB0-DBE4-4B27-0ECEA9400B4C}"/>
              </a:ext>
            </a:extLst>
          </p:cNvPr>
          <p:cNvGrpSpPr/>
          <p:nvPr/>
        </p:nvGrpSpPr>
        <p:grpSpPr>
          <a:xfrm>
            <a:off x="6000678" y="1413469"/>
            <a:ext cx="2859615" cy="2452319"/>
            <a:chOff x="6000678" y="1148429"/>
            <a:chExt cx="2859615" cy="2452319"/>
          </a:xfrm>
        </p:grpSpPr>
        <p:pic>
          <p:nvPicPr>
            <p:cNvPr id="66" name="Immagine 47" descr="Immagine che contiene schermata&#10;&#10;Descrizione generata automaticamente">
              <a:extLst>
                <a:ext uri="{FF2B5EF4-FFF2-40B4-BE49-F238E27FC236}">
                  <a16:creationId xmlns:a16="http://schemas.microsoft.com/office/drawing/2014/main" id="{8A0F51FC-7A71-ADE3-7C41-504793F829BD}"/>
                </a:ext>
              </a:extLst>
            </p:cNvPr>
            <p:cNvPicPr>
              <a:picLocks noChangeAspect="1"/>
            </p:cNvPicPr>
            <p:nvPr/>
          </p:nvPicPr>
          <p:blipFill>
            <a:blip r:embed="rId4"/>
            <a:stretch>
              <a:fillRect/>
            </a:stretch>
          </p:blipFill>
          <p:spPr>
            <a:xfrm rot="5400000">
              <a:off x="5546949" y="2401116"/>
              <a:ext cx="1110714" cy="203255"/>
            </a:xfrm>
            <a:prstGeom prst="rect">
              <a:avLst/>
            </a:prstGeom>
          </p:spPr>
        </p:pic>
        <p:sp>
          <p:nvSpPr>
            <p:cNvPr id="67" name="Rettangolo 77">
              <a:extLst>
                <a:ext uri="{FF2B5EF4-FFF2-40B4-BE49-F238E27FC236}">
                  <a16:creationId xmlns:a16="http://schemas.microsoft.com/office/drawing/2014/main" id="{39D24B57-C2DC-E203-8FA2-F217753CE41C}"/>
                </a:ext>
              </a:extLst>
            </p:cNvPr>
            <p:cNvSpPr/>
            <p:nvPr/>
          </p:nvSpPr>
          <p:spPr>
            <a:xfrm>
              <a:off x="6269493"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6800" rIns="91440" bIns="45720" rtlCol="0" anchor="ctr"/>
            <a:lstStyle/>
            <a:p>
              <a:pPr algn="ctr"/>
              <a:endParaRPr lang="en-US" sz="1400" b="1" noProof="0" dirty="0"/>
            </a:p>
            <a:p>
              <a:pPr algn="ctr"/>
              <a:r>
                <a:rPr lang="en-US" dirty="0">
                  <a:solidFill>
                    <a:schemeClr val="bg1"/>
                  </a:solidFill>
                </a:rPr>
                <a:t>R</a:t>
              </a:r>
              <a:r>
                <a:rPr lang="en-US" noProof="0" dirty="0" err="1">
                  <a:solidFill>
                    <a:schemeClr val="bg1"/>
                  </a:solidFill>
                </a:rPr>
                <a:t>econtact</a:t>
              </a:r>
              <a:r>
                <a:rPr lang="en-US" noProof="0" dirty="0">
                  <a:solidFill>
                    <a:schemeClr val="bg1"/>
                  </a:solidFill>
                </a:rPr>
                <a:t> large customers to analyze needs and advise</a:t>
              </a:r>
              <a:br>
                <a:rPr lang="en-US" noProof="0" dirty="0">
                  <a:solidFill>
                    <a:schemeClr val="bg1"/>
                  </a:solidFill>
                </a:rPr>
              </a:br>
              <a:r>
                <a:rPr lang="en-US" noProof="0" dirty="0">
                  <a:solidFill>
                    <a:schemeClr val="bg1"/>
                  </a:solidFill>
                </a:rPr>
                <a:t>on comprehensive</a:t>
              </a:r>
              <a:br>
                <a:rPr lang="en-US" noProof="0" dirty="0">
                  <a:solidFill>
                    <a:schemeClr val="bg1"/>
                  </a:solidFill>
                </a:rPr>
              </a:br>
              <a:r>
                <a:rPr lang="en-US" noProof="0" dirty="0">
                  <a:solidFill>
                    <a:schemeClr val="bg1"/>
                  </a:solidFill>
                </a:rPr>
                <a:t>solution</a:t>
              </a:r>
            </a:p>
          </p:txBody>
        </p:sp>
        <p:sp>
          <p:nvSpPr>
            <p:cNvPr id="68" name="Ovale 78">
              <a:extLst>
                <a:ext uri="{FF2B5EF4-FFF2-40B4-BE49-F238E27FC236}">
                  <a16:creationId xmlns:a16="http://schemas.microsoft.com/office/drawing/2014/main" id="{A716AF6D-32D4-D31F-2F19-A7394DBCC8E9}"/>
                </a:ext>
              </a:extLst>
            </p:cNvPr>
            <p:cNvSpPr/>
            <p:nvPr/>
          </p:nvSpPr>
          <p:spPr>
            <a:xfrm>
              <a:off x="7308584"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3</a:t>
              </a:r>
            </a:p>
          </p:txBody>
        </p:sp>
      </p:grpSp>
      <p:grpSp>
        <p:nvGrpSpPr>
          <p:cNvPr id="77" name="Group 76">
            <a:extLst>
              <a:ext uri="{FF2B5EF4-FFF2-40B4-BE49-F238E27FC236}">
                <a16:creationId xmlns:a16="http://schemas.microsoft.com/office/drawing/2014/main" id="{C6486F2E-70C7-99FE-80A1-A14C6A852957}"/>
              </a:ext>
            </a:extLst>
          </p:cNvPr>
          <p:cNvGrpSpPr/>
          <p:nvPr/>
        </p:nvGrpSpPr>
        <p:grpSpPr>
          <a:xfrm>
            <a:off x="8835834" y="1413469"/>
            <a:ext cx="2855402" cy="2452319"/>
            <a:chOff x="8835834" y="1148429"/>
            <a:chExt cx="2855402" cy="2452319"/>
          </a:xfrm>
        </p:grpSpPr>
        <p:pic>
          <p:nvPicPr>
            <p:cNvPr id="81" name="Immagine 79" descr="Immagine che contiene schermata&#10;&#10;Descrizione generata automaticamente">
              <a:extLst>
                <a:ext uri="{FF2B5EF4-FFF2-40B4-BE49-F238E27FC236}">
                  <a16:creationId xmlns:a16="http://schemas.microsoft.com/office/drawing/2014/main" id="{4923542C-A0E3-72F7-701C-F917E9F2852C}"/>
                </a:ext>
              </a:extLst>
            </p:cNvPr>
            <p:cNvPicPr>
              <a:picLocks noChangeAspect="1"/>
            </p:cNvPicPr>
            <p:nvPr/>
          </p:nvPicPr>
          <p:blipFill>
            <a:blip r:embed="rId4"/>
            <a:stretch>
              <a:fillRect/>
            </a:stretch>
          </p:blipFill>
          <p:spPr>
            <a:xfrm rot="5400000">
              <a:off x="8382105" y="2401116"/>
              <a:ext cx="1110714" cy="203255"/>
            </a:xfrm>
            <a:prstGeom prst="rect">
              <a:avLst/>
            </a:prstGeom>
          </p:spPr>
        </p:pic>
        <p:sp>
          <p:nvSpPr>
            <p:cNvPr id="82" name="Rettangolo 74">
              <a:extLst>
                <a:ext uri="{FF2B5EF4-FFF2-40B4-BE49-F238E27FC236}">
                  <a16:creationId xmlns:a16="http://schemas.microsoft.com/office/drawing/2014/main" id="{1631CD15-E1D9-9BCA-95B8-0507CCAA021A}"/>
                </a:ext>
              </a:extLst>
            </p:cNvPr>
            <p:cNvSpPr/>
            <p:nvPr/>
          </p:nvSpPr>
          <p:spPr>
            <a:xfrm>
              <a:off x="9100436"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dirty="0">
                  <a:solidFill>
                    <a:schemeClr val="bg1"/>
                  </a:solidFill>
                </a:rPr>
                <a:t>P</a:t>
              </a:r>
              <a:r>
                <a:rPr lang="en-US" noProof="0" dirty="0" err="1">
                  <a:solidFill>
                    <a:schemeClr val="bg1"/>
                  </a:solidFill>
                </a:rPr>
                <a:t>erfom</a:t>
              </a:r>
              <a:r>
                <a:rPr lang="en-US" noProof="0" dirty="0">
                  <a:solidFill>
                    <a:schemeClr val="bg1"/>
                  </a:solidFill>
                </a:rPr>
                <a:t> on-site technical survey - company site installation</a:t>
              </a:r>
            </a:p>
            <a:p>
              <a:pPr algn="ctr"/>
              <a:r>
                <a:rPr lang="en-US" sz="1400" noProof="0" dirty="0">
                  <a:solidFill>
                    <a:schemeClr val="bg1"/>
                  </a:solidFill>
                </a:rPr>
                <a:t>(virtual check for homes)</a:t>
              </a:r>
            </a:p>
          </p:txBody>
        </p:sp>
        <p:sp>
          <p:nvSpPr>
            <p:cNvPr id="83" name="Ovale 75">
              <a:extLst>
                <a:ext uri="{FF2B5EF4-FFF2-40B4-BE49-F238E27FC236}">
                  <a16:creationId xmlns:a16="http://schemas.microsoft.com/office/drawing/2014/main" id="{C2A02898-C3C5-49C5-5B3B-557C18D22725}"/>
                </a:ext>
              </a:extLst>
            </p:cNvPr>
            <p:cNvSpPr/>
            <p:nvPr/>
          </p:nvSpPr>
          <p:spPr>
            <a:xfrm>
              <a:off x="10139527"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4</a:t>
              </a:r>
            </a:p>
          </p:txBody>
        </p:sp>
      </p:grpSp>
      <p:grpSp>
        <p:nvGrpSpPr>
          <p:cNvPr id="84" name="Group 83">
            <a:extLst>
              <a:ext uri="{FF2B5EF4-FFF2-40B4-BE49-F238E27FC236}">
                <a16:creationId xmlns:a16="http://schemas.microsoft.com/office/drawing/2014/main" id="{A7F99B76-4698-2A06-404B-A43B7B5A29D7}"/>
              </a:ext>
            </a:extLst>
          </p:cNvPr>
          <p:cNvGrpSpPr/>
          <p:nvPr/>
        </p:nvGrpSpPr>
        <p:grpSpPr>
          <a:xfrm>
            <a:off x="3169735" y="4037382"/>
            <a:ext cx="2855465" cy="2452319"/>
            <a:chOff x="3169735" y="4037382"/>
            <a:chExt cx="2855465" cy="2452319"/>
          </a:xfrm>
        </p:grpSpPr>
        <p:pic>
          <p:nvPicPr>
            <p:cNvPr id="85" name="Immagine 73" descr="Immagine che contiene schermata&#10;&#10;Descrizione generata automaticamente">
              <a:extLst>
                <a:ext uri="{FF2B5EF4-FFF2-40B4-BE49-F238E27FC236}">
                  <a16:creationId xmlns:a16="http://schemas.microsoft.com/office/drawing/2014/main" id="{4B8C6ECE-C103-E342-7FD1-2062591F456C}"/>
                </a:ext>
              </a:extLst>
            </p:cNvPr>
            <p:cNvPicPr>
              <a:picLocks noChangeAspect="1"/>
            </p:cNvPicPr>
            <p:nvPr/>
          </p:nvPicPr>
          <p:blipFill>
            <a:blip r:embed="rId4"/>
            <a:stretch>
              <a:fillRect/>
            </a:stretch>
          </p:blipFill>
          <p:spPr>
            <a:xfrm rot="5400000">
              <a:off x="2716006" y="5290069"/>
              <a:ext cx="1110714" cy="203255"/>
            </a:xfrm>
            <a:prstGeom prst="rect">
              <a:avLst/>
            </a:prstGeom>
          </p:spPr>
        </p:pic>
        <p:sp>
          <p:nvSpPr>
            <p:cNvPr id="86" name="Rettangolo 68">
              <a:extLst>
                <a:ext uri="{FF2B5EF4-FFF2-40B4-BE49-F238E27FC236}">
                  <a16:creationId xmlns:a16="http://schemas.microsoft.com/office/drawing/2014/main" id="{5BCA898C-2898-6BF2-F26D-50BCFDB16108}"/>
                </a:ext>
              </a:extLst>
            </p:cNvPr>
            <p:cNvSpPr/>
            <p:nvPr/>
          </p:nvSpPr>
          <p:spPr>
            <a:xfrm>
              <a:off x="34344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dirty="0">
                  <a:solidFill>
                    <a:schemeClr val="bg1"/>
                  </a:solidFill>
                </a:rPr>
                <a:t>O</a:t>
              </a:r>
              <a:r>
                <a:rPr lang="en-US" noProof="0" dirty="0" err="1">
                  <a:solidFill>
                    <a:schemeClr val="bg1"/>
                  </a:solidFill>
                </a:rPr>
                <a:t>ffer</a:t>
              </a:r>
              <a:r>
                <a:rPr lang="en-US" noProof="0" dirty="0">
                  <a:solidFill>
                    <a:schemeClr val="bg1"/>
                  </a:solidFill>
                </a:rPr>
                <a:t> accepted</a:t>
              </a:r>
            </a:p>
            <a:p>
              <a:pPr algn="ctr"/>
              <a:r>
                <a:rPr lang="en-US" sz="1400" noProof="0" dirty="0">
                  <a:solidFill>
                    <a:schemeClr val="bg1"/>
                  </a:solidFill>
                </a:rPr>
                <a:t>(different contracts for HW + installation and for digital services)</a:t>
              </a:r>
            </a:p>
          </p:txBody>
        </p:sp>
        <p:sp>
          <p:nvSpPr>
            <p:cNvPr id="87" name="Ovale 69">
              <a:extLst>
                <a:ext uri="{FF2B5EF4-FFF2-40B4-BE49-F238E27FC236}">
                  <a16:creationId xmlns:a16="http://schemas.microsoft.com/office/drawing/2014/main" id="{4CCD785C-E7D3-306D-0042-EC0C3779A330}"/>
                </a:ext>
              </a:extLst>
            </p:cNvPr>
            <p:cNvSpPr/>
            <p:nvPr/>
          </p:nvSpPr>
          <p:spPr>
            <a:xfrm>
              <a:off x="4485933"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6</a:t>
              </a:r>
            </a:p>
          </p:txBody>
        </p:sp>
      </p:grpSp>
      <p:grpSp>
        <p:nvGrpSpPr>
          <p:cNvPr id="88" name="Group 87">
            <a:extLst>
              <a:ext uri="{FF2B5EF4-FFF2-40B4-BE49-F238E27FC236}">
                <a16:creationId xmlns:a16="http://schemas.microsoft.com/office/drawing/2014/main" id="{7B035F1F-35DF-5483-A0E9-E36FE69736D4}"/>
              </a:ext>
            </a:extLst>
          </p:cNvPr>
          <p:cNvGrpSpPr/>
          <p:nvPr/>
        </p:nvGrpSpPr>
        <p:grpSpPr>
          <a:xfrm>
            <a:off x="358653" y="4037382"/>
            <a:ext cx="2835541" cy="2452319"/>
            <a:chOff x="358653" y="4037382"/>
            <a:chExt cx="2835541" cy="2452319"/>
          </a:xfrm>
        </p:grpSpPr>
        <p:sp>
          <p:nvSpPr>
            <p:cNvPr id="89" name="Rettangolo 71">
              <a:extLst>
                <a:ext uri="{FF2B5EF4-FFF2-40B4-BE49-F238E27FC236}">
                  <a16:creationId xmlns:a16="http://schemas.microsoft.com/office/drawing/2014/main" id="{C68A8323-D095-29D6-E4B8-1950E6B8AE82}"/>
                </a:ext>
              </a:extLst>
            </p:cNvPr>
            <p:cNvSpPr/>
            <p:nvPr/>
          </p:nvSpPr>
          <p:spPr>
            <a:xfrm>
              <a:off x="603394"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Provide comprehensive customer offer </a:t>
              </a:r>
            </a:p>
            <a:p>
              <a:pPr algn="ctr"/>
              <a:r>
                <a:rPr lang="en-US" sz="1400" dirty="0">
                  <a:solidFill>
                    <a:schemeClr val="bg1"/>
                  </a:solidFill>
                </a:rPr>
                <a:t>(</a:t>
              </a:r>
              <a:r>
                <a:rPr lang="en-US" sz="1400" noProof="0" dirty="0">
                  <a:solidFill>
                    <a:schemeClr val="bg1"/>
                  </a:solidFill>
                </a:rPr>
                <a:t>including chargers, installation and digital services)</a:t>
              </a:r>
            </a:p>
          </p:txBody>
        </p:sp>
        <p:sp>
          <p:nvSpPr>
            <p:cNvPr id="90" name="Ovale 72">
              <a:extLst>
                <a:ext uri="{FF2B5EF4-FFF2-40B4-BE49-F238E27FC236}">
                  <a16:creationId xmlns:a16="http://schemas.microsoft.com/office/drawing/2014/main" id="{997277F3-A77B-0450-5555-BA7E45C21B11}"/>
                </a:ext>
              </a:extLst>
            </p:cNvPr>
            <p:cNvSpPr/>
            <p:nvPr/>
          </p:nvSpPr>
          <p:spPr>
            <a:xfrm>
              <a:off x="1642485"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5</a:t>
              </a:r>
            </a:p>
          </p:txBody>
        </p:sp>
        <p:pic>
          <p:nvPicPr>
            <p:cNvPr id="91" name="Immagine 70" descr="Immagine che contiene schermata&#10;&#10;Descrizione generata automaticamente">
              <a:extLst>
                <a:ext uri="{FF2B5EF4-FFF2-40B4-BE49-F238E27FC236}">
                  <a16:creationId xmlns:a16="http://schemas.microsoft.com/office/drawing/2014/main" id="{0781089A-AD40-FAA8-CE31-3BF8A552235E}"/>
                </a:ext>
              </a:extLst>
            </p:cNvPr>
            <p:cNvPicPr>
              <a:picLocks noChangeAspect="1"/>
            </p:cNvPicPr>
            <p:nvPr/>
          </p:nvPicPr>
          <p:blipFill>
            <a:blip r:embed="rId4"/>
            <a:stretch>
              <a:fillRect/>
            </a:stretch>
          </p:blipFill>
          <p:spPr>
            <a:xfrm rot="5400000">
              <a:off x="-95076" y="5290069"/>
              <a:ext cx="1110714" cy="203255"/>
            </a:xfrm>
            <a:prstGeom prst="rect">
              <a:avLst/>
            </a:prstGeom>
          </p:spPr>
        </p:pic>
      </p:grpSp>
      <p:grpSp>
        <p:nvGrpSpPr>
          <p:cNvPr id="92" name="Group 91">
            <a:extLst>
              <a:ext uri="{FF2B5EF4-FFF2-40B4-BE49-F238E27FC236}">
                <a16:creationId xmlns:a16="http://schemas.microsoft.com/office/drawing/2014/main" id="{30CC972B-4BBC-0757-B8E7-660965C63037}"/>
              </a:ext>
            </a:extLst>
          </p:cNvPr>
          <p:cNvGrpSpPr/>
          <p:nvPr/>
        </p:nvGrpSpPr>
        <p:grpSpPr>
          <a:xfrm>
            <a:off x="6001329" y="4037382"/>
            <a:ext cx="2860671" cy="2452319"/>
            <a:chOff x="6001329" y="4037382"/>
            <a:chExt cx="2860671" cy="2452319"/>
          </a:xfrm>
        </p:grpSpPr>
        <p:pic>
          <p:nvPicPr>
            <p:cNvPr id="93" name="Immagine 73" descr="Immagine che contiene schermata&#10;&#10;Descrizione generata automaticamente">
              <a:extLst>
                <a:ext uri="{FF2B5EF4-FFF2-40B4-BE49-F238E27FC236}">
                  <a16:creationId xmlns:a16="http://schemas.microsoft.com/office/drawing/2014/main" id="{899D61D0-1C61-D988-494A-70EA1725562C}"/>
                </a:ext>
              </a:extLst>
            </p:cNvPr>
            <p:cNvPicPr>
              <a:picLocks noChangeAspect="1"/>
            </p:cNvPicPr>
            <p:nvPr/>
          </p:nvPicPr>
          <p:blipFill>
            <a:blip r:embed="rId4"/>
            <a:stretch>
              <a:fillRect/>
            </a:stretch>
          </p:blipFill>
          <p:spPr>
            <a:xfrm rot="5400000">
              <a:off x="5547600" y="5317822"/>
              <a:ext cx="1110714" cy="203255"/>
            </a:xfrm>
            <a:prstGeom prst="rect">
              <a:avLst/>
            </a:prstGeom>
          </p:spPr>
        </p:pic>
        <p:sp>
          <p:nvSpPr>
            <p:cNvPr id="94" name="Rettangolo 68">
              <a:extLst>
                <a:ext uri="{FF2B5EF4-FFF2-40B4-BE49-F238E27FC236}">
                  <a16:creationId xmlns:a16="http://schemas.microsoft.com/office/drawing/2014/main" id="{96F72FE0-00A2-4952-C5E8-4E16F52D18E0}"/>
                </a:ext>
              </a:extLst>
            </p:cNvPr>
            <p:cNvSpPr/>
            <p:nvPr/>
          </p:nvSpPr>
          <p:spPr>
            <a:xfrm>
              <a:off x="62712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Perform implementation of the charging solutions</a:t>
              </a:r>
            </a:p>
          </p:txBody>
        </p:sp>
        <p:sp>
          <p:nvSpPr>
            <p:cNvPr id="95" name="Ovale 69">
              <a:extLst>
                <a:ext uri="{FF2B5EF4-FFF2-40B4-BE49-F238E27FC236}">
                  <a16:creationId xmlns:a16="http://schemas.microsoft.com/office/drawing/2014/main" id="{EC87F9A6-88D1-C883-7107-C351B743B37F}"/>
                </a:ext>
              </a:extLst>
            </p:cNvPr>
            <p:cNvSpPr/>
            <p:nvPr/>
          </p:nvSpPr>
          <p:spPr>
            <a:xfrm>
              <a:off x="7329381"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7</a:t>
              </a:r>
            </a:p>
          </p:txBody>
        </p:sp>
      </p:grpSp>
      <p:grpSp>
        <p:nvGrpSpPr>
          <p:cNvPr id="96" name="Group 95">
            <a:extLst>
              <a:ext uri="{FF2B5EF4-FFF2-40B4-BE49-F238E27FC236}">
                <a16:creationId xmlns:a16="http://schemas.microsoft.com/office/drawing/2014/main" id="{A72E49D9-FF07-7529-D3A4-487AA2EC3450}"/>
              </a:ext>
            </a:extLst>
          </p:cNvPr>
          <p:cNvGrpSpPr/>
          <p:nvPr/>
        </p:nvGrpSpPr>
        <p:grpSpPr>
          <a:xfrm>
            <a:off x="8834529" y="4037382"/>
            <a:ext cx="2857071" cy="2452319"/>
            <a:chOff x="8834529" y="4037382"/>
            <a:chExt cx="2857071" cy="2452319"/>
          </a:xfrm>
        </p:grpSpPr>
        <p:pic>
          <p:nvPicPr>
            <p:cNvPr id="97" name="Immagine 73" descr="Immagine che contiene schermata&#10;&#10;Descrizione generata automaticamente">
              <a:extLst>
                <a:ext uri="{FF2B5EF4-FFF2-40B4-BE49-F238E27FC236}">
                  <a16:creationId xmlns:a16="http://schemas.microsoft.com/office/drawing/2014/main" id="{1EC38A04-91DB-34DD-D1F7-375A019049D3}"/>
                </a:ext>
              </a:extLst>
            </p:cNvPr>
            <p:cNvPicPr>
              <a:picLocks noChangeAspect="1"/>
            </p:cNvPicPr>
            <p:nvPr/>
          </p:nvPicPr>
          <p:blipFill>
            <a:blip r:embed="rId4"/>
            <a:stretch>
              <a:fillRect/>
            </a:stretch>
          </p:blipFill>
          <p:spPr>
            <a:xfrm rot="5400000">
              <a:off x="8380800" y="5290070"/>
              <a:ext cx="1110714" cy="203255"/>
            </a:xfrm>
            <a:prstGeom prst="rect">
              <a:avLst/>
            </a:prstGeom>
          </p:spPr>
        </p:pic>
        <p:sp>
          <p:nvSpPr>
            <p:cNvPr id="98" name="Rettangolo 68">
              <a:extLst>
                <a:ext uri="{FF2B5EF4-FFF2-40B4-BE49-F238E27FC236}">
                  <a16:creationId xmlns:a16="http://schemas.microsoft.com/office/drawing/2014/main" id="{D192C1C9-90C2-BF59-5FFA-F0F16EB4F5AF}"/>
                </a:ext>
              </a:extLst>
            </p:cNvPr>
            <p:cNvSpPr/>
            <p:nvPr/>
          </p:nvSpPr>
          <p:spPr>
            <a:xfrm>
              <a:off x="91008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solidFill>
                </a:rPr>
                <a:t>Ongoing invoicing, customer support and maintenance of charging solutions</a:t>
              </a:r>
            </a:p>
          </p:txBody>
        </p:sp>
        <p:sp>
          <p:nvSpPr>
            <p:cNvPr id="99" name="Ovale 69">
              <a:extLst>
                <a:ext uri="{FF2B5EF4-FFF2-40B4-BE49-F238E27FC236}">
                  <a16:creationId xmlns:a16="http://schemas.microsoft.com/office/drawing/2014/main" id="{1A7C1B48-9876-2CFE-B3B5-4EB417F01566}"/>
                </a:ext>
              </a:extLst>
            </p:cNvPr>
            <p:cNvSpPr/>
            <p:nvPr/>
          </p:nvSpPr>
          <p:spPr>
            <a:xfrm>
              <a:off x="10172829"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8</a:t>
              </a:r>
            </a:p>
          </p:txBody>
        </p:sp>
      </p:grpSp>
      <p:grpSp>
        <p:nvGrpSpPr>
          <p:cNvPr id="108" name="Group 107">
            <a:extLst>
              <a:ext uri="{FF2B5EF4-FFF2-40B4-BE49-F238E27FC236}">
                <a16:creationId xmlns:a16="http://schemas.microsoft.com/office/drawing/2014/main" id="{DB891691-4C05-F5C9-A342-3655ECBB507C}"/>
              </a:ext>
            </a:extLst>
          </p:cNvPr>
          <p:cNvGrpSpPr/>
          <p:nvPr/>
        </p:nvGrpSpPr>
        <p:grpSpPr>
          <a:xfrm>
            <a:off x="6000678" y="1413469"/>
            <a:ext cx="2859615" cy="2452319"/>
            <a:chOff x="6000678" y="1148429"/>
            <a:chExt cx="2859615" cy="2452319"/>
          </a:xfrm>
        </p:grpSpPr>
        <p:pic>
          <p:nvPicPr>
            <p:cNvPr id="109" name="Immagine 47" descr="Immagine che contiene schermata&#10;&#10;Descrizione generata automaticamente">
              <a:extLst>
                <a:ext uri="{FF2B5EF4-FFF2-40B4-BE49-F238E27FC236}">
                  <a16:creationId xmlns:a16="http://schemas.microsoft.com/office/drawing/2014/main" id="{388D0B7B-A5FA-6621-856A-0FD60D864939}"/>
                </a:ext>
              </a:extLst>
            </p:cNvPr>
            <p:cNvPicPr>
              <a:picLocks noChangeAspect="1"/>
            </p:cNvPicPr>
            <p:nvPr/>
          </p:nvPicPr>
          <p:blipFill>
            <a:blip r:embed="rId4"/>
            <a:stretch>
              <a:fillRect/>
            </a:stretch>
          </p:blipFill>
          <p:spPr>
            <a:xfrm rot="5400000">
              <a:off x="5546949" y="2401116"/>
              <a:ext cx="1110714" cy="203255"/>
            </a:xfrm>
            <a:prstGeom prst="rect">
              <a:avLst/>
            </a:prstGeom>
          </p:spPr>
        </p:pic>
        <p:sp>
          <p:nvSpPr>
            <p:cNvPr id="110" name="Rettangolo 77">
              <a:extLst>
                <a:ext uri="{FF2B5EF4-FFF2-40B4-BE49-F238E27FC236}">
                  <a16:creationId xmlns:a16="http://schemas.microsoft.com/office/drawing/2014/main" id="{FFA0EF2B-18B4-EFBD-1892-4A323876F671}"/>
                </a:ext>
              </a:extLst>
            </p:cNvPr>
            <p:cNvSpPr/>
            <p:nvPr/>
          </p:nvSpPr>
          <p:spPr>
            <a:xfrm>
              <a:off x="6269493"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6800" rIns="91440" bIns="45720" rtlCol="0" anchor="ctr"/>
            <a:lstStyle/>
            <a:p>
              <a:pPr algn="ctr"/>
              <a:endParaRPr lang="en-US" sz="1400" b="1" noProof="0" dirty="0">
                <a:solidFill>
                  <a:schemeClr val="bg1">
                    <a:lumMod val="75000"/>
                  </a:schemeClr>
                </a:solidFill>
              </a:endParaRPr>
            </a:p>
            <a:p>
              <a:pPr algn="ctr"/>
              <a:r>
                <a:rPr lang="en-US" noProof="0" dirty="0">
                  <a:solidFill>
                    <a:schemeClr val="bg1">
                      <a:lumMod val="75000"/>
                    </a:schemeClr>
                  </a:solidFill>
                </a:rPr>
                <a:t>Contact large customers to analyze needs and advise</a:t>
              </a:r>
              <a:br>
                <a:rPr lang="en-US" noProof="0" dirty="0">
                  <a:solidFill>
                    <a:schemeClr val="bg1">
                      <a:lumMod val="75000"/>
                    </a:schemeClr>
                  </a:solidFill>
                </a:rPr>
              </a:br>
              <a:r>
                <a:rPr lang="en-US" noProof="0" dirty="0">
                  <a:solidFill>
                    <a:schemeClr val="bg1">
                      <a:lumMod val="75000"/>
                    </a:schemeClr>
                  </a:solidFill>
                </a:rPr>
                <a:t>on comprehensive</a:t>
              </a:r>
              <a:br>
                <a:rPr lang="en-US" noProof="0" dirty="0">
                  <a:solidFill>
                    <a:schemeClr val="bg1">
                      <a:lumMod val="75000"/>
                    </a:schemeClr>
                  </a:solidFill>
                </a:rPr>
              </a:br>
              <a:r>
                <a:rPr lang="en-US" noProof="0" dirty="0">
                  <a:solidFill>
                    <a:schemeClr val="bg1">
                      <a:lumMod val="75000"/>
                    </a:schemeClr>
                  </a:solidFill>
                </a:rPr>
                <a:t>solution</a:t>
              </a:r>
            </a:p>
          </p:txBody>
        </p:sp>
        <p:sp>
          <p:nvSpPr>
            <p:cNvPr id="111" name="Ovale 78">
              <a:extLst>
                <a:ext uri="{FF2B5EF4-FFF2-40B4-BE49-F238E27FC236}">
                  <a16:creationId xmlns:a16="http://schemas.microsoft.com/office/drawing/2014/main" id="{35C62C6E-71BB-11AA-5DC9-ABBD2CDC3655}"/>
                </a:ext>
              </a:extLst>
            </p:cNvPr>
            <p:cNvSpPr/>
            <p:nvPr/>
          </p:nvSpPr>
          <p:spPr>
            <a:xfrm>
              <a:off x="7308584"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tx2"/>
                  </a:solidFill>
                </a:rPr>
                <a:t>3</a:t>
              </a:r>
            </a:p>
          </p:txBody>
        </p:sp>
      </p:grpSp>
      <p:grpSp>
        <p:nvGrpSpPr>
          <p:cNvPr id="112" name="Group 111">
            <a:extLst>
              <a:ext uri="{FF2B5EF4-FFF2-40B4-BE49-F238E27FC236}">
                <a16:creationId xmlns:a16="http://schemas.microsoft.com/office/drawing/2014/main" id="{65AD16D3-B6A9-FD66-357E-A6077ADE90E3}"/>
              </a:ext>
            </a:extLst>
          </p:cNvPr>
          <p:cNvGrpSpPr/>
          <p:nvPr/>
        </p:nvGrpSpPr>
        <p:grpSpPr>
          <a:xfrm>
            <a:off x="8835834" y="1413469"/>
            <a:ext cx="2855402" cy="2452319"/>
            <a:chOff x="8835834" y="1148429"/>
            <a:chExt cx="2855402" cy="2452319"/>
          </a:xfrm>
        </p:grpSpPr>
        <p:pic>
          <p:nvPicPr>
            <p:cNvPr id="113" name="Immagine 79" descr="Immagine che contiene schermata&#10;&#10;Descrizione generata automaticamente">
              <a:extLst>
                <a:ext uri="{FF2B5EF4-FFF2-40B4-BE49-F238E27FC236}">
                  <a16:creationId xmlns:a16="http://schemas.microsoft.com/office/drawing/2014/main" id="{3E6DAAAA-0411-F5A3-ADC0-6B0855B15B43}"/>
                </a:ext>
              </a:extLst>
            </p:cNvPr>
            <p:cNvPicPr>
              <a:picLocks noChangeAspect="1"/>
            </p:cNvPicPr>
            <p:nvPr/>
          </p:nvPicPr>
          <p:blipFill>
            <a:blip r:embed="rId4"/>
            <a:stretch>
              <a:fillRect/>
            </a:stretch>
          </p:blipFill>
          <p:spPr>
            <a:xfrm rot="5400000">
              <a:off x="8382105" y="2401116"/>
              <a:ext cx="1110714" cy="203255"/>
            </a:xfrm>
            <a:prstGeom prst="rect">
              <a:avLst/>
            </a:prstGeom>
          </p:spPr>
        </p:pic>
        <p:sp>
          <p:nvSpPr>
            <p:cNvPr id="114" name="Rettangolo 74">
              <a:extLst>
                <a:ext uri="{FF2B5EF4-FFF2-40B4-BE49-F238E27FC236}">
                  <a16:creationId xmlns:a16="http://schemas.microsoft.com/office/drawing/2014/main" id="{BC216B87-0F83-1AEA-B51B-0A0611F5D807}"/>
                </a:ext>
              </a:extLst>
            </p:cNvPr>
            <p:cNvSpPr/>
            <p:nvPr/>
          </p:nvSpPr>
          <p:spPr>
            <a:xfrm>
              <a:off x="9100436" y="1404740"/>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dirty="0">
                  <a:solidFill>
                    <a:schemeClr val="bg1">
                      <a:lumMod val="75000"/>
                    </a:schemeClr>
                  </a:solidFill>
                </a:rPr>
                <a:t>P</a:t>
              </a:r>
              <a:r>
                <a:rPr lang="en-US" noProof="0" dirty="0" err="1">
                  <a:solidFill>
                    <a:schemeClr val="bg1">
                      <a:lumMod val="75000"/>
                    </a:schemeClr>
                  </a:solidFill>
                </a:rPr>
                <a:t>erform</a:t>
              </a:r>
              <a:r>
                <a:rPr lang="en-US" noProof="0" dirty="0">
                  <a:solidFill>
                    <a:schemeClr val="bg1">
                      <a:lumMod val="75000"/>
                    </a:schemeClr>
                  </a:solidFill>
                </a:rPr>
                <a:t> on-site technical survey - company site installation</a:t>
              </a:r>
            </a:p>
            <a:p>
              <a:pPr algn="ctr"/>
              <a:r>
                <a:rPr lang="en-US" sz="1400" noProof="0" dirty="0">
                  <a:solidFill>
                    <a:schemeClr val="bg1">
                      <a:lumMod val="75000"/>
                    </a:schemeClr>
                  </a:solidFill>
                </a:rPr>
                <a:t>(virtual check for homes)</a:t>
              </a:r>
            </a:p>
          </p:txBody>
        </p:sp>
        <p:sp>
          <p:nvSpPr>
            <p:cNvPr id="115" name="Ovale 75">
              <a:extLst>
                <a:ext uri="{FF2B5EF4-FFF2-40B4-BE49-F238E27FC236}">
                  <a16:creationId xmlns:a16="http://schemas.microsoft.com/office/drawing/2014/main" id="{2491B7F6-BC80-9D6E-4608-F55ABA1A443C}"/>
                </a:ext>
              </a:extLst>
            </p:cNvPr>
            <p:cNvSpPr/>
            <p:nvPr/>
          </p:nvSpPr>
          <p:spPr>
            <a:xfrm>
              <a:off x="10139527" y="1148429"/>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4</a:t>
              </a:r>
            </a:p>
          </p:txBody>
        </p:sp>
      </p:grpSp>
      <p:grpSp>
        <p:nvGrpSpPr>
          <p:cNvPr id="116" name="Group 115">
            <a:extLst>
              <a:ext uri="{FF2B5EF4-FFF2-40B4-BE49-F238E27FC236}">
                <a16:creationId xmlns:a16="http://schemas.microsoft.com/office/drawing/2014/main" id="{35582E0E-D7CC-A110-F976-97B194329905}"/>
              </a:ext>
            </a:extLst>
          </p:cNvPr>
          <p:cNvGrpSpPr/>
          <p:nvPr/>
        </p:nvGrpSpPr>
        <p:grpSpPr>
          <a:xfrm>
            <a:off x="3169735" y="4037382"/>
            <a:ext cx="2855465" cy="2452319"/>
            <a:chOff x="3169735" y="4037382"/>
            <a:chExt cx="2855465" cy="2452319"/>
          </a:xfrm>
        </p:grpSpPr>
        <p:pic>
          <p:nvPicPr>
            <p:cNvPr id="117" name="Immagine 73" descr="Immagine che contiene schermata&#10;&#10;Descrizione generata automaticamente">
              <a:extLst>
                <a:ext uri="{FF2B5EF4-FFF2-40B4-BE49-F238E27FC236}">
                  <a16:creationId xmlns:a16="http://schemas.microsoft.com/office/drawing/2014/main" id="{D19BAA14-4CED-081B-12D6-137184114E04}"/>
                </a:ext>
              </a:extLst>
            </p:cNvPr>
            <p:cNvPicPr>
              <a:picLocks noChangeAspect="1"/>
            </p:cNvPicPr>
            <p:nvPr/>
          </p:nvPicPr>
          <p:blipFill>
            <a:blip r:embed="rId4"/>
            <a:stretch>
              <a:fillRect/>
            </a:stretch>
          </p:blipFill>
          <p:spPr>
            <a:xfrm rot="5400000">
              <a:off x="2716006" y="5290069"/>
              <a:ext cx="1110714" cy="203255"/>
            </a:xfrm>
            <a:prstGeom prst="rect">
              <a:avLst/>
            </a:prstGeom>
          </p:spPr>
        </p:pic>
        <p:sp>
          <p:nvSpPr>
            <p:cNvPr id="118" name="Rettangolo 68">
              <a:extLst>
                <a:ext uri="{FF2B5EF4-FFF2-40B4-BE49-F238E27FC236}">
                  <a16:creationId xmlns:a16="http://schemas.microsoft.com/office/drawing/2014/main" id="{C01F0ABA-F169-A68F-7F69-EA53C2969876}"/>
                </a:ext>
              </a:extLst>
            </p:cNvPr>
            <p:cNvSpPr/>
            <p:nvPr/>
          </p:nvSpPr>
          <p:spPr>
            <a:xfrm>
              <a:off x="34344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dirty="0">
                  <a:solidFill>
                    <a:schemeClr val="bg1">
                      <a:lumMod val="75000"/>
                    </a:schemeClr>
                  </a:solidFill>
                </a:rPr>
                <a:t>O</a:t>
              </a:r>
              <a:r>
                <a:rPr lang="en-US" noProof="0" dirty="0" err="1">
                  <a:solidFill>
                    <a:schemeClr val="bg1">
                      <a:lumMod val="75000"/>
                    </a:schemeClr>
                  </a:solidFill>
                </a:rPr>
                <a:t>ffer</a:t>
              </a:r>
              <a:r>
                <a:rPr lang="en-US" noProof="0" dirty="0">
                  <a:solidFill>
                    <a:schemeClr val="bg1">
                      <a:lumMod val="75000"/>
                    </a:schemeClr>
                  </a:solidFill>
                </a:rPr>
                <a:t> accepted</a:t>
              </a:r>
            </a:p>
            <a:p>
              <a:pPr algn="ctr"/>
              <a:r>
                <a:rPr lang="en-US" sz="1400" noProof="0" dirty="0">
                  <a:solidFill>
                    <a:schemeClr val="bg1">
                      <a:lumMod val="75000"/>
                    </a:schemeClr>
                  </a:solidFill>
                </a:rPr>
                <a:t>(different contracts for HW + installation and for digital services)</a:t>
              </a:r>
            </a:p>
          </p:txBody>
        </p:sp>
        <p:sp>
          <p:nvSpPr>
            <p:cNvPr id="119" name="Ovale 69">
              <a:extLst>
                <a:ext uri="{FF2B5EF4-FFF2-40B4-BE49-F238E27FC236}">
                  <a16:creationId xmlns:a16="http://schemas.microsoft.com/office/drawing/2014/main" id="{A96D83B6-B8E2-FAF9-2CA3-12B88441F812}"/>
                </a:ext>
              </a:extLst>
            </p:cNvPr>
            <p:cNvSpPr/>
            <p:nvPr/>
          </p:nvSpPr>
          <p:spPr>
            <a:xfrm>
              <a:off x="4485933"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6</a:t>
              </a:r>
            </a:p>
          </p:txBody>
        </p:sp>
      </p:grpSp>
      <p:grpSp>
        <p:nvGrpSpPr>
          <p:cNvPr id="120" name="Group 119">
            <a:extLst>
              <a:ext uri="{FF2B5EF4-FFF2-40B4-BE49-F238E27FC236}">
                <a16:creationId xmlns:a16="http://schemas.microsoft.com/office/drawing/2014/main" id="{D4AE0FA2-77D5-917F-CB42-4D1E8F2200D5}"/>
              </a:ext>
            </a:extLst>
          </p:cNvPr>
          <p:cNvGrpSpPr/>
          <p:nvPr/>
        </p:nvGrpSpPr>
        <p:grpSpPr>
          <a:xfrm>
            <a:off x="358653" y="4037382"/>
            <a:ext cx="2835541" cy="2452319"/>
            <a:chOff x="358653" y="4037382"/>
            <a:chExt cx="2835541" cy="2452319"/>
          </a:xfrm>
        </p:grpSpPr>
        <p:sp>
          <p:nvSpPr>
            <p:cNvPr id="121" name="Rettangolo 71">
              <a:extLst>
                <a:ext uri="{FF2B5EF4-FFF2-40B4-BE49-F238E27FC236}">
                  <a16:creationId xmlns:a16="http://schemas.microsoft.com/office/drawing/2014/main" id="{6A8E88E7-D166-AD81-587A-8D56C8B4BE93}"/>
                </a:ext>
              </a:extLst>
            </p:cNvPr>
            <p:cNvSpPr/>
            <p:nvPr/>
          </p:nvSpPr>
          <p:spPr>
            <a:xfrm>
              <a:off x="603394"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lumMod val="75000"/>
                    </a:schemeClr>
                  </a:solidFill>
                </a:rPr>
                <a:t>Provide comprehensive customer offer </a:t>
              </a:r>
            </a:p>
            <a:p>
              <a:pPr algn="ctr"/>
              <a:r>
                <a:rPr lang="en-US" sz="1400" dirty="0">
                  <a:solidFill>
                    <a:schemeClr val="bg1">
                      <a:lumMod val="75000"/>
                    </a:schemeClr>
                  </a:solidFill>
                </a:rPr>
                <a:t>(</a:t>
              </a:r>
              <a:r>
                <a:rPr lang="en-US" sz="1400" noProof="0" dirty="0">
                  <a:solidFill>
                    <a:schemeClr val="bg1">
                      <a:lumMod val="75000"/>
                    </a:schemeClr>
                  </a:solidFill>
                </a:rPr>
                <a:t>including chargers, installation and digital services)</a:t>
              </a:r>
            </a:p>
          </p:txBody>
        </p:sp>
        <p:sp>
          <p:nvSpPr>
            <p:cNvPr id="122" name="Ovale 72">
              <a:extLst>
                <a:ext uri="{FF2B5EF4-FFF2-40B4-BE49-F238E27FC236}">
                  <a16:creationId xmlns:a16="http://schemas.microsoft.com/office/drawing/2014/main" id="{66AE2172-D16B-3A79-4C31-97A2DE471AB9}"/>
                </a:ext>
              </a:extLst>
            </p:cNvPr>
            <p:cNvSpPr/>
            <p:nvPr/>
          </p:nvSpPr>
          <p:spPr>
            <a:xfrm>
              <a:off x="1642485"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5</a:t>
              </a:r>
            </a:p>
          </p:txBody>
        </p:sp>
        <p:pic>
          <p:nvPicPr>
            <p:cNvPr id="123" name="Immagine 70" descr="Immagine che contiene schermata&#10;&#10;Descrizione generata automaticamente">
              <a:extLst>
                <a:ext uri="{FF2B5EF4-FFF2-40B4-BE49-F238E27FC236}">
                  <a16:creationId xmlns:a16="http://schemas.microsoft.com/office/drawing/2014/main" id="{0AABECCE-D0CB-2573-0F60-2B3C2465E6A9}"/>
                </a:ext>
              </a:extLst>
            </p:cNvPr>
            <p:cNvPicPr>
              <a:picLocks noChangeAspect="1"/>
            </p:cNvPicPr>
            <p:nvPr/>
          </p:nvPicPr>
          <p:blipFill>
            <a:blip r:embed="rId4"/>
            <a:stretch>
              <a:fillRect/>
            </a:stretch>
          </p:blipFill>
          <p:spPr>
            <a:xfrm rot="5400000">
              <a:off x="-95076" y="5290069"/>
              <a:ext cx="1110714" cy="203255"/>
            </a:xfrm>
            <a:prstGeom prst="rect">
              <a:avLst/>
            </a:prstGeom>
          </p:spPr>
        </p:pic>
      </p:grpSp>
      <p:grpSp>
        <p:nvGrpSpPr>
          <p:cNvPr id="124" name="Group 123">
            <a:extLst>
              <a:ext uri="{FF2B5EF4-FFF2-40B4-BE49-F238E27FC236}">
                <a16:creationId xmlns:a16="http://schemas.microsoft.com/office/drawing/2014/main" id="{9B701FD8-8C27-B6D7-7292-06CA520B37B1}"/>
              </a:ext>
            </a:extLst>
          </p:cNvPr>
          <p:cNvGrpSpPr/>
          <p:nvPr/>
        </p:nvGrpSpPr>
        <p:grpSpPr>
          <a:xfrm>
            <a:off x="6001329" y="4037382"/>
            <a:ext cx="2860671" cy="2452319"/>
            <a:chOff x="6001329" y="4037382"/>
            <a:chExt cx="2860671" cy="2452319"/>
          </a:xfrm>
        </p:grpSpPr>
        <p:pic>
          <p:nvPicPr>
            <p:cNvPr id="125" name="Immagine 73" descr="Immagine che contiene schermata&#10;&#10;Descrizione generata automaticamente">
              <a:extLst>
                <a:ext uri="{FF2B5EF4-FFF2-40B4-BE49-F238E27FC236}">
                  <a16:creationId xmlns:a16="http://schemas.microsoft.com/office/drawing/2014/main" id="{588D5EA0-D4E1-D256-6E7A-E1EAF2FE1F9F}"/>
                </a:ext>
              </a:extLst>
            </p:cNvPr>
            <p:cNvPicPr>
              <a:picLocks noChangeAspect="1"/>
            </p:cNvPicPr>
            <p:nvPr/>
          </p:nvPicPr>
          <p:blipFill>
            <a:blip r:embed="rId4"/>
            <a:stretch>
              <a:fillRect/>
            </a:stretch>
          </p:blipFill>
          <p:spPr>
            <a:xfrm rot="5400000">
              <a:off x="5547600" y="5317822"/>
              <a:ext cx="1110714" cy="203255"/>
            </a:xfrm>
            <a:prstGeom prst="rect">
              <a:avLst/>
            </a:prstGeom>
          </p:spPr>
        </p:pic>
        <p:sp>
          <p:nvSpPr>
            <p:cNvPr id="126" name="Rettangolo 68">
              <a:extLst>
                <a:ext uri="{FF2B5EF4-FFF2-40B4-BE49-F238E27FC236}">
                  <a16:creationId xmlns:a16="http://schemas.microsoft.com/office/drawing/2014/main" id="{F09D56DE-1816-355F-C675-95A581FAC843}"/>
                </a:ext>
              </a:extLst>
            </p:cNvPr>
            <p:cNvSpPr/>
            <p:nvPr/>
          </p:nvSpPr>
          <p:spPr>
            <a:xfrm>
              <a:off x="62712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lumMod val="75000"/>
                    </a:schemeClr>
                  </a:solidFill>
                </a:rPr>
                <a:t>Implement the charging solutions</a:t>
              </a:r>
            </a:p>
          </p:txBody>
        </p:sp>
        <p:sp>
          <p:nvSpPr>
            <p:cNvPr id="127" name="Ovale 69">
              <a:extLst>
                <a:ext uri="{FF2B5EF4-FFF2-40B4-BE49-F238E27FC236}">
                  <a16:creationId xmlns:a16="http://schemas.microsoft.com/office/drawing/2014/main" id="{EE263F21-F0EE-F503-C234-75C50D31F13E}"/>
                </a:ext>
              </a:extLst>
            </p:cNvPr>
            <p:cNvSpPr/>
            <p:nvPr/>
          </p:nvSpPr>
          <p:spPr>
            <a:xfrm>
              <a:off x="7329381"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7</a:t>
              </a:r>
            </a:p>
          </p:txBody>
        </p:sp>
      </p:grpSp>
      <p:grpSp>
        <p:nvGrpSpPr>
          <p:cNvPr id="128" name="Group 127">
            <a:extLst>
              <a:ext uri="{FF2B5EF4-FFF2-40B4-BE49-F238E27FC236}">
                <a16:creationId xmlns:a16="http://schemas.microsoft.com/office/drawing/2014/main" id="{677D7068-872C-C51C-BC88-D620E464A827}"/>
              </a:ext>
            </a:extLst>
          </p:cNvPr>
          <p:cNvGrpSpPr/>
          <p:nvPr/>
        </p:nvGrpSpPr>
        <p:grpSpPr>
          <a:xfrm>
            <a:off x="8834529" y="4037382"/>
            <a:ext cx="2857071" cy="2452319"/>
            <a:chOff x="8834529" y="4037382"/>
            <a:chExt cx="2857071" cy="2452319"/>
          </a:xfrm>
        </p:grpSpPr>
        <p:pic>
          <p:nvPicPr>
            <p:cNvPr id="129" name="Immagine 73" descr="Immagine che contiene schermata&#10;&#10;Descrizione generata automaticamente">
              <a:extLst>
                <a:ext uri="{FF2B5EF4-FFF2-40B4-BE49-F238E27FC236}">
                  <a16:creationId xmlns:a16="http://schemas.microsoft.com/office/drawing/2014/main" id="{88A3FFCB-E81F-2744-7CDD-401283AB4840}"/>
                </a:ext>
              </a:extLst>
            </p:cNvPr>
            <p:cNvPicPr>
              <a:picLocks noChangeAspect="1"/>
            </p:cNvPicPr>
            <p:nvPr/>
          </p:nvPicPr>
          <p:blipFill>
            <a:blip r:embed="rId4"/>
            <a:stretch>
              <a:fillRect/>
            </a:stretch>
          </p:blipFill>
          <p:spPr>
            <a:xfrm rot="5400000">
              <a:off x="8380800" y="5290070"/>
              <a:ext cx="1110714" cy="203255"/>
            </a:xfrm>
            <a:prstGeom prst="rect">
              <a:avLst/>
            </a:prstGeom>
          </p:spPr>
        </p:pic>
        <p:sp>
          <p:nvSpPr>
            <p:cNvPr id="130" name="Rettangolo 68">
              <a:extLst>
                <a:ext uri="{FF2B5EF4-FFF2-40B4-BE49-F238E27FC236}">
                  <a16:creationId xmlns:a16="http://schemas.microsoft.com/office/drawing/2014/main" id="{F0EBD914-420F-7D65-3FF8-A35E77EB7789}"/>
                </a:ext>
              </a:extLst>
            </p:cNvPr>
            <p:cNvSpPr/>
            <p:nvPr/>
          </p:nvSpPr>
          <p:spPr>
            <a:xfrm>
              <a:off x="9100800" y="4293693"/>
              <a:ext cx="2590800" cy="2196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noProof="0" dirty="0">
                  <a:solidFill>
                    <a:schemeClr val="bg1">
                      <a:lumMod val="75000"/>
                    </a:schemeClr>
                  </a:solidFill>
                </a:rPr>
                <a:t>Ongoing invoicing, customer support and maintenance of charging solutions</a:t>
              </a:r>
            </a:p>
          </p:txBody>
        </p:sp>
        <p:sp>
          <p:nvSpPr>
            <p:cNvPr id="131" name="Ovale 69">
              <a:extLst>
                <a:ext uri="{FF2B5EF4-FFF2-40B4-BE49-F238E27FC236}">
                  <a16:creationId xmlns:a16="http://schemas.microsoft.com/office/drawing/2014/main" id="{020124B0-4C29-B666-79B9-E98136CD1E07}"/>
                </a:ext>
              </a:extLst>
            </p:cNvPr>
            <p:cNvSpPr/>
            <p:nvPr/>
          </p:nvSpPr>
          <p:spPr>
            <a:xfrm>
              <a:off x="10172829" y="4037382"/>
              <a:ext cx="512619" cy="512619"/>
            </a:xfrm>
            <a:prstGeom prst="ellipse">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bg1">
                      <a:lumMod val="75000"/>
                    </a:schemeClr>
                  </a:solidFill>
                </a:rPr>
                <a:t>8</a:t>
              </a:r>
            </a:p>
          </p:txBody>
        </p:sp>
      </p:grpSp>
      <p:sp>
        <p:nvSpPr>
          <p:cNvPr id="2" name="Espace réservé du numéro de diapositive 1">
            <a:extLst>
              <a:ext uri="{FF2B5EF4-FFF2-40B4-BE49-F238E27FC236}">
                <a16:creationId xmlns:a16="http://schemas.microsoft.com/office/drawing/2014/main" id="{7AC34262-9171-B5EF-6E9C-276A208D29ED}"/>
              </a:ext>
            </a:extLst>
          </p:cNvPr>
          <p:cNvSpPr>
            <a:spLocks noGrp="1"/>
          </p:cNvSpPr>
          <p:nvPr>
            <p:ph type="sldNum" sz="quarter" idx="12"/>
          </p:nvPr>
        </p:nvSpPr>
        <p:spPr/>
        <p:txBody>
          <a:bodyPr/>
          <a:lstStyle/>
          <a:p>
            <a:fld id="{60DD8995-F2EE-40C4-8103-1CCA6A102646}" type="slidenum">
              <a:rPr lang="en-US" noProof="0" smtClean="0"/>
              <a:t>43</a:t>
            </a:fld>
            <a:endParaRPr lang="en-US" noProof="0" dirty="0"/>
          </a:p>
        </p:txBody>
      </p:sp>
      <p:sp>
        <p:nvSpPr>
          <p:cNvPr id="5" name="Rectangle 4">
            <a:extLst>
              <a:ext uri="{FF2B5EF4-FFF2-40B4-BE49-F238E27FC236}">
                <a16:creationId xmlns:a16="http://schemas.microsoft.com/office/drawing/2014/main" id="{A4797811-1293-293F-3A27-F95D38329280}"/>
              </a:ext>
            </a:extLst>
          </p:cNvPr>
          <p:cNvSpPr/>
          <p:nvPr/>
        </p:nvSpPr>
        <p:spPr>
          <a:xfrm>
            <a:off x="500764" y="1298313"/>
            <a:ext cx="5703170" cy="2715193"/>
          </a:xfrm>
          <a:prstGeom prst="rect">
            <a:avLst/>
          </a:prstGeom>
          <a:no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E385949-5730-6C56-DDB3-2B96B0825763}"/>
              </a:ext>
            </a:extLst>
          </p:cNvPr>
          <p:cNvSpPr/>
          <p:nvPr/>
        </p:nvSpPr>
        <p:spPr>
          <a:xfrm>
            <a:off x="0" y="1104900"/>
            <a:ext cx="12169226" cy="5726595"/>
          </a:xfrm>
          <a:prstGeom prst="rect">
            <a:avLst/>
          </a:prstGeom>
          <a:solidFill>
            <a:schemeClr val="bg1">
              <a:alpha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8B30FE-1CA4-1E60-B1AB-4EEF36E07913}"/>
              </a:ext>
            </a:extLst>
          </p:cNvPr>
          <p:cNvSpPr/>
          <p:nvPr/>
        </p:nvSpPr>
        <p:spPr>
          <a:xfrm>
            <a:off x="1652913" y="2564307"/>
            <a:ext cx="8886174" cy="25272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Remember:</a:t>
            </a:r>
          </a:p>
          <a:p>
            <a:pPr algn="ctr"/>
            <a:r>
              <a:rPr lang="en-US" sz="2000" b="1" dirty="0">
                <a:solidFill>
                  <a:schemeClr val="bg1"/>
                </a:solidFill>
              </a:rPr>
              <a:t>Your role is to maximize the number of leads for charging solutions</a:t>
            </a:r>
          </a:p>
          <a:p>
            <a:pPr algn="ctr"/>
            <a:r>
              <a:rPr lang="en-US" sz="2000" b="1" dirty="0">
                <a:solidFill>
                  <a:schemeClr val="bg1"/>
                </a:solidFill>
              </a:rPr>
              <a:t>It will support your EV sales and fleet customer satisfaction</a:t>
            </a:r>
          </a:p>
          <a:p>
            <a:pPr algn="ctr"/>
            <a:endParaRPr lang="en-US" sz="1050" dirty="0"/>
          </a:p>
          <a:p>
            <a:pPr algn="ctr"/>
            <a:r>
              <a:rPr lang="en-US" sz="2000" dirty="0"/>
              <a:t>You and your dealership remain responsible </a:t>
            </a:r>
            <a:r>
              <a:rPr lang="en-US" sz="2000" dirty="0">
                <a:solidFill>
                  <a:schemeClr val="bg1"/>
                </a:solidFill>
              </a:rPr>
              <a:t>for any questions &amp; concerns about electric vehicles</a:t>
            </a:r>
          </a:p>
          <a:p>
            <a:pPr algn="ctr"/>
            <a:endParaRPr lang="en-US" sz="2000" b="1" dirty="0">
              <a:solidFill>
                <a:srgbClr val="FFFF00"/>
              </a:solidFill>
            </a:endParaRPr>
          </a:p>
        </p:txBody>
      </p:sp>
      <p:sp>
        <p:nvSpPr>
          <p:cNvPr id="25" name="ZoneTexte 3">
            <a:extLst>
              <a:ext uri="{FF2B5EF4-FFF2-40B4-BE49-F238E27FC236}">
                <a16:creationId xmlns:a16="http://schemas.microsoft.com/office/drawing/2014/main" id="{E8EA7D78-D793-F4E0-E55C-BB8983E594D2}"/>
              </a:ext>
            </a:extLst>
          </p:cNvPr>
          <p:cNvSpPr txBox="1"/>
          <p:nvPr/>
        </p:nvSpPr>
        <p:spPr>
          <a:xfrm>
            <a:off x="627106" y="860524"/>
            <a:ext cx="10029810" cy="461665"/>
          </a:xfrm>
          <a:prstGeom prst="rect">
            <a:avLst/>
          </a:prstGeom>
          <a:noFill/>
        </p:spPr>
        <p:txBody>
          <a:bodyPr wrap="square">
            <a:spAutoFit/>
          </a:bodyPr>
          <a:lstStyle/>
          <a:p>
            <a:r>
              <a:rPr lang="en-US" sz="2400" noProof="0" dirty="0">
                <a:solidFill>
                  <a:srgbClr val="243682"/>
                </a:solidFill>
                <a:latin typeface="Encode Sans Expanded" panose="00000505000000000000" pitchFamily="2" charset="0"/>
                <a:ea typeface="+mj-ea"/>
                <a:cs typeface="+mj-cs"/>
              </a:rPr>
              <a:t>Our fit?</a:t>
            </a:r>
          </a:p>
        </p:txBody>
      </p:sp>
    </p:spTree>
    <p:extLst>
      <p:ext uri="{BB962C8B-B14F-4D97-AF65-F5344CB8AC3E}">
        <p14:creationId xmlns:p14="http://schemas.microsoft.com/office/powerpoint/2010/main" val="37875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BA376-0C76-DCA2-B4AF-8F316B7DBCCD}"/>
            </a:ext>
          </a:extLst>
        </p:cNvPr>
        <p:cNvGrpSpPr/>
        <p:nvPr/>
      </p:nvGrpSpPr>
      <p:grpSpPr>
        <a:xfrm>
          <a:off x="0" y="0"/>
          <a:ext cx="0" cy="0"/>
          <a:chOff x="0" y="0"/>
          <a:chExt cx="0" cy="0"/>
        </a:xfrm>
      </p:grpSpPr>
      <p:pic>
        <p:nvPicPr>
          <p:cNvPr id="5" name="Immagine 22">
            <a:extLst>
              <a:ext uri="{FF2B5EF4-FFF2-40B4-BE49-F238E27FC236}">
                <a16:creationId xmlns:a16="http://schemas.microsoft.com/office/drawing/2014/main" id="{28B52AD0-F05C-D347-C541-28B04A205792}"/>
              </a:ext>
            </a:extLst>
          </p:cNvPr>
          <p:cNvPicPr>
            <a:picLocks noChangeAspect="1"/>
          </p:cNvPicPr>
          <p:nvPr/>
        </p:nvPicPr>
        <p:blipFill>
          <a:blip r:embed="rId3">
            <a:alphaModFix amt="50000"/>
          </a:blip>
          <a:stretch>
            <a:fillRect/>
          </a:stretch>
        </p:blipFill>
        <p:spPr>
          <a:xfrm>
            <a:off x="6874063" y="1564384"/>
            <a:ext cx="5317937" cy="5218829"/>
          </a:xfrm>
          <a:prstGeom prst="rect">
            <a:avLst/>
          </a:prstGeom>
        </p:spPr>
      </p:pic>
      <p:sp>
        <p:nvSpPr>
          <p:cNvPr id="42" name="Espace réservé du texte 2">
            <a:extLst>
              <a:ext uri="{FF2B5EF4-FFF2-40B4-BE49-F238E27FC236}">
                <a16:creationId xmlns:a16="http://schemas.microsoft.com/office/drawing/2014/main" id="{315CD090-EECC-E5DB-BBFF-97B3C124D350}"/>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12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all"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r>
              <a:rPr lang="en-US"/>
              <a:t>OUR ROLE</a:t>
            </a:r>
            <a:endParaRPr lang="en-US" dirty="0"/>
          </a:p>
        </p:txBody>
      </p:sp>
      <p:sp>
        <p:nvSpPr>
          <p:cNvPr id="4" name="ZoneTexte 3">
            <a:extLst>
              <a:ext uri="{FF2B5EF4-FFF2-40B4-BE49-F238E27FC236}">
                <a16:creationId xmlns:a16="http://schemas.microsoft.com/office/drawing/2014/main" id="{25A7D4C2-A060-0009-B319-B63B16C08DBB}"/>
              </a:ext>
            </a:extLst>
          </p:cNvPr>
          <p:cNvSpPr txBox="1"/>
          <p:nvPr/>
        </p:nvSpPr>
        <p:spPr>
          <a:xfrm>
            <a:off x="627106" y="860524"/>
            <a:ext cx="10029810" cy="461665"/>
          </a:xfrm>
          <a:prstGeom prst="rect">
            <a:avLst/>
          </a:prstGeom>
          <a:noFill/>
        </p:spPr>
        <p:txBody>
          <a:bodyPr wrap="square">
            <a:spAutoFit/>
          </a:bodyPr>
          <a:lstStyle/>
          <a:p>
            <a:r>
              <a:rPr lang="en-US" sz="2400" dirty="0">
                <a:solidFill>
                  <a:srgbClr val="243682"/>
                </a:solidFill>
                <a:latin typeface="Encode Sans Expanded" panose="00000505000000000000" pitchFamily="2" charset="0"/>
                <a:ea typeface="+mj-ea"/>
                <a:cs typeface="+mj-cs"/>
              </a:rPr>
              <a:t>What information do we seek about customers normally?</a:t>
            </a:r>
          </a:p>
        </p:txBody>
      </p:sp>
      <p:grpSp>
        <p:nvGrpSpPr>
          <p:cNvPr id="7" name="Gruppo 146">
            <a:extLst>
              <a:ext uri="{FF2B5EF4-FFF2-40B4-BE49-F238E27FC236}">
                <a16:creationId xmlns:a16="http://schemas.microsoft.com/office/drawing/2014/main" id="{BFEAD624-632C-89E4-AB2B-A2A2EA520BC7}"/>
              </a:ext>
            </a:extLst>
          </p:cNvPr>
          <p:cNvGrpSpPr/>
          <p:nvPr/>
        </p:nvGrpSpPr>
        <p:grpSpPr>
          <a:xfrm>
            <a:off x="393534" y="1401587"/>
            <a:ext cx="3705684" cy="2757055"/>
            <a:chOff x="315132" y="920955"/>
            <a:chExt cx="3705684" cy="2990046"/>
          </a:xfrm>
        </p:grpSpPr>
        <p:sp>
          <p:nvSpPr>
            <p:cNvPr id="15" name="Rettangolo con angoli arrotondati 2">
              <a:extLst>
                <a:ext uri="{FF2B5EF4-FFF2-40B4-BE49-F238E27FC236}">
                  <a16:creationId xmlns:a16="http://schemas.microsoft.com/office/drawing/2014/main" id="{C69FAD8C-EC0A-64C3-E598-8E0804E40E34}"/>
                </a:ext>
              </a:extLst>
            </p:cNvPr>
            <p:cNvSpPr/>
            <p:nvPr/>
          </p:nvSpPr>
          <p:spPr>
            <a:xfrm>
              <a:off x="315132" y="920955"/>
              <a:ext cx="3705684" cy="2990046"/>
            </a:xfrm>
            <a:prstGeom prst="roundRect">
              <a:avLst>
                <a:gd name="adj" fmla="val 4538"/>
              </a:avLst>
            </a:prstGeom>
            <a:solidFill>
              <a:schemeClr val="bg1"/>
            </a:solidFill>
            <a:ln w="38100">
              <a:solidFill>
                <a:srgbClr val="24368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243682"/>
                </a:solidFill>
              </a:endParaRPr>
            </a:p>
            <a:p>
              <a:endParaRPr lang="en-US" dirty="0">
                <a:solidFill>
                  <a:srgbClr val="243682"/>
                </a:solidFill>
              </a:endParaRPr>
            </a:p>
            <a:p>
              <a:pPr marL="285750" indent="-285750">
                <a:buFont typeface="Arial" panose="020B0604020202020204" pitchFamily="34" charset="0"/>
                <a:buChar char="•"/>
              </a:pPr>
              <a:r>
                <a:rPr lang="en-US" sz="1200" b="1" noProof="0" dirty="0">
                  <a:solidFill>
                    <a:srgbClr val="243682"/>
                  </a:solidFill>
                </a:rPr>
                <a:t>Customer type</a:t>
              </a:r>
            </a:p>
            <a:p>
              <a:pPr marL="311150" indent="-311150">
                <a:tabLst>
                  <a:tab pos="298450" algn="l"/>
                </a:tabLst>
              </a:pPr>
              <a:r>
                <a:rPr lang="en-US" sz="1200" b="1" noProof="0" dirty="0">
                  <a:solidFill>
                    <a:srgbClr val="243682"/>
                  </a:solidFill>
                </a:rPr>
                <a:t>	</a:t>
              </a:r>
              <a:r>
                <a:rPr lang="en-US" sz="1200" noProof="0" dirty="0">
                  <a:solidFill>
                    <a:srgbClr val="243682"/>
                  </a:solidFill>
                </a:rPr>
                <a:t>Private</a:t>
              </a:r>
              <a:r>
                <a:rPr lang="en-US" sz="1200" dirty="0">
                  <a:solidFill>
                    <a:srgbClr val="243682"/>
                  </a:solidFill>
                </a:rPr>
                <a:t>, </a:t>
              </a:r>
              <a:r>
                <a:rPr lang="en-US" sz="1200" noProof="0" dirty="0">
                  <a:solidFill>
                    <a:srgbClr val="243682"/>
                  </a:solidFill>
                </a:rPr>
                <a:t>professional</a:t>
              </a:r>
            </a:p>
            <a:p>
              <a:pPr marL="311150" indent="-311150">
                <a:buFont typeface="Arial" panose="020B0604020202020204" pitchFamily="34" charset="0"/>
                <a:buChar char="•"/>
                <a:tabLst>
                  <a:tab pos="298450" algn="l"/>
                </a:tabLst>
              </a:pPr>
              <a:endParaRPr lang="en-US" sz="700" dirty="0">
                <a:solidFill>
                  <a:srgbClr val="243682"/>
                </a:solidFill>
              </a:endParaRPr>
            </a:p>
            <a:p>
              <a:pPr marL="311150" indent="-311150">
                <a:buFont typeface="Arial" panose="020B0604020202020204" pitchFamily="34" charset="0"/>
                <a:buChar char="•"/>
                <a:tabLst>
                  <a:tab pos="298450" algn="l"/>
                </a:tabLst>
              </a:pPr>
              <a:r>
                <a:rPr lang="en-US" sz="1200" b="1" noProof="0" dirty="0">
                  <a:solidFill>
                    <a:srgbClr val="243682"/>
                  </a:solidFill>
                </a:rPr>
                <a:t>Contact person</a:t>
              </a:r>
            </a:p>
            <a:p>
              <a:pPr marL="311150" indent="-311150">
                <a:tabLst>
                  <a:tab pos="298450" algn="l"/>
                </a:tabLst>
              </a:pPr>
              <a:r>
                <a:rPr lang="en-US" sz="1200" dirty="0">
                  <a:solidFill>
                    <a:srgbClr val="243682"/>
                  </a:solidFill>
                </a:rPr>
                <a:t>	Decision maker</a:t>
              </a:r>
              <a:endParaRPr lang="en-US" sz="700" b="1" dirty="0">
                <a:solidFill>
                  <a:srgbClr val="243682"/>
                </a:solidFill>
                <a:highlight>
                  <a:srgbClr val="FFFF00"/>
                </a:highlight>
              </a:endParaRPr>
            </a:p>
            <a:p>
              <a:pPr marL="311150" indent="-311150">
                <a:buFont typeface="Arial" panose="020B0604020202020204" pitchFamily="34" charset="0"/>
                <a:buChar char="•"/>
                <a:tabLst>
                  <a:tab pos="298450" algn="l"/>
                </a:tabLst>
              </a:pPr>
              <a:r>
                <a:rPr lang="en-US" sz="1200" b="1" dirty="0">
                  <a:solidFill>
                    <a:srgbClr val="243682"/>
                  </a:solidFill>
                </a:rPr>
                <a:t>Company</a:t>
              </a:r>
            </a:p>
            <a:p>
              <a:pPr marL="0" lvl="1">
                <a:tabLst>
                  <a:tab pos="298450" algn="l"/>
                </a:tabLst>
              </a:pPr>
              <a:r>
                <a:rPr lang="en-US" sz="1200" dirty="0">
                  <a:solidFill>
                    <a:srgbClr val="243682"/>
                  </a:solidFill>
                </a:rPr>
                <a:t>	Sector, trade(s), size, history</a:t>
              </a:r>
            </a:p>
            <a:p>
              <a:pPr marL="311150" indent="-311150">
                <a:buFont typeface="Arial" panose="020B0604020202020204" pitchFamily="34" charset="0"/>
                <a:buChar char="•"/>
                <a:tabLst>
                  <a:tab pos="298450" algn="l"/>
                </a:tabLst>
              </a:pPr>
              <a:endParaRPr lang="en-US" sz="700" dirty="0">
                <a:solidFill>
                  <a:srgbClr val="243682"/>
                </a:solidFill>
              </a:endParaRPr>
            </a:p>
            <a:p>
              <a:pPr marL="311150" indent="-311150">
                <a:buFont typeface="Arial" panose="020B0604020202020204" pitchFamily="34" charset="0"/>
                <a:buChar char="•"/>
                <a:tabLst>
                  <a:tab pos="298450" algn="l"/>
                </a:tabLst>
              </a:pPr>
              <a:r>
                <a:rPr lang="en-US" sz="1200" b="1" dirty="0">
                  <a:solidFill>
                    <a:srgbClr val="243682"/>
                  </a:solidFill>
                </a:rPr>
                <a:t>Fleet</a:t>
              </a:r>
            </a:p>
            <a:p>
              <a:pPr marL="0" lvl="1">
                <a:tabLst>
                  <a:tab pos="298450" algn="l"/>
                </a:tabLst>
              </a:pPr>
              <a:r>
                <a:rPr lang="en-US" sz="1200" dirty="0">
                  <a:solidFill>
                    <a:srgbClr val="243682"/>
                  </a:solidFill>
                </a:rPr>
                <a:t>	Size, brands / models, acquisition 	procedure(s), renewal plan</a:t>
              </a:r>
            </a:p>
          </p:txBody>
        </p:sp>
        <p:sp>
          <p:nvSpPr>
            <p:cNvPr id="16" name="Rettangolo con angoli arrotondati sullo stesso lato 7">
              <a:extLst>
                <a:ext uri="{FF2B5EF4-FFF2-40B4-BE49-F238E27FC236}">
                  <a16:creationId xmlns:a16="http://schemas.microsoft.com/office/drawing/2014/main" id="{C1655870-7D7C-937C-3E3C-B5845CA1E1CF}"/>
                </a:ext>
              </a:extLst>
            </p:cNvPr>
            <p:cNvSpPr/>
            <p:nvPr/>
          </p:nvSpPr>
          <p:spPr>
            <a:xfrm>
              <a:off x="315133" y="920955"/>
              <a:ext cx="3705683" cy="652759"/>
            </a:xfrm>
            <a:prstGeom prst="round2SameRect">
              <a:avLst>
                <a:gd name="adj1" fmla="val 25330"/>
                <a:gd name="adj2" fmla="val 0"/>
              </a:avLst>
            </a:prstGeom>
            <a:solidFill>
              <a:srgbClr val="243682"/>
            </a:solidFill>
            <a:ln>
              <a:solidFill>
                <a:srgbClr val="24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WHO IS MY CUSTOMER?</a:t>
              </a:r>
            </a:p>
          </p:txBody>
        </p:sp>
      </p:grpSp>
      <p:grpSp>
        <p:nvGrpSpPr>
          <p:cNvPr id="8" name="Gruppo 162">
            <a:extLst>
              <a:ext uri="{FF2B5EF4-FFF2-40B4-BE49-F238E27FC236}">
                <a16:creationId xmlns:a16="http://schemas.microsoft.com/office/drawing/2014/main" id="{EDA29437-BDFE-393E-E2E0-61DEEA18491B}"/>
              </a:ext>
            </a:extLst>
          </p:cNvPr>
          <p:cNvGrpSpPr/>
          <p:nvPr/>
        </p:nvGrpSpPr>
        <p:grpSpPr>
          <a:xfrm>
            <a:off x="4243158" y="1396900"/>
            <a:ext cx="3705684" cy="3896716"/>
            <a:chOff x="4164756" y="920955"/>
            <a:chExt cx="3705684" cy="4226015"/>
          </a:xfrm>
        </p:grpSpPr>
        <p:sp>
          <p:nvSpPr>
            <p:cNvPr id="13" name="Rettangolo con angoli arrotondati 172">
              <a:extLst>
                <a:ext uri="{FF2B5EF4-FFF2-40B4-BE49-F238E27FC236}">
                  <a16:creationId xmlns:a16="http://schemas.microsoft.com/office/drawing/2014/main" id="{46F50F03-3726-D039-4431-084D3FD667C1}"/>
                </a:ext>
              </a:extLst>
            </p:cNvPr>
            <p:cNvSpPr/>
            <p:nvPr/>
          </p:nvSpPr>
          <p:spPr>
            <a:xfrm>
              <a:off x="4164756" y="920956"/>
              <a:ext cx="3705684" cy="4226014"/>
            </a:xfrm>
            <a:prstGeom prst="roundRect">
              <a:avLst>
                <a:gd name="adj" fmla="val 4538"/>
              </a:avLst>
            </a:prstGeom>
            <a:solidFill>
              <a:schemeClr val="bg1"/>
            </a:solidFill>
            <a:ln w="38100">
              <a:solidFill>
                <a:srgbClr val="24368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p>
            <a:p>
              <a:endParaRPr lang="en-US" dirty="0"/>
            </a:p>
            <a:p>
              <a:pPr marL="285750" indent="-285750">
                <a:buFont typeface="Arial" panose="020B0604020202020204" pitchFamily="34" charset="0"/>
                <a:buChar char="•"/>
                <a:tabLst>
                  <a:tab pos="298450" algn="l"/>
                </a:tabLst>
              </a:pPr>
              <a:r>
                <a:rPr lang="en-US" sz="1200" b="1" noProof="0" dirty="0">
                  <a:solidFill>
                    <a:srgbClr val="243682"/>
                  </a:solidFill>
                </a:rPr>
                <a:t>Use</a:t>
              </a:r>
            </a:p>
            <a:p>
              <a:pPr marL="0" lvl="1">
                <a:tabLst>
                  <a:tab pos="298450" algn="l"/>
                </a:tabLst>
              </a:pPr>
              <a:r>
                <a:rPr lang="en-US" sz="1200" dirty="0">
                  <a:solidFill>
                    <a:srgbClr val="243682"/>
                  </a:solidFill>
                </a:rPr>
                <a:t>	Where they go / distance? Annual mileage</a:t>
              </a:r>
            </a:p>
            <a:p>
              <a:pPr marL="0" lvl="1">
                <a:tabLst>
                  <a:tab pos="298450" algn="l"/>
                </a:tabLst>
              </a:pPr>
              <a:endParaRPr lang="en-US" sz="700" noProof="0" dirty="0">
                <a:solidFill>
                  <a:srgbClr val="243682"/>
                </a:solidFill>
              </a:endParaRPr>
            </a:p>
            <a:p>
              <a:pPr marL="285750" lvl="1" indent="-285750">
                <a:buFont typeface="Arial" panose="020B0604020202020204" pitchFamily="34" charset="0"/>
                <a:buChar char="•"/>
                <a:tabLst>
                  <a:tab pos="298450" algn="l"/>
                </a:tabLst>
              </a:pPr>
              <a:r>
                <a:rPr lang="en-US" sz="1200" b="1" dirty="0">
                  <a:solidFill>
                    <a:srgbClr val="243682"/>
                  </a:solidFill>
                </a:rPr>
                <a:t>Current fleet</a:t>
              </a:r>
            </a:p>
            <a:p>
              <a:pPr marL="0" lvl="1">
                <a:tabLst>
                  <a:tab pos="298450" algn="l"/>
                </a:tabLst>
              </a:pPr>
              <a:r>
                <a:rPr lang="en-US" sz="1200" b="1" noProof="0" dirty="0">
                  <a:solidFill>
                    <a:srgbClr val="243682"/>
                  </a:solidFill>
                </a:rPr>
                <a:t>	</a:t>
              </a:r>
              <a:r>
                <a:rPr lang="en-US" sz="1200" noProof="0" dirty="0">
                  <a:solidFill>
                    <a:srgbClr val="243682"/>
                  </a:solidFill>
                </a:rPr>
                <a:t>Likes / </a:t>
              </a:r>
              <a:r>
                <a:rPr lang="en-US" sz="1200" dirty="0">
                  <a:solidFill>
                    <a:srgbClr val="243682"/>
                  </a:solidFill>
                </a:rPr>
                <a:t>dislikes, </a:t>
              </a:r>
              <a:r>
                <a:rPr lang="en-US" sz="1200" noProof="0" dirty="0">
                  <a:solidFill>
                    <a:srgbClr val="243682"/>
                  </a:solidFill>
                </a:rPr>
                <a:t>TCO, </a:t>
              </a:r>
              <a:r>
                <a:rPr lang="en-US" sz="1200" dirty="0">
                  <a:solidFill>
                    <a:srgbClr val="243682"/>
                  </a:solidFill>
                </a:rPr>
                <a:t>finance, </a:t>
              </a:r>
              <a:r>
                <a:rPr lang="en-US" sz="1200" noProof="0" dirty="0">
                  <a:solidFill>
                    <a:srgbClr val="243682"/>
                  </a:solidFill>
                </a:rPr>
                <a:t>advantages 	/ disadvantages</a:t>
              </a:r>
            </a:p>
            <a:p>
              <a:pPr marL="285750" indent="-285750">
                <a:buFont typeface="Arial" panose="020B0604020202020204" pitchFamily="34" charset="0"/>
                <a:buChar char="•"/>
                <a:tabLst>
                  <a:tab pos="298450" algn="l"/>
                </a:tabLst>
              </a:pPr>
              <a:endParaRPr lang="en-US" sz="700" dirty="0">
                <a:solidFill>
                  <a:srgbClr val="243682"/>
                </a:solidFill>
              </a:endParaRPr>
            </a:p>
            <a:p>
              <a:pPr marL="285750" indent="-285750">
                <a:buFont typeface="Arial" panose="020B0604020202020204" pitchFamily="34" charset="0"/>
                <a:buChar char="•"/>
                <a:tabLst>
                  <a:tab pos="298450" algn="l"/>
                </a:tabLst>
              </a:pPr>
              <a:r>
                <a:rPr lang="en-US" sz="1200" b="1" noProof="0" dirty="0">
                  <a:solidFill>
                    <a:srgbClr val="243682"/>
                  </a:solidFill>
                </a:rPr>
                <a:t>New vehicle criteria</a:t>
              </a:r>
            </a:p>
            <a:p>
              <a:pPr marL="0" lvl="1">
                <a:tabLst>
                  <a:tab pos="298450" algn="l"/>
                </a:tabLst>
              </a:pPr>
              <a:r>
                <a:rPr lang="en-US" sz="1200" dirty="0">
                  <a:solidFill>
                    <a:srgbClr val="243682"/>
                  </a:solidFill>
                </a:rPr>
                <a:t>	Priorities, </a:t>
              </a:r>
              <a:r>
                <a:rPr lang="en-US" sz="1200" noProof="0" dirty="0">
                  <a:solidFill>
                    <a:srgbClr val="243682"/>
                  </a:solidFill>
                </a:rPr>
                <a:t>constraints</a:t>
              </a:r>
              <a:r>
                <a:rPr lang="en-US" sz="1200" dirty="0">
                  <a:solidFill>
                    <a:srgbClr val="243682"/>
                  </a:solidFill>
                </a:rPr>
                <a:t>, CO</a:t>
              </a:r>
              <a:r>
                <a:rPr lang="en-US" sz="1200" baseline="-25000" dirty="0">
                  <a:solidFill>
                    <a:srgbClr val="243682"/>
                  </a:solidFill>
                </a:rPr>
                <a:t>2</a:t>
              </a:r>
              <a:r>
                <a:rPr lang="en-US" sz="1200" dirty="0">
                  <a:solidFill>
                    <a:srgbClr val="243682"/>
                  </a:solidFill>
                </a:rPr>
                <a:t> emissions, 	</a:t>
              </a:r>
              <a:r>
                <a:rPr lang="en-US" sz="1200" noProof="0" dirty="0">
                  <a:solidFill>
                    <a:srgbClr val="243682"/>
                  </a:solidFill>
                </a:rPr>
                <a:t>competition</a:t>
              </a:r>
            </a:p>
            <a:p>
              <a:pPr marL="285750" indent="-285750">
                <a:buFont typeface="Arial" panose="020B0604020202020204" pitchFamily="34" charset="0"/>
                <a:buChar char="•"/>
                <a:tabLst>
                  <a:tab pos="298450" algn="l"/>
                </a:tabLst>
              </a:pPr>
              <a:endParaRPr lang="en-US" sz="700" dirty="0">
                <a:solidFill>
                  <a:srgbClr val="243682"/>
                </a:solidFill>
              </a:endParaRPr>
            </a:p>
            <a:p>
              <a:pPr marL="285750" indent="-285750">
                <a:buFont typeface="Arial" panose="020B0604020202020204" pitchFamily="34" charset="0"/>
                <a:buChar char="•"/>
                <a:tabLst>
                  <a:tab pos="298450" algn="l"/>
                </a:tabLst>
              </a:pPr>
              <a:r>
                <a:rPr lang="en-US" sz="1200" b="1" noProof="0" dirty="0">
                  <a:solidFill>
                    <a:srgbClr val="243682"/>
                  </a:solidFill>
                </a:rPr>
                <a:t>Business criteria</a:t>
              </a:r>
            </a:p>
            <a:p>
              <a:pPr marL="0" lvl="1">
                <a:tabLst>
                  <a:tab pos="298450" algn="l"/>
                </a:tabLst>
              </a:pPr>
              <a:r>
                <a:rPr lang="en-US" sz="1200" dirty="0">
                  <a:solidFill>
                    <a:srgbClr val="243682"/>
                  </a:solidFill>
                </a:rPr>
                <a:t>	Taxes, </a:t>
              </a:r>
              <a:r>
                <a:rPr lang="en-US" sz="1200" noProof="0" dirty="0">
                  <a:solidFill>
                    <a:srgbClr val="243682"/>
                  </a:solidFill>
                </a:rPr>
                <a:t>risk management, </a:t>
              </a:r>
              <a:r>
                <a:rPr lang="en-US" sz="1200" dirty="0">
                  <a:solidFill>
                    <a:srgbClr val="243682"/>
                  </a:solidFill>
                </a:rPr>
                <a:t>management 	requirements</a:t>
              </a:r>
              <a:endParaRPr lang="en-US" sz="1200" noProof="0" dirty="0">
                <a:solidFill>
                  <a:srgbClr val="243682"/>
                </a:solidFill>
              </a:endParaRPr>
            </a:p>
          </p:txBody>
        </p:sp>
        <p:sp>
          <p:nvSpPr>
            <p:cNvPr id="14" name="Rettangolo con angoli arrotondati sullo stesso lato 173">
              <a:extLst>
                <a:ext uri="{FF2B5EF4-FFF2-40B4-BE49-F238E27FC236}">
                  <a16:creationId xmlns:a16="http://schemas.microsoft.com/office/drawing/2014/main" id="{23753B53-3934-5BE5-AED3-56A29DCEC3E1}"/>
                </a:ext>
              </a:extLst>
            </p:cNvPr>
            <p:cNvSpPr/>
            <p:nvPr/>
          </p:nvSpPr>
          <p:spPr>
            <a:xfrm>
              <a:off x="4164757" y="920955"/>
              <a:ext cx="3705683" cy="652759"/>
            </a:xfrm>
            <a:prstGeom prst="round2SameRect">
              <a:avLst>
                <a:gd name="adj1" fmla="val 25330"/>
                <a:gd name="adj2" fmla="val 0"/>
              </a:avLst>
            </a:prstGeom>
            <a:solidFill>
              <a:srgbClr val="243682"/>
            </a:solidFill>
            <a:ln>
              <a:solidFill>
                <a:srgbClr val="24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WHAT ARE THEIR EXPECTATIONS?</a:t>
              </a:r>
              <a:endParaRPr lang="en-US" sz="1400" b="1" noProof="0" dirty="0"/>
            </a:p>
          </p:txBody>
        </p:sp>
      </p:grpSp>
      <p:grpSp>
        <p:nvGrpSpPr>
          <p:cNvPr id="9" name="Gruppo 170">
            <a:extLst>
              <a:ext uri="{FF2B5EF4-FFF2-40B4-BE49-F238E27FC236}">
                <a16:creationId xmlns:a16="http://schemas.microsoft.com/office/drawing/2014/main" id="{7896B15E-8466-B9A3-2F2F-0E620CDA9406}"/>
              </a:ext>
            </a:extLst>
          </p:cNvPr>
          <p:cNvGrpSpPr/>
          <p:nvPr/>
        </p:nvGrpSpPr>
        <p:grpSpPr>
          <a:xfrm>
            <a:off x="393534" y="4246784"/>
            <a:ext cx="3705684" cy="2242917"/>
            <a:chOff x="8014380" y="920955"/>
            <a:chExt cx="3705684" cy="2432459"/>
          </a:xfrm>
        </p:grpSpPr>
        <p:sp>
          <p:nvSpPr>
            <p:cNvPr id="10" name="Rettangolo con angoli arrotondati 182">
              <a:extLst>
                <a:ext uri="{FF2B5EF4-FFF2-40B4-BE49-F238E27FC236}">
                  <a16:creationId xmlns:a16="http://schemas.microsoft.com/office/drawing/2014/main" id="{2EE07EE3-1C62-D16D-A162-101F7A30CB31}"/>
                </a:ext>
              </a:extLst>
            </p:cNvPr>
            <p:cNvSpPr/>
            <p:nvPr/>
          </p:nvSpPr>
          <p:spPr>
            <a:xfrm>
              <a:off x="8014380" y="920956"/>
              <a:ext cx="3705684" cy="2432458"/>
            </a:xfrm>
            <a:prstGeom prst="roundRect">
              <a:avLst>
                <a:gd name="adj" fmla="val 4538"/>
              </a:avLst>
            </a:prstGeom>
            <a:solidFill>
              <a:schemeClr val="bg1"/>
            </a:solidFill>
            <a:ln w="38100">
              <a:solidFill>
                <a:srgbClr val="24368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243682"/>
                </a:solidFill>
              </a:endParaRPr>
            </a:p>
            <a:p>
              <a:pPr marL="457200">
                <a:tabLst>
                  <a:tab pos="396875" algn="l"/>
                </a:tabLst>
              </a:pPr>
              <a:endParaRPr lang="en-US" noProof="0" dirty="0">
                <a:solidFill>
                  <a:srgbClr val="243682"/>
                </a:solidFill>
              </a:endParaRPr>
            </a:p>
            <a:p>
              <a:pPr marL="285750" indent="-285750">
                <a:buFont typeface="Arial" panose="020B0604020202020204" pitchFamily="34" charset="0"/>
                <a:buChar char="•"/>
                <a:tabLst>
                  <a:tab pos="298450" algn="l"/>
                </a:tabLst>
              </a:pPr>
              <a:r>
                <a:rPr lang="en-US" sz="1200" b="1" dirty="0">
                  <a:solidFill>
                    <a:srgbClr val="243682"/>
                  </a:solidFill>
                </a:rPr>
                <a:t>Financing method</a:t>
              </a:r>
            </a:p>
            <a:p>
              <a:pPr>
                <a:tabLst>
                  <a:tab pos="298450" algn="l"/>
                </a:tabLst>
              </a:pPr>
              <a:r>
                <a:rPr lang="en-US" sz="1200" b="1" dirty="0">
                  <a:solidFill>
                    <a:srgbClr val="243682"/>
                  </a:solidFill>
                </a:rPr>
                <a:t>	</a:t>
              </a:r>
              <a:r>
                <a:rPr lang="en-US" sz="1200" dirty="0">
                  <a:solidFill>
                    <a:srgbClr val="243682"/>
                  </a:solidFill>
                </a:rPr>
                <a:t>Type, parameters, Deposit / 1st rental, 	duration / mileage, purchase option</a:t>
              </a:r>
            </a:p>
            <a:p>
              <a:pPr>
                <a:tabLst>
                  <a:tab pos="298450" algn="l"/>
                </a:tabLst>
              </a:pPr>
              <a:endParaRPr lang="en-US" sz="700" b="1" dirty="0">
                <a:solidFill>
                  <a:srgbClr val="243682"/>
                </a:solidFill>
              </a:endParaRPr>
            </a:p>
            <a:p>
              <a:pPr marL="285750" indent="-285750">
                <a:buFont typeface="Arial" panose="020B0604020202020204" pitchFamily="34" charset="0"/>
                <a:buChar char="•"/>
                <a:tabLst>
                  <a:tab pos="298450" algn="l"/>
                </a:tabLst>
              </a:pPr>
              <a:r>
                <a:rPr lang="en-US" sz="1200" b="1" dirty="0">
                  <a:solidFill>
                    <a:srgbClr val="243682"/>
                  </a:solidFill>
                </a:rPr>
                <a:t>Budget components</a:t>
              </a:r>
            </a:p>
            <a:p>
              <a:pPr>
                <a:tabLst>
                  <a:tab pos="298450" algn="l"/>
                </a:tabLst>
              </a:pPr>
              <a:r>
                <a:rPr lang="en-US" sz="1200" b="1" dirty="0">
                  <a:solidFill>
                    <a:srgbClr val="243682"/>
                  </a:solidFill>
                </a:rPr>
                <a:t>	</a:t>
              </a:r>
              <a:r>
                <a:rPr lang="en-US" sz="1200" dirty="0">
                  <a:solidFill>
                    <a:srgbClr val="243682"/>
                  </a:solidFill>
                </a:rPr>
                <a:t>Included services, TCO criteria</a:t>
              </a:r>
            </a:p>
            <a:p>
              <a:pPr marL="285750" lvl="1" indent="-285750">
                <a:buFont typeface="Arial" panose="020B0604020202020204" pitchFamily="34" charset="0"/>
                <a:buChar char="•"/>
                <a:tabLst>
                  <a:tab pos="298450" algn="l"/>
                </a:tabLst>
              </a:pPr>
              <a:endParaRPr lang="en-US" sz="700" b="1" dirty="0">
                <a:solidFill>
                  <a:srgbClr val="243682"/>
                </a:solidFill>
              </a:endParaRPr>
            </a:p>
            <a:p>
              <a:pPr marL="285750" indent="-285750">
                <a:buFont typeface="Arial" panose="020B0604020202020204" pitchFamily="34" charset="0"/>
                <a:buChar char="•"/>
                <a:tabLst>
                  <a:tab pos="298450" algn="l"/>
                </a:tabLst>
              </a:pPr>
              <a:r>
                <a:rPr lang="en-US" sz="1200" b="1" dirty="0">
                  <a:solidFill>
                    <a:srgbClr val="243682"/>
                  </a:solidFill>
                </a:rPr>
                <a:t>Services (vehicle, mobility)</a:t>
              </a:r>
            </a:p>
            <a:p>
              <a:pPr marL="0" lvl="1">
                <a:tabLst>
                  <a:tab pos="298450" algn="l"/>
                </a:tabLst>
              </a:pPr>
              <a:r>
                <a:rPr lang="en-US" sz="1200" dirty="0">
                  <a:solidFill>
                    <a:srgbClr val="243682"/>
                  </a:solidFill>
                </a:rPr>
                <a:t>	Vehicle services, driver-related services</a:t>
              </a:r>
            </a:p>
          </p:txBody>
        </p:sp>
        <p:sp>
          <p:nvSpPr>
            <p:cNvPr id="11" name="Rettangolo con angoli arrotondati sullo stesso lato 183">
              <a:extLst>
                <a:ext uri="{FF2B5EF4-FFF2-40B4-BE49-F238E27FC236}">
                  <a16:creationId xmlns:a16="http://schemas.microsoft.com/office/drawing/2014/main" id="{88366401-2AFF-6346-A741-BDBB28B2C93C}"/>
                </a:ext>
              </a:extLst>
            </p:cNvPr>
            <p:cNvSpPr/>
            <p:nvPr/>
          </p:nvSpPr>
          <p:spPr>
            <a:xfrm>
              <a:off x="8014381" y="920955"/>
              <a:ext cx="3705683" cy="652759"/>
            </a:xfrm>
            <a:prstGeom prst="round2SameRect">
              <a:avLst>
                <a:gd name="adj1" fmla="val 25330"/>
                <a:gd name="adj2" fmla="val 0"/>
              </a:avLst>
            </a:prstGeom>
            <a:solidFill>
              <a:srgbClr val="243682"/>
            </a:solidFill>
            <a:ln>
              <a:solidFill>
                <a:srgbClr val="24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WHAT IS THEIR BUDGET?</a:t>
              </a:r>
            </a:p>
          </p:txBody>
        </p:sp>
      </p:grpSp>
      <p:sp>
        <p:nvSpPr>
          <p:cNvPr id="2" name="Espace réservé du numéro de diapositive 1">
            <a:extLst>
              <a:ext uri="{FF2B5EF4-FFF2-40B4-BE49-F238E27FC236}">
                <a16:creationId xmlns:a16="http://schemas.microsoft.com/office/drawing/2014/main" id="{9AE375E0-EE9A-7F53-40D1-6553FC8496BE}"/>
              </a:ext>
            </a:extLst>
          </p:cNvPr>
          <p:cNvSpPr>
            <a:spLocks noGrp="1"/>
          </p:cNvSpPr>
          <p:nvPr>
            <p:ph type="sldNum" sz="quarter" idx="12"/>
          </p:nvPr>
        </p:nvSpPr>
        <p:spPr/>
        <p:txBody>
          <a:bodyPr/>
          <a:lstStyle/>
          <a:p>
            <a:fld id="{60DD8995-F2EE-40C4-8103-1CCA6A102646}" type="slidenum">
              <a:rPr lang="en-US" smtClean="0"/>
              <a:t>44</a:t>
            </a:fld>
            <a:endParaRPr lang="en-US" dirty="0"/>
          </a:p>
        </p:txBody>
      </p:sp>
      <p:grpSp>
        <p:nvGrpSpPr>
          <p:cNvPr id="6" name="Gruppo 162">
            <a:extLst>
              <a:ext uri="{FF2B5EF4-FFF2-40B4-BE49-F238E27FC236}">
                <a16:creationId xmlns:a16="http://schemas.microsoft.com/office/drawing/2014/main" id="{6974D469-78E7-57E9-4FA4-88C8D38ECBAA}"/>
              </a:ext>
            </a:extLst>
          </p:cNvPr>
          <p:cNvGrpSpPr/>
          <p:nvPr/>
        </p:nvGrpSpPr>
        <p:grpSpPr>
          <a:xfrm>
            <a:off x="8092781" y="1396900"/>
            <a:ext cx="3705684" cy="2536274"/>
            <a:chOff x="4164756" y="920955"/>
            <a:chExt cx="3705684" cy="2750606"/>
          </a:xfrm>
        </p:grpSpPr>
        <p:sp>
          <p:nvSpPr>
            <p:cNvPr id="12" name="Rettangolo con angoli arrotondati 172">
              <a:extLst>
                <a:ext uri="{FF2B5EF4-FFF2-40B4-BE49-F238E27FC236}">
                  <a16:creationId xmlns:a16="http://schemas.microsoft.com/office/drawing/2014/main" id="{F30785D4-A31F-2ED0-A942-8910DEB52007}"/>
                </a:ext>
              </a:extLst>
            </p:cNvPr>
            <p:cNvSpPr/>
            <p:nvPr/>
          </p:nvSpPr>
          <p:spPr>
            <a:xfrm>
              <a:off x="4164756" y="920957"/>
              <a:ext cx="3705684" cy="2750604"/>
            </a:xfrm>
            <a:prstGeom prst="roundRect">
              <a:avLst>
                <a:gd name="adj" fmla="val 4538"/>
              </a:avLst>
            </a:prstGeom>
            <a:solidFill>
              <a:schemeClr val="bg1"/>
            </a:solidFill>
            <a:ln w="38100">
              <a:solidFill>
                <a:srgbClr val="243682"/>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p>
            <a:p>
              <a:endParaRPr lang="en-US" dirty="0"/>
            </a:p>
            <a:p>
              <a:pPr marL="285750" indent="-285750">
                <a:buFont typeface="Arial" panose="020B0604020202020204" pitchFamily="34" charset="0"/>
                <a:buChar char="•"/>
                <a:tabLst>
                  <a:tab pos="298450" algn="l"/>
                </a:tabLst>
              </a:pPr>
              <a:r>
                <a:rPr lang="en-US" sz="1200" b="1" dirty="0">
                  <a:solidFill>
                    <a:srgbClr val="243682"/>
                  </a:solidFill>
                </a:rPr>
                <a:t>Profile</a:t>
              </a:r>
            </a:p>
            <a:p>
              <a:pPr>
                <a:tabLst>
                  <a:tab pos="298450" algn="l"/>
                </a:tabLst>
              </a:pPr>
              <a:r>
                <a:rPr lang="en-US" sz="1200" b="1" dirty="0">
                  <a:solidFill>
                    <a:srgbClr val="243682"/>
                  </a:solidFill>
                </a:rPr>
                <a:t>	</a:t>
              </a:r>
              <a:r>
                <a:rPr lang="en-US" sz="1200" dirty="0">
                  <a:solidFill>
                    <a:srgbClr val="243682"/>
                  </a:solidFill>
                </a:rPr>
                <a:t>Age range, driving experience, licenses, </a:t>
              </a:r>
            </a:p>
            <a:p>
              <a:pPr marL="285750" indent="-285750">
                <a:buFont typeface="Arial" panose="020B0604020202020204" pitchFamily="34" charset="0"/>
                <a:buChar char="•"/>
                <a:tabLst>
                  <a:tab pos="298450" algn="l"/>
                </a:tabLst>
              </a:pPr>
              <a:endParaRPr lang="en-US" sz="1200" b="1" dirty="0">
                <a:solidFill>
                  <a:srgbClr val="243682"/>
                </a:solidFill>
              </a:endParaRPr>
            </a:p>
            <a:p>
              <a:pPr marL="285750" indent="-285750">
                <a:buFont typeface="Arial" panose="020B0604020202020204" pitchFamily="34" charset="0"/>
                <a:buChar char="•"/>
                <a:tabLst>
                  <a:tab pos="298450" algn="l"/>
                </a:tabLst>
              </a:pPr>
              <a:r>
                <a:rPr lang="en-US" sz="1200" b="1" dirty="0">
                  <a:solidFill>
                    <a:srgbClr val="243682"/>
                  </a:solidFill>
                </a:rPr>
                <a:t>Status</a:t>
              </a:r>
              <a:endParaRPr lang="en-US" sz="1200" b="1" noProof="0" dirty="0">
                <a:solidFill>
                  <a:srgbClr val="243682"/>
                </a:solidFill>
              </a:endParaRPr>
            </a:p>
            <a:p>
              <a:pPr marL="0" lvl="1">
                <a:tabLst>
                  <a:tab pos="298450" algn="l"/>
                </a:tabLst>
              </a:pPr>
              <a:r>
                <a:rPr lang="en-US" sz="1200" dirty="0">
                  <a:solidFill>
                    <a:srgbClr val="243682"/>
                  </a:solidFill>
                </a:rPr>
                <a:t>	Vehicle image, role differentiation</a:t>
              </a:r>
            </a:p>
            <a:p>
              <a:pPr marL="285750" indent="-285750">
                <a:buFont typeface="Arial" panose="020B0604020202020204" pitchFamily="34" charset="0"/>
                <a:buChar char="•"/>
                <a:tabLst>
                  <a:tab pos="298450" algn="l"/>
                </a:tabLst>
              </a:pPr>
              <a:endParaRPr lang="en-US" sz="700" noProof="0" dirty="0">
                <a:solidFill>
                  <a:srgbClr val="243682"/>
                </a:solidFill>
              </a:endParaRPr>
            </a:p>
            <a:p>
              <a:pPr marL="285750" indent="-285750">
                <a:buFont typeface="Arial" panose="020B0604020202020204" pitchFamily="34" charset="0"/>
                <a:buChar char="•"/>
                <a:tabLst>
                  <a:tab pos="298450" algn="l"/>
                </a:tabLst>
              </a:pPr>
              <a:r>
                <a:rPr lang="en-US" sz="1200" b="1" dirty="0">
                  <a:solidFill>
                    <a:srgbClr val="243682"/>
                  </a:solidFill>
                </a:rPr>
                <a:t>Vehicle usage</a:t>
              </a:r>
            </a:p>
            <a:p>
              <a:pPr marL="0" lvl="1">
                <a:tabLst>
                  <a:tab pos="298450" algn="l"/>
                </a:tabLst>
              </a:pPr>
              <a:r>
                <a:rPr lang="en-US" sz="1200" noProof="0" dirty="0">
                  <a:solidFill>
                    <a:srgbClr val="243682"/>
                  </a:solidFill>
                </a:rPr>
                <a:t>	Personal / private, number of people / size / weight of equipment carried, low emission zones, parking, storage</a:t>
              </a:r>
              <a:endParaRPr lang="en-US" sz="700" dirty="0">
                <a:solidFill>
                  <a:srgbClr val="243682"/>
                </a:solidFill>
              </a:endParaRPr>
            </a:p>
          </p:txBody>
        </p:sp>
        <p:sp>
          <p:nvSpPr>
            <p:cNvPr id="17" name="Rettangolo con angoli arrotondati sullo stesso lato 173">
              <a:extLst>
                <a:ext uri="{FF2B5EF4-FFF2-40B4-BE49-F238E27FC236}">
                  <a16:creationId xmlns:a16="http://schemas.microsoft.com/office/drawing/2014/main" id="{1D8985F4-919C-2D2A-EAE8-45A1F85BC886}"/>
                </a:ext>
              </a:extLst>
            </p:cNvPr>
            <p:cNvSpPr/>
            <p:nvPr/>
          </p:nvSpPr>
          <p:spPr>
            <a:xfrm>
              <a:off x="4164757" y="920955"/>
              <a:ext cx="3705683" cy="652759"/>
            </a:xfrm>
            <a:prstGeom prst="round2SameRect">
              <a:avLst>
                <a:gd name="adj1" fmla="val 25330"/>
                <a:gd name="adj2" fmla="val 0"/>
              </a:avLst>
            </a:prstGeom>
            <a:solidFill>
              <a:srgbClr val="243682"/>
            </a:solidFill>
            <a:ln>
              <a:solidFill>
                <a:srgbClr val="24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WHO ARE THE DRIVERS?</a:t>
              </a:r>
              <a:endParaRPr lang="en-US" sz="1400" b="1" noProof="0" dirty="0"/>
            </a:p>
          </p:txBody>
        </p:sp>
      </p:grpSp>
      <p:pic>
        <p:nvPicPr>
          <p:cNvPr id="18" name="Graphic 17" descr="Scientific Thought outline">
            <a:extLst>
              <a:ext uri="{FF2B5EF4-FFF2-40B4-BE49-F238E27FC236}">
                <a16:creationId xmlns:a16="http://schemas.microsoft.com/office/drawing/2014/main" id="{DE15CBC5-761F-90DA-A4EC-A3A20DEF48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963564" y="4403613"/>
            <a:ext cx="1964117" cy="1780006"/>
          </a:xfrm>
          <a:prstGeom prst="rect">
            <a:avLst/>
          </a:prstGeom>
        </p:spPr>
      </p:pic>
    </p:spTree>
    <p:extLst>
      <p:ext uri="{BB962C8B-B14F-4D97-AF65-F5344CB8AC3E}">
        <p14:creationId xmlns:p14="http://schemas.microsoft.com/office/powerpoint/2010/main" val="5991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7CBA-6BE5-61B7-FA4E-2E9EF076A867}"/>
            </a:ext>
          </a:extLst>
        </p:cNvPr>
        <p:cNvGrpSpPr/>
        <p:nvPr/>
      </p:nvGrpSpPr>
      <p:grpSpPr>
        <a:xfrm>
          <a:off x="0" y="0"/>
          <a:ext cx="0" cy="0"/>
          <a:chOff x="0" y="0"/>
          <a:chExt cx="0" cy="0"/>
        </a:xfrm>
      </p:grpSpPr>
      <p:pic>
        <p:nvPicPr>
          <p:cNvPr id="5" name="Immagine 22">
            <a:extLst>
              <a:ext uri="{FF2B5EF4-FFF2-40B4-BE49-F238E27FC236}">
                <a16:creationId xmlns:a16="http://schemas.microsoft.com/office/drawing/2014/main" id="{2D84CEBB-8C17-DEC6-DEF7-42F005156202}"/>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42" name="Espace réservé du texte 2">
            <a:extLst>
              <a:ext uri="{FF2B5EF4-FFF2-40B4-BE49-F238E27FC236}">
                <a16:creationId xmlns:a16="http://schemas.microsoft.com/office/drawing/2014/main" id="{41E12FC3-3E3C-2757-E2DD-76F5A18C61BA}"/>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12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all"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r>
              <a:rPr lang="en-US"/>
              <a:t>OUR ROLE</a:t>
            </a:r>
            <a:endParaRPr lang="en-US" dirty="0"/>
          </a:p>
        </p:txBody>
      </p:sp>
      <p:sp>
        <p:nvSpPr>
          <p:cNvPr id="4" name="ZoneTexte 3">
            <a:extLst>
              <a:ext uri="{FF2B5EF4-FFF2-40B4-BE49-F238E27FC236}">
                <a16:creationId xmlns:a16="http://schemas.microsoft.com/office/drawing/2014/main" id="{AD509D1D-1B6F-BB68-2CFC-2501910F827C}"/>
              </a:ext>
            </a:extLst>
          </p:cNvPr>
          <p:cNvSpPr txBox="1"/>
          <p:nvPr/>
        </p:nvSpPr>
        <p:spPr>
          <a:xfrm>
            <a:off x="627105" y="860524"/>
            <a:ext cx="11360107" cy="461665"/>
          </a:xfrm>
          <a:prstGeom prst="rect">
            <a:avLst/>
          </a:prstGeom>
          <a:noFill/>
        </p:spPr>
        <p:txBody>
          <a:bodyPr wrap="square">
            <a:spAutoFit/>
          </a:bodyPr>
          <a:lstStyle/>
          <a:p>
            <a:r>
              <a:rPr lang="en-US" sz="2400" dirty="0">
                <a:solidFill>
                  <a:srgbClr val="003EC7"/>
                </a:solidFill>
                <a:latin typeface="Encode Sans Expanded" panose="00000505000000000000" pitchFamily="2" charset="0"/>
                <a:ea typeface="+mj-ea"/>
                <a:cs typeface="+mj-cs"/>
              </a:rPr>
              <a:t>Additional Information Free2Move Charge Business needs specific to EV:</a:t>
            </a:r>
          </a:p>
        </p:txBody>
      </p:sp>
      <p:grpSp>
        <p:nvGrpSpPr>
          <p:cNvPr id="7" name="Gruppo 146">
            <a:extLst>
              <a:ext uri="{FF2B5EF4-FFF2-40B4-BE49-F238E27FC236}">
                <a16:creationId xmlns:a16="http://schemas.microsoft.com/office/drawing/2014/main" id="{212B8502-97F4-44FF-B090-15EA1146C0C3}"/>
              </a:ext>
            </a:extLst>
          </p:cNvPr>
          <p:cNvGrpSpPr/>
          <p:nvPr/>
        </p:nvGrpSpPr>
        <p:grpSpPr>
          <a:xfrm>
            <a:off x="393534" y="1401587"/>
            <a:ext cx="3705684" cy="2154413"/>
            <a:chOff x="315132" y="920955"/>
            <a:chExt cx="3705684" cy="2336476"/>
          </a:xfrm>
        </p:grpSpPr>
        <p:sp>
          <p:nvSpPr>
            <p:cNvPr id="15" name="Rettangolo con angoli arrotondati 2">
              <a:extLst>
                <a:ext uri="{FF2B5EF4-FFF2-40B4-BE49-F238E27FC236}">
                  <a16:creationId xmlns:a16="http://schemas.microsoft.com/office/drawing/2014/main" id="{5E26C1F2-F222-3C1A-C340-53FB887FF054}"/>
                </a:ext>
              </a:extLst>
            </p:cNvPr>
            <p:cNvSpPr/>
            <p:nvPr/>
          </p:nvSpPr>
          <p:spPr>
            <a:xfrm>
              <a:off x="315132" y="920955"/>
              <a:ext cx="3705684" cy="2336476"/>
            </a:xfrm>
            <a:prstGeom prst="roundRect">
              <a:avLst>
                <a:gd name="adj" fmla="val 8458"/>
              </a:avLst>
            </a:prstGeom>
            <a:solidFill>
              <a:schemeClr val="bg1"/>
            </a:solidFill>
            <a:ln w="38100">
              <a:solidFill>
                <a:srgbClr val="003EC7"/>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243682"/>
                </a:solidFill>
              </a:endParaRPr>
            </a:p>
            <a:p>
              <a:endParaRPr lang="en-US" dirty="0">
                <a:solidFill>
                  <a:srgbClr val="243682"/>
                </a:solidFill>
              </a:endParaRPr>
            </a:p>
            <a:p>
              <a:pPr marL="285750" indent="-285750">
                <a:buFont typeface="Arial" panose="020B0604020202020204" pitchFamily="34" charset="0"/>
                <a:buChar char="•"/>
              </a:pPr>
              <a:r>
                <a:rPr lang="en-US" sz="1200" b="1" noProof="0" dirty="0">
                  <a:solidFill>
                    <a:srgbClr val="003EC7"/>
                  </a:solidFill>
                </a:rPr>
                <a:t>Experience / Knowledge</a:t>
              </a:r>
            </a:p>
            <a:p>
              <a:pPr marL="311150" indent="-311150">
                <a:tabLst>
                  <a:tab pos="298450" algn="l"/>
                </a:tabLst>
              </a:pPr>
              <a:r>
                <a:rPr lang="en-US" sz="1200" b="1" noProof="0" dirty="0">
                  <a:solidFill>
                    <a:srgbClr val="003EC7"/>
                  </a:solidFill>
                </a:rPr>
                <a:t>	</a:t>
              </a:r>
              <a:r>
                <a:rPr lang="en-US" sz="1200" noProof="0" dirty="0">
                  <a:solidFill>
                    <a:srgbClr val="003EC7"/>
                  </a:solidFill>
                </a:rPr>
                <a:t>Driving experience,</a:t>
              </a:r>
              <a:r>
                <a:rPr lang="en-US" sz="1200" dirty="0">
                  <a:solidFill>
                    <a:srgbClr val="003EC7"/>
                  </a:solidFill>
                </a:rPr>
                <a:t> running experience, management experience, maintenance</a:t>
              </a:r>
              <a:endParaRPr lang="en-US" sz="1200" noProof="0" dirty="0">
                <a:solidFill>
                  <a:srgbClr val="003EC7"/>
                </a:solidFill>
              </a:endParaRPr>
            </a:p>
            <a:p>
              <a:pPr marL="311150" indent="-311150">
                <a:buFont typeface="Arial" panose="020B0604020202020204" pitchFamily="34" charset="0"/>
                <a:buChar char="•"/>
                <a:tabLst>
                  <a:tab pos="298450" algn="l"/>
                </a:tabLst>
              </a:pPr>
              <a:endParaRPr lang="en-US" sz="700" dirty="0">
                <a:solidFill>
                  <a:srgbClr val="003EC7"/>
                </a:solidFill>
              </a:endParaRPr>
            </a:p>
            <a:p>
              <a:pPr marL="311150" indent="-311150">
                <a:buFont typeface="Arial" panose="020B0604020202020204" pitchFamily="34" charset="0"/>
                <a:buChar char="•"/>
                <a:tabLst>
                  <a:tab pos="298450" algn="l"/>
                </a:tabLst>
              </a:pPr>
              <a:r>
                <a:rPr lang="en-US" sz="1200" b="1" noProof="0" dirty="0">
                  <a:solidFill>
                    <a:srgbClr val="003EC7"/>
                  </a:solidFill>
                </a:rPr>
                <a:t>Awareness</a:t>
              </a:r>
            </a:p>
            <a:p>
              <a:pPr marL="311150" indent="-311150">
                <a:tabLst>
                  <a:tab pos="298450" algn="l"/>
                </a:tabLst>
              </a:pPr>
              <a:r>
                <a:rPr lang="en-US" sz="1200" dirty="0">
                  <a:solidFill>
                    <a:srgbClr val="003EC7"/>
                  </a:solidFill>
                </a:rPr>
                <a:t>	Government or local/regional incentives, electricity supply restrictions, Taxation &amp; regulation</a:t>
              </a:r>
            </a:p>
            <a:p>
              <a:pPr marL="311150" indent="-311150">
                <a:buFont typeface="Arial" panose="020B0604020202020204" pitchFamily="34" charset="0"/>
                <a:buChar char="•"/>
                <a:tabLst>
                  <a:tab pos="298450" algn="l"/>
                </a:tabLst>
              </a:pPr>
              <a:endParaRPr lang="en-US" sz="700" b="1" dirty="0">
                <a:solidFill>
                  <a:srgbClr val="243682"/>
                </a:solidFill>
              </a:endParaRPr>
            </a:p>
          </p:txBody>
        </p:sp>
        <p:sp>
          <p:nvSpPr>
            <p:cNvPr id="16" name="Rettangolo con angoli arrotondati sullo stesso lato 7">
              <a:extLst>
                <a:ext uri="{FF2B5EF4-FFF2-40B4-BE49-F238E27FC236}">
                  <a16:creationId xmlns:a16="http://schemas.microsoft.com/office/drawing/2014/main" id="{2B1640D5-4623-7EC6-4F84-61B3635B5989}"/>
                </a:ext>
              </a:extLst>
            </p:cNvPr>
            <p:cNvSpPr/>
            <p:nvPr/>
          </p:nvSpPr>
          <p:spPr>
            <a:xfrm>
              <a:off x="315133" y="920955"/>
              <a:ext cx="3705683" cy="652759"/>
            </a:xfrm>
            <a:prstGeom prst="round2SameRect">
              <a:avLst>
                <a:gd name="adj1" fmla="val 25330"/>
                <a:gd name="adj2" fmla="val 0"/>
              </a:avLst>
            </a:prstGeom>
            <a:solidFill>
              <a:srgbClr val="003EC7"/>
            </a:solidFill>
            <a:ln>
              <a:solidFill>
                <a:srgbClr val="003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EV UNDERSTANDING?</a:t>
              </a:r>
            </a:p>
          </p:txBody>
        </p:sp>
      </p:grpSp>
      <p:grpSp>
        <p:nvGrpSpPr>
          <p:cNvPr id="9" name="Gruppo 170">
            <a:extLst>
              <a:ext uri="{FF2B5EF4-FFF2-40B4-BE49-F238E27FC236}">
                <a16:creationId xmlns:a16="http://schemas.microsoft.com/office/drawing/2014/main" id="{8FF0A64C-A87C-D9CA-2FCD-D7F06C8E1729}"/>
              </a:ext>
            </a:extLst>
          </p:cNvPr>
          <p:cNvGrpSpPr/>
          <p:nvPr/>
        </p:nvGrpSpPr>
        <p:grpSpPr>
          <a:xfrm>
            <a:off x="379246" y="3633784"/>
            <a:ext cx="3705684" cy="1815504"/>
            <a:chOff x="8014380" y="920955"/>
            <a:chExt cx="3705684" cy="1968926"/>
          </a:xfrm>
        </p:grpSpPr>
        <p:sp>
          <p:nvSpPr>
            <p:cNvPr id="10" name="Rettangolo con angoli arrotondati 182">
              <a:extLst>
                <a:ext uri="{FF2B5EF4-FFF2-40B4-BE49-F238E27FC236}">
                  <a16:creationId xmlns:a16="http://schemas.microsoft.com/office/drawing/2014/main" id="{1B20B0E3-87E7-A2BD-42B4-A5918FE30B1E}"/>
                </a:ext>
              </a:extLst>
            </p:cNvPr>
            <p:cNvSpPr/>
            <p:nvPr/>
          </p:nvSpPr>
          <p:spPr>
            <a:xfrm>
              <a:off x="8014380" y="920955"/>
              <a:ext cx="3705684" cy="1968926"/>
            </a:xfrm>
            <a:prstGeom prst="roundRect">
              <a:avLst>
                <a:gd name="adj" fmla="val 13923"/>
              </a:avLst>
            </a:prstGeom>
            <a:solidFill>
              <a:schemeClr val="bg1"/>
            </a:solidFill>
            <a:ln w="38100">
              <a:solidFill>
                <a:srgbClr val="003EC7"/>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003EC7"/>
                </a:solidFill>
              </a:endParaRPr>
            </a:p>
            <a:p>
              <a:pPr marL="457200">
                <a:tabLst>
                  <a:tab pos="396875" algn="l"/>
                </a:tabLst>
              </a:pPr>
              <a:endParaRPr lang="en-US" noProof="0"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Weekend / road trips</a:t>
              </a:r>
            </a:p>
            <a:p>
              <a:pPr>
                <a:tabLst>
                  <a:tab pos="298450" algn="l"/>
                </a:tabLst>
              </a:pPr>
              <a:r>
                <a:rPr lang="en-US" sz="1200" b="1" dirty="0">
                  <a:solidFill>
                    <a:srgbClr val="003EC7"/>
                  </a:solidFill>
                </a:rPr>
                <a:t>	</a:t>
              </a:r>
              <a:r>
                <a:rPr lang="en-US" sz="1200" dirty="0">
                  <a:solidFill>
                    <a:srgbClr val="003EC7"/>
                  </a:solidFill>
                </a:rPr>
                <a:t>Personal usage profile</a:t>
              </a:r>
            </a:p>
            <a:p>
              <a:pPr>
                <a:tabLst>
                  <a:tab pos="298450" algn="l"/>
                </a:tabLst>
              </a:pPr>
              <a:endParaRPr lang="en-US" sz="700" b="1"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Driver experience</a:t>
              </a:r>
            </a:p>
            <a:p>
              <a:pPr>
                <a:tabLst>
                  <a:tab pos="298450" algn="l"/>
                </a:tabLst>
              </a:pPr>
              <a:r>
                <a:rPr lang="en-US" sz="1200" b="1" dirty="0">
                  <a:solidFill>
                    <a:srgbClr val="003EC7"/>
                  </a:solidFill>
                </a:rPr>
                <a:t>	</a:t>
              </a:r>
              <a:r>
                <a:rPr lang="en-US" sz="1200" dirty="0">
                  <a:solidFill>
                    <a:srgbClr val="003EC7"/>
                  </a:solidFill>
                </a:rPr>
                <a:t>automatic gearbox experience</a:t>
              </a:r>
            </a:p>
          </p:txBody>
        </p:sp>
        <p:sp>
          <p:nvSpPr>
            <p:cNvPr id="11" name="Rettangolo con angoli arrotondati sullo stesso lato 183">
              <a:extLst>
                <a:ext uri="{FF2B5EF4-FFF2-40B4-BE49-F238E27FC236}">
                  <a16:creationId xmlns:a16="http://schemas.microsoft.com/office/drawing/2014/main" id="{6A8B9B46-8880-2CA5-048B-4C7B4BF72378}"/>
                </a:ext>
              </a:extLst>
            </p:cNvPr>
            <p:cNvSpPr/>
            <p:nvPr/>
          </p:nvSpPr>
          <p:spPr>
            <a:xfrm>
              <a:off x="8014381" y="920955"/>
              <a:ext cx="3705683" cy="652759"/>
            </a:xfrm>
            <a:prstGeom prst="round2SameRect">
              <a:avLst>
                <a:gd name="adj1" fmla="val 40100"/>
                <a:gd name="adj2" fmla="val 0"/>
              </a:avLst>
            </a:prstGeom>
            <a:solidFill>
              <a:srgbClr val="003EC7"/>
            </a:solidFill>
            <a:ln>
              <a:solidFill>
                <a:srgbClr val="003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DRIVING NEEDS?</a:t>
              </a:r>
            </a:p>
          </p:txBody>
        </p:sp>
      </p:grpSp>
      <p:sp>
        <p:nvSpPr>
          <p:cNvPr id="2" name="Espace réservé du numéro de diapositive 1">
            <a:extLst>
              <a:ext uri="{FF2B5EF4-FFF2-40B4-BE49-F238E27FC236}">
                <a16:creationId xmlns:a16="http://schemas.microsoft.com/office/drawing/2014/main" id="{1247C35D-C60C-9F68-506E-9E5F3E59C9F8}"/>
              </a:ext>
            </a:extLst>
          </p:cNvPr>
          <p:cNvSpPr>
            <a:spLocks noGrp="1"/>
          </p:cNvSpPr>
          <p:nvPr>
            <p:ph type="sldNum" sz="quarter" idx="12"/>
          </p:nvPr>
        </p:nvSpPr>
        <p:spPr/>
        <p:txBody>
          <a:bodyPr/>
          <a:lstStyle/>
          <a:p>
            <a:fld id="{60DD8995-F2EE-40C4-8103-1CCA6A102646}" type="slidenum">
              <a:rPr lang="en-US" smtClean="0"/>
              <a:t>45</a:t>
            </a:fld>
            <a:endParaRPr lang="en-US" dirty="0"/>
          </a:p>
        </p:txBody>
      </p:sp>
      <p:pic>
        <p:nvPicPr>
          <p:cNvPr id="3" name="Graphic 2" descr="Scientific Thought outline">
            <a:extLst>
              <a:ext uri="{FF2B5EF4-FFF2-40B4-BE49-F238E27FC236}">
                <a16:creationId xmlns:a16="http://schemas.microsoft.com/office/drawing/2014/main" id="{ECCF7D96-C34A-91FD-0E92-CDE25B610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963564" y="4403613"/>
            <a:ext cx="1964117" cy="1780006"/>
          </a:xfrm>
          <a:prstGeom prst="rect">
            <a:avLst/>
          </a:prstGeom>
        </p:spPr>
      </p:pic>
      <p:grpSp>
        <p:nvGrpSpPr>
          <p:cNvPr id="18" name="Gruppo 170">
            <a:extLst>
              <a:ext uri="{FF2B5EF4-FFF2-40B4-BE49-F238E27FC236}">
                <a16:creationId xmlns:a16="http://schemas.microsoft.com/office/drawing/2014/main" id="{32EC7094-5ED7-CECF-1C44-F4CA770FF8FE}"/>
              </a:ext>
            </a:extLst>
          </p:cNvPr>
          <p:cNvGrpSpPr/>
          <p:nvPr/>
        </p:nvGrpSpPr>
        <p:grpSpPr>
          <a:xfrm>
            <a:off x="4243157" y="1411188"/>
            <a:ext cx="3705684" cy="3153724"/>
            <a:chOff x="8014380" y="920955"/>
            <a:chExt cx="3705684" cy="3031585"/>
          </a:xfrm>
        </p:grpSpPr>
        <p:sp>
          <p:nvSpPr>
            <p:cNvPr id="19" name="Rettangolo con angoli arrotondati 182">
              <a:extLst>
                <a:ext uri="{FF2B5EF4-FFF2-40B4-BE49-F238E27FC236}">
                  <a16:creationId xmlns:a16="http://schemas.microsoft.com/office/drawing/2014/main" id="{A37A0B8C-EC09-D9A1-DE95-6F63DED09044}"/>
                </a:ext>
              </a:extLst>
            </p:cNvPr>
            <p:cNvSpPr/>
            <p:nvPr/>
          </p:nvSpPr>
          <p:spPr>
            <a:xfrm>
              <a:off x="8014380" y="920955"/>
              <a:ext cx="3705684" cy="3031585"/>
            </a:xfrm>
            <a:prstGeom prst="roundRect">
              <a:avLst>
                <a:gd name="adj" fmla="val 9345"/>
              </a:avLst>
            </a:prstGeom>
            <a:solidFill>
              <a:schemeClr val="bg1"/>
            </a:solidFill>
            <a:ln w="38100">
              <a:solidFill>
                <a:srgbClr val="003EC7"/>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243682"/>
                </a:solidFill>
              </a:endParaRPr>
            </a:p>
            <a:p>
              <a:pPr marL="457200">
                <a:tabLst>
                  <a:tab pos="396875" algn="l"/>
                </a:tabLst>
              </a:pPr>
              <a:endParaRPr lang="en-US" noProof="0" dirty="0">
                <a:solidFill>
                  <a:srgbClr val="243682"/>
                </a:solidFill>
              </a:endParaRPr>
            </a:p>
            <a:p>
              <a:pPr marL="285750" indent="-285750">
                <a:buFont typeface="Arial" panose="020B0604020202020204" pitchFamily="34" charset="0"/>
                <a:buChar char="•"/>
                <a:tabLst>
                  <a:tab pos="298450" algn="l"/>
                </a:tabLst>
              </a:pPr>
              <a:r>
                <a:rPr lang="en-US" sz="1200" b="1" dirty="0">
                  <a:solidFill>
                    <a:srgbClr val="003EC7"/>
                  </a:solidFill>
                </a:rPr>
                <a:t>Site</a:t>
              </a:r>
            </a:p>
            <a:p>
              <a:pPr>
                <a:tabLst>
                  <a:tab pos="298450" algn="l"/>
                </a:tabLst>
              </a:pPr>
              <a:r>
                <a:rPr lang="en-US" sz="1200" b="1" dirty="0">
                  <a:solidFill>
                    <a:srgbClr val="003EC7"/>
                  </a:solidFill>
                </a:rPr>
                <a:t>	</a:t>
              </a:r>
              <a:r>
                <a:rPr lang="en-US" sz="1200" dirty="0">
                  <a:solidFill>
                    <a:srgbClr val="003EC7"/>
                  </a:solidFill>
                </a:rPr>
                <a:t>Regularity of office attendance, other 	regular destinations, location of parking, volume of carpark traffic, 	who’s vehicles will be charged (employees, visitors,..) and who is 	responsible? </a:t>
              </a:r>
            </a:p>
            <a:p>
              <a:pPr marL="285750" indent="-285750">
                <a:buFont typeface="Arial" panose="020B0604020202020204" pitchFamily="34" charset="0"/>
                <a:buChar char="•"/>
                <a:tabLst>
                  <a:tab pos="298450" algn="l"/>
                </a:tabLst>
              </a:pPr>
              <a:endParaRPr lang="en-US" sz="700" b="1"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Home </a:t>
              </a:r>
            </a:p>
            <a:p>
              <a:pPr>
                <a:tabLst>
                  <a:tab pos="298450" algn="l"/>
                </a:tabLst>
              </a:pPr>
              <a:r>
                <a:rPr lang="en-US" sz="1200" dirty="0">
                  <a:solidFill>
                    <a:srgbClr val="003EC7"/>
                  </a:solidFill>
                </a:rPr>
                <a:t>	Location, suitability for charging point</a:t>
              </a:r>
            </a:p>
            <a:p>
              <a:pPr>
                <a:tabLst>
                  <a:tab pos="298450" algn="l"/>
                </a:tabLst>
              </a:pPr>
              <a:endParaRPr lang="en-US" sz="700"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On-the-go</a:t>
              </a:r>
            </a:p>
            <a:p>
              <a:pPr>
                <a:tabLst>
                  <a:tab pos="298450" algn="l"/>
                </a:tabLst>
              </a:pPr>
              <a:r>
                <a:rPr lang="en-US" sz="1200" b="1" dirty="0">
                  <a:solidFill>
                    <a:srgbClr val="003EC7"/>
                  </a:solidFill>
                </a:rPr>
                <a:t>	</a:t>
              </a:r>
              <a:r>
                <a:rPr lang="en-US" sz="1200" dirty="0">
                  <a:solidFill>
                    <a:srgbClr val="003EC7"/>
                  </a:solidFill>
                </a:rPr>
                <a:t>Destinations, requirements, distances</a:t>
              </a:r>
            </a:p>
            <a:p>
              <a:pPr>
                <a:tabLst>
                  <a:tab pos="298450" algn="l"/>
                </a:tabLst>
              </a:pPr>
              <a:endParaRPr lang="en-US" sz="1200" dirty="0">
                <a:solidFill>
                  <a:srgbClr val="13CFA2"/>
                </a:solidFill>
              </a:endParaRPr>
            </a:p>
            <a:p>
              <a:pPr>
                <a:tabLst>
                  <a:tab pos="298450" algn="l"/>
                </a:tabLst>
              </a:pPr>
              <a:endParaRPr lang="en-US" sz="1200" dirty="0">
                <a:solidFill>
                  <a:srgbClr val="13CFA2"/>
                </a:solidFill>
              </a:endParaRPr>
            </a:p>
          </p:txBody>
        </p:sp>
        <p:sp>
          <p:nvSpPr>
            <p:cNvPr id="20" name="Rettangolo con angoli arrotondati sullo stesso lato 183">
              <a:extLst>
                <a:ext uri="{FF2B5EF4-FFF2-40B4-BE49-F238E27FC236}">
                  <a16:creationId xmlns:a16="http://schemas.microsoft.com/office/drawing/2014/main" id="{49277965-01F7-8529-63D0-6A3361DC9649}"/>
                </a:ext>
              </a:extLst>
            </p:cNvPr>
            <p:cNvSpPr/>
            <p:nvPr/>
          </p:nvSpPr>
          <p:spPr>
            <a:xfrm>
              <a:off x="8014381" y="920955"/>
              <a:ext cx="3705683" cy="652759"/>
            </a:xfrm>
            <a:prstGeom prst="round2SameRect">
              <a:avLst>
                <a:gd name="adj1" fmla="val 42210"/>
                <a:gd name="adj2" fmla="val 0"/>
              </a:avLst>
            </a:prstGeom>
            <a:solidFill>
              <a:srgbClr val="003EC7"/>
            </a:solidFill>
            <a:ln>
              <a:solidFill>
                <a:srgbClr val="003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CHARGING NEEDS?</a:t>
              </a:r>
            </a:p>
          </p:txBody>
        </p:sp>
      </p:grpSp>
      <p:grpSp>
        <p:nvGrpSpPr>
          <p:cNvPr id="21" name="Gruppo 170">
            <a:extLst>
              <a:ext uri="{FF2B5EF4-FFF2-40B4-BE49-F238E27FC236}">
                <a16:creationId xmlns:a16="http://schemas.microsoft.com/office/drawing/2014/main" id="{5AC36EA4-E1EC-FFCE-9939-02C34DC83ABE}"/>
              </a:ext>
            </a:extLst>
          </p:cNvPr>
          <p:cNvGrpSpPr/>
          <p:nvPr/>
        </p:nvGrpSpPr>
        <p:grpSpPr>
          <a:xfrm>
            <a:off x="4243157" y="4700436"/>
            <a:ext cx="3705684" cy="1107302"/>
            <a:chOff x="8014380" y="920955"/>
            <a:chExt cx="3705684" cy="1200876"/>
          </a:xfrm>
        </p:grpSpPr>
        <p:sp>
          <p:nvSpPr>
            <p:cNvPr id="22" name="Rettangolo con angoli arrotondati 182">
              <a:extLst>
                <a:ext uri="{FF2B5EF4-FFF2-40B4-BE49-F238E27FC236}">
                  <a16:creationId xmlns:a16="http://schemas.microsoft.com/office/drawing/2014/main" id="{DCBBE3A9-FA2A-9E8F-D908-39B34565A4E1}"/>
                </a:ext>
              </a:extLst>
            </p:cNvPr>
            <p:cNvSpPr/>
            <p:nvPr/>
          </p:nvSpPr>
          <p:spPr>
            <a:xfrm>
              <a:off x="8014380" y="920956"/>
              <a:ext cx="3705684" cy="1200875"/>
            </a:xfrm>
            <a:prstGeom prst="roundRect">
              <a:avLst>
                <a:gd name="adj" fmla="val 14112"/>
              </a:avLst>
            </a:prstGeom>
            <a:solidFill>
              <a:schemeClr val="bg1"/>
            </a:solidFill>
            <a:ln w="38100">
              <a:solidFill>
                <a:srgbClr val="003EC7"/>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003EC7"/>
                </a:solidFill>
              </a:endParaRPr>
            </a:p>
            <a:p>
              <a:pPr marL="457200">
                <a:tabLst>
                  <a:tab pos="396875" algn="l"/>
                </a:tabLst>
              </a:pPr>
              <a:endParaRPr lang="en-US" noProof="0"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Sustainability goals</a:t>
              </a:r>
            </a:p>
            <a:p>
              <a:pPr>
                <a:tabLst>
                  <a:tab pos="298450" algn="l"/>
                </a:tabLst>
              </a:pPr>
              <a:r>
                <a:rPr lang="en-US" sz="1200" dirty="0">
                  <a:solidFill>
                    <a:srgbClr val="003EC7"/>
                  </a:solidFill>
                </a:rPr>
                <a:t>	Carbon footprint, business aspirations</a:t>
              </a:r>
            </a:p>
          </p:txBody>
        </p:sp>
        <p:sp>
          <p:nvSpPr>
            <p:cNvPr id="23" name="Rettangolo con angoli arrotondati sullo stesso lato 183">
              <a:extLst>
                <a:ext uri="{FF2B5EF4-FFF2-40B4-BE49-F238E27FC236}">
                  <a16:creationId xmlns:a16="http://schemas.microsoft.com/office/drawing/2014/main" id="{4B432E5F-FE4F-E79F-B592-8696791E6D00}"/>
                </a:ext>
              </a:extLst>
            </p:cNvPr>
            <p:cNvSpPr/>
            <p:nvPr/>
          </p:nvSpPr>
          <p:spPr>
            <a:xfrm>
              <a:off x="8014381" y="920955"/>
              <a:ext cx="3705683" cy="652759"/>
            </a:xfrm>
            <a:prstGeom prst="round2SameRect">
              <a:avLst>
                <a:gd name="adj1" fmla="val 36339"/>
                <a:gd name="adj2" fmla="val 0"/>
              </a:avLst>
            </a:prstGeom>
            <a:solidFill>
              <a:srgbClr val="003EC7"/>
            </a:solidFill>
            <a:ln>
              <a:solidFill>
                <a:srgbClr val="003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ENVIRONMENTAL CONSIDERATIONS?</a:t>
              </a:r>
            </a:p>
          </p:txBody>
        </p:sp>
      </p:grpSp>
      <p:grpSp>
        <p:nvGrpSpPr>
          <p:cNvPr id="24" name="Gruppo 170">
            <a:extLst>
              <a:ext uri="{FF2B5EF4-FFF2-40B4-BE49-F238E27FC236}">
                <a16:creationId xmlns:a16="http://schemas.microsoft.com/office/drawing/2014/main" id="{B9C3915F-315E-5FAA-830B-F203C0D12D20}"/>
              </a:ext>
            </a:extLst>
          </p:cNvPr>
          <p:cNvGrpSpPr/>
          <p:nvPr/>
        </p:nvGrpSpPr>
        <p:grpSpPr>
          <a:xfrm>
            <a:off x="8091891" y="1396900"/>
            <a:ext cx="3705684" cy="1763031"/>
            <a:chOff x="8014380" y="920955"/>
            <a:chExt cx="3705684" cy="1912018"/>
          </a:xfrm>
        </p:grpSpPr>
        <p:sp>
          <p:nvSpPr>
            <p:cNvPr id="25" name="Rettangolo con angoli arrotondati 182">
              <a:extLst>
                <a:ext uri="{FF2B5EF4-FFF2-40B4-BE49-F238E27FC236}">
                  <a16:creationId xmlns:a16="http://schemas.microsoft.com/office/drawing/2014/main" id="{C8D31EA4-AABD-4458-4F28-0FF298950DEA}"/>
                </a:ext>
              </a:extLst>
            </p:cNvPr>
            <p:cNvSpPr/>
            <p:nvPr/>
          </p:nvSpPr>
          <p:spPr>
            <a:xfrm>
              <a:off x="8014380" y="920956"/>
              <a:ext cx="3705684" cy="1912017"/>
            </a:xfrm>
            <a:prstGeom prst="roundRect">
              <a:avLst>
                <a:gd name="adj" fmla="val 12199"/>
              </a:avLst>
            </a:prstGeom>
            <a:solidFill>
              <a:schemeClr val="bg1"/>
            </a:solidFill>
            <a:ln w="38100">
              <a:solidFill>
                <a:srgbClr val="003EC7"/>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003EC7"/>
                </a:solidFill>
              </a:endParaRPr>
            </a:p>
            <a:p>
              <a:pPr marL="457200">
                <a:tabLst>
                  <a:tab pos="396875" algn="l"/>
                </a:tabLst>
              </a:pPr>
              <a:endParaRPr lang="en-US" noProof="0"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Travel distances</a:t>
              </a:r>
            </a:p>
            <a:p>
              <a:pPr>
                <a:tabLst>
                  <a:tab pos="298450" algn="l"/>
                </a:tabLst>
              </a:pPr>
              <a:r>
                <a:rPr lang="en-US" sz="1200" dirty="0">
                  <a:solidFill>
                    <a:srgbClr val="003EC7"/>
                  </a:solidFill>
                </a:rPr>
                <a:t>	Maximum travel mileage, destinations, 	climate considerations, topography, 	speed,</a:t>
              </a:r>
              <a:r>
                <a:rPr lang="en-US" sz="1200" dirty="0">
                  <a:solidFill>
                    <a:srgbClr val="C00000"/>
                  </a:solidFill>
                </a:rPr>
                <a:t> </a:t>
              </a:r>
              <a:r>
                <a:rPr lang="en-US" sz="1200" dirty="0">
                  <a:solidFill>
                    <a:srgbClr val="003EC7"/>
                  </a:solidFill>
                </a:rPr>
                <a:t>highway vs urban/peri-urban 	journey</a:t>
              </a:r>
            </a:p>
          </p:txBody>
        </p:sp>
        <p:sp>
          <p:nvSpPr>
            <p:cNvPr id="26" name="Rettangolo con angoli arrotondati sullo stesso lato 183">
              <a:extLst>
                <a:ext uri="{FF2B5EF4-FFF2-40B4-BE49-F238E27FC236}">
                  <a16:creationId xmlns:a16="http://schemas.microsoft.com/office/drawing/2014/main" id="{EBDFBC03-684E-49E2-9B17-420DBA8B78D7}"/>
                </a:ext>
              </a:extLst>
            </p:cNvPr>
            <p:cNvSpPr/>
            <p:nvPr/>
          </p:nvSpPr>
          <p:spPr>
            <a:xfrm>
              <a:off x="8014381" y="920955"/>
              <a:ext cx="3705683" cy="652759"/>
            </a:xfrm>
            <a:prstGeom prst="round2SameRect">
              <a:avLst>
                <a:gd name="adj1" fmla="val 25330"/>
                <a:gd name="adj2" fmla="val 0"/>
              </a:avLst>
            </a:prstGeom>
            <a:solidFill>
              <a:srgbClr val="003EC7"/>
            </a:solidFill>
            <a:ln>
              <a:solidFill>
                <a:srgbClr val="003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RANGE ANXIETY?</a:t>
              </a:r>
            </a:p>
          </p:txBody>
        </p:sp>
      </p:grpSp>
    </p:spTree>
    <p:extLst>
      <p:ext uri="{BB962C8B-B14F-4D97-AF65-F5344CB8AC3E}">
        <p14:creationId xmlns:p14="http://schemas.microsoft.com/office/powerpoint/2010/main" val="31066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22">
            <a:extLst>
              <a:ext uri="{FF2B5EF4-FFF2-40B4-BE49-F238E27FC236}">
                <a16:creationId xmlns:a16="http://schemas.microsoft.com/office/drawing/2014/main" id="{CA19494E-7957-1D18-73F4-0762A569231E}"/>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grpSp>
        <p:nvGrpSpPr>
          <p:cNvPr id="13" name="Gruppo 12">
            <a:extLst>
              <a:ext uri="{FF2B5EF4-FFF2-40B4-BE49-F238E27FC236}">
                <a16:creationId xmlns:a16="http://schemas.microsoft.com/office/drawing/2014/main" id="{394DB416-BD19-3D40-97B7-1F365258C103}"/>
              </a:ext>
            </a:extLst>
          </p:cNvPr>
          <p:cNvGrpSpPr/>
          <p:nvPr/>
        </p:nvGrpSpPr>
        <p:grpSpPr>
          <a:xfrm>
            <a:off x="906932" y="1465570"/>
            <a:ext cx="10378137" cy="4782417"/>
            <a:chOff x="899463" y="1094509"/>
            <a:chExt cx="10378137" cy="4782417"/>
          </a:xfrm>
        </p:grpSpPr>
        <p:grpSp>
          <p:nvGrpSpPr>
            <p:cNvPr id="12" name="Gruppo 11">
              <a:extLst>
                <a:ext uri="{FF2B5EF4-FFF2-40B4-BE49-F238E27FC236}">
                  <a16:creationId xmlns:a16="http://schemas.microsoft.com/office/drawing/2014/main" id="{44558233-CB16-2848-91C0-596325C49212}"/>
                </a:ext>
              </a:extLst>
            </p:cNvPr>
            <p:cNvGrpSpPr/>
            <p:nvPr/>
          </p:nvGrpSpPr>
          <p:grpSpPr>
            <a:xfrm>
              <a:off x="899463" y="1094509"/>
              <a:ext cx="10378137" cy="4782417"/>
              <a:chOff x="899463" y="1094509"/>
              <a:chExt cx="10378137" cy="4782417"/>
            </a:xfrm>
          </p:grpSpPr>
          <p:sp>
            <p:nvSpPr>
              <p:cNvPr id="6" name="Rettangolo 5">
                <a:extLst>
                  <a:ext uri="{FF2B5EF4-FFF2-40B4-BE49-F238E27FC236}">
                    <a16:creationId xmlns:a16="http://schemas.microsoft.com/office/drawing/2014/main" id="{74EFB1D1-6B79-5C45-B3A0-10E2767DD80A}"/>
                  </a:ext>
                </a:extLst>
              </p:cNvPr>
              <p:cNvSpPr/>
              <p:nvPr/>
            </p:nvSpPr>
            <p:spPr>
              <a:xfrm>
                <a:off x="914400" y="1094509"/>
                <a:ext cx="10363200" cy="4782417"/>
              </a:xfrm>
              <a:prstGeom prst="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0" name="Immagine 9">
                <a:extLst>
                  <a:ext uri="{FF2B5EF4-FFF2-40B4-BE49-F238E27FC236}">
                    <a16:creationId xmlns:a16="http://schemas.microsoft.com/office/drawing/2014/main" id="{95C91A5E-9400-394D-80BF-E00B9018E674}"/>
                  </a:ext>
                </a:extLst>
              </p:cNvPr>
              <p:cNvPicPr>
                <a:picLocks noChangeAspect="1"/>
              </p:cNvPicPr>
              <p:nvPr/>
            </p:nvPicPr>
            <p:blipFill>
              <a:blip r:embed="rId3">
                <a:alphaModFix amt="50000"/>
              </a:blip>
              <a:stretch>
                <a:fillRect/>
              </a:stretch>
            </p:blipFill>
            <p:spPr>
              <a:xfrm>
                <a:off x="899463" y="2286430"/>
                <a:ext cx="3658681" cy="3590496"/>
              </a:xfrm>
              <a:prstGeom prst="rect">
                <a:avLst/>
              </a:prstGeom>
            </p:spPr>
          </p:pic>
        </p:grpSp>
        <p:pic>
          <p:nvPicPr>
            <p:cNvPr id="11" name="Immagine 10" descr="Immagine che contiene schermata, Carattere, Elementi grafici, cerchio&#10;&#10;Descrizione generata automaticamente">
              <a:extLst>
                <a:ext uri="{FF2B5EF4-FFF2-40B4-BE49-F238E27FC236}">
                  <a16:creationId xmlns:a16="http://schemas.microsoft.com/office/drawing/2014/main" id="{83FAB46E-EEB8-6D4D-8277-60BA2928A899}"/>
                </a:ext>
              </a:extLst>
            </p:cNvPr>
            <p:cNvPicPr>
              <a:picLocks noChangeAspect="1"/>
            </p:cNvPicPr>
            <p:nvPr/>
          </p:nvPicPr>
          <p:blipFill>
            <a:blip r:embed="rId4"/>
            <a:stretch>
              <a:fillRect/>
            </a:stretch>
          </p:blipFill>
          <p:spPr>
            <a:xfrm>
              <a:off x="1404043" y="2036458"/>
              <a:ext cx="2649519" cy="2898519"/>
            </a:xfrm>
            <a:prstGeom prst="rect">
              <a:avLst/>
            </a:prstGeom>
          </p:spPr>
        </p:pic>
      </p:grpSp>
      <p:sp>
        <p:nvSpPr>
          <p:cNvPr id="2" name="Rettangolo 4">
            <a:extLst>
              <a:ext uri="{FF2B5EF4-FFF2-40B4-BE49-F238E27FC236}">
                <a16:creationId xmlns:a16="http://schemas.microsoft.com/office/drawing/2014/main" id="{1B4AA181-27EC-9ECE-F543-FC34560A15D7}"/>
              </a:ext>
            </a:extLst>
          </p:cNvPr>
          <p:cNvSpPr>
            <a:spLocks noChangeAspect="1"/>
          </p:cNvSpPr>
          <p:nvPr/>
        </p:nvSpPr>
        <p:spPr>
          <a:xfrm>
            <a:off x="4580550" y="1465571"/>
            <a:ext cx="6719456" cy="47824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r>
              <a:rPr lang="en-US" sz="1600" b="1" noProof="0" dirty="0">
                <a:solidFill>
                  <a:schemeClr val="bg1"/>
                </a:solidFill>
              </a:rPr>
              <a:t>For your Free2move Charge contact :</a:t>
            </a:r>
          </a:p>
          <a:p>
            <a:pPr marL="285750" indent="-285750">
              <a:buFont typeface="Arial" panose="020B0604020202020204" pitchFamily="34" charset="0"/>
              <a:buChar char="•"/>
            </a:pPr>
            <a:endParaRPr lang="en-US" sz="1600" b="1" noProof="0" dirty="0">
              <a:solidFill>
                <a:schemeClr val="bg1"/>
              </a:solidFill>
            </a:endParaRPr>
          </a:p>
          <a:p>
            <a:pPr marL="285750" indent="-285750">
              <a:buFont typeface="Arial" panose="020B0604020202020204" pitchFamily="34" charset="0"/>
              <a:buChar char="•"/>
            </a:pPr>
            <a:r>
              <a:rPr lang="en-US" sz="1600" b="1" noProof="0" dirty="0">
                <a:solidFill>
                  <a:schemeClr val="bg1"/>
                </a:solidFill>
              </a:rPr>
              <a:t>Company name &amp; address</a:t>
            </a:r>
          </a:p>
          <a:p>
            <a:pPr marL="285750" indent="-285750">
              <a:buFont typeface="Arial" panose="020B0604020202020204" pitchFamily="34" charset="0"/>
              <a:buChar char="•"/>
            </a:pPr>
            <a:endParaRPr lang="en-US" sz="1600" b="1" noProof="0" dirty="0">
              <a:solidFill>
                <a:schemeClr val="bg1"/>
              </a:solidFill>
            </a:endParaRPr>
          </a:p>
          <a:p>
            <a:pPr marL="285750" indent="-285750">
              <a:buFont typeface="Arial" panose="020B0604020202020204" pitchFamily="34" charset="0"/>
              <a:buChar char="•"/>
            </a:pPr>
            <a:r>
              <a:rPr lang="en-US" sz="1600" b="1" noProof="0" dirty="0">
                <a:solidFill>
                  <a:schemeClr val="bg1"/>
                </a:solidFill>
              </a:rPr>
              <a:t>Contact person:</a:t>
            </a:r>
          </a:p>
          <a:p>
            <a:pPr marL="742950" lvl="1" indent="-285750">
              <a:buFont typeface="Arial" panose="020B0604020202020204" pitchFamily="34" charset="0"/>
              <a:buChar char="•"/>
            </a:pPr>
            <a:r>
              <a:rPr lang="en-US" sz="1600" noProof="0" dirty="0">
                <a:solidFill>
                  <a:schemeClr val="bg1"/>
                </a:solidFill>
              </a:rPr>
              <a:t>First name / last name</a:t>
            </a:r>
          </a:p>
          <a:p>
            <a:pPr marL="742950" lvl="1" indent="-285750">
              <a:buFont typeface="Arial" panose="020B0604020202020204" pitchFamily="34" charset="0"/>
              <a:buChar char="•"/>
            </a:pPr>
            <a:r>
              <a:rPr lang="en-US" sz="1600" noProof="0" dirty="0">
                <a:solidFill>
                  <a:schemeClr val="bg1"/>
                </a:solidFill>
              </a:rPr>
              <a:t>Position</a:t>
            </a:r>
          </a:p>
          <a:p>
            <a:pPr marL="742950" lvl="1" indent="-285750">
              <a:buFont typeface="Arial" panose="020B0604020202020204" pitchFamily="34" charset="0"/>
              <a:buChar char="•"/>
            </a:pPr>
            <a:r>
              <a:rPr lang="en-US" sz="1600" noProof="0" dirty="0">
                <a:solidFill>
                  <a:schemeClr val="bg1"/>
                </a:solidFill>
              </a:rPr>
              <a:t>Phone number</a:t>
            </a:r>
          </a:p>
          <a:p>
            <a:pPr marL="742950" lvl="1" indent="-285750">
              <a:buFont typeface="Arial" panose="020B0604020202020204" pitchFamily="34" charset="0"/>
              <a:buChar char="•"/>
            </a:pPr>
            <a:r>
              <a:rPr lang="en-US" sz="1600" noProof="0" dirty="0">
                <a:solidFill>
                  <a:schemeClr val="bg1"/>
                </a:solidFill>
              </a:rPr>
              <a:t>E-mail</a:t>
            </a:r>
            <a:endParaRPr lang="en-US" sz="1600" b="1" noProof="0" dirty="0">
              <a:solidFill>
                <a:schemeClr val="bg1"/>
              </a:solidFill>
            </a:endParaRPr>
          </a:p>
          <a:p>
            <a:pPr marL="285750" indent="-285750">
              <a:buFont typeface="Arial" panose="020B0604020202020204" pitchFamily="34" charset="0"/>
              <a:buChar char="•"/>
            </a:pPr>
            <a:endParaRPr lang="en-US" sz="1600" b="1" noProof="0" dirty="0">
              <a:solidFill>
                <a:schemeClr val="bg1"/>
              </a:solidFill>
            </a:endParaRPr>
          </a:p>
          <a:p>
            <a:pPr marL="285750" indent="-285750">
              <a:buFont typeface="Arial" panose="020B0604020202020204" pitchFamily="34" charset="0"/>
              <a:buChar char="•"/>
            </a:pPr>
            <a:r>
              <a:rPr lang="en-US" sz="1600" b="1" noProof="0" dirty="0">
                <a:solidFill>
                  <a:schemeClr val="bg1"/>
                </a:solidFill>
              </a:rPr>
              <a:t>Type of charging solution needed: workplace; home; on-the-go</a:t>
            </a:r>
          </a:p>
          <a:p>
            <a:pPr marL="285750" indent="-285750">
              <a:buFont typeface="Arial" panose="020B0604020202020204" pitchFamily="34" charset="0"/>
              <a:buChar char="•"/>
            </a:pPr>
            <a:endParaRPr lang="en-US" sz="1600" b="1" noProof="0" dirty="0">
              <a:solidFill>
                <a:schemeClr val="bg1"/>
              </a:solidFill>
            </a:endParaRPr>
          </a:p>
          <a:p>
            <a:pPr marL="285750" indent="-285750">
              <a:buFont typeface="Arial" panose="020B0604020202020204" pitchFamily="34" charset="0"/>
              <a:buChar char="•"/>
            </a:pPr>
            <a:r>
              <a:rPr lang="en-US" sz="1600" b="1" noProof="0" dirty="0">
                <a:solidFill>
                  <a:schemeClr val="bg1"/>
                </a:solidFill>
              </a:rPr>
              <a:t>Fleet size: number of expected EV vehicles</a:t>
            </a:r>
          </a:p>
          <a:p>
            <a:endParaRPr lang="en-US" sz="1600" b="1" noProof="0" dirty="0">
              <a:solidFill>
                <a:schemeClr val="bg1"/>
              </a:solidFill>
            </a:endParaRPr>
          </a:p>
          <a:p>
            <a:pPr marL="285750" indent="-285750">
              <a:buFont typeface="Arial" panose="020B0604020202020204" pitchFamily="34" charset="0"/>
              <a:buChar char="•"/>
            </a:pPr>
            <a:r>
              <a:rPr lang="en-US" sz="1600" b="1" noProof="0" dirty="0">
                <a:solidFill>
                  <a:schemeClr val="bg1"/>
                </a:solidFill>
              </a:rPr>
              <a:t>B2B Sales Advisor contact details:</a:t>
            </a:r>
          </a:p>
          <a:p>
            <a:pPr marL="742950" lvl="1" indent="-285750">
              <a:buFont typeface="Arial" panose="020B0604020202020204" pitchFamily="34" charset="0"/>
              <a:buChar char="•"/>
            </a:pPr>
            <a:r>
              <a:rPr lang="en-US" sz="1600" noProof="0" dirty="0">
                <a:solidFill>
                  <a:schemeClr val="bg1"/>
                </a:solidFill>
              </a:rPr>
              <a:t>First name/Last name</a:t>
            </a:r>
          </a:p>
          <a:p>
            <a:pPr marL="742950" lvl="1" indent="-285750">
              <a:buFont typeface="Arial" panose="020B0604020202020204" pitchFamily="34" charset="0"/>
              <a:buChar char="•"/>
            </a:pPr>
            <a:r>
              <a:rPr lang="en-US" sz="1600" noProof="0" dirty="0">
                <a:solidFill>
                  <a:schemeClr val="bg1"/>
                </a:solidFill>
              </a:rPr>
              <a:t>Phone number</a:t>
            </a:r>
          </a:p>
          <a:p>
            <a:pPr marL="742950" lvl="1" indent="-285750">
              <a:buFont typeface="Arial" panose="020B0604020202020204" pitchFamily="34" charset="0"/>
              <a:buChar char="•"/>
            </a:pPr>
            <a:r>
              <a:rPr lang="en-US" sz="1600" noProof="0" dirty="0">
                <a:solidFill>
                  <a:schemeClr val="bg1"/>
                </a:solidFill>
              </a:rPr>
              <a:t>E-mail</a:t>
            </a:r>
            <a:endParaRPr lang="en-US" sz="1400" noProof="0" dirty="0">
              <a:solidFill>
                <a:schemeClr val="bg1"/>
              </a:solidFill>
            </a:endParaRPr>
          </a:p>
        </p:txBody>
      </p:sp>
      <p:sp>
        <p:nvSpPr>
          <p:cNvPr id="3" name="Espace réservé du texte 2">
            <a:extLst>
              <a:ext uri="{FF2B5EF4-FFF2-40B4-BE49-F238E27FC236}">
                <a16:creationId xmlns:a16="http://schemas.microsoft.com/office/drawing/2014/main" id="{0AABF22D-81DD-C684-AA63-BE2DE52DAEE3}"/>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12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all"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r>
              <a:rPr lang="en-US"/>
              <a:t>OUR ROLE</a:t>
            </a:r>
            <a:endParaRPr lang="en-US" dirty="0"/>
          </a:p>
        </p:txBody>
      </p:sp>
      <p:sp>
        <p:nvSpPr>
          <p:cNvPr id="4" name="Espace réservé du numéro de diapositive 3">
            <a:extLst>
              <a:ext uri="{FF2B5EF4-FFF2-40B4-BE49-F238E27FC236}">
                <a16:creationId xmlns:a16="http://schemas.microsoft.com/office/drawing/2014/main" id="{1C8622EB-D1B5-8902-0B33-982F095F1506}"/>
              </a:ext>
            </a:extLst>
          </p:cNvPr>
          <p:cNvSpPr>
            <a:spLocks noGrp="1"/>
          </p:cNvSpPr>
          <p:nvPr>
            <p:ph type="sldNum" sz="quarter" idx="12"/>
          </p:nvPr>
        </p:nvSpPr>
        <p:spPr/>
        <p:txBody>
          <a:bodyPr/>
          <a:lstStyle/>
          <a:p>
            <a:fld id="{60DD8995-F2EE-40C4-8103-1CCA6A102646}" type="slidenum">
              <a:rPr lang="en-US" noProof="0" smtClean="0"/>
              <a:t>46</a:t>
            </a:fld>
            <a:endParaRPr lang="en-US" noProof="0" dirty="0"/>
          </a:p>
        </p:txBody>
      </p:sp>
      <p:sp>
        <p:nvSpPr>
          <p:cNvPr id="14" name="ZoneTexte 3">
            <a:extLst>
              <a:ext uri="{FF2B5EF4-FFF2-40B4-BE49-F238E27FC236}">
                <a16:creationId xmlns:a16="http://schemas.microsoft.com/office/drawing/2014/main" id="{16A69A52-1C31-D89C-1563-8802311908EA}"/>
              </a:ext>
            </a:extLst>
          </p:cNvPr>
          <p:cNvSpPr txBox="1"/>
          <p:nvPr/>
        </p:nvSpPr>
        <p:spPr>
          <a:xfrm>
            <a:off x="627106" y="860524"/>
            <a:ext cx="10029810" cy="461665"/>
          </a:xfrm>
          <a:prstGeom prst="rect">
            <a:avLst/>
          </a:prstGeom>
          <a:noFill/>
        </p:spPr>
        <p:txBody>
          <a:bodyPr wrap="square">
            <a:spAutoFit/>
          </a:bodyPr>
          <a:lstStyle/>
          <a:p>
            <a:r>
              <a:rPr lang="en-US" sz="2400" noProof="0" dirty="0">
                <a:solidFill>
                  <a:srgbClr val="243682"/>
                </a:solidFill>
                <a:latin typeface="Encode Sans Expanded" panose="00000505000000000000" pitchFamily="2" charset="0"/>
                <a:ea typeface="+mj-ea"/>
                <a:cs typeface="+mj-cs"/>
              </a:rPr>
              <a:t>Additional information we need:</a:t>
            </a:r>
          </a:p>
        </p:txBody>
      </p:sp>
    </p:spTree>
    <p:extLst>
      <p:ext uri="{BB962C8B-B14F-4D97-AF65-F5344CB8AC3E}">
        <p14:creationId xmlns:p14="http://schemas.microsoft.com/office/powerpoint/2010/main" val="23478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8BC8C-781B-10F5-0EC9-48B601BB1F81}"/>
            </a:ext>
          </a:extLst>
        </p:cNvPr>
        <p:cNvGrpSpPr/>
        <p:nvPr/>
      </p:nvGrpSpPr>
      <p:grpSpPr>
        <a:xfrm>
          <a:off x="0" y="0"/>
          <a:ext cx="0" cy="0"/>
          <a:chOff x="0" y="0"/>
          <a:chExt cx="0" cy="0"/>
        </a:xfrm>
      </p:grpSpPr>
      <p:pic>
        <p:nvPicPr>
          <p:cNvPr id="9" name="Immagine 22">
            <a:extLst>
              <a:ext uri="{FF2B5EF4-FFF2-40B4-BE49-F238E27FC236}">
                <a16:creationId xmlns:a16="http://schemas.microsoft.com/office/drawing/2014/main" id="{8FEA03C6-9AC3-C721-C25F-5065ACEF80B2}"/>
              </a:ext>
            </a:extLst>
          </p:cNvPr>
          <p:cNvPicPr>
            <a:picLocks noChangeAspect="1"/>
          </p:cNvPicPr>
          <p:nvPr/>
        </p:nvPicPr>
        <p:blipFill>
          <a:blip r:embed="rId5">
            <a:alphaModFix amt="50000"/>
          </a:blip>
          <a:stretch>
            <a:fillRect/>
          </a:stretch>
        </p:blipFill>
        <p:spPr>
          <a:xfrm>
            <a:off x="6851289" y="1564384"/>
            <a:ext cx="5317937" cy="5218829"/>
          </a:xfrm>
          <a:prstGeom prst="rect">
            <a:avLst/>
          </a:prstGeom>
        </p:spPr>
      </p:pic>
      <p:pic>
        <p:nvPicPr>
          <p:cNvPr id="8" name="Picture 7">
            <a:extLst>
              <a:ext uri="{FF2B5EF4-FFF2-40B4-BE49-F238E27FC236}">
                <a16:creationId xmlns:a16="http://schemas.microsoft.com/office/drawing/2014/main" id="{089C133B-F865-4317-FC83-594E86AF7B35}"/>
              </a:ext>
            </a:extLst>
          </p:cNvPr>
          <p:cNvPicPr>
            <a:picLocks noChangeAspect="1"/>
          </p:cNvPicPr>
          <p:nvPr/>
        </p:nvPicPr>
        <p:blipFill>
          <a:blip r:embed="rId6"/>
          <a:srcRect l="38564"/>
          <a:stretch/>
        </p:blipFill>
        <p:spPr>
          <a:xfrm>
            <a:off x="182507" y="1021630"/>
            <a:ext cx="5049892" cy="5468070"/>
          </a:xfrm>
          <a:prstGeom prst="rect">
            <a:avLst/>
          </a:prstGeom>
        </p:spPr>
      </p:pic>
      <p:sp>
        <p:nvSpPr>
          <p:cNvPr id="3" name="Segnaposto testo 2">
            <a:extLst>
              <a:ext uri="{FF2B5EF4-FFF2-40B4-BE49-F238E27FC236}">
                <a16:creationId xmlns:a16="http://schemas.microsoft.com/office/drawing/2014/main" id="{7938DC1A-7CB3-88C1-0773-4E0B9E8125F7}"/>
              </a:ext>
            </a:extLst>
          </p:cNvPr>
          <p:cNvSpPr>
            <a:spLocks noGrp="1"/>
          </p:cNvSpPr>
          <p:nvPr>
            <p:ph type="body" idx="1"/>
          </p:nvPr>
        </p:nvSpPr>
        <p:spPr>
          <a:solidFill>
            <a:schemeClr val="tx2"/>
          </a:solidFill>
          <a:ln w="3175">
            <a:noFill/>
          </a:ln>
        </p:spPr>
        <p:txBody>
          <a:bodyPr vert="horz" wrap="square" lIns="612000" tIns="0" rIns="360000" bIns="0" rtlCol="0" anchor="ctr">
            <a:noAutofit/>
          </a:bodyPr>
          <a:lstStyle/>
          <a:p>
            <a:r>
              <a:rPr lang="en-US" dirty="0"/>
              <a:t>OUR ROLE</a:t>
            </a:r>
          </a:p>
        </p:txBody>
      </p:sp>
      <p:sp>
        <p:nvSpPr>
          <p:cNvPr id="7" name="ZoneTexte 22">
            <a:extLst>
              <a:ext uri="{FF2B5EF4-FFF2-40B4-BE49-F238E27FC236}">
                <a16:creationId xmlns:a16="http://schemas.microsoft.com/office/drawing/2014/main" id="{0FD21C99-AAF3-4F01-39CF-3E88EC0A54D8}"/>
              </a:ext>
            </a:extLst>
          </p:cNvPr>
          <p:cNvSpPr txBox="1"/>
          <p:nvPr>
            <p:custDataLst>
              <p:tags r:id="rId1"/>
            </p:custDataLst>
          </p:nvPr>
        </p:nvSpPr>
        <p:spPr>
          <a:xfrm>
            <a:off x="5353878" y="1033669"/>
            <a:ext cx="6655614" cy="4691270"/>
          </a:xfrm>
          <a:prstGeom prst="rect">
            <a:avLst/>
          </a:prstGeom>
          <a:solidFill>
            <a:schemeClr val="tx2"/>
          </a:solidFill>
          <a:ln>
            <a:noFill/>
          </a:ln>
        </p:spPr>
        <p:txBody>
          <a:bodyPr wrap="square" lIns="144000" tIns="144000" rIns="144000" bIns="144000" anchor="t">
            <a:noAutofit/>
          </a:bodyPr>
          <a:lstStyle/>
          <a:p>
            <a:r>
              <a:rPr lang="en-US" sz="2400" b="1" dirty="0">
                <a:solidFill>
                  <a:schemeClr val="bg1"/>
                </a:solidFill>
              </a:rPr>
              <a:t>Case Study:</a:t>
            </a:r>
            <a:endParaRPr lang="en-US" sz="2400" b="1" noProof="0" dirty="0">
              <a:solidFill>
                <a:schemeClr val="bg1"/>
              </a:solidFill>
            </a:endParaRPr>
          </a:p>
          <a:p>
            <a:endParaRPr lang="en-US" sz="800" b="1" noProof="0" dirty="0">
              <a:solidFill>
                <a:schemeClr val="bg1"/>
              </a:solidFill>
            </a:endParaRPr>
          </a:p>
          <a:p>
            <a:r>
              <a:rPr lang="en-US" sz="1600" b="1" noProof="0" dirty="0">
                <a:solidFill>
                  <a:schemeClr val="bg1"/>
                </a:solidFill>
              </a:rPr>
              <a:t>Customer:  </a:t>
            </a:r>
            <a:r>
              <a:rPr lang="en-US" sz="1600" noProof="0" dirty="0" err="1">
                <a:solidFill>
                  <a:schemeClr val="bg1"/>
                </a:solidFill>
              </a:rPr>
              <a:t>VirtuFinance</a:t>
            </a:r>
            <a:endParaRPr lang="en-US" sz="1600" noProof="0" dirty="0">
              <a:solidFill>
                <a:schemeClr val="bg1"/>
              </a:solidFill>
            </a:endParaRPr>
          </a:p>
          <a:p>
            <a:endParaRPr lang="en-US" sz="800" dirty="0">
              <a:solidFill>
                <a:schemeClr val="bg1"/>
              </a:solidFill>
            </a:endParaRPr>
          </a:p>
          <a:p>
            <a:r>
              <a:rPr lang="en-US" sz="1600" b="1" dirty="0">
                <a:solidFill>
                  <a:schemeClr val="bg1"/>
                </a:solidFill>
              </a:rPr>
              <a:t>Address:  </a:t>
            </a:r>
            <a:r>
              <a:rPr lang="en-US" sz="1600" dirty="0">
                <a:solidFill>
                  <a:schemeClr val="bg1"/>
                </a:solidFill>
              </a:rPr>
              <a:t>XXX (City Centre)</a:t>
            </a:r>
          </a:p>
          <a:p>
            <a:endParaRPr lang="en-US" sz="800" dirty="0">
              <a:solidFill>
                <a:schemeClr val="bg1"/>
              </a:solidFill>
            </a:endParaRPr>
          </a:p>
          <a:p>
            <a:r>
              <a:rPr lang="en-US" sz="1600" b="1" noProof="0" dirty="0">
                <a:solidFill>
                  <a:schemeClr val="bg1"/>
                </a:solidFill>
              </a:rPr>
              <a:t>Business: </a:t>
            </a:r>
            <a:r>
              <a:rPr lang="en-US" sz="1600" noProof="0" dirty="0">
                <a:solidFill>
                  <a:schemeClr val="bg1"/>
                </a:solidFill>
              </a:rPr>
              <a:t> Finance Company</a:t>
            </a:r>
          </a:p>
          <a:p>
            <a:endParaRPr lang="en-US" sz="800" noProof="0" dirty="0">
              <a:solidFill>
                <a:schemeClr val="bg1"/>
              </a:solidFill>
            </a:endParaRPr>
          </a:p>
          <a:p>
            <a:r>
              <a:rPr lang="en-US" sz="1600" b="1" dirty="0">
                <a:solidFill>
                  <a:schemeClr val="bg1"/>
                </a:solidFill>
              </a:rPr>
              <a:t>Vehicles:</a:t>
            </a:r>
            <a:r>
              <a:rPr lang="en-US" sz="1600" dirty="0">
                <a:solidFill>
                  <a:schemeClr val="bg1"/>
                </a:solidFill>
              </a:rPr>
              <a:t>	 12 company cars</a:t>
            </a:r>
          </a:p>
          <a:p>
            <a:endParaRPr lang="en-US" sz="800" noProof="0" dirty="0">
              <a:solidFill>
                <a:schemeClr val="bg1"/>
              </a:solidFill>
            </a:endParaRPr>
          </a:p>
          <a:p>
            <a:r>
              <a:rPr lang="en-US" sz="1600" b="1" dirty="0">
                <a:solidFill>
                  <a:schemeClr val="bg1"/>
                </a:solidFill>
              </a:rPr>
              <a:t>Contact:</a:t>
            </a:r>
            <a:r>
              <a:rPr lang="en-US" sz="1600" dirty="0">
                <a:solidFill>
                  <a:schemeClr val="bg1"/>
                </a:solidFill>
              </a:rPr>
              <a:t>	YYY (Just first name)</a:t>
            </a:r>
          </a:p>
          <a:p>
            <a:endParaRPr lang="en-US" sz="800" dirty="0">
              <a:solidFill>
                <a:schemeClr val="bg1"/>
              </a:solidFill>
            </a:endParaRPr>
          </a:p>
          <a:p>
            <a:r>
              <a:rPr lang="en-US" sz="1600" b="1" dirty="0">
                <a:solidFill>
                  <a:schemeClr val="bg1"/>
                </a:solidFill>
              </a:rPr>
              <a:t>Telephone:</a:t>
            </a:r>
            <a:r>
              <a:rPr lang="en-US" sz="1600" dirty="0">
                <a:solidFill>
                  <a:schemeClr val="bg1"/>
                </a:solidFill>
              </a:rPr>
              <a:t>  ZZZ</a:t>
            </a:r>
          </a:p>
          <a:p>
            <a:endParaRPr lang="en-US" sz="800" dirty="0">
              <a:solidFill>
                <a:schemeClr val="bg1"/>
              </a:solidFill>
            </a:endParaRPr>
          </a:p>
          <a:p>
            <a:r>
              <a:rPr lang="en-US" sz="1600" b="1" dirty="0">
                <a:solidFill>
                  <a:schemeClr val="bg1"/>
                </a:solidFill>
              </a:rPr>
              <a:t>Notes:  </a:t>
            </a:r>
            <a:r>
              <a:rPr lang="en-US" sz="1600" dirty="0">
                <a:solidFill>
                  <a:schemeClr val="bg1"/>
                </a:solidFill>
              </a:rPr>
              <a:t>YYY doesn’t know a lot about electric cars and looking for advice.  The 12 cars are split between 3 managers and 9 consultants.   Managers are in the office 3 days a week on average.  Consultants work from home, visiting the office once a month.  The rest of the time they are either working from home or visiting clients.  The office is in a building shared with 2 other businesses and has allocated parking for 4 cars.</a:t>
            </a:r>
            <a:endParaRPr lang="en-US" sz="1600" noProof="0" dirty="0">
              <a:solidFill>
                <a:schemeClr val="bg1"/>
              </a:solidFill>
            </a:endParaRPr>
          </a:p>
        </p:txBody>
      </p:sp>
      <p:sp>
        <p:nvSpPr>
          <p:cNvPr id="10" name="Espace réservé du numéro de diapositive 9">
            <a:extLst>
              <a:ext uri="{FF2B5EF4-FFF2-40B4-BE49-F238E27FC236}">
                <a16:creationId xmlns:a16="http://schemas.microsoft.com/office/drawing/2014/main" id="{3C771C29-BE9D-0CAA-B9EF-6CA6EDB1C6D3}"/>
              </a:ext>
            </a:extLst>
          </p:cNvPr>
          <p:cNvSpPr>
            <a:spLocks noGrp="1"/>
          </p:cNvSpPr>
          <p:nvPr>
            <p:ph type="sldNum" sz="quarter" idx="17"/>
          </p:nvPr>
        </p:nvSpPr>
        <p:spPr/>
        <p:txBody>
          <a:bodyPr/>
          <a:lstStyle/>
          <a:p>
            <a:fld id="{975A587B-5814-4D9B-9598-FE9CB954CB01}" type="slidenum">
              <a:rPr lang="en-US" noProof="0" smtClean="0"/>
              <a:pPr/>
              <a:t>47</a:t>
            </a:fld>
            <a:endParaRPr lang="en-US" noProof="0" dirty="0"/>
          </a:p>
        </p:txBody>
      </p:sp>
      <p:sp>
        <p:nvSpPr>
          <p:cNvPr id="13" name="ZoneTexte 22">
            <a:extLst>
              <a:ext uri="{FF2B5EF4-FFF2-40B4-BE49-F238E27FC236}">
                <a16:creationId xmlns:a16="http://schemas.microsoft.com/office/drawing/2014/main" id="{1421DC30-4E99-67CF-2449-827F40851540}"/>
              </a:ext>
            </a:extLst>
          </p:cNvPr>
          <p:cNvSpPr txBox="1"/>
          <p:nvPr>
            <p:custDataLst>
              <p:tags r:id="rId2"/>
            </p:custDataLst>
          </p:nvPr>
        </p:nvSpPr>
        <p:spPr>
          <a:xfrm>
            <a:off x="5353878" y="5824331"/>
            <a:ext cx="6655614" cy="665369"/>
          </a:xfrm>
          <a:prstGeom prst="rect">
            <a:avLst/>
          </a:prstGeom>
          <a:noFill/>
          <a:ln w="12700">
            <a:solidFill>
              <a:srgbClr val="243682"/>
            </a:solidFill>
          </a:ln>
        </p:spPr>
        <p:txBody>
          <a:bodyPr wrap="square" lIns="144000" tIns="144000" rIns="144000" bIns="144000" anchor="ctr">
            <a:noAutofit/>
          </a:bodyPr>
          <a:lstStyle/>
          <a:p>
            <a:pPr algn="ctr"/>
            <a:r>
              <a:rPr lang="en-US" sz="1600" b="1" noProof="0" dirty="0">
                <a:solidFill>
                  <a:srgbClr val="243682"/>
                </a:solidFill>
              </a:rPr>
              <a:t>What additional information </a:t>
            </a:r>
            <a:r>
              <a:rPr lang="en-US" sz="1600" b="1" dirty="0">
                <a:solidFill>
                  <a:srgbClr val="243682"/>
                </a:solidFill>
              </a:rPr>
              <a:t>will be useful in selling the electric vehicle and the Free2move Charge business solution?</a:t>
            </a:r>
            <a:endParaRPr lang="en-US" sz="700" b="1" noProof="0" dirty="0">
              <a:solidFill>
                <a:srgbClr val="243682"/>
              </a:solidFill>
            </a:endParaRPr>
          </a:p>
        </p:txBody>
      </p:sp>
    </p:spTree>
    <p:extLst>
      <p:ext uri="{BB962C8B-B14F-4D97-AF65-F5344CB8AC3E}">
        <p14:creationId xmlns:p14="http://schemas.microsoft.com/office/powerpoint/2010/main" val="61597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123F8-6450-3508-E823-C60F38FA0C1F}"/>
            </a:ext>
          </a:extLst>
        </p:cNvPr>
        <p:cNvGrpSpPr/>
        <p:nvPr/>
      </p:nvGrpSpPr>
      <p:grpSpPr>
        <a:xfrm>
          <a:off x="0" y="0"/>
          <a:ext cx="0" cy="0"/>
          <a:chOff x="0" y="0"/>
          <a:chExt cx="0" cy="0"/>
        </a:xfrm>
      </p:grpSpPr>
      <p:pic>
        <p:nvPicPr>
          <p:cNvPr id="5" name="Immagine 22">
            <a:extLst>
              <a:ext uri="{FF2B5EF4-FFF2-40B4-BE49-F238E27FC236}">
                <a16:creationId xmlns:a16="http://schemas.microsoft.com/office/drawing/2014/main" id="{AD0CC35F-9189-FD75-8D09-179E03E7AEE1}"/>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42" name="Espace réservé du texte 2">
            <a:extLst>
              <a:ext uri="{FF2B5EF4-FFF2-40B4-BE49-F238E27FC236}">
                <a16:creationId xmlns:a16="http://schemas.microsoft.com/office/drawing/2014/main" id="{EB4607C1-9EC5-BD28-FB99-4C03968A114F}"/>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12000" tIns="0" rIns="360000" bIns="0" rtlCol="0" anchor="ctr">
            <a:noAutofit/>
          </a:bodyPr>
          <a:lstStyle>
            <a:defPPr>
              <a:defRPr lang="fr-FR"/>
            </a:defPPr>
            <a:lvl1pPr indent="0" defTabSz="685800">
              <a:lnSpc>
                <a:spcPct val="100000"/>
              </a:lnSpc>
              <a:spcBef>
                <a:spcPts val="0"/>
              </a:spcBef>
              <a:buFont typeface="Arial" panose="020B0604020202020204" pitchFamily="34" charset="0"/>
              <a:buNone/>
              <a:defRPr sz="1500" b="1" cap="all" baseline="0">
                <a:solidFill>
                  <a:schemeClr val="bg1"/>
                </a:solidFill>
              </a:defRPr>
            </a:lvl1pPr>
            <a:lvl2pPr marL="342900" indent="0" defTabSz="685800">
              <a:lnSpc>
                <a:spcPct val="105000"/>
              </a:lnSpc>
              <a:spcBef>
                <a:spcPts val="700"/>
              </a:spcBef>
              <a:buFont typeface="Arial" panose="020B0604020202020204" pitchFamily="34" charset="0"/>
              <a:buNone/>
              <a:defRPr sz="1500" b="1">
                <a:solidFill>
                  <a:schemeClr val="tx2"/>
                </a:solidFill>
              </a:defRPr>
            </a:lvl2pPr>
            <a:lvl3pPr marL="685800" indent="0" defTabSz="685800">
              <a:lnSpc>
                <a:spcPct val="105000"/>
              </a:lnSpc>
              <a:spcBef>
                <a:spcPts val="700"/>
              </a:spcBef>
              <a:buSzPct val="120000"/>
              <a:buFont typeface="Encode Sans" pitchFamily="2" charset="0"/>
              <a:buNone/>
              <a:defRPr sz="1350" b="1">
                <a:solidFill>
                  <a:schemeClr val="tx2"/>
                </a:solidFill>
              </a:defRPr>
            </a:lvl3pPr>
            <a:lvl4pPr marL="1028700" indent="0" defTabSz="685800">
              <a:lnSpc>
                <a:spcPct val="105000"/>
              </a:lnSpc>
              <a:spcBef>
                <a:spcPts val="400"/>
              </a:spcBef>
              <a:buFont typeface="Encode Sans" pitchFamily="2" charset="0"/>
              <a:buNone/>
              <a:defRPr sz="1200" b="1">
                <a:solidFill>
                  <a:schemeClr val="tx2"/>
                </a:solidFill>
              </a:defRPr>
            </a:lvl4pPr>
            <a:lvl5pPr marL="1371600" indent="0" defTabSz="685800">
              <a:lnSpc>
                <a:spcPct val="105000"/>
              </a:lnSpc>
              <a:spcBef>
                <a:spcPts val="400"/>
              </a:spcBef>
              <a:buFont typeface="Arial" panose="020B0604020202020204" pitchFamily="34" charset="0"/>
              <a:buNone/>
              <a:defRPr sz="1200" b="1">
                <a:solidFill>
                  <a:schemeClr val="tx2"/>
                </a:solidFill>
              </a:defRPr>
            </a:lvl5pPr>
            <a:lvl6pPr marL="1714500" indent="0" defTabSz="685800">
              <a:lnSpc>
                <a:spcPct val="90000"/>
              </a:lnSpc>
              <a:spcBef>
                <a:spcPts val="375"/>
              </a:spcBef>
              <a:buFont typeface="Arial" panose="020B0604020202020204" pitchFamily="34" charset="0"/>
              <a:buNone/>
              <a:defRPr sz="1200" b="1"/>
            </a:lvl6pPr>
            <a:lvl7pPr marL="2057400" indent="0" defTabSz="685800">
              <a:lnSpc>
                <a:spcPct val="90000"/>
              </a:lnSpc>
              <a:spcBef>
                <a:spcPts val="375"/>
              </a:spcBef>
              <a:buFont typeface="Arial" panose="020B0604020202020204" pitchFamily="34" charset="0"/>
              <a:buNone/>
              <a:defRPr sz="1200" b="1"/>
            </a:lvl7pPr>
            <a:lvl8pPr marL="2400300" indent="0" defTabSz="685800">
              <a:lnSpc>
                <a:spcPct val="90000"/>
              </a:lnSpc>
              <a:spcBef>
                <a:spcPts val="375"/>
              </a:spcBef>
              <a:buFont typeface="Arial" panose="020B0604020202020204" pitchFamily="34" charset="0"/>
              <a:buNone/>
              <a:defRPr sz="1200" b="1"/>
            </a:lvl8pPr>
            <a:lvl9pPr marL="2743200" indent="0" defTabSz="685800">
              <a:lnSpc>
                <a:spcPct val="90000"/>
              </a:lnSpc>
              <a:spcBef>
                <a:spcPts val="375"/>
              </a:spcBef>
              <a:buFont typeface="Arial" panose="020B0604020202020204" pitchFamily="34" charset="0"/>
              <a:buNone/>
              <a:defRPr sz="1200" b="1"/>
            </a:lvl9pPr>
          </a:lstStyle>
          <a:p>
            <a:r>
              <a:rPr lang="en-US"/>
              <a:t>OUR ROLE</a:t>
            </a:r>
            <a:endParaRPr lang="en-US" dirty="0"/>
          </a:p>
        </p:txBody>
      </p:sp>
      <p:sp>
        <p:nvSpPr>
          <p:cNvPr id="4" name="ZoneTexte 3">
            <a:extLst>
              <a:ext uri="{FF2B5EF4-FFF2-40B4-BE49-F238E27FC236}">
                <a16:creationId xmlns:a16="http://schemas.microsoft.com/office/drawing/2014/main" id="{3407666D-EC16-6706-F195-71A9DE257800}"/>
              </a:ext>
            </a:extLst>
          </p:cNvPr>
          <p:cNvSpPr txBox="1"/>
          <p:nvPr/>
        </p:nvSpPr>
        <p:spPr>
          <a:xfrm>
            <a:off x="627106" y="860524"/>
            <a:ext cx="10029810" cy="461665"/>
          </a:xfrm>
          <a:prstGeom prst="rect">
            <a:avLst/>
          </a:prstGeom>
          <a:noFill/>
        </p:spPr>
        <p:txBody>
          <a:bodyPr wrap="square">
            <a:spAutoFit/>
          </a:bodyPr>
          <a:lstStyle/>
          <a:p>
            <a:r>
              <a:rPr lang="en-US" sz="2400" dirty="0">
                <a:solidFill>
                  <a:srgbClr val="003EC7"/>
                </a:solidFill>
                <a:latin typeface="Encode Sans Expanded" panose="00000505000000000000" pitchFamily="2" charset="0"/>
                <a:ea typeface="+mj-ea"/>
                <a:cs typeface="+mj-cs"/>
              </a:rPr>
              <a:t>Additional Information we need for EV fleets:</a:t>
            </a:r>
          </a:p>
        </p:txBody>
      </p:sp>
      <p:grpSp>
        <p:nvGrpSpPr>
          <p:cNvPr id="7" name="Gruppo 146">
            <a:extLst>
              <a:ext uri="{FF2B5EF4-FFF2-40B4-BE49-F238E27FC236}">
                <a16:creationId xmlns:a16="http://schemas.microsoft.com/office/drawing/2014/main" id="{46B4A925-69EE-8AA7-946A-491F356BC8EC}"/>
              </a:ext>
            </a:extLst>
          </p:cNvPr>
          <p:cNvGrpSpPr/>
          <p:nvPr/>
        </p:nvGrpSpPr>
        <p:grpSpPr>
          <a:xfrm>
            <a:off x="393534" y="1401587"/>
            <a:ext cx="3705684" cy="1140685"/>
            <a:chOff x="315132" y="920955"/>
            <a:chExt cx="3705684" cy="1237081"/>
          </a:xfrm>
        </p:grpSpPr>
        <p:sp>
          <p:nvSpPr>
            <p:cNvPr id="15" name="Rettangolo con angoli arrotondati 2">
              <a:extLst>
                <a:ext uri="{FF2B5EF4-FFF2-40B4-BE49-F238E27FC236}">
                  <a16:creationId xmlns:a16="http://schemas.microsoft.com/office/drawing/2014/main" id="{5A799BFF-99A8-EFDC-5F22-2F9F4410D1C8}"/>
                </a:ext>
              </a:extLst>
            </p:cNvPr>
            <p:cNvSpPr/>
            <p:nvPr/>
          </p:nvSpPr>
          <p:spPr>
            <a:xfrm>
              <a:off x="315132" y="920956"/>
              <a:ext cx="3705684" cy="1237080"/>
            </a:xfrm>
            <a:prstGeom prst="roundRect">
              <a:avLst>
                <a:gd name="adj" fmla="val 17529"/>
              </a:avLst>
            </a:prstGeom>
            <a:solidFill>
              <a:schemeClr val="bg1"/>
            </a:solidFill>
            <a:ln w="38100">
              <a:solidFill>
                <a:srgbClr val="003EC7"/>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003EC7"/>
                </a:solidFill>
              </a:endParaRPr>
            </a:p>
            <a:p>
              <a:endParaRPr lang="en-US" dirty="0">
                <a:solidFill>
                  <a:srgbClr val="003EC7"/>
                </a:solidFill>
              </a:endParaRPr>
            </a:p>
            <a:p>
              <a:pPr marL="311150" indent="-311150">
                <a:buFont typeface="Arial" panose="020B0604020202020204" pitchFamily="34" charset="0"/>
                <a:buChar char="•"/>
                <a:tabLst>
                  <a:tab pos="298450" algn="l"/>
                </a:tabLst>
              </a:pPr>
              <a:r>
                <a:rPr lang="en-US" sz="1200" b="1" noProof="0" dirty="0">
                  <a:solidFill>
                    <a:srgbClr val="003EC7"/>
                  </a:solidFill>
                </a:rPr>
                <a:t>Awareness</a:t>
              </a:r>
            </a:p>
            <a:p>
              <a:pPr marL="311150" indent="-311150">
                <a:tabLst>
                  <a:tab pos="298450" algn="l"/>
                </a:tabLst>
              </a:pPr>
              <a:r>
                <a:rPr lang="en-US" sz="1200" dirty="0">
                  <a:solidFill>
                    <a:srgbClr val="003EC7"/>
                  </a:solidFill>
                </a:rPr>
                <a:t>	Government incentives</a:t>
              </a:r>
            </a:p>
          </p:txBody>
        </p:sp>
        <p:sp>
          <p:nvSpPr>
            <p:cNvPr id="16" name="Rettangolo con angoli arrotondati sullo stesso lato 7">
              <a:extLst>
                <a:ext uri="{FF2B5EF4-FFF2-40B4-BE49-F238E27FC236}">
                  <a16:creationId xmlns:a16="http://schemas.microsoft.com/office/drawing/2014/main" id="{AEE3725F-18FE-4636-C36A-E184B30DF228}"/>
                </a:ext>
              </a:extLst>
            </p:cNvPr>
            <p:cNvSpPr/>
            <p:nvPr/>
          </p:nvSpPr>
          <p:spPr>
            <a:xfrm>
              <a:off x="315133" y="920955"/>
              <a:ext cx="3705683" cy="652759"/>
            </a:xfrm>
            <a:prstGeom prst="round2SameRect">
              <a:avLst>
                <a:gd name="adj1" fmla="val 44320"/>
                <a:gd name="adj2" fmla="val 0"/>
              </a:avLst>
            </a:prstGeom>
            <a:solidFill>
              <a:srgbClr val="003EC7"/>
            </a:solidFill>
            <a:ln>
              <a:solidFill>
                <a:srgbClr val="003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 EV UNDERSTANDING?</a:t>
              </a:r>
            </a:p>
          </p:txBody>
        </p:sp>
      </p:grpSp>
      <p:grpSp>
        <p:nvGrpSpPr>
          <p:cNvPr id="9" name="Gruppo 170">
            <a:extLst>
              <a:ext uri="{FF2B5EF4-FFF2-40B4-BE49-F238E27FC236}">
                <a16:creationId xmlns:a16="http://schemas.microsoft.com/office/drawing/2014/main" id="{6F846D60-AF69-99F9-8E1E-2BDF718BFF53}"/>
              </a:ext>
            </a:extLst>
          </p:cNvPr>
          <p:cNvGrpSpPr/>
          <p:nvPr/>
        </p:nvGrpSpPr>
        <p:grpSpPr>
          <a:xfrm>
            <a:off x="393534" y="2633685"/>
            <a:ext cx="3705684" cy="1809728"/>
            <a:chOff x="8014380" y="920955"/>
            <a:chExt cx="3705684" cy="1962662"/>
          </a:xfrm>
        </p:grpSpPr>
        <p:sp>
          <p:nvSpPr>
            <p:cNvPr id="10" name="Rettangolo con angoli arrotondati 182">
              <a:extLst>
                <a:ext uri="{FF2B5EF4-FFF2-40B4-BE49-F238E27FC236}">
                  <a16:creationId xmlns:a16="http://schemas.microsoft.com/office/drawing/2014/main" id="{F77AC7D6-2B84-AE37-600D-68BE8FAFAF0C}"/>
                </a:ext>
              </a:extLst>
            </p:cNvPr>
            <p:cNvSpPr/>
            <p:nvPr/>
          </p:nvSpPr>
          <p:spPr>
            <a:xfrm>
              <a:off x="8014380" y="920956"/>
              <a:ext cx="3705684" cy="1962661"/>
            </a:xfrm>
            <a:prstGeom prst="roundRect">
              <a:avLst>
                <a:gd name="adj" fmla="val 9035"/>
              </a:avLst>
            </a:prstGeom>
            <a:solidFill>
              <a:schemeClr val="bg1"/>
            </a:solidFill>
            <a:ln w="38100">
              <a:solidFill>
                <a:srgbClr val="003EC7"/>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003EC7"/>
                </a:solidFill>
              </a:endParaRPr>
            </a:p>
            <a:p>
              <a:pPr marL="457200">
                <a:tabLst>
                  <a:tab pos="396875" algn="l"/>
                </a:tabLst>
              </a:pPr>
              <a:endParaRPr lang="en-US" noProof="0"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Weekend / road trips</a:t>
              </a:r>
            </a:p>
            <a:p>
              <a:pPr>
                <a:tabLst>
                  <a:tab pos="298450" algn="l"/>
                </a:tabLst>
              </a:pPr>
              <a:r>
                <a:rPr lang="en-US" sz="1200" b="1" dirty="0">
                  <a:solidFill>
                    <a:srgbClr val="003EC7"/>
                  </a:solidFill>
                </a:rPr>
                <a:t>	</a:t>
              </a:r>
              <a:r>
                <a:rPr lang="en-US" sz="1200" dirty="0">
                  <a:solidFill>
                    <a:srgbClr val="003EC7"/>
                  </a:solidFill>
                </a:rPr>
                <a:t>Personal usage profile</a:t>
              </a:r>
            </a:p>
            <a:p>
              <a:pPr>
                <a:tabLst>
                  <a:tab pos="298450" algn="l"/>
                </a:tabLst>
              </a:pPr>
              <a:endParaRPr lang="en-US" sz="700" b="1"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Driver experience</a:t>
              </a:r>
              <a:endParaRPr lang="en-US" sz="1200" strike="sngStrike" dirty="0">
                <a:solidFill>
                  <a:srgbClr val="FF0000"/>
                </a:solidFill>
              </a:endParaRPr>
            </a:p>
            <a:p>
              <a:pPr>
                <a:tabLst>
                  <a:tab pos="298450" algn="l"/>
                </a:tabLst>
              </a:pPr>
              <a:r>
                <a:rPr lang="en-US" sz="1200" dirty="0">
                  <a:solidFill>
                    <a:srgbClr val="003EC7"/>
                  </a:solidFill>
                </a:rPr>
                <a:t>	Driving experience</a:t>
              </a:r>
            </a:p>
            <a:p>
              <a:pPr>
                <a:tabLst>
                  <a:tab pos="298450" algn="l"/>
                </a:tabLst>
              </a:pPr>
              <a:r>
                <a:rPr lang="en-US" sz="1200" dirty="0">
                  <a:solidFill>
                    <a:srgbClr val="003EC7"/>
                  </a:solidFill>
                </a:rPr>
                <a:t>	Automatic car experience</a:t>
              </a:r>
            </a:p>
          </p:txBody>
        </p:sp>
        <p:sp>
          <p:nvSpPr>
            <p:cNvPr id="11" name="Rettangolo con angoli arrotondati sullo stesso lato 183">
              <a:extLst>
                <a:ext uri="{FF2B5EF4-FFF2-40B4-BE49-F238E27FC236}">
                  <a16:creationId xmlns:a16="http://schemas.microsoft.com/office/drawing/2014/main" id="{24FB326C-7041-5AEB-C28A-8EB6FFDAEECE}"/>
                </a:ext>
              </a:extLst>
            </p:cNvPr>
            <p:cNvSpPr/>
            <p:nvPr/>
          </p:nvSpPr>
          <p:spPr>
            <a:xfrm>
              <a:off x="8014381" y="920955"/>
              <a:ext cx="3705683" cy="652759"/>
            </a:xfrm>
            <a:prstGeom prst="round2SameRect">
              <a:avLst>
                <a:gd name="adj1" fmla="val 25330"/>
                <a:gd name="adj2" fmla="val 0"/>
              </a:avLst>
            </a:prstGeom>
            <a:solidFill>
              <a:srgbClr val="003EC7"/>
            </a:solidFill>
            <a:ln>
              <a:solidFill>
                <a:srgbClr val="003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DRIVING NEEDS?</a:t>
              </a:r>
            </a:p>
          </p:txBody>
        </p:sp>
      </p:grpSp>
      <p:sp>
        <p:nvSpPr>
          <p:cNvPr id="2" name="Espace réservé du numéro de diapositive 1">
            <a:extLst>
              <a:ext uri="{FF2B5EF4-FFF2-40B4-BE49-F238E27FC236}">
                <a16:creationId xmlns:a16="http://schemas.microsoft.com/office/drawing/2014/main" id="{2BA89B8B-8C4E-DEFA-9199-7D08D5F1CB4D}"/>
              </a:ext>
            </a:extLst>
          </p:cNvPr>
          <p:cNvSpPr>
            <a:spLocks noGrp="1"/>
          </p:cNvSpPr>
          <p:nvPr>
            <p:ph type="sldNum" sz="quarter" idx="12"/>
          </p:nvPr>
        </p:nvSpPr>
        <p:spPr/>
        <p:txBody>
          <a:bodyPr/>
          <a:lstStyle/>
          <a:p>
            <a:fld id="{60DD8995-F2EE-40C4-8103-1CCA6A102646}" type="slidenum">
              <a:rPr lang="en-US" smtClean="0"/>
              <a:t>48</a:t>
            </a:fld>
            <a:endParaRPr lang="en-US" dirty="0"/>
          </a:p>
        </p:txBody>
      </p:sp>
      <p:pic>
        <p:nvPicPr>
          <p:cNvPr id="3" name="Graphic 2" descr="Scientific Thought outline">
            <a:extLst>
              <a:ext uri="{FF2B5EF4-FFF2-40B4-BE49-F238E27FC236}">
                <a16:creationId xmlns:a16="http://schemas.microsoft.com/office/drawing/2014/main" id="{461A849A-58FF-2C25-3AEE-23D8877B97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940800" y="3986758"/>
            <a:ext cx="2556543" cy="2316900"/>
          </a:xfrm>
          <a:prstGeom prst="rect">
            <a:avLst/>
          </a:prstGeom>
        </p:spPr>
      </p:pic>
      <p:grpSp>
        <p:nvGrpSpPr>
          <p:cNvPr id="18" name="Gruppo 170">
            <a:extLst>
              <a:ext uri="{FF2B5EF4-FFF2-40B4-BE49-F238E27FC236}">
                <a16:creationId xmlns:a16="http://schemas.microsoft.com/office/drawing/2014/main" id="{A32277EA-145D-33AF-6460-6DC7FA8AAA05}"/>
              </a:ext>
            </a:extLst>
          </p:cNvPr>
          <p:cNvGrpSpPr/>
          <p:nvPr/>
        </p:nvGrpSpPr>
        <p:grpSpPr>
          <a:xfrm>
            <a:off x="4243157" y="1396900"/>
            <a:ext cx="3705684" cy="4600576"/>
            <a:chOff x="8014380" y="920955"/>
            <a:chExt cx="3705684" cy="4989354"/>
          </a:xfrm>
        </p:grpSpPr>
        <p:sp>
          <p:nvSpPr>
            <p:cNvPr id="19" name="Rettangolo con angoli arrotondati 182">
              <a:extLst>
                <a:ext uri="{FF2B5EF4-FFF2-40B4-BE49-F238E27FC236}">
                  <a16:creationId xmlns:a16="http://schemas.microsoft.com/office/drawing/2014/main" id="{C6521A85-048C-0EF6-8BFB-3A4E8E5AD65D}"/>
                </a:ext>
              </a:extLst>
            </p:cNvPr>
            <p:cNvSpPr/>
            <p:nvPr/>
          </p:nvSpPr>
          <p:spPr>
            <a:xfrm>
              <a:off x="8014380" y="920955"/>
              <a:ext cx="3705684" cy="4989354"/>
            </a:xfrm>
            <a:prstGeom prst="roundRect">
              <a:avLst>
                <a:gd name="adj" fmla="val 5526"/>
              </a:avLst>
            </a:prstGeom>
            <a:solidFill>
              <a:schemeClr val="bg1"/>
            </a:solidFill>
            <a:ln w="38100">
              <a:solidFill>
                <a:srgbClr val="003EC7"/>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003EC7"/>
                </a:solidFill>
              </a:endParaRPr>
            </a:p>
            <a:p>
              <a:pPr marL="457200">
                <a:tabLst>
                  <a:tab pos="396875" algn="l"/>
                </a:tabLst>
              </a:pPr>
              <a:endParaRPr lang="en-US" noProof="0"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Site</a:t>
              </a:r>
            </a:p>
            <a:p>
              <a:pPr>
                <a:tabLst>
                  <a:tab pos="298450" algn="l"/>
                </a:tabLst>
              </a:pPr>
              <a:r>
                <a:rPr lang="en-US" sz="1200" dirty="0">
                  <a:solidFill>
                    <a:srgbClr val="003EC7"/>
                  </a:solidFill>
                </a:rPr>
                <a:t>	Distance from user homes</a:t>
              </a:r>
            </a:p>
            <a:p>
              <a:pPr marL="285750" indent="-285750">
                <a:buFont typeface="Arial" panose="020B0604020202020204" pitchFamily="34" charset="0"/>
                <a:buChar char="•"/>
                <a:tabLst>
                  <a:tab pos="298450" algn="l"/>
                </a:tabLst>
              </a:pPr>
              <a:endParaRPr lang="en-US" sz="700" b="1"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Home </a:t>
              </a:r>
            </a:p>
            <a:p>
              <a:pPr>
                <a:tabLst>
                  <a:tab pos="298450" algn="l"/>
                </a:tabLst>
              </a:pPr>
              <a:r>
                <a:rPr lang="en-US" sz="1200" dirty="0">
                  <a:solidFill>
                    <a:srgbClr val="003EC7"/>
                  </a:solidFill>
                </a:rPr>
                <a:t>	Sponsor home chargers</a:t>
              </a:r>
            </a:p>
            <a:p>
              <a:pPr>
                <a:tabLst>
                  <a:tab pos="298450" algn="l"/>
                </a:tabLst>
              </a:pPr>
              <a:r>
                <a:rPr lang="en-US" sz="1200" dirty="0">
                  <a:solidFill>
                    <a:srgbClr val="003EC7"/>
                  </a:solidFill>
                </a:rPr>
                <a:t>	Split between business / personal 	charging</a:t>
              </a:r>
            </a:p>
            <a:p>
              <a:pPr>
                <a:tabLst>
                  <a:tab pos="298450" algn="l"/>
                </a:tabLst>
              </a:pPr>
              <a:r>
                <a:rPr lang="en-US" sz="1200" dirty="0">
                  <a:solidFill>
                    <a:srgbClr val="003EC7"/>
                  </a:solidFill>
                </a:rPr>
                <a:t>	Automated invoicing</a:t>
              </a:r>
            </a:p>
            <a:p>
              <a:pPr marL="285750" indent="-285750">
                <a:buFont typeface="Arial" panose="020B0604020202020204" pitchFamily="34" charset="0"/>
                <a:buChar char="•"/>
                <a:tabLst>
                  <a:tab pos="298450" algn="l"/>
                </a:tabLst>
              </a:pPr>
              <a:endParaRPr lang="en-US" sz="700" b="1"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On-the-go </a:t>
              </a:r>
            </a:p>
            <a:p>
              <a:pPr>
                <a:tabLst>
                  <a:tab pos="298450" algn="l"/>
                </a:tabLst>
              </a:pPr>
              <a:r>
                <a:rPr lang="en-US" sz="1200" b="1" dirty="0">
                  <a:solidFill>
                    <a:srgbClr val="003EC7"/>
                  </a:solidFill>
                </a:rPr>
                <a:t>	</a:t>
              </a:r>
              <a:r>
                <a:rPr lang="en-US" sz="1200" dirty="0">
                  <a:solidFill>
                    <a:srgbClr val="003EC7"/>
                  </a:solidFill>
                </a:rPr>
                <a:t>Destinations</a:t>
              </a:r>
            </a:p>
            <a:p>
              <a:pPr>
                <a:tabLst>
                  <a:tab pos="298450" algn="l"/>
                </a:tabLst>
              </a:pPr>
              <a:r>
                <a:rPr lang="en-US" sz="1200" dirty="0">
                  <a:solidFill>
                    <a:srgbClr val="003EC7"/>
                  </a:solidFill>
                </a:rPr>
                <a:t>	Requirements</a:t>
              </a:r>
            </a:p>
            <a:p>
              <a:pPr>
                <a:tabLst>
                  <a:tab pos="298450" algn="l"/>
                </a:tabLst>
              </a:pPr>
              <a:r>
                <a:rPr lang="en-US" sz="1200" dirty="0">
                  <a:solidFill>
                    <a:srgbClr val="003EC7"/>
                  </a:solidFill>
                </a:rPr>
                <a:t>	Cities visited – restrictions</a:t>
              </a:r>
            </a:p>
            <a:p>
              <a:pPr>
                <a:tabLst>
                  <a:tab pos="298450" algn="l"/>
                </a:tabLst>
              </a:pPr>
              <a:endParaRPr lang="en-US" sz="1200" b="1"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Centralized control</a:t>
              </a:r>
            </a:p>
            <a:p>
              <a:pPr>
                <a:tabLst>
                  <a:tab pos="298450" algn="l"/>
                </a:tabLst>
              </a:pPr>
              <a:r>
                <a:rPr lang="en-US" sz="1200" dirty="0">
                  <a:solidFill>
                    <a:srgbClr val="003EC7"/>
                  </a:solidFill>
                </a:rPr>
                <a:t>	Charge point supervision platform</a:t>
              </a:r>
            </a:p>
            <a:p>
              <a:pPr>
                <a:tabLst>
                  <a:tab pos="298450" algn="l"/>
                </a:tabLst>
              </a:pPr>
              <a:r>
                <a:rPr lang="en-US" sz="1200" dirty="0">
                  <a:solidFill>
                    <a:srgbClr val="003EC7"/>
                  </a:solidFill>
                </a:rPr>
                <a:t>	One user app for all charging needs</a:t>
              </a:r>
            </a:p>
            <a:p>
              <a:pPr>
                <a:tabLst>
                  <a:tab pos="298450" algn="l"/>
                </a:tabLst>
              </a:pPr>
              <a:endParaRPr lang="en-US" sz="1200"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Easy installation</a:t>
              </a:r>
            </a:p>
            <a:p>
              <a:pPr>
                <a:tabLst>
                  <a:tab pos="298450" algn="l"/>
                </a:tabLst>
              </a:pPr>
              <a:r>
                <a:rPr lang="en-US" sz="1200" dirty="0">
                  <a:solidFill>
                    <a:srgbClr val="003EC7"/>
                  </a:solidFill>
                </a:rPr>
                <a:t>	A single, expert team to guide and install 	a personalized charging solution</a:t>
              </a:r>
              <a:endParaRPr lang="en-US" sz="1200" b="1" dirty="0">
                <a:solidFill>
                  <a:srgbClr val="003EC7"/>
                </a:solidFill>
              </a:endParaRPr>
            </a:p>
            <a:p>
              <a:pPr>
                <a:tabLst>
                  <a:tab pos="298450" algn="l"/>
                </a:tabLst>
              </a:pPr>
              <a:endParaRPr lang="en-US" sz="1200" b="1" dirty="0">
                <a:solidFill>
                  <a:srgbClr val="003EC7"/>
                </a:solidFill>
              </a:endParaRPr>
            </a:p>
            <a:p>
              <a:pPr>
                <a:tabLst>
                  <a:tab pos="298450" algn="l"/>
                </a:tabLst>
              </a:pPr>
              <a:endParaRPr lang="en-US" sz="1200" dirty="0">
                <a:solidFill>
                  <a:srgbClr val="003EC7"/>
                </a:solidFill>
              </a:endParaRPr>
            </a:p>
          </p:txBody>
        </p:sp>
        <p:sp>
          <p:nvSpPr>
            <p:cNvPr id="20" name="Rettangolo con angoli arrotondati sullo stesso lato 183">
              <a:extLst>
                <a:ext uri="{FF2B5EF4-FFF2-40B4-BE49-F238E27FC236}">
                  <a16:creationId xmlns:a16="http://schemas.microsoft.com/office/drawing/2014/main" id="{87F6E9B6-A4E5-8A72-BE3B-B86BE0DEDE71}"/>
                </a:ext>
              </a:extLst>
            </p:cNvPr>
            <p:cNvSpPr/>
            <p:nvPr/>
          </p:nvSpPr>
          <p:spPr>
            <a:xfrm>
              <a:off x="8014381" y="920955"/>
              <a:ext cx="3705683" cy="652759"/>
            </a:xfrm>
            <a:prstGeom prst="round2SameRect">
              <a:avLst>
                <a:gd name="adj1" fmla="val 30078"/>
                <a:gd name="adj2" fmla="val 0"/>
              </a:avLst>
            </a:prstGeom>
            <a:solidFill>
              <a:srgbClr val="003EC7"/>
            </a:solidFill>
            <a:ln>
              <a:solidFill>
                <a:srgbClr val="003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CHARGING NEEDS?</a:t>
              </a:r>
            </a:p>
          </p:txBody>
        </p:sp>
      </p:grpSp>
      <p:grpSp>
        <p:nvGrpSpPr>
          <p:cNvPr id="21" name="Gruppo 170">
            <a:extLst>
              <a:ext uri="{FF2B5EF4-FFF2-40B4-BE49-F238E27FC236}">
                <a16:creationId xmlns:a16="http://schemas.microsoft.com/office/drawing/2014/main" id="{C0532726-3766-C4A8-58E8-086C6483746C}"/>
              </a:ext>
            </a:extLst>
          </p:cNvPr>
          <p:cNvGrpSpPr/>
          <p:nvPr/>
        </p:nvGrpSpPr>
        <p:grpSpPr>
          <a:xfrm>
            <a:off x="8092781" y="1395388"/>
            <a:ext cx="3705684" cy="1380183"/>
            <a:chOff x="8014380" y="920955"/>
            <a:chExt cx="3705684" cy="1496816"/>
          </a:xfrm>
        </p:grpSpPr>
        <p:sp>
          <p:nvSpPr>
            <p:cNvPr id="22" name="Rettangolo con angoli arrotondati 182">
              <a:extLst>
                <a:ext uri="{FF2B5EF4-FFF2-40B4-BE49-F238E27FC236}">
                  <a16:creationId xmlns:a16="http://schemas.microsoft.com/office/drawing/2014/main" id="{80EF48D6-5C7F-F272-4329-F851BC389BCD}"/>
                </a:ext>
              </a:extLst>
            </p:cNvPr>
            <p:cNvSpPr/>
            <p:nvPr/>
          </p:nvSpPr>
          <p:spPr>
            <a:xfrm>
              <a:off x="8014380" y="920956"/>
              <a:ext cx="3705684" cy="1496815"/>
            </a:xfrm>
            <a:prstGeom prst="roundRect">
              <a:avLst>
                <a:gd name="adj" fmla="val 11712"/>
              </a:avLst>
            </a:prstGeom>
            <a:solidFill>
              <a:schemeClr val="bg1"/>
            </a:solidFill>
            <a:ln w="38100">
              <a:solidFill>
                <a:srgbClr val="003EC7"/>
              </a:solid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noProof="0" dirty="0">
                <a:solidFill>
                  <a:srgbClr val="003EC7"/>
                </a:solidFill>
              </a:endParaRPr>
            </a:p>
            <a:p>
              <a:pPr marL="457200">
                <a:tabLst>
                  <a:tab pos="396875" algn="l"/>
                </a:tabLst>
              </a:pPr>
              <a:endParaRPr lang="en-US" noProof="0" dirty="0">
                <a:solidFill>
                  <a:srgbClr val="003EC7"/>
                </a:solidFill>
              </a:endParaRPr>
            </a:p>
            <a:p>
              <a:pPr marL="285750" indent="-285750">
                <a:buFont typeface="Arial" panose="020B0604020202020204" pitchFamily="34" charset="0"/>
                <a:buChar char="•"/>
                <a:tabLst>
                  <a:tab pos="298450" algn="l"/>
                </a:tabLst>
              </a:pPr>
              <a:r>
                <a:rPr lang="en-US" sz="1200" b="1" dirty="0">
                  <a:solidFill>
                    <a:srgbClr val="003EC7"/>
                  </a:solidFill>
                </a:rPr>
                <a:t>Sustainability goals</a:t>
              </a:r>
            </a:p>
            <a:p>
              <a:pPr>
                <a:tabLst>
                  <a:tab pos="298450" algn="l"/>
                </a:tabLst>
              </a:pPr>
              <a:r>
                <a:rPr lang="en-US" sz="1200" dirty="0">
                  <a:solidFill>
                    <a:srgbClr val="003EC7"/>
                  </a:solidFill>
                </a:rPr>
                <a:t>	Carbon footprint?</a:t>
              </a:r>
            </a:p>
            <a:p>
              <a:pPr>
                <a:tabLst>
                  <a:tab pos="298450" algn="l"/>
                </a:tabLst>
              </a:pPr>
              <a:r>
                <a:rPr lang="en-US" sz="1200" dirty="0">
                  <a:solidFill>
                    <a:srgbClr val="003EC7"/>
                  </a:solidFill>
                </a:rPr>
                <a:t>	Business aspirations?</a:t>
              </a:r>
            </a:p>
          </p:txBody>
        </p:sp>
        <p:sp>
          <p:nvSpPr>
            <p:cNvPr id="23" name="Rettangolo con angoli arrotondati sullo stesso lato 183">
              <a:extLst>
                <a:ext uri="{FF2B5EF4-FFF2-40B4-BE49-F238E27FC236}">
                  <a16:creationId xmlns:a16="http://schemas.microsoft.com/office/drawing/2014/main" id="{22953A3E-6BA5-BCB6-5A32-AAA527552802}"/>
                </a:ext>
              </a:extLst>
            </p:cNvPr>
            <p:cNvSpPr/>
            <p:nvPr/>
          </p:nvSpPr>
          <p:spPr>
            <a:xfrm>
              <a:off x="8014381" y="920955"/>
              <a:ext cx="3705683" cy="652759"/>
            </a:xfrm>
            <a:prstGeom prst="round2SameRect">
              <a:avLst>
                <a:gd name="adj1" fmla="val 25330"/>
                <a:gd name="adj2" fmla="val 0"/>
              </a:avLst>
            </a:prstGeom>
            <a:solidFill>
              <a:srgbClr val="003EC7"/>
            </a:solidFill>
            <a:ln>
              <a:solidFill>
                <a:srgbClr val="003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noProof="0" dirty="0"/>
                <a:t>ENVIRONMENTAL CONSIDERATIONS?</a:t>
              </a:r>
            </a:p>
          </p:txBody>
        </p:sp>
      </p:grpSp>
    </p:spTree>
    <p:extLst>
      <p:ext uri="{BB962C8B-B14F-4D97-AF65-F5344CB8AC3E}">
        <p14:creationId xmlns:p14="http://schemas.microsoft.com/office/powerpoint/2010/main" val="397437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FBAC7-75E1-1902-BFB0-7EF60D9EE541}"/>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CF4BD36A-CABF-F2EA-2A94-B4716E7A2E3D}"/>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6" name="Rettangolo con angoli arrotondati 25">
            <a:extLst>
              <a:ext uri="{FF2B5EF4-FFF2-40B4-BE49-F238E27FC236}">
                <a16:creationId xmlns:a16="http://schemas.microsoft.com/office/drawing/2014/main" id="{BF9A50D7-7D8A-81A6-01D9-2FED7DAB83A3}"/>
              </a:ext>
            </a:extLst>
          </p:cNvPr>
          <p:cNvSpPr/>
          <p:nvPr/>
        </p:nvSpPr>
        <p:spPr>
          <a:xfrm>
            <a:off x="1186263" y="5673602"/>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rgbClr val="002060"/>
                </a:solidFill>
              </a:rPr>
              <a:t>CLOSE</a:t>
            </a:r>
            <a:endParaRPr kumimoji="0" lang="en-US" sz="2000" b="1" i="0" u="none" strike="noStrike" kern="1200" cap="none" spc="0" normalizeH="0" baseline="0" noProof="0" dirty="0">
              <a:ln>
                <a:noFill/>
              </a:ln>
              <a:solidFill>
                <a:srgbClr val="002060"/>
              </a:solidFill>
              <a:effectLst/>
              <a:uLnTx/>
              <a:uFillTx/>
            </a:endParaRPr>
          </a:p>
        </p:txBody>
      </p:sp>
      <p:sp>
        <p:nvSpPr>
          <p:cNvPr id="10" name="Rettangolo con angoli arrotondati 25">
            <a:extLst>
              <a:ext uri="{FF2B5EF4-FFF2-40B4-BE49-F238E27FC236}">
                <a16:creationId xmlns:a16="http://schemas.microsoft.com/office/drawing/2014/main" id="{4ECF82ED-7BB2-C838-BB85-3ED279BAD822}"/>
              </a:ext>
            </a:extLst>
          </p:cNvPr>
          <p:cNvSpPr/>
          <p:nvPr/>
        </p:nvSpPr>
        <p:spPr>
          <a:xfrm>
            <a:off x="1186263" y="4775099"/>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chemeClr val="bg1">
                    <a:lumMod val="50000"/>
                  </a:schemeClr>
                </a:solidFill>
              </a:rPr>
              <a:t>OUR ROLE</a:t>
            </a:r>
            <a:endParaRPr kumimoji="0" lang="en-US" sz="2000" b="1" i="0" u="none" strike="noStrike" kern="1200" cap="none" spc="0" normalizeH="0" baseline="0" noProof="0" dirty="0">
              <a:ln>
                <a:noFill/>
              </a:ln>
              <a:solidFill>
                <a:schemeClr val="bg1">
                  <a:lumMod val="50000"/>
                </a:schemeClr>
              </a:solidFill>
              <a:effectLst/>
              <a:uLnTx/>
              <a:uFillTx/>
            </a:endParaRPr>
          </a:p>
        </p:txBody>
      </p:sp>
      <p:sp>
        <p:nvSpPr>
          <p:cNvPr id="4" name="Ovale 40">
            <a:extLst>
              <a:ext uri="{FF2B5EF4-FFF2-40B4-BE49-F238E27FC236}">
                <a16:creationId xmlns:a16="http://schemas.microsoft.com/office/drawing/2014/main" id="{D85F5DE8-128B-4574-BB68-E3EB7F57F317}"/>
              </a:ext>
            </a:extLst>
          </p:cNvPr>
          <p:cNvSpPr/>
          <p:nvPr/>
        </p:nvSpPr>
        <p:spPr>
          <a:xfrm>
            <a:off x="694084" y="377344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Ovale 40">
            <a:extLst>
              <a:ext uri="{FF2B5EF4-FFF2-40B4-BE49-F238E27FC236}">
                <a16:creationId xmlns:a16="http://schemas.microsoft.com/office/drawing/2014/main" id="{1A2FDB1E-84AD-A9AE-4361-F0E53CE8D411}"/>
              </a:ext>
            </a:extLst>
          </p:cNvPr>
          <p:cNvSpPr/>
          <p:nvPr/>
        </p:nvSpPr>
        <p:spPr>
          <a:xfrm>
            <a:off x="689308" y="464087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Ovale 40">
            <a:extLst>
              <a:ext uri="{FF2B5EF4-FFF2-40B4-BE49-F238E27FC236}">
                <a16:creationId xmlns:a16="http://schemas.microsoft.com/office/drawing/2014/main" id="{AF59D79C-4211-8B90-4640-7CE0B8343BAB}"/>
              </a:ext>
            </a:extLst>
          </p:cNvPr>
          <p:cNvSpPr/>
          <p:nvPr/>
        </p:nvSpPr>
        <p:spPr>
          <a:xfrm>
            <a:off x="679756" y="552995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uppo 15">
            <a:extLst>
              <a:ext uri="{FF2B5EF4-FFF2-40B4-BE49-F238E27FC236}">
                <a16:creationId xmlns:a16="http://schemas.microsoft.com/office/drawing/2014/main" id="{CA59D98E-A089-FF60-2498-7D2DCDCF8E9C}"/>
              </a:ext>
            </a:extLst>
          </p:cNvPr>
          <p:cNvGrpSpPr/>
          <p:nvPr/>
        </p:nvGrpSpPr>
        <p:grpSpPr>
          <a:xfrm>
            <a:off x="698860" y="956990"/>
            <a:ext cx="10794280" cy="4668276"/>
            <a:chOff x="1152555" y="1239516"/>
            <a:chExt cx="10794280" cy="4668276"/>
          </a:xfrm>
        </p:grpSpPr>
        <p:grpSp>
          <p:nvGrpSpPr>
            <p:cNvPr id="17" name="Gruppo 16">
              <a:extLst>
                <a:ext uri="{FF2B5EF4-FFF2-40B4-BE49-F238E27FC236}">
                  <a16:creationId xmlns:a16="http://schemas.microsoft.com/office/drawing/2014/main" id="{02772A80-6657-095F-F900-B1B8A1893255}"/>
                </a:ext>
              </a:extLst>
            </p:cNvPr>
            <p:cNvGrpSpPr/>
            <p:nvPr/>
          </p:nvGrpSpPr>
          <p:grpSpPr>
            <a:xfrm>
              <a:off x="1152555" y="1239516"/>
              <a:ext cx="10794280" cy="984357"/>
              <a:chOff x="1152555" y="1239516"/>
              <a:chExt cx="10794280" cy="984357"/>
            </a:xfrm>
          </p:grpSpPr>
          <p:sp>
            <p:nvSpPr>
              <p:cNvPr id="47" name="Rettangolo con angoli arrotondati 46">
                <a:extLst>
                  <a:ext uri="{FF2B5EF4-FFF2-40B4-BE49-F238E27FC236}">
                    <a16:creationId xmlns:a16="http://schemas.microsoft.com/office/drawing/2014/main" id="{739B055F-AC51-7E7E-3024-5B548F32DA37}"/>
                  </a:ext>
                </a:extLst>
              </p:cNvPr>
              <p:cNvSpPr/>
              <p:nvPr/>
            </p:nvSpPr>
            <p:spPr>
              <a:xfrm>
                <a:off x="1639958" y="1376437"/>
                <a:ext cx="10306877"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r>
                  <a:rPr kumimoji="0" lang="en-US" sz="2000" b="1" i="0" u="none" strike="noStrike" kern="1200" cap="none" spc="0" normalizeH="0" baseline="0" noProof="0" dirty="0">
                    <a:ln>
                      <a:noFill/>
                    </a:ln>
                    <a:solidFill>
                      <a:schemeClr val="bg1">
                        <a:lumMod val="50000"/>
                      </a:schemeClr>
                    </a:solidFill>
                    <a:effectLst/>
                    <a:uLnTx/>
                    <a:uFillTx/>
                  </a:rPr>
                  <a:t>WELCOME</a:t>
                </a:r>
              </a:p>
            </p:txBody>
          </p:sp>
          <p:grpSp>
            <p:nvGrpSpPr>
              <p:cNvPr id="48" name="Gruppo 47">
                <a:extLst>
                  <a:ext uri="{FF2B5EF4-FFF2-40B4-BE49-F238E27FC236}">
                    <a16:creationId xmlns:a16="http://schemas.microsoft.com/office/drawing/2014/main" id="{1B747769-7990-7472-344C-FE2B22A75F1C}"/>
                  </a:ext>
                </a:extLst>
              </p:cNvPr>
              <p:cNvGrpSpPr/>
              <p:nvPr/>
            </p:nvGrpSpPr>
            <p:grpSpPr>
              <a:xfrm>
                <a:off x="1152555" y="1239516"/>
                <a:ext cx="984357" cy="984357"/>
                <a:chOff x="1073043" y="1239516"/>
                <a:chExt cx="984357" cy="984357"/>
              </a:xfrm>
            </p:grpSpPr>
            <p:sp>
              <p:nvSpPr>
                <p:cNvPr id="49" name="Ovale 48">
                  <a:extLst>
                    <a:ext uri="{FF2B5EF4-FFF2-40B4-BE49-F238E27FC236}">
                      <a16:creationId xmlns:a16="http://schemas.microsoft.com/office/drawing/2014/main" id="{96B23FD5-546F-12EC-727E-4DFBBAF0E67C}"/>
                    </a:ext>
                  </a:extLst>
                </p:cNvPr>
                <p:cNvSpPr/>
                <p:nvPr/>
              </p:nvSpPr>
              <p:spPr>
                <a:xfrm>
                  <a:off x="1073043" y="1239516"/>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0" name="Ovale 49">
                  <a:extLst>
                    <a:ext uri="{FF2B5EF4-FFF2-40B4-BE49-F238E27FC236}">
                      <a16:creationId xmlns:a16="http://schemas.microsoft.com/office/drawing/2014/main" id="{D4CF3BA8-FF14-7469-D4A9-5EE50EED2377}"/>
                    </a:ext>
                  </a:extLst>
                </p:cNvPr>
                <p:cNvSpPr/>
                <p:nvPr/>
              </p:nvSpPr>
              <p:spPr>
                <a:xfrm>
                  <a:off x="1250054" y="1416527"/>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1</a:t>
                  </a:r>
                </a:p>
              </p:txBody>
            </p:sp>
          </p:grpSp>
        </p:grpSp>
        <p:grpSp>
          <p:nvGrpSpPr>
            <p:cNvPr id="18" name="Gruppo 17">
              <a:extLst>
                <a:ext uri="{FF2B5EF4-FFF2-40B4-BE49-F238E27FC236}">
                  <a16:creationId xmlns:a16="http://schemas.microsoft.com/office/drawing/2014/main" id="{F0B73607-9BA4-5AC4-79FF-97F76DBE9422}"/>
                </a:ext>
              </a:extLst>
            </p:cNvPr>
            <p:cNvGrpSpPr/>
            <p:nvPr/>
          </p:nvGrpSpPr>
          <p:grpSpPr>
            <a:xfrm>
              <a:off x="1152555" y="2172965"/>
              <a:ext cx="10794279" cy="984357"/>
              <a:chOff x="1152555" y="2117472"/>
              <a:chExt cx="10794279" cy="984357"/>
            </a:xfrm>
          </p:grpSpPr>
          <p:sp>
            <p:nvSpPr>
              <p:cNvPr id="43" name="Rettangolo con angoli arrotondati 42">
                <a:extLst>
                  <a:ext uri="{FF2B5EF4-FFF2-40B4-BE49-F238E27FC236}">
                    <a16:creationId xmlns:a16="http://schemas.microsoft.com/office/drawing/2014/main" id="{A4F2CC84-D5BD-E24F-941F-6122ACA819D7}"/>
                  </a:ext>
                </a:extLst>
              </p:cNvPr>
              <p:cNvSpPr/>
              <p:nvPr/>
            </p:nvSpPr>
            <p:spPr>
              <a:xfrm>
                <a:off x="1639958" y="2254393"/>
                <a:ext cx="10306876"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kumimoji="0" lang="en-US" sz="2000" b="1" i="0" u="none" strike="noStrike" kern="1200" cap="none" spc="0" normalizeH="0" baseline="0" noProof="0" dirty="0">
                    <a:ln>
                      <a:noFill/>
                    </a:ln>
                    <a:solidFill>
                      <a:schemeClr val="bg1">
                        <a:lumMod val="50000"/>
                      </a:schemeClr>
                    </a:solidFill>
                    <a:effectLst/>
                    <a:uLnTx/>
                    <a:uFillTx/>
                  </a:rPr>
                  <a:t>THE ELECTRIC FLEET DREAM</a:t>
                </a:r>
              </a:p>
            </p:txBody>
          </p:sp>
          <p:grpSp>
            <p:nvGrpSpPr>
              <p:cNvPr id="44" name="Gruppo 43">
                <a:extLst>
                  <a:ext uri="{FF2B5EF4-FFF2-40B4-BE49-F238E27FC236}">
                    <a16:creationId xmlns:a16="http://schemas.microsoft.com/office/drawing/2014/main" id="{EA560985-DDBD-E748-0337-A3E2F80B3195}"/>
                  </a:ext>
                </a:extLst>
              </p:cNvPr>
              <p:cNvGrpSpPr/>
              <p:nvPr/>
            </p:nvGrpSpPr>
            <p:grpSpPr>
              <a:xfrm>
                <a:off x="1152555" y="2117472"/>
                <a:ext cx="984357" cy="984357"/>
                <a:chOff x="1073043" y="2117472"/>
                <a:chExt cx="984357" cy="984357"/>
              </a:xfrm>
            </p:grpSpPr>
            <p:sp>
              <p:nvSpPr>
                <p:cNvPr id="45" name="Ovale 44">
                  <a:extLst>
                    <a:ext uri="{FF2B5EF4-FFF2-40B4-BE49-F238E27FC236}">
                      <a16:creationId xmlns:a16="http://schemas.microsoft.com/office/drawing/2014/main" id="{AFBC4587-5F02-D6AB-E558-FB5D28B0EC36}"/>
                    </a:ext>
                  </a:extLst>
                </p:cNvPr>
                <p:cNvSpPr/>
                <p:nvPr/>
              </p:nvSpPr>
              <p:spPr>
                <a:xfrm>
                  <a:off x="1073043" y="211747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Ovale 45">
                  <a:extLst>
                    <a:ext uri="{FF2B5EF4-FFF2-40B4-BE49-F238E27FC236}">
                      <a16:creationId xmlns:a16="http://schemas.microsoft.com/office/drawing/2014/main" id="{59411F50-0928-2B3E-FEA2-65D7ABA7CB52}"/>
                    </a:ext>
                  </a:extLst>
                </p:cNvPr>
                <p:cNvSpPr/>
                <p:nvPr/>
              </p:nvSpPr>
              <p:spPr>
                <a:xfrm>
                  <a:off x="1250054" y="2294483"/>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2</a:t>
                  </a:r>
                </a:p>
              </p:txBody>
            </p:sp>
          </p:grpSp>
        </p:grpSp>
        <p:grpSp>
          <p:nvGrpSpPr>
            <p:cNvPr id="20" name="Gruppo 19">
              <a:extLst>
                <a:ext uri="{FF2B5EF4-FFF2-40B4-BE49-F238E27FC236}">
                  <a16:creationId xmlns:a16="http://schemas.microsoft.com/office/drawing/2014/main" id="{69193207-9335-B1A2-EE50-FAA72F0481FA}"/>
                </a:ext>
              </a:extLst>
            </p:cNvPr>
            <p:cNvGrpSpPr/>
            <p:nvPr/>
          </p:nvGrpSpPr>
          <p:grpSpPr>
            <a:xfrm>
              <a:off x="1152555" y="3106414"/>
              <a:ext cx="10794278" cy="984357"/>
              <a:chOff x="1152555" y="2995428"/>
              <a:chExt cx="10794278" cy="984357"/>
            </a:xfrm>
          </p:grpSpPr>
          <p:sp>
            <p:nvSpPr>
              <p:cNvPr id="39" name="Rettangolo con angoli arrotondati 38">
                <a:extLst>
                  <a:ext uri="{FF2B5EF4-FFF2-40B4-BE49-F238E27FC236}">
                    <a16:creationId xmlns:a16="http://schemas.microsoft.com/office/drawing/2014/main" id="{34C3FB46-9CD4-40F2-E368-640E07582E85}"/>
                  </a:ext>
                </a:extLst>
              </p:cNvPr>
              <p:cNvSpPr/>
              <p:nvPr/>
            </p:nvSpPr>
            <p:spPr>
              <a:xfrm>
                <a:off x="1639958" y="3132349"/>
                <a:ext cx="10306875"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defRPr/>
                </a:pPr>
                <a:r>
                  <a:rPr lang="en-US" sz="2000" b="1" noProof="0" dirty="0">
                    <a:solidFill>
                      <a:schemeClr val="bg1">
                        <a:lumMod val="50000"/>
                      </a:schemeClr>
                    </a:solidFill>
                  </a:rPr>
                  <a:t>THE BARRIERS TO EV FLEET TRANSITION</a:t>
                </a:r>
                <a:endParaRPr kumimoji="0" lang="en-US" sz="2000" b="1" i="0" u="none" strike="noStrike" kern="1200" cap="none" spc="0" normalizeH="0" baseline="0" noProof="0" dirty="0">
                  <a:ln>
                    <a:noFill/>
                  </a:ln>
                  <a:solidFill>
                    <a:schemeClr val="bg1">
                      <a:lumMod val="50000"/>
                    </a:schemeClr>
                  </a:solidFill>
                  <a:effectLst/>
                  <a:uLnTx/>
                  <a:uFillTx/>
                </a:endParaRPr>
              </a:p>
            </p:txBody>
          </p:sp>
          <p:grpSp>
            <p:nvGrpSpPr>
              <p:cNvPr id="40" name="Gruppo 39">
                <a:extLst>
                  <a:ext uri="{FF2B5EF4-FFF2-40B4-BE49-F238E27FC236}">
                    <a16:creationId xmlns:a16="http://schemas.microsoft.com/office/drawing/2014/main" id="{92EF4D88-E672-21AD-50B3-4301A07B3045}"/>
                  </a:ext>
                </a:extLst>
              </p:cNvPr>
              <p:cNvGrpSpPr/>
              <p:nvPr/>
            </p:nvGrpSpPr>
            <p:grpSpPr>
              <a:xfrm>
                <a:off x="1152555" y="2995428"/>
                <a:ext cx="984357" cy="984357"/>
                <a:chOff x="1073043" y="2995428"/>
                <a:chExt cx="984357" cy="984357"/>
              </a:xfrm>
            </p:grpSpPr>
            <p:sp>
              <p:nvSpPr>
                <p:cNvPr id="41" name="Ovale 40">
                  <a:extLst>
                    <a:ext uri="{FF2B5EF4-FFF2-40B4-BE49-F238E27FC236}">
                      <a16:creationId xmlns:a16="http://schemas.microsoft.com/office/drawing/2014/main" id="{8491ADAD-4A47-65A3-2DC0-FCA7B7C660D6}"/>
                    </a:ext>
                  </a:extLst>
                </p:cNvPr>
                <p:cNvSpPr/>
                <p:nvPr/>
              </p:nvSpPr>
              <p:spPr>
                <a:xfrm>
                  <a:off x="1073043" y="2995428"/>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Ovale 41">
                  <a:extLst>
                    <a:ext uri="{FF2B5EF4-FFF2-40B4-BE49-F238E27FC236}">
                      <a16:creationId xmlns:a16="http://schemas.microsoft.com/office/drawing/2014/main" id="{1A2FD257-AE80-3484-D069-1347760032D3}"/>
                    </a:ext>
                  </a:extLst>
                </p:cNvPr>
                <p:cNvSpPr/>
                <p:nvPr/>
              </p:nvSpPr>
              <p:spPr>
                <a:xfrm>
                  <a:off x="1250054" y="317243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3</a:t>
                  </a:r>
                </a:p>
              </p:txBody>
            </p:sp>
          </p:grpSp>
        </p:grpSp>
        <p:grpSp>
          <p:nvGrpSpPr>
            <p:cNvPr id="22" name="Gruppo 21">
              <a:extLst>
                <a:ext uri="{FF2B5EF4-FFF2-40B4-BE49-F238E27FC236}">
                  <a16:creationId xmlns:a16="http://schemas.microsoft.com/office/drawing/2014/main" id="{3779DE9B-1F5F-229D-151F-2D2D936E2731}"/>
                </a:ext>
              </a:extLst>
            </p:cNvPr>
            <p:cNvGrpSpPr/>
            <p:nvPr/>
          </p:nvGrpSpPr>
          <p:grpSpPr>
            <a:xfrm>
              <a:off x="1152555" y="4195826"/>
              <a:ext cx="10794276" cy="1711966"/>
              <a:chOff x="1152555" y="4195826"/>
              <a:chExt cx="10794276" cy="1711966"/>
            </a:xfrm>
          </p:grpSpPr>
          <p:sp>
            <p:nvSpPr>
              <p:cNvPr id="26" name="Rettangolo con angoli arrotondati 25">
                <a:extLst>
                  <a:ext uri="{FF2B5EF4-FFF2-40B4-BE49-F238E27FC236}">
                    <a16:creationId xmlns:a16="http://schemas.microsoft.com/office/drawing/2014/main" id="{19CDD0BE-3985-BC57-7C1B-95B49294C79D}"/>
                  </a:ext>
                </a:extLst>
              </p:cNvPr>
              <p:cNvSpPr/>
              <p:nvPr/>
            </p:nvSpPr>
            <p:spPr>
              <a:xfrm>
                <a:off x="1639958" y="4195826"/>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pPr>
                <a:r>
                  <a:rPr lang="en-US" sz="2000" b="1" noProof="0" dirty="0">
                    <a:solidFill>
                      <a:schemeClr val="bg1">
                        <a:lumMod val="50000"/>
                      </a:schemeClr>
                    </a:solidFill>
                  </a:rPr>
                  <a:t>THE FREE2MOVE CHARGE BUSINESS SOLUTION</a:t>
                </a:r>
              </a:p>
            </p:txBody>
          </p:sp>
          <p:grpSp>
            <p:nvGrpSpPr>
              <p:cNvPr id="27" name="Gruppo 26">
                <a:extLst>
                  <a:ext uri="{FF2B5EF4-FFF2-40B4-BE49-F238E27FC236}">
                    <a16:creationId xmlns:a16="http://schemas.microsoft.com/office/drawing/2014/main" id="{CC325702-57AB-9D10-4052-B1EEA4D4CF0E}"/>
                  </a:ext>
                </a:extLst>
              </p:cNvPr>
              <p:cNvGrpSpPr/>
              <p:nvPr/>
            </p:nvGrpSpPr>
            <p:grpSpPr>
              <a:xfrm>
                <a:off x="1152555" y="4235916"/>
                <a:ext cx="984357" cy="1671876"/>
                <a:chOff x="1073043" y="4156404"/>
                <a:chExt cx="984357" cy="1671876"/>
              </a:xfrm>
            </p:grpSpPr>
            <p:sp>
              <p:nvSpPr>
                <p:cNvPr id="29" name="Ovale 28">
                  <a:extLst>
                    <a:ext uri="{FF2B5EF4-FFF2-40B4-BE49-F238E27FC236}">
                      <a16:creationId xmlns:a16="http://schemas.microsoft.com/office/drawing/2014/main" id="{3527B95B-E7CF-AC88-FDBB-ED3C4554FAB2}"/>
                    </a:ext>
                  </a:extLst>
                </p:cNvPr>
                <p:cNvSpPr/>
                <p:nvPr/>
              </p:nvSpPr>
              <p:spPr>
                <a:xfrm>
                  <a:off x="1073043" y="484392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e 29">
                  <a:extLst>
                    <a:ext uri="{FF2B5EF4-FFF2-40B4-BE49-F238E27FC236}">
                      <a16:creationId xmlns:a16="http://schemas.microsoft.com/office/drawing/2014/main" id="{4456AC46-70BF-B065-5B80-0BDE91595ED3}"/>
                    </a:ext>
                  </a:extLst>
                </p:cNvPr>
                <p:cNvSpPr/>
                <p:nvPr/>
              </p:nvSpPr>
              <p:spPr>
                <a:xfrm>
                  <a:off x="1250054" y="4156404"/>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75000"/>
                        </a:schemeClr>
                      </a:solidFill>
                    </a:rPr>
                    <a:t>4</a:t>
                  </a:r>
                </a:p>
              </p:txBody>
            </p:sp>
          </p:grpSp>
        </p:grpSp>
        <p:sp>
          <p:nvSpPr>
            <p:cNvPr id="37" name="Ovale 36">
              <a:extLst>
                <a:ext uri="{FF2B5EF4-FFF2-40B4-BE49-F238E27FC236}">
                  <a16:creationId xmlns:a16="http://schemas.microsoft.com/office/drawing/2014/main" id="{068B1799-87B7-52C6-FCD7-96F8E5D5F905}"/>
                </a:ext>
              </a:extLst>
            </p:cNvPr>
            <p:cNvSpPr/>
            <p:nvPr/>
          </p:nvSpPr>
          <p:spPr>
            <a:xfrm>
              <a:off x="1152555" y="403986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egnaposto testo 4">
            <a:extLst>
              <a:ext uri="{FF2B5EF4-FFF2-40B4-BE49-F238E27FC236}">
                <a16:creationId xmlns:a16="http://schemas.microsoft.com/office/drawing/2014/main" id="{23317CBD-914E-1F29-6F4A-2709CD33586F}"/>
              </a:ext>
            </a:extLst>
          </p:cNvPr>
          <p:cNvSpPr>
            <a:spLocks noGrp="1"/>
          </p:cNvSpPr>
          <p:nvPr>
            <p:ph type="body" idx="1"/>
          </p:nvPr>
        </p:nvSpPr>
        <p:spPr>
          <a:solidFill>
            <a:schemeClr val="tx2"/>
          </a:solidFill>
          <a:ln w="3175">
            <a:noFill/>
          </a:ln>
        </p:spPr>
        <p:txBody>
          <a:bodyPr vert="horz" wrap="square" lIns="612000" tIns="0" rIns="360000" bIns="0" rtlCol="0" anchor="ctr">
            <a:noAutofit/>
          </a:bodyPr>
          <a:lstStyle/>
          <a:p>
            <a:r>
              <a:rPr lang="en-US"/>
              <a:t>AGENDA</a:t>
            </a:r>
            <a:endParaRPr lang="en-US" dirty="0"/>
          </a:p>
        </p:txBody>
      </p:sp>
      <p:sp>
        <p:nvSpPr>
          <p:cNvPr id="2" name="Espace réservé du numéro de diapositive 1">
            <a:extLst>
              <a:ext uri="{FF2B5EF4-FFF2-40B4-BE49-F238E27FC236}">
                <a16:creationId xmlns:a16="http://schemas.microsoft.com/office/drawing/2014/main" id="{2FE72C3D-F627-74C7-B1E1-64DD3A3B95C3}"/>
              </a:ext>
            </a:extLst>
          </p:cNvPr>
          <p:cNvSpPr>
            <a:spLocks noGrp="1"/>
          </p:cNvSpPr>
          <p:nvPr>
            <p:ph type="sldNum" sz="quarter" idx="17"/>
          </p:nvPr>
        </p:nvSpPr>
        <p:spPr/>
        <p:txBody>
          <a:bodyPr/>
          <a:lstStyle/>
          <a:p>
            <a:fld id="{975A587B-5814-4D9B-9598-FE9CB954CB01}" type="slidenum">
              <a:rPr lang="en-US" noProof="0" smtClean="0"/>
              <a:pPr/>
              <a:t>49</a:t>
            </a:fld>
            <a:endParaRPr lang="en-US" noProof="0" dirty="0"/>
          </a:p>
        </p:txBody>
      </p:sp>
      <p:sp>
        <p:nvSpPr>
          <p:cNvPr id="7" name="Ovale 29">
            <a:extLst>
              <a:ext uri="{FF2B5EF4-FFF2-40B4-BE49-F238E27FC236}">
                <a16:creationId xmlns:a16="http://schemas.microsoft.com/office/drawing/2014/main" id="{762F7B22-E5A6-8872-28E1-783580F69234}"/>
              </a:ext>
            </a:extLst>
          </p:cNvPr>
          <p:cNvSpPr/>
          <p:nvPr/>
        </p:nvSpPr>
        <p:spPr>
          <a:xfrm>
            <a:off x="875871" y="5713692"/>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6</a:t>
            </a:r>
          </a:p>
        </p:txBody>
      </p:sp>
      <p:sp>
        <p:nvSpPr>
          <p:cNvPr id="11" name="Ovale 29">
            <a:extLst>
              <a:ext uri="{FF2B5EF4-FFF2-40B4-BE49-F238E27FC236}">
                <a16:creationId xmlns:a16="http://schemas.microsoft.com/office/drawing/2014/main" id="{5E2BBD24-B1F4-986D-18BC-63527D7C9703}"/>
              </a:ext>
            </a:extLst>
          </p:cNvPr>
          <p:cNvSpPr/>
          <p:nvPr/>
        </p:nvSpPr>
        <p:spPr>
          <a:xfrm>
            <a:off x="875871" y="481518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5</a:t>
            </a:r>
          </a:p>
        </p:txBody>
      </p:sp>
      <p:sp>
        <p:nvSpPr>
          <p:cNvPr id="58" name="Ovale 41">
            <a:extLst>
              <a:ext uri="{FF2B5EF4-FFF2-40B4-BE49-F238E27FC236}">
                <a16:creationId xmlns:a16="http://schemas.microsoft.com/office/drawing/2014/main" id="{DBD78C07-C31C-6A90-375A-198CCFB5E4C5}"/>
              </a:ext>
            </a:extLst>
          </p:cNvPr>
          <p:cNvSpPr/>
          <p:nvPr/>
        </p:nvSpPr>
        <p:spPr>
          <a:xfrm>
            <a:off x="866319" y="3959530"/>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4</a:t>
            </a:r>
          </a:p>
        </p:txBody>
      </p:sp>
    </p:spTree>
    <p:extLst>
      <p:ext uri="{BB962C8B-B14F-4D97-AF65-F5344CB8AC3E}">
        <p14:creationId xmlns:p14="http://schemas.microsoft.com/office/powerpoint/2010/main" val="287159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ECB1D-ACBB-D01D-083F-9169C6B41A1E}"/>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278633EA-DD36-29D8-EC7A-A05B1EC99BFD}"/>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6" name="Rettangolo con angoli arrotondati 25">
            <a:extLst>
              <a:ext uri="{FF2B5EF4-FFF2-40B4-BE49-F238E27FC236}">
                <a16:creationId xmlns:a16="http://schemas.microsoft.com/office/drawing/2014/main" id="{2C8D37B4-9552-EFC6-F502-D922FFF94BBA}"/>
              </a:ext>
            </a:extLst>
          </p:cNvPr>
          <p:cNvSpPr/>
          <p:nvPr/>
        </p:nvSpPr>
        <p:spPr>
          <a:xfrm>
            <a:off x="1186263" y="5673602"/>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rgbClr val="002060"/>
                </a:solidFill>
              </a:rPr>
              <a:t>CLOSE</a:t>
            </a:r>
            <a:endParaRPr kumimoji="0" lang="en-US" sz="2000" b="1" i="0" u="none" strike="noStrike" kern="1200" cap="none" spc="0" normalizeH="0" baseline="0" noProof="0" dirty="0">
              <a:ln>
                <a:noFill/>
              </a:ln>
              <a:solidFill>
                <a:srgbClr val="002060"/>
              </a:solidFill>
              <a:effectLst/>
              <a:uLnTx/>
              <a:uFillTx/>
            </a:endParaRPr>
          </a:p>
        </p:txBody>
      </p:sp>
      <p:sp>
        <p:nvSpPr>
          <p:cNvPr id="10" name="Rettangolo con angoli arrotondati 25">
            <a:extLst>
              <a:ext uri="{FF2B5EF4-FFF2-40B4-BE49-F238E27FC236}">
                <a16:creationId xmlns:a16="http://schemas.microsoft.com/office/drawing/2014/main" id="{47247838-C980-52A9-2B78-F0CCDBDA452D}"/>
              </a:ext>
            </a:extLst>
          </p:cNvPr>
          <p:cNvSpPr/>
          <p:nvPr/>
        </p:nvSpPr>
        <p:spPr>
          <a:xfrm>
            <a:off x="1186263" y="4775099"/>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rgbClr val="002060"/>
                </a:solidFill>
              </a:rPr>
              <a:t>OUR ROLE</a:t>
            </a:r>
            <a:endParaRPr kumimoji="0" lang="en-US" sz="2000" b="1" i="0" u="none" strike="noStrike" kern="1200" cap="none" spc="0" normalizeH="0" baseline="0" noProof="0" dirty="0">
              <a:ln>
                <a:noFill/>
              </a:ln>
              <a:solidFill>
                <a:srgbClr val="002060"/>
              </a:solidFill>
              <a:effectLst/>
              <a:uLnTx/>
              <a:uFillTx/>
            </a:endParaRPr>
          </a:p>
        </p:txBody>
      </p:sp>
      <p:sp>
        <p:nvSpPr>
          <p:cNvPr id="4" name="Ovale 40">
            <a:extLst>
              <a:ext uri="{FF2B5EF4-FFF2-40B4-BE49-F238E27FC236}">
                <a16:creationId xmlns:a16="http://schemas.microsoft.com/office/drawing/2014/main" id="{1B1E9031-AF35-03E9-1652-15716D1905F5}"/>
              </a:ext>
            </a:extLst>
          </p:cNvPr>
          <p:cNvSpPr/>
          <p:nvPr/>
        </p:nvSpPr>
        <p:spPr>
          <a:xfrm>
            <a:off x="694084" y="377344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Ovale 40">
            <a:extLst>
              <a:ext uri="{FF2B5EF4-FFF2-40B4-BE49-F238E27FC236}">
                <a16:creationId xmlns:a16="http://schemas.microsoft.com/office/drawing/2014/main" id="{E5DB3287-34F9-8D99-0B37-47D9409663C9}"/>
              </a:ext>
            </a:extLst>
          </p:cNvPr>
          <p:cNvSpPr/>
          <p:nvPr/>
        </p:nvSpPr>
        <p:spPr>
          <a:xfrm>
            <a:off x="689308" y="464087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Ovale 40">
            <a:extLst>
              <a:ext uri="{FF2B5EF4-FFF2-40B4-BE49-F238E27FC236}">
                <a16:creationId xmlns:a16="http://schemas.microsoft.com/office/drawing/2014/main" id="{51AD8A25-6CFD-7CE5-3987-71A5E21B26F4}"/>
              </a:ext>
            </a:extLst>
          </p:cNvPr>
          <p:cNvSpPr/>
          <p:nvPr/>
        </p:nvSpPr>
        <p:spPr>
          <a:xfrm>
            <a:off x="679756" y="552995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uppo 15">
            <a:extLst>
              <a:ext uri="{FF2B5EF4-FFF2-40B4-BE49-F238E27FC236}">
                <a16:creationId xmlns:a16="http://schemas.microsoft.com/office/drawing/2014/main" id="{674EFB77-A20D-0D61-238A-30ECD8ED8242}"/>
              </a:ext>
            </a:extLst>
          </p:cNvPr>
          <p:cNvGrpSpPr/>
          <p:nvPr/>
        </p:nvGrpSpPr>
        <p:grpSpPr>
          <a:xfrm>
            <a:off x="698860" y="956990"/>
            <a:ext cx="10794280" cy="4668276"/>
            <a:chOff x="1152555" y="1239516"/>
            <a:chExt cx="10794280" cy="4668276"/>
          </a:xfrm>
        </p:grpSpPr>
        <p:grpSp>
          <p:nvGrpSpPr>
            <p:cNvPr id="17" name="Gruppo 16">
              <a:extLst>
                <a:ext uri="{FF2B5EF4-FFF2-40B4-BE49-F238E27FC236}">
                  <a16:creationId xmlns:a16="http://schemas.microsoft.com/office/drawing/2014/main" id="{B85D959F-A9C7-C6A1-83AC-489D87EBA655}"/>
                </a:ext>
              </a:extLst>
            </p:cNvPr>
            <p:cNvGrpSpPr/>
            <p:nvPr/>
          </p:nvGrpSpPr>
          <p:grpSpPr>
            <a:xfrm>
              <a:off x="1152555" y="1239516"/>
              <a:ext cx="10794280" cy="984357"/>
              <a:chOff x="1152555" y="1239516"/>
              <a:chExt cx="10794280" cy="984357"/>
            </a:xfrm>
          </p:grpSpPr>
          <p:sp>
            <p:nvSpPr>
              <p:cNvPr id="47" name="Rettangolo con angoli arrotondati 46">
                <a:extLst>
                  <a:ext uri="{FF2B5EF4-FFF2-40B4-BE49-F238E27FC236}">
                    <a16:creationId xmlns:a16="http://schemas.microsoft.com/office/drawing/2014/main" id="{A01CEFA0-4ED9-9D7B-B2A6-6E1167CC4093}"/>
                  </a:ext>
                </a:extLst>
              </p:cNvPr>
              <p:cNvSpPr/>
              <p:nvPr/>
            </p:nvSpPr>
            <p:spPr>
              <a:xfrm>
                <a:off x="1639958" y="1376437"/>
                <a:ext cx="10306877"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r>
                  <a:rPr kumimoji="0" lang="en-US" sz="2000" b="1" i="0" u="none" strike="noStrike" kern="1200" cap="none" spc="0" normalizeH="0" baseline="0" noProof="0" dirty="0">
                    <a:ln>
                      <a:noFill/>
                    </a:ln>
                    <a:solidFill>
                      <a:srgbClr val="002060"/>
                    </a:solidFill>
                    <a:effectLst/>
                    <a:uLnTx/>
                    <a:uFillTx/>
                  </a:rPr>
                  <a:t>WELCOME</a:t>
                </a:r>
              </a:p>
            </p:txBody>
          </p:sp>
          <p:grpSp>
            <p:nvGrpSpPr>
              <p:cNvPr id="48" name="Gruppo 47">
                <a:extLst>
                  <a:ext uri="{FF2B5EF4-FFF2-40B4-BE49-F238E27FC236}">
                    <a16:creationId xmlns:a16="http://schemas.microsoft.com/office/drawing/2014/main" id="{F921ADD3-D457-FDC8-4525-19F9AA20DF8C}"/>
                  </a:ext>
                </a:extLst>
              </p:cNvPr>
              <p:cNvGrpSpPr/>
              <p:nvPr/>
            </p:nvGrpSpPr>
            <p:grpSpPr>
              <a:xfrm>
                <a:off x="1152555" y="1239516"/>
                <a:ext cx="984357" cy="984357"/>
                <a:chOff x="1073043" y="1239516"/>
                <a:chExt cx="984357" cy="984357"/>
              </a:xfrm>
            </p:grpSpPr>
            <p:sp>
              <p:nvSpPr>
                <p:cNvPr id="49" name="Ovale 48">
                  <a:extLst>
                    <a:ext uri="{FF2B5EF4-FFF2-40B4-BE49-F238E27FC236}">
                      <a16:creationId xmlns:a16="http://schemas.microsoft.com/office/drawing/2014/main" id="{281D8645-71A9-1031-CCC6-7BCA158CDCA0}"/>
                    </a:ext>
                  </a:extLst>
                </p:cNvPr>
                <p:cNvSpPr/>
                <p:nvPr/>
              </p:nvSpPr>
              <p:spPr>
                <a:xfrm>
                  <a:off x="1073043" y="1239516"/>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002060"/>
                    </a:solidFill>
                  </a:endParaRPr>
                </a:p>
              </p:txBody>
            </p:sp>
            <p:sp>
              <p:nvSpPr>
                <p:cNvPr id="50" name="Ovale 49">
                  <a:extLst>
                    <a:ext uri="{FF2B5EF4-FFF2-40B4-BE49-F238E27FC236}">
                      <a16:creationId xmlns:a16="http://schemas.microsoft.com/office/drawing/2014/main" id="{21A6BDCA-76E3-7009-1194-F3AB80531B25}"/>
                    </a:ext>
                  </a:extLst>
                </p:cNvPr>
                <p:cNvSpPr/>
                <p:nvPr/>
              </p:nvSpPr>
              <p:spPr>
                <a:xfrm>
                  <a:off x="1250054" y="1416527"/>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1</a:t>
                  </a:r>
                </a:p>
              </p:txBody>
            </p:sp>
          </p:grpSp>
        </p:grpSp>
        <p:grpSp>
          <p:nvGrpSpPr>
            <p:cNvPr id="18" name="Gruppo 17">
              <a:extLst>
                <a:ext uri="{FF2B5EF4-FFF2-40B4-BE49-F238E27FC236}">
                  <a16:creationId xmlns:a16="http://schemas.microsoft.com/office/drawing/2014/main" id="{8AE1EE84-9C84-742F-010E-25CE2806B02B}"/>
                </a:ext>
              </a:extLst>
            </p:cNvPr>
            <p:cNvGrpSpPr/>
            <p:nvPr/>
          </p:nvGrpSpPr>
          <p:grpSpPr>
            <a:xfrm>
              <a:off x="1152555" y="2172965"/>
              <a:ext cx="10794279" cy="984357"/>
              <a:chOff x="1152555" y="2117472"/>
              <a:chExt cx="10794279" cy="984357"/>
            </a:xfrm>
          </p:grpSpPr>
          <p:sp>
            <p:nvSpPr>
              <p:cNvPr id="43" name="Rettangolo con angoli arrotondati 42">
                <a:extLst>
                  <a:ext uri="{FF2B5EF4-FFF2-40B4-BE49-F238E27FC236}">
                    <a16:creationId xmlns:a16="http://schemas.microsoft.com/office/drawing/2014/main" id="{61BCC60C-07B4-0077-AB68-B1520491E404}"/>
                  </a:ext>
                </a:extLst>
              </p:cNvPr>
              <p:cNvSpPr/>
              <p:nvPr/>
            </p:nvSpPr>
            <p:spPr>
              <a:xfrm>
                <a:off x="1639958" y="2254393"/>
                <a:ext cx="10306876"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kumimoji="0" lang="en-US" sz="2000" b="1" i="0" u="none" strike="noStrike" kern="1200" cap="none" spc="0" normalizeH="0" baseline="0" noProof="0" dirty="0">
                    <a:ln>
                      <a:noFill/>
                    </a:ln>
                    <a:solidFill>
                      <a:srgbClr val="002060"/>
                    </a:solidFill>
                    <a:effectLst/>
                    <a:uLnTx/>
                    <a:uFillTx/>
                  </a:rPr>
                  <a:t>THE ELECTRIC FLEET DREAM</a:t>
                </a:r>
              </a:p>
            </p:txBody>
          </p:sp>
          <p:grpSp>
            <p:nvGrpSpPr>
              <p:cNvPr id="44" name="Gruppo 43">
                <a:extLst>
                  <a:ext uri="{FF2B5EF4-FFF2-40B4-BE49-F238E27FC236}">
                    <a16:creationId xmlns:a16="http://schemas.microsoft.com/office/drawing/2014/main" id="{60F72F8B-58EE-3F89-2E68-A133246888A2}"/>
                  </a:ext>
                </a:extLst>
              </p:cNvPr>
              <p:cNvGrpSpPr/>
              <p:nvPr/>
            </p:nvGrpSpPr>
            <p:grpSpPr>
              <a:xfrm>
                <a:off x="1152555" y="2117472"/>
                <a:ext cx="984357" cy="984357"/>
                <a:chOff x="1073043" y="2117472"/>
                <a:chExt cx="984357" cy="984357"/>
              </a:xfrm>
            </p:grpSpPr>
            <p:sp>
              <p:nvSpPr>
                <p:cNvPr id="45" name="Ovale 44">
                  <a:extLst>
                    <a:ext uri="{FF2B5EF4-FFF2-40B4-BE49-F238E27FC236}">
                      <a16:creationId xmlns:a16="http://schemas.microsoft.com/office/drawing/2014/main" id="{5775493D-1008-2BD5-69BF-70518CEB4E28}"/>
                    </a:ext>
                  </a:extLst>
                </p:cNvPr>
                <p:cNvSpPr/>
                <p:nvPr/>
              </p:nvSpPr>
              <p:spPr>
                <a:xfrm>
                  <a:off x="1073043" y="211747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002060"/>
                    </a:solidFill>
                  </a:endParaRPr>
                </a:p>
              </p:txBody>
            </p:sp>
            <p:sp>
              <p:nvSpPr>
                <p:cNvPr id="46" name="Ovale 45">
                  <a:extLst>
                    <a:ext uri="{FF2B5EF4-FFF2-40B4-BE49-F238E27FC236}">
                      <a16:creationId xmlns:a16="http://schemas.microsoft.com/office/drawing/2014/main" id="{BD0451C1-BE85-2612-963D-4EA3C69777F1}"/>
                    </a:ext>
                  </a:extLst>
                </p:cNvPr>
                <p:cNvSpPr/>
                <p:nvPr/>
              </p:nvSpPr>
              <p:spPr>
                <a:xfrm>
                  <a:off x="1250054" y="2294483"/>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2</a:t>
                  </a:r>
                </a:p>
              </p:txBody>
            </p:sp>
          </p:grpSp>
        </p:grpSp>
        <p:grpSp>
          <p:nvGrpSpPr>
            <p:cNvPr id="20" name="Gruppo 19">
              <a:extLst>
                <a:ext uri="{FF2B5EF4-FFF2-40B4-BE49-F238E27FC236}">
                  <a16:creationId xmlns:a16="http://schemas.microsoft.com/office/drawing/2014/main" id="{585810E3-0873-166C-C258-3634FA02E0AA}"/>
                </a:ext>
              </a:extLst>
            </p:cNvPr>
            <p:cNvGrpSpPr/>
            <p:nvPr/>
          </p:nvGrpSpPr>
          <p:grpSpPr>
            <a:xfrm>
              <a:off x="1152555" y="3106414"/>
              <a:ext cx="10794278" cy="984357"/>
              <a:chOff x="1152555" y="2995428"/>
              <a:chExt cx="10794278" cy="984357"/>
            </a:xfrm>
          </p:grpSpPr>
          <p:sp>
            <p:nvSpPr>
              <p:cNvPr id="39" name="Rettangolo con angoli arrotondati 38">
                <a:extLst>
                  <a:ext uri="{FF2B5EF4-FFF2-40B4-BE49-F238E27FC236}">
                    <a16:creationId xmlns:a16="http://schemas.microsoft.com/office/drawing/2014/main" id="{63119116-447B-F6AB-BD3C-4CFE9F54ADC6}"/>
                  </a:ext>
                </a:extLst>
              </p:cNvPr>
              <p:cNvSpPr/>
              <p:nvPr/>
            </p:nvSpPr>
            <p:spPr>
              <a:xfrm>
                <a:off x="1639958" y="3132349"/>
                <a:ext cx="10306875"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defRPr/>
                </a:pPr>
                <a:r>
                  <a:rPr lang="en-US" sz="2000" b="1" noProof="0" dirty="0">
                    <a:solidFill>
                      <a:srgbClr val="002060"/>
                    </a:solidFill>
                  </a:rPr>
                  <a:t>THE BARRIERS TO EV FLEET TRANSITION</a:t>
                </a:r>
                <a:endParaRPr kumimoji="0" lang="en-US" sz="2000" b="1" i="0" u="none" strike="noStrike" kern="1200" cap="none" spc="0" normalizeH="0" baseline="0" noProof="0" dirty="0">
                  <a:ln>
                    <a:noFill/>
                  </a:ln>
                  <a:solidFill>
                    <a:srgbClr val="002060"/>
                  </a:solidFill>
                  <a:effectLst/>
                  <a:uLnTx/>
                  <a:uFillTx/>
                </a:endParaRPr>
              </a:p>
            </p:txBody>
          </p:sp>
          <p:grpSp>
            <p:nvGrpSpPr>
              <p:cNvPr id="40" name="Gruppo 39">
                <a:extLst>
                  <a:ext uri="{FF2B5EF4-FFF2-40B4-BE49-F238E27FC236}">
                    <a16:creationId xmlns:a16="http://schemas.microsoft.com/office/drawing/2014/main" id="{FDEEDD61-F42B-2280-2D69-358FC3493886}"/>
                  </a:ext>
                </a:extLst>
              </p:cNvPr>
              <p:cNvGrpSpPr/>
              <p:nvPr/>
            </p:nvGrpSpPr>
            <p:grpSpPr>
              <a:xfrm>
                <a:off x="1152555" y="2995428"/>
                <a:ext cx="984357" cy="984357"/>
                <a:chOff x="1073043" y="2995428"/>
                <a:chExt cx="984357" cy="984357"/>
              </a:xfrm>
            </p:grpSpPr>
            <p:sp>
              <p:nvSpPr>
                <p:cNvPr id="41" name="Ovale 40">
                  <a:extLst>
                    <a:ext uri="{FF2B5EF4-FFF2-40B4-BE49-F238E27FC236}">
                      <a16:creationId xmlns:a16="http://schemas.microsoft.com/office/drawing/2014/main" id="{346F34A0-C3E9-BC2E-8172-FDDC211A4750}"/>
                    </a:ext>
                  </a:extLst>
                </p:cNvPr>
                <p:cNvSpPr/>
                <p:nvPr/>
              </p:nvSpPr>
              <p:spPr>
                <a:xfrm>
                  <a:off x="1073043" y="2995428"/>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002060"/>
                    </a:solidFill>
                  </a:endParaRPr>
                </a:p>
              </p:txBody>
            </p:sp>
            <p:sp>
              <p:nvSpPr>
                <p:cNvPr id="42" name="Ovale 41">
                  <a:extLst>
                    <a:ext uri="{FF2B5EF4-FFF2-40B4-BE49-F238E27FC236}">
                      <a16:creationId xmlns:a16="http://schemas.microsoft.com/office/drawing/2014/main" id="{3FA3D7DE-2998-228F-410B-678EA309AFC5}"/>
                    </a:ext>
                  </a:extLst>
                </p:cNvPr>
                <p:cNvSpPr/>
                <p:nvPr/>
              </p:nvSpPr>
              <p:spPr>
                <a:xfrm>
                  <a:off x="1250054" y="317243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3</a:t>
                  </a:r>
                </a:p>
              </p:txBody>
            </p:sp>
          </p:grpSp>
        </p:grpSp>
        <p:grpSp>
          <p:nvGrpSpPr>
            <p:cNvPr id="22" name="Gruppo 21">
              <a:extLst>
                <a:ext uri="{FF2B5EF4-FFF2-40B4-BE49-F238E27FC236}">
                  <a16:creationId xmlns:a16="http://schemas.microsoft.com/office/drawing/2014/main" id="{43C73F4B-30E1-2102-A52E-BB23804BD881}"/>
                </a:ext>
              </a:extLst>
            </p:cNvPr>
            <p:cNvGrpSpPr/>
            <p:nvPr/>
          </p:nvGrpSpPr>
          <p:grpSpPr>
            <a:xfrm>
              <a:off x="1152555" y="4195826"/>
              <a:ext cx="10794276" cy="1711966"/>
              <a:chOff x="1152555" y="4195826"/>
              <a:chExt cx="10794276" cy="1711966"/>
            </a:xfrm>
          </p:grpSpPr>
          <p:sp>
            <p:nvSpPr>
              <p:cNvPr id="26" name="Rettangolo con angoli arrotondati 25">
                <a:extLst>
                  <a:ext uri="{FF2B5EF4-FFF2-40B4-BE49-F238E27FC236}">
                    <a16:creationId xmlns:a16="http://schemas.microsoft.com/office/drawing/2014/main" id="{832AC3F6-8A7A-8F8D-642C-CB1A74F9C87D}"/>
                  </a:ext>
                </a:extLst>
              </p:cNvPr>
              <p:cNvSpPr/>
              <p:nvPr/>
            </p:nvSpPr>
            <p:spPr>
              <a:xfrm>
                <a:off x="1639958" y="4195826"/>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pPr>
                <a:r>
                  <a:rPr lang="en-US" sz="2000" b="1" noProof="0" dirty="0">
                    <a:solidFill>
                      <a:srgbClr val="002060"/>
                    </a:solidFill>
                  </a:rPr>
                  <a:t>THE FREE2MOVE CHARGE BUSINESS SOLUTION</a:t>
                </a:r>
              </a:p>
            </p:txBody>
          </p:sp>
          <p:grpSp>
            <p:nvGrpSpPr>
              <p:cNvPr id="27" name="Gruppo 26">
                <a:extLst>
                  <a:ext uri="{FF2B5EF4-FFF2-40B4-BE49-F238E27FC236}">
                    <a16:creationId xmlns:a16="http://schemas.microsoft.com/office/drawing/2014/main" id="{18E93CDD-0716-E51C-6B54-9010B5FAC048}"/>
                  </a:ext>
                </a:extLst>
              </p:cNvPr>
              <p:cNvGrpSpPr/>
              <p:nvPr/>
            </p:nvGrpSpPr>
            <p:grpSpPr>
              <a:xfrm>
                <a:off x="1152555" y="4235916"/>
                <a:ext cx="984357" cy="1671876"/>
                <a:chOff x="1073043" y="4156404"/>
                <a:chExt cx="984357" cy="1671876"/>
              </a:xfrm>
            </p:grpSpPr>
            <p:sp>
              <p:nvSpPr>
                <p:cNvPr id="29" name="Ovale 28">
                  <a:extLst>
                    <a:ext uri="{FF2B5EF4-FFF2-40B4-BE49-F238E27FC236}">
                      <a16:creationId xmlns:a16="http://schemas.microsoft.com/office/drawing/2014/main" id="{E7623136-BC9D-F887-0C74-69D0CCE91582}"/>
                    </a:ext>
                  </a:extLst>
                </p:cNvPr>
                <p:cNvSpPr/>
                <p:nvPr/>
              </p:nvSpPr>
              <p:spPr>
                <a:xfrm>
                  <a:off x="1073043" y="484392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002060"/>
                    </a:solidFill>
                  </a:endParaRPr>
                </a:p>
              </p:txBody>
            </p:sp>
            <p:sp>
              <p:nvSpPr>
                <p:cNvPr id="30" name="Ovale 29">
                  <a:extLst>
                    <a:ext uri="{FF2B5EF4-FFF2-40B4-BE49-F238E27FC236}">
                      <a16:creationId xmlns:a16="http://schemas.microsoft.com/office/drawing/2014/main" id="{C4FE5BDB-0A28-DFCF-6663-70ECF37F0756}"/>
                    </a:ext>
                  </a:extLst>
                </p:cNvPr>
                <p:cNvSpPr/>
                <p:nvPr/>
              </p:nvSpPr>
              <p:spPr>
                <a:xfrm>
                  <a:off x="1250054" y="4156404"/>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rgbClr val="002060"/>
                      </a:solidFill>
                    </a:rPr>
                    <a:t>4</a:t>
                  </a:r>
                </a:p>
              </p:txBody>
            </p:sp>
          </p:grpSp>
        </p:grpSp>
        <p:sp>
          <p:nvSpPr>
            <p:cNvPr id="37" name="Ovale 36">
              <a:extLst>
                <a:ext uri="{FF2B5EF4-FFF2-40B4-BE49-F238E27FC236}">
                  <a16:creationId xmlns:a16="http://schemas.microsoft.com/office/drawing/2014/main" id="{1C8F3DBD-9769-9C3E-1BB0-3A27B28253BB}"/>
                </a:ext>
              </a:extLst>
            </p:cNvPr>
            <p:cNvSpPr/>
            <p:nvPr/>
          </p:nvSpPr>
          <p:spPr>
            <a:xfrm>
              <a:off x="1152555" y="403986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002060"/>
                </a:solidFill>
              </a:endParaRPr>
            </a:p>
          </p:txBody>
        </p:sp>
      </p:grpSp>
      <p:sp>
        <p:nvSpPr>
          <p:cNvPr id="5" name="Segnaposto testo 4">
            <a:extLst>
              <a:ext uri="{FF2B5EF4-FFF2-40B4-BE49-F238E27FC236}">
                <a16:creationId xmlns:a16="http://schemas.microsoft.com/office/drawing/2014/main" id="{BCD7C0A9-0456-6D0E-0AB3-03B83309613E}"/>
              </a:ext>
            </a:extLst>
          </p:cNvPr>
          <p:cNvSpPr>
            <a:spLocks noGrp="1"/>
          </p:cNvSpPr>
          <p:nvPr>
            <p:ph type="body" idx="1"/>
          </p:nvPr>
        </p:nvSpPr>
        <p:spPr/>
        <p:txBody>
          <a:bodyPr lIns="612000"/>
          <a:lstStyle/>
          <a:p>
            <a:r>
              <a:rPr lang="en-US" noProof="0" dirty="0"/>
              <a:t>AGENDA</a:t>
            </a:r>
          </a:p>
        </p:txBody>
      </p:sp>
      <p:sp>
        <p:nvSpPr>
          <p:cNvPr id="2" name="Espace réservé du numéro de diapositive 1">
            <a:extLst>
              <a:ext uri="{FF2B5EF4-FFF2-40B4-BE49-F238E27FC236}">
                <a16:creationId xmlns:a16="http://schemas.microsoft.com/office/drawing/2014/main" id="{F500D7AA-BF44-E665-6F5E-794660D51ABB}"/>
              </a:ext>
            </a:extLst>
          </p:cNvPr>
          <p:cNvSpPr>
            <a:spLocks noGrp="1"/>
          </p:cNvSpPr>
          <p:nvPr>
            <p:ph type="sldNum" sz="quarter" idx="17"/>
          </p:nvPr>
        </p:nvSpPr>
        <p:spPr/>
        <p:txBody>
          <a:bodyPr/>
          <a:lstStyle/>
          <a:p>
            <a:fld id="{975A587B-5814-4D9B-9598-FE9CB954CB01}" type="slidenum">
              <a:rPr lang="en-US" noProof="0" smtClean="0"/>
              <a:pPr/>
              <a:t>5</a:t>
            </a:fld>
            <a:endParaRPr lang="en-US" noProof="0" dirty="0"/>
          </a:p>
        </p:txBody>
      </p:sp>
      <p:sp>
        <p:nvSpPr>
          <p:cNvPr id="7" name="Ovale 29">
            <a:extLst>
              <a:ext uri="{FF2B5EF4-FFF2-40B4-BE49-F238E27FC236}">
                <a16:creationId xmlns:a16="http://schemas.microsoft.com/office/drawing/2014/main" id="{B734172B-00CC-F9B3-E446-4634BD683914}"/>
              </a:ext>
            </a:extLst>
          </p:cNvPr>
          <p:cNvSpPr/>
          <p:nvPr/>
        </p:nvSpPr>
        <p:spPr>
          <a:xfrm>
            <a:off x="875871" y="5713692"/>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6</a:t>
            </a:r>
          </a:p>
        </p:txBody>
      </p:sp>
      <p:sp>
        <p:nvSpPr>
          <p:cNvPr id="11" name="Ovale 29">
            <a:extLst>
              <a:ext uri="{FF2B5EF4-FFF2-40B4-BE49-F238E27FC236}">
                <a16:creationId xmlns:a16="http://schemas.microsoft.com/office/drawing/2014/main" id="{DBE4960B-203A-D94C-055C-A62DA209A0E7}"/>
              </a:ext>
            </a:extLst>
          </p:cNvPr>
          <p:cNvSpPr/>
          <p:nvPr/>
        </p:nvSpPr>
        <p:spPr>
          <a:xfrm>
            <a:off x="875871" y="481518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5</a:t>
            </a:r>
          </a:p>
        </p:txBody>
      </p:sp>
      <p:sp>
        <p:nvSpPr>
          <p:cNvPr id="58" name="Ovale 41">
            <a:extLst>
              <a:ext uri="{FF2B5EF4-FFF2-40B4-BE49-F238E27FC236}">
                <a16:creationId xmlns:a16="http://schemas.microsoft.com/office/drawing/2014/main" id="{7A83C840-CE21-2407-9CB7-26A304D9E2D5}"/>
              </a:ext>
            </a:extLst>
          </p:cNvPr>
          <p:cNvSpPr/>
          <p:nvPr/>
        </p:nvSpPr>
        <p:spPr>
          <a:xfrm>
            <a:off x="866319" y="3959530"/>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4</a:t>
            </a:r>
          </a:p>
        </p:txBody>
      </p:sp>
    </p:spTree>
    <p:extLst>
      <p:ext uri="{BB962C8B-B14F-4D97-AF65-F5344CB8AC3E}">
        <p14:creationId xmlns:p14="http://schemas.microsoft.com/office/powerpoint/2010/main" val="22329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9F775-E137-9D59-F97C-112AF2D679BD}"/>
            </a:ext>
          </a:extLst>
        </p:cNvPr>
        <p:cNvGrpSpPr/>
        <p:nvPr/>
      </p:nvGrpSpPr>
      <p:grpSpPr>
        <a:xfrm>
          <a:off x="0" y="0"/>
          <a:ext cx="0" cy="0"/>
          <a:chOff x="0" y="0"/>
          <a:chExt cx="0" cy="0"/>
        </a:xfrm>
      </p:grpSpPr>
      <p:pic>
        <p:nvPicPr>
          <p:cNvPr id="40" name="Immagine 22">
            <a:extLst>
              <a:ext uri="{FF2B5EF4-FFF2-40B4-BE49-F238E27FC236}">
                <a16:creationId xmlns:a16="http://schemas.microsoft.com/office/drawing/2014/main" id="{FEA6A991-74D2-32BA-4BDF-E588639BF3BB}"/>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grpSp>
        <p:nvGrpSpPr>
          <p:cNvPr id="37" name="Gruppo 36">
            <a:extLst>
              <a:ext uri="{FF2B5EF4-FFF2-40B4-BE49-F238E27FC236}">
                <a16:creationId xmlns:a16="http://schemas.microsoft.com/office/drawing/2014/main" id="{B6EDAA20-14EF-9BDE-7943-BFB2C0B978F1}"/>
              </a:ext>
            </a:extLst>
          </p:cNvPr>
          <p:cNvGrpSpPr/>
          <p:nvPr/>
        </p:nvGrpSpPr>
        <p:grpSpPr>
          <a:xfrm>
            <a:off x="636350" y="1689508"/>
            <a:ext cx="10482754" cy="4906364"/>
            <a:chOff x="1565783" y="2287764"/>
            <a:chExt cx="9140317" cy="4064000"/>
          </a:xfrm>
        </p:grpSpPr>
        <p:grpSp>
          <p:nvGrpSpPr>
            <p:cNvPr id="6" name="Gruppo 5">
              <a:extLst>
                <a:ext uri="{FF2B5EF4-FFF2-40B4-BE49-F238E27FC236}">
                  <a16:creationId xmlns:a16="http://schemas.microsoft.com/office/drawing/2014/main" id="{8A6BA2BA-1FBD-2779-E1C3-0FF660C89D1D}"/>
                </a:ext>
              </a:extLst>
            </p:cNvPr>
            <p:cNvGrpSpPr/>
            <p:nvPr/>
          </p:nvGrpSpPr>
          <p:grpSpPr>
            <a:xfrm>
              <a:off x="1565783" y="3054042"/>
              <a:ext cx="2531444" cy="2531444"/>
              <a:chOff x="548640" y="3051208"/>
              <a:chExt cx="2531444" cy="2531444"/>
            </a:xfrm>
          </p:grpSpPr>
          <p:sp>
            <p:nvSpPr>
              <p:cNvPr id="4" name="Ovale 3">
                <a:extLst>
                  <a:ext uri="{FF2B5EF4-FFF2-40B4-BE49-F238E27FC236}">
                    <a16:creationId xmlns:a16="http://schemas.microsoft.com/office/drawing/2014/main" id="{E25DE701-6772-FF78-39A1-A11F4C38F467}"/>
                  </a:ext>
                </a:extLst>
              </p:cNvPr>
              <p:cNvSpPr/>
              <p:nvPr/>
            </p:nvSpPr>
            <p:spPr>
              <a:xfrm>
                <a:off x="548640" y="3051208"/>
                <a:ext cx="2531444" cy="2531444"/>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Ovale 4">
                <a:extLst>
                  <a:ext uri="{FF2B5EF4-FFF2-40B4-BE49-F238E27FC236}">
                    <a16:creationId xmlns:a16="http://schemas.microsoft.com/office/drawing/2014/main" id="{98266F1E-A188-06A9-4005-ADAFD3F694E7}"/>
                  </a:ext>
                </a:extLst>
              </p:cNvPr>
              <p:cNvSpPr/>
              <p:nvPr/>
            </p:nvSpPr>
            <p:spPr>
              <a:xfrm>
                <a:off x="693019" y="3195587"/>
                <a:ext cx="2242686" cy="2242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6" name="Gruppo 35">
              <a:extLst>
                <a:ext uri="{FF2B5EF4-FFF2-40B4-BE49-F238E27FC236}">
                  <a16:creationId xmlns:a16="http://schemas.microsoft.com/office/drawing/2014/main" id="{72C4E708-60EE-FBB7-FE9C-ACB7105BC9EA}"/>
                </a:ext>
              </a:extLst>
            </p:cNvPr>
            <p:cNvGrpSpPr/>
            <p:nvPr/>
          </p:nvGrpSpPr>
          <p:grpSpPr>
            <a:xfrm>
              <a:off x="3614627" y="2287764"/>
              <a:ext cx="7091473" cy="4064000"/>
              <a:chOff x="3614627" y="2287764"/>
              <a:chExt cx="7091473" cy="4064000"/>
            </a:xfrm>
          </p:grpSpPr>
          <p:grpSp>
            <p:nvGrpSpPr>
              <p:cNvPr id="18" name="Gruppo 17">
                <a:extLst>
                  <a:ext uri="{FF2B5EF4-FFF2-40B4-BE49-F238E27FC236}">
                    <a16:creationId xmlns:a16="http://schemas.microsoft.com/office/drawing/2014/main" id="{A0DC8463-4E69-1D13-C02B-2D9912C8D46F}"/>
                  </a:ext>
                </a:extLst>
              </p:cNvPr>
              <p:cNvGrpSpPr/>
              <p:nvPr/>
            </p:nvGrpSpPr>
            <p:grpSpPr>
              <a:xfrm>
                <a:off x="3614627" y="2287764"/>
                <a:ext cx="6354873" cy="723900"/>
                <a:chOff x="3614627" y="2287764"/>
                <a:chExt cx="6354873" cy="723900"/>
              </a:xfrm>
            </p:grpSpPr>
            <p:sp>
              <p:nvSpPr>
                <p:cNvPr id="9" name="Rettangolo con angoli arrotondati 8">
                  <a:extLst>
                    <a:ext uri="{FF2B5EF4-FFF2-40B4-BE49-F238E27FC236}">
                      <a16:creationId xmlns:a16="http://schemas.microsoft.com/office/drawing/2014/main" id="{98DF2829-A7CE-6FD5-A980-9F366B7FA35F}"/>
                    </a:ext>
                  </a:extLst>
                </p:cNvPr>
                <p:cNvSpPr/>
                <p:nvPr/>
              </p:nvSpPr>
              <p:spPr>
                <a:xfrm>
                  <a:off x="3976577" y="2374522"/>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r>
                    <a:rPr lang="en-US" sz="1800" noProof="0" dirty="0">
                      <a:solidFill>
                        <a:srgbClr val="002060"/>
                      </a:solidFill>
                    </a:rPr>
                    <a:t>Advice on EV charging solutions</a:t>
                  </a:r>
                </a:p>
              </p:txBody>
            </p:sp>
            <p:grpSp>
              <p:nvGrpSpPr>
                <p:cNvPr id="11" name="Gruppo 10">
                  <a:extLst>
                    <a:ext uri="{FF2B5EF4-FFF2-40B4-BE49-F238E27FC236}">
                      <a16:creationId xmlns:a16="http://schemas.microsoft.com/office/drawing/2014/main" id="{B36B08CD-0FBD-34A7-C3A1-FF1B4491F552}"/>
                    </a:ext>
                  </a:extLst>
                </p:cNvPr>
                <p:cNvGrpSpPr/>
                <p:nvPr/>
              </p:nvGrpSpPr>
              <p:grpSpPr>
                <a:xfrm>
                  <a:off x="3614627" y="2287764"/>
                  <a:ext cx="723900" cy="723900"/>
                  <a:chOff x="3016250" y="-1130300"/>
                  <a:chExt cx="723900" cy="723900"/>
                </a:xfrm>
              </p:grpSpPr>
              <p:sp>
                <p:nvSpPr>
                  <p:cNvPr id="10" name="Ovale 9">
                    <a:extLst>
                      <a:ext uri="{FF2B5EF4-FFF2-40B4-BE49-F238E27FC236}">
                        <a16:creationId xmlns:a16="http://schemas.microsoft.com/office/drawing/2014/main" id="{B290CCF7-35BB-782F-3F6E-5B0D0CA253CC}"/>
                      </a:ext>
                    </a:extLst>
                  </p:cNvPr>
                  <p:cNvSpPr/>
                  <p:nvPr/>
                </p:nvSpPr>
                <p:spPr>
                  <a:xfrm>
                    <a:off x="30162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e 16">
                    <a:extLst>
                      <a:ext uri="{FF2B5EF4-FFF2-40B4-BE49-F238E27FC236}">
                        <a16:creationId xmlns:a16="http://schemas.microsoft.com/office/drawing/2014/main" id="{BF13A207-D5BC-3152-D347-625E2BDF2668}"/>
                      </a:ext>
                    </a:extLst>
                  </p:cNvPr>
                  <p:cNvSpPr/>
                  <p:nvPr/>
                </p:nvSpPr>
                <p:spPr>
                  <a:xfrm>
                    <a:off x="31464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nvGrpSpPr>
              <p:cNvPr id="33" name="Gruppo 32">
                <a:extLst>
                  <a:ext uri="{FF2B5EF4-FFF2-40B4-BE49-F238E27FC236}">
                    <a16:creationId xmlns:a16="http://schemas.microsoft.com/office/drawing/2014/main" id="{068F0EA4-69C4-DEBC-AE01-5D3DE9E4E8B8}"/>
                  </a:ext>
                </a:extLst>
              </p:cNvPr>
              <p:cNvGrpSpPr/>
              <p:nvPr/>
            </p:nvGrpSpPr>
            <p:grpSpPr>
              <a:xfrm>
                <a:off x="4097227" y="3122789"/>
                <a:ext cx="6354873" cy="723900"/>
                <a:chOff x="3614627" y="2962269"/>
                <a:chExt cx="6354873" cy="723900"/>
              </a:xfrm>
            </p:grpSpPr>
            <p:sp>
              <p:nvSpPr>
                <p:cNvPr id="12" name="Rettangolo con angoli arrotondati 11">
                  <a:extLst>
                    <a:ext uri="{FF2B5EF4-FFF2-40B4-BE49-F238E27FC236}">
                      <a16:creationId xmlns:a16="http://schemas.microsoft.com/office/drawing/2014/main" id="{56EDE0AF-80E2-DB7C-6539-E518C9C11B59}"/>
                    </a:ext>
                  </a:extLst>
                </p:cNvPr>
                <p:cNvSpPr/>
                <p:nvPr/>
              </p:nvSpPr>
              <p:spPr>
                <a:xfrm>
                  <a:off x="3976577" y="3049027"/>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lvl="0"/>
                  <a:r>
                    <a:rPr lang="en-US" sz="1800" noProof="0" dirty="0">
                      <a:solidFill>
                        <a:srgbClr val="002060"/>
                      </a:solidFill>
                    </a:rPr>
                    <a:t>One-stop-shop experience</a:t>
                  </a:r>
                </a:p>
              </p:txBody>
            </p:sp>
            <p:grpSp>
              <p:nvGrpSpPr>
                <p:cNvPr id="19" name="Gruppo 18">
                  <a:extLst>
                    <a:ext uri="{FF2B5EF4-FFF2-40B4-BE49-F238E27FC236}">
                      <a16:creationId xmlns:a16="http://schemas.microsoft.com/office/drawing/2014/main" id="{76FB7800-7701-B6D5-D62C-A6844477127C}"/>
                    </a:ext>
                  </a:extLst>
                </p:cNvPr>
                <p:cNvGrpSpPr/>
                <p:nvPr/>
              </p:nvGrpSpPr>
              <p:grpSpPr>
                <a:xfrm>
                  <a:off x="3614627" y="2962269"/>
                  <a:ext cx="723900" cy="723900"/>
                  <a:chOff x="3016250" y="-1130300"/>
                  <a:chExt cx="723900" cy="723900"/>
                </a:xfrm>
              </p:grpSpPr>
              <p:sp>
                <p:nvSpPr>
                  <p:cNvPr id="20" name="Ovale 19">
                    <a:extLst>
                      <a:ext uri="{FF2B5EF4-FFF2-40B4-BE49-F238E27FC236}">
                        <a16:creationId xmlns:a16="http://schemas.microsoft.com/office/drawing/2014/main" id="{90986226-7499-0CFF-FD59-F7935094D50A}"/>
                      </a:ext>
                    </a:extLst>
                  </p:cNvPr>
                  <p:cNvSpPr/>
                  <p:nvPr/>
                </p:nvSpPr>
                <p:spPr>
                  <a:xfrm>
                    <a:off x="30162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e 20">
                    <a:extLst>
                      <a:ext uri="{FF2B5EF4-FFF2-40B4-BE49-F238E27FC236}">
                        <a16:creationId xmlns:a16="http://schemas.microsoft.com/office/drawing/2014/main" id="{93152FC1-E763-E7E9-DB7A-3D3CF5C999EF}"/>
                      </a:ext>
                    </a:extLst>
                  </p:cNvPr>
                  <p:cNvSpPr/>
                  <p:nvPr/>
                </p:nvSpPr>
                <p:spPr>
                  <a:xfrm>
                    <a:off x="31464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nvGrpSpPr>
              <p:cNvPr id="34" name="Gruppo 33">
                <a:extLst>
                  <a:ext uri="{FF2B5EF4-FFF2-40B4-BE49-F238E27FC236}">
                    <a16:creationId xmlns:a16="http://schemas.microsoft.com/office/drawing/2014/main" id="{DD8EEFB2-678D-FAE2-3906-C0F616D57344}"/>
                  </a:ext>
                </a:extLst>
              </p:cNvPr>
              <p:cNvGrpSpPr/>
              <p:nvPr/>
            </p:nvGrpSpPr>
            <p:grpSpPr>
              <a:xfrm>
                <a:off x="4351227" y="3957814"/>
                <a:ext cx="6354873" cy="723900"/>
                <a:chOff x="3551127" y="3834139"/>
                <a:chExt cx="6354873" cy="723900"/>
              </a:xfrm>
            </p:grpSpPr>
            <p:sp>
              <p:nvSpPr>
                <p:cNvPr id="13" name="Rettangolo con angoli arrotondati 12">
                  <a:extLst>
                    <a:ext uri="{FF2B5EF4-FFF2-40B4-BE49-F238E27FC236}">
                      <a16:creationId xmlns:a16="http://schemas.microsoft.com/office/drawing/2014/main" id="{7E39A96C-0F6B-2BD0-7099-74FFCA175DDF}"/>
                    </a:ext>
                  </a:extLst>
                </p:cNvPr>
                <p:cNvSpPr/>
                <p:nvPr/>
              </p:nvSpPr>
              <p:spPr>
                <a:xfrm>
                  <a:off x="3913077" y="3920897"/>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lvl="0"/>
                  <a:r>
                    <a:rPr lang="en-US" sz="1800" noProof="0" dirty="0">
                      <a:solidFill>
                        <a:srgbClr val="002060"/>
                      </a:solidFill>
                    </a:rPr>
                    <a:t>Turnkey and tailor</a:t>
                  </a:r>
                  <a:r>
                    <a:rPr lang="en-US" noProof="0" dirty="0">
                      <a:solidFill>
                        <a:srgbClr val="002060"/>
                      </a:solidFill>
                    </a:rPr>
                    <a:t>-</a:t>
                  </a:r>
                  <a:r>
                    <a:rPr lang="en-US" sz="1800" noProof="0" dirty="0">
                      <a:solidFill>
                        <a:srgbClr val="002060"/>
                      </a:solidFill>
                    </a:rPr>
                    <a:t>made solutions</a:t>
                  </a:r>
                </a:p>
              </p:txBody>
            </p:sp>
            <p:grpSp>
              <p:nvGrpSpPr>
                <p:cNvPr id="22" name="Gruppo 21">
                  <a:extLst>
                    <a:ext uri="{FF2B5EF4-FFF2-40B4-BE49-F238E27FC236}">
                      <a16:creationId xmlns:a16="http://schemas.microsoft.com/office/drawing/2014/main" id="{7E523B58-BA89-0A82-AA96-7B992C83A6BC}"/>
                    </a:ext>
                  </a:extLst>
                </p:cNvPr>
                <p:cNvGrpSpPr/>
                <p:nvPr/>
              </p:nvGrpSpPr>
              <p:grpSpPr>
                <a:xfrm>
                  <a:off x="3551127" y="3834139"/>
                  <a:ext cx="723900" cy="723900"/>
                  <a:chOff x="2952750" y="-1130300"/>
                  <a:chExt cx="723900" cy="723900"/>
                </a:xfrm>
              </p:grpSpPr>
              <p:sp>
                <p:nvSpPr>
                  <p:cNvPr id="25" name="Ovale 24">
                    <a:extLst>
                      <a:ext uri="{FF2B5EF4-FFF2-40B4-BE49-F238E27FC236}">
                        <a16:creationId xmlns:a16="http://schemas.microsoft.com/office/drawing/2014/main" id="{994F8FF0-7345-7951-19F4-0507178D89FD}"/>
                      </a:ext>
                    </a:extLst>
                  </p:cNvPr>
                  <p:cNvSpPr/>
                  <p:nvPr/>
                </p:nvSpPr>
                <p:spPr>
                  <a:xfrm>
                    <a:off x="29527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e 25">
                    <a:extLst>
                      <a:ext uri="{FF2B5EF4-FFF2-40B4-BE49-F238E27FC236}">
                        <a16:creationId xmlns:a16="http://schemas.microsoft.com/office/drawing/2014/main" id="{D5CCE7B9-F2B8-3BE0-9BA7-B690F35132E3}"/>
                      </a:ext>
                    </a:extLst>
                  </p:cNvPr>
                  <p:cNvSpPr/>
                  <p:nvPr/>
                </p:nvSpPr>
                <p:spPr>
                  <a:xfrm>
                    <a:off x="30829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nvGrpSpPr>
              <p:cNvPr id="35" name="Gruppo 34">
                <a:extLst>
                  <a:ext uri="{FF2B5EF4-FFF2-40B4-BE49-F238E27FC236}">
                    <a16:creationId xmlns:a16="http://schemas.microsoft.com/office/drawing/2014/main" id="{E547FAFA-CBC7-A885-3857-5D2EF2B70E89}"/>
                  </a:ext>
                </a:extLst>
              </p:cNvPr>
              <p:cNvGrpSpPr/>
              <p:nvPr/>
            </p:nvGrpSpPr>
            <p:grpSpPr>
              <a:xfrm>
                <a:off x="4097227" y="4792839"/>
                <a:ext cx="6354873" cy="723900"/>
                <a:chOff x="3614627" y="4713464"/>
                <a:chExt cx="6354873" cy="723900"/>
              </a:xfrm>
            </p:grpSpPr>
            <p:sp>
              <p:nvSpPr>
                <p:cNvPr id="14" name="Rettangolo con angoli arrotondati 13">
                  <a:extLst>
                    <a:ext uri="{FF2B5EF4-FFF2-40B4-BE49-F238E27FC236}">
                      <a16:creationId xmlns:a16="http://schemas.microsoft.com/office/drawing/2014/main" id="{D5F49F61-9592-E19E-EF20-D10A1F0A950D}"/>
                    </a:ext>
                  </a:extLst>
                </p:cNvPr>
                <p:cNvSpPr/>
                <p:nvPr/>
              </p:nvSpPr>
              <p:spPr>
                <a:xfrm>
                  <a:off x="3976577" y="4800222"/>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lvl="0"/>
                  <a:r>
                    <a:rPr lang="en-US" sz="1800" noProof="0" dirty="0">
                      <a:solidFill>
                        <a:srgbClr val="002060"/>
                      </a:solidFill>
                      <a:ea typeface="+mn-ea"/>
                      <a:cs typeface="+mn-cs"/>
                    </a:rPr>
                    <a:t>Outstanding products and services</a:t>
                  </a:r>
                  <a:endParaRPr lang="en-US" sz="1800" noProof="0" dirty="0">
                    <a:solidFill>
                      <a:srgbClr val="002060"/>
                    </a:solidFill>
                  </a:endParaRPr>
                </a:p>
              </p:txBody>
            </p:sp>
            <p:grpSp>
              <p:nvGrpSpPr>
                <p:cNvPr id="27" name="Gruppo 26">
                  <a:extLst>
                    <a:ext uri="{FF2B5EF4-FFF2-40B4-BE49-F238E27FC236}">
                      <a16:creationId xmlns:a16="http://schemas.microsoft.com/office/drawing/2014/main" id="{4D135E37-6077-EFEE-AA19-CF0B653BD124}"/>
                    </a:ext>
                  </a:extLst>
                </p:cNvPr>
                <p:cNvGrpSpPr/>
                <p:nvPr/>
              </p:nvGrpSpPr>
              <p:grpSpPr>
                <a:xfrm>
                  <a:off x="3614627" y="4713464"/>
                  <a:ext cx="723900" cy="723900"/>
                  <a:chOff x="3016250" y="-1130300"/>
                  <a:chExt cx="723900" cy="723900"/>
                </a:xfrm>
              </p:grpSpPr>
              <p:sp>
                <p:nvSpPr>
                  <p:cNvPr id="28" name="Ovale 27">
                    <a:extLst>
                      <a:ext uri="{FF2B5EF4-FFF2-40B4-BE49-F238E27FC236}">
                        <a16:creationId xmlns:a16="http://schemas.microsoft.com/office/drawing/2014/main" id="{F1E95382-5329-CEC7-F5F8-2531848ED5D4}"/>
                      </a:ext>
                    </a:extLst>
                  </p:cNvPr>
                  <p:cNvSpPr/>
                  <p:nvPr/>
                </p:nvSpPr>
                <p:spPr>
                  <a:xfrm>
                    <a:off x="30162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Ovale 28">
                    <a:extLst>
                      <a:ext uri="{FF2B5EF4-FFF2-40B4-BE49-F238E27FC236}">
                        <a16:creationId xmlns:a16="http://schemas.microsoft.com/office/drawing/2014/main" id="{E8DF9DFE-E90A-540F-55AD-BC78DB5113E3}"/>
                      </a:ext>
                    </a:extLst>
                  </p:cNvPr>
                  <p:cNvSpPr/>
                  <p:nvPr/>
                </p:nvSpPr>
                <p:spPr>
                  <a:xfrm>
                    <a:off x="31464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nvGrpSpPr>
              <p:cNvPr id="16" name="Gruppo 15">
                <a:extLst>
                  <a:ext uri="{FF2B5EF4-FFF2-40B4-BE49-F238E27FC236}">
                    <a16:creationId xmlns:a16="http://schemas.microsoft.com/office/drawing/2014/main" id="{90377339-3F7F-3F94-5C7C-081C4A408F61}"/>
                  </a:ext>
                </a:extLst>
              </p:cNvPr>
              <p:cNvGrpSpPr/>
              <p:nvPr/>
            </p:nvGrpSpPr>
            <p:grpSpPr>
              <a:xfrm>
                <a:off x="3614627" y="5627864"/>
                <a:ext cx="6354873" cy="723900"/>
                <a:chOff x="3614627" y="5627864"/>
                <a:chExt cx="6354873" cy="723900"/>
              </a:xfrm>
            </p:grpSpPr>
            <p:sp>
              <p:nvSpPr>
                <p:cNvPr id="15" name="Rettangolo con angoli arrotondati 14">
                  <a:extLst>
                    <a:ext uri="{FF2B5EF4-FFF2-40B4-BE49-F238E27FC236}">
                      <a16:creationId xmlns:a16="http://schemas.microsoft.com/office/drawing/2014/main" id="{9F2A9E3C-8255-3207-A55D-47D472B7047C}"/>
                    </a:ext>
                  </a:extLst>
                </p:cNvPr>
                <p:cNvSpPr/>
                <p:nvPr/>
              </p:nvSpPr>
              <p:spPr>
                <a:xfrm>
                  <a:off x="3976577" y="5714622"/>
                  <a:ext cx="5992923" cy="550385"/>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marL="0" lvl="0" indent="0" defTabSz="1244600">
                    <a:lnSpc>
                      <a:spcPct val="90000"/>
                    </a:lnSpc>
                    <a:spcBef>
                      <a:spcPct val="0"/>
                    </a:spcBef>
                    <a:spcAft>
                      <a:spcPct val="35000"/>
                    </a:spcAft>
                    <a:buFont typeface="+mj-lt"/>
                    <a:buNone/>
                  </a:pPr>
                  <a:r>
                    <a:rPr lang="en-US" sz="1800" kern="1200" noProof="0" dirty="0">
                      <a:solidFill>
                        <a:srgbClr val="002060"/>
                      </a:solidFill>
                      <a:ea typeface="+mn-ea"/>
                      <a:cs typeface="+mn-cs"/>
                    </a:rPr>
                    <a:t>Optimization of total cost of ownership</a:t>
                  </a:r>
                </a:p>
              </p:txBody>
            </p:sp>
            <p:grpSp>
              <p:nvGrpSpPr>
                <p:cNvPr id="30" name="Gruppo 29">
                  <a:extLst>
                    <a:ext uri="{FF2B5EF4-FFF2-40B4-BE49-F238E27FC236}">
                      <a16:creationId xmlns:a16="http://schemas.microsoft.com/office/drawing/2014/main" id="{80A3D7FE-F52C-EE7E-BC0A-F85F8CCF68CB}"/>
                    </a:ext>
                  </a:extLst>
                </p:cNvPr>
                <p:cNvGrpSpPr/>
                <p:nvPr/>
              </p:nvGrpSpPr>
              <p:grpSpPr>
                <a:xfrm>
                  <a:off x="3614627" y="5627864"/>
                  <a:ext cx="723900" cy="723900"/>
                  <a:chOff x="3016250" y="-1130300"/>
                  <a:chExt cx="723900" cy="723900"/>
                </a:xfrm>
              </p:grpSpPr>
              <p:sp>
                <p:nvSpPr>
                  <p:cNvPr id="31" name="Ovale 30">
                    <a:extLst>
                      <a:ext uri="{FF2B5EF4-FFF2-40B4-BE49-F238E27FC236}">
                        <a16:creationId xmlns:a16="http://schemas.microsoft.com/office/drawing/2014/main" id="{24787DAD-9F3B-7F75-95A3-39BD39A6DBC5}"/>
                      </a:ext>
                    </a:extLst>
                  </p:cNvPr>
                  <p:cNvSpPr/>
                  <p:nvPr/>
                </p:nvSpPr>
                <p:spPr>
                  <a:xfrm>
                    <a:off x="3016250" y="-1130300"/>
                    <a:ext cx="723900" cy="723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e 31">
                    <a:extLst>
                      <a:ext uri="{FF2B5EF4-FFF2-40B4-BE49-F238E27FC236}">
                        <a16:creationId xmlns:a16="http://schemas.microsoft.com/office/drawing/2014/main" id="{EBBE6194-E191-7F89-267B-0681D8607CC3}"/>
                      </a:ext>
                    </a:extLst>
                  </p:cNvPr>
                  <p:cNvSpPr/>
                  <p:nvPr/>
                </p:nvSpPr>
                <p:spPr>
                  <a:xfrm>
                    <a:off x="3146425" y="-1000125"/>
                    <a:ext cx="463550" cy="463550"/>
                  </a:xfrm>
                  <a:prstGeom prst="ellipse">
                    <a:avLst/>
                  </a:prstGeom>
                  <a:gradFill>
                    <a:gsLst>
                      <a:gs pos="0">
                        <a:srgbClr val="E72A84">
                          <a:alpha val="80000"/>
                        </a:srgbClr>
                      </a:gs>
                      <a:gs pos="52000">
                        <a:srgbClr val="1D9ACF"/>
                      </a:gs>
                      <a:gs pos="100000">
                        <a:srgbClr val="13AF97">
                          <a:alpha val="80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grpSp>
      <p:sp>
        <p:nvSpPr>
          <p:cNvPr id="38" name="Espace réservé du texte 17">
            <a:extLst>
              <a:ext uri="{FF2B5EF4-FFF2-40B4-BE49-F238E27FC236}">
                <a16:creationId xmlns:a16="http://schemas.microsoft.com/office/drawing/2014/main" id="{DB9885AA-1687-4379-D424-EC3206F037ED}"/>
              </a:ext>
            </a:extLst>
          </p:cNvPr>
          <p:cNvSpPr txBox="1">
            <a:spLocks/>
          </p:cNvSpPr>
          <p:nvPr/>
        </p:nvSpPr>
        <p:spPr>
          <a:xfrm>
            <a:off x="1" y="449849"/>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vert="horz" wrap="square" lIns="630000" tIns="0" rIns="360000" bIns="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1500" b="1" kern="1200" cap="all" baseline="0">
                <a:solidFill>
                  <a:schemeClr val="bg1"/>
                </a:solidFill>
                <a:latin typeface="+mn-lt"/>
                <a:ea typeface="+mn-ea"/>
                <a:cs typeface="+mn-cs"/>
              </a:defRPr>
            </a:lvl1pPr>
            <a:lvl2pPr marL="342900" indent="0" algn="l" defTabSz="685800" rtl="0" eaLnBrk="1" latinLnBrk="0" hangingPunct="1">
              <a:lnSpc>
                <a:spcPct val="105000"/>
              </a:lnSpc>
              <a:spcBef>
                <a:spcPts val="700"/>
              </a:spcBef>
              <a:buFont typeface="Arial" panose="020B0604020202020204" pitchFamily="34" charset="0"/>
              <a:buNone/>
              <a:defRPr sz="1500" b="1" kern="1200">
                <a:solidFill>
                  <a:schemeClr val="tx2"/>
                </a:solidFill>
                <a:latin typeface="+mn-lt"/>
                <a:ea typeface="+mn-ea"/>
                <a:cs typeface="+mn-cs"/>
              </a:defRPr>
            </a:lvl2pPr>
            <a:lvl3pPr marL="685800" indent="0" algn="l" defTabSz="685800" rtl="0" eaLnBrk="1" latinLnBrk="0" hangingPunct="1">
              <a:lnSpc>
                <a:spcPct val="105000"/>
              </a:lnSpc>
              <a:spcBef>
                <a:spcPts val="700"/>
              </a:spcBef>
              <a:buSzPct val="120000"/>
              <a:buFont typeface="Encode Sans" pitchFamily="2" charset="0"/>
              <a:buNone/>
              <a:defRPr sz="1350" b="1" kern="1200">
                <a:solidFill>
                  <a:schemeClr val="tx2"/>
                </a:solidFill>
                <a:latin typeface="+mn-lt"/>
                <a:ea typeface="+mn-ea"/>
                <a:cs typeface="+mn-cs"/>
              </a:defRPr>
            </a:lvl3pPr>
            <a:lvl4pPr marL="10287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1371600" indent="0" algn="l" defTabSz="685800" rtl="0" eaLnBrk="1" latinLnBrk="0" hangingPunct="1">
              <a:lnSpc>
                <a:spcPct val="105000"/>
              </a:lnSpc>
              <a:spcBef>
                <a:spcPts val="400"/>
              </a:spcBef>
              <a:buFont typeface="Arial" panose="020B0604020202020204" pitchFamily="34" charset="0"/>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prstClr val="white"/>
                </a:solidFill>
                <a:effectLst/>
                <a:uLnTx/>
                <a:uFillTx/>
                <a:latin typeface="Encode Sans"/>
                <a:ea typeface="+mn-ea"/>
                <a:cs typeface="+mn-cs"/>
              </a:rPr>
              <a:t>CLOSE</a:t>
            </a:r>
            <a:endParaRPr kumimoji="0" lang="en-US" sz="1500" b="1" i="0" u="none" strike="noStrike" kern="1200" cap="all" spc="0" normalizeH="0" baseline="0" noProof="0" dirty="0">
              <a:ln>
                <a:noFill/>
              </a:ln>
              <a:solidFill>
                <a:prstClr val="white"/>
              </a:solidFill>
              <a:effectLst/>
              <a:uLnTx/>
              <a:uFillTx/>
              <a:latin typeface="Encode Sans"/>
              <a:ea typeface="+mn-ea"/>
              <a:cs typeface="+mn-cs"/>
            </a:endParaRPr>
          </a:p>
        </p:txBody>
      </p:sp>
      <p:pic>
        <p:nvPicPr>
          <p:cNvPr id="7" name="Image 6" descr="Une image contenant Police, Graphique, texte, graphisme&#10;&#10;Description générée automatiquement">
            <a:extLst>
              <a:ext uri="{FF2B5EF4-FFF2-40B4-BE49-F238E27FC236}">
                <a16:creationId xmlns:a16="http://schemas.microsoft.com/office/drawing/2014/main" id="{717BA70C-D165-C5C6-E60E-D830F9EB2139}"/>
              </a:ext>
            </a:extLst>
          </p:cNvPr>
          <p:cNvPicPr>
            <a:picLocks noChangeAspect="1"/>
          </p:cNvPicPr>
          <p:nvPr/>
        </p:nvPicPr>
        <p:blipFill>
          <a:blip r:embed="rId4"/>
          <a:stretch>
            <a:fillRect/>
          </a:stretch>
        </p:blipFill>
        <p:spPr>
          <a:xfrm>
            <a:off x="1150377" y="3466819"/>
            <a:ext cx="1875181" cy="1396854"/>
          </a:xfrm>
          <a:prstGeom prst="rect">
            <a:avLst/>
          </a:prstGeom>
        </p:spPr>
      </p:pic>
      <p:sp>
        <p:nvSpPr>
          <p:cNvPr id="2" name="Espace réservé du numéro de diapositive 1">
            <a:extLst>
              <a:ext uri="{FF2B5EF4-FFF2-40B4-BE49-F238E27FC236}">
                <a16:creationId xmlns:a16="http://schemas.microsoft.com/office/drawing/2014/main" id="{E4A77FC5-58B2-64CE-B7AE-C6608E724DF4}"/>
              </a:ext>
            </a:extLst>
          </p:cNvPr>
          <p:cNvSpPr>
            <a:spLocks noGrp="1"/>
          </p:cNvSpPr>
          <p:nvPr>
            <p:ph type="sldNum" sz="quarter" idx="17"/>
          </p:nvPr>
        </p:nvSpPr>
        <p:spPr/>
        <p:txBody>
          <a:bodyPr/>
          <a:lstStyle/>
          <a:p>
            <a:fld id="{975A587B-5814-4D9B-9598-FE9CB954CB01}" type="slidenum">
              <a:rPr lang="en-US" noProof="0" smtClean="0"/>
              <a:pPr/>
              <a:t>50</a:t>
            </a:fld>
            <a:endParaRPr lang="en-US" noProof="0" dirty="0"/>
          </a:p>
        </p:txBody>
      </p:sp>
      <p:sp>
        <p:nvSpPr>
          <p:cNvPr id="3" name="ZoneTexte 3">
            <a:extLst>
              <a:ext uri="{FF2B5EF4-FFF2-40B4-BE49-F238E27FC236}">
                <a16:creationId xmlns:a16="http://schemas.microsoft.com/office/drawing/2014/main" id="{F4FC04FC-9489-2892-DAB8-75BA0DA31E65}"/>
              </a:ext>
            </a:extLst>
          </p:cNvPr>
          <p:cNvSpPr txBox="1"/>
          <p:nvPr/>
        </p:nvSpPr>
        <p:spPr>
          <a:xfrm>
            <a:off x="627106" y="1006828"/>
            <a:ext cx="10029810"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A complete customer solution:</a:t>
            </a:r>
          </a:p>
        </p:txBody>
      </p:sp>
    </p:spTree>
    <p:extLst>
      <p:ext uri="{BB962C8B-B14F-4D97-AF65-F5344CB8AC3E}">
        <p14:creationId xmlns:p14="http://schemas.microsoft.com/office/powerpoint/2010/main" val="162775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9219B-74A9-DC7F-B1A3-D619E1DDA424}"/>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021AB227-03B5-8941-DC65-2F0BBDEAC33E}"/>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5" name="Segnaposto testo 4">
            <a:extLst>
              <a:ext uri="{FF2B5EF4-FFF2-40B4-BE49-F238E27FC236}">
                <a16:creationId xmlns:a16="http://schemas.microsoft.com/office/drawing/2014/main" id="{B7AF0A15-4CFD-1714-7AF0-8D54CE268EF6}"/>
              </a:ext>
            </a:extLst>
          </p:cNvPr>
          <p:cNvSpPr>
            <a:spLocks noGrp="1"/>
          </p:cNvSpPr>
          <p:nvPr>
            <p:ph type="body" idx="1"/>
          </p:nvPr>
        </p:nvSpPr>
        <p:spPr/>
        <p:txBody>
          <a:bodyPr lIns="612000"/>
          <a:lstStyle/>
          <a:p>
            <a:r>
              <a:rPr lang="en-US" noProof="0" dirty="0"/>
              <a:t>Close</a:t>
            </a:r>
          </a:p>
        </p:txBody>
      </p:sp>
      <p:sp>
        <p:nvSpPr>
          <p:cNvPr id="2" name="Espace réservé du numéro de diapositive 1">
            <a:extLst>
              <a:ext uri="{FF2B5EF4-FFF2-40B4-BE49-F238E27FC236}">
                <a16:creationId xmlns:a16="http://schemas.microsoft.com/office/drawing/2014/main" id="{AE0CE170-928E-FD2E-4E5F-F2CAA811ADA0}"/>
              </a:ext>
            </a:extLst>
          </p:cNvPr>
          <p:cNvSpPr>
            <a:spLocks noGrp="1"/>
          </p:cNvSpPr>
          <p:nvPr>
            <p:ph type="sldNum" sz="quarter" idx="17"/>
          </p:nvPr>
        </p:nvSpPr>
        <p:spPr/>
        <p:txBody>
          <a:bodyPr/>
          <a:lstStyle/>
          <a:p>
            <a:fld id="{975A587B-5814-4D9B-9598-FE9CB954CB01}" type="slidenum">
              <a:rPr lang="en-US" noProof="0" smtClean="0"/>
              <a:pPr/>
              <a:t>51</a:t>
            </a:fld>
            <a:endParaRPr lang="fr-FR"/>
          </a:p>
        </p:txBody>
      </p:sp>
      <p:sp>
        <p:nvSpPr>
          <p:cNvPr id="3" name="TextBox 2">
            <a:extLst>
              <a:ext uri="{FF2B5EF4-FFF2-40B4-BE49-F238E27FC236}">
                <a16:creationId xmlns:a16="http://schemas.microsoft.com/office/drawing/2014/main" id="{6A16D506-B627-CE02-FC56-196AE990701B}"/>
              </a:ext>
            </a:extLst>
          </p:cNvPr>
          <p:cNvSpPr txBox="1"/>
          <p:nvPr/>
        </p:nvSpPr>
        <p:spPr>
          <a:xfrm>
            <a:off x="959005" y="1706137"/>
            <a:ext cx="10370634" cy="3785652"/>
          </a:xfrm>
          <a:prstGeom prst="rect">
            <a:avLst/>
          </a:prstGeom>
          <a:noFill/>
        </p:spPr>
        <p:txBody>
          <a:bodyPr wrap="square" rtlCol="0">
            <a:spAutoFit/>
          </a:bodyPr>
          <a:lstStyle/>
          <a:p>
            <a:pPr marL="285750" indent="-285750">
              <a:buFont typeface="Arial" panose="020B0604020202020204" pitchFamily="34" charset="0"/>
              <a:buChar char="•"/>
            </a:pPr>
            <a:r>
              <a:rPr lang="en-US" sz="2000" noProof="0" dirty="0">
                <a:solidFill>
                  <a:srgbClr val="002060"/>
                </a:solidFill>
              </a:rPr>
              <a:t>Understand the Free2move Charge Fleet offer</a:t>
            </a:r>
          </a:p>
          <a:p>
            <a:pPr marL="285750" indent="-285750">
              <a:buFont typeface="Arial" panose="020B0604020202020204" pitchFamily="34" charset="0"/>
              <a:buChar char="•"/>
            </a:pPr>
            <a:endParaRPr lang="en-US" sz="2000" noProof="0" dirty="0">
              <a:solidFill>
                <a:srgbClr val="002060"/>
              </a:solidFill>
            </a:endParaRPr>
          </a:p>
          <a:p>
            <a:pPr marL="285750" indent="-285750">
              <a:buFont typeface="Arial" panose="020B0604020202020204" pitchFamily="34" charset="0"/>
              <a:buChar char="•"/>
            </a:pPr>
            <a:r>
              <a:rPr lang="en-US" sz="2000" noProof="0" dirty="0">
                <a:solidFill>
                  <a:srgbClr val="002060"/>
                </a:solidFill>
              </a:rPr>
              <a:t>The offer expands our opportunity to sell EVs to fleet customers</a:t>
            </a:r>
          </a:p>
          <a:p>
            <a:pPr marL="285750" indent="-285750">
              <a:buFont typeface="Arial" panose="020B0604020202020204" pitchFamily="34" charset="0"/>
              <a:buChar char="•"/>
            </a:pPr>
            <a:endParaRPr lang="en-US" sz="2000" noProof="0" dirty="0">
              <a:solidFill>
                <a:srgbClr val="002060"/>
              </a:solidFill>
            </a:endParaRPr>
          </a:p>
          <a:p>
            <a:pPr marL="285750" indent="-285750">
              <a:buFont typeface="Arial" panose="020B0604020202020204" pitchFamily="34" charset="0"/>
              <a:buChar char="•"/>
            </a:pPr>
            <a:r>
              <a:rPr lang="en-US" sz="2000" noProof="0" dirty="0">
                <a:solidFill>
                  <a:srgbClr val="002060"/>
                </a:solidFill>
              </a:rPr>
              <a:t>Reassured that support is available to help guide customers with their charging options</a:t>
            </a:r>
          </a:p>
          <a:p>
            <a:pPr marL="285750" indent="-285750">
              <a:buFont typeface="Arial" panose="020B0604020202020204" pitchFamily="34" charset="0"/>
              <a:buChar char="•"/>
            </a:pPr>
            <a:endParaRPr lang="en-US" sz="2000" dirty="0">
              <a:solidFill>
                <a:srgbClr val="002060"/>
              </a:solidFill>
            </a:endParaRPr>
          </a:p>
          <a:p>
            <a:pPr marL="285750" indent="-285750">
              <a:buFont typeface="Arial" panose="020B0604020202020204" pitchFamily="34" charset="0"/>
              <a:buChar char="•"/>
            </a:pPr>
            <a:r>
              <a:rPr lang="en-US" sz="2000" noProof="0" dirty="0">
                <a:solidFill>
                  <a:srgbClr val="002060"/>
                </a:solidFill>
              </a:rPr>
              <a:t>Recognize that including Free2move in sales, requires very little extra effort from you</a:t>
            </a:r>
          </a:p>
          <a:p>
            <a:pPr marL="285750" indent="-285750">
              <a:buFont typeface="Arial" panose="020B0604020202020204" pitchFamily="34" charset="0"/>
              <a:buChar char="•"/>
            </a:pPr>
            <a:endParaRPr lang="en-US" sz="2000" noProof="0" dirty="0">
              <a:solidFill>
                <a:srgbClr val="002060"/>
              </a:solidFill>
            </a:endParaRPr>
          </a:p>
          <a:p>
            <a:pPr marL="285750" indent="-285750">
              <a:buFont typeface="Arial" panose="020B0604020202020204" pitchFamily="34" charset="0"/>
              <a:buChar char="•"/>
            </a:pPr>
            <a:r>
              <a:rPr lang="en-US" sz="2000" noProof="0" dirty="0">
                <a:solidFill>
                  <a:srgbClr val="002060"/>
                </a:solidFill>
              </a:rPr>
              <a:t>Ensure that the introduction of the offer is built into every new client presentation</a:t>
            </a:r>
          </a:p>
        </p:txBody>
      </p:sp>
    </p:spTree>
    <p:extLst>
      <p:ext uri="{BB962C8B-B14F-4D97-AF65-F5344CB8AC3E}">
        <p14:creationId xmlns:p14="http://schemas.microsoft.com/office/powerpoint/2010/main" val="232381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DB3EA17-6B56-BACA-DCC3-19F2792868FE}"/>
              </a:ext>
            </a:extLst>
          </p:cNvPr>
          <p:cNvSpPr>
            <a:spLocks noGrp="1"/>
          </p:cNvSpPr>
          <p:nvPr>
            <p:ph type="title"/>
          </p:nvPr>
        </p:nvSpPr>
        <p:spPr>
          <a:xfrm>
            <a:off x="1131889" y="2614598"/>
            <a:ext cx="10440000" cy="1548000"/>
          </a:xfrm>
        </p:spPr>
        <p:txBody>
          <a:bodyPr/>
          <a:lstStyle/>
          <a:p>
            <a:r>
              <a:rPr lang="en-US" sz="3600" noProof="0" dirty="0"/>
              <a:t>Free2move CHARGE BUSINESS SOLUTION</a:t>
            </a:r>
            <a:br>
              <a:rPr lang="en-US" sz="3600" noProof="0" dirty="0"/>
            </a:br>
            <a:br>
              <a:rPr lang="en-US" sz="1400" noProof="0" dirty="0"/>
            </a:br>
            <a:r>
              <a:rPr lang="en-US" sz="2800" noProof="0" dirty="0"/>
              <a:t>THANK YOU</a:t>
            </a:r>
            <a:endParaRPr lang="en-US" sz="3600" noProof="0" dirty="0"/>
          </a:p>
        </p:txBody>
      </p:sp>
    </p:spTree>
    <p:extLst>
      <p:ext uri="{BB962C8B-B14F-4D97-AF65-F5344CB8AC3E}">
        <p14:creationId xmlns:p14="http://schemas.microsoft.com/office/powerpoint/2010/main" val="87330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1E640-B244-0799-8FB8-ACF820A7F5AE}"/>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7C50587C-6EDC-6CEF-F2B1-E7EF1D2F15F2}"/>
              </a:ext>
            </a:extLst>
          </p:cNvPr>
          <p:cNvPicPr>
            <a:picLocks noChangeAspect="1"/>
          </p:cNvPicPr>
          <p:nvPr/>
        </p:nvPicPr>
        <p:blipFill>
          <a:blip r:embed="rId3">
            <a:alphaModFix amt="50000"/>
          </a:blip>
          <a:stretch>
            <a:fillRect/>
          </a:stretch>
        </p:blipFill>
        <p:spPr>
          <a:xfrm>
            <a:off x="6874062" y="1639171"/>
            <a:ext cx="5317937" cy="5218829"/>
          </a:xfrm>
          <a:prstGeom prst="rect">
            <a:avLst/>
          </a:prstGeom>
        </p:spPr>
      </p:pic>
      <p:sp>
        <p:nvSpPr>
          <p:cNvPr id="6" name="Rettangolo con angoli arrotondati 25">
            <a:extLst>
              <a:ext uri="{FF2B5EF4-FFF2-40B4-BE49-F238E27FC236}">
                <a16:creationId xmlns:a16="http://schemas.microsoft.com/office/drawing/2014/main" id="{E6F9CFEF-52BE-3927-89D2-B32E7FD60A80}"/>
              </a:ext>
            </a:extLst>
          </p:cNvPr>
          <p:cNvSpPr/>
          <p:nvPr/>
        </p:nvSpPr>
        <p:spPr>
          <a:xfrm>
            <a:off x="1186263" y="5673602"/>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chemeClr val="bg1">
                    <a:lumMod val="50000"/>
                  </a:schemeClr>
                </a:solidFill>
              </a:rPr>
              <a:t>CLOSE</a:t>
            </a:r>
            <a:endParaRPr kumimoji="0" lang="en-US" sz="2000" b="1" i="0" u="none" strike="noStrike" kern="1200" cap="none" spc="0" normalizeH="0" baseline="0" noProof="0" dirty="0">
              <a:ln>
                <a:noFill/>
              </a:ln>
              <a:solidFill>
                <a:schemeClr val="bg1">
                  <a:lumMod val="50000"/>
                </a:schemeClr>
              </a:solidFill>
              <a:effectLst/>
              <a:uLnTx/>
              <a:uFillTx/>
            </a:endParaRPr>
          </a:p>
        </p:txBody>
      </p:sp>
      <p:sp>
        <p:nvSpPr>
          <p:cNvPr id="10" name="Rettangolo con angoli arrotondati 25">
            <a:extLst>
              <a:ext uri="{FF2B5EF4-FFF2-40B4-BE49-F238E27FC236}">
                <a16:creationId xmlns:a16="http://schemas.microsoft.com/office/drawing/2014/main" id="{E179036E-1743-3810-0D8B-9F37366E26DD}"/>
              </a:ext>
            </a:extLst>
          </p:cNvPr>
          <p:cNvSpPr/>
          <p:nvPr/>
        </p:nvSpPr>
        <p:spPr>
          <a:xfrm>
            <a:off x="1186263" y="4775099"/>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lang="en-US" sz="2000" b="1" noProof="0" dirty="0">
                <a:solidFill>
                  <a:schemeClr val="bg1">
                    <a:lumMod val="50000"/>
                  </a:schemeClr>
                </a:solidFill>
              </a:rPr>
              <a:t>OUR ROLE</a:t>
            </a:r>
            <a:endParaRPr kumimoji="0" lang="en-US" sz="2000" b="1" i="0" u="none" strike="noStrike" kern="1200" cap="none" spc="0" normalizeH="0" baseline="0" noProof="0" dirty="0">
              <a:ln>
                <a:noFill/>
              </a:ln>
              <a:solidFill>
                <a:schemeClr val="bg1">
                  <a:lumMod val="50000"/>
                </a:schemeClr>
              </a:solidFill>
              <a:effectLst/>
              <a:uLnTx/>
              <a:uFillTx/>
            </a:endParaRPr>
          </a:p>
        </p:txBody>
      </p:sp>
      <p:sp>
        <p:nvSpPr>
          <p:cNvPr id="4" name="Ovale 40">
            <a:extLst>
              <a:ext uri="{FF2B5EF4-FFF2-40B4-BE49-F238E27FC236}">
                <a16:creationId xmlns:a16="http://schemas.microsoft.com/office/drawing/2014/main" id="{DBAFEE2E-8B21-5B59-8003-ADD3498D9166}"/>
              </a:ext>
            </a:extLst>
          </p:cNvPr>
          <p:cNvSpPr/>
          <p:nvPr/>
        </p:nvSpPr>
        <p:spPr>
          <a:xfrm>
            <a:off x="694084" y="377344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Ovale 40">
            <a:extLst>
              <a:ext uri="{FF2B5EF4-FFF2-40B4-BE49-F238E27FC236}">
                <a16:creationId xmlns:a16="http://schemas.microsoft.com/office/drawing/2014/main" id="{81C64114-BC23-F83A-B62A-A5129E440091}"/>
              </a:ext>
            </a:extLst>
          </p:cNvPr>
          <p:cNvSpPr/>
          <p:nvPr/>
        </p:nvSpPr>
        <p:spPr>
          <a:xfrm>
            <a:off x="689308" y="4640879"/>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Ovale 40">
            <a:extLst>
              <a:ext uri="{FF2B5EF4-FFF2-40B4-BE49-F238E27FC236}">
                <a16:creationId xmlns:a16="http://schemas.microsoft.com/office/drawing/2014/main" id="{09D5289D-386E-BBE1-3354-0CE9CBC02BC8}"/>
              </a:ext>
            </a:extLst>
          </p:cNvPr>
          <p:cNvSpPr/>
          <p:nvPr/>
        </p:nvSpPr>
        <p:spPr>
          <a:xfrm>
            <a:off x="679756" y="552995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uppo 15">
            <a:extLst>
              <a:ext uri="{FF2B5EF4-FFF2-40B4-BE49-F238E27FC236}">
                <a16:creationId xmlns:a16="http://schemas.microsoft.com/office/drawing/2014/main" id="{2F1B5FB7-34D2-BCF4-31ED-4B976F9A5B74}"/>
              </a:ext>
            </a:extLst>
          </p:cNvPr>
          <p:cNvGrpSpPr/>
          <p:nvPr/>
        </p:nvGrpSpPr>
        <p:grpSpPr>
          <a:xfrm>
            <a:off x="698860" y="956990"/>
            <a:ext cx="10794280" cy="4668276"/>
            <a:chOff x="1152555" y="1239516"/>
            <a:chExt cx="10794280" cy="4668276"/>
          </a:xfrm>
        </p:grpSpPr>
        <p:grpSp>
          <p:nvGrpSpPr>
            <p:cNvPr id="17" name="Gruppo 16">
              <a:extLst>
                <a:ext uri="{FF2B5EF4-FFF2-40B4-BE49-F238E27FC236}">
                  <a16:creationId xmlns:a16="http://schemas.microsoft.com/office/drawing/2014/main" id="{31B23BEB-C3C4-0256-5D78-D361ECB2DC8C}"/>
                </a:ext>
              </a:extLst>
            </p:cNvPr>
            <p:cNvGrpSpPr/>
            <p:nvPr/>
          </p:nvGrpSpPr>
          <p:grpSpPr>
            <a:xfrm>
              <a:off x="1152555" y="1239516"/>
              <a:ext cx="10794280" cy="984357"/>
              <a:chOff x="1152555" y="1239516"/>
              <a:chExt cx="10794280" cy="984357"/>
            </a:xfrm>
          </p:grpSpPr>
          <p:sp>
            <p:nvSpPr>
              <p:cNvPr id="47" name="Rettangolo con angoli arrotondati 46">
                <a:extLst>
                  <a:ext uri="{FF2B5EF4-FFF2-40B4-BE49-F238E27FC236}">
                    <a16:creationId xmlns:a16="http://schemas.microsoft.com/office/drawing/2014/main" id="{2ACAC5DA-5661-038C-1759-744C985F8768}"/>
                  </a:ext>
                </a:extLst>
              </p:cNvPr>
              <p:cNvSpPr/>
              <p:nvPr/>
            </p:nvSpPr>
            <p:spPr>
              <a:xfrm>
                <a:off x="1639958" y="1376437"/>
                <a:ext cx="10306877"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r>
                  <a:rPr kumimoji="0" lang="en-US" sz="2000" b="1" i="0" u="none" strike="noStrike" kern="1200" cap="none" spc="0" normalizeH="0" baseline="0" noProof="0" dirty="0">
                    <a:ln>
                      <a:noFill/>
                    </a:ln>
                    <a:solidFill>
                      <a:schemeClr val="bg1">
                        <a:lumMod val="50000"/>
                      </a:schemeClr>
                    </a:solidFill>
                    <a:effectLst/>
                    <a:uLnTx/>
                    <a:uFillTx/>
                  </a:rPr>
                  <a:t>WELCOME</a:t>
                </a:r>
              </a:p>
            </p:txBody>
          </p:sp>
          <p:grpSp>
            <p:nvGrpSpPr>
              <p:cNvPr id="48" name="Gruppo 47">
                <a:extLst>
                  <a:ext uri="{FF2B5EF4-FFF2-40B4-BE49-F238E27FC236}">
                    <a16:creationId xmlns:a16="http://schemas.microsoft.com/office/drawing/2014/main" id="{B8FDD260-88A7-DD7F-8A36-6BDA30943CE1}"/>
                  </a:ext>
                </a:extLst>
              </p:cNvPr>
              <p:cNvGrpSpPr/>
              <p:nvPr/>
            </p:nvGrpSpPr>
            <p:grpSpPr>
              <a:xfrm>
                <a:off x="1152555" y="1239516"/>
                <a:ext cx="984357" cy="984357"/>
                <a:chOff x="1073043" y="1239516"/>
                <a:chExt cx="984357" cy="984357"/>
              </a:xfrm>
            </p:grpSpPr>
            <p:sp>
              <p:nvSpPr>
                <p:cNvPr id="49" name="Ovale 48">
                  <a:extLst>
                    <a:ext uri="{FF2B5EF4-FFF2-40B4-BE49-F238E27FC236}">
                      <a16:creationId xmlns:a16="http://schemas.microsoft.com/office/drawing/2014/main" id="{D87D3B8E-145B-17A5-9F41-F818ACCA023E}"/>
                    </a:ext>
                  </a:extLst>
                </p:cNvPr>
                <p:cNvSpPr/>
                <p:nvPr/>
              </p:nvSpPr>
              <p:spPr>
                <a:xfrm>
                  <a:off x="1073043" y="1239516"/>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0" name="Ovale 49">
                  <a:extLst>
                    <a:ext uri="{FF2B5EF4-FFF2-40B4-BE49-F238E27FC236}">
                      <a16:creationId xmlns:a16="http://schemas.microsoft.com/office/drawing/2014/main" id="{55F8662A-5D50-612E-646D-C5E7DB4CF49E}"/>
                    </a:ext>
                  </a:extLst>
                </p:cNvPr>
                <p:cNvSpPr/>
                <p:nvPr/>
              </p:nvSpPr>
              <p:spPr>
                <a:xfrm>
                  <a:off x="1250054" y="1416527"/>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1</a:t>
                  </a:r>
                </a:p>
              </p:txBody>
            </p:sp>
          </p:grpSp>
        </p:grpSp>
        <p:grpSp>
          <p:nvGrpSpPr>
            <p:cNvPr id="18" name="Gruppo 17">
              <a:extLst>
                <a:ext uri="{FF2B5EF4-FFF2-40B4-BE49-F238E27FC236}">
                  <a16:creationId xmlns:a16="http://schemas.microsoft.com/office/drawing/2014/main" id="{A904B3FB-72BF-3596-9004-CF5E573FB38F}"/>
                </a:ext>
              </a:extLst>
            </p:cNvPr>
            <p:cNvGrpSpPr/>
            <p:nvPr/>
          </p:nvGrpSpPr>
          <p:grpSpPr>
            <a:xfrm>
              <a:off x="1152555" y="2172965"/>
              <a:ext cx="10794279" cy="984357"/>
              <a:chOff x="1152555" y="2117472"/>
              <a:chExt cx="10794279" cy="984357"/>
            </a:xfrm>
          </p:grpSpPr>
          <p:sp>
            <p:nvSpPr>
              <p:cNvPr id="43" name="Rettangolo con angoli arrotondati 42">
                <a:extLst>
                  <a:ext uri="{FF2B5EF4-FFF2-40B4-BE49-F238E27FC236}">
                    <a16:creationId xmlns:a16="http://schemas.microsoft.com/office/drawing/2014/main" id="{6E0BAF1E-60DE-EE9F-9551-43BED48FA99A}"/>
                  </a:ext>
                </a:extLst>
              </p:cNvPr>
              <p:cNvSpPr/>
              <p:nvPr/>
            </p:nvSpPr>
            <p:spPr>
              <a:xfrm>
                <a:off x="1639958" y="2254393"/>
                <a:ext cx="10306876"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180000" rtlCol="0" anchor="ctr"/>
              <a:lstStyle/>
              <a:p>
                <a:pPr lvl="0">
                  <a:buClr>
                    <a:srgbClr val="000000"/>
                  </a:buClr>
                  <a:defRPr/>
                </a:pPr>
                <a:r>
                  <a:rPr kumimoji="0" lang="en-US" sz="2000" b="1" i="0" u="none" strike="noStrike" kern="1200" cap="none" spc="0" normalizeH="0" baseline="0" noProof="0" dirty="0">
                    <a:ln>
                      <a:noFill/>
                    </a:ln>
                    <a:solidFill>
                      <a:srgbClr val="002060"/>
                    </a:solidFill>
                    <a:effectLst/>
                    <a:uLnTx/>
                    <a:uFillTx/>
                  </a:rPr>
                  <a:t>THE ELECTRIC FLEET DREAM</a:t>
                </a:r>
              </a:p>
            </p:txBody>
          </p:sp>
          <p:grpSp>
            <p:nvGrpSpPr>
              <p:cNvPr id="44" name="Gruppo 43">
                <a:extLst>
                  <a:ext uri="{FF2B5EF4-FFF2-40B4-BE49-F238E27FC236}">
                    <a16:creationId xmlns:a16="http://schemas.microsoft.com/office/drawing/2014/main" id="{251DB44D-B70C-165B-1A86-E880092D4F7E}"/>
                  </a:ext>
                </a:extLst>
              </p:cNvPr>
              <p:cNvGrpSpPr/>
              <p:nvPr/>
            </p:nvGrpSpPr>
            <p:grpSpPr>
              <a:xfrm>
                <a:off x="1152555" y="2117472"/>
                <a:ext cx="984357" cy="984357"/>
                <a:chOff x="1073043" y="2117472"/>
                <a:chExt cx="984357" cy="984357"/>
              </a:xfrm>
            </p:grpSpPr>
            <p:sp>
              <p:nvSpPr>
                <p:cNvPr id="45" name="Ovale 44">
                  <a:extLst>
                    <a:ext uri="{FF2B5EF4-FFF2-40B4-BE49-F238E27FC236}">
                      <a16:creationId xmlns:a16="http://schemas.microsoft.com/office/drawing/2014/main" id="{5035844B-472C-9263-BA63-D91EA7F6BB0C}"/>
                    </a:ext>
                  </a:extLst>
                </p:cNvPr>
                <p:cNvSpPr/>
                <p:nvPr/>
              </p:nvSpPr>
              <p:spPr>
                <a:xfrm>
                  <a:off x="1073043" y="2117472"/>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Ovale 45">
                  <a:extLst>
                    <a:ext uri="{FF2B5EF4-FFF2-40B4-BE49-F238E27FC236}">
                      <a16:creationId xmlns:a16="http://schemas.microsoft.com/office/drawing/2014/main" id="{B967038C-52FB-B1E7-6CF9-EE02BECBDDD9}"/>
                    </a:ext>
                  </a:extLst>
                </p:cNvPr>
                <p:cNvSpPr/>
                <p:nvPr/>
              </p:nvSpPr>
              <p:spPr>
                <a:xfrm>
                  <a:off x="1250054" y="2294483"/>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solidFill>
                    </a:rPr>
                    <a:t>2</a:t>
                  </a:r>
                </a:p>
              </p:txBody>
            </p:sp>
          </p:grpSp>
        </p:grpSp>
        <p:grpSp>
          <p:nvGrpSpPr>
            <p:cNvPr id="20" name="Gruppo 19">
              <a:extLst>
                <a:ext uri="{FF2B5EF4-FFF2-40B4-BE49-F238E27FC236}">
                  <a16:creationId xmlns:a16="http://schemas.microsoft.com/office/drawing/2014/main" id="{A3B84ED8-E05B-0071-7132-FFA3345A7BF8}"/>
                </a:ext>
              </a:extLst>
            </p:cNvPr>
            <p:cNvGrpSpPr/>
            <p:nvPr/>
          </p:nvGrpSpPr>
          <p:grpSpPr>
            <a:xfrm>
              <a:off x="1152555" y="3106414"/>
              <a:ext cx="10794278" cy="984357"/>
              <a:chOff x="1152555" y="2995428"/>
              <a:chExt cx="10794278" cy="984357"/>
            </a:xfrm>
          </p:grpSpPr>
          <p:sp>
            <p:nvSpPr>
              <p:cNvPr id="39" name="Rettangolo con angoli arrotondati 38">
                <a:extLst>
                  <a:ext uri="{FF2B5EF4-FFF2-40B4-BE49-F238E27FC236}">
                    <a16:creationId xmlns:a16="http://schemas.microsoft.com/office/drawing/2014/main" id="{CACEF4C6-61D7-F4E8-1653-ABC390D9074A}"/>
                  </a:ext>
                </a:extLst>
              </p:cNvPr>
              <p:cNvSpPr/>
              <p:nvPr/>
            </p:nvSpPr>
            <p:spPr>
              <a:xfrm>
                <a:off x="1639958" y="3132349"/>
                <a:ext cx="10306875"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defRPr/>
                </a:pPr>
                <a:r>
                  <a:rPr lang="en-US" sz="2000" b="1" noProof="0" dirty="0">
                    <a:solidFill>
                      <a:schemeClr val="bg1">
                        <a:lumMod val="50000"/>
                      </a:schemeClr>
                    </a:solidFill>
                  </a:rPr>
                  <a:t>THE BARRIERS TO EV FLEET TRANSITION</a:t>
                </a:r>
                <a:endParaRPr kumimoji="0" lang="en-US" sz="2000" b="1" i="0" u="none" strike="noStrike" kern="1200" cap="none" spc="0" normalizeH="0" baseline="0" noProof="0" dirty="0">
                  <a:ln>
                    <a:noFill/>
                  </a:ln>
                  <a:solidFill>
                    <a:schemeClr val="bg1">
                      <a:lumMod val="50000"/>
                    </a:schemeClr>
                  </a:solidFill>
                  <a:effectLst/>
                  <a:uLnTx/>
                  <a:uFillTx/>
                </a:endParaRPr>
              </a:p>
            </p:txBody>
          </p:sp>
          <p:grpSp>
            <p:nvGrpSpPr>
              <p:cNvPr id="40" name="Gruppo 39">
                <a:extLst>
                  <a:ext uri="{FF2B5EF4-FFF2-40B4-BE49-F238E27FC236}">
                    <a16:creationId xmlns:a16="http://schemas.microsoft.com/office/drawing/2014/main" id="{88955083-F68C-762D-7984-F2D6EC861F65}"/>
                  </a:ext>
                </a:extLst>
              </p:cNvPr>
              <p:cNvGrpSpPr/>
              <p:nvPr/>
            </p:nvGrpSpPr>
            <p:grpSpPr>
              <a:xfrm>
                <a:off x="1152555" y="2995428"/>
                <a:ext cx="984357" cy="984357"/>
                <a:chOff x="1073043" y="2995428"/>
                <a:chExt cx="984357" cy="984357"/>
              </a:xfrm>
            </p:grpSpPr>
            <p:sp>
              <p:nvSpPr>
                <p:cNvPr id="41" name="Ovale 40">
                  <a:extLst>
                    <a:ext uri="{FF2B5EF4-FFF2-40B4-BE49-F238E27FC236}">
                      <a16:creationId xmlns:a16="http://schemas.microsoft.com/office/drawing/2014/main" id="{EFB2A365-F156-99F0-A4FB-B1922CC2C3CE}"/>
                    </a:ext>
                  </a:extLst>
                </p:cNvPr>
                <p:cNvSpPr/>
                <p:nvPr/>
              </p:nvSpPr>
              <p:spPr>
                <a:xfrm>
                  <a:off x="1073043" y="2995428"/>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Ovale 41">
                  <a:extLst>
                    <a:ext uri="{FF2B5EF4-FFF2-40B4-BE49-F238E27FC236}">
                      <a16:creationId xmlns:a16="http://schemas.microsoft.com/office/drawing/2014/main" id="{8D0A518D-21C8-5AB4-52CB-602E2849CCDC}"/>
                    </a:ext>
                  </a:extLst>
                </p:cNvPr>
                <p:cNvSpPr/>
                <p:nvPr/>
              </p:nvSpPr>
              <p:spPr>
                <a:xfrm>
                  <a:off x="1250054" y="317243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3</a:t>
                  </a:r>
                </a:p>
              </p:txBody>
            </p:sp>
          </p:grpSp>
        </p:grpSp>
        <p:grpSp>
          <p:nvGrpSpPr>
            <p:cNvPr id="22" name="Gruppo 21">
              <a:extLst>
                <a:ext uri="{FF2B5EF4-FFF2-40B4-BE49-F238E27FC236}">
                  <a16:creationId xmlns:a16="http://schemas.microsoft.com/office/drawing/2014/main" id="{25AAAFEE-1640-7142-FDDB-15241D74B2B2}"/>
                </a:ext>
              </a:extLst>
            </p:cNvPr>
            <p:cNvGrpSpPr/>
            <p:nvPr/>
          </p:nvGrpSpPr>
          <p:grpSpPr>
            <a:xfrm>
              <a:off x="1152555" y="4195826"/>
              <a:ext cx="10794276" cy="1711966"/>
              <a:chOff x="1152555" y="4195826"/>
              <a:chExt cx="10794276" cy="1711966"/>
            </a:xfrm>
          </p:grpSpPr>
          <p:sp>
            <p:nvSpPr>
              <p:cNvPr id="26" name="Rettangolo con angoli arrotondati 25">
                <a:extLst>
                  <a:ext uri="{FF2B5EF4-FFF2-40B4-BE49-F238E27FC236}">
                    <a16:creationId xmlns:a16="http://schemas.microsoft.com/office/drawing/2014/main" id="{09F47AAE-9EF1-6BFB-C4C3-89AA1FA0F0B4}"/>
                  </a:ext>
                </a:extLst>
              </p:cNvPr>
              <p:cNvSpPr/>
              <p:nvPr/>
            </p:nvSpPr>
            <p:spPr>
              <a:xfrm>
                <a:off x="1639958" y="4195826"/>
                <a:ext cx="10306873" cy="710514"/>
              </a:xfrm>
              <a:prstGeom prst="roundRect">
                <a:avLst>
                  <a:gd name="adj" fmla="val 5000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180000" bIns="45720" rtlCol="0" anchor="ctr"/>
              <a:lstStyle/>
              <a:p>
                <a:pPr>
                  <a:buClr>
                    <a:srgbClr val="000000"/>
                  </a:buClr>
                </a:pPr>
                <a:r>
                  <a:rPr lang="en-US" sz="2000" b="1" noProof="0" dirty="0">
                    <a:solidFill>
                      <a:schemeClr val="bg1">
                        <a:lumMod val="50000"/>
                      </a:schemeClr>
                    </a:solidFill>
                  </a:rPr>
                  <a:t>THE FREE2MOVE CHARGE BUSINESS SOLUTION</a:t>
                </a:r>
              </a:p>
            </p:txBody>
          </p:sp>
          <p:grpSp>
            <p:nvGrpSpPr>
              <p:cNvPr id="27" name="Gruppo 26">
                <a:extLst>
                  <a:ext uri="{FF2B5EF4-FFF2-40B4-BE49-F238E27FC236}">
                    <a16:creationId xmlns:a16="http://schemas.microsoft.com/office/drawing/2014/main" id="{A4EE3EA8-5920-0EA3-D5FB-4A235D6FBF0E}"/>
                  </a:ext>
                </a:extLst>
              </p:cNvPr>
              <p:cNvGrpSpPr/>
              <p:nvPr/>
            </p:nvGrpSpPr>
            <p:grpSpPr>
              <a:xfrm>
                <a:off x="1152555" y="4235916"/>
                <a:ext cx="984357" cy="1671876"/>
                <a:chOff x="1073043" y="4156404"/>
                <a:chExt cx="984357" cy="1671876"/>
              </a:xfrm>
            </p:grpSpPr>
            <p:sp>
              <p:nvSpPr>
                <p:cNvPr id="29" name="Ovale 28">
                  <a:extLst>
                    <a:ext uri="{FF2B5EF4-FFF2-40B4-BE49-F238E27FC236}">
                      <a16:creationId xmlns:a16="http://schemas.microsoft.com/office/drawing/2014/main" id="{B847D1EB-C9D7-FFFF-4298-0AB7D0D027D0}"/>
                    </a:ext>
                  </a:extLst>
                </p:cNvPr>
                <p:cNvSpPr/>
                <p:nvPr/>
              </p:nvSpPr>
              <p:spPr>
                <a:xfrm>
                  <a:off x="1073043" y="484392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e 29">
                  <a:extLst>
                    <a:ext uri="{FF2B5EF4-FFF2-40B4-BE49-F238E27FC236}">
                      <a16:creationId xmlns:a16="http://schemas.microsoft.com/office/drawing/2014/main" id="{57FCF807-8FED-FB1A-E774-421A6F1F22F3}"/>
                    </a:ext>
                  </a:extLst>
                </p:cNvPr>
                <p:cNvSpPr/>
                <p:nvPr/>
              </p:nvSpPr>
              <p:spPr>
                <a:xfrm>
                  <a:off x="1250054" y="4156404"/>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75000"/>
                        </a:schemeClr>
                      </a:solidFill>
                    </a:rPr>
                    <a:t>4</a:t>
                  </a:r>
                </a:p>
              </p:txBody>
            </p:sp>
          </p:grpSp>
        </p:grpSp>
        <p:sp>
          <p:nvSpPr>
            <p:cNvPr id="37" name="Ovale 36">
              <a:extLst>
                <a:ext uri="{FF2B5EF4-FFF2-40B4-BE49-F238E27FC236}">
                  <a16:creationId xmlns:a16="http://schemas.microsoft.com/office/drawing/2014/main" id="{DEE49A0A-A58F-1B8C-EA36-73B6560F1697}"/>
                </a:ext>
              </a:extLst>
            </p:cNvPr>
            <p:cNvSpPr/>
            <p:nvPr/>
          </p:nvSpPr>
          <p:spPr>
            <a:xfrm>
              <a:off x="1152555" y="4039863"/>
              <a:ext cx="984357" cy="984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egnaposto testo 4">
            <a:extLst>
              <a:ext uri="{FF2B5EF4-FFF2-40B4-BE49-F238E27FC236}">
                <a16:creationId xmlns:a16="http://schemas.microsoft.com/office/drawing/2014/main" id="{D223D188-2079-EC78-EA5C-A9308EDAB737}"/>
              </a:ext>
            </a:extLst>
          </p:cNvPr>
          <p:cNvSpPr>
            <a:spLocks noGrp="1"/>
          </p:cNvSpPr>
          <p:nvPr>
            <p:ph type="body" idx="1"/>
          </p:nvPr>
        </p:nvSpPr>
        <p:spPr/>
        <p:txBody>
          <a:bodyPr lIns="612000"/>
          <a:lstStyle/>
          <a:p>
            <a:r>
              <a:rPr lang="en-US" noProof="0" dirty="0"/>
              <a:t>AGENDA</a:t>
            </a:r>
          </a:p>
        </p:txBody>
      </p:sp>
      <p:sp>
        <p:nvSpPr>
          <p:cNvPr id="2" name="Espace réservé du numéro de diapositive 1">
            <a:extLst>
              <a:ext uri="{FF2B5EF4-FFF2-40B4-BE49-F238E27FC236}">
                <a16:creationId xmlns:a16="http://schemas.microsoft.com/office/drawing/2014/main" id="{73DF538C-218F-FA98-8422-F871BCEBB3C6}"/>
              </a:ext>
            </a:extLst>
          </p:cNvPr>
          <p:cNvSpPr>
            <a:spLocks noGrp="1"/>
          </p:cNvSpPr>
          <p:nvPr>
            <p:ph type="sldNum" sz="quarter" idx="17"/>
          </p:nvPr>
        </p:nvSpPr>
        <p:spPr/>
        <p:txBody>
          <a:bodyPr/>
          <a:lstStyle/>
          <a:p>
            <a:fld id="{975A587B-5814-4D9B-9598-FE9CB954CB01}" type="slidenum">
              <a:rPr lang="en-US" noProof="0" smtClean="0"/>
              <a:pPr/>
              <a:t>6</a:t>
            </a:fld>
            <a:endParaRPr lang="en-US" noProof="0" dirty="0"/>
          </a:p>
        </p:txBody>
      </p:sp>
      <p:sp>
        <p:nvSpPr>
          <p:cNvPr id="7" name="Ovale 29">
            <a:extLst>
              <a:ext uri="{FF2B5EF4-FFF2-40B4-BE49-F238E27FC236}">
                <a16:creationId xmlns:a16="http://schemas.microsoft.com/office/drawing/2014/main" id="{8130C7A3-2DEE-3846-EAF9-CD9E1E40EC5A}"/>
              </a:ext>
            </a:extLst>
          </p:cNvPr>
          <p:cNvSpPr/>
          <p:nvPr/>
        </p:nvSpPr>
        <p:spPr>
          <a:xfrm>
            <a:off x="875871" y="5713692"/>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6</a:t>
            </a:r>
          </a:p>
        </p:txBody>
      </p:sp>
      <p:sp>
        <p:nvSpPr>
          <p:cNvPr id="11" name="Ovale 29">
            <a:extLst>
              <a:ext uri="{FF2B5EF4-FFF2-40B4-BE49-F238E27FC236}">
                <a16:creationId xmlns:a16="http://schemas.microsoft.com/office/drawing/2014/main" id="{74C9D99D-3870-9D97-D8E6-16734B11B964}"/>
              </a:ext>
            </a:extLst>
          </p:cNvPr>
          <p:cNvSpPr/>
          <p:nvPr/>
        </p:nvSpPr>
        <p:spPr>
          <a:xfrm>
            <a:off x="875871" y="4815189"/>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5</a:t>
            </a:r>
          </a:p>
        </p:txBody>
      </p:sp>
      <p:sp>
        <p:nvSpPr>
          <p:cNvPr id="58" name="Ovale 41">
            <a:extLst>
              <a:ext uri="{FF2B5EF4-FFF2-40B4-BE49-F238E27FC236}">
                <a16:creationId xmlns:a16="http://schemas.microsoft.com/office/drawing/2014/main" id="{404D842A-44CF-9262-1C27-31D5614BDCCB}"/>
              </a:ext>
            </a:extLst>
          </p:cNvPr>
          <p:cNvSpPr/>
          <p:nvPr/>
        </p:nvSpPr>
        <p:spPr>
          <a:xfrm>
            <a:off x="866319" y="3959530"/>
            <a:ext cx="630334" cy="6303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noProof="0" dirty="0">
                <a:solidFill>
                  <a:schemeClr val="bg1">
                    <a:lumMod val="50000"/>
                  </a:schemeClr>
                </a:solidFill>
              </a:rPr>
              <a:t>4</a:t>
            </a:r>
          </a:p>
        </p:txBody>
      </p:sp>
    </p:spTree>
    <p:extLst>
      <p:ext uri="{BB962C8B-B14F-4D97-AF65-F5344CB8AC3E}">
        <p14:creationId xmlns:p14="http://schemas.microsoft.com/office/powerpoint/2010/main" val="267362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25D8-9780-4B8F-FA1C-7075C20C6B60}"/>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430D357F-0F61-5374-DA4F-D480C33F8A69}"/>
              </a:ext>
            </a:extLst>
          </p:cNvPr>
          <p:cNvPicPr>
            <a:picLocks noChangeAspect="1"/>
          </p:cNvPicPr>
          <p:nvPr/>
        </p:nvPicPr>
        <p:blipFill>
          <a:blip r:embed="rId3">
            <a:alphaModFix amt="50000"/>
          </a:blip>
          <a:stretch>
            <a:fillRect/>
          </a:stretch>
        </p:blipFill>
        <p:spPr>
          <a:xfrm>
            <a:off x="6874063" y="1550397"/>
            <a:ext cx="5317937" cy="5218829"/>
          </a:xfrm>
          <a:prstGeom prst="rect">
            <a:avLst/>
          </a:prstGeom>
        </p:spPr>
      </p:pic>
      <p:sp>
        <p:nvSpPr>
          <p:cNvPr id="5" name="Segnaposto testo 4">
            <a:extLst>
              <a:ext uri="{FF2B5EF4-FFF2-40B4-BE49-F238E27FC236}">
                <a16:creationId xmlns:a16="http://schemas.microsoft.com/office/drawing/2014/main" id="{85E79E07-248D-3F41-E9E2-0373803842D5}"/>
              </a:ext>
            </a:extLst>
          </p:cNvPr>
          <p:cNvSpPr>
            <a:spLocks noGrp="1"/>
          </p:cNvSpPr>
          <p:nvPr>
            <p:ph type="body" idx="1"/>
          </p:nvPr>
        </p:nvSpPr>
        <p:spPr/>
        <p:txBody>
          <a:bodyPr lIns="612000"/>
          <a:lstStyle/>
          <a:p>
            <a:r>
              <a:rPr lang="en-US" noProof="0" dirty="0"/>
              <a:t>THE ELECTRIC FLEET DREAM</a:t>
            </a:r>
          </a:p>
        </p:txBody>
      </p:sp>
      <p:sp>
        <p:nvSpPr>
          <p:cNvPr id="2" name="Espace réservé du numéro de diapositive 1">
            <a:extLst>
              <a:ext uri="{FF2B5EF4-FFF2-40B4-BE49-F238E27FC236}">
                <a16:creationId xmlns:a16="http://schemas.microsoft.com/office/drawing/2014/main" id="{33E7D381-DD72-5ECA-29D9-7FFAE5AB57EF}"/>
              </a:ext>
            </a:extLst>
          </p:cNvPr>
          <p:cNvSpPr>
            <a:spLocks noGrp="1"/>
          </p:cNvSpPr>
          <p:nvPr>
            <p:ph type="sldNum" sz="quarter" idx="17"/>
          </p:nvPr>
        </p:nvSpPr>
        <p:spPr/>
        <p:txBody>
          <a:bodyPr/>
          <a:lstStyle/>
          <a:p>
            <a:fld id="{975A587B-5814-4D9B-9598-FE9CB954CB01}" type="slidenum">
              <a:rPr lang="en-US" noProof="0" smtClean="0"/>
              <a:pPr/>
              <a:t>7</a:t>
            </a:fld>
            <a:endParaRPr lang="en-US" noProof="0" dirty="0"/>
          </a:p>
        </p:txBody>
      </p:sp>
      <p:sp>
        <p:nvSpPr>
          <p:cNvPr id="6" name="Espace réservé du texte 4">
            <a:extLst>
              <a:ext uri="{FF2B5EF4-FFF2-40B4-BE49-F238E27FC236}">
                <a16:creationId xmlns:a16="http://schemas.microsoft.com/office/drawing/2014/main" id="{EF455740-E42D-3F39-9FEA-BE9A046B3DCB}"/>
              </a:ext>
            </a:extLst>
          </p:cNvPr>
          <p:cNvSpPr txBox="1">
            <a:spLocks/>
          </p:cNvSpPr>
          <p:nvPr/>
        </p:nvSpPr>
        <p:spPr>
          <a:xfrm>
            <a:off x="5357086" y="2141537"/>
            <a:ext cx="1494770" cy="468653"/>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0"/>
              </a:spcBef>
              <a:buFont typeface="Arial" panose="020B0604020202020204" pitchFamily="34" charset="0"/>
              <a:buNone/>
              <a:defRPr sz="1900" b="0" kern="1200">
                <a:solidFill>
                  <a:schemeClr val="bg1"/>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900" kern="1200">
                <a:solidFill>
                  <a:schemeClr val="bg1"/>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bg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bg1"/>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1200"/>
              </a:spcBef>
            </a:pPr>
            <a:r>
              <a:rPr lang="en-US" sz="2000" noProof="0" dirty="0">
                <a:solidFill>
                  <a:srgbClr val="002060"/>
                </a:solidFill>
                <a:latin typeface="Encode Sans Expanded" panose="00000505000000000000" pitchFamily="2" charset="0"/>
              </a:rPr>
              <a:t>Cost savings</a:t>
            </a:r>
          </a:p>
        </p:txBody>
      </p:sp>
      <p:pic>
        <p:nvPicPr>
          <p:cNvPr id="3" name="Immagine 7" descr="Immagine che contiene logo, simbolo, Elementi grafici, clipart&#10;&#10;Descrizione generata automaticamente">
            <a:extLst>
              <a:ext uri="{FF2B5EF4-FFF2-40B4-BE49-F238E27FC236}">
                <a16:creationId xmlns:a16="http://schemas.microsoft.com/office/drawing/2014/main" id="{1C0946C9-7740-270F-AD71-B0B12623BF46}"/>
              </a:ext>
            </a:extLst>
          </p:cNvPr>
          <p:cNvPicPr>
            <a:picLocks noChangeAspect="1"/>
          </p:cNvPicPr>
          <p:nvPr/>
        </p:nvPicPr>
        <p:blipFill>
          <a:blip r:embed="rId4"/>
          <a:stretch>
            <a:fillRect/>
          </a:stretch>
        </p:blipFill>
        <p:spPr>
          <a:xfrm>
            <a:off x="4797434" y="3189237"/>
            <a:ext cx="2541109" cy="2118366"/>
          </a:xfrm>
          <a:prstGeom prst="rect">
            <a:avLst/>
          </a:prstGeom>
        </p:spPr>
      </p:pic>
      <p:sp>
        <p:nvSpPr>
          <p:cNvPr id="8" name="Espace réservé du texte 4">
            <a:extLst>
              <a:ext uri="{FF2B5EF4-FFF2-40B4-BE49-F238E27FC236}">
                <a16:creationId xmlns:a16="http://schemas.microsoft.com/office/drawing/2014/main" id="{D4A98787-862C-D8F9-1D23-1653E1B66282}"/>
              </a:ext>
            </a:extLst>
          </p:cNvPr>
          <p:cNvSpPr txBox="1">
            <a:spLocks/>
          </p:cNvSpPr>
          <p:nvPr/>
        </p:nvSpPr>
        <p:spPr>
          <a:xfrm>
            <a:off x="2216093" y="3273126"/>
            <a:ext cx="2766696" cy="688387"/>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0"/>
              </a:spcBef>
              <a:buFont typeface="Arial" panose="020B0604020202020204" pitchFamily="34" charset="0"/>
              <a:buNone/>
              <a:defRPr sz="1900" b="0" kern="1200">
                <a:solidFill>
                  <a:schemeClr val="bg1"/>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900" kern="1200">
                <a:solidFill>
                  <a:schemeClr val="bg1"/>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bg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bg1"/>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1200"/>
              </a:spcBef>
            </a:pPr>
            <a:r>
              <a:rPr lang="en-US" sz="2000" noProof="0" dirty="0">
                <a:solidFill>
                  <a:srgbClr val="002060"/>
                </a:solidFill>
                <a:latin typeface="Encode Sans Expanded" panose="00000505000000000000" pitchFamily="2" charset="0"/>
              </a:rPr>
              <a:t>Environmental benefits</a:t>
            </a:r>
          </a:p>
        </p:txBody>
      </p:sp>
      <p:sp>
        <p:nvSpPr>
          <p:cNvPr id="9" name="Espace réservé du texte 4">
            <a:extLst>
              <a:ext uri="{FF2B5EF4-FFF2-40B4-BE49-F238E27FC236}">
                <a16:creationId xmlns:a16="http://schemas.microsoft.com/office/drawing/2014/main" id="{F3CDAAF5-1329-A92E-1A04-E10B3BBFA187}"/>
              </a:ext>
            </a:extLst>
          </p:cNvPr>
          <p:cNvSpPr txBox="1">
            <a:spLocks/>
          </p:cNvSpPr>
          <p:nvPr/>
        </p:nvSpPr>
        <p:spPr>
          <a:xfrm>
            <a:off x="7652877" y="3253674"/>
            <a:ext cx="2541110" cy="756840"/>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0"/>
              </a:spcBef>
              <a:buFont typeface="Arial" panose="020B0604020202020204" pitchFamily="34" charset="0"/>
              <a:buNone/>
              <a:defRPr sz="1900" b="0" kern="1200">
                <a:solidFill>
                  <a:schemeClr val="bg1"/>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900" kern="1200">
                <a:solidFill>
                  <a:schemeClr val="bg1"/>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bg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bg1"/>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200"/>
              </a:spcBef>
            </a:pPr>
            <a:r>
              <a:rPr lang="en-US" sz="2000" noProof="0" dirty="0">
                <a:solidFill>
                  <a:srgbClr val="002060"/>
                </a:solidFill>
                <a:latin typeface="Encode Sans Expanded" panose="00000505000000000000" pitchFamily="2" charset="0"/>
              </a:rPr>
              <a:t>Regulatory compliance</a:t>
            </a:r>
          </a:p>
        </p:txBody>
      </p:sp>
      <p:sp>
        <p:nvSpPr>
          <p:cNvPr id="10" name="Espace réservé du texte 4">
            <a:extLst>
              <a:ext uri="{FF2B5EF4-FFF2-40B4-BE49-F238E27FC236}">
                <a16:creationId xmlns:a16="http://schemas.microsoft.com/office/drawing/2014/main" id="{6137F32F-C1A2-4DAB-2A6A-F9C76A1F2B0F}"/>
              </a:ext>
            </a:extLst>
          </p:cNvPr>
          <p:cNvSpPr txBox="1">
            <a:spLocks/>
          </p:cNvSpPr>
          <p:nvPr/>
        </p:nvSpPr>
        <p:spPr>
          <a:xfrm>
            <a:off x="1592441" y="5412335"/>
            <a:ext cx="3753093" cy="688388"/>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0"/>
              </a:spcBef>
              <a:buFont typeface="Arial" panose="020B0604020202020204" pitchFamily="34" charset="0"/>
              <a:buNone/>
              <a:defRPr sz="1900" b="0" kern="1200">
                <a:solidFill>
                  <a:schemeClr val="bg1"/>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900" kern="1200">
                <a:solidFill>
                  <a:schemeClr val="bg1"/>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bg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bg1"/>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1200"/>
              </a:spcBef>
            </a:pPr>
            <a:r>
              <a:rPr lang="en-US" sz="2000" noProof="0" dirty="0">
                <a:solidFill>
                  <a:srgbClr val="002060"/>
                </a:solidFill>
                <a:latin typeface="Encode Sans Expanded" panose="00000505000000000000" pitchFamily="2" charset="0"/>
              </a:rPr>
              <a:t>Employee attraction and retention</a:t>
            </a:r>
          </a:p>
        </p:txBody>
      </p:sp>
      <p:sp>
        <p:nvSpPr>
          <p:cNvPr id="11" name="Espace réservé du texte 4">
            <a:extLst>
              <a:ext uri="{FF2B5EF4-FFF2-40B4-BE49-F238E27FC236}">
                <a16:creationId xmlns:a16="http://schemas.microsoft.com/office/drawing/2014/main" id="{D0598632-10D0-67B7-067F-614AB97B682D}"/>
              </a:ext>
            </a:extLst>
          </p:cNvPr>
          <p:cNvSpPr txBox="1">
            <a:spLocks/>
          </p:cNvSpPr>
          <p:nvPr/>
        </p:nvSpPr>
        <p:spPr>
          <a:xfrm>
            <a:off x="6807737" y="5376101"/>
            <a:ext cx="2418621" cy="756839"/>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0"/>
              </a:spcBef>
              <a:buFont typeface="Arial" panose="020B0604020202020204" pitchFamily="34" charset="0"/>
              <a:buNone/>
              <a:defRPr sz="1900" b="0" kern="1200">
                <a:solidFill>
                  <a:schemeClr val="bg1"/>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900" kern="1200">
                <a:solidFill>
                  <a:schemeClr val="bg1"/>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bg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bg1"/>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1200"/>
              </a:spcBef>
            </a:pPr>
            <a:r>
              <a:rPr lang="en-US" sz="2000" noProof="0" dirty="0">
                <a:solidFill>
                  <a:srgbClr val="002060"/>
                </a:solidFill>
                <a:latin typeface="Encode Sans Expanded" panose="00000505000000000000" pitchFamily="2" charset="0"/>
              </a:rPr>
              <a:t>Brand differentiation</a:t>
            </a:r>
          </a:p>
        </p:txBody>
      </p:sp>
      <p:pic>
        <p:nvPicPr>
          <p:cNvPr id="15" name="Graphic 14" descr="Badge Tick with solid fill">
            <a:extLst>
              <a:ext uri="{FF2B5EF4-FFF2-40B4-BE49-F238E27FC236}">
                <a16:creationId xmlns:a16="http://schemas.microsoft.com/office/drawing/2014/main" id="{638115AA-932B-EE0D-AFD5-AB32DB4FBF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5531" y="1501582"/>
            <a:ext cx="557879" cy="557879"/>
          </a:xfrm>
          <a:prstGeom prst="rect">
            <a:avLst/>
          </a:prstGeom>
        </p:spPr>
      </p:pic>
      <p:pic>
        <p:nvPicPr>
          <p:cNvPr id="17" name="Graphic 16" descr="Badge Tick with solid fill">
            <a:extLst>
              <a:ext uri="{FF2B5EF4-FFF2-40B4-BE49-F238E27FC236}">
                <a16:creationId xmlns:a16="http://schemas.microsoft.com/office/drawing/2014/main" id="{CDF355D5-AAA2-6A7A-3AE9-3BCF434003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93987" y="3189237"/>
            <a:ext cx="557879" cy="557879"/>
          </a:xfrm>
          <a:prstGeom prst="rect">
            <a:avLst/>
          </a:prstGeom>
        </p:spPr>
      </p:pic>
      <p:pic>
        <p:nvPicPr>
          <p:cNvPr id="18" name="Graphic 17" descr="Badge Tick with solid fill">
            <a:extLst>
              <a:ext uri="{FF2B5EF4-FFF2-40B4-BE49-F238E27FC236}">
                <a16:creationId xmlns:a16="http://schemas.microsoft.com/office/drawing/2014/main" id="{29B6CD43-CAC1-A1C7-5931-4917C39AEF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3608" y="5310868"/>
            <a:ext cx="557879" cy="557879"/>
          </a:xfrm>
          <a:prstGeom prst="rect">
            <a:avLst/>
          </a:prstGeom>
        </p:spPr>
      </p:pic>
      <p:pic>
        <p:nvPicPr>
          <p:cNvPr id="20" name="Graphic 19" descr="Badge Tick with solid fill">
            <a:extLst>
              <a:ext uri="{FF2B5EF4-FFF2-40B4-BE49-F238E27FC236}">
                <a16:creationId xmlns:a16="http://schemas.microsoft.com/office/drawing/2014/main" id="{FBF80BE9-6B21-57BE-FD9A-7AAAD40CB6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562" y="5342487"/>
            <a:ext cx="557879" cy="557879"/>
          </a:xfrm>
          <a:prstGeom prst="rect">
            <a:avLst/>
          </a:prstGeom>
        </p:spPr>
      </p:pic>
      <p:pic>
        <p:nvPicPr>
          <p:cNvPr id="21" name="Graphic 20" descr="Badge Tick with solid fill">
            <a:extLst>
              <a:ext uri="{FF2B5EF4-FFF2-40B4-BE49-F238E27FC236}">
                <a16:creationId xmlns:a16="http://schemas.microsoft.com/office/drawing/2014/main" id="{8519803A-55CC-84D6-E18F-E39CD9313F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6611" y="3208165"/>
            <a:ext cx="557879" cy="557879"/>
          </a:xfrm>
          <a:prstGeom prst="rect">
            <a:avLst/>
          </a:prstGeom>
        </p:spPr>
      </p:pic>
      <p:sp>
        <p:nvSpPr>
          <p:cNvPr id="13" name="ZoneTexte 3">
            <a:extLst>
              <a:ext uri="{FF2B5EF4-FFF2-40B4-BE49-F238E27FC236}">
                <a16:creationId xmlns:a16="http://schemas.microsoft.com/office/drawing/2014/main" id="{91D21591-A9AC-8A4F-F7AA-F33C2674AD2A}"/>
              </a:ext>
            </a:extLst>
          </p:cNvPr>
          <p:cNvSpPr txBox="1"/>
          <p:nvPr/>
        </p:nvSpPr>
        <p:spPr>
          <a:xfrm>
            <a:off x="627106" y="1006828"/>
            <a:ext cx="10029810"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002060"/>
                </a:solidFill>
                <a:effectLst/>
                <a:uLnTx/>
                <a:uFillTx/>
                <a:latin typeface="Encode Sans Expanded" panose="00000505000000000000" pitchFamily="2" charset="0"/>
                <a:ea typeface="+mj-ea"/>
                <a:cs typeface="+mj-cs"/>
              </a:rPr>
              <a:t>Benefits of transitioning to EVs?</a:t>
            </a:r>
            <a:endParaRPr lang="en-US" sz="2400" noProof="0" dirty="0">
              <a:solidFill>
                <a:srgbClr val="002060"/>
              </a:solidFill>
            </a:endParaRPr>
          </a:p>
        </p:txBody>
      </p:sp>
    </p:spTree>
    <p:extLst>
      <p:ext uri="{BB962C8B-B14F-4D97-AF65-F5344CB8AC3E}">
        <p14:creationId xmlns:p14="http://schemas.microsoft.com/office/powerpoint/2010/main" val="18762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1000"/>
                                        <p:tgtEl>
                                          <p:spTgt spid="17"/>
                                        </p:tgtEl>
                                      </p:cBhvr>
                                    </p:animEffect>
                                  </p:childTnLst>
                                </p:cTn>
                              </p:par>
                            </p:childTnLst>
                          </p:cTn>
                        </p:par>
                        <p:par>
                          <p:cTn id="12" fill="hold">
                            <p:stCondLst>
                              <p:cond delay="2000"/>
                            </p:stCondLst>
                            <p:childTnLst>
                              <p:par>
                                <p:cTn id="13" presetID="21"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1000"/>
                                        <p:tgtEl>
                                          <p:spTgt spid="18"/>
                                        </p:tgtEl>
                                      </p:cBhvr>
                                    </p:animEffect>
                                  </p:childTnLst>
                                </p:cTn>
                              </p:par>
                            </p:childTnLst>
                          </p:cTn>
                        </p:par>
                        <p:par>
                          <p:cTn id="16" fill="hold">
                            <p:stCondLst>
                              <p:cond delay="3000"/>
                            </p:stCondLst>
                            <p:childTnLst>
                              <p:par>
                                <p:cTn id="17" presetID="21" presetClass="entr" presetSubtype="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1000"/>
                                        <p:tgtEl>
                                          <p:spTgt spid="20"/>
                                        </p:tgtEl>
                                      </p:cBhvr>
                                    </p:animEffect>
                                  </p:childTnLst>
                                </p:cTn>
                              </p:par>
                            </p:childTnLst>
                          </p:cTn>
                        </p:par>
                        <p:par>
                          <p:cTn id="20" fill="hold">
                            <p:stCondLst>
                              <p:cond delay="4000"/>
                            </p:stCondLst>
                            <p:childTnLst>
                              <p:par>
                                <p:cTn id="21" presetID="21"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60179-EB3E-B47D-C66A-5E7FB4C2B8B0}"/>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B614A207-B33A-51C6-C1C6-28591EEA93D1}"/>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 name="Segnaposto testo 4">
            <a:extLst>
              <a:ext uri="{FF2B5EF4-FFF2-40B4-BE49-F238E27FC236}">
                <a16:creationId xmlns:a16="http://schemas.microsoft.com/office/drawing/2014/main" id="{8526E963-FC64-2120-5A89-ED70416A5DB7}"/>
              </a:ext>
            </a:extLst>
          </p:cNvPr>
          <p:cNvSpPr>
            <a:spLocks noGrp="1"/>
          </p:cNvSpPr>
          <p:nvPr>
            <p:ph type="body" idx="1"/>
          </p:nvPr>
        </p:nvSpPr>
        <p:spPr/>
        <p:txBody>
          <a:bodyPr lIns="612000"/>
          <a:lstStyle/>
          <a:p>
            <a:r>
              <a:rPr lang="en-US" noProof="0" dirty="0"/>
              <a:t>THE ELECTRIC FLEET DREAM</a:t>
            </a:r>
          </a:p>
        </p:txBody>
      </p:sp>
      <p:sp>
        <p:nvSpPr>
          <p:cNvPr id="2" name="Espace réservé du numéro de diapositive 1">
            <a:extLst>
              <a:ext uri="{FF2B5EF4-FFF2-40B4-BE49-F238E27FC236}">
                <a16:creationId xmlns:a16="http://schemas.microsoft.com/office/drawing/2014/main" id="{9277E188-2661-BAC6-C39C-63467CC2299E}"/>
              </a:ext>
            </a:extLst>
          </p:cNvPr>
          <p:cNvSpPr>
            <a:spLocks noGrp="1"/>
          </p:cNvSpPr>
          <p:nvPr>
            <p:ph type="sldNum" sz="quarter" idx="17"/>
          </p:nvPr>
        </p:nvSpPr>
        <p:spPr/>
        <p:txBody>
          <a:bodyPr/>
          <a:lstStyle/>
          <a:p>
            <a:fld id="{975A587B-5814-4D9B-9598-FE9CB954CB01}" type="slidenum">
              <a:rPr lang="en-US" noProof="0" smtClean="0"/>
              <a:pPr/>
              <a:t>8</a:t>
            </a:fld>
            <a:endParaRPr lang="fr-FR"/>
          </a:p>
        </p:txBody>
      </p:sp>
      <p:sp>
        <p:nvSpPr>
          <p:cNvPr id="4" name="ZoneTexte 3">
            <a:extLst>
              <a:ext uri="{FF2B5EF4-FFF2-40B4-BE49-F238E27FC236}">
                <a16:creationId xmlns:a16="http://schemas.microsoft.com/office/drawing/2014/main" id="{5F68BB63-3F17-0F26-7C5A-E3DB4E78D35D}"/>
              </a:ext>
            </a:extLst>
          </p:cNvPr>
          <p:cNvSpPr txBox="1"/>
          <p:nvPr/>
        </p:nvSpPr>
        <p:spPr>
          <a:xfrm>
            <a:off x="627106" y="1403863"/>
            <a:ext cx="10029810" cy="461665"/>
          </a:xfrm>
          <a:prstGeom prst="rect">
            <a:avLst/>
          </a:prstGeom>
          <a:noFill/>
        </p:spPr>
        <p:txBody>
          <a:bodyPr wrap="square">
            <a:spAutoFit/>
          </a:bodyPr>
          <a:lstStyle/>
          <a:p>
            <a:r>
              <a:rPr lang="en-US" sz="2400" noProof="0" dirty="0">
                <a:solidFill>
                  <a:srgbClr val="002060"/>
                </a:solidFill>
              </a:rPr>
              <a:t>Cost savings</a:t>
            </a:r>
          </a:p>
        </p:txBody>
      </p:sp>
      <p:grpSp>
        <p:nvGrpSpPr>
          <p:cNvPr id="7" name="Group 6">
            <a:extLst>
              <a:ext uri="{FF2B5EF4-FFF2-40B4-BE49-F238E27FC236}">
                <a16:creationId xmlns:a16="http://schemas.microsoft.com/office/drawing/2014/main" id="{D903F2FA-DED1-EBE0-A3F6-6715B8D40141}"/>
              </a:ext>
            </a:extLst>
          </p:cNvPr>
          <p:cNvGrpSpPr/>
          <p:nvPr/>
        </p:nvGrpSpPr>
        <p:grpSpPr>
          <a:xfrm>
            <a:off x="1402017" y="2024631"/>
            <a:ext cx="2161976" cy="2566098"/>
            <a:chOff x="1402017" y="2024631"/>
            <a:chExt cx="2161976" cy="2566098"/>
          </a:xfrm>
        </p:grpSpPr>
        <p:pic>
          <p:nvPicPr>
            <p:cNvPr id="22" name="Graphic 21" descr="Electric car outline">
              <a:extLst>
                <a:ext uri="{FF2B5EF4-FFF2-40B4-BE49-F238E27FC236}">
                  <a16:creationId xmlns:a16="http://schemas.microsoft.com/office/drawing/2014/main" id="{0D07F2CE-3DB7-8C3B-8F59-F4C85CE1E2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2017" y="2024631"/>
              <a:ext cx="2161976" cy="2161976"/>
            </a:xfrm>
            <a:prstGeom prst="rect">
              <a:avLst/>
            </a:prstGeom>
          </p:spPr>
        </p:pic>
        <p:sp>
          <p:nvSpPr>
            <p:cNvPr id="30" name="TextBox 29">
              <a:extLst>
                <a:ext uri="{FF2B5EF4-FFF2-40B4-BE49-F238E27FC236}">
                  <a16:creationId xmlns:a16="http://schemas.microsoft.com/office/drawing/2014/main" id="{E2523149-11B8-D773-6FBC-281F83324DB6}"/>
                </a:ext>
              </a:extLst>
            </p:cNvPr>
            <p:cNvSpPr txBox="1"/>
            <p:nvPr/>
          </p:nvSpPr>
          <p:spPr>
            <a:xfrm>
              <a:off x="1790347" y="4221397"/>
              <a:ext cx="1385316" cy="369332"/>
            </a:xfrm>
            <a:prstGeom prst="rect">
              <a:avLst/>
            </a:prstGeom>
            <a:noFill/>
          </p:spPr>
          <p:txBody>
            <a:bodyPr wrap="none" rtlCol="0">
              <a:spAutoFit/>
            </a:bodyPr>
            <a:lstStyle/>
            <a:p>
              <a:pPr algn="ctr"/>
              <a:r>
                <a:rPr lang="en-US" noProof="0" dirty="0">
                  <a:solidFill>
                    <a:srgbClr val="002060"/>
                  </a:solidFill>
                </a:rPr>
                <a:t>Fuel Costs</a:t>
              </a:r>
            </a:p>
          </p:txBody>
        </p:sp>
      </p:grpSp>
      <p:grpSp>
        <p:nvGrpSpPr>
          <p:cNvPr id="8" name="Group 7">
            <a:extLst>
              <a:ext uri="{FF2B5EF4-FFF2-40B4-BE49-F238E27FC236}">
                <a16:creationId xmlns:a16="http://schemas.microsoft.com/office/drawing/2014/main" id="{EA871566-E3CA-A869-0659-9243AE5F370A}"/>
              </a:ext>
            </a:extLst>
          </p:cNvPr>
          <p:cNvGrpSpPr/>
          <p:nvPr/>
        </p:nvGrpSpPr>
        <p:grpSpPr>
          <a:xfrm>
            <a:off x="5077604" y="2087224"/>
            <a:ext cx="2036791" cy="2503505"/>
            <a:chOff x="5077604" y="2087224"/>
            <a:chExt cx="2036791" cy="2503505"/>
          </a:xfrm>
        </p:grpSpPr>
        <p:pic>
          <p:nvPicPr>
            <p:cNvPr id="25" name="Graphic 24" descr="Tools outline">
              <a:extLst>
                <a:ext uri="{FF2B5EF4-FFF2-40B4-BE49-F238E27FC236}">
                  <a16:creationId xmlns:a16="http://schemas.microsoft.com/office/drawing/2014/main" id="{05A60016-50E2-0B27-6131-AB1E087EC9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77604" y="2087224"/>
              <a:ext cx="2036791" cy="2036791"/>
            </a:xfrm>
            <a:prstGeom prst="rect">
              <a:avLst/>
            </a:prstGeom>
          </p:spPr>
        </p:pic>
        <p:sp>
          <p:nvSpPr>
            <p:cNvPr id="31" name="TextBox 30">
              <a:extLst>
                <a:ext uri="{FF2B5EF4-FFF2-40B4-BE49-F238E27FC236}">
                  <a16:creationId xmlns:a16="http://schemas.microsoft.com/office/drawing/2014/main" id="{64982432-AE0B-C4C1-2DBB-C36F3EB9DFEB}"/>
                </a:ext>
              </a:extLst>
            </p:cNvPr>
            <p:cNvSpPr txBox="1"/>
            <p:nvPr/>
          </p:nvSpPr>
          <p:spPr>
            <a:xfrm>
              <a:off x="5253635" y="4221397"/>
              <a:ext cx="1677062" cy="369332"/>
            </a:xfrm>
            <a:prstGeom prst="rect">
              <a:avLst/>
            </a:prstGeom>
            <a:noFill/>
          </p:spPr>
          <p:txBody>
            <a:bodyPr wrap="none" rtlCol="0">
              <a:spAutoFit/>
            </a:bodyPr>
            <a:lstStyle/>
            <a:p>
              <a:pPr algn="ctr"/>
              <a:r>
                <a:rPr lang="en-US" noProof="0" dirty="0">
                  <a:solidFill>
                    <a:srgbClr val="002060"/>
                  </a:solidFill>
                </a:rPr>
                <a:t>Maintenance</a:t>
              </a:r>
            </a:p>
          </p:txBody>
        </p:sp>
      </p:grpSp>
      <p:grpSp>
        <p:nvGrpSpPr>
          <p:cNvPr id="10" name="Group 9">
            <a:extLst>
              <a:ext uri="{FF2B5EF4-FFF2-40B4-BE49-F238E27FC236}">
                <a16:creationId xmlns:a16="http://schemas.microsoft.com/office/drawing/2014/main" id="{F83DDCA1-6D0E-E73B-820F-D35FDF4978F1}"/>
              </a:ext>
            </a:extLst>
          </p:cNvPr>
          <p:cNvGrpSpPr/>
          <p:nvPr/>
        </p:nvGrpSpPr>
        <p:grpSpPr>
          <a:xfrm>
            <a:off x="8583874" y="2073275"/>
            <a:ext cx="2073042" cy="2654264"/>
            <a:chOff x="8583874" y="2073275"/>
            <a:chExt cx="2073042" cy="2654264"/>
          </a:xfrm>
        </p:grpSpPr>
        <p:pic>
          <p:nvPicPr>
            <p:cNvPr id="27" name="Graphic 26" descr="Money outline">
              <a:extLst>
                <a:ext uri="{FF2B5EF4-FFF2-40B4-BE49-F238E27FC236}">
                  <a16:creationId xmlns:a16="http://schemas.microsoft.com/office/drawing/2014/main" id="{54610EF0-2F72-4640-9004-4A4634B2CE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83874" y="2073275"/>
              <a:ext cx="2073042" cy="2073042"/>
            </a:xfrm>
            <a:prstGeom prst="rect">
              <a:avLst/>
            </a:prstGeom>
          </p:spPr>
        </p:pic>
        <p:sp>
          <p:nvSpPr>
            <p:cNvPr id="32" name="TextBox 31">
              <a:extLst>
                <a:ext uri="{FF2B5EF4-FFF2-40B4-BE49-F238E27FC236}">
                  <a16:creationId xmlns:a16="http://schemas.microsoft.com/office/drawing/2014/main" id="{EC0B3768-A485-CFD1-15A9-4ECDAF839DD1}"/>
                </a:ext>
              </a:extLst>
            </p:cNvPr>
            <p:cNvSpPr txBox="1"/>
            <p:nvPr/>
          </p:nvSpPr>
          <p:spPr>
            <a:xfrm>
              <a:off x="8806213" y="4081208"/>
              <a:ext cx="1632178" cy="646331"/>
            </a:xfrm>
            <a:prstGeom prst="rect">
              <a:avLst/>
            </a:prstGeom>
            <a:noFill/>
          </p:spPr>
          <p:txBody>
            <a:bodyPr wrap="none" rtlCol="0">
              <a:spAutoFit/>
            </a:bodyPr>
            <a:lstStyle/>
            <a:p>
              <a:pPr algn="ctr"/>
              <a:r>
                <a:rPr lang="en-US" noProof="0" dirty="0">
                  <a:solidFill>
                    <a:srgbClr val="002060"/>
                  </a:solidFill>
                </a:rPr>
                <a:t>Government</a:t>
              </a:r>
            </a:p>
            <a:p>
              <a:pPr algn="ctr"/>
              <a:r>
                <a:rPr lang="en-US" noProof="0" dirty="0">
                  <a:solidFill>
                    <a:srgbClr val="002060"/>
                  </a:solidFill>
                </a:rPr>
                <a:t>Incentives</a:t>
              </a:r>
            </a:p>
          </p:txBody>
        </p:sp>
      </p:grpSp>
      <p:grpSp>
        <p:nvGrpSpPr>
          <p:cNvPr id="6" name="Group 5">
            <a:extLst>
              <a:ext uri="{FF2B5EF4-FFF2-40B4-BE49-F238E27FC236}">
                <a16:creationId xmlns:a16="http://schemas.microsoft.com/office/drawing/2014/main" id="{1E725525-A5AD-9769-5AAD-60D3F7863ED7}"/>
              </a:ext>
            </a:extLst>
          </p:cNvPr>
          <p:cNvGrpSpPr/>
          <p:nvPr/>
        </p:nvGrpSpPr>
        <p:grpSpPr>
          <a:xfrm>
            <a:off x="4598645" y="5293616"/>
            <a:ext cx="3035808" cy="1267968"/>
            <a:chOff x="4730496" y="5047488"/>
            <a:chExt cx="3035808" cy="1267968"/>
          </a:xfrm>
        </p:grpSpPr>
        <p:sp>
          <p:nvSpPr>
            <p:cNvPr id="3" name="Rectangle 2">
              <a:extLst>
                <a:ext uri="{FF2B5EF4-FFF2-40B4-BE49-F238E27FC236}">
                  <a16:creationId xmlns:a16="http://schemas.microsoft.com/office/drawing/2014/main" id="{72C92D1F-2088-098F-D1A4-7DA647E41A66}"/>
                </a:ext>
              </a:extLst>
            </p:cNvPr>
            <p:cNvSpPr/>
            <p:nvPr/>
          </p:nvSpPr>
          <p:spPr>
            <a:xfrm>
              <a:off x="4730496" y="5047488"/>
              <a:ext cx="3035808" cy="12679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Play with solid fill">
              <a:extLst>
                <a:ext uri="{FF2B5EF4-FFF2-40B4-BE49-F238E27FC236}">
                  <a16:creationId xmlns:a16="http://schemas.microsoft.com/office/drawing/2014/main" id="{66C26B43-F5BD-C299-CAA8-5BD1A4B754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84737" y="5185018"/>
              <a:ext cx="914400" cy="914400"/>
            </a:xfrm>
            <a:prstGeom prst="rect">
              <a:avLst/>
            </a:prstGeom>
          </p:spPr>
        </p:pic>
        <p:sp>
          <p:nvSpPr>
            <p:cNvPr id="33" name="TextBox 32">
              <a:extLst>
                <a:ext uri="{FF2B5EF4-FFF2-40B4-BE49-F238E27FC236}">
                  <a16:creationId xmlns:a16="http://schemas.microsoft.com/office/drawing/2014/main" id="{944304EC-1AAF-2266-4DCF-7F4E900B9C5E}"/>
                </a:ext>
              </a:extLst>
            </p:cNvPr>
            <p:cNvSpPr txBox="1"/>
            <p:nvPr/>
          </p:nvSpPr>
          <p:spPr>
            <a:xfrm>
              <a:off x="5873545" y="5472422"/>
              <a:ext cx="1484702" cy="369332"/>
            </a:xfrm>
            <a:prstGeom prst="rect">
              <a:avLst/>
            </a:prstGeom>
            <a:noFill/>
          </p:spPr>
          <p:txBody>
            <a:bodyPr wrap="none" rtlCol="0">
              <a:spAutoFit/>
            </a:bodyPr>
            <a:lstStyle/>
            <a:p>
              <a:r>
                <a:rPr lang="en-US" noProof="0" dirty="0">
                  <a:solidFill>
                    <a:schemeClr val="bg1"/>
                  </a:solidFill>
                </a:rPr>
                <a:t>Initial costs</a:t>
              </a:r>
            </a:p>
          </p:txBody>
        </p:sp>
      </p:grpSp>
    </p:spTree>
    <p:extLst>
      <p:ext uri="{BB962C8B-B14F-4D97-AF65-F5344CB8AC3E}">
        <p14:creationId xmlns:p14="http://schemas.microsoft.com/office/powerpoint/2010/main" val="300354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F9D18-7970-23B7-8B6A-09B242E865E1}"/>
            </a:ext>
          </a:extLst>
        </p:cNvPr>
        <p:cNvGrpSpPr/>
        <p:nvPr/>
      </p:nvGrpSpPr>
      <p:grpSpPr>
        <a:xfrm>
          <a:off x="0" y="0"/>
          <a:ext cx="0" cy="0"/>
          <a:chOff x="0" y="0"/>
          <a:chExt cx="0" cy="0"/>
        </a:xfrm>
      </p:grpSpPr>
      <p:pic>
        <p:nvPicPr>
          <p:cNvPr id="23" name="Immagine 22">
            <a:extLst>
              <a:ext uri="{FF2B5EF4-FFF2-40B4-BE49-F238E27FC236}">
                <a16:creationId xmlns:a16="http://schemas.microsoft.com/office/drawing/2014/main" id="{2433BB07-EABF-BCF0-4237-3924FF7446E3}"/>
              </a:ext>
            </a:extLst>
          </p:cNvPr>
          <p:cNvPicPr>
            <a:picLocks noChangeAspect="1"/>
          </p:cNvPicPr>
          <p:nvPr/>
        </p:nvPicPr>
        <p:blipFill>
          <a:blip r:embed="rId3">
            <a:alphaModFix amt="50000"/>
          </a:blip>
          <a:stretch>
            <a:fillRect/>
          </a:stretch>
        </p:blipFill>
        <p:spPr>
          <a:xfrm>
            <a:off x="6851289" y="1564384"/>
            <a:ext cx="5317937" cy="5218829"/>
          </a:xfrm>
          <a:prstGeom prst="rect">
            <a:avLst/>
          </a:prstGeom>
        </p:spPr>
      </p:pic>
      <p:sp>
        <p:nvSpPr>
          <p:cNvPr id="5" name="Segnaposto testo 4">
            <a:extLst>
              <a:ext uri="{FF2B5EF4-FFF2-40B4-BE49-F238E27FC236}">
                <a16:creationId xmlns:a16="http://schemas.microsoft.com/office/drawing/2014/main" id="{281BA473-0401-C1F0-16A4-B069FAB21F91}"/>
              </a:ext>
            </a:extLst>
          </p:cNvPr>
          <p:cNvSpPr>
            <a:spLocks noGrp="1"/>
          </p:cNvSpPr>
          <p:nvPr>
            <p:ph type="body" idx="1"/>
          </p:nvPr>
        </p:nvSpPr>
        <p:spPr/>
        <p:txBody>
          <a:bodyPr lIns="612000"/>
          <a:lstStyle/>
          <a:p>
            <a:r>
              <a:rPr lang="it-IT" dirty="0"/>
              <a:t>THE ELECTRIC FLEET DREAM</a:t>
            </a:r>
          </a:p>
        </p:txBody>
      </p:sp>
      <p:sp>
        <p:nvSpPr>
          <p:cNvPr id="2" name="Espace réservé du numéro de diapositive 1">
            <a:extLst>
              <a:ext uri="{FF2B5EF4-FFF2-40B4-BE49-F238E27FC236}">
                <a16:creationId xmlns:a16="http://schemas.microsoft.com/office/drawing/2014/main" id="{CEB77FF2-5F2C-5D28-96AE-F9ADA1A3DE21}"/>
              </a:ext>
            </a:extLst>
          </p:cNvPr>
          <p:cNvSpPr>
            <a:spLocks noGrp="1"/>
          </p:cNvSpPr>
          <p:nvPr>
            <p:ph type="sldNum" sz="quarter" idx="17"/>
          </p:nvPr>
        </p:nvSpPr>
        <p:spPr/>
        <p:txBody>
          <a:bodyPr/>
          <a:lstStyle/>
          <a:p>
            <a:fld id="{975A587B-5814-4D9B-9598-FE9CB954CB01}" type="slidenum">
              <a:rPr lang="en-US" noProof="0" smtClean="0"/>
              <a:pPr/>
              <a:t>9</a:t>
            </a:fld>
            <a:endParaRPr lang="en-US" noProof="0" dirty="0"/>
          </a:p>
        </p:txBody>
      </p:sp>
      <p:sp>
        <p:nvSpPr>
          <p:cNvPr id="4" name="ZoneTexte 3">
            <a:extLst>
              <a:ext uri="{FF2B5EF4-FFF2-40B4-BE49-F238E27FC236}">
                <a16:creationId xmlns:a16="http://schemas.microsoft.com/office/drawing/2014/main" id="{8DEAB742-8DE9-B8DC-A480-BCEC920AC58C}"/>
              </a:ext>
            </a:extLst>
          </p:cNvPr>
          <p:cNvSpPr txBox="1"/>
          <p:nvPr/>
        </p:nvSpPr>
        <p:spPr>
          <a:xfrm>
            <a:off x="627106" y="1403863"/>
            <a:ext cx="3810782" cy="461665"/>
          </a:xfrm>
          <a:prstGeom prst="rect">
            <a:avLst/>
          </a:prstGeom>
          <a:noFill/>
        </p:spPr>
        <p:txBody>
          <a:bodyPr wrap="square">
            <a:spAutoFit/>
          </a:bodyPr>
          <a:lstStyle/>
          <a:p>
            <a:r>
              <a:rPr lang="en-US" sz="2400" noProof="0" dirty="0">
                <a:solidFill>
                  <a:srgbClr val="002060"/>
                </a:solidFill>
              </a:rPr>
              <a:t>Regulatory compliance:</a:t>
            </a:r>
          </a:p>
        </p:txBody>
      </p:sp>
      <p:grpSp>
        <p:nvGrpSpPr>
          <p:cNvPr id="7" name="Group 6">
            <a:extLst>
              <a:ext uri="{FF2B5EF4-FFF2-40B4-BE49-F238E27FC236}">
                <a16:creationId xmlns:a16="http://schemas.microsoft.com/office/drawing/2014/main" id="{BEA496B1-A5FB-6D77-97B5-5F38A8990C37}"/>
              </a:ext>
            </a:extLst>
          </p:cNvPr>
          <p:cNvGrpSpPr/>
          <p:nvPr/>
        </p:nvGrpSpPr>
        <p:grpSpPr>
          <a:xfrm>
            <a:off x="1593018" y="2145792"/>
            <a:ext cx="1868341" cy="2587824"/>
            <a:chOff x="1593018" y="2145792"/>
            <a:chExt cx="1868341" cy="2587824"/>
          </a:xfrm>
        </p:grpSpPr>
        <p:sp>
          <p:nvSpPr>
            <p:cNvPr id="30" name="TextBox 29">
              <a:extLst>
                <a:ext uri="{FF2B5EF4-FFF2-40B4-BE49-F238E27FC236}">
                  <a16:creationId xmlns:a16="http://schemas.microsoft.com/office/drawing/2014/main" id="{088B7FBE-FB6D-60AD-EB56-ABC5A2D184E6}"/>
                </a:ext>
              </a:extLst>
            </p:cNvPr>
            <p:cNvSpPr txBox="1"/>
            <p:nvPr/>
          </p:nvSpPr>
          <p:spPr>
            <a:xfrm>
              <a:off x="1660632" y="4087285"/>
              <a:ext cx="1709475" cy="646331"/>
            </a:xfrm>
            <a:prstGeom prst="rect">
              <a:avLst/>
            </a:prstGeom>
            <a:noFill/>
          </p:spPr>
          <p:txBody>
            <a:bodyPr wrap="square" rtlCol="0">
              <a:spAutoFit/>
            </a:bodyPr>
            <a:lstStyle/>
            <a:p>
              <a:pPr algn="ctr"/>
              <a:r>
                <a:rPr lang="en-US" noProof="0" dirty="0">
                  <a:solidFill>
                    <a:srgbClr val="002060"/>
                  </a:solidFill>
                </a:rPr>
                <a:t>Emissions standards</a:t>
              </a:r>
            </a:p>
          </p:txBody>
        </p:sp>
        <p:pic>
          <p:nvPicPr>
            <p:cNvPr id="11" name="Graphic 10" descr="Clipboard Mixed outline">
              <a:extLst>
                <a:ext uri="{FF2B5EF4-FFF2-40B4-BE49-F238E27FC236}">
                  <a16:creationId xmlns:a16="http://schemas.microsoft.com/office/drawing/2014/main" id="{756209F8-9D4F-FA49-06F9-06E44045AC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3018" y="2145792"/>
              <a:ext cx="1868341" cy="1868341"/>
            </a:xfrm>
            <a:prstGeom prst="rect">
              <a:avLst/>
            </a:prstGeom>
          </p:spPr>
        </p:pic>
      </p:grpSp>
      <p:grpSp>
        <p:nvGrpSpPr>
          <p:cNvPr id="14" name="Group 13">
            <a:extLst>
              <a:ext uri="{FF2B5EF4-FFF2-40B4-BE49-F238E27FC236}">
                <a16:creationId xmlns:a16="http://schemas.microsoft.com/office/drawing/2014/main" id="{7D485330-C329-ADC2-4D46-39EED2AE7E91}"/>
              </a:ext>
            </a:extLst>
          </p:cNvPr>
          <p:cNvGrpSpPr/>
          <p:nvPr/>
        </p:nvGrpSpPr>
        <p:grpSpPr>
          <a:xfrm>
            <a:off x="4930114" y="2197132"/>
            <a:ext cx="2333585" cy="2524446"/>
            <a:chOff x="4930114" y="2197132"/>
            <a:chExt cx="2333585" cy="2524446"/>
          </a:xfrm>
        </p:grpSpPr>
        <p:sp>
          <p:nvSpPr>
            <p:cNvPr id="9" name="TextBox 8">
              <a:extLst>
                <a:ext uri="{FF2B5EF4-FFF2-40B4-BE49-F238E27FC236}">
                  <a16:creationId xmlns:a16="http://schemas.microsoft.com/office/drawing/2014/main" id="{F8BB5F55-B88A-5078-99C4-979357548DCB}"/>
                </a:ext>
              </a:extLst>
            </p:cNvPr>
            <p:cNvSpPr txBox="1"/>
            <p:nvPr/>
          </p:nvSpPr>
          <p:spPr>
            <a:xfrm>
              <a:off x="4930114" y="4075247"/>
              <a:ext cx="2333585" cy="646331"/>
            </a:xfrm>
            <a:prstGeom prst="rect">
              <a:avLst/>
            </a:prstGeom>
            <a:noFill/>
          </p:spPr>
          <p:txBody>
            <a:bodyPr wrap="square" rtlCol="0">
              <a:spAutoFit/>
            </a:bodyPr>
            <a:lstStyle/>
            <a:p>
              <a:pPr algn="ctr"/>
              <a:r>
                <a:rPr lang="en-US" noProof="0" dirty="0">
                  <a:solidFill>
                    <a:srgbClr val="002060"/>
                  </a:solidFill>
                </a:rPr>
                <a:t>Zero emission zones</a:t>
              </a:r>
            </a:p>
          </p:txBody>
        </p:sp>
        <p:pic>
          <p:nvPicPr>
            <p:cNvPr id="13" name="Graphic 12" descr="No Driving outline">
              <a:extLst>
                <a:ext uri="{FF2B5EF4-FFF2-40B4-BE49-F238E27FC236}">
                  <a16:creationId xmlns:a16="http://schemas.microsoft.com/office/drawing/2014/main" id="{9E352189-EACA-44C8-7CA0-A59323C76A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3170" y="2197132"/>
              <a:ext cx="1765660" cy="1765660"/>
            </a:xfrm>
            <a:prstGeom prst="rect">
              <a:avLst/>
            </a:prstGeom>
          </p:spPr>
        </p:pic>
      </p:grpSp>
    </p:spTree>
    <p:extLst>
      <p:ext uri="{BB962C8B-B14F-4D97-AF65-F5344CB8AC3E}">
        <p14:creationId xmlns:p14="http://schemas.microsoft.com/office/powerpoint/2010/main" val="140626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66"/>
</p:tagLst>
</file>

<file path=ppt/tags/tag2.xml><?xml version="1.0" encoding="utf-8"?>
<p:tagLst xmlns:a="http://schemas.openxmlformats.org/drawingml/2006/main" xmlns:r="http://schemas.openxmlformats.org/officeDocument/2006/relationships" xmlns:p="http://schemas.openxmlformats.org/presentationml/2006/main">
  <p:tag name="AS_UNIQUEID" val="66"/>
</p:tagLst>
</file>

<file path=ppt/theme/theme1.xml><?xml version="1.0" encoding="utf-8"?>
<a:theme xmlns:a="http://schemas.openxmlformats.org/drawingml/2006/main" name="Stellantis">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243782"/>
      </a:accent6>
      <a:hlink>
        <a:srgbClr val="243782"/>
      </a:hlink>
      <a:folHlink>
        <a:srgbClr val="272B35"/>
      </a:folHlink>
    </a:clrScheme>
    <a:fontScheme name="Stellantis QN">
      <a:majorFont>
        <a:latin typeface="Encode Sans ExpandedLight"/>
        <a:ea typeface=""/>
        <a:cs typeface=""/>
      </a:majorFont>
      <a:minorFont>
        <a:latin typeface="Encod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MAJ-Template-PowerPoint.ppt.pptx [Lecture seule]" id="{1F987715-9015-415F-AD91-0786FCF45001}" vid="{43E00C1B-B49F-46C7-B654-66189C8CF0D4}"/>
    </a:ext>
  </a:extLst>
</a:theme>
</file>

<file path=ppt/theme/theme2.xml><?xml version="1.0" encoding="utf-8"?>
<a:theme xmlns:a="http://schemas.openxmlformats.org/drawingml/2006/main" name="Stellantis - Chapter blu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243782"/>
      </a:accent6>
      <a:hlink>
        <a:srgbClr val="243782"/>
      </a:hlink>
      <a:folHlink>
        <a:srgbClr val="272B35"/>
      </a:folHlink>
    </a:clrScheme>
    <a:fontScheme name="Stellantis QN">
      <a:majorFont>
        <a:latin typeface="Encode Sans ExpandedLight"/>
        <a:ea typeface=""/>
        <a:cs typeface=""/>
      </a:majorFont>
      <a:minorFont>
        <a:latin typeface="Encod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MAJ-Template-PowerPoint.ppt.pptx [Lecture seule]" id="{1F987715-9015-415F-AD91-0786FCF45001}" vid="{2AB3E649-F238-45DC-8CBA-2BEB19BED7D6}"/>
    </a:ext>
  </a:extLst>
</a:theme>
</file>

<file path=ppt/theme/theme3.xml><?xml version="1.0" encoding="utf-8"?>
<a:theme xmlns:a="http://schemas.openxmlformats.org/drawingml/2006/main" name="F2MeS NA 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tellantis - Chapter blu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243782"/>
      </a:accent6>
      <a:hlink>
        <a:srgbClr val="243782"/>
      </a:hlink>
      <a:folHlink>
        <a:srgbClr val="272B35"/>
      </a:folHlink>
    </a:clrScheme>
    <a:fontScheme name="Stellantis QN">
      <a:majorFont>
        <a:latin typeface="Encode Sans ExpandedLight"/>
        <a:ea typeface=""/>
        <a:cs typeface=""/>
      </a:majorFont>
      <a:minorFont>
        <a:latin typeface="Encod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MAJ-Template-PowerPoint.ppt.pptx [Lecture seule]" id="{1F987715-9015-415F-AD91-0786FCF45001}" vid="{2AB3E649-F238-45DC-8CBA-2BEB19BED7D6}"/>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33678E77F19E4DA725C3904037C8BB" ma:contentTypeVersion="3" ma:contentTypeDescription="Create a new document." ma:contentTypeScope="" ma:versionID="0f917ab96e8a6fa640546549f692aabd">
  <xsd:schema xmlns:xsd="http://www.w3.org/2001/XMLSchema" xmlns:xs="http://www.w3.org/2001/XMLSchema" xmlns:p="http://schemas.microsoft.com/office/2006/metadata/properties" xmlns:ns2="819a008f-2eb7-4cb0-9fa6-9f1ec8abd8f2" targetNamespace="http://schemas.microsoft.com/office/2006/metadata/properties" ma:root="true" ma:fieldsID="beceb212319d122485cbdfb4835d03f5" ns2:_="">
    <xsd:import namespace="819a008f-2eb7-4cb0-9fa6-9f1ec8abd8f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a008f-2eb7-4cb0-9fa6-9f1ec8abd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D35398-D762-417B-86C2-CD2E21F14941}">
  <ds:schemaRefs>
    <ds:schemaRef ds:uri="http://schemas.microsoft.com/sharepoint/v3/contenttype/forms"/>
  </ds:schemaRefs>
</ds:datastoreItem>
</file>

<file path=customXml/itemProps2.xml><?xml version="1.0" encoding="utf-8"?>
<ds:datastoreItem xmlns:ds="http://schemas.openxmlformats.org/officeDocument/2006/customXml" ds:itemID="{DE2884DE-A7F1-4D13-9C1B-5A6E1DE8CEED}"/>
</file>

<file path=customXml/itemProps3.xml><?xml version="1.0" encoding="utf-8"?>
<ds:datastoreItem xmlns:ds="http://schemas.openxmlformats.org/officeDocument/2006/customXml" ds:itemID="{F75E5031-D5A1-45EF-96F6-A2A78627B063}">
  <ds:schemaRefs>
    <ds:schemaRef ds:uri="http://purl.org/dc/dcmitype/"/>
    <ds:schemaRef ds:uri="http://purl.org/dc/terms/"/>
    <ds:schemaRef ds:uri="http://www.w3.org/XML/1998/namespace"/>
    <ds:schemaRef ds:uri="http://schemas.openxmlformats.org/package/2006/metadata/core-properties"/>
    <ds:schemaRef ds:uri="fdc99e8e-cfaf-42e9-812a-23618a6eb164"/>
    <ds:schemaRef ds:uri="6570aebd-43a5-44ab-b707-51f5340a4da5"/>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Stellantis-MAJ-Template-PowerPoint</Template>
  <TotalTime>104</TotalTime>
  <Words>11074</Words>
  <Application>Microsoft Office PowerPoint</Application>
  <PresentationFormat>Widescreen</PresentationFormat>
  <Paragraphs>1714</Paragraphs>
  <Slides>52</Slides>
  <Notes>52</Notes>
  <HiddenSlides>1</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52</vt:i4>
      </vt:variant>
    </vt:vector>
  </HeadingPairs>
  <TitlesOfParts>
    <vt:vector size="70" baseType="lpstr">
      <vt:lpstr>Aptos</vt:lpstr>
      <vt:lpstr>Arial</vt:lpstr>
      <vt:lpstr>Calibri</vt:lpstr>
      <vt:lpstr>Courier New</vt:lpstr>
      <vt:lpstr>Encode Sans</vt:lpstr>
      <vt:lpstr>Encode Sans Expanded</vt:lpstr>
      <vt:lpstr>Encode Sans Expanded Expanded</vt:lpstr>
      <vt:lpstr>Encode Sans Expanded ExtraBold</vt:lpstr>
      <vt:lpstr>Encode Sans ExpandedLight</vt:lpstr>
      <vt:lpstr>Encode Sans Light</vt:lpstr>
      <vt:lpstr>Encode Sans Medium</vt:lpstr>
      <vt:lpstr>Encode Sans Regular</vt:lpstr>
      <vt:lpstr>Google Sans</vt:lpstr>
      <vt:lpstr>Wingdings</vt:lpstr>
      <vt:lpstr>Stellantis</vt:lpstr>
      <vt:lpstr>Stellantis - Chapter blue</vt:lpstr>
      <vt:lpstr>F2MeS NA Master</vt:lpstr>
      <vt:lpstr>2_Stellantis - Chapter blue</vt:lpstr>
      <vt:lpstr>PowerPoint Presentation</vt:lpstr>
      <vt:lpstr>Free2move CHARGE BUSINESS SOLUTION  Trainer name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Free2move CHARGE BUSINESS SOLUTION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 [encode sans 47 pt light] on several lines LOREM IPSUM DOLOR SIT AMET ET DOLOMAET CTETUER PISCINGO</dc:title>
  <dc:creator>OLIVIER LEHMANN</dc:creator>
  <cp:lastModifiedBy>Lovisa Wallin</cp:lastModifiedBy>
  <cp:revision>101</cp:revision>
  <dcterms:created xsi:type="dcterms:W3CDTF">2022-02-18T11:23:38Z</dcterms:created>
  <dcterms:modified xsi:type="dcterms:W3CDTF">2024-12-17T16:30:07Z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fd53d93-3f4c-4b90-b511-bd6bdbb4fba9_Enabled">
    <vt:lpwstr>true</vt:lpwstr>
  </property>
  <property fmtid="{D5CDD505-2E9C-101B-9397-08002B2CF9AE}" pid="3" name="MSIP_Label_2fd53d93-3f4c-4b90-b511-bd6bdbb4fba9_SetDate">
    <vt:lpwstr>2021-01-17T17:53:36Z</vt:lpwstr>
  </property>
  <property fmtid="{D5CDD505-2E9C-101B-9397-08002B2CF9AE}" pid="4" name="MSIP_Label_2fd53d93-3f4c-4b90-b511-bd6bdbb4fba9_Method">
    <vt:lpwstr>Standard</vt:lpwstr>
  </property>
  <property fmtid="{D5CDD505-2E9C-101B-9397-08002B2CF9AE}" pid="5" name="MSIP_Label_2fd53d93-3f4c-4b90-b511-bd6bdbb4fba9_Name">
    <vt:lpwstr>2fd53d93-3f4c-4b90-b511-bd6bdbb4fba9</vt:lpwstr>
  </property>
  <property fmtid="{D5CDD505-2E9C-101B-9397-08002B2CF9AE}" pid="6" name="MSIP_Label_2fd53d93-3f4c-4b90-b511-bd6bdbb4fba9_SiteId">
    <vt:lpwstr>d852d5cd-724c-4128-8812-ffa5db3f8507</vt:lpwstr>
  </property>
  <property fmtid="{D5CDD505-2E9C-101B-9397-08002B2CF9AE}" pid="7" name="MSIP_Label_2fd53d93-3f4c-4b90-b511-bd6bdbb4fba9_ActionId">
    <vt:lpwstr>09e14c46-1ddf-4a26-af78-bb23c34c04ce</vt:lpwstr>
  </property>
  <property fmtid="{D5CDD505-2E9C-101B-9397-08002B2CF9AE}" pid="8" name="MSIP_Label_2fd53d93-3f4c-4b90-b511-bd6bdbb4fba9_ContentBits">
    <vt:lpwstr>0</vt:lpwstr>
  </property>
  <property fmtid="{D5CDD505-2E9C-101B-9397-08002B2CF9AE}" pid="9" name="psa_titre">
    <vt:lpwstr>Stellantis graphic design powerpoint template</vt:lpwstr>
  </property>
  <property fmtid="{D5CDD505-2E9C-101B-9397-08002B2CF9AE}" pid="10" name="psa_date_creation">
    <vt:lpwstr>17/01/2021 19:38</vt:lpwstr>
  </property>
  <property fmtid="{D5CDD505-2E9C-101B-9397-08002B2CF9AE}" pid="11" name="psa_date_modification">
    <vt:lpwstr>17/01/2021 19:38</vt:lpwstr>
  </property>
  <property fmtid="{D5CDD505-2E9C-101B-9397-08002B2CF9AE}" pid="12" name="psa_auteur">
    <vt:lpwstr>HUET CLELIA - J557805  </vt:lpwstr>
  </property>
  <property fmtid="{D5CDD505-2E9C-101B-9397-08002B2CF9AE}" pid="13" name="psa_emetteur">
    <vt:lpwstr>HUET CLELIA - J557805  </vt:lpwstr>
  </property>
  <property fmtid="{D5CDD505-2E9C-101B-9397-08002B2CF9AE}" pid="14" name="psa_version">
    <vt:lpwstr>0.1</vt:lpwstr>
  </property>
  <property fmtid="{D5CDD505-2E9C-101B-9397-08002B2CF9AE}" pid="15" name="psa_commentaire">
    <vt:lpwstr/>
  </property>
  <property fmtid="{D5CDD505-2E9C-101B-9397-08002B2CF9AE}" pid="16" name="psa_langue_principale">
    <vt:lpwstr>Français</vt:lpwstr>
  </property>
  <property fmtid="{D5CDD505-2E9C-101B-9397-08002B2CF9AE}" pid="17" name="psa_status">
    <vt:lpwstr>brouillon</vt:lpwstr>
  </property>
  <property fmtid="{D5CDD505-2E9C-101B-9397-08002B2CF9AE}" pid="18" name="psa_type_doc">
    <vt:lpwstr/>
  </property>
  <property fmtid="{D5CDD505-2E9C-101B-9397-08002B2CF9AE}" pid="19" name="psa_communaute">
    <vt:lpwstr>Support transversal Qualité Groupe</vt:lpwstr>
  </property>
  <property fmtid="{D5CDD505-2E9C-101B-9397-08002B2CF9AE}" pid="20" name="psa_niveau_confidentialite">
    <vt:lpwstr>C1 - Non sensible</vt:lpwstr>
  </property>
  <property fmtid="{D5CDD505-2E9C-101B-9397-08002B2CF9AE}" pid="21" name="psa_url_fiche">
    <vt:lpwstr>http://docinfogroupe.inetpsa.com/ead/doc/ref.01482_21_00004/v.0.1</vt:lpwstr>
  </property>
  <property fmtid="{D5CDD505-2E9C-101B-9397-08002B2CF9AE}" pid="22" name="psa_url_modification">
    <vt:lpwstr>http://docinfogroupe.inetpsa.com/ead/doc/modif/ref.01482_21_00004/fiche</vt:lpwstr>
  </property>
  <property fmtid="{D5CDD505-2E9C-101B-9397-08002B2CF9AE}" pid="23" name="psa_date_publication">
    <vt:lpwstr/>
  </property>
  <property fmtid="{D5CDD505-2E9C-101B-9397-08002B2CF9AE}" pid="24" name="psa_reference">
    <vt:lpwstr>01482_21_00004</vt:lpwstr>
  </property>
  <property fmtid="{D5CDD505-2E9C-101B-9397-08002B2CF9AE}" pid="25" name="MediaServiceImageTags">
    <vt:lpwstr/>
  </property>
  <property fmtid="{D5CDD505-2E9C-101B-9397-08002B2CF9AE}" pid="26" name="Order">
    <vt:r8>251200</vt:r8>
  </property>
  <property fmtid="{D5CDD505-2E9C-101B-9397-08002B2CF9AE}" pid="27" name="xd_ProgID">
    <vt:lpwstr/>
  </property>
  <property fmtid="{D5CDD505-2E9C-101B-9397-08002B2CF9AE}" pid="28" name="ComplianceAssetId">
    <vt:lpwstr/>
  </property>
  <property fmtid="{D5CDD505-2E9C-101B-9397-08002B2CF9AE}" pid="29" name="TemplateUrl">
    <vt:lpwstr/>
  </property>
  <property fmtid="{D5CDD505-2E9C-101B-9397-08002B2CF9AE}" pid="30" name="Division">
    <vt:lpwstr>BU</vt:lpwstr>
  </property>
  <property fmtid="{D5CDD505-2E9C-101B-9397-08002B2CF9AE}" pid="31" name="_ExtendedDescription">
    <vt:lpwstr/>
  </property>
  <property fmtid="{D5CDD505-2E9C-101B-9397-08002B2CF9AE}" pid="32" name="TriggerFlowInfo">
    <vt:lpwstr/>
  </property>
  <property fmtid="{D5CDD505-2E9C-101B-9397-08002B2CF9AE}" pid="33" name="xd_Signature">
    <vt:bool>false</vt:bool>
  </property>
  <property fmtid="{D5CDD505-2E9C-101B-9397-08002B2CF9AE}" pid="34" name="ContentTypeId">
    <vt:lpwstr>0x0101001333678E77F19E4DA725C3904037C8BB</vt:lpwstr>
  </property>
</Properties>
</file>