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4"/>
    <p:sldMasterId id="2147483694" r:id="rId5"/>
    <p:sldMasterId id="2147483708" r:id="rId6"/>
    <p:sldMasterId id="2147483762" r:id="rId7"/>
    <p:sldMasterId id="2147483836" r:id="rId8"/>
    <p:sldMasterId id="2147483845" r:id="rId9"/>
  </p:sldMasterIdLst>
  <p:notesMasterIdLst>
    <p:notesMasterId r:id="rId57"/>
  </p:notesMasterIdLst>
  <p:sldIdLst>
    <p:sldId id="389" r:id="rId10"/>
    <p:sldId id="4188" r:id="rId11"/>
    <p:sldId id="4186" r:id="rId12"/>
    <p:sldId id="4178" r:id="rId13"/>
    <p:sldId id="4185" r:id="rId14"/>
    <p:sldId id="2147377305" r:id="rId15"/>
    <p:sldId id="2147377223" r:id="rId16"/>
    <p:sldId id="834" r:id="rId17"/>
    <p:sldId id="481" r:id="rId18"/>
    <p:sldId id="2147377342" r:id="rId19"/>
    <p:sldId id="4187" r:id="rId20"/>
    <p:sldId id="575" r:id="rId21"/>
    <p:sldId id="2147377227" r:id="rId22"/>
    <p:sldId id="2147377294" r:id="rId23"/>
    <p:sldId id="2147377311" r:id="rId24"/>
    <p:sldId id="2147377322" r:id="rId25"/>
    <p:sldId id="2147377321" r:id="rId26"/>
    <p:sldId id="2147377312" r:id="rId27"/>
    <p:sldId id="2147377310" r:id="rId28"/>
    <p:sldId id="2147377323" r:id="rId29"/>
    <p:sldId id="2076136977" r:id="rId30"/>
    <p:sldId id="2147377324" r:id="rId31"/>
    <p:sldId id="2147377250" r:id="rId32"/>
    <p:sldId id="2147377318" r:id="rId33"/>
    <p:sldId id="422" r:id="rId34"/>
    <p:sldId id="2147377320" r:id="rId35"/>
    <p:sldId id="387" r:id="rId36"/>
    <p:sldId id="2147377325" r:id="rId37"/>
    <p:sldId id="2147377326" r:id="rId38"/>
    <p:sldId id="2106" r:id="rId39"/>
    <p:sldId id="2147377330" r:id="rId40"/>
    <p:sldId id="2147377329" r:id="rId41"/>
    <p:sldId id="2147377331" r:id="rId42"/>
    <p:sldId id="2147377328" r:id="rId43"/>
    <p:sldId id="2023" r:id="rId44"/>
    <p:sldId id="2147377335" r:id="rId45"/>
    <p:sldId id="2147377338" r:id="rId46"/>
    <p:sldId id="2147377340" r:id="rId47"/>
    <p:sldId id="2147377343" r:id="rId48"/>
    <p:sldId id="2147377336" r:id="rId49"/>
    <p:sldId id="2147377339" r:id="rId50"/>
    <p:sldId id="2147377341" r:id="rId51"/>
    <p:sldId id="2147377212" r:id="rId52"/>
    <p:sldId id="2147377235" r:id="rId53"/>
    <p:sldId id="2147377213" r:id="rId54"/>
    <p:sldId id="4083" r:id="rId55"/>
    <p:sldId id="388" r:id="rId56"/>
  </p:sldIdLst>
  <p:sldSz cx="12192000" cy="6858000"/>
  <p:notesSz cx="9931400" cy="6819900"/>
  <p:embeddedFontLst>
    <p:embeddedFont>
      <p:font typeface="Encode Sans" pitchFamily="2" charset="0"/>
      <p:regular r:id="rId58"/>
      <p:bold r:id="rId59"/>
    </p:embeddedFont>
    <p:embeddedFont>
      <p:font typeface="Encode Sans Expanded" pitchFamily="2" charset="0"/>
      <p:regular r:id="rId60"/>
      <p:bold r:id="rId61"/>
    </p:embeddedFont>
    <p:embeddedFont>
      <p:font typeface="Encode Sans Expanded ExtraLight" pitchFamily="2" charset="0"/>
      <p:regular r:id="rId62"/>
    </p:embeddedFont>
    <p:embeddedFont>
      <p:font typeface="Encode Sans ExpandedLight" charset="0"/>
      <p:regular r:id="rId63"/>
    </p:embeddedFont>
    <p:embeddedFont>
      <p:font typeface="Encode Sans ExpandedSemiBold" charset="0"/>
      <p:regular r:id="rId64"/>
      <p:bold r:id="rId65"/>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3E6774D-2F1E-47D6-ABDC-FE00908ACD1B}">
          <p14:sldIdLst>
            <p14:sldId id="389"/>
            <p14:sldId id="4188"/>
            <p14:sldId id="4186"/>
            <p14:sldId id="4178"/>
            <p14:sldId id="4185"/>
            <p14:sldId id="2147377305"/>
          </p14:sldIdLst>
        </p14:section>
        <p14:section name="Context" id="{8F91196D-87DC-4C2A-BE33-516838292504}">
          <p14:sldIdLst>
            <p14:sldId id="2147377223"/>
            <p14:sldId id="834"/>
            <p14:sldId id="481"/>
            <p14:sldId id="2147377342"/>
            <p14:sldId id="4187"/>
            <p14:sldId id="575"/>
          </p14:sldIdLst>
        </p14:section>
        <p14:section name="Case study #1" id="{90E6B718-B2E5-4E3E-A31B-4CF82EAD5F38}">
          <p14:sldIdLst>
            <p14:sldId id="2147377227"/>
            <p14:sldId id="2147377294"/>
            <p14:sldId id="2147377311"/>
            <p14:sldId id="2147377322"/>
            <p14:sldId id="2147377321"/>
            <p14:sldId id="2147377312"/>
            <p14:sldId id="2147377310"/>
            <p14:sldId id="2147377323"/>
            <p14:sldId id="2076136977"/>
            <p14:sldId id="2147377324"/>
          </p14:sldIdLst>
        </p14:section>
        <p14:section name="Case study #2" id="{C4F2C504-D080-4D35-A6A9-3D346BE6C2C2}">
          <p14:sldIdLst>
            <p14:sldId id="2147377250"/>
            <p14:sldId id="2147377318"/>
            <p14:sldId id="422"/>
            <p14:sldId id="2147377320"/>
            <p14:sldId id="387"/>
            <p14:sldId id="2147377325"/>
            <p14:sldId id="2147377326"/>
            <p14:sldId id="2106"/>
            <p14:sldId id="2147377330"/>
            <p14:sldId id="2147377329"/>
            <p14:sldId id="2147377331"/>
          </p14:sldIdLst>
        </p14:section>
        <p14:section name="Case study #3" id="{0C5D0A17-0E74-4937-A8BF-A0A6D4FEE08A}">
          <p14:sldIdLst>
            <p14:sldId id="2147377328"/>
            <p14:sldId id="2023"/>
            <p14:sldId id="2147377335"/>
            <p14:sldId id="2147377338"/>
            <p14:sldId id="2147377340"/>
            <p14:sldId id="2147377343"/>
            <p14:sldId id="2147377336"/>
            <p14:sldId id="2147377339"/>
            <p14:sldId id="2147377341"/>
          </p14:sldIdLst>
        </p14:section>
        <p14:section name="Conclusion" id="{091DECD7-F335-4DB8-967F-6C4150BCBBD2}">
          <p14:sldIdLst>
            <p14:sldId id="2147377212"/>
            <p14:sldId id="2147377235"/>
            <p14:sldId id="2147377213"/>
            <p14:sldId id="4083"/>
          </p14:sldIdLst>
        </p14:section>
        <p14:section name="Contact" id="{7ADF6553-968C-4BC3-B220-04F721EC75A2}">
          <p14:sldIdLst>
            <p14:sldId id="388"/>
          </p14:sldIdLst>
        </p14:section>
      </p14:sectionLst>
    </p:ext>
    <p:ext uri="{EFAFB233-063F-42B5-8137-9DF3F51BA10A}">
      <p15:sldGuideLst xmlns:p15="http://schemas.microsoft.com/office/powerpoint/2012/main">
        <p15:guide id="1" orient="horz" pos="2160"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25C908-563A-DBC3-43F9-5B46BE43ACB3}" name="Daniel Debrouwer" initials="DD" userId="S::d.debrouwer@eurofleet-consult.com::535bcc4e-5299-4905-b6e7-e940978b6b3b" providerId="AD"/>
  <p188:author id="{A9A2560C-622C-3D4F-67C6-DE5FB11CE771}" name="Rudy Braeckmans" initials="RB" userId="S::r.braeckmans@eurofleet-consult.com::5fae23d2-36e9-4a0f-9dc7-0af3ec8e41dd" providerId="AD"/>
  <p188:author id="{28708A81-5424-E5DE-73A0-5823A6E079DA}" name="Arnaud Desmedt" initials="AD" userId="S::a.desmedt@eurofleet-consult.com::cbea870f-87d6-4388-9cd2-f7b24845f136" providerId="AD"/>
  <p188:author id="{049B66D2-E6D6-BEF4-C370-945EABA2132A}" name="MAUD LECHAT" initials="ML" userId="S::J504542@inetpsa.com::3610028c-8d41-47a3-93ee-bdebc608ac02" providerId="AD"/>
  <p188:author id="{3D0379D3-CEA0-3735-7412-9ACF0CB507D3}" name="Marc Boghe" initials="MB" userId="S::m.boghe@eurofleet-consult.com::1f4fba64-f1d5-4a57-b0e9-4784b46d99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2CB"/>
    <a:srgbClr val="243782"/>
    <a:srgbClr val="F7A600"/>
    <a:srgbClr val="ECA42E"/>
    <a:srgbClr val="00DDCD"/>
    <a:srgbClr val="B73612"/>
    <a:srgbClr val="7F7F7F"/>
    <a:srgbClr val="BFBFBF"/>
    <a:srgbClr val="E8E8E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45C28E-4C6C-4DB4-8B6C-261FEA724370}" v="17" dt="2026-02-26T09:37:49.4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73" autoAdjust="0"/>
  </p:normalViewPr>
  <p:slideViewPr>
    <p:cSldViewPr snapToGrid="0">
      <p:cViewPr varScale="1">
        <p:scale>
          <a:sx n="102" d="100"/>
          <a:sy n="102" d="100"/>
        </p:scale>
        <p:origin x="936" y="114"/>
      </p:cViewPr>
      <p:guideLst>
        <p:guide orient="horz" pos="2160"/>
        <p:guide pos="3840"/>
      </p:guideLst>
    </p:cSldViewPr>
  </p:slideViewPr>
  <p:notesTextViewPr>
    <p:cViewPr>
      <p:scale>
        <a:sx n="1" d="1"/>
        <a:sy n="1" d="1"/>
      </p:scale>
      <p:origin x="0" y="0"/>
    </p:cViewPr>
  </p:notesTextViewPr>
  <p:notesViewPr>
    <p:cSldViewPr snapToGrid="0">
      <p:cViewPr varScale="1">
        <p:scale>
          <a:sx n="128" d="100"/>
          <a:sy n="128" d="100"/>
        </p:scale>
        <p:origin x="1734"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font" Target="fonts/font1.fntdata"/><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font" Target="fonts/font7.fntdata"/><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2.fntdata"/><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font" Target="fonts/font5.fntdata"/><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ALI LETELLIER" userId="ce09517c-5f3d-4c89-9b8e-131d2ff582fd" providerId="ADAL" clId="{64540015-D6DA-471D-BE89-BC9108C6A962}"/>
    <pc:docChg chg="custSel addSld delSld modSld sldOrd modSection">
      <pc:chgData name="MAGALI LETELLIER" userId="ce09517c-5f3d-4c89-9b8e-131d2ff582fd" providerId="ADAL" clId="{64540015-D6DA-471D-BE89-BC9108C6A962}" dt="2026-02-26T09:45:30.358" v="73" actId="14100"/>
      <pc:docMkLst>
        <pc:docMk/>
      </pc:docMkLst>
      <pc:sldChg chg="addSp modSp mod">
        <pc:chgData name="MAGALI LETELLIER" userId="ce09517c-5f3d-4c89-9b8e-131d2ff582fd" providerId="ADAL" clId="{64540015-D6DA-471D-BE89-BC9108C6A962}" dt="2026-02-26T09:28:55.034" v="34" actId="120"/>
        <pc:sldMkLst>
          <pc:docMk/>
          <pc:sldMk cId="2949227847" sldId="387"/>
        </pc:sldMkLst>
        <pc:spChg chg="add mod">
          <ac:chgData name="MAGALI LETELLIER" userId="ce09517c-5f3d-4c89-9b8e-131d2ff582fd" providerId="ADAL" clId="{64540015-D6DA-471D-BE89-BC9108C6A962}" dt="2026-02-26T09:28:55.034" v="34" actId="120"/>
          <ac:spMkLst>
            <pc:docMk/>
            <pc:sldMk cId="2949227847" sldId="387"/>
            <ac:spMk id="11" creationId="{18DDB6CB-E83C-B909-C3E5-E1CC2E6521FD}"/>
          </ac:spMkLst>
        </pc:spChg>
        <pc:spChg chg="add mod">
          <ac:chgData name="MAGALI LETELLIER" userId="ce09517c-5f3d-4c89-9b8e-131d2ff582fd" providerId="ADAL" clId="{64540015-D6DA-471D-BE89-BC9108C6A962}" dt="2026-02-26T09:28:17.332" v="28"/>
          <ac:spMkLst>
            <pc:docMk/>
            <pc:sldMk cId="2949227847" sldId="387"/>
            <ac:spMk id="12" creationId="{BC74DAE3-4015-6609-0909-B77E3F4F9B0F}"/>
          </ac:spMkLst>
        </pc:spChg>
      </pc:sldChg>
      <pc:sldChg chg="add del ord">
        <pc:chgData name="MAGALI LETELLIER" userId="ce09517c-5f3d-4c89-9b8e-131d2ff582fd" providerId="ADAL" clId="{64540015-D6DA-471D-BE89-BC9108C6A962}" dt="2026-02-04T17:54:55.646" v="10" actId="20578"/>
        <pc:sldMkLst>
          <pc:docMk/>
          <pc:sldMk cId="475410788" sldId="388"/>
        </pc:sldMkLst>
      </pc:sldChg>
      <pc:sldChg chg="modSp mod">
        <pc:chgData name="MAGALI LETELLIER" userId="ce09517c-5f3d-4c89-9b8e-131d2ff582fd" providerId="ADAL" clId="{64540015-D6DA-471D-BE89-BC9108C6A962}" dt="2026-02-04T13:52:37.147" v="0" actId="400"/>
        <pc:sldMkLst>
          <pc:docMk/>
          <pc:sldMk cId="4137929335" sldId="389"/>
        </pc:sldMkLst>
        <pc:spChg chg="mod">
          <ac:chgData name="MAGALI LETELLIER" userId="ce09517c-5f3d-4c89-9b8e-131d2ff582fd" providerId="ADAL" clId="{64540015-D6DA-471D-BE89-BC9108C6A962}" dt="2026-02-04T13:52:37.147" v="0" actId="400"/>
          <ac:spMkLst>
            <pc:docMk/>
            <pc:sldMk cId="4137929335" sldId="389"/>
            <ac:spMk id="2" creationId="{D3BF9D19-ADE4-4A3B-87DC-29130C6274B7}"/>
          </ac:spMkLst>
        </pc:spChg>
      </pc:sldChg>
      <pc:sldChg chg="addSp modSp">
        <pc:chgData name="MAGALI LETELLIER" userId="ce09517c-5f3d-4c89-9b8e-131d2ff582fd" providerId="ADAL" clId="{64540015-D6DA-471D-BE89-BC9108C6A962}" dt="2026-02-26T09:31:31.335" v="57"/>
        <pc:sldMkLst>
          <pc:docMk/>
          <pc:sldMk cId="2735288571" sldId="2023"/>
        </pc:sldMkLst>
        <pc:spChg chg="add mod">
          <ac:chgData name="MAGALI LETELLIER" userId="ce09517c-5f3d-4c89-9b8e-131d2ff582fd" providerId="ADAL" clId="{64540015-D6DA-471D-BE89-BC9108C6A962}" dt="2026-02-26T09:31:31.335" v="57"/>
          <ac:spMkLst>
            <pc:docMk/>
            <pc:sldMk cId="2735288571" sldId="2023"/>
            <ac:spMk id="3" creationId="{6FA7851A-2383-A8DE-0C80-3D014C787333}"/>
          </ac:spMkLst>
        </pc:spChg>
      </pc:sldChg>
      <pc:sldChg chg="add del">
        <pc:chgData name="MAGALI LETELLIER" userId="ce09517c-5f3d-4c89-9b8e-131d2ff582fd" providerId="ADAL" clId="{64540015-D6DA-471D-BE89-BC9108C6A962}" dt="2026-02-04T17:54:52.283" v="9"/>
        <pc:sldMkLst>
          <pc:docMk/>
          <pc:sldMk cId="1655341833" sldId="4083"/>
        </pc:sldMkLst>
      </pc:sldChg>
      <pc:sldChg chg="add del mod modShow">
        <pc:chgData name="MAGALI LETELLIER" userId="ce09517c-5f3d-4c89-9b8e-131d2ff582fd" providerId="ADAL" clId="{64540015-D6DA-471D-BE89-BC9108C6A962}" dt="2026-02-26T09:25:14.964" v="12" actId="729"/>
        <pc:sldMkLst>
          <pc:docMk/>
          <pc:sldMk cId="2676541824" sldId="4178"/>
        </pc:sldMkLst>
      </pc:sldChg>
      <pc:sldChg chg="add del mod modShow">
        <pc:chgData name="MAGALI LETELLIER" userId="ce09517c-5f3d-4c89-9b8e-131d2ff582fd" providerId="ADAL" clId="{64540015-D6DA-471D-BE89-BC9108C6A962}" dt="2026-02-26T09:25:17.652" v="13" actId="729"/>
        <pc:sldMkLst>
          <pc:docMk/>
          <pc:sldMk cId="3101544945" sldId="4185"/>
        </pc:sldMkLst>
      </pc:sldChg>
      <pc:sldChg chg="add del">
        <pc:chgData name="MAGALI LETELLIER" userId="ce09517c-5f3d-4c89-9b8e-131d2ff582fd" providerId="ADAL" clId="{64540015-D6DA-471D-BE89-BC9108C6A962}" dt="2026-02-04T17:54:52.283" v="9"/>
        <pc:sldMkLst>
          <pc:docMk/>
          <pc:sldMk cId="979497689" sldId="2147377213"/>
        </pc:sldMkLst>
      </pc:sldChg>
      <pc:sldChg chg="add del">
        <pc:chgData name="MAGALI LETELLIER" userId="ce09517c-5f3d-4c89-9b8e-131d2ff582fd" providerId="ADAL" clId="{64540015-D6DA-471D-BE89-BC9108C6A962}" dt="2026-02-04T17:54:52.283" v="9"/>
        <pc:sldMkLst>
          <pc:docMk/>
          <pc:sldMk cId="409390685" sldId="2147377235"/>
        </pc:sldMkLst>
      </pc:sldChg>
      <pc:sldChg chg="add del">
        <pc:chgData name="MAGALI LETELLIER" userId="ce09517c-5f3d-4c89-9b8e-131d2ff582fd" providerId="ADAL" clId="{64540015-D6DA-471D-BE89-BC9108C6A962}" dt="2026-02-04T17:56:32.006" v="11"/>
        <pc:sldMkLst>
          <pc:docMk/>
          <pc:sldMk cId="2470446421" sldId="2147377305"/>
        </pc:sldMkLst>
      </pc:sldChg>
      <pc:sldChg chg="addSp modSp mod">
        <pc:chgData name="MAGALI LETELLIER" userId="ce09517c-5f3d-4c89-9b8e-131d2ff582fd" providerId="ADAL" clId="{64540015-D6DA-471D-BE89-BC9108C6A962}" dt="2026-02-26T09:29:18.456" v="40" actId="14100"/>
        <pc:sldMkLst>
          <pc:docMk/>
          <pc:sldMk cId="349815186" sldId="2147377311"/>
        </pc:sldMkLst>
        <pc:spChg chg="add mod">
          <ac:chgData name="MAGALI LETELLIER" userId="ce09517c-5f3d-4c89-9b8e-131d2ff582fd" providerId="ADAL" clId="{64540015-D6DA-471D-BE89-BC9108C6A962}" dt="2026-02-26T09:29:18.456" v="40" actId="14100"/>
          <ac:spMkLst>
            <pc:docMk/>
            <pc:sldMk cId="349815186" sldId="2147377311"/>
            <ac:spMk id="9" creationId="{373A1390-26EC-1642-9915-F186A6E7B9B8}"/>
          </ac:spMkLst>
        </pc:spChg>
        <pc:spChg chg="add mod">
          <ac:chgData name="MAGALI LETELLIER" userId="ce09517c-5f3d-4c89-9b8e-131d2ff582fd" providerId="ADAL" clId="{64540015-D6DA-471D-BE89-BC9108C6A962}" dt="2026-02-26T09:26:40.470" v="19" actId="1076"/>
          <ac:spMkLst>
            <pc:docMk/>
            <pc:sldMk cId="349815186" sldId="2147377311"/>
            <ac:spMk id="10" creationId="{9BD45B25-87F1-438E-47B0-EA5398FEEACC}"/>
          </ac:spMkLst>
        </pc:spChg>
      </pc:sldChg>
      <pc:sldChg chg="addSp modSp mod">
        <pc:chgData name="MAGALI LETELLIER" userId="ce09517c-5f3d-4c89-9b8e-131d2ff582fd" providerId="ADAL" clId="{64540015-D6DA-471D-BE89-BC9108C6A962}" dt="2026-02-26T09:29:08.704" v="37" actId="14100"/>
        <pc:sldMkLst>
          <pc:docMk/>
          <pc:sldMk cId="1965271340" sldId="2147377323"/>
        </pc:sldMkLst>
        <pc:spChg chg="add mod">
          <ac:chgData name="MAGALI LETELLIER" userId="ce09517c-5f3d-4c89-9b8e-131d2ff582fd" providerId="ADAL" clId="{64540015-D6DA-471D-BE89-BC9108C6A962}" dt="2026-02-26T09:29:08.704" v="37" actId="14100"/>
          <ac:spMkLst>
            <pc:docMk/>
            <pc:sldMk cId="1965271340" sldId="2147377323"/>
            <ac:spMk id="5" creationId="{85F6F4DE-2003-C6B4-A332-26CD77DC65C8}"/>
          </ac:spMkLst>
        </pc:spChg>
        <pc:spChg chg="add mod">
          <ac:chgData name="MAGALI LETELLIER" userId="ce09517c-5f3d-4c89-9b8e-131d2ff582fd" providerId="ADAL" clId="{64540015-D6DA-471D-BE89-BC9108C6A962}" dt="2026-02-26T09:27:31.225" v="22" actId="1076"/>
          <ac:spMkLst>
            <pc:docMk/>
            <pc:sldMk cId="1965271340" sldId="2147377323"/>
            <ac:spMk id="7" creationId="{34926BAA-C9DA-0B63-360C-671376CE1F66}"/>
          </ac:spMkLst>
        </pc:spChg>
      </pc:sldChg>
      <pc:sldChg chg="addSp modSp mod">
        <pc:chgData name="MAGALI LETELLIER" userId="ce09517c-5f3d-4c89-9b8e-131d2ff582fd" providerId="ADAL" clId="{64540015-D6DA-471D-BE89-BC9108C6A962}" dt="2026-02-26T09:37:28.001" v="64" actId="1076"/>
        <pc:sldMkLst>
          <pc:docMk/>
          <pc:sldMk cId="335885590" sldId="2147377329"/>
        </pc:sldMkLst>
        <pc:spChg chg="add mod">
          <ac:chgData name="MAGALI LETELLIER" userId="ce09517c-5f3d-4c89-9b8e-131d2ff582fd" providerId="ADAL" clId="{64540015-D6DA-471D-BE89-BC9108C6A962}" dt="2026-02-26T09:31:23.648" v="55"/>
          <ac:spMkLst>
            <pc:docMk/>
            <pc:sldMk cId="335885590" sldId="2147377329"/>
            <ac:spMk id="11" creationId="{673B980E-CBA4-A7B3-E2C6-7E627305564A}"/>
          </ac:spMkLst>
        </pc:spChg>
        <pc:spChg chg="add mod">
          <ac:chgData name="MAGALI LETELLIER" userId="ce09517c-5f3d-4c89-9b8e-131d2ff582fd" providerId="ADAL" clId="{64540015-D6DA-471D-BE89-BC9108C6A962}" dt="2026-02-26T09:37:28.001" v="64" actId="1076"/>
          <ac:spMkLst>
            <pc:docMk/>
            <pc:sldMk cId="335885590" sldId="2147377329"/>
            <ac:spMk id="12" creationId="{CC51DD90-9382-8A39-6E0D-978945FD7DB3}"/>
          </ac:spMkLst>
        </pc:spChg>
      </pc:sldChg>
      <pc:sldChg chg="addSp modSp mod">
        <pc:chgData name="MAGALI LETELLIER" userId="ce09517c-5f3d-4c89-9b8e-131d2ff582fd" providerId="ADAL" clId="{64540015-D6DA-471D-BE89-BC9108C6A962}" dt="2026-02-26T09:30:57.466" v="54"/>
        <pc:sldMkLst>
          <pc:docMk/>
          <pc:sldMk cId="3797861378" sldId="2147377330"/>
        </pc:sldMkLst>
        <pc:spChg chg="mod">
          <ac:chgData name="MAGALI LETELLIER" userId="ce09517c-5f3d-4c89-9b8e-131d2ff582fd" providerId="ADAL" clId="{64540015-D6DA-471D-BE89-BC9108C6A962}" dt="2026-02-26T09:29:48.213" v="42" actId="1076"/>
          <ac:spMkLst>
            <pc:docMk/>
            <pc:sldMk cId="3797861378" sldId="2147377330"/>
            <ac:spMk id="7" creationId="{29911781-330B-4901-3054-0E5FFD6481D1}"/>
          </ac:spMkLst>
        </pc:spChg>
        <pc:spChg chg="add mod">
          <ac:chgData name="MAGALI LETELLIER" userId="ce09517c-5f3d-4c89-9b8e-131d2ff582fd" providerId="ADAL" clId="{64540015-D6DA-471D-BE89-BC9108C6A962}" dt="2026-02-26T09:30:57.466" v="54"/>
          <ac:spMkLst>
            <pc:docMk/>
            <pc:sldMk cId="3797861378" sldId="2147377330"/>
            <ac:spMk id="11" creationId="{ABC0DDBE-6D6E-D135-E23E-A21A0FD6CDA3}"/>
          </ac:spMkLst>
        </pc:spChg>
        <pc:spChg chg="add mod">
          <ac:chgData name="MAGALI LETELLIER" userId="ce09517c-5f3d-4c89-9b8e-131d2ff582fd" providerId="ADAL" clId="{64540015-D6DA-471D-BE89-BC9108C6A962}" dt="2026-02-26T09:29:44.742" v="41"/>
          <ac:spMkLst>
            <pc:docMk/>
            <pc:sldMk cId="3797861378" sldId="2147377330"/>
            <ac:spMk id="13" creationId="{321B3734-552E-CC62-991A-695271C93950}"/>
          </ac:spMkLst>
        </pc:spChg>
      </pc:sldChg>
      <pc:sldChg chg="addSp modSp">
        <pc:chgData name="MAGALI LETELLIER" userId="ce09517c-5f3d-4c89-9b8e-131d2ff582fd" providerId="ADAL" clId="{64540015-D6DA-471D-BE89-BC9108C6A962}" dt="2026-02-26T09:31:25.493" v="56"/>
        <pc:sldMkLst>
          <pc:docMk/>
          <pc:sldMk cId="1610737306" sldId="2147377331"/>
        </pc:sldMkLst>
        <pc:spChg chg="add mod">
          <ac:chgData name="MAGALI LETELLIER" userId="ce09517c-5f3d-4c89-9b8e-131d2ff582fd" providerId="ADAL" clId="{64540015-D6DA-471D-BE89-BC9108C6A962}" dt="2026-02-26T09:31:25.493" v="56"/>
          <ac:spMkLst>
            <pc:docMk/>
            <pc:sldMk cId="1610737306" sldId="2147377331"/>
            <ac:spMk id="5" creationId="{0B603E83-FF3E-6388-2812-D35A713F6A39}"/>
          </ac:spMkLst>
        </pc:spChg>
      </pc:sldChg>
      <pc:sldChg chg="addSp modSp">
        <pc:chgData name="MAGALI LETELLIER" userId="ce09517c-5f3d-4c89-9b8e-131d2ff582fd" providerId="ADAL" clId="{64540015-D6DA-471D-BE89-BC9108C6A962}" dt="2026-02-26T09:37:44.140" v="65"/>
        <pc:sldMkLst>
          <pc:docMk/>
          <pc:sldMk cId="3813165571" sldId="2147377335"/>
        </pc:sldMkLst>
        <pc:spChg chg="add mod">
          <ac:chgData name="MAGALI LETELLIER" userId="ce09517c-5f3d-4c89-9b8e-131d2ff582fd" providerId="ADAL" clId="{64540015-D6DA-471D-BE89-BC9108C6A962}" dt="2026-02-26T09:31:33.268" v="58"/>
          <ac:spMkLst>
            <pc:docMk/>
            <pc:sldMk cId="3813165571" sldId="2147377335"/>
            <ac:spMk id="6" creationId="{CFB9C939-684A-81B2-4BAE-C9D8B7E66498}"/>
          </ac:spMkLst>
        </pc:spChg>
        <pc:spChg chg="add mod">
          <ac:chgData name="MAGALI LETELLIER" userId="ce09517c-5f3d-4c89-9b8e-131d2ff582fd" providerId="ADAL" clId="{64540015-D6DA-471D-BE89-BC9108C6A962}" dt="2026-02-26T09:37:44.140" v="65"/>
          <ac:spMkLst>
            <pc:docMk/>
            <pc:sldMk cId="3813165571" sldId="2147377335"/>
            <ac:spMk id="10" creationId="{80467108-A409-8DD0-8632-CD94BEA30350}"/>
          </ac:spMkLst>
        </pc:spChg>
        <pc:spChg chg="add mod">
          <ac:chgData name="MAGALI LETELLIER" userId="ce09517c-5f3d-4c89-9b8e-131d2ff582fd" providerId="ADAL" clId="{64540015-D6DA-471D-BE89-BC9108C6A962}" dt="2026-02-26T09:37:44.140" v="65"/>
          <ac:spMkLst>
            <pc:docMk/>
            <pc:sldMk cId="3813165571" sldId="2147377335"/>
            <ac:spMk id="11" creationId="{869C2448-F485-E7CD-8883-77684B70F95A}"/>
          </ac:spMkLst>
        </pc:spChg>
      </pc:sldChg>
      <pc:sldChg chg="addSp modSp mod">
        <pc:chgData name="MAGALI LETELLIER" userId="ce09517c-5f3d-4c89-9b8e-131d2ff582fd" providerId="ADAL" clId="{64540015-D6DA-471D-BE89-BC9108C6A962}" dt="2026-02-26T09:45:30.358" v="73" actId="14100"/>
        <pc:sldMkLst>
          <pc:docMk/>
          <pc:sldMk cId="1812977462" sldId="2147377336"/>
        </pc:sldMkLst>
        <pc:spChg chg="add mod">
          <ac:chgData name="MAGALI LETELLIER" userId="ce09517c-5f3d-4c89-9b8e-131d2ff582fd" providerId="ADAL" clId="{64540015-D6DA-471D-BE89-BC9108C6A962}" dt="2026-02-26T09:45:20.313" v="70" actId="1076"/>
          <ac:spMkLst>
            <pc:docMk/>
            <pc:sldMk cId="1812977462" sldId="2147377336"/>
            <ac:spMk id="7" creationId="{D6417D5B-6B9E-3C50-1869-FAE64F03455F}"/>
          </ac:spMkLst>
        </pc:spChg>
        <pc:spChg chg="add mod">
          <ac:chgData name="MAGALI LETELLIER" userId="ce09517c-5f3d-4c89-9b8e-131d2ff582fd" providerId="ADAL" clId="{64540015-D6DA-471D-BE89-BC9108C6A962}" dt="2026-02-26T09:45:30.358" v="73" actId="14100"/>
          <ac:spMkLst>
            <pc:docMk/>
            <pc:sldMk cId="1812977462" sldId="2147377336"/>
            <ac:spMk id="8" creationId="{ABE28E54-0DB0-5D1D-EEAE-3F585E071AA1}"/>
          </ac:spMkLst>
        </pc:spChg>
      </pc:sldChg>
      <pc:sldChg chg="addSp modSp">
        <pc:chgData name="MAGALI LETELLIER" userId="ce09517c-5f3d-4c89-9b8e-131d2ff582fd" providerId="ADAL" clId="{64540015-D6DA-471D-BE89-BC9108C6A962}" dt="2026-02-26T09:31:35.425" v="59"/>
        <pc:sldMkLst>
          <pc:docMk/>
          <pc:sldMk cId="258593104" sldId="2147377338"/>
        </pc:sldMkLst>
        <pc:spChg chg="add mod">
          <ac:chgData name="MAGALI LETELLIER" userId="ce09517c-5f3d-4c89-9b8e-131d2ff582fd" providerId="ADAL" clId="{64540015-D6DA-471D-BE89-BC9108C6A962}" dt="2026-02-26T09:31:35.425" v="59"/>
          <ac:spMkLst>
            <pc:docMk/>
            <pc:sldMk cId="258593104" sldId="2147377338"/>
            <ac:spMk id="10" creationId="{76521306-2D54-C855-1AE0-EAE1DD218C33}"/>
          </ac:spMkLst>
        </pc:spChg>
      </pc:sldChg>
      <pc:sldMasterChg chg="delSldLayout">
        <pc:chgData name="MAGALI LETELLIER" userId="ce09517c-5f3d-4c89-9b8e-131d2ff582fd" providerId="ADAL" clId="{64540015-D6DA-471D-BE89-BC9108C6A962}" dt="2026-02-04T13:52:48.292" v="3" actId="47"/>
        <pc:sldMasterMkLst>
          <pc:docMk/>
          <pc:sldMasterMk cId="1399731649" sldId="2147483694"/>
        </pc:sldMasterMkLst>
        <pc:sldLayoutChg chg="del">
          <pc:chgData name="MAGALI LETELLIER" userId="ce09517c-5f3d-4c89-9b8e-131d2ff582fd" providerId="ADAL" clId="{64540015-D6DA-471D-BE89-BC9108C6A962}" dt="2026-02-04T13:52:48.292" v="3" actId="47"/>
          <pc:sldLayoutMkLst>
            <pc:docMk/>
            <pc:sldMasterMk cId="1399731649" sldId="2147483694"/>
            <pc:sldLayoutMk cId="1159005765" sldId="2147483812"/>
          </pc:sldLayoutMkLst>
        </pc:sldLayoutChg>
      </pc:sldMasterChg>
    </pc:docChg>
  </pc:docChgLst>
  <pc:docChgLst>
    <pc:chgData name="MARCELLO FARESE" userId="S::u074348@inetpsa.com::7c5ba4d9-2fe8-4fea-84c7-a522702e36e9" providerId="AD" clId="Web-{870F920D-F684-0670-F0F9-F343C556B315}"/>
    <pc:docChg chg="modSld">
      <pc:chgData name="MARCELLO FARESE" userId="S::u074348@inetpsa.com::7c5ba4d9-2fe8-4fea-84c7-a522702e36e9" providerId="AD" clId="Web-{870F920D-F684-0670-F0F9-F343C556B315}" dt="2026-02-02T18:05:36.137" v="10" actId="20577"/>
      <pc:docMkLst>
        <pc:docMk/>
      </pc:docMkLst>
      <pc:sldChg chg="modSp">
        <pc:chgData name="MARCELLO FARESE" userId="S::u074348@inetpsa.com::7c5ba4d9-2fe8-4fea-84c7-a522702e36e9" providerId="AD" clId="Web-{870F920D-F684-0670-F0F9-F343C556B315}" dt="2026-02-02T17:59:02.652" v="3" actId="20577"/>
        <pc:sldMkLst>
          <pc:docMk/>
          <pc:sldMk cId="349815186" sldId="2147377311"/>
        </pc:sldMkLst>
        <pc:spChg chg="mod">
          <ac:chgData name="MARCELLO FARESE" userId="S::u074348@inetpsa.com::7c5ba4d9-2fe8-4fea-84c7-a522702e36e9" providerId="AD" clId="Web-{870F920D-F684-0670-F0F9-F343C556B315}" dt="2026-02-02T17:59:02.652" v="3" actId="20577"/>
          <ac:spMkLst>
            <pc:docMk/>
            <pc:sldMk cId="349815186" sldId="2147377311"/>
            <ac:spMk id="4" creationId="{418EDE4D-749F-EA56-B92B-2E0A49FDCB51}"/>
          </ac:spMkLst>
        </pc:spChg>
      </pc:sldChg>
      <pc:sldChg chg="modSp">
        <pc:chgData name="MARCELLO FARESE" userId="S::u074348@inetpsa.com::7c5ba4d9-2fe8-4fea-84c7-a522702e36e9" providerId="AD" clId="Web-{870F920D-F684-0670-F0F9-F343C556B315}" dt="2026-02-02T18:05:36.137" v="10" actId="20577"/>
        <pc:sldMkLst>
          <pc:docMk/>
          <pc:sldMk cId="258593104" sldId="2147377338"/>
        </pc:sldMkLst>
        <pc:spChg chg="mod">
          <ac:chgData name="MARCELLO FARESE" userId="S::u074348@inetpsa.com::7c5ba4d9-2fe8-4fea-84c7-a522702e36e9" providerId="AD" clId="Web-{870F920D-F684-0670-F0F9-F343C556B315}" dt="2026-02-02T18:05:36.137" v="10" actId="20577"/>
          <ac:spMkLst>
            <pc:docMk/>
            <pc:sldMk cId="258593104" sldId="2147377338"/>
            <ac:spMk id="19" creationId="{94D4CD98-B5AB-30CF-4588-8273B51520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303607" cy="342179"/>
          </a:xfrm>
          <a:prstGeom prst="rect">
            <a:avLst/>
          </a:prstGeom>
        </p:spPr>
        <p:txBody>
          <a:bodyPr vert="horz" lIns="91440" tIns="45720" rIns="91440" bIns="45720" rtlCol="0"/>
          <a:lstStyle>
            <a:lvl1pPr algn="l">
              <a:defRPr sz="1200">
                <a:latin typeface="Encode Sans Expanded" panose="00000505000000000000" pitchFamily="2" charset="0"/>
              </a:defRPr>
            </a:lvl1pPr>
          </a:lstStyle>
          <a:p>
            <a:endParaRPr lang="fr-FR"/>
          </a:p>
        </p:txBody>
      </p:sp>
      <p:sp>
        <p:nvSpPr>
          <p:cNvPr id="3" name="Espace réservé de la date 2"/>
          <p:cNvSpPr>
            <a:spLocks noGrp="1"/>
          </p:cNvSpPr>
          <p:nvPr>
            <p:ph type="dt" idx="1"/>
          </p:nvPr>
        </p:nvSpPr>
        <p:spPr>
          <a:xfrm>
            <a:off x="5625495" y="1"/>
            <a:ext cx="4303607" cy="342179"/>
          </a:xfrm>
          <a:prstGeom prst="rect">
            <a:avLst/>
          </a:prstGeom>
        </p:spPr>
        <p:txBody>
          <a:bodyPr vert="horz" lIns="91440" tIns="45720" rIns="91440" bIns="45720" rtlCol="0"/>
          <a:lstStyle>
            <a:lvl1pPr algn="r">
              <a:defRPr sz="1200">
                <a:latin typeface="Encode Sans Expanded" panose="00000505000000000000" pitchFamily="2" charset="0"/>
              </a:defRPr>
            </a:lvl1pPr>
          </a:lstStyle>
          <a:p>
            <a:fld id="{499D647E-0E65-4A14-903D-757EDF104052}" type="datetimeFigureOut">
              <a:rPr lang="fr-FR" smtClean="0"/>
              <a:pPr/>
              <a:t>26/02/2026</a:t>
            </a:fld>
            <a:endParaRPr lang="fr-FR"/>
          </a:p>
        </p:txBody>
      </p:sp>
      <p:sp>
        <p:nvSpPr>
          <p:cNvPr id="4" name="Espace réservé de l'image des diapositives 3"/>
          <p:cNvSpPr>
            <a:spLocks noGrp="1" noRot="1" noChangeAspect="1"/>
          </p:cNvSpPr>
          <p:nvPr>
            <p:ph type="sldImg" idx="2"/>
          </p:nvPr>
        </p:nvSpPr>
        <p:spPr>
          <a:xfrm>
            <a:off x="354013" y="469900"/>
            <a:ext cx="4792662" cy="2695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5615464" y="918505"/>
            <a:ext cx="4172984" cy="5364070"/>
          </a:xfrm>
          <a:prstGeom prst="rect">
            <a:avLst/>
          </a:prstGeom>
          <a:ln>
            <a:solidFill>
              <a:schemeClr val="tx1"/>
            </a:solidFill>
          </a:ln>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477722"/>
            <a:ext cx="4303607" cy="342178"/>
          </a:xfrm>
          <a:prstGeom prst="rect">
            <a:avLst/>
          </a:prstGeom>
        </p:spPr>
        <p:txBody>
          <a:bodyPr vert="horz" lIns="91440" tIns="45720" rIns="91440" bIns="45720" rtlCol="0" anchor="b"/>
          <a:lstStyle>
            <a:lvl1pPr algn="l">
              <a:defRPr sz="1200">
                <a:latin typeface="Encode Sans Expanded" panose="00000505000000000000" pitchFamily="2" charset="0"/>
              </a:defRPr>
            </a:lvl1pPr>
          </a:lstStyle>
          <a:p>
            <a:endParaRPr lang="fr-FR"/>
          </a:p>
        </p:txBody>
      </p:sp>
      <p:sp>
        <p:nvSpPr>
          <p:cNvPr id="7" name="Espace réservé du numéro de diapositive 6"/>
          <p:cNvSpPr>
            <a:spLocks noGrp="1"/>
          </p:cNvSpPr>
          <p:nvPr>
            <p:ph type="sldNum" sz="quarter" idx="5"/>
          </p:nvPr>
        </p:nvSpPr>
        <p:spPr>
          <a:xfrm>
            <a:off x="5625495" y="6477722"/>
            <a:ext cx="4303607" cy="342178"/>
          </a:xfrm>
          <a:prstGeom prst="rect">
            <a:avLst/>
          </a:prstGeom>
        </p:spPr>
        <p:txBody>
          <a:bodyPr vert="horz" lIns="91440" tIns="45720" rIns="91440" bIns="45720" rtlCol="0" anchor="b"/>
          <a:lstStyle>
            <a:lvl1pPr algn="r">
              <a:defRPr sz="1200">
                <a:latin typeface="Encode Sans Expanded" panose="00000505000000000000" pitchFamily="2" charset="0"/>
              </a:defRPr>
            </a:lvl1pPr>
          </a:lstStyle>
          <a:p>
            <a:fld id="{DA46B207-691D-4EE2-B9CC-9F376BF0DE64}" type="slidenum">
              <a:rPr lang="fr-FR" smtClean="0"/>
              <a:pPr/>
              <a:t>‹N°›</a:t>
            </a:fld>
            <a:endParaRPr lang="fr-FR"/>
          </a:p>
        </p:txBody>
      </p:sp>
      <p:sp>
        <p:nvSpPr>
          <p:cNvPr id="8" name="TextBox 7">
            <a:extLst>
              <a:ext uri="{FF2B5EF4-FFF2-40B4-BE49-F238E27FC236}">
                <a16:creationId xmlns:a16="http://schemas.microsoft.com/office/drawing/2014/main" id="{65375926-54D0-41AB-9550-418420F028D3}"/>
              </a:ext>
            </a:extLst>
          </p:cNvPr>
          <p:cNvSpPr txBox="1"/>
          <p:nvPr/>
        </p:nvSpPr>
        <p:spPr>
          <a:xfrm>
            <a:off x="5547539" y="472383"/>
            <a:ext cx="3330530" cy="336673"/>
          </a:xfrm>
          <a:prstGeom prst="rect">
            <a:avLst/>
          </a:prstGeom>
          <a:noFill/>
        </p:spPr>
        <p:txBody>
          <a:bodyPr wrap="square" rtlCol="0">
            <a:spAutoFit/>
          </a:bodyPr>
          <a:lstStyle/>
          <a:p>
            <a:r>
              <a:rPr lang="fr-BE" sz="1600" b="1">
                <a:latin typeface="Encode Sans Expanded" panose="00000505000000000000" pitchFamily="2" charset="0"/>
              </a:rPr>
              <a:t>Key messages</a:t>
            </a:r>
            <a:endParaRPr lang="en-US" sz="1600" b="1">
              <a:latin typeface="Encode Sans Expanded" panose="00000505000000000000" pitchFamily="2" charset="0"/>
            </a:endParaRPr>
          </a:p>
        </p:txBody>
      </p:sp>
      <p:sp>
        <p:nvSpPr>
          <p:cNvPr id="10" name="ZoneTexte 8">
            <a:extLst>
              <a:ext uri="{FF2B5EF4-FFF2-40B4-BE49-F238E27FC236}">
                <a16:creationId xmlns:a16="http://schemas.microsoft.com/office/drawing/2014/main" id="{A951023D-8294-437A-B99A-576625DB1A4F}"/>
              </a:ext>
            </a:extLst>
          </p:cNvPr>
          <p:cNvSpPr txBox="1"/>
          <p:nvPr/>
        </p:nvSpPr>
        <p:spPr>
          <a:xfrm>
            <a:off x="124895" y="3310658"/>
            <a:ext cx="4053817" cy="307148"/>
          </a:xfrm>
          <a:prstGeom prst="rect">
            <a:avLst/>
          </a:prstGeom>
          <a:noFill/>
        </p:spPr>
        <p:txBody>
          <a:bodyPr wrap="square" lIns="90818" tIns="45409" rIns="90818" bIns="45409" rtlCol="0">
            <a:spAutoFit/>
          </a:bodyPr>
          <a:lstStyle/>
          <a:p>
            <a:r>
              <a:rPr lang="fr-BE" sz="1400" b="1">
                <a:latin typeface="Encode Sans Expanded" panose="00000505000000000000" pitchFamily="2" charset="0"/>
              </a:rPr>
              <a:t>Objective</a:t>
            </a:r>
          </a:p>
        </p:txBody>
      </p:sp>
      <p:sp>
        <p:nvSpPr>
          <p:cNvPr id="11" name="Rectangle 10">
            <a:extLst>
              <a:ext uri="{FF2B5EF4-FFF2-40B4-BE49-F238E27FC236}">
                <a16:creationId xmlns:a16="http://schemas.microsoft.com/office/drawing/2014/main" id="{5CB83F46-436B-4B8E-8352-8A29FD4C72A8}"/>
              </a:ext>
            </a:extLst>
          </p:cNvPr>
          <p:cNvSpPr/>
          <p:nvPr/>
        </p:nvSpPr>
        <p:spPr>
          <a:xfrm>
            <a:off x="142953" y="3738316"/>
            <a:ext cx="5153795" cy="25258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ncode Sans Expanded" panose="00000505000000000000" pitchFamily="2" charset="0"/>
            </a:endParaRPr>
          </a:p>
        </p:txBody>
      </p:sp>
    </p:spTree>
    <p:extLst>
      <p:ext uri="{BB962C8B-B14F-4D97-AF65-F5344CB8AC3E}">
        <p14:creationId xmlns:p14="http://schemas.microsoft.com/office/powerpoint/2010/main" val="160071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ncode Sans Expanded" panose="00000505000000000000" pitchFamily="2" charset="0"/>
        <a:ea typeface="+mn-ea"/>
        <a:cs typeface="+mn-cs"/>
      </a:defRPr>
    </a:lvl1pPr>
    <a:lvl2pPr marL="457200" algn="l" defTabSz="914400" rtl="0" eaLnBrk="1" latinLnBrk="0" hangingPunct="1">
      <a:defRPr sz="1200" kern="1200">
        <a:solidFill>
          <a:schemeClr val="tx1"/>
        </a:solidFill>
        <a:latin typeface="Encode Sans Expanded" panose="00000505000000000000" pitchFamily="2" charset="0"/>
        <a:ea typeface="+mn-ea"/>
        <a:cs typeface="+mn-cs"/>
      </a:defRPr>
    </a:lvl2pPr>
    <a:lvl3pPr marL="914400" algn="l" defTabSz="914400" rtl="0" eaLnBrk="1" latinLnBrk="0" hangingPunct="1">
      <a:defRPr sz="1200" kern="1200">
        <a:solidFill>
          <a:schemeClr val="tx1"/>
        </a:solidFill>
        <a:latin typeface="Encode Sans Expanded" panose="00000505000000000000" pitchFamily="2" charset="0"/>
        <a:ea typeface="+mn-ea"/>
        <a:cs typeface="+mn-cs"/>
      </a:defRPr>
    </a:lvl3pPr>
    <a:lvl4pPr marL="1371600" algn="l" defTabSz="914400" rtl="0" eaLnBrk="1" latinLnBrk="0" hangingPunct="1">
      <a:defRPr sz="1200" kern="1200">
        <a:solidFill>
          <a:schemeClr val="tx1"/>
        </a:solidFill>
        <a:latin typeface="Encode Sans Expanded" panose="00000505000000000000" pitchFamily="2" charset="0"/>
        <a:ea typeface="+mn-ea"/>
        <a:cs typeface="+mn-cs"/>
      </a:defRPr>
    </a:lvl4pPr>
    <a:lvl5pPr marL="1828800" algn="l" defTabSz="914400" rtl="0" eaLnBrk="1" latinLnBrk="0" hangingPunct="1">
      <a:defRPr sz="1200" kern="1200">
        <a:solidFill>
          <a:schemeClr val="tx1"/>
        </a:solidFill>
        <a:latin typeface="Encode Sans Expanded" panose="00000505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image" Target="../media/image9.jpe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easeplan.com/fr-fr/lldpro/showroom/peugeot/3008/?fuelTypes=hybrid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leaseplan.com/fr-fr/lld-pro/showroom/peugeo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leaseplan.com/fr-fr/lld-pro/showro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4013" y="469900"/>
            <a:ext cx="4792662" cy="2695575"/>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1">
                <a:latin typeface="Encode Sans"/>
              </a:rPr>
              <a:t>Slide </a:t>
            </a:r>
            <a:fld id="{77F985E3-109E-4743-A08B-EF8AAC6700E8}" type="slidenum">
              <a:rPr lang="en-US" b="1" i="1" smtClean="0">
                <a:latin typeface="Encode San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lang="fr-FR" b="1" i="1">
              <a:latin typeface="Encode Sans"/>
            </a:endParaRPr>
          </a:p>
          <a:p>
            <a:endParaRPr lang="fr-FR">
              <a:latin typeface="Encode Sans" pitchFamily="2" charset="0"/>
            </a:endParaRPr>
          </a:p>
          <a:p>
            <a:r>
              <a:rPr lang="en-GB">
                <a:latin typeface="Encode Sans" pitchFamily="2" charset="0"/>
              </a:rPr>
              <a:t>Welcome to this virtual classroom.</a:t>
            </a:r>
            <a:endParaRPr lang="fr-FR">
              <a:latin typeface="Encode Sans" pitchFamily="2" charset="0"/>
            </a:endParaRPr>
          </a:p>
          <a:p>
            <a:endParaRPr lang="fr-FR" b="0" u="none">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a:latin typeface="Encode Sans" pitchFamily="2" charset="0"/>
              </a:rPr>
              <a:t>#</a:t>
            </a:r>
            <a:r>
              <a:rPr lang="en-GB" b="1" i="1">
                <a:latin typeface="Encode Sans" pitchFamily="2" charset="0"/>
              </a:rPr>
              <a:t>click to go to next slide#</a:t>
            </a:r>
            <a:endParaRPr lang="fr-FR" b="1" i="1">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1">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1">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err="1">
                <a:latin typeface="Encode Sans" pitchFamily="2" charset="0"/>
              </a:rPr>
              <a:t>Trainer's</a:t>
            </a:r>
            <a:r>
              <a:rPr lang="fr-FR" b="1" i="1">
                <a:latin typeface="Encode Sans" pitchFamily="2" charset="0"/>
              </a:rPr>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a Master document. The vehicle examples / costings presented in this VCT are based on French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en-GB"/>
              <a:t>A </a:t>
            </a:r>
            <a:r>
              <a:rPr lang="en-GB" b="1"/>
              <a:t>COUNTRY</a:t>
            </a:r>
            <a:r>
              <a:rPr lang="en-GB"/>
              <a:t> and </a:t>
            </a:r>
            <a:r>
              <a:rPr lang="en-GB" b="1"/>
              <a:t>BRAND</a:t>
            </a:r>
            <a:r>
              <a:rPr lang="en-GB"/>
              <a:t> adaptation is necessary to allow a good deployment of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Each slide requiring country adaptation/validation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identified by the pictogram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Each slide requiring brand adaptation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identified by the pictogram</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ea typeface="+mn-ea"/>
              <a:cs typeface="+mn-cs"/>
            </a:endParaRPr>
          </a:p>
        </p:txBody>
      </p:sp>
      <p:pic>
        <p:nvPicPr>
          <p:cNvPr id="5" name="Picture 2" descr="Stellantis dévoile un florilège de slogans pour ses marques">
            <a:extLst>
              <a:ext uri="{FF2B5EF4-FFF2-40B4-BE49-F238E27FC236}">
                <a16:creationId xmlns:a16="http://schemas.microsoft.com/office/drawing/2014/main" id="{B339CAF5-21E8-A6D5-75F9-F3B8F4755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021" y="4944920"/>
            <a:ext cx="430722" cy="26291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6" name="Picture 2" descr="Drapeaux Monde Banque d'images et photos libres de droit - iStock">
            <a:extLst>
              <a:ext uri="{FF2B5EF4-FFF2-40B4-BE49-F238E27FC236}">
                <a16:creationId xmlns:a16="http://schemas.microsoft.com/office/drawing/2014/main" id="{FDD21926-2024-167D-34F5-C02476B7D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9021" y="4107811"/>
            <a:ext cx="314758" cy="28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959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Encode Sans Expanded"/>
              </a:rPr>
              <a:t>Objections are normal and even necessary. It shows that the customer is evolving in her/his buying process.</a:t>
            </a:r>
          </a:p>
          <a:p>
            <a:endParaRPr lang="en-GB">
              <a:latin typeface="Encode Sans Expanded"/>
            </a:endParaRPr>
          </a:p>
          <a:p>
            <a:r>
              <a:rPr lang="en-GB">
                <a:latin typeface="Encode Sans Expanded"/>
              </a:rPr>
              <a:t>Dealing with and resolving these objections will allow you to reinforce the customer desire to acquire your mobility solution. It will then create value so that you will be in a better position in the final negotiation phase.</a:t>
            </a:r>
          </a:p>
          <a:p>
            <a:endParaRPr lang="en-GB">
              <a:latin typeface="Encode Sans Expanded"/>
            </a:endParaRPr>
          </a:p>
          <a:p>
            <a:r>
              <a:rPr lang="en-GB">
                <a:latin typeface="Encode Sans Expanded"/>
              </a:rPr>
              <a:t>Never argue or devalue an objection. If the customer makes an objection, it is because it is important to her/him.</a:t>
            </a:r>
          </a:p>
          <a:p>
            <a:endParaRPr lang="fr-BE" altLang="fr-FR"/>
          </a:p>
          <a:p>
            <a:r>
              <a:rPr lang="en-GB" altLang="fr-FR">
                <a:latin typeface="Encode Sans Expanded"/>
              </a:rPr>
              <a:t>It is essential to make a clear distinction between:</a:t>
            </a:r>
            <a:endParaRPr lang="fr-BE" altLang="fr-FR">
              <a:latin typeface="Encode Sans Expanded"/>
            </a:endParaRPr>
          </a:p>
          <a:p>
            <a:r>
              <a:rPr lang="fr-BE" altLang="fr-FR" b="1">
                <a:latin typeface="Encode Sans Expanded"/>
              </a:rPr>
              <a:t>- "solution-objections".  </a:t>
            </a:r>
            <a:endParaRPr lang="fr-BE" altLang="fr-FR" b="1"/>
          </a:p>
          <a:p>
            <a:r>
              <a:rPr lang="en-GB">
                <a:latin typeface="Encode Sans Expanded"/>
              </a:rPr>
              <a:t>Ex.: “If I buy this BEV, how will I recharge it at home?”</a:t>
            </a:r>
          </a:p>
          <a:p>
            <a:r>
              <a:rPr lang="en-GB">
                <a:latin typeface="Encode Sans Expanded"/>
              </a:rPr>
              <a:t>=&gt; Use the "why" to get to the root of the objection</a:t>
            </a:r>
            <a:endParaRPr lang="fr-BE">
              <a:latin typeface="Encode Sans Expanded"/>
            </a:endParaRPr>
          </a:p>
          <a:p>
            <a:r>
              <a:rPr lang="fr-BE" b="1">
                <a:latin typeface="Encode Sans Expanded"/>
              </a:rPr>
              <a:t>- and "</a:t>
            </a:r>
            <a:r>
              <a:rPr lang="fr-BE" b="1" err="1">
                <a:latin typeface="Encode Sans Expanded"/>
              </a:rPr>
              <a:t>price</a:t>
            </a:r>
            <a:r>
              <a:rPr lang="fr-BE" b="1">
                <a:latin typeface="Encode Sans Expanded"/>
              </a:rPr>
              <a:t>" objections</a:t>
            </a:r>
          </a:p>
          <a:p>
            <a:r>
              <a:rPr lang="en-GB">
                <a:latin typeface="Encode Sans Expanded"/>
              </a:rPr>
              <a:t>The "price" game is an integral part of the negotiation phase.</a:t>
            </a:r>
          </a:p>
          <a:p>
            <a:r>
              <a:rPr lang="en-GB">
                <a:latin typeface="Encode Sans Expanded"/>
              </a:rPr>
              <a:t>Ask yourself if the request is legitimate.</a:t>
            </a:r>
            <a:r>
              <a:rPr lang="fr-BE">
                <a:latin typeface="Encode Sans Expanded"/>
              </a:rPr>
              <a:t> </a:t>
            </a:r>
          </a:p>
          <a:p>
            <a:r>
              <a:rPr lang="en-GB" altLang="fr-FR">
                <a:latin typeface="Encode Sans Expanded"/>
              </a:rPr>
              <a:t>=&gt; More expensive than a competitor? </a:t>
            </a:r>
          </a:p>
          <a:p>
            <a:r>
              <a:rPr lang="en-GB" altLang="fr-FR">
                <a:latin typeface="Encode Sans Expanded"/>
              </a:rPr>
              <a:t>=&gt; Out of the customer's budget? </a:t>
            </a:r>
          </a:p>
          <a:p>
            <a:r>
              <a:rPr lang="en-GB" altLang="fr-FR">
                <a:latin typeface="Encode Sans Expanded"/>
              </a:rPr>
              <a:t>=&gt; Is the offer over-positioned in terms of services? </a:t>
            </a:r>
          </a:p>
          <a:p>
            <a:r>
              <a:rPr lang="en-GB" altLang="fr-FR">
                <a:latin typeface="Encode Sans Expanded"/>
              </a:rPr>
              <a:t>=&gt; Or is it just negotiating “on principle”?</a:t>
            </a:r>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pPr/>
              <a:t>10</a:t>
            </a:fld>
            <a:endParaRPr lang="fr-FR"/>
          </a:p>
        </p:txBody>
      </p:sp>
      <p:sp>
        <p:nvSpPr>
          <p:cNvPr id="5" name="TextBox 4">
            <a:extLst>
              <a:ext uri="{FF2B5EF4-FFF2-40B4-BE49-F238E27FC236}">
                <a16:creationId xmlns:a16="http://schemas.microsoft.com/office/drawing/2014/main" id="{BD0CC8AD-177E-CC9E-0B09-57495D38F51A}"/>
              </a:ext>
            </a:extLst>
          </p:cNvPr>
          <p:cNvSpPr txBox="1"/>
          <p:nvPr/>
        </p:nvSpPr>
        <p:spPr>
          <a:xfrm>
            <a:off x="142952" y="3813630"/>
            <a:ext cx="4912577" cy="461517"/>
          </a:xfrm>
          <a:prstGeom prst="rect">
            <a:avLst/>
          </a:prstGeom>
          <a:noFill/>
        </p:spPr>
        <p:txBody>
          <a:bodyPr wrap="square" lIns="91294" tIns="45647" rIns="91294" bIns="45647" rtlCol="0">
            <a:spAutoFit/>
          </a:bodyPr>
          <a:lstStyle/>
          <a:p>
            <a:r>
              <a:rPr lang="en-GB" sz="1200">
                <a:solidFill>
                  <a:prstClr val="black"/>
                </a:solidFill>
                <a:latin typeface="Encode Sans Expanded" panose="00000505000000000000" pitchFamily="2" charset="0"/>
              </a:rPr>
              <a:t>Remind the participants of the good practices when dealing with customer objections</a:t>
            </a:r>
            <a:endParaRPr lang="fr-BE" sz="1200">
              <a:solidFill>
                <a:prstClr val="black"/>
              </a:solidFill>
              <a:latin typeface="Encode Sans Expanded" panose="00000505000000000000" pitchFamily="2" charset="0"/>
            </a:endParaRPr>
          </a:p>
        </p:txBody>
      </p:sp>
    </p:spTree>
    <p:extLst>
      <p:ext uri="{BB962C8B-B14F-4D97-AF65-F5344CB8AC3E}">
        <p14:creationId xmlns:p14="http://schemas.microsoft.com/office/powerpoint/2010/main" val="248992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GB">
                <a:latin typeface="Encode Sans Expanded"/>
              </a:rPr>
              <a:t>What good negotiation practices do you use in the field?</a:t>
            </a:r>
          </a:p>
          <a:p>
            <a:endParaRPr lang="en-GB">
              <a:latin typeface="Encode Sans Expanded"/>
            </a:endParaRPr>
          </a:p>
          <a:p>
            <a:r>
              <a:rPr lang="en-GB">
                <a:latin typeface="Encode Sans Expanded"/>
              </a:rPr>
              <a:t>You've given it your all, but the customer wants more. How do you react?</a:t>
            </a:r>
          </a:p>
          <a:p>
            <a:pPr marL="171450" indent="-171450">
              <a:buFont typeface="Symbol" panose="05050102010706020507" pitchFamily="18" charset="2"/>
              <a:buChar char="Þ"/>
            </a:pPr>
            <a:r>
              <a:rPr lang="en-GB">
                <a:latin typeface="Encode Sans Expanded"/>
              </a:rPr>
              <a:t>I'll give you 1 minute to think about that, then we'll go round the table.</a:t>
            </a:r>
          </a:p>
          <a:p>
            <a:endParaRPr lang="fr-BE"/>
          </a:p>
          <a:p>
            <a:r>
              <a:rPr lang="fr-BE">
                <a:latin typeface="Encode Sans Expanded"/>
              </a:rPr>
              <a:t>Basis for a debriefing:</a:t>
            </a:r>
          </a:p>
          <a:p>
            <a:pPr marL="342900" indent="-342900">
              <a:buFont typeface="+mj-lt"/>
              <a:buAutoNum type="arabicPeriod"/>
            </a:pPr>
            <a:endParaRPr lang="fr-BE"/>
          </a:p>
          <a:p>
            <a:pPr marL="342900" indent="-342900">
              <a:buFont typeface="+mj-lt"/>
              <a:buAutoNum type="arabicPeriod"/>
            </a:pPr>
            <a:r>
              <a:rPr lang="en-GB">
                <a:latin typeface="Encode Sans Expanded"/>
              </a:rPr>
              <a:t>Never enter into a negotiation without knowing your room for manoeuvre and its effect on the price</a:t>
            </a:r>
          </a:p>
          <a:p>
            <a:pPr marL="342900" indent="-342900">
              <a:buFont typeface="+mj-lt"/>
              <a:buAutoNum type="arabicPeriod"/>
            </a:pPr>
            <a:r>
              <a:rPr lang="en-GB">
                <a:latin typeface="Encode Sans Expanded"/>
              </a:rPr>
              <a:t>Know your counterpart and his or her expectations in terms of negotiation</a:t>
            </a:r>
          </a:p>
          <a:p>
            <a:pPr marL="342900" indent="-342900">
              <a:buFont typeface="+mj-lt"/>
              <a:buAutoNum type="arabicPeriod"/>
            </a:pPr>
            <a:r>
              <a:rPr lang="en-GB">
                <a:latin typeface="Encode Sans Expanded"/>
              </a:rPr>
              <a:t>Apply the principle of reciprocity</a:t>
            </a:r>
          </a:p>
          <a:p>
            <a:pPr marL="342900" indent="-342900">
              <a:buFont typeface="+mj-lt"/>
              <a:buAutoNum type="arabicPeriod"/>
            </a:pPr>
            <a:r>
              <a:rPr lang="en-GB">
                <a:latin typeface="Encode Sans Expanded"/>
              </a:rPr>
              <a:t>Sell the advantages of signing as soon as possible to secure the price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8D5B7A6A-EB44-28BC-4FD8-1EFABD0B538A}"/>
              </a:ext>
            </a:extLst>
          </p:cNvPr>
          <p:cNvSpPr txBox="1"/>
          <p:nvPr/>
        </p:nvSpPr>
        <p:spPr>
          <a:xfrm>
            <a:off x="223457" y="3841878"/>
            <a:ext cx="45849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t>Share participants' experiences </a:t>
            </a:r>
            <a:r>
              <a:rPr lang="en-GB" sz="1200">
                <a:solidFill>
                  <a:prstClr val="black"/>
                </a:solidFill>
                <a:latin typeface="Encode Sans Expanded" panose="00000505000000000000" pitchFamily="2" charset="0"/>
              </a:rPr>
              <a:t>about</a:t>
            </a:r>
            <a:r>
              <a:rPr kumimoji="0" lang="en-GB"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t> commercial negotiation in the context of presenting the offer to </a:t>
            </a:r>
            <a:r>
              <a:rPr kumimoji="0" lang="en-GB" sz="1200" b="0" i="0" u="none" strike="noStrike" kern="1200" cap="none" spc="0" normalizeH="0" baseline="0" noProof="0" err="1">
                <a:ln>
                  <a:noFill/>
                </a:ln>
                <a:solidFill>
                  <a:prstClr val="black"/>
                </a:solidFill>
                <a:effectLst/>
                <a:uLnTx/>
                <a:uFillTx/>
                <a:latin typeface="Encode Sans Expanded" panose="00000505000000000000" pitchFamily="2" charset="0"/>
                <a:ea typeface="+mn-ea"/>
                <a:cs typeface="+mn-cs"/>
              </a:rPr>
              <a:t>BtoB</a:t>
            </a:r>
            <a:r>
              <a:rPr kumimoji="0" lang="en-GB"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t> customers</a:t>
            </a:r>
            <a:endPar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1612346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Encode Sans Expanded"/>
              </a:rPr>
              <a:t>Make sure you have identified the customer needs by restating their main expectations and obtaining the customer agreement on each of them. It could happen that, between the needs discovery phase and the offer presentation phase, the customer needs have changed so that new elements need to be considered.</a:t>
            </a:r>
          </a:p>
          <a:p>
            <a:endParaRPr lang="en-GB">
              <a:latin typeface="Encode Sans Expanded"/>
            </a:endParaRPr>
          </a:p>
          <a:p>
            <a:r>
              <a:rPr lang="en-GB">
                <a:latin typeface="Encode Sans Expanded"/>
              </a:rPr>
              <a:t>Recall the benefits of your solution (product USP, financing, mobility services, …) and make sure that all solution-objections are cleared before presenting your price.</a:t>
            </a:r>
          </a:p>
          <a:p>
            <a:endParaRPr lang="en-GB">
              <a:latin typeface="Encode Sans Expanded"/>
            </a:endParaRPr>
          </a:p>
          <a:p>
            <a:r>
              <a:rPr lang="en-GB">
                <a:latin typeface="Encode Sans Expanded"/>
              </a:rPr>
              <a:t>Be aware of your negotiation limits and the effects of your concessions on the profitability of your proposal.</a:t>
            </a:r>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pPr/>
              <a:t>12</a:t>
            </a:fld>
            <a:endParaRPr lang="fr-FR"/>
          </a:p>
        </p:txBody>
      </p:sp>
      <p:sp>
        <p:nvSpPr>
          <p:cNvPr id="5" name="TextBox 4">
            <a:extLst>
              <a:ext uri="{FF2B5EF4-FFF2-40B4-BE49-F238E27FC236}">
                <a16:creationId xmlns:a16="http://schemas.microsoft.com/office/drawing/2014/main" id="{B2C9AA92-9BFA-103E-2547-772DE9AA4ABC}"/>
              </a:ext>
            </a:extLst>
          </p:cNvPr>
          <p:cNvSpPr txBox="1"/>
          <p:nvPr/>
        </p:nvSpPr>
        <p:spPr>
          <a:xfrm>
            <a:off x="223457" y="3841878"/>
            <a:ext cx="45849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prstClr val="black"/>
                </a:solidFill>
                <a:latin typeface="Encode Sans Expanded" panose="00000505000000000000" pitchFamily="2" charset="0"/>
              </a:rPr>
              <a:t>Remind the participants of the framework to follow when presenting the offer to the customer</a:t>
            </a:r>
            <a:endPar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3289529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GB">
                <a:latin typeface="Encode Sans Expanded"/>
              </a:rPr>
              <a:t>Expected duration of this sequence = 25 minutes</a:t>
            </a:r>
            <a:endParaRPr lang="fr-BE">
              <a:latin typeface="Encode Sans Expanded"/>
            </a:endParaRPr>
          </a:p>
          <a:p>
            <a:endParaRPr lang="fr-BE"/>
          </a:p>
          <a:p>
            <a:r>
              <a:rPr lang="fr-FR">
                <a:latin typeface="Encode Sans Expanded"/>
              </a:rPr>
              <a:t>0.   </a:t>
            </a:r>
            <a:r>
              <a:rPr lang="en-GB">
                <a:latin typeface="Encode Sans Expanded"/>
              </a:rPr>
              <a:t>The context (5 minutes)</a:t>
            </a:r>
            <a:endParaRPr lang="fr-FR">
              <a:latin typeface="Encode Sans Expanded"/>
            </a:endParaRPr>
          </a:p>
          <a:p>
            <a:pPr marL="265113" indent="-265113">
              <a:tabLst>
                <a:tab pos="268288" algn="l"/>
              </a:tabLst>
            </a:pPr>
            <a:r>
              <a:rPr lang="fr-FR">
                <a:latin typeface="Encode Sans Expanded"/>
              </a:rPr>
              <a:t>1.    </a:t>
            </a:r>
            <a:r>
              <a:rPr lang="en-GB">
                <a:latin typeface="Encode Sans Expanded"/>
              </a:rPr>
              <a:t>Preparation work in 3 sub-groups (5 minutes)</a:t>
            </a:r>
            <a:r>
              <a:rPr lang="fr-FR">
                <a:latin typeface="Encode Sans Expanded"/>
              </a:rPr>
              <a:t> </a:t>
            </a:r>
            <a:endParaRPr lang="fr-FR"/>
          </a:p>
          <a:p>
            <a:pPr marL="267970" indent="-267970" defTabSz="268288">
              <a:buAutoNum type="arabicPeriod" startAt="2"/>
            </a:pPr>
            <a:r>
              <a:rPr lang="en-GB">
                <a:latin typeface="Encode Sans Expanded"/>
              </a:rPr>
              <a:t>Customer presentation and response to objections (2 x 5 minutes)</a:t>
            </a:r>
            <a:endParaRPr lang="fr-FR">
              <a:latin typeface="Encode Sans Expanded"/>
            </a:endParaRPr>
          </a:p>
          <a:p>
            <a:pPr marL="267970" indent="-267970" defTabSz="268288">
              <a:buAutoNum type="arabicPeriod" startAt="2"/>
            </a:pPr>
            <a:r>
              <a:rPr lang="en-GB">
                <a:latin typeface="Encode Sans Expanded"/>
              </a:rPr>
              <a:t>Synthesis and debriefing (5 minutes)</a:t>
            </a:r>
            <a:endParaRPr lang="fr-FR">
              <a:latin typeface="Encode Sans Expanded"/>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ea typeface="+mn-ea"/>
              <a:cs typeface="+mn-cs"/>
            </a:endParaRPr>
          </a:p>
        </p:txBody>
      </p:sp>
      <p:sp>
        <p:nvSpPr>
          <p:cNvPr id="5" name="ZoneTexte 3">
            <a:extLst>
              <a:ext uri="{FF2B5EF4-FFF2-40B4-BE49-F238E27FC236}">
                <a16:creationId xmlns:a16="http://schemas.microsoft.com/office/drawing/2014/main" id="{70C1F218-0623-8275-02AF-3B1829339AD6}"/>
              </a:ext>
            </a:extLst>
          </p:cNvPr>
          <p:cNvSpPr txBox="1"/>
          <p:nvPr/>
        </p:nvSpPr>
        <p:spPr>
          <a:xfrm>
            <a:off x="224863" y="3832411"/>
            <a:ext cx="4862637" cy="830997"/>
          </a:xfrm>
          <a:prstGeom prst="rect">
            <a:avLst/>
          </a:prstGeom>
          <a:noFill/>
        </p:spPr>
        <p:txBody>
          <a:bodyPr wrap="square" rtlCol="0">
            <a:spAutoFit/>
          </a:bodyPr>
          <a:lstStyle/>
          <a:p>
            <a:pPr marL="171450" indent="-171450">
              <a:buFont typeface="Arial" panose="020B0604020202020204" pitchFamily="34" charset="0"/>
              <a:buChar char="•"/>
            </a:pPr>
            <a:r>
              <a:rPr lang="en-GB" sz="1200" b="0">
                <a:solidFill>
                  <a:schemeClr val="tx1"/>
                </a:solidFill>
                <a:latin typeface="Encode Sans Expanded" panose="00000505000000000000" pitchFamily="2" charset="0"/>
              </a:rPr>
              <a:t>Practice how to present the service offer and the strengths of the [New </a:t>
            </a:r>
            <a:r>
              <a:rPr lang="en-GB" sz="1200" b="0" err="1">
                <a:solidFill>
                  <a:schemeClr val="tx1"/>
                </a:solidFill>
                <a:latin typeface="Encode Sans Expanded" panose="00000505000000000000" pitchFamily="2" charset="0"/>
              </a:rPr>
              <a:t>Leaseco</a:t>
            </a:r>
            <a:r>
              <a:rPr lang="en-GB" sz="1200" b="0">
                <a:solidFill>
                  <a:schemeClr val="tx1"/>
                </a:solidFill>
                <a:latin typeface="Encode Sans Expanded" panose="00000505000000000000" pitchFamily="2" charset="0"/>
              </a:rPr>
              <a:t>].</a:t>
            </a:r>
          </a:p>
          <a:p>
            <a:pPr marL="171450" indent="-171450">
              <a:buFont typeface="Arial" panose="020B0604020202020204" pitchFamily="34" charset="0"/>
              <a:buChar char="•"/>
            </a:pPr>
            <a:endParaRPr lang="en-GB" sz="1200" b="0">
              <a:solidFill>
                <a:schemeClr val="tx1"/>
              </a:solidFill>
              <a:latin typeface="Encode Sans Expanded" panose="00000505000000000000" pitchFamily="2" charset="0"/>
            </a:endParaRPr>
          </a:p>
          <a:p>
            <a:pPr marL="171450" indent="-171450">
              <a:buFont typeface="Arial" panose="020B0604020202020204" pitchFamily="34" charset="0"/>
              <a:buChar char="•"/>
            </a:pPr>
            <a:r>
              <a:rPr lang="en-GB" sz="1200" b="0">
                <a:solidFill>
                  <a:schemeClr val="tx1"/>
                </a:solidFill>
                <a:latin typeface="Encode Sans Expanded" panose="00000505000000000000" pitchFamily="2" charset="0"/>
              </a:rPr>
              <a:t>Present an offer in a professional way</a:t>
            </a:r>
            <a:endParaRPr lang="fr-FR" sz="1200" b="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3595872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Encode Sans Expanded"/>
              </a:rPr>
              <a:t>The trainer introduces the starting point and the context of the case.</a:t>
            </a:r>
            <a:r>
              <a:rPr lang="fr-BE">
                <a:latin typeface="Encode Sans Expanded"/>
              </a:rPr>
              <a:t> </a:t>
            </a:r>
            <a:endParaRPr lang="fr-BE"/>
          </a:p>
          <a:p>
            <a:pPr marL="171450" indent="-171450">
              <a:buFont typeface="Arial" panose="020B0604020202020204" pitchFamily="34" charset="0"/>
              <a:buChar char="•"/>
            </a:pPr>
            <a:r>
              <a:rPr lang="en-GB">
                <a:latin typeface="Encode Sans Expanded"/>
              </a:rPr>
              <a:t>Who is the customer?</a:t>
            </a:r>
          </a:p>
          <a:p>
            <a:pPr marL="171450" indent="-171450">
              <a:buFont typeface="Arial" panose="020B0604020202020204" pitchFamily="34" charset="0"/>
              <a:buChar char="•"/>
            </a:pPr>
            <a:r>
              <a:rPr lang="en-GB">
                <a:latin typeface="Encode Sans Expanded"/>
              </a:rPr>
              <a:t>Why have they requested an appointment?</a:t>
            </a:r>
          </a:p>
          <a:p>
            <a:pPr marL="171450" indent="-171450">
              <a:buFont typeface="Arial" panose="020B0604020202020204" pitchFamily="34" charset="0"/>
              <a:buChar char="•"/>
            </a:pPr>
            <a:r>
              <a:rPr lang="en-GB">
                <a:latin typeface="Encode Sans Expanded"/>
              </a:rPr>
              <a:t>What does the sales advisor know about this customer</a:t>
            </a:r>
            <a:endParaRPr lang="fr-BE">
              <a:latin typeface="Encode Sans Expanded"/>
            </a:endParaRPr>
          </a:p>
          <a:p>
            <a:pPr marL="171450" indent="-171450">
              <a:buFont typeface="Arial" panose="020B0604020202020204" pitchFamily="34" charset="0"/>
              <a:buChar char="•"/>
            </a:pPr>
            <a:endParaRPr lang="fr-BE"/>
          </a:p>
          <a:p>
            <a:r>
              <a:rPr lang="en-GB">
                <a:latin typeface="Encode Sans Expanded"/>
              </a:rPr>
              <a:t>The trainer plays the role of the customer, the co-facilitator [New </a:t>
            </a:r>
            <a:r>
              <a:rPr lang="en-GB" err="1">
                <a:latin typeface="Encode Sans Expanded"/>
              </a:rPr>
              <a:t>Leaseco</a:t>
            </a:r>
            <a:r>
              <a:rPr lang="en-GB">
                <a:latin typeface="Encode Sans Expanded"/>
              </a:rPr>
              <a:t>] plays the role of the boss. The participants play the role of the sales consultant.</a:t>
            </a:r>
          </a:p>
          <a:p>
            <a:endParaRPr lang="en-GB">
              <a:latin typeface="Encode Sans Expanded"/>
            </a:endParaRPr>
          </a:p>
          <a:p>
            <a:r>
              <a:rPr lang="en-GB">
                <a:latin typeface="Encode Sans Expanded"/>
              </a:rPr>
              <a:t>Details of the customer scenario, and detailed case scenario, see annex [Smart2job- trainer scenario].</a:t>
            </a:r>
            <a:endParaRPr lang="fr-BE"/>
          </a:p>
          <a:p>
            <a:endParaRPr lang="fr-BE"/>
          </a:p>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pPr/>
              <a:t>14</a:t>
            </a:fld>
            <a:endParaRPr lang="fr-FR"/>
          </a:p>
        </p:txBody>
      </p:sp>
      <p:sp>
        <p:nvSpPr>
          <p:cNvPr id="5" name="ZoneTexte 3">
            <a:extLst>
              <a:ext uri="{FF2B5EF4-FFF2-40B4-BE49-F238E27FC236}">
                <a16:creationId xmlns:a16="http://schemas.microsoft.com/office/drawing/2014/main" id="{40377854-6BA5-005A-71B1-AE25BEED4084}"/>
              </a:ext>
            </a:extLst>
          </p:cNvPr>
          <p:cNvSpPr txBox="1"/>
          <p:nvPr/>
        </p:nvSpPr>
        <p:spPr>
          <a:xfrm>
            <a:off x="224792" y="3819922"/>
            <a:ext cx="4861082" cy="276096"/>
          </a:xfrm>
          <a:prstGeom prst="rect">
            <a:avLst/>
          </a:prstGeom>
          <a:noFill/>
        </p:spPr>
        <p:txBody>
          <a:bodyPr wrap="square" lIns="91294" tIns="45647" rIns="91294" bIns="45647" rtlCol="0">
            <a:spAutoFit/>
          </a:bodyPr>
          <a:lstStyle/>
          <a:p>
            <a:r>
              <a:rPr lang="en-GB" sz="1200">
                <a:latin typeface="Encode Sans Expanded" panose="00000505000000000000" pitchFamily="2" charset="0"/>
              </a:rPr>
              <a:t>Explain the context of the case study</a:t>
            </a:r>
            <a:endParaRPr lang="fr-FR" sz="1200">
              <a:latin typeface="Encode Sans Expanded" panose="00000505000000000000" pitchFamily="2" charset="0"/>
            </a:endParaRPr>
          </a:p>
        </p:txBody>
      </p:sp>
    </p:spTree>
    <p:extLst>
      <p:ext uri="{BB962C8B-B14F-4D97-AF65-F5344CB8AC3E}">
        <p14:creationId xmlns:p14="http://schemas.microsoft.com/office/powerpoint/2010/main" val="322485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FF0000"/>
                </a:solidFill>
              </a:rPr>
              <a:t>Slide to be upgraded/validated according to the country and brand adaptations made to the customer scenario</a:t>
            </a:r>
            <a:endParaRPr lang="en-US">
              <a:solidFill>
                <a:srgbClr val="FF0000"/>
              </a:solidFill>
            </a:endParaRPr>
          </a:p>
        </p:txBody>
      </p:sp>
      <p:sp>
        <p:nvSpPr>
          <p:cNvPr id="4" name="Slide Number Placeholder 3"/>
          <p:cNvSpPr>
            <a:spLocks noGrp="1"/>
          </p:cNvSpPr>
          <p:nvPr>
            <p:ph type="sldNum" sz="quarter" idx="5"/>
          </p:nvPr>
        </p:nvSpPr>
        <p:spPr/>
        <p:txBody>
          <a:bodyPr/>
          <a:lstStyle/>
          <a:p>
            <a:fld id="{DA46B207-691D-4EE2-B9CC-9F376BF0DE64}" type="slidenum">
              <a:rPr lang="fr-FR" smtClean="0"/>
              <a:pPr/>
              <a:t>15</a:t>
            </a:fld>
            <a:endParaRPr lang="fr-FR"/>
          </a:p>
        </p:txBody>
      </p:sp>
      <p:sp>
        <p:nvSpPr>
          <p:cNvPr id="5" name="ZoneTexte 3">
            <a:extLst>
              <a:ext uri="{FF2B5EF4-FFF2-40B4-BE49-F238E27FC236}">
                <a16:creationId xmlns:a16="http://schemas.microsoft.com/office/drawing/2014/main" id="{BA3DE036-C99C-8063-112C-52E3C8F75B9A}"/>
              </a:ext>
            </a:extLst>
          </p:cNvPr>
          <p:cNvSpPr txBox="1"/>
          <p:nvPr/>
        </p:nvSpPr>
        <p:spPr>
          <a:xfrm>
            <a:off x="224792" y="3819922"/>
            <a:ext cx="4861082" cy="461517"/>
          </a:xfrm>
          <a:prstGeom prst="rect">
            <a:avLst/>
          </a:prstGeom>
          <a:noFill/>
        </p:spPr>
        <p:txBody>
          <a:bodyPr wrap="square" lIns="91294" tIns="45647" rIns="91294" bIns="45647" rtlCol="0">
            <a:spAutoFit/>
          </a:bodyPr>
          <a:lstStyle/>
          <a:p>
            <a:r>
              <a:rPr lang="en-GB" sz="1200">
                <a:latin typeface="Encode Sans Expanded" panose="00000505000000000000" pitchFamily="2" charset="0"/>
              </a:rPr>
              <a:t>Explain what the sales advisor knows about the customer at the start of the case</a:t>
            </a:r>
            <a:endParaRPr lang="fr-FR" sz="1200">
              <a:latin typeface="Encode Sans Expanded" panose="00000505000000000000" pitchFamily="2" charset="0"/>
            </a:endParaRPr>
          </a:p>
        </p:txBody>
      </p:sp>
    </p:spTree>
    <p:extLst>
      <p:ext uri="{BB962C8B-B14F-4D97-AF65-F5344CB8AC3E}">
        <p14:creationId xmlns:p14="http://schemas.microsoft.com/office/powerpoint/2010/main" val="602936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FF0000"/>
                </a:solidFill>
              </a:rPr>
              <a:t>Slide to be upgraded/validated according to the country and brand adaptations made to the customer scenario</a:t>
            </a:r>
            <a:endParaRPr lang="en-US">
              <a:solidFill>
                <a:srgbClr val="FF0000"/>
              </a:solidFill>
            </a:endParaRPr>
          </a:p>
        </p:txBody>
      </p:sp>
      <p:sp>
        <p:nvSpPr>
          <p:cNvPr id="4" name="Slide Number Placeholder 3"/>
          <p:cNvSpPr>
            <a:spLocks noGrp="1"/>
          </p:cNvSpPr>
          <p:nvPr>
            <p:ph type="sldNum" sz="quarter" idx="5"/>
          </p:nvPr>
        </p:nvSpPr>
        <p:spPr/>
        <p:txBody>
          <a:bodyPr/>
          <a:lstStyle/>
          <a:p>
            <a:fld id="{DA46B207-691D-4EE2-B9CC-9F376BF0DE64}" type="slidenum">
              <a:rPr lang="fr-FR" smtClean="0"/>
              <a:pPr/>
              <a:t>16</a:t>
            </a:fld>
            <a:endParaRPr lang="fr-FR"/>
          </a:p>
        </p:txBody>
      </p:sp>
      <p:sp>
        <p:nvSpPr>
          <p:cNvPr id="5" name="ZoneTexte 3">
            <a:extLst>
              <a:ext uri="{FF2B5EF4-FFF2-40B4-BE49-F238E27FC236}">
                <a16:creationId xmlns:a16="http://schemas.microsoft.com/office/drawing/2014/main" id="{BA3DE036-C99C-8063-112C-52E3C8F75B9A}"/>
              </a:ext>
            </a:extLst>
          </p:cNvPr>
          <p:cNvSpPr txBox="1"/>
          <p:nvPr/>
        </p:nvSpPr>
        <p:spPr>
          <a:xfrm>
            <a:off x="224792" y="3819922"/>
            <a:ext cx="4861082" cy="646183"/>
          </a:xfrm>
          <a:prstGeom prst="rect">
            <a:avLst/>
          </a:prstGeom>
          <a:noFill/>
        </p:spPr>
        <p:txBody>
          <a:bodyPr wrap="square" lIns="91294" tIns="45647" rIns="91294" bIns="45647" rtlCol="0">
            <a:spAutoFit/>
          </a:bodyPr>
          <a:lstStyle/>
          <a:p>
            <a:r>
              <a:rPr lang="en-GB" sz="1200">
                <a:latin typeface="Encode Sans Expanded" panose="00000505000000000000" pitchFamily="2" charset="0"/>
              </a:rPr>
              <a:t>Present the diagnosis of the previous meeting</a:t>
            </a:r>
          </a:p>
          <a:p>
            <a:r>
              <a:rPr lang="en-GB" sz="1200">
                <a:latin typeface="Encode Sans Expanded" panose="00000505000000000000" pitchFamily="2" charset="0"/>
              </a:rPr>
              <a:t>Clarify the customer's expectations at the end of the 1st phase of the case</a:t>
            </a:r>
            <a:endParaRPr lang="fr-FR" sz="1200">
              <a:latin typeface="Encode Sans Expanded" panose="00000505000000000000" pitchFamily="2" charset="0"/>
            </a:endParaRPr>
          </a:p>
        </p:txBody>
      </p:sp>
    </p:spTree>
    <p:extLst>
      <p:ext uri="{BB962C8B-B14F-4D97-AF65-F5344CB8AC3E}">
        <p14:creationId xmlns:p14="http://schemas.microsoft.com/office/powerpoint/2010/main" val="2922043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FF0000"/>
                </a:solidFill>
              </a:rPr>
              <a:t>Slide to be upgraded/validated according to the country and brand adaptations made to the customer scenario</a:t>
            </a:r>
            <a:endParaRPr lang="en-US">
              <a:solidFill>
                <a:srgbClr val="FF0000"/>
              </a:solidFill>
            </a:endParaRPr>
          </a:p>
        </p:txBody>
      </p:sp>
      <p:sp>
        <p:nvSpPr>
          <p:cNvPr id="4" name="Slide Number Placeholder 3"/>
          <p:cNvSpPr>
            <a:spLocks noGrp="1"/>
          </p:cNvSpPr>
          <p:nvPr>
            <p:ph type="sldNum" sz="quarter" idx="5"/>
          </p:nvPr>
        </p:nvSpPr>
        <p:spPr/>
        <p:txBody>
          <a:bodyPr/>
          <a:lstStyle/>
          <a:p>
            <a:fld id="{DA46B207-691D-4EE2-B9CC-9F376BF0DE64}" type="slidenum">
              <a:rPr lang="fr-FR" smtClean="0"/>
              <a:pPr/>
              <a:t>17</a:t>
            </a:fld>
            <a:endParaRPr lang="fr-FR"/>
          </a:p>
        </p:txBody>
      </p:sp>
      <p:sp>
        <p:nvSpPr>
          <p:cNvPr id="5" name="ZoneTexte 3">
            <a:extLst>
              <a:ext uri="{FF2B5EF4-FFF2-40B4-BE49-F238E27FC236}">
                <a16:creationId xmlns:a16="http://schemas.microsoft.com/office/drawing/2014/main" id="{BA3DE036-C99C-8063-112C-52E3C8F75B9A}"/>
              </a:ext>
            </a:extLst>
          </p:cNvPr>
          <p:cNvSpPr txBox="1"/>
          <p:nvPr/>
        </p:nvSpPr>
        <p:spPr>
          <a:xfrm>
            <a:off x="224792" y="3819922"/>
            <a:ext cx="4861082" cy="461517"/>
          </a:xfrm>
          <a:prstGeom prst="rect">
            <a:avLst/>
          </a:prstGeom>
          <a:noFill/>
        </p:spPr>
        <p:txBody>
          <a:bodyPr wrap="square" lIns="91294" tIns="45647" rIns="91294" bIns="45647" rtlCol="0">
            <a:spAutoFit/>
          </a:bodyPr>
          <a:lstStyle/>
          <a:p>
            <a:r>
              <a:rPr lang="en-GB" sz="1200">
                <a:latin typeface="Encode Sans Expanded" panose="00000505000000000000" pitchFamily="2" charset="0"/>
              </a:rPr>
              <a:t>Present a summary of the </a:t>
            </a:r>
            <a:r>
              <a:rPr lang="en-GB" sz="1200" err="1">
                <a:latin typeface="Encode Sans Expanded" panose="00000505000000000000" pitchFamily="2" charset="0"/>
              </a:rPr>
              <a:t>Stellantis</a:t>
            </a:r>
            <a:r>
              <a:rPr lang="en-GB" sz="1200">
                <a:latin typeface="Encode Sans Expanded" panose="00000505000000000000" pitchFamily="2" charset="0"/>
              </a:rPr>
              <a:t> vehicles in this customer's fleet</a:t>
            </a:r>
            <a:endParaRPr lang="fr-FR" sz="1200">
              <a:latin typeface="Encode Sans Expanded" panose="00000505000000000000" pitchFamily="2" charset="0"/>
            </a:endParaRPr>
          </a:p>
        </p:txBody>
      </p:sp>
    </p:spTree>
    <p:extLst>
      <p:ext uri="{BB962C8B-B14F-4D97-AF65-F5344CB8AC3E}">
        <p14:creationId xmlns:p14="http://schemas.microsoft.com/office/powerpoint/2010/main" val="900584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Encode Sans Expanded"/>
              </a:rPr>
              <a:t>Here is the information you have about this customer.</a:t>
            </a:r>
            <a:endParaRPr lang="fr-BE"/>
          </a:p>
        </p:txBody>
      </p:sp>
      <p:sp>
        <p:nvSpPr>
          <p:cNvPr id="4" name="Slide Number Placeholder 3"/>
          <p:cNvSpPr>
            <a:spLocks noGrp="1"/>
          </p:cNvSpPr>
          <p:nvPr>
            <p:ph type="sldNum" sz="quarter" idx="5"/>
          </p:nvPr>
        </p:nvSpPr>
        <p:spPr/>
        <p:txBody>
          <a:bodyPr/>
          <a:lstStyle/>
          <a:p>
            <a:fld id="{DA46B207-691D-4EE2-B9CC-9F376BF0DE64}" type="slidenum">
              <a:rPr lang="fr-FR" smtClean="0"/>
              <a:pPr/>
              <a:t>18</a:t>
            </a:fld>
            <a:endParaRPr lang="fr-FR"/>
          </a:p>
        </p:txBody>
      </p:sp>
      <p:sp>
        <p:nvSpPr>
          <p:cNvPr id="5" name="ZoneTexte 3">
            <a:extLst>
              <a:ext uri="{FF2B5EF4-FFF2-40B4-BE49-F238E27FC236}">
                <a16:creationId xmlns:a16="http://schemas.microsoft.com/office/drawing/2014/main" id="{80391207-E458-9875-1E49-14E2FA9C9C4A}"/>
              </a:ext>
            </a:extLst>
          </p:cNvPr>
          <p:cNvSpPr txBox="1"/>
          <p:nvPr/>
        </p:nvSpPr>
        <p:spPr>
          <a:xfrm>
            <a:off x="224792" y="3819922"/>
            <a:ext cx="4861082" cy="1015515"/>
          </a:xfrm>
          <a:prstGeom prst="rect">
            <a:avLst/>
          </a:prstGeom>
          <a:noFill/>
        </p:spPr>
        <p:txBody>
          <a:bodyPr wrap="square" lIns="91294" tIns="45647" rIns="91294" bIns="45647" rtlCol="0">
            <a:spAutoFit/>
          </a:bodyPr>
          <a:lstStyle/>
          <a:p>
            <a:pPr marL="171450" indent="-171450">
              <a:buFont typeface="Arial" panose="020B0604020202020204" pitchFamily="34" charset="0"/>
              <a:buChar char="•"/>
            </a:pPr>
            <a:r>
              <a:rPr lang="en-GB" sz="1200">
                <a:latin typeface="Encode Sans Expanded" panose="00000505000000000000" pitchFamily="2" charset="0"/>
              </a:rPr>
              <a:t>Remind them of the "needs discovery checklist" tool sheet (for more details, see VCT "Needs discovery for VSBs/SMEs")</a:t>
            </a:r>
          </a:p>
          <a:p>
            <a:pPr marL="171450" indent="-171450">
              <a:buFont typeface="Arial" panose="020B0604020202020204" pitchFamily="34" charset="0"/>
              <a:buChar char="•"/>
            </a:pPr>
            <a:r>
              <a:rPr lang="en-GB" sz="1200">
                <a:latin typeface="Encode Sans Expanded" panose="00000505000000000000" pitchFamily="2" charset="0"/>
              </a:rPr>
              <a:t>Inform the participants of what they already know about this customer</a:t>
            </a:r>
            <a:endParaRPr lang="fr-FR" sz="1200">
              <a:latin typeface="Encode Sans Expanded" panose="00000505000000000000" pitchFamily="2" charset="0"/>
            </a:endParaRPr>
          </a:p>
        </p:txBody>
      </p:sp>
    </p:spTree>
    <p:extLst>
      <p:ext uri="{BB962C8B-B14F-4D97-AF65-F5344CB8AC3E}">
        <p14:creationId xmlns:p14="http://schemas.microsoft.com/office/powerpoint/2010/main" val="580281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latin typeface="Encode Sans Expanded"/>
              </a:rPr>
              <a:t>The case study will be conducted in 3 phases</a:t>
            </a:r>
            <a:endParaRPr lang="fr-BE" sz="1100">
              <a:latin typeface="Encode Sans Expanded"/>
            </a:endParaRPr>
          </a:p>
          <a:p>
            <a:pPr marL="228600" indent="-228600">
              <a:buAutoNum type="arabicParenR"/>
            </a:pPr>
            <a:r>
              <a:rPr lang="fr-BE" sz="1100" err="1">
                <a:latin typeface="Encode Sans Expanded"/>
              </a:rPr>
              <a:t>Preparation</a:t>
            </a:r>
            <a:r>
              <a:rPr lang="fr-BE" sz="1100">
                <a:latin typeface="Encode Sans Expanded"/>
              </a:rPr>
              <a:t> + </a:t>
            </a:r>
            <a:r>
              <a:rPr lang="fr-BE" sz="1100" err="1">
                <a:latin typeface="Encode Sans Expanded"/>
              </a:rPr>
              <a:t>customer</a:t>
            </a:r>
            <a:r>
              <a:rPr lang="fr-BE" sz="1100">
                <a:latin typeface="Encode Sans Expanded"/>
              </a:rPr>
              <a:t> </a:t>
            </a:r>
            <a:r>
              <a:rPr lang="fr-BE" sz="1100" err="1">
                <a:latin typeface="Encode Sans Expanded"/>
              </a:rPr>
              <a:t>presentation</a:t>
            </a:r>
            <a:r>
              <a:rPr lang="fr-BE" sz="1100">
                <a:latin typeface="Encode Sans Expanded"/>
              </a:rPr>
              <a:t> (20 minutes)</a:t>
            </a:r>
          </a:p>
          <a:p>
            <a:r>
              <a:rPr lang="fr-BE" sz="1100">
                <a:latin typeface="Encode Sans Expanded"/>
              </a:rPr>
              <a:t>Objectives for the participants:</a:t>
            </a:r>
          </a:p>
          <a:p>
            <a:pPr marL="685800" lvl="1" indent="-228600">
              <a:buFont typeface="Arial" panose="020B0604020202020204" pitchFamily="34" charset="0"/>
              <a:buChar char="•"/>
            </a:pPr>
            <a:r>
              <a:rPr lang="en-GB" sz="1100">
                <a:latin typeface="Encode Sans Expanded"/>
              </a:rPr>
              <a:t>Personal presentation of the sales advisor</a:t>
            </a:r>
          </a:p>
          <a:p>
            <a:pPr marL="685800" lvl="1" indent="-228600">
              <a:buFont typeface="Arial" panose="020B0604020202020204" pitchFamily="34" charset="0"/>
              <a:buChar char="•"/>
            </a:pPr>
            <a:r>
              <a:rPr lang="en-GB" sz="1100">
                <a:latin typeface="Encode Sans Expanded"/>
              </a:rPr>
              <a:t>Reformulation of expectations and diagnosis</a:t>
            </a:r>
          </a:p>
          <a:p>
            <a:pPr marL="685800" lvl="1" indent="-228600">
              <a:buFont typeface="Arial" panose="020B0604020202020204" pitchFamily="34" charset="0"/>
              <a:buChar char="•"/>
            </a:pPr>
            <a:r>
              <a:rPr lang="en-GB" sz="1100">
                <a:latin typeface="Encode Sans Expanded"/>
              </a:rPr>
              <a:t>Presentation of the [New </a:t>
            </a:r>
            <a:r>
              <a:rPr lang="en-GB" sz="1100" err="1">
                <a:latin typeface="Encode Sans Expanded"/>
              </a:rPr>
              <a:t>Leaseco</a:t>
            </a:r>
            <a:r>
              <a:rPr lang="en-GB" sz="1100">
                <a:latin typeface="Encode Sans Expanded"/>
              </a:rPr>
              <a:t>]</a:t>
            </a:r>
          </a:p>
          <a:p>
            <a:pPr marL="685800" lvl="1" indent="-228600">
              <a:buFont typeface="Arial" panose="020B0604020202020204" pitchFamily="34" charset="0"/>
              <a:buChar char="•"/>
            </a:pPr>
            <a:r>
              <a:rPr lang="en-GB" sz="1100">
                <a:latin typeface="Encode Sans Expanded"/>
              </a:rPr>
              <a:t>Presentation of the content of the operational leasing services</a:t>
            </a:r>
            <a:endParaRPr lang="fr-BE" sz="1100">
              <a:latin typeface="Encode Sans Expanded"/>
            </a:endParaRPr>
          </a:p>
          <a:p>
            <a:endParaRPr lang="fr-BE" sz="1100"/>
          </a:p>
          <a:p>
            <a:r>
              <a:rPr lang="fr-BE" sz="1100">
                <a:latin typeface="Encode Sans Expanded"/>
              </a:rPr>
              <a:t>2) </a:t>
            </a:r>
            <a:r>
              <a:rPr lang="en-GB" sz="1100">
                <a:latin typeface="Encode Sans Expanded"/>
              </a:rPr>
              <a:t>Methodology and comparison exercise of 2 leasing offers (25 minutes)</a:t>
            </a:r>
          </a:p>
          <a:p>
            <a:r>
              <a:rPr lang="en-GB" sz="1100">
                <a:latin typeface="Encode Sans Expanded"/>
              </a:rPr>
              <a:t>Objectives for the participants:</a:t>
            </a:r>
            <a:endParaRPr lang="fr-BE" sz="1100">
              <a:latin typeface="Encode Sans Expanded"/>
            </a:endParaRPr>
          </a:p>
          <a:p>
            <a:pPr marL="628650" lvl="1" indent="-171450">
              <a:buFont typeface="Arial" panose="020B0604020202020204" pitchFamily="34" charset="0"/>
              <a:buChar char="•"/>
            </a:pPr>
            <a:r>
              <a:rPr lang="en-GB" sz="1100">
                <a:latin typeface="Encode Sans Expanded"/>
              </a:rPr>
              <a:t>Get used to the method of comparing offers</a:t>
            </a:r>
          </a:p>
          <a:p>
            <a:pPr marL="628650" lvl="1" indent="-171450">
              <a:buFont typeface="Arial" panose="020B0604020202020204" pitchFamily="34" charset="0"/>
              <a:buChar char="•"/>
            </a:pPr>
            <a:r>
              <a:rPr lang="en-GB" sz="1100">
                <a:latin typeface="Encode Sans Expanded"/>
              </a:rPr>
              <a:t>Carry out a practical exercise (in sub-groups)</a:t>
            </a:r>
          </a:p>
          <a:p>
            <a:pPr marL="628650" lvl="1" indent="-171450">
              <a:buFont typeface="Arial" panose="020B0604020202020204" pitchFamily="34" charset="0"/>
              <a:buChar char="•"/>
            </a:pPr>
            <a:endParaRPr lang="fr-BE" sz="1100"/>
          </a:p>
          <a:p>
            <a:pPr marL="175895" indent="-175895"/>
            <a:r>
              <a:rPr lang="fr-BE" sz="1100">
                <a:latin typeface="Encode Sans Expanded"/>
              </a:rPr>
              <a:t>3) </a:t>
            </a:r>
            <a:r>
              <a:rPr lang="en-GB" sz="1100">
                <a:latin typeface="Encode Sans Expanded"/>
              </a:rPr>
              <a:t>Defending the offer &amp; Debriefing (20 minutes)</a:t>
            </a:r>
          </a:p>
          <a:p>
            <a:pPr marL="175895" indent="-175895"/>
            <a:r>
              <a:rPr lang="en-GB" sz="1100">
                <a:latin typeface="Encode Sans Expanded"/>
              </a:rPr>
              <a:t>Objectives for the participants:</a:t>
            </a:r>
            <a:endParaRPr lang="fr-BE" sz="1100">
              <a:latin typeface="Encode Sans Expanded"/>
            </a:endParaRPr>
          </a:p>
          <a:p>
            <a:pPr marL="633095" lvl="1" indent="-175895">
              <a:buFont typeface="Arial" panose="020B0604020202020204" pitchFamily="34" charset="0"/>
              <a:buChar char="•"/>
            </a:pPr>
            <a:r>
              <a:rPr lang="en-GB" sz="1100">
                <a:latin typeface="Encode Sans Expanded"/>
              </a:rPr>
              <a:t>Explain the differences</a:t>
            </a:r>
          </a:p>
          <a:p>
            <a:pPr marL="633095" lvl="1" indent="-175895">
              <a:buFont typeface="Arial" panose="020B0604020202020204" pitchFamily="34" charset="0"/>
              <a:buChar char="•"/>
            </a:pPr>
            <a:r>
              <a:rPr lang="en-GB" sz="1100">
                <a:latin typeface="Encode Sans Expanded"/>
              </a:rPr>
              <a:t>Respond to objections</a:t>
            </a:r>
            <a:endParaRPr lang="fr-BE" sz="1100">
              <a:latin typeface="Encode Sans Expanded"/>
            </a:endParaRPr>
          </a:p>
          <a:p>
            <a:pPr marL="176213" indent="-176213"/>
            <a:endParaRPr lang="fr-BE" sz="1100"/>
          </a:p>
          <a:p>
            <a:pPr marL="176213" indent="-176213"/>
            <a:endParaRPr lang="fr-BE"/>
          </a:p>
          <a:p>
            <a:endParaRPr lang="fr-BE"/>
          </a:p>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pPr/>
              <a:t>19</a:t>
            </a:fld>
            <a:endParaRPr lang="fr-FR"/>
          </a:p>
        </p:txBody>
      </p:sp>
      <p:sp>
        <p:nvSpPr>
          <p:cNvPr id="5" name="ZoneTexte 3">
            <a:extLst>
              <a:ext uri="{FF2B5EF4-FFF2-40B4-BE49-F238E27FC236}">
                <a16:creationId xmlns:a16="http://schemas.microsoft.com/office/drawing/2014/main" id="{40377854-6BA5-005A-71B1-AE25BEED4084}"/>
              </a:ext>
            </a:extLst>
          </p:cNvPr>
          <p:cNvSpPr txBox="1"/>
          <p:nvPr/>
        </p:nvSpPr>
        <p:spPr>
          <a:xfrm>
            <a:off x="224792" y="3819922"/>
            <a:ext cx="4861082" cy="276851"/>
          </a:xfrm>
          <a:prstGeom prst="rect">
            <a:avLst/>
          </a:prstGeom>
          <a:noFill/>
        </p:spPr>
        <p:txBody>
          <a:bodyPr wrap="square" lIns="91294" tIns="45647" rIns="91294" bIns="45647" rtlCol="0">
            <a:spAutoFit/>
          </a:bodyPr>
          <a:lstStyle/>
          <a:p>
            <a:r>
              <a:rPr lang="en-GB" sz="1200">
                <a:latin typeface="Encode Sans Expanded" panose="00000505000000000000" pitchFamily="2" charset="0"/>
              </a:rPr>
              <a:t>Present the case study and the objectives of the 3 phases</a:t>
            </a:r>
            <a:endParaRPr lang="fr-FR" sz="1200">
              <a:latin typeface="Encode Sans Expanded" panose="00000505000000000000" pitchFamily="2" charset="0"/>
            </a:endParaRPr>
          </a:p>
        </p:txBody>
      </p:sp>
    </p:spTree>
    <p:extLst>
      <p:ext uri="{BB962C8B-B14F-4D97-AF65-F5344CB8AC3E}">
        <p14:creationId xmlns:p14="http://schemas.microsoft.com/office/powerpoint/2010/main" val="1168522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GB">
                <a:latin typeface="Encode Sans Expanded"/>
              </a:rPr>
              <a:t>The trainer reminds the participants that this VCT is subject to 2 prerequisites:</a:t>
            </a:r>
          </a:p>
          <a:p>
            <a:endParaRPr lang="fr-BE">
              <a:latin typeface="Encode Sans Expanded"/>
            </a:endParaRPr>
          </a:p>
          <a:p>
            <a:pPr marL="228600" indent="-228600">
              <a:buAutoNum type="arabicParenR"/>
            </a:pPr>
            <a:r>
              <a:rPr lang="en-GB">
                <a:latin typeface="Encode Sans Expanded"/>
              </a:rPr>
              <a:t>Having participated in the VCT "Business concerns of </a:t>
            </a:r>
            <a:r>
              <a:rPr lang="en-GB" err="1">
                <a:latin typeface="Encode Sans Expanded"/>
              </a:rPr>
              <a:t>BtoB</a:t>
            </a:r>
            <a:r>
              <a:rPr lang="en-GB">
                <a:latin typeface="Encode Sans Expanded"/>
              </a:rPr>
              <a:t> customers"</a:t>
            </a:r>
            <a:endParaRPr lang="fr-BE"/>
          </a:p>
          <a:p>
            <a:pPr marL="228600" indent="-228600">
              <a:buAutoNum type="arabicParenR"/>
            </a:pPr>
            <a:r>
              <a:rPr lang="en-GB">
                <a:latin typeface="Encode Sans Expanded"/>
              </a:rPr>
              <a:t>Having followed the WBT "Business Argumentation of Financial Products"</a:t>
            </a:r>
            <a:endParaRPr lang="fr-BE">
              <a:latin typeface="Encode Sans Expanded"/>
            </a:endParaRPr>
          </a:p>
          <a:p>
            <a:endParaRPr lang="fr-BE"/>
          </a:p>
          <a:p>
            <a:r>
              <a:rPr lang="en-GB">
                <a:latin typeface="Encode Sans Expanded"/>
              </a:rPr>
              <a:t>The objective of today VCT is to put into practice, through 2 case studies, the key elements discussed in the 2 above-mentioned training sessions.</a:t>
            </a:r>
            <a:endParaRPr lang="en-US">
              <a:latin typeface="Encode Sans Expande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89E8C72A-35BC-E026-C223-53649D495E7F}"/>
              </a:ext>
            </a:extLst>
          </p:cNvPr>
          <p:cNvSpPr txBox="1"/>
          <p:nvPr/>
        </p:nvSpPr>
        <p:spPr>
          <a:xfrm>
            <a:off x="223457" y="3841878"/>
            <a:ext cx="4584996" cy="2754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t>Introduce participants to the objectives of the session</a:t>
            </a:r>
            <a:endPar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2632232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50">
                <a:latin typeface="Encode Sans Expanded"/>
              </a:rPr>
              <a:t>At the request of the fleet manager, you come and present the [New </a:t>
            </a:r>
            <a:r>
              <a:rPr lang="en-GB" sz="1050" err="1">
                <a:latin typeface="Encode Sans Expanded"/>
              </a:rPr>
              <a:t>Leaseco</a:t>
            </a:r>
            <a:r>
              <a:rPr lang="en-GB" sz="1050">
                <a:latin typeface="Encode Sans Expanded"/>
              </a:rPr>
              <a:t>] and your operational leasing offer to the boss, Mr Stassen.</a:t>
            </a:r>
          </a:p>
          <a:p>
            <a:endParaRPr lang="fr-BE" sz="1050"/>
          </a:p>
          <a:p>
            <a:r>
              <a:rPr lang="en-GB" sz="1050">
                <a:latin typeface="Encode Sans Expanded"/>
              </a:rPr>
              <a:t>The trainer divides the participants into 3 sub-groups and gives each sub-group: </a:t>
            </a:r>
          </a:p>
          <a:p>
            <a:r>
              <a:rPr lang="en-GB" sz="1050">
                <a:latin typeface="Encode Sans Expanded"/>
              </a:rPr>
              <a:t>-the [New </a:t>
            </a:r>
            <a:r>
              <a:rPr lang="en-GB" sz="1050" err="1">
                <a:latin typeface="Encode Sans Expanded"/>
              </a:rPr>
              <a:t>Leaseco</a:t>
            </a:r>
            <a:r>
              <a:rPr lang="en-GB" sz="1050">
                <a:latin typeface="Encode Sans Expanded"/>
              </a:rPr>
              <a:t>] presentation brochure</a:t>
            </a:r>
          </a:p>
          <a:p>
            <a:r>
              <a:rPr lang="en-GB" sz="1050">
                <a:latin typeface="Encode Sans Expanded"/>
              </a:rPr>
              <a:t>-a set of operational leasing offers [</a:t>
            </a:r>
            <a:r>
              <a:rPr lang="en-GB" sz="1050" err="1">
                <a:latin typeface="Encode Sans Expanded"/>
              </a:rPr>
              <a:t>Leaseco</a:t>
            </a:r>
            <a:r>
              <a:rPr lang="en-GB" sz="1050">
                <a:latin typeface="Encode Sans Expanded"/>
              </a:rPr>
              <a:t>] </a:t>
            </a:r>
            <a:r>
              <a:rPr lang="en-GB" sz="1050" b="1">
                <a:solidFill>
                  <a:srgbClr val="FF0000"/>
                </a:solidFill>
                <a:latin typeface="Encode Sans Expanded"/>
              </a:rPr>
              <a:t>Customer offers not available at the time of finalisation of this Master version </a:t>
            </a:r>
            <a:endParaRPr lang="fr-FR" sz="1050" b="1">
              <a:solidFill>
                <a:srgbClr val="FF0000"/>
              </a:solidFill>
              <a:latin typeface="Encode Sans Expanded"/>
            </a:endParaRPr>
          </a:p>
          <a:p>
            <a:endParaRPr lang="fr-FR" sz="1050">
              <a:effectLst/>
              <a:latin typeface="Encode Sans Expanded"/>
              <a:ea typeface="Times New Roman" panose="02020603050405020304" pitchFamily="18" charset="0"/>
              <a:cs typeface="Arial" panose="020B0604020202020204" pitchFamily="34" charset="0"/>
            </a:endParaRPr>
          </a:p>
          <a:p>
            <a:r>
              <a:rPr lang="fr-FR" sz="1050">
                <a:effectLst/>
                <a:latin typeface="Encode Sans Expanded"/>
                <a:ea typeface="Times New Roman" panose="02020603050405020304" pitchFamily="18" charset="0"/>
                <a:cs typeface="Arial" panose="020B0604020202020204" pitchFamily="34" charset="0"/>
              </a:rPr>
              <a:t>Objectives for the participants:</a:t>
            </a:r>
            <a:endParaRPr lang="en-US" sz="1050">
              <a:effectLst/>
              <a:latin typeface="Encode Sans Expanded"/>
              <a:ea typeface="Times New Roman" panose="02020603050405020304" pitchFamily="18" charset="0"/>
              <a:cs typeface="Times New Roman" panose="02020603050405020304" pitchFamily="18" charset="0"/>
            </a:endParaRPr>
          </a:p>
          <a:p>
            <a:pPr marL="228600" indent="-228600" algn="just">
              <a:buFont typeface="Wingdings" panose="05000000000000000000" pitchFamily="2" charset="2"/>
              <a:buChar char=""/>
            </a:pPr>
            <a:r>
              <a:rPr lang="en-GB" sz="1050">
                <a:latin typeface="Encode Sans Expanded"/>
                <a:ea typeface="Times New Roman" panose="02020603050405020304" pitchFamily="18" charset="0"/>
                <a:cs typeface="Arial" panose="020B0604020202020204" pitchFamily="34" charset="0"/>
              </a:rPr>
              <a:t>Introduce</a:t>
            </a:r>
            <a:r>
              <a:rPr lang="en-GB" sz="1050">
                <a:effectLst/>
                <a:latin typeface="Encode Sans Expanded"/>
                <a:ea typeface="Times New Roman" panose="02020603050405020304" pitchFamily="18" charset="0"/>
                <a:cs typeface="Arial" panose="020B0604020202020204" pitchFamily="34" charset="0"/>
              </a:rPr>
              <a:t> themselves in a brief and structured way</a:t>
            </a:r>
            <a:endParaRPr lang="en-US" sz="1050">
              <a:latin typeface="Encode Sans Expanded"/>
              <a:ea typeface="Times New Roman" panose="02020603050405020304" pitchFamily="18" charset="0"/>
              <a:cs typeface="Times New Roman" panose="02020603050405020304" pitchFamily="18" charset="0"/>
            </a:endParaRPr>
          </a:p>
          <a:p>
            <a:pPr marL="228600" indent="-228600" algn="just">
              <a:buFont typeface="Wingdings" panose="05000000000000000000" pitchFamily="2" charset="2"/>
              <a:buChar char=""/>
            </a:pPr>
            <a:r>
              <a:rPr lang="en-GB" sz="1050">
                <a:effectLst/>
                <a:latin typeface="Encode Sans Expanded"/>
                <a:ea typeface="Times New Roman" panose="02020603050405020304" pitchFamily="18" charset="0"/>
                <a:cs typeface="Arial" panose="020B0604020202020204" pitchFamily="34" charset="0"/>
              </a:rPr>
              <a:t>Reformulate the customer expectations and the diagnosis</a:t>
            </a:r>
            <a:endParaRPr lang="en-US" sz="1050">
              <a:effectLst/>
              <a:latin typeface="Encode Sans Expanded"/>
              <a:ea typeface="Times New Roman" panose="02020603050405020304" pitchFamily="18" charset="0"/>
              <a:cs typeface="Times New Roman" panose="02020603050405020304" pitchFamily="18" charset="0"/>
            </a:endParaRPr>
          </a:p>
          <a:p>
            <a:pPr marL="228600" indent="-228600" algn="just">
              <a:buFont typeface="Wingdings" panose="05000000000000000000" pitchFamily="2" charset="2"/>
              <a:buChar char=""/>
            </a:pPr>
            <a:r>
              <a:rPr lang="en-GB" sz="1050">
                <a:effectLst/>
                <a:latin typeface="Encode Sans Expanded"/>
                <a:ea typeface="Times New Roman" panose="02020603050405020304" pitchFamily="18" charset="0"/>
                <a:cs typeface="Arial" panose="020B0604020202020204" pitchFamily="34" charset="0"/>
              </a:rPr>
              <a:t>Be able to present the service offer, the advantages and the differentiating criteria of the [New </a:t>
            </a:r>
            <a:r>
              <a:rPr lang="en-GB" sz="1050" err="1">
                <a:effectLst/>
                <a:latin typeface="Encode Sans Expanded"/>
                <a:ea typeface="Times New Roman" panose="02020603050405020304" pitchFamily="18" charset="0"/>
                <a:cs typeface="Arial" panose="020B0604020202020204" pitchFamily="34" charset="0"/>
              </a:rPr>
              <a:t>Leaseco</a:t>
            </a:r>
            <a:r>
              <a:rPr lang="en-GB" sz="1050">
                <a:effectLst/>
                <a:latin typeface="Encode Sans Expanded"/>
                <a:ea typeface="Times New Roman" panose="02020603050405020304" pitchFamily="18" charset="0"/>
                <a:cs typeface="Arial" panose="020B0604020202020204" pitchFamily="34" charset="0"/>
              </a:rPr>
              <a:t>] vs. multi-brand leasing companies and respond to the customer objections</a:t>
            </a:r>
            <a:endParaRPr lang="en-US" sz="1050">
              <a:effectLst/>
              <a:latin typeface="Encode Sans Expanded"/>
              <a:ea typeface="Times New Roman" panose="02020603050405020304" pitchFamily="18" charset="0"/>
              <a:cs typeface="Times New Roman" panose="02020603050405020304" pitchFamily="18" charset="0"/>
            </a:endParaRPr>
          </a:p>
          <a:p>
            <a:pPr marL="228600" indent="-228600" algn="just">
              <a:buFont typeface="Wingdings" panose="05000000000000000000" pitchFamily="2" charset="2"/>
              <a:buChar char=""/>
            </a:pPr>
            <a:r>
              <a:rPr lang="en-GB" sz="1050">
                <a:latin typeface="Encode Sans Expanded"/>
                <a:ea typeface="Times New Roman" panose="02020603050405020304" pitchFamily="18" charset="0"/>
                <a:cs typeface="Arial" panose="020B0604020202020204" pitchFamily="34" charset="0"/>
              </a:rPr>
              <a:t>Explain</a:t>
            </a:r>
            <a:r>
              <a:rPr lang="en-GB" sz="1050">
                <a:effectLst/>
                <a:latin typeface="Encode Sans Expanded"/>
                <a:ea typeface="Times New Roman" panose="02020603050405020304" pitchFamily="18" charset="0"/>
                <a:cs typeface="Arial" panose="020B0604020202020204" pitchFamily="34" charset="0"/>
              </a:rPr>
              <a:t> the content of the [</a:t>
            </a:r>
            <a:r>
              <a:rPr lang="en-GB" sz="1050" err="1">
                <a:effectLst/>
                <a:latin typeface="Encode Sans Expanded"/>
                <a:ea typeface="Times New Roman" panose="02020603050405020304" pitchFamily="18" charset="0"/>
                <a:cs typeface="Arial" panose="020B0604020202020204" pitchFamily="34" charset="0"/>
              </a:rPr>
              <a:t>Leaseco</a:t>
            </a:r>
            <a:r>
              <a:rPr lang="en-GB" sz="1050">
                <a:effectLst/>
                <a:latin typeface="Encode Sans Expanded"/>
                <a:ea typeface="Times New Roman" panose="02020603050405020304" pitchFamily="18" charset="0"/>
                <a:cs typeface="Arial" panose="020B0604020202020204" pitchFamily="34" charset="0"/>
              </a:rPr>
              <a:t>] leasing offer</a:t>
            </a:r>
            <a:endParaRPr lang="en-US" sz="1050">
              <a:effectLst/>
              <a:latin typeface="Encode Sans Expanded"/>
              <a:ea typeface="Times New Roman" panose="02020603050405020304" pitchFamily="18" charset="0"/>
              <a:cs typeface="Times New Roman" panose="02020603050405020304" pitchFamily="18" charset="0"/>
            </a:endParaRPr>
          </a:p>
          <a:p>
            <a:endParaRPr lang="fr-BE" sz="1050"/>
          </a:p>
          <a:p>
            <a:r>
              <a:rPr lang="en-GB" sz="1050">
                <a:latin typeface="Encode Sans Expanded"/>
              </a:rPr>
              <a:t>At the end of the preparation, the trainer selects 2 of the 3 sub-groups for:</a:t>
            </a:r>
          </a:p>
          <a:p>
            <a:r>
              <a:rPr lang="en-GB" sz="1050">
                <a:latin typeface="Encode Sans Expanded"/>
              </a:rPr>
              <a:t>Sub-group A: personal introduction, reformulation of expectations and presentation [New </a:t>
            </a:r>
            <a:r>
              <a:rPr lang="en-GB" sz="1050" err="1">
                <a:latin typeface="Encode Sans Expanded"/>
              </a:rPr>
              <a:t>Leaseco</a:t>
            </a:r>
            <a:r>
              <a:rPr lang="en-GB" sz="1050">
                <a:latin typeface="Encode Sans Expanded"/>
              </a:rPr>
              <a:t> ]</a:t>
            </a:r>
          </a:p>
          <a:p>
            <a:r>
              <a:rPr lang="en-GB" sz="1050">
                <a:latin typeface="Encode Sans Expanded"/>
              </a:rPr>
              <a:t>Sub-group B: </a:t>
            </a:r>
            <a:r>
              <a:rPr lang="en-GB" sz="1050" err="1">
                <a:latin typeface="Encode Sans Expanded"/>
              </a:rPr>
              <a:t>explaination</a:t>
            </a:r>
            <a:r>
              <a:rPr lang="en-GB" sz="1050">
                <a:latin typeface="Encode Sans Expanded"/>
              </a:rPr>
              <a:t> of the operational leasing offer</a:t>
            </a:r>
            <a:r>
              <a:rPr lang="fr-BE" sz="1050">
                <a:latin typeface="Encode Sans Expanded"/>
              </a:rPr>
              <a:t> </a:t>
            </a:r>
            <a:endParaRPr lang="fr-BE" sz="1050"/>
          </a:p>
          <a:p>
            <a:endParaRPr lang="en-US" sz="1100"/>
          </a:p>
          <a:p>
            <a:r>
              <a:rPr lang="en-GB" sz="1100" b="1">
                <a:solidFill>
                  <a:srgbClr val="FF0000"/>
                </a:solidFill>
                <a:latin typeface="Encode Sans Expanded"/>
              </a:rPr>
              <a:t>Country action: provide the commercial material for the presentation of the New </a:t>
            </a:r>
            <a:r>
              <a:rPr lang="en-GB" sz="1100" b="1" err="1">
                <a:solidFill>
                  <a:srgbClr val="FF0000"/>
                </a:solidFill>
                <a:latin typeface="Encode Sans Expanded"/>
              </a:rPr>
              <a:t>LeaseCo</a:t>
            </a:r>
            <a:r>
              <a:rPr lang="en-GB" sz="1100" b="1">
                <a:solidFill>
                  <a:srgbClr val="FF0000"/>
                </a:solidFill>
                <a:latin typeface="Encode Sans Expanded"/>
              </a:rPr>
              <a:t> + a set of captive offers + competition offers</a:t>
            </a:r>
            <a:endParaRPr lang="en-US" sz="1100" b="1">
              <a:solidFill>
                <a:srgbClr val="FF0000"/>
              </a:solidFill>
              <a:latin typeface="Encode Sans Expanded"/>
            </a:endParaRPr>
          </a:p>
        </p:txBody>
      </p:sp>
      <p:sp>
        <p:nvSpPr>
          <p:cNvPr id="4" name="Slide Number Placeholder 3"/>
          <p:cNvSpPr>
            <a:spLocks noGrp="1"/>
          </p:cNvSpPr>
          <p:nvPr>
            <p:ph type="sldNum" sz="quarter" idx="5"/>
          </p:nvPr>
        </p:nvSpPr>
        <p:spPr/>
        <p:txBody>
          <a:bodyPr/>
          <a:lstStyle/>
          <a:p>
            <a:fld id="{DA46B207-691D-4EE2-B9CC-9F376BF0DE64}" type="slidenum">
              <a:rPr lang="fr-FR" smtClean="0"/>
              <a:pPr/>
              <a:t>20</a:t>
            </a:fld>
            <a:endParaRPr lang="fr-FR"/>
          </a:p>
        </p:txBody>
      </p:sp>
      <p:sp>
        <p:nvSpPr>
          <p:cNvPr id="5" name="ZoneTexte 3">
            <a:extLst>
              <a:ext uri="{FF2B5EF4-FFF2-40B4-BE49-F238E27FC236}">
                <a16:creationId xmlns:a16="http://schemas.microsoft.com/office/drawing/2014/main" id="{BF305EFE-4DC5-053F-3332-4AC1DDA22904}"/>
              </a:ext>
            </a:extLst>
          </p:cNvPr>
          <p:cNvSpPr txBox="1"/>
          <p:nvPr/>
        </p:nvSpPr>
        <p:spPr>
          <a:xfrm>
            <a:off x="224792" y="3819922"/>
            <a:ext cx="4861082" cy="276851"/>
          </a:xfrm>
          <a:prstGeom prst="rect">
            <a:avLst/>
          </a:prstGeom>
          <a:noFill/>
        </p:spPr>
        <p:txBody>
          <a:bodyPr wrap="square" lIns="91294" tIns="45647" rIns="91294" bIns="45647" rtlCol="0">
            <a:spAutoFit/>
          </a:bodyPr>
          <a:lstStyle/>
          <a:p>
            <a:r>
              <a:rPr lang="en-GB" sz="1200">
                <a:latin typeface="Encode Sans Expanded" panose="00000505000000000000" pitchFamily="2" charset="0"/>
              </a:rPr>
              <a:t>Clarify our expectations at the end of this preparation phase</a:t>
            </a:r>
            <a:endParaRPr lang="fr-FR" sz="1200">
              <a:latin typeface="Encode Sans Expanded" panose="00000505000000000000" pitchFamily="2" charset="0"/>
            </a:endParaRPr>
          </a:p>
        </p:txBody>
      </p:sp>
    </p:spTree>
    <p:extLst>
      <p:ext uri="{BB962C8B-B14F-4D97-AF65-F5344CB8AC3E}">
        <p14:creationId xmlns:p14="http://schemas.microsoft.com/office/powerpoint/2010/main" val="854379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Encode Sans Expanded"/>
              </a:rPr>
              <a:t>Each of the 2 selected sub-groups has 5 minutes for their presentation.</a:t>
            </a:r>
          </a:p>
          <a:p>
            <a:endParaRPr lang="en-GB">
              <a:latin typeface="Encode Sans Expanded"/>
            </a:endParaRPr>
          </a:p>
          <a:p>
            <a:r>
              <a:rPr lang="en-GB">
                <a:latin typeface="Encode Sans Expanded"/>
              </a:rPr>
              <a:t>The participants who do not play this phase of the role-play observe and note down the major points as a basis for the debriefing.</a:t>
            </a:r>
            <a:endParaRPr lang="en-BE"/>
          </a:p>
        </p:txBody>
      </p:sp>
      <p:sp>
        <p:nvSpPr>
          <p:cNvPr id="4" name="Slide Number Placeholder 3"/>
          <p:cNvSpPr>
            <a:spLocks noGrp="1"/>
          </p:cNvSpPr>
          <p:nvPr>
            <p:ph type="sldNum" sz="quarter" idx="5"/>
          </p:nvPr>
        </p:nvSpPr>
        <p:spPr/>
        <p:txBody>
          <a:bodyPr/>
          <a:lstStyle/>
          <a:p>
            <a:fld id="{2358CA74-83C4-457D-AE94-D0DAC82ABCB5}" type="slidenum">
              <a:rPr lang="en-US" smtClean="0"/>
              <a:t>21</a:t>
            </a:fld>
            <a:endParaRPr lang="en-US"/>
          </a:p>
        </p:txBody>
      </p:sp>
      <p:sp>
        <p:nvSpPr>
          <p:cNvPr id="5" name="ZoneTexte 3">
            <a:extLst>
              <a:ext uri="{FF2B5EF4-FFF2-40B4-BE49-F238E27FC236}">
                <a16:creationId xmlns:a16="http://schemas.microsoft.com/office/drawing/2014/main" id="{203F60E1-13D1-8A00-A529-08E629864C89}"/>
              </a:ext>
            </a:extLst>
          </p:cNvPr>
          <p:cNvSpPr txBox="1"/>
          <p:nvPr/>
        </p:nvSpPr>
        <p:spPr>
          <a:xfrm>
            <a:off x="224792" y="3819922"/>
            <a:ext cx="4861082" cy="461517"/>
          </a:xfrm>
          <a:prstGeom prst="rect">
            <a:avLst/>
          </a:prstGeom>
          <a:noFill/>
        </p:spPr>
        <p:txBody>
          <a:bodyPr wrap="square" lIns="91294" tIns="45647" rIns="91294" bIns="45647" rtlCol="0">
            <a:spAutoFit/>
          </a:bodyPr>
          <a:lstStyle/>
          <a:p>
            <a:r>
              <a:rPr lang="en-GB" sz="1200">
                <a:latin typeface="Encode Sans Expanded" panose="00000505000000000000" pitchFamily="2" charset="0"/>
              </a:rPr>
              <a:t>Supporting slide to be projected when trainees play phase 1 of the case</a:t>
            </a:r>
            <a:endParaRPr lang="fr-FR" sz="1200">
              <a:latin typeface="Encode Sans Expanded" panose="00000505000000000000" pitchFamily="2" charset="0"/>
            </a:endParaRPr>
          </a:p>
        </p:txBody>
      </p:sp>
    </p:spTree>
    <p:extLst>
      <p:ext uri="{BB962C8B-B14F-4D97-AF65-F5344CB8AC3E}">
        <p14:creationId xmlns:p14="http://schemas.microsoft.com/office/powerpoint/2010/main" val="3340322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Encode Sans Expanded"/>
              </a:rPr>
              <a:t>The trainer asks the observers to speak before giving feedback on what they have perceived (idem for the co-facilitator, if present).</a:t>
            </a:r>
          </a:p>
          <a:p>
            <a:endParaRPr lang="en-GB">
              <a:latin typeface="Encode Sans Expanded"/>
            </a:endParaRPr>
          </a:p>
          <a:p>
            <a:r>
              <a:rPr lang="en-GB">
                <a:latin typeface="Encode Sans Expanded"/>
              </a:rPr>
              <a:t>At the end of this first stage, the boss tells the sales advisor that he is interested in the [New </a:t>
            </a:r>
            <a:r>
              <a:rPr lang="en-GB" err="1">
                <a:latin typeface="Encode Sans Expanded"/>
              </a:rPr>
              <a:t>Leaseco</a:t>
            </a:r>
            <a:r>
              <a:rPr lang="en-GB">
                <a:latin typeface="Encode Sans Expanded"/>
              </a:rPr>
              <a:t>] service offer but that the rents presented are not competitive compared to those offered by competing multi-brand rental companies. </a:t>
            </a:r>
          </a:p>
          <a:p>
            <a:endParaRPr lang="en-GB">
              <a:latin typeface="Encode Sans Expanded"/>
            </a:endParaRPr>
          </a:p>
          <a:p>
            <a:r>
              <a:rPr lang="en-GB">
                <a:latin typeface="Encode Sans Expanded"/>
              </a:rPr>
              <a:t>The trainer asks the participants to review their offer.</a:t>
            </a:r>
          </a:p>
          <a:p>
            <a:r>
              <a:rPr lang="en-GB">
                <a:latin typeface="Encode Sans Expanded"/>
              </a:rPr>
              <a:t>The trainer gives participants the competing offers.</a:t>
            </a:r>
          </a:p>
          <a:p>
            <a:endParaRPr lang="en-GB">
              <a:latin typeface="Encode Sans Expanded"/>
            </a:endParaRPr>
          </a:p>
          <a:p>
            <a:r>
              <a:rPr lang="en-GB">
                <a:latin typeface="Encode Sans Expanded"/>
              </a:rPr>
              <a:t>End of phase 1</a:t>
            </a:r>
            <a:endParaRPr lang="en-BE"/>
          </a:p>
        </p:txBody>
      </p:sp>
      <p:sp>
        <p:nvSpPr>
          <p:cNvPr id="4" name="Slide Number Placeholder 3"/>
          <p:cNvSpPr>
            <a:spLocks noGrp="1"/>
          </p:cNvSpPr>
          <p:nvPr>
            <p:ph type="sldNum" sz="quarter" idx="5"/>
          </p:nvPr>
        </p:nvSpPr>
        <p:spPr/>
        <p:txBody>
          <a:bodyPr/>
          <a:lstStyle/>
          <a:p>
            <a:fld id="{2358CA74-83C4-457D-AE94-D0DAC82ABCB5}" type="slidenum">
              <a:rPr lang="en-US" smtClean="0"/>
              <a:t>22</a:t>
            </a:fld>
            <a:endParaRPr lang="en-US"/>
          </a:p>
        </p:txBody>
      </p:sp>
      <p:sp>
        <p:nvSpPr>
          <p:cNvPr id="5" name="ZoneTexte 3">
            <a:extLst>
              <a:ext uri="{FF2B5EF4-FFF2-40B4-BE49-F238E27FC236}">
                <a16:creationId xmlns:a16="http://schemas.microsoft.com/office/drawing/2014/main" id="{203F60E1-13D1-8A00-A529-08E629864C89}"/>
              </a:ext>
            </a:extLst>
          </p:cNvPr>
          <p:cNvSpPr txBox="1"/>
          <p:nvPr/>
        </p:nvSpPr>
        <p:spPr>
          <a:xfrm>
            <a:off x="224792" y="3819922"/>
            <a:ext cx="4861082" cy="276851"/>
          </a:xfrm>
          <a:prstGeom prst="rect">
            <a:avLst/>
          </a:prstGeom>
          <a:noFill/>
        </p:spPr>
        <p:txBody>
          <a:bodyPr wrap="square" lIns="91294" tIns="45647" rIns="91294" bIns="45647" rtlCol="0">
            <a:spAutoFit/>
          </a:bodyPr>
          <a:lstStyle/>
          <a:p>
            <a:r>
              <a:rPr lang="fr-FR" sz="1200">
                <a:latin typeface="Encode Sans Expanded" panose="00000505000000000000" pitchFamily="2" charset="0"/>
              </a:rPr>
              <a:t>Debrief phase 1</a:t>
            </a:r>
          </a:p>
        </p:txBody>
      </p:sp>
    </p:spTree>
    <p:extLst>
      <p:ext uri="{BB962C8B-B14F-4D97-AF65-F5344CB8AC3E}">
        <p14:creationId xmlns:p14="http://schemas.microsoft.com/office/powerpoint/2010/main" val="2523302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GB"/>
              <a:t>-Duration of this sequence = 25 minutes</a:t>
            </a:r>
          </a:p>
          <a:p>
            <a:r>
              <a:rPr lang="en-GB"/>
              <a:t>-Theoretical input + example (10 minutes)</a:t>
            </a:r>
          </a:p>
          <a:p>
            <a:r>
              <a:rPr lang="en-GB"/>
              <a:t>-Guided comparison exercise (5 minutes)</a:t>
            </a:r>
          </a:p>
          <a:p>
            <a:r>
              <a:rPr lang="en-GB"/>
              <a:t>-Comparison exercise in sub-groups (10 minutes)</a:t>
            </a:r>
          </a:p>
          <a:p>
            <a:r>
              <a:rPr lang="en-GB"/>
              <a:t>-No debriefing of the exercise in sub-groups, it will be done in step 3</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ea typeface="+mn-ea"/>
              <a:cs typeface="+mn-cs"/>
            </a:endParaRPr>
          </a:p>
        </p:txBody>
      </p:sp>
      <p:sp>
        <p:nvSpPr>
          <p:cNvPr id="5" name="ZoneTexte 3">
            <a:extLst>
              <a:ext uri="{FF2B5EF4-FFF2-40B4-BE49-F238E27FC236}">
                <a16:creationId xmlns:a16="http://schemas.microsoft.com/office/drawing/2014/main" id="{A9483DC5-E886-48DD-E834-7ADE7CC36552}"/>
              </a:ext>
            </a:extLst>
          </p:cNvPr>
          <p:cNvSpPr txBox="1"/>
          <p:nvPr/>
        </p:nvSpPr>
        <p:spPr>
          <a:xfrm>
            <a:off x="224863" y="3832411"/>
            <a:ext cx="4862637" cy="461665"/>
          </a:xfrm>
          <a:prstGeom prst="rect">
            <a:avLst/>
          </a:prstGeom>
          <a:noFill/>
        </p:spPr>
        <p:txBody>
          <a:bodyPr wrap="square" rtlCol="0">
            <a:spAutoFit/>
          </a:bodyPr>
          <a:lstStyle/>
          <a:p>
            <a:pPr marL="171450" indent="-171450">
              <a:buFont typeface="Arial" panose="020B0604020202020204" pitchFamily="34" charset="0"/>
              <a:buChar char="•"/>
            </a:pPr>
            <a:r>
              <a:rPr lang="en-GB" sz="1200" b="0">
                <a:solidFill>
                  <a:schemeClr val="tx1"/>
                </a:solidFill>
                <a:latin typeface="Encode Sans Expanded" panose="00000505000000000000" pitchFamily="2" charset="0"/>
              </a:rPr>
              <a:t>Present a methodology for comparing 2 leasing offers</a:t>
            </a:r>
          </a:p>
          <a:p>
            <a:pPr marL="171450" indent="-171450">
              <a:buFont typeface="Arial" panose="020B0604020202020204" pitchFamily="34" charset="0"/>
              <a:buChar char="•"/>
            </a:pPr>
            <a:r>
              <a:rPr lang="en-GB" sz="1200" b="0">
                <a:solidFill>
                  <a:schemeClr val="tx1"/>
                </a:solidFill>
                <a:latin typeface="Encode Sans Expanded" panose="00000505000000000000" pitchFamily="2" charset="0"/>
              </a:rPr>
              <a:t>Apply the method through a practical exercise</a:t>
            </a:r>
            <a:endParaRPr lang="fr-FR" sz="1200" b="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2278326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Notes Placeholder 2">
            <a:extLst>
              <a:ext uri="{FF2B5EF4-FFF2-40B4-BE49-F238E27FC236}">
                <a16:creationId xmlns:a16="http://schemas.microsoft.com/office/drawing/2014/main" id="{8291B3EC-4B0E-450D-BB16-3E924310A26D}"/>
              </a:ext>
            </a:extLst>
          </p:cNvPr>
          <p:cNvSpPr>
            <a:spLocks noGrp="1"/>
          </p:cNvSpPr>
          <p:nvPr>
            <p:ph type="body" idx="1"/>
          </p:nvPr>
        </p:nvSpPr>
        <p:spPr/>
        <p:txBody>
          <a:bodyPr/>
          <a:lstStyle/>
          <a:p>
            <a:r>
              <a:rPr lang="en-GB" altLang="fr-FR"/>
              <a:t>The trainer asks the participants what elements they should take into account to make a professional comparison of 2 leasing offers.</a:t>
            </a:r>
          </a:p>
          <a:p>
            <a:endParaRPr lang="en-GB" altLang="fr-FR"/>
          </a:p>
          <a:p>
            <a:r>
              <a:rPr lang="en-GB" altLang="fr-FR"/>
              <a:t>The trainer opens a whiteboard activity and asks the participants to give their opinion.</a:t>
            </a:r>
          </a:p>
          <a:p>
            <a:endParaRPr lang="en-GB" altLang="fr-FR"/>
          </a:p>
          <a:p>
            <a:r>
              <a:rPr lang="en-GB" altLang="fr-FR"/>
              <a:t>Debriefing and additional information: see following slides.</a:t>
            </a:r>
            <a:endParaRPr lang="en-US" altLang="fr-FR"/>
          </a:p>
        </p:txBody>
      </p:sp>
      <p:sp>
        <p:nvSpPr>
          <p:cNvPr id="2" name="Espace réservé du numéro de diapositive 1">
            <a:extLst>
              <a:ext uri="{FF2B5EF4-FFF2-40B4-BE49-F238E27FC236}">
                <a16:creationId xmlns:a16="http://schemas.microsoft.com/office/drawing/2014/main" id="{81E9AA1D-D952-48D6-8E58-931BF5EF31E4}"/>
              </a:ext>
            </a:extLst>
          </p:cNvPr>
          <p:cNvSpPr>
            <a:spLocks noGrp="1"/>
          </p:cNvSpPr>
          <p:nvPr>
            <p:ph type="sldNum" sz="quarter" idx="10"/>
          </p:nvPr>
        </p:nvSpPr>
        <p:spPr/>
        <p:txBody>
          <a:bodyPr/>
          <a:lstStyle/>
          <a:p>
            <a:fld id="{D56E9FAA-8478-463E-A023-5A3C52A47605}" type="slidenum">
              <a:rPr lang="fr-FR" altLang="fr-FR" smtClean="0"/>
              <a:pPr/>
              <a:t>24</a:t>
            </a:fld>
            <a:endParaRPr lang="fr-FR" altLang="fr-FR"/>
          </a:p>
        </p:txBody>
      </p:sp>
      <p:sp>
        <p:nvSpPr>
          <p:cNvPr id="5" name="TextBox 4">
            <a:extLst>
              <a:ext uri="{FF2B5EF4-FFF2-40B4-BE49-F238E27FC236}">
                <a16:creationId xmlns:a16="http://schemas.microsoft.com/office/drawing/2014/main" id="{167B3E5F-6165-46CF-9B82-C14EBF9E3433}"/>
              </a:ext>
            </a:extLst>
          </p:cNvPr>
          <p:cNvSpPr txBox="1"/>
          <p:nvPr/>
        </p:nvSpPr>
        <p:spPr>
          <a:xfrm>
            <a:off x="227573" y="3808264"/>
            <a:ext cx="4144150" cy="460199"/>
          </a:xfrm>
          <a:prstGeom prst="rect">
            <a:avLst/>
          </a:prstGeom>
          <a:noFill/>
        </p:spPr>
        <p:txBody>
          <a:bodyPr wrap="square" lIns="89985" tIns="44994" rIns="89985" bIns="44994" rtlCol="0">
            <a:spAutoFit/>
          </a:bodyPr>
          <a:lstStyle/>
          <a:p>
            <a:r>
              <a:rPr lang="en-GB" sz="1200">
                <a:latin typeface="Encode Sans Expanded" panose="00000505000000000000" pitchFamily="2" charset="0"/>
              </a:rPr>
              <a:t>Introduction to the method in the form of a digital activity</a:t>
            </a:r>
          </a:p>
        </p:txBody>
      </p:sp>
      <p:sp>
        <p:nvSpPr>
          <p:cNvPr id="6" name="Slide Image Placeholder 5">
            <a:extLst>
              <a:ext uri="{FF2B5EF4-FFF2-40B4-BE49-F238E27FC236}">
                <a16:creationId xmlns:a16="http://schemas.microsoft.com/office/drawing/2014/main" id="{6378BFB8-E03E-3DF1-6080-E0AA94662237}"/>
              </a:ext>
            </a:extLst>
          </p:cNvPr>
          <p:cNvSpPr>
            <a:spLocks noGrp="1" noRot="1" noChangeAspect="1"/>
          </p:cNvSpPr>
          <p:nvPr>
            <p:ph type="sldImg"/>
          </p:nvPr>
        </p:nvSpPr>
        <p:spPr/>
      </p:sp>
    </p:spTree>
    <p:extLst>
      <p:ext uri="{BB962C8B-B14F-4D97-AF65-F5344CB8AC3E}">
        <p14:creationId xmlns:p14="http://schemas.microsoft.com/office/powerpoint/2010/main" val="1286032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a:latin typeface="Encode Sans Expanded"/>
              </a:rPr>
              <a:t>In general, few offers are directly comparable. That is why you need to analyse the offers in detail to make sure that they are based on the same principles.</a:t>
            </a:r>
          </a:p>
          <a:p>
            <a:endParaRPr lang="en-GB">
              <a:latin typeface="Encode Sans Expanded"/>
            </a:endParaRPr>
          </a:p>
          <a:p>
            <a:r>
              <a:rPr lang="en-GB">
                <a:latin typeface="Encode Sans Expanded"/>
              </a:rPr>
              <a:t>Firstly, there are 3 main types of parameters to compare offers:</a:t>
            </a:r>
          </a:p>
          <a:p>
            <a:endParaRPr lang="fr-FR">
              <a:latin typeface="Encode Sans Expanded"/>
            </a:endParaRPr>
          </a:p>
          <a:p>
            <a:pPr marL="228600" indent="-228600">
              <a:buFont typeface="+mj-lt"/>
              <a:buAutoNum type="arabicPeriod"/>
            </a:pPr>
            <a:r>
              <a:rPr lang="en-GB">
                <a:latin typeface="Encode Sans Expanded"/>
              </a:rPr>
              <a:t>Vehicle parameters: there may be differences in models, engines, trims, options / accessories, prices and discounts</a:t>
            </a:r>
          </a:p>
          <a:p>
            <a:pPr marL="228600" indent="-228600">
              <a:buFont typeface="+mj-lt"/>
              <a:buAutoNum type="arabicPeriod"/>
            </a:pPr>
            <a:endParaRPr lang="en-GB">
              <a:latin typeface="Encode Sans Expanded"/>
            </a:endParaRPr>
          </a:p>
          <a:p>
            <a:pPr marL="228600" indent="-228600">
              <a:buFont typeface="+mj-lt"/>
              <a:buAutoNum type="arabicPeriod"/>
            </a:pPr>
            <a:r>
              <a:rPr lang="en-GB">
                <a:latin typeface="Encode Sans Expanded"/>
              </a:rPr>
              <a:t>Usage parameters: mileage and duration are not always identical</a:t>
            </a:r>
          </a:p>
          <a:p>
            <a:pPr marL="228600" indent="-228600">
              <a:buFont typeface="+mj-lt"/>
              <a:buAutoNum type="arabicPeriod"/>
            </a:pPr>
            <a:endParaRPr lang="en-GB">
              <a:latin typeface="Encode Sans Expanded"/>
            </a:endParaRPr>
          </a:p>
          <a:p>
            <a:pPr marL="228600" indent="-228600">
              <a:buFont typeface="+mj-lt"/>
              <a:buAutoNum type="arabicPeriod"/>
            </a:pPr>
            <a:r>
              <a:rPr lang="en-GB">
                <a:latin typeface="Encode Sans Expanded"/>
              </a:rPr>
              <a:t>Customer parameters: customer profile and potential. An offer for a self-employed person is not based on the same parameters as an offer for a multinational company. The number of vehicles covered by the offer also influences the level of discount. Also check if your customer benefits from a specific protocol.</a:t>
            </a:r>
            <a:endParaRPr lang="fr-BE">
              <a:latin typeface="Encode Sans Expanded"/>
            </a:endParaRPr>
          </a:p>
        </p:txBody>
      </p:sp>
      <p:sp>
        <p:nvSpPr>
          <p:cNvPr id="4" name="Slide Number Placeholder 3"/>
          <p:cNvSpPr>
            <a:spLocks noGrp="1"/>
          </p:cNvSpPr>
          <p:nvPr>
            <p:ph type="sldNum" sz="quarter" idx="10"/>
          </p:nvPr>
        </p:nvSpPr>
        <p:spPr/>
        <p:txBody>
          <a:bodyPr/>
          <a:lstStyle/>
          <a:p>
            <a:fld id="{8E9F823A-6B56-4267-BC62-716CFD869579}" type="slidenum">
              <a:rPr lang="fr-FR" altLang="en-US" smtClean="0"/>
              <a:pPr/>
              <a:t>25</a:t>
            </a:fld>
            <a:endParaRPr lang="fr-FR" altLang="en-US"/>
          </a:p>
        </p:txBody>
      </p:sp>
      <p:sp>
        <p:nvSpPr>
          <p:cNvPr id="5" name="Rectangle 4">
            <a:extLst>
              <a:ext uri="{FF2B5EF4-FFF2-40B4-BE49-F238E27FC236}">
                <a16:creationId xmlns:a16="http://schemas.microsoft.com/office/drawing/2014/main" id="{4798CB70-CB87-4D11-9175-C065188A16C4}"/>
              </a:ext>
            </a:extLst>
          </p:cNvPr>
          <p:cNvSpPr/>
          <p:nvPr/>
        </p:nvSpPr>
        <p:spPr>
          <a:xfrm>
            <a:off x="234559" y="3833032"/>
            <a:ext cx="4272716" cy="461665"/>
          </a:xfrm>
          <a:prstGeom prst="rect">
            <a:avLst/>
          </a:prstGeom>
        </p:spPr>
        <p:txBody>
          <a:bodyPr wrap="square">
            <a:spAutoFit/>
          </a:bodyPr>
          <a:lstStyle/>
          <a:p>
            <a:r>
              <a:rPr lang="en-GB" sz="1200">
                <a:latin typeface="Encode Sans Expanded" panose="00000505000000000000" pitchFamily="2" charset="0"/>
              </a:rPr>
              <a:t>Present step 1 of the method: compare basic parameters</a:t>
            </a:r>
            <a:endParaRPr lang="fr-BE" sz="1200">
              <a:latin typeface="Encode Sans Expanded" panose="00000505000000000000" pitchFamily="2" charset="0"/>
            </a:endParaRPr>
          </a:p>
        </p:txBody>
      </p:sp>
      <p:sp>
        <p:nvSpPr>
          <p:cNvPr id="8" name="Slide Image Placeholder 7">
            <a:extLst>
              <a:ext uri="{FF2B5EF4-FFF2-40B4-BE49-F238E27FC236}">
                <a16:creationId xmlns:a16="http://schemas.microsoft.com/office/drawing/2014/main" id="{42DFAE2C-9BBE-0BA3-DD32-898B16E69CE6}"/>
              </a:ext>
            </a:extLst>
          </p:cNvPr>
          <p:cNvSpPr>
            <a:spLocks noGrp="1" noRot="1" noChangeAspect="1"/>
          </p:cNvSpPr>
          <p:nvPr>
            <p:ph type="sldImg"/>
          </p:nvPr>
        </p:nvSpPr>
        <p:spPr/>
      </p:sp>
    </p:spTree>
    <p:extLst>
      <p:ext uri="{BB962C8B-B14F-4D97-AF65-F5344CB8AC3E}">
        <p14:creationId xmlns:p14="http://schemas.microsoft.com/office/powerpoint/2010/main" val="797868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a:latin typeface="Encode Sans Expanded"/>
              </a:rPr>
              <a:t>Once the basic parameters have been analysed, it is time to go into the details of the services:</a:t>
            </a:r>
            <a:endParaRPr lang="fr-FR" sz="1000">
              <a:latin typeface="Encode Sans Expanded"/>
            </a:endParaRPr>
          </a:p>
          <a:p>
            <a:pPr marL="171450" indent="-171450">
              <a:buFont typeface="Arial" panose="020B0604020202020204" pitchFamily="34" charset="0"/>
              <a:buChar char="•"/>
            </a:pPr>
            <a:r>
              <a:rPr lang="en-GB" sz="1000">
                <a:latin typeface="Encode Sans Expanded"/>
              </a:rPr>
              <a:t>What services are included in the offers you compared?</a:t>
            </a:r>
          </a:p>
          <a:p>
            <a:pPr marL="171450" indent="-171450">
              <a:buFont typeface="Arial" panose="020B0604020202020204" pitchFamily="34" charset="0"/>
              <a:buChar char="•"/>
            </a:pPr>
            <a:r>
              <a:rPr lang="en-GB" sz="1000">
                <a:latin typeface="Encode Sans Expanded"/>
              </a:rPr>
              <a:t>What is included in these services?</a:t>
            </a:r>
            <a:endParaRPr lang="fr-FR" sz="1000">
              <a:latin typeface="Encode Sans Expanded"/>
            </a:endParaRPr>
          </a:p>
          <a:p>
            <a:endParaRPr lang="fr-BE" sz="1000"/>
          </a:p>
          <a:p>
            <a:r>
              <a:rPr lang="en-GB" sz="1000">
                <a:latin typeface="Encode Sans Expanded"/>
              </a:rPr>
              <a:t>A higher price for a service can be justified by its content</a:t>
            </a:r>
          </a:p>
          <a:p>
            <a:endParaRPr lang="en-GB" sz="1000">
              <a:latin typeface="Encode Sans Expanded"/>
            </a:endParaRPr>
          </a:p>
          <a:p>
            <a:r>
              <a:rPr lang="en-GB" sz="1000">
                <a:latin typeface="Encode Sans Expanded"/>
              </a:rPr>
              <a:t>-Tyres: </a:t>
            </a:r>
          </a:p>
          <a:p>
            <a:r>
              <a:rPr lang="en-GB" sz="1000">
                <a:latin typeface="Encode Sans Expanded"/>
              </a:rPr>
              <a:t>Different number of tyres, with or without winter tyres. Summer/winter tyres mounted on original rims or complete winter kit, ...</a:t>
            </a:r>
          </a:p>
          <a:p>
            <a:endParaRPr lang="en-GB" sz="1000">
              <a:latin typeface="Encode Sans Expanded"/>
            </a:endParaRPr>
          </a:p>
          <a:p>
            <a:r>
              <a:rPr lang="en-GB" sz="1000">
                <a:latin typeface="Encode Sans Expanded"/>
              </a:rPr>
              <a:t>-Courtesy vehicle:</a:t>
            </a:r>
          </a:p>
          <a:p>
            <a:r>
              <a:rPr lang="en-GB" sz="1000">
                <a:latin typeface="Encode Sans Expanded"/>
              </a:rPr>
              <a:t>It should be analysed what type of vehicle, for how long, from when it is available.</a:t>
            </a:r>
          </a:p>
          <a:p>
            <a:r>
              <a:rPr lang="en-GB" sz="1000">
                <a:latin typeface="Encode Sans Expanded"/>
              </a:rPr>
              <a:t>Is the mileage and duration of this courtesy vehicle added to the leasing contract?</a:t>
            </a:r>
          </a:p>
          <a:p>
            <a:endParaRPr lang="en-GB" sz="1000">
              <a:latin typeface="Encode Sans Expanded"/>
            </a:endParaRPr>
          </a:p>
          <a:p>
            <a:r>
              <a:rPr lang="en-GB" sz="1000">
                <a:latin typeface="Encode Sans Expanded"/>
              </a:rPr>
              <a:t>-Insurance:</a:t>
            </a:r>
          </a:p>
          <a:p>
            <a:r>
              <a:rPr lang="en-GB" sz="1000">
                <a:latin typeface="Encode Sans Expanded"/>
              </a:rPr>
              <a:t>What is the bonus-malus level recommended by the leasing company and the driver's actual B/M?</a:t>
            </a:r>
          </a:p>
          <a:p>
            <a:r>
              <a:rPr lang="en-GB" sz="1000">
                <a:latin typeface="Encode Sans Expanded"/>
              </a:rPr>
              <a:t>If no certificate can be provided by the driver, what is the initial bonus-malus?</a:t>
            </a:r>
          </a:p>
          <a:p>
            <a:r>
              <a:rPr lang="en-GB" sz="1000">
                <a:latin typeface="Encode Sans Expanded"/>
              </a:rPr>
              <a:t>Deductible: what amounts? Applicable when? VAT on the excess? Progressive deductible or not?</a:t>
            </a:r>
          </a:p>
          <a:p>
            <a:r>
              <a:rPr lang="en-GB" sz="1000">
                <a:latin typeface="Encode Sans Expanded"/>
              </a:rPr>
              <a:t>Additional insurance: legal defence? Driver protection?</a:t>
            </a:r>
          </a:p>
          <a:p>
            <a:endParaRPr lang="en-GB" sz="1000">
              <a:latin typeface="Encode Sans Expanded"/>
            </a:endParaRPr>
          </a:p>
          <a:p>
            <a:r>
              <a:rPr lang="en-GB" sz="1000">
                <a:latin typeface="Encode Sans Expanded"/>
              </a:rPr>
              <a:t>-Assistance:</a:t>
            </a:r>
          </a:p>
          <a:p>
            <a:r>
              <a:rPr lang="en-GB" sz="1000">
                <a:latin typeface="Encode Sans Expanded"/>
              </a:rPr>
              <a:t>Which one? Which cover: vehicle, and/or driver and/or occupants and/or luggage and/or family members of the driver living under the same roof?</a:t>
            </a:r>
          </a:p>
          <a:p>
            <a:endParaRPr lang="en-GB" sz="1000">
              <a:latin typeface="Encode Sans Expanded"/>
            </a:endParaRPr>
          </a:p>
          <a:p>
            <a:r>
              <a:rPr lang="en-GB" sz="1000">
                <a:latin typeface="Encode Sans Expanded"/>
              </a:rPr>
              <a:t>Service cover = country adaptation</a:t>
            </a:r>
          </a:p>
        </p:txBody>
      </p:sp>
      <p:sp>
        <p:nvSpPr>
          <p:cNvPr id="4" name="Slide Number Placeholder 3"/>
          <p:cNvSpPr>
            <a:spLocks noGrp="1"/>
          </p:cNvSpPr>
          <p:nvPr>
            <p:ph type="sldNum" sz="quarter" idx="10"/>
          </p:nvPr>
        </p:nvSpPr>
        <p:spPr/>
        <p:txBody>
          <a:bodyPr/>
          <a:lstStyle/>
          <a:p>
            <a:fld id="{8E9F823A-6B56-4267-BC62-716CFD869579}" type="slidenum">
              <a:rPr lang="fr-FR" altLang="en-US" smtClean="0"/>
              <a:pPr/>
              <a:t>26</a:t>
            </a:fld>
            <a:endParaRPr lang="fr-FR" altLang="en-US"/>
          </a:p>
        </p:txBody>
      </p:sp>
      <p:sp>
        <p:nvSpPr>
          <p:cNvPr id="8" name="Slide Image Placeholder 7">
            <a:extLst>
              <a:ext uri="{FF2B5EF4-FFF2-40B4-BE49-F238E27FC236}">
                <a16:creationId xmlns:a16="http://schemas.microsoft.com/office/drawing/2014/main" id="{8778FC81-CAA9-7DED-8525-845F9F617289}"/>
              </a:ext>
            </a:extLst>
          </p:cNvPr>
          <p:cNvSpPr>
            <a:spLocks noGrp="1" noRot="1" noChangeAspect="1"/>
          </p:cNvSpPr>
          <p:nvPr>
            <p:ph type="sldImg"/>
          </p:nvPr>
        </p:nvSpPr>
        <p:spPr/>
      </p:sp>
      <p:sp>
        <p:nvSpPr>
          <p:cNvPr id="9" name="Rectangle 8">
            <a:extLst>
              <a:ext uri="{FF2B5EF4-FFF2-40B4-BE49-F238E27FC236}">
                <a16:creationId xmlns:a16="http://schemas.microsoft.com/office/drawing/2014/main" id="{833BF7E7-876A-1931-39F8-54F4819B3447}"/>
              </a:ext>
            </a:extLst>
          </p:cNvPr>
          <p:cNvSpPr/>
          <p:nvPr/>
        </p:nvSpPr>
        <p:spPr>
          <a:xfrm>
            <a:off x="234559" y="3833032"/>
            <a:ext cx="4272716" cy="461665"/>
          </a:xfrm>
          <a:prstGeom prst="rect">
            <a:avLst/>
          </a:prstGeom>
        </p:spPr>
        <p:txBody>
          <a:bodyPr wrap="square">
            <a:spAutoFit/>
          </a:bodyPr>
          <a:lstStyle/>
          <a:p>
            <a:r>
              <a:rPr lang="en-GB" sz="1200">
                <a:latin typeface="Encode Sans Expanded" panose="00000505000000000000" pitchFamily="2" charset="0"/>
              </a:rPr>
              <a:t>Present step 2 of the method: compare basic parameters</a:t>
            </a:r>
            <a:endParaRPr lang="fr-BE" sz="1200">
              <a:latin typeface="Encode Sans Expanded" panose="00000505000000000000" pitchFamily="2" charset="0"/>
            </a:endParaRPr>
          </a:p>
        </p:txBody>
      </p:sp>
    </p:spTree>
    <p:extLst>
      <p:ext uri="{BB962C8B-B14F-4D97-AF65-F5344CB8AC3E}">
        <p14:creationId xmlns:p14="http://schemas.microsoft.com/office/powerpoint/2010/main" val="66859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5" name="Notes Placeholder 2">
            <a:extLst>
              <a:ext uri="{FF2B5EF4-FFF2-40B4-BE49-F238E27FC236}">
                <a16:creationId xmlns:a16="http://schemas.microsoft.com/office/drawing/2014/main" id="{3296EA8C-BA4E-43A9-B270-7122790CBDEC}"/>
              </a:ext>
            </a:extLst>
          </p:cNvPr>
          <p:cNvSpPr>
            <a:spLocks noGrp="1"/>
          </p:cNvSpPr>
          <p:nvPr>
            <p:ph type="body" idx="1"/>
          </p:nvPr>
        </p:nvSpPr>
        <p:spPr/>
        <p:txBody>
          <a:bodyPr/>
          <a:lstStyle/>
          <a:p>
            <a:r>
              <a:rPr lang="en-GB" altLang="fr-FR">
                <a:latin typeface="Encode Sans Expanded"/>
              </a:rPr>
              <a:t>At first sight, offer A seems cheaper than offer B.  </a:t>
            </a:r>
          </a:p>
          <a:p>
            <a:r>
              <a:rPr lang="en-GB" altLang="fr-FR">
                <a:latin typeface="Encode Sans Expanded"/>
              </a:rPr>
              <a:t>After analysing the services included, you will see that offer A is less complete because it does not include any road assistance nor courtesy vehicle. If you add the price of these two services, both totals are identical.</a:t>
            </a:r>
            <a:endParaRPr lang="fr-BE" altLang="fr-FR"/>
          </a:p>
        </p:txBody>
      </p:sp>
      <p:sp>
        <p:nvSpPr>
          <p:cNvPr id="2" name="Espace réservé du numéro de diapositive 1">
            <a:extLst>
              <a:ext uri="{FF2B5EF4-FFF2-40B4-BE49-F238E27FC236}">
                <a16:creationId xmlns:a16="http://schemas.microsoft.com/office/drawing/2014/main" id="{CFFB4EA4-AB40-49E8-8471-7EB641C0736C}"/>
              </a:ext>
            </a:extLst>
          </p:cNvPr>
          <p:cNvSpPr>
            <a:spLocks noGrp="1"/>
          </p:cNvSpPr>
          <p:nvPr>
            <p:ph type="sldNum" sz="quarter" idx="10"/>
          </p:nvPr>
        </p:nvSpPr>
        <p:spPr/>
        <p:txBody>
          <a:bodyPr/>
          <a:lstStyle/>
          <a:p>
            <a:fld id="{D56E9FAA-8478-463E-A023-5A3C52A47605}" type="slidenum">
              <a:rPr lang="fr-FR" altLang="fr-FR" smtClean="0"/>
              <a:pPr/>
              <a:t>27</a:t>
            </a:fld>
            <a:endParaRPr lang="fr-FR" altLang="fr-FR"/>
          </a:p>
        </p:txBody>
      </p:sp>
      <p:sp>
        <p:nvSpPr>
          <p:cNvPr id="5" name="Rectangle 4">
            <a:extLst>
              <a:ext uri="{FF2B5EF4-FFF2-40B4-BE49-F238E27FC236}">
                <a16:creationId xmlns:a16="http://schemas.microsoft.com/office/drawing/2014/main" id="{1C7E4025-CF20-4F54-9581-2C02AFC4AE4A}"/>
              </a:ext>
            </a:extLst>
          </p:cNvPr>
          <p:cNvSpPr/>
          <p:nvPr/>
        </p:nvSpPr>
        <p:spPr>
          <a:xfrm>
            <a:off x="238070" y="3790303"/>
            <a:ext cx="4272716" cy="276999"/>
          </a:xfrm>
          <a:prstGeom prst="rect">
            <a:avLst/>
          </a:prstGeom>
        </p:spPr>
        <p:txBody>
          <a:bodyPr wrap="square">
            <a:spAutoFit/>
          </a:bodyPr>
          <a:lstStyle/>
          <a:p>
            <a:r>
              <a:rPr lang="fr-BE" sz="1200" err="1">
                <a:latin typeface="Encode Sans Expanded" panose="00000505000000000000" pitchFamily="2" charset="0"/>
              </a:rPr>
              <a:t>Present</a:t>
            </a:r>
            <a:r>
              <a:rPr lang="fr-BE" sz="1200">
                <a:latin typeface="Encode Sans Expanded" panose="00000505000000000000" pitchFamily="2" charset="0"/>
              </a:rPr>
              <a:t> a </a:t>
            </a:r>
            <a:r>
              <a:rPr lang="fr-BE" sz="1200" err="1">
                <a:latin typeface="Encode Sans Expanded" panose="00000505000000000000" pitchFamily="2" charset="0"/>
              </a:rPr>
              <a:t>concrete</a:t>
            </a:r>
            <a:r>
              <a:rPr lang="fr-BE" sz="1200">
                <a:latin typeface="Encode Sans Expanded" panose="00000505000000000000" pitchFamily="2" charset="0"/>
              </a:rPr>
              <a:t> </a:t>
            </a:r>
            <a:r>
              <a:rPr lang="fr-BE" sz="1200" err="1">
                <a:latin typeface="Encode Sans Expanded" panose="00000505000000000000" pitchFamily="2" charset="0"/>
              </a:rPr>
              <a:t>example</a:t>
            </a:r>
            <a:endParaRPr lang="fr-BE" sz="1200">
              <a:latin typeface="Encode Sans Expanded" panose="00000505000000000000" pitchFamily="2" charset="0"/>
            </a:endParaRPr>
          </a:p>
        </p:txBody>
      </p:sp>
      <p:sp>
        <p:nvSpPr>
          <p:cNvPr id="6" name="Slide Image Placeholder 5">
            <a:extLst>
              <a:ext uri="{FF2B5EF4-FFF2-40B4-BE49-F238E27FC236}">
                <a16:creationId xmlns:a16="http://schemas.microsoft.com/office/drawing/2014/main" id="{7BE38EBB-35CE-D363-56D1-BE9C728C3E88}"/>
              </a:ext>
            </a:extLst>
          </p:cNvPr>
          <p:cNvSpPr>
            <a:spLocks noGrp="1" noRot="1" noChangeAspect="1"/>
          </p:cNvSpPr>
          <p:nvPr>
            <p:ph type="sldImg"/>
          </p:nvPr>
        </p:nvSpPr>
        <p:spPr/>
      </p:sp>
    </p:spTree>
    <p:extLst>
      <p:ext uri="{BB962C8B-B14F-4D97-AF65-F5344CB8AC3E}">
        <p14:creationId xmlns:p14="http://schemas.microsoft.com/office/powerpoint/2010/main" val="2501172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FFB4EA4-AB40-49E8-8471-7EB641C0736C}"/>
              </a:ext>
            </a:extLst>
          </p:cNvPr>
          <p:cNvSpPr>
            <a:spLocks noGrp="1"/>
          </p:cNvSpPr>
          <p:nvPr>
            <p:ph type="sldNum" sz="quarter" idx="10"/>
          </p:nvPr>
        </p:nvSpPr>
        <p:spPr/>
        <p:txBody>
          <a:bodyPr/>
          <a:lstStyle/>
          <a:p>
            <a:fld id="{D56E9FAA-8478-463E-A023-5A3C52A47605}" type="slidenum">
              <a:rPr lang="fr-FR" altLang="fr-FR" smtClean="0"/>
              <a:pPr/>
              <a:t>28</a:t>
            </a:fld>
            <a:endParaRPr lang="fr-FR" altLang="fr-FR"/>
          </a:p>
        </p:txBody>
      </p:sp>
      <p:sp>
        <p:nvSpPr>
          <p:cNvPr id="5" name="Rectangle 4">
            <a:extLst>
              <a:ext uri="{FF2B5EF4-FFF2-40B4-BE49-F238E27FC236}">
                <a16:creationId xmlns:a16="http://schemas.microsoft.com/office/drawing/2014/main" id="{1C7E4025-CF20-4F54-9581-2C02AFC4AE4A}"/>
              </a:ext>
            </a:extLst>
          </p:cNvPr>
          <p:cNvSpPr/>
          <p:nvPr/>
        </p:nvSpPr>
        <p:spPr>
          <a:xfrm>
            <a:off x="225826" y="3841578"/>
            <a:ext cx="4272716" cy="461665"/>
          </a:xfrm>
          <a:prstGeom prst="rect">
            <a:avLst/>
          </a:prstGeom>
        </p:spPr>
        <p:txBody>
          <a:bodyPr wrap="square">
            <a:spAutoFit/>
          </a:bodyPr>
          <a:lstStyle/>
          <a:p>
            <a:r>
              <a:rPr lang="en-GB" sz="1200">
                <a:latin typeface="Encode Sans Expanded" panose="00000505000000000000" pitchFamily="2" charset="0"/>
              </a:rPr>
              <a:t>Introduce step 3 of the method: compare the terms of the contract</a:t>
            </a:r>
            <a:endParaRPr lang="fr-FR" sz="1200">
              <a:latin typeface="Encode Sans Expanded" panose="00000505000000000000" pitchFamily="2" charset="0"/>
            </a:endParaRPr>
          </a:p>
        </p:txBody>
      </p:sp>
      <p:sp>
        <p:nvSpPr>
          <p:cNvPr id="6" name="Slide Image Placeholder 5">
            <a:extLst>
              <a:ext uri="{FF2B5EF4-FFF2-40B4-BE49-F238E27FC236}">
                <a16:creationId xmlns:a16="http://schemas.microsoft.com/office/drawing/2014/main" id="{DE48033E-861F-A590-3787-211ED215F6D3}"/>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D19FCDD1-95B5-6A89-6B4F-234A4FAE38E1}"/>
              </a:ext>
            </a:extLst>
          </p:cNvPr>
          <p:cNvSpPr>
            <a:spLocks noGrp="1"/>
          </p:cNvSpPr>
          <p:nvPr>
            <p:ph type="body" sz="quarter" idx="3"/>
          </p:nvPr>
        </p:nvSpPr>
        <p:spPr/>
        <p:txBody>
          <a:bodyPr/>
          <a:lstStyle/>
          <a:p>
            <a:r>
              <a:rPr lang="en-GB">
                <a:latin typeface="Encode Sans Expanded"/>
              </a:rPr>
              <a:t>Do not forget to analyse and compare the commercial terms and conditions of both contracts.</a:t>
            </a:r>
            <a:endParaRPr lang="en-US"/>
          </a:p>
        </p:txBody>
      </p:sp>
    </p:spTree>
    <p:extLst>
      <p:ext uri="{BB962C8B-B14F-4D97-AF65-F5344CB8AC3E}">
        <p14:creationId xmlns:p14="http://schemas.microsoft.com/office/powerpoint/2010/main" val="289673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Notes Placeholder 2">
            <a:extLst>
              <a:ext uri="{FF2B5EF4-FFF2-40B4-BE49-F238E27FC236}">
                <a16:creationId xmlns:a16="http://schemas.microsoft.com/office/drawing/2014/main" id="{8291B3EC-4B0E-450D-BB16-3E924310A26D}"/>
              </a:ext>
            </a:extLst>
          </p:cNvPr>
          <p:cNvSpPr>
            <a:spLocks noGrp="1"/>
          </p:cNvSpPr>
          <p:nvPr>
            <p:ph type="body" idx="1"/>
          </p:nvPr>
        </p:nvSpPr>
        <p:spPr/>
        <p:txBody>
          <a:bodyPr/>
          <a:lstStyle/>
          <a:p>
            <a:r>
              <a:rPr lang="en-GB" altLang="fr-FR">
                <a:latin typeface="Encode Sans Expanded"/>
              </a:rPr>
              <a:t>This is the first concrete exercise for comparing two offers. For pedagogical reasons (to deeply anchor the method), it is recommended that both offers concern the same vehicle.</a:t>
            </a:r>
          </a:p>
          <a:p>
            <a:endParaRPr lang="en-GB" altLang="fr-FR">
              <a:latin typeface="Encode Sans Expanded"/>
            </a:endParaRPr>
          </a:p>
          <a:p>
            <a:r>
              <a:rPr lang="en-GB" altLang="fr-FR">
                <a:latin typeface="Encode Sans Expanded"/>
              </a:rPr>
              <a:t>The trainer will guide the participants throughout the exercise so that they become familiar with the method.</a:t>
            </a:r>
          </a:p>
          <a:p>
            <a:endParaRPr lang="en-GB" altLang="fr-FR">
              <a:latin typeface="Encode Sans Expanded"/>
            </a:endParaRPr>
          </a:p>
          <a:p>
            <a:r>
              <a:rPr lang="en-GB" altLang="fr-FR">
                <a:latin typeface="Encode Sans Expanded"/>
              </a:rPr>
              <a:t>The participants will then be divided into 3 sub-groups and will carry out an equivalent comparison independently.</a:t>
            </a:r>
          </a:p>
          <a:p>
            <a:endParaRPr lang="en-GB" altLang="fr-FR">
              <a:latin typeface="Encode Sans Expanded"/>
            </a:endParaRPr>
          </a:p>
          <a:p>
            <a:r>
              <a:rPr lang="en-GB" altLang="fr-FR">
                <a:latin typeface="Encode Sans Expanded"/>
              </a:rPr>
              <a:t>We will analyse and check whether the two offers are comparable.</a:t>
            </a:r>
          </a:p>
          <a:p>
            <a:r>
              <a:rPr lang="en-GB" altLang="fr-FR">
                <a:latin typeface="Encode Sans Expanded"/>
              </a:rPr>
              <a:t>If the offers are not comparable, we will try to identify and quantify the differences in a comparison table that we will go through together (see next slide).</a:t>
            </a:r>
            <a:endParaRPr lang="fr-FR" altLang="fr-FR"/>
          </a:p>
        </p:txBody>
      </p:sp>
      <p:sp>
        <p:nvSpPr>
          <p:cNvPr id="2" name="Espace réservé du numéro de diapositive 1">
            <a:extLst>
              <a:ext uri="{FF2B5EF4-FFF2-40B4-BE49-F238E27FC236}">
                <a16:creationId xmlns:a16="http://schemas.microsoft.com/office/drawing/2014/main" id="{81E9AA1D-D952-48D6-8E58-931BF5EF31E4}"/>
              </a:ext>
            </a:extLst>
          </p:cNvPr>
          <p:cNvSpPr>
            <a:spLocks noGrp="1"/>
          </p:cNvSpPr>
          <p:nvPr>
            <p:ph type="sldNum" sz="quarter" idx="10"/>
          </p:nvPr>
        </p:nvSpPr>
        <p:spPr/>
        <p:txBody>
          <a:bodyPr/>
          <a:lstStyle/>
          <a:p>
            <a:fld id="{D56E9FAA-8478-463E-A023-5A3C52A47605}" type="slidenum">
              <a:rPr lang="fr-FR" altLang="fr-FR" smtClean="0"/>
              <a:pPr/>
              <a:t>29</a:t>
            </a:fld>
            <a:endParaRPr lang="fr-FR" altLang="fr-FR"/>
          </a:p>
        </p:txBody>
      </p:sp>
      <p:sp>
        <p:nvSpPr>
          <p:cNvPr id="5" name="TextBox 4">
            <a:extLst>
              <a:ext uri="{FF2B5EF4-FFF2-40B4-BE49-F238E27FC236}">
                <a16:creationId xmlns:a16="http://schemas.microsoft.com/office/drawing/2014/main" id="{167B3E5F-6165-46CF-9B82-C14EBF9E3433}"/>
              </a:ext>
            </a:extLst>
          </p:cNvPr>
          <p:cNvSpPr txBox="1"/>
          <p:nvPr/>
        </p:nvSpPr>
        <p:spPr>
          <a:xfrm>
            <a:off x="227573" y="3808264"/>
            <a:ext cx="4144150" cy="829531"/>
          </a:xfrm>
          <a:prstGeom prst="rect">
            <a:avLst/>
          </a:prstGeom>
          <a:noFill/>
        </p:spPr>
        <p:txBody>
          <a:bodyPr wrap="square" lIns="89985" tIns="44994" rIns="89985" bIns="44994" rtlCol="0">
            <a:spAutoFit/>
          </a:bodyPr>
          <a:lstStyle/>
          <a:p>
            <a:r>
              <a:rPr lang="en-GB" sz="1200">
                <a:latin typeface="Encode Sans Expanded" panose="00000505000000000000" pitchFamily="2" charset="0"/>
              </a:rPr>
              <a:t>Carry out a practical exercise accompanied by a comparison of 2 operational leasing offers in order to allow the participants to become familiar with the method</a:t>
            </a:r>
          </a:p>
        </p:txBody>
      </p:sp>
      <p:sp>
        <p:nvSpPr>
          <p:cNvPr id="6" name="Slide Image Placeholder 5">
            <a:extLst>
              <a:ext uri="{FF2B5EF4-FFF2-40B4-BE49-F238E27FC236}">
                <a16:creationId xmlns:a16="http://schemas.microsoft.com/office/drawing/2014/main" id="{CCD52A37-D3BE-3412-5808-6345AB0DA96F}"/>
              </a:ext>
            </a:extLst>
          </p:cNvPr>
          <p:cNvSpPr>
            <a:spLocks noGrp="1" noRot="1" noChangeAspect="1"/>
          </p:cNvSpPr>
          <p:nvPr>
            <p:ph type="sldImg"/>
          </p:nvPr>
        </p:nvSpPr>
        <p:spPr/>
      </p:sp>
    </p:spTree>
    <p:extLst>
      <p:ext uri="{BB962C8B-B14F-4D97-AF65-F5344CB8AC3E}">
        <p14:creationId xmlns:p14="http://schemas.microsoft.com/office/powerpoint/2010/main" val="128603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4013" y="469900"/>
            <a:ext cx="4792662" cy="2695575"/>
          </a:xfrm>
        </p:spPr>
      </p:sp>
      <p:sp>
        <p:nvSpPr>
          <p:cNvPr id="3" name="Espace réservé des notes 2"/>
          <p:cNvSpPr>
            <a:spLocks noGrp="1"/>
          </p:cNvSpPr>
          <p:nvPr>
            <p:ph type="body" idx="1"/>
          </p:nvPr>
        </p:nvSpPr>
        <p:spPr/>
        <p:txBody>
          <a:bodyPr/>
          <a:lstStyle/>
          <a:p>
            <a:pPr>
              <a:defRPr/>
            </a:pPr>
            <a:r>
              <a:rPr lang="en-GB" sz="1200" i="1">
                <a:latin typeface="Encode Sans Expanded"/>
              </a:rPr>
              <a:t>#Present the different parts of the virtual classroom orally#</a:t>
            </a:r>
          </a:p>
          <a:p>
            <a:pPr>
              <a:defRPr/>
            </a:pPr>
            <a:endParaRPr lang="en-GB" sz="1200" i="1">
              <a:latin typeface="Encode Sans Expanded"/>
            </a:endParaRPr>
          </a:p>
          <a:p>
            <a:pPr>
              <a:defRPr/>
            </a:pPr>
            <a:r>
              <a:rPr lang="en-GB" sz="1200" i="1">
                <a:latin typeface="Encode Sans Expanded"/>
              </a:rPr>
              <a:t>#Click to go to next slide#</a:t>
            </a:r>
            <a:endParaRPr lang="fr-FR" sz="1200" b="0" i="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fr-FR" sz="1200" b="0" i="0" u="none" strike="noStrike" kern="1200" cap="none" spc="0" normalizeH="0" baseline="0" noProof="0">
              <a:ln>
                <a:noFill/>
              </a:ln>
              <a:solidFill>
                <a:prstClr val="black"/>
              </a:solidFill>
              <a:effectLst/>
              <a:uLnTx/>
              <a:uFillTx/>
              <a:ea typeface="+mn-ea"/>
              <a:cs typeface="+mn-cs"/>
              <a:sym typeface="Arial"/>
            </a:endParaRPr>
          </a:p>
        </p:txBody>
      </p:sp>
      <p:sp>
        <p:nvSpPr>
          <p:cNvPr id="5" name="TextBox 4">
            <a:extLst>
              <a:ext uri="{FF2B5EF4-FFF2-40B4-BE49-F238E27FC236}">
                <a16:creationId xmlns:a16="http://schemas.microsoft.com/office/drawing/2014/main" id="{D4C25381-74FA-18ED-E030-C5BB4F010A6E}"/>
              </a:ext>
            </a:extLst>
          </p:cNvPr>
          <p:cNvSpPr txBox="1"/>
          <p:nvPr/>
        </p:nvSpPr>
        <p:spPr>
          <a:xfrm>
            <a:off x="223457" y="3841878"/>
            <a:ext cx="4584996" cy="275460"/>
          </a:xfrm>
          <a:prstGeom prst="rect">
            <a:avLst/>
          </a:prstGeom>
          <a:noFill/>
        </p:spPr>
        <p:txBody>
          <a:bodyPr wrap="square" rtlCol="0">
            <a:spAutoFit/>
          </a:bodyPr>
          <a:lstStyle/>
          <a:p>
            <a:r>
              <a:rPr lang="en-GB" sz="1200">
                <a:latin typeface="Encode Sans Expanded" panose="00000505000000000000" pitchFamily="2" charset="0"/>
              </a:rPr>
              <a:t>Introduce participants to the timing of the chapters</a:t>
            </a:r>
          </a:p>
        </p:txBody>
      </p:sp>
    </p:spTree>
    <p:extLst>
      <p:ext uri="{BB962C8B-B14F-4D97-AF65-F5344CB8AC3E}">
        <p14:creationId xmlns:p14="http://schemas.microsoft.com/office/powerpoint/2010/main" val="3653781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fr-FR">
                <a:latin typeface="Encode Sans Expanded"/>
              </a:rPr>
              <a:t>Action: provide the participants with a comparison table of 2 leasing offers (see appendix - Comparison sheet of 2 leasing offers).</a:t>
            </a:r>
          </a:p>
          <a:p>
            <a:endParaRPr lang="en-GB" altLang="fr-FR">
              <a:latin typeface="Encode Sans Expanded"/>
            </a:endParaRPr>
          </a:p>
          <a:p>
            <a:r>
              <a:rPr lang="en-GB" altLang="fr-FR">
                <a:latin typeface="Encode Sans Expanded"/>
              </a:rPr>
              <a:t>Apply the general principle of always positioning the captive company [New </a:t>
            </a:r>
            <a:r>
              <a:rPr lang="en-GB" altLang="fr-FR" err="1">
                <a:latin typeface="Encode Sans Expanded"/>
              </a:rPr>
              <a:t>LeaseCo</a:t>
            </a:r>
            <a:r>
              <a:rPr lang="en-GB" altLang="fr-FR">
                <a:latin typeface="Encode Sans Expanded"/>
              </a:rPr>
              <a:t>] as lessor A.</a:t>
            </a:r>
          </a:p>
          <a:p>
            <a:endParaRPr lang="en-GB" altLang="fr-FR">
              <a:latin typeface="Encode Sans Expanded"/>
            </a:endParaRPr>
          </a:p>
          <a:p>
            <a:r>
              <a:rPr lang="en-GB" altLang="fr-FR">
                <a:latin typeface="Encode Sans Expanded"/>
              </a:rPr>
              <a:t>The trainer comments on the headings of the table and asks the participants to complete them, based on the offers they will be given.</a:t>
            </a:r>
          </a:p>
          <a:p>
            <a:endParaRPr lang="en-GB" altLang="fr-FR">
              <a:latin typeface="Encode Sans Expanded"/>
            </a:endParaRPr>
          </a:p>
          <a:p>
            <a:r>
              <a:rPr lang="en-GB" altLang="fr-FR">
                <a:latin typeface="Encode Sans Expanded"/>
              </a:rPr>
              <a:t>The objective is to try to quantify the differences (in rent and/or in services) for the main items and to add them to the offer that does not include them.</a:t>
            </a:r>
            <a:endParaRPr lang="fr-BE"/>
          </a:p>
        </p:txBody>
      </p:sp>
      <p:sp>
        <p:nvSpPr>
          <p:cNvPr id="4" name="Slide Number Placeholder 3"/>
          <p:cNvSpPr>
            <a:spLocks noGrp="1"/>
          </p:cNvSpPr>
          <p:nvPr>
            <p:ph type="sldNum" sz="quarter" idx="5"/>
          </p:nvPr>
        </p:nvSpPr>
        <p:spPr/>
        <p:txBody>
          <a:bodyPr/>
          <a:lstStyle/>
          <a:p>
            <a:pPr>
              <a:defRPr/>
            </a:pPr>
            <a:fld id="{8E9F823A-6B56-4267-BC62-716CFD869579}" type="slidenum">
              <a:rPr lang="fr-FR" altLang="en-US" smtClean="0"/>
              <a:pPr>
                <a:defRPr/>
              </a:pPr>
              <a:t>30</a:t>
            </a:fld>
            <a:endParaRPr lang="fr-FR" altLang="en-US"/>
          </a:p>
        </p:txBody>
      </p:sp>
      <p:sp>
        <p:nvSpPr>
          <p:cNvPr id="5" name="Rectangle 4">
            <a:extLst>
              <a:ext uri="{FF2B5EF4-FFF2-40B4-BE49-F238E27FC236}">
                <a16:creationId xmlns:a16="http://schemas.microsoft.com/office/drawing/2014/main" id="{AFEB451C-9903-0D54-607B-693ECF44E5D6}"/>
              </a:ext>
            </a:extLst>
          </p:cNvPr>
          <p:cNvSpPr/>
          <p:nvPr/>
        </p:nvSpPr>
        <p:spPr>
          <a:xfrm>
            <a:off x="225826" y="3841578"/>
            <a:ext cx="4272716" cy="276999"/>
          </a:xfrm>
          <a:prstGeom prst="rect">
            <a:avLst/>
          </a:prstGeom>
        </p:spPr>
        <p:txBody>
          <a:bodyPr wrap="square">
            <a:spAutoFit/>
          </a:bodyPr>
          <a:lstStyle/>
          <a:p>
            <a:r>
              <a:rPr lang="en-GB" sz="1200">
                <a:latin typeface="Encode Sans Expanded" panose="00000505000000000000" pitchFamily="2" charset="0"/>
              </a:rPr>
              <a:t>Present the comparison table</a:t>
            </a:r>
            <a:endParaRPr lang="fr-FR" sz="1200">
              <a:latin typeface="Encode Sans Expanded" panose="00000505000000000000" pitchFamily="2" charset="0"/>
            </a:endParaRPr>
          </a:p>
        </p:txBody>
      </p:sp>
    </p:spTree>
    <p:extLst>
      <p:ext uri="{BB962C8B-B14F-4D97-AF65-F5344CB8AC3E}">
        <p14:creationId xmlns:p14="http://schemas.microsoft.com/office/powerpoint/2010/main" val="2224404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Notes Placeholder 2">
            <a:extLst>
              <a:ext uri="{FF2B5EF4-FFF2-40B4-BE49-F238E27FC236}">
                <a16:creationId xmlns:a16="http://schemas.microsoft.com/office/drawing/2014/main" id="{8291B3EC-4B0E-450D-BB16-3E924310A26D}"/>
              </a:ext>
            </a:extLst>
          </p:cNvPr>
          <p:cNvSpPr>
            <a:spLocks noGrp="1"/>
          </p:cNvSpPr>
          <p:nvPr>
            <p:ph type="body" idx="1"/>
          </p:nvPr>
        </p:nvSpPr>
        <p:spPr/>
        <p:txBody>
          <a:bodyPr/>
          <a:lstStyle/>
          <a:p>
            <a:r>
              <a:rPr lang="en-GB" altLang="fr-FR">
                <a:latin typeface="Encode Sans Expanded"/>
              </a:rPr>
              <a:t>Country action:</a:t>
            </a:r>
          </a:p>
          <a:p>
            <a:r>
              <a:rPr lang="en-GB" altLang="fr-FR">
                <a:latin typeface="Encode Sans Expanded"/>
              </a:rPr>
              <a:t>Provide a detailed offer from the captive + competing offer</a:t>
            </a:r>
          </a:p>
          <a:p>
            <a:endParaRPr lang="en-GB" altLang="fr-FR">
              <a:latin typeface="Encode Sans Expanded"/>
            </a:endParaRPr>
          </a:p>
          <a:p>
            <a:r>
              <a:rPr lang="en-GB" altLang="fr-FR">
                <a:latin typeface="Encode Sans Expanded"/>
              </a:rPr>
              <a:t>The trainer provides the participants with the LeasePlan offer [country adaptation]. </a:t>
            </a:r>
          </a:p>
          <a:p>
            <a:endParaRPr lang="en-GB" altLang="fr-FR">
              <a:latin typeface="Encode Sans Expanded"/>
            </a:endParaRPr>
          </a:p>
          <a:p>
            <a:r>
              <a:rPr lang="en-GB" altLang="fr-FR">
                <a:latin typeface="Encode Sans Expanded"/>
              </a:rPr>
              <a:t>Participants analyse and compare both offers in order to complete the comparison table.</a:t>
            </a:r>
          </a:p>
          <a:p>
            <a:endParaRPr lang="en-GB" altLang="fr-FR">
              <a:latin typeface="Encode Sans Expanded"/>
            </a:endParaRPr>
          </a:p>
          <a:p>
            <a:r>
              <a:rPr lang="en-GB" altLang="fr-FR">
                <a:latin typeface="Encode Sans Expanded"/>
              </a:rPr>
              <a:t>Basis for debriefing: see next slide.</a:t>
            </a:r>
          </a:p>
          <a:p>
            <a:endParaRPr lang="en-GB" altLang="fr-FR">
              <a:latin typeface="Encode Sans Expanded"/>
            </a:endParaRPr>
          </a:p>
          <a:p>
            <a:r>
              <a:rPr lang="en-GB" altLang="fr-FR">
                <a:latin typeface="Encode Sans Expanded"/>
              </a:rPr>
              <a:t>Duration of the exercise = 5 minutes</a:t>
            </a:r>
            <a:endParaRPr lang="en-US" altLang="fr-FR"/>
          </a:p>
        </p:txBody>
      </p:sp>
      <p:sp>
        <p:nvSpPr>
          <p:cNvPr id="2" name="Espace réservé du numéro de diapositive 1">
            <a:extLst>
              <a:ext uri="{FF2B5EF4-FFF2-40B4-BE49-F238E27FC236}">
                <a16:creationId xmlns:a16="http://schemas.microsoft.com/office/drawing/2014/main" id="{81E9AA1D-D952-48D6-8E58-931BF5EF31E4}"/>
              </a:ext>
            </a:extLst>
          </p:cNvPr>
          <p:cNvSpPr>
            <a:spLocks noGrp="1"/>
          </p:cNvSpPr>
          <p:nvPr>
            <p:ph type="sldNum" sz="quarter" idx="10"/>
          </p:nvPr>
        </p:nvSpPr>
        <p:spPr/>
        <p:txBody>
          <a:bodyPr/>
          <a:lstStyle/>
          <a:p>
            <a:fld id="{D56E9FAA-8478-463E-A023-5A3C52A47605}" type="slidenum">
              <a:rPr lang="fr-FR" altLang="fr-FR" smtClean="0"/>
              <a:pPr/>
              <a:t>31</a:t>
            </a:fld>
            <a:endParaRPr lang="fr-FR" altLang="fr-FR"/>
          </a:p>
        </p:txBody>
      </p:sp>
      <p:sp>
        <p:nvSpPr>
          <p:cNvPr id="5" name="TextBox 4">
            <a:extLst>
              <a:ext uri="{FF2B5EF4-FFF2-40B4-BE49-F238E27FC236}">
                <a16:creationId xmlns:a16="http://schemas.microsoft.com/office/drawing/2014/main" id="{167B3E5F-6165-46CF-9B82-C14EBF9E3433}"/>
              </a:ext>
            </a:extLst>
          </p:cNvPr>
          <p:cNvSpPr txBox="1"/>
          <p:nvPr/>
        </p:nvSpPr>
        <p:spPr>
          <a:xfrm>
            <a:off x="227573" y="3808264"/>
            <a:ext cx="4144150" cy="644865"/>
          </a:xfrm>
          <a:prstGeom prst="rect">
            <a:avLst/>
          </a:prstGeom>
          <a:noFill/>
        </p:spPr>
        <p:txBody>
          <a:bodyPr wrap="square" lIns="89985" tIns="44994" rIns="89985" bIns="44994" rtlCol="0">
            <a:spAutoFit/>
          </a:bodyPr>
          <a:lstStyle/>
          <a:p>
            <a:r>
              <a:rPr lang="en-GB" sz="1200">
                <a:latin typeface="Encode Sans Expanded" panose="00000505000000000000" pitchFamily="2" charset="0"/>
              </a:rPr>
              <a:t>Carry out a practical exercise accompanied by a comparison of 2 OL offers in order to allow the participants to become familiar with the method</a:t>
            </a:r>
          </a:p>
        </p:txBody>
      </p:sp>
      <p:sp>
        <p:nvSpPr>
          <p:cNvPr id="6" name="Slide Image Placeholder 5">
            <a:extLst>
              <a:ext uri="{FF2B5EF4-FFF2-40B4-BE49-F238E27FC236}">
                <a16:creationId xmlns:a16="http://schemas.microsoft.com/office/drawing/2014/main" id="{60EDD706-DA22-E93A-47B8-292D88A996CF}"/>
              </a:ext>
            </a:extLst>
          </p:cNvPr>
          <p:cNvSpPr>
            <a:spLocks noGrp="1" noRot="1" noChangeAspect="1"/>
          </p:cNvSpPr>
          <p:nvPr>
            <p:ph type="sldImg"/>
          </p:nvPr>
        </p:nvSpPr>
        <p:spPr/>
      </p:sp>
    </p:spTree>
    <p:extLst>
      <p:ext uri="{BB962C8B-B14F-4D97-AF65-F5344CB8AC3E}">
        <p14:creationId xmlns:p14="http://schemas.microsoft.com/office/powerpoint/2010/main" val="1445843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rgbClr val="FF0000"/>
                </a:solidFill>
              </a:rPr>
              <a:t>Table presented as an example - Customer offers not available at the time of finalisation of this Master version</a:t>
            </a:r>
            <a:endParaRPr lang="fr-BE" b="1">
              <a:solidFill>
                <a:srgbClr val="FF0000"/>
              </a:solidFill>
            </a:endParaRPr>
          </a:p>
          <a:p>
            <a:endParaRPr lang="fr-BE"/>
          </a:p>
          <a:p>
            <a:r>
              <a:rPr lang="en-GB"/>
              <a:t>Information for the trainer:</a:t>
            </a:r>
          </a:p>
          <a:p>
            <a:r>
              <a:rPr lang="en-GB"/>
              <a:t>Comparison carried out with data provided by Free2Move Lease France (Leaser A) and online simulation carried out on</a:t>
            </a:r>
            <a:r>
              <a:rPr lang="fr-BE"/>
              <a:t> </a:t>
            </a:r>
            <a:r>
              <a:rPr lang="fr-BE" sz="1000">
                <a:hlinkClick r:id="rId3"/>
              </a:rPr>
              <a:t>https://www.leaseplan.com/fr-fr/lldpro/showroom/peugeot/3008/?fuelTypes=hybride</a:t>
            </a:r>
            <a:r>
              <a:rPr lang="fr-BE" sz="1000"/>
              <a:t> </a:t>
            </a:r>
            <a:r>
              <a:rPr lang="fr-BE"/>
              <a:t>(</a:t>
            </a:r>
            <a:r>
              <a:rPr lang="fr-BE" err="1"/>
              <a:t>Leaser</a:t>
            </a:r>
            <a:r>
              <a:rPr lang="fr-BE"/>
              <a:t> B)</a:t>
            </a:r>
          </a:p>
          <a:p>
            <a:r>
              <a:rPr lang="fr-BE"/>
              <a:t>Date of simulations: 24/10/2022</a:t>
            </a:r>
          </a:p>
          <a:p>
            <a:endParaRPr lang="fr-BE"/>
          </a:p>
          <a:p>
            <a:r>
              <a:rPr lang="fr-BE" err="1"/>
              <a:t>Trainer's</a:t>
            </a:r>
            <a:r>
              <a:rPr lang="fr-BE"/>
              <a:t> </a:t>
            </a:r>
            <a:r>
              <a:rPr lang="fr-BE" err="1"/>
              <a:t>comments</a:t>
            </a:r>
            <a:r>
              <a:rPr lang="fr-BE"/>
              <a:t>:</a:t>
            </a:r>
          </a:p>
          <a:p>
            <a:pPr marL="171450" indent="-171450">
              <a:buFont typeface="Arial" panose="020B0604020202020204" pitchFamily="34" charset="0"/>
              <a:buChar char="•"/>
            </a:pPr>
            <a:r>
              <a:rPr lang="en-GB"/>
              <a:t>The rent of offer B is 61€/month more expensive than that of offer A</a:t>
            </a:r>
          </a:p>
          <a:p>
            <a:pPr marL="171450" indent="-171450">
              <a:buFont typeface="Arial" panose="020B0604020202020204" pitchFamily="34" charset="0"/>
              <a:buChar char="•"/>
            </a:pPr>
            <a:r>
              <a:rPr lang="en-GB"/>
              <a:t>Both offers are based on the same vehicle, but the vehicle in offer B is better equipped (metallic paint + 7 kW on-board charger)</a:t>
            </a:r>
          </a:p>
          <a:p>
            <a:pPr marL="171450" indent="-171450">
              <a:buFont typeface="Arial" panose="020B0604020202020204" pitchFamily="34" charset="0"/>
              <a:buChar char="•"/>
            </a:pPr>
            <a:r>
              <a:rPr lang="en-GB"/>
              <a:t>The duration/mileage parameters are comparable</a:t>
            </a:r>
          </a:p>
          <a:p>
            <a:pPr marL="171450" indent="-171450">
              <a:buFont typeface="Arial" panose="020B0604020202020204" pitchFamily="34" charset="0"/>
              <a:buChar char="•"/>
            </a:pPr>
            <a:r>
              <a:rPr lang="en-GB"/>
              <a:t>Analysis of the offer content:</a:t>
            </a:r>
            <a:endParaRPr lang="fr-BE"/>
          </a:p>
          <a:p>
            <a:pPr marL="628650" lvl="1" indent="-171450">
              <a:buFont typeface="Arial" panose="020B0604020202020204" pitchFamily="34" charset="0"/>
              <a:buChar char="•"/>
            </a:pPr>
            <a:r>
              <a:rPr lang="en-GB"/>
              <a:t>Services are different. The offer for vehicle B includes a replacement vehicle, tyres and the registration document is also included.</a:t>
            </a:r>
          </a:p>
          <a:p>
            <a:pPr marL="628650" lvl="1" indent="-171450">
              <a:buFont typeface="Arial" panose="020B0604020202020204" pitchFamily="34" charset="0"/>
              <a:buChar char="•"/>
            </a:pPr>
            <a:r>
              <a:rPr lang="en-GB"/>
              <a:t>If these elements are added to offer A, the rent for offer A rises to €691.53</a:t>
            </a:r>
          </a:p>
          <a:p>
            <a:pPr marL="628650" lvl="1" indent="-171450">
              <a:buFont typeface="Arial" panose="020B0604020202020204" pitchFamily="34" charset="0"/>
              <a:buChar char="•"/>
            </a:pPr>
            <a:r>
              <a:rPr lang="en-GB"/>
              <a:t>Even when adjusted, offer A is still €5/month cheaper than offer B</a:t>
            </a:r>
            <a:endParaRPr lang="fr-BE"/>
          </a:p>
        </p:txBody>
      </p:sp>
      <p:sp>
        <p:nvSpPr>
          <p:cNvPr id="4" name="Slide Number Placeholder 3"/>
          <p:cNvSpPr>
            <a:spLocks noGrp="1"/>
          </p:cNvSpPr>
          <p:nvPr>
            <p:ph type="sldNum" sz="quarter" idx="5"/>
          </p:nvPr>
        </p:nvSpPr>
        <p:spPr/>
        <p:txBody>
          <a:bodyPr/>
          <a:lstStyle/>
          <a:p>
            <a:pPr>
              <a:defRPr/>
            </a:pPr>
            <a:fld id="{8E9F823A-6B56-4267-BC62-716CFD869579}" type="slidenum">
              <a:rPr lang="fr-FR" altLang="en-US" smtClean="0"/>
              <a:pPr>
                <a:defRPr/>
              </a:pPr>
              <a:t>32</a:t>
            </a:fld>
            <a:endParaRPr lang="fr-FR" altLang="en-US"/>
          </a:p>
        </p:txBody>
      </p:sp>
      <p:sp>
        <p:nvSpPr>
          <p:cNvPr id="5" name="Rectangle 4">
            <a:extLst>
              <a:ext uri="{FF2B5EF4-FFF2-40B4-BE49-F238E27FC236}">
                <a16:creationId xmlns:a16="http://schemas.microsoft.com/office/drawing/2014/main" id="{AFEB451C-9903-0D54-607B-693ECF44E5D6}"/>
              </a:ext>
            </a:extLst>
          </p:cNvPr>
          <p:cNvSpPr/>
          <p:nvPr/>
        </p:nvSpPr>
        <p:spPr>
          <a:xfrm>
            <a:off x="225826" y="3841578"/>
            <a:ext cx="4272716" cy="461665"/>
          </a:xfrm>
          <a:prstGeom prst="rect">
            <a:avLst/>
          </a:prstGeom>
        </p:spPr>
        <p:txBody>
          <a:bodyPr wrap="square">
            <a:spAutoFit/>
          </a:bodyPr>
          <a:lstStyle/>
          <a:p>
            <a:r>
              <a:rPr lang="en-GB" sz="1200">
                <a:latin typeface="Encode Sans Expanded" panose="00000505000000000000" pitchFamily="2" charset="0"/>
              </a:rPr>
              <a:t>Debrief the practical exercise of comparing 2 leasing offers</a:t>
            </a:r>
            <a:endParaRPr lang="fr-FR" sz="1200">
              <a:latin typeface="Encode Sans Expanded" panose="00000505000000000000" pitchFamily="2" charset="0"/>
            </a:endParaRPr>
          </a:p>
        </p:txBody>
      </p:sp>
    </p:spTree>
    <p:extLst>
      <p:ext uri="{BB962C8B-B14F-4D97-AF65-F5344CB8AC3E}">
        <p14:creationId xmlns:p14="http://schemas.microsoft.com/office/powerpoint/2010/main" val="28559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latin typeface="Encode Sans Expanded"/>
              </a:rPr>
              <a:t>Now that we have seen the method together, it is up to you to take action!</a:t>
            </a:r>
          </a:p>
          <a:p>
            <a:endParaRPr lang="en-GB" sz="1100">
              <a:latin typeface="Encode Sans Expanded"/>
            </a:endParaRPr>
          </a:p>
          <a:p>
            <a:r>
              <a:rPr lang="en-GB" sz="1100">
                <a:latin typeface="Encode Sans Expanded"/>
              </a:rPr>
              <a:t>The trainer divides the trainees into 3 sub-groups and asks each sub-group to make the comparison shown on the screen.</a:t>
            </a:r>
          </a:p>
          <a:p>
            <a:endParaRPr lang="en-GB" sz="1100">
              <a:latin typeface="Encode Sans Expanded"/>
            </a:endParaRPr>
          </a:p>
          <a:p>
            <a:r>
              <a:rPr lang="en-GB" sz="1100">
                <a:latin typeface="Encode Sans Expanded"/>
              </a:rPr>
              <a:t>The trainer provides the different groups with the necessary offers [country adaptation].</a:t>
            </a:r>
          </a:p>
          <a:p>
            <a:endParaRPr lang="en-GB" sz="1100">
              <a:latin typeface="Encode Sans Expanded"/>
            </a:endParaRPr>
          </a:p>
          <a:p>
            <a:r>
              <a:rPr lang="en-GB" sz="1100">
                <a:latin typeface="Encode Sans Expanded"/>
              </a:rPr>
              <a:t>The result of this comparison will be used as a basis for phase 3 of the case study.</a:t>
            </a:r>
          </a:p>
          <a:p>
            <a:endParaRPr lang="en-GB" sz="1100">
              <a:latin typeface="Encode Sans Expanded"/>
            </a:endParaRPr>
          </a:p>
          <a:p>
            <a:r>
              <a:rPr lang="en-GB" sz="1100">
                <a:latin typeface="Encode Sans Expanded"/>
              </a:rPr>
              <a:t>Each subgroup appoints a rapporteur to fill in the comparison table. This will enable the results to be shared with all the trainees during phase 3 of the case study.</a:t>
            </a:r>
          </a:p>
          <a:p>
            <a:endParaRPr lang="en-GB" sz="1100">
              <a:latin typeface="Encode Sans Expanded"/>
            </a:endParaRPr>
          </a:p>
          <a:p>
            <a:r>
              <a:rPr lang="en-GB" sz="1100">
                <a:latin typeface="Encode Sans Expanded"/>
              </a:rPr>
              <a:t>As a reminder, the objective is to identify the differences in the main offer items and to try to quantify them (differences in rent and/or in services). This will make the offers comparable.</a:t>
            </a:r>
          </a:p>
          <a:p>
            <a:endParaRPr lang="en-GB" sz="1100">
              <a:latin typeface="Encode Sans Expanded"/>
            </a:endParaRPr>
          </a:p>
          <a:p>
            <a:r>
              <a:rPr lang="en-GB" sz="1100">
                <a:latin typeface="Encode Sans Expanded"/>
              </a:rPr>
              <a:t>Duration of the exercise = 10 minutes</a:t>
            </a:r>
          </a:p>
          <a:p>
            <a:endParaRPr lang="en-GB" sz="1100">
              <a:latin typeface="Encode Sans Expanded"/>
            </a:endParaRPr>
          </a:p>
          <a:p>
            <a:r>
              <a:rPr lang="en-GB" sz="1100">
                <a:latin typeface="Encode Sans Expanded"/>
              </a:rPr>
              <a:t>End of phase #2</a:t>
            </a:r>
            <a:endParaRPr lang="fr-BE" sz="1100">
              <a:latin typeface="Encode Sans Expanded"/>
            </a:endParaRPr>
          </a:p>
          <a:p>
            <a:endParaRPr lang="fr-BE" sz="1100"/>
          </a:p>
          <a:p>
            <a:r>
              <a:rPr lang="en-GB" sz="1100" b="1">
                <a:solidFill>
                  <a:srgbClr val="FF0000"/>
                </a:solidFill>
                <a:latin typeface="Encode Sans Expanded"/>
              </a:rPr>
              <a:t>Country adaptation according to available information (brand/model/competitor)</a:t>
            </a:r>
            <a:endParaRPr lang="fr-BE" sz="1100" b="1">
              <a:solidFill>
                <a:srgbClr val="FF0000"/>
              </a:solidFill>
              <a:latin typeface="Encode Sans Expanded"/>
            </a:endParaRPr>
          </a:p>
        </p:txBody>
      </p:sp>
      <p:sp>
        <p:nvSpPr>
          <p:cNvPr id="4" name="Slide Number Placeholder 3"/>
          <p:cNvSpPr>
            <a:spLocks noGrp="1"/>
          </p:cNvSpPr>
          <p:nvPr>
            <p:ph type="sldNum" sz="quarter" idx="5"/>
          </p:nvPr>
        </p:nvSpPr>
        <p:spPr/>
        <p:txBody>
          <a:bodyPr/>
          <a:lstStyle/>
          <a:p>
            <a:pPr>
              <a:defRPr/>
            </a:pPr>
            <a:fld id="{8E9F823A-6B56-4267-BC62-716CFD869579}" type="slidenum">
              <a:rPr lang="fr-FR" altLang="en-US" smtClean="0"/>
              <a:pPr>
                <a:defRPr/>
              </a:pPr>
              <a:t>33</a:t>
            </a:fld>
            <a:endParaRPr lang="fr-FR" altLang="en-US"/>
          </a:p>
        </p:txBody>
      </p:sp>
      <p:sp>
        <p:nvSpPr>
          <p:cNvPr id="5" name="Rectangle 4">
            <a:extLst>
              <a:ext uri="{FF2B5EF4-FFF2-40B4-BE49-F238E27FC236}">
                <a16:creationId xmlns:a16="http://schemas.microsoft.com/office/drawing/2014/main" id="{AFEB451C-9903-0D54-607B-693ECF44E5D6}"/>
              </a:ext>
            </a:extLst>
          </p:cNvPr>
          <p:cNvSpPr/>
          <p:nvPr/>
        </p:nvSpPr>
        <p:spPr>
          <a:xfrm>
            <a:off x="225826" y="3841578"/>
            <a:ext cx="4272716" cy="646331"/>
          </a:xfrm>
          <a:prstGeom prst="rect">
            <a:avLst/>
          </a:prstGeom>
        </p:spPr>
        <p:txBody>
          <a:bodyPr wrap="square">
            <a:spAutoFit/>
          </a:bodyPr>
          <a:lstStyle/>
          <a:p>
            <a:r>
              <a:rPr lang="en-GB" sz="1200">
                <a:latin typeface="Encode Sans Expanded" panose="00000505000000000000" pitchFamily="2" charset="0"/>
              </a:rPr>
              <a:t>Encourage the memorization of the methodology of comparison of 2 OL offers and prepare phase 3 of the practical case</a:t>
            </a:r>
            <a:endParaRPr lang="fr-FR" sz="1200">
              <a:latin typeface="Encode Sans Expanded" panose="00000505000000000000" pitchFamily="2" charset="0"/>
            </a:endParaRPr>
          </a:p>
        </p:txBody>
      </p:sp>
    </p:spTree>
    <p:extLst>
      <p:ext uri="{BB962C8B-B14F-4D97-AF65-F5344CB8AC3E}">
        <p14:creationId xmlns:p14="http://schemas.microsoft.com/office/powerpoint/2010/main" val="2376887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Expected duration of this sequence = 20 minutes</a:t>
            </a:r>
          </a:p>
          <a:p>
            <a:r>
              <a:rPr lang="en-GB"/>
              <a:t>Presentation of results (2 x 5 minutes)</a:t>
            </a:r>
          </a:p>
          <a:p>
            <a:r>
              <a:rPr lang="en-GB"/>
              <a:t>Response to the customer's objection + exchange and debriefing (2 x 5 minutes)</a:t>
            </a:r>
            <a:endParaRPr lang="fr-BE"/>
          </a:p>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pPr/>
              <a:t>34</a:t>
            </a:fld>
            <a:endParaRPr lang="fr-FR"/>
          </a:p>
        </p:txBody>
      </p:sp>
      <p:sp>
        <p:nvSpPr>
          <p:cNvPr id="5" name="Rectangle 4">
            <a:extLst>
              <a:ext uri="{FF2B5EF4-FFF2-40B4-BE49-F238E27FC236}">
                <a16:creationId xmlns:a16="http://schemas.microsoft.com/office/drawing/2014/main" id="{233F591D-D548-63C7-5278-309D0F011957}"/>
              </a:ext>
            </a:extLst>
          </p:cNvPr>
          <p:cNvSpPr/>
          <p:nvPr/>
        </p:nvSpPr>
        <p:spPr>
          <a:xfrm>
            <a:off x="225826" y="3841578"/>
            <a:ext cx="4272716" cy="461665"/>
          </a:xfrm>
          <a:prstGeom prst="rect">
            <a:avLst/>
          </a:prstGeom>
        </p:spPr>
        <p:txBody>
          <a:bodyPr wrap="square">
            <a:spAutoFit/>
          </a:bodyPr>
          <a:lstStyle/>
          <a:p>
            <a:r>
              <a:rPr lang="en-GB" sz="1200">
                <a:latin typeface="Encode Sans Expanded" panose="00000505000000000000" pitchFamily="2" charset="0"/>
              </a:rPr>
              <a:t>Practice how to present the results of the comparison and to respond to customer objections</a:t>
            </a:r>
            <a:endParaRPr lang="fr-FR" sz="1200">
              <a:latin typeface="Encode Sans Expanded" panose="00000505000000000000" pitchFamily="2" charset="0"/>
            </a:endParaRPr>
          </a:p>
        </p:txBody>
      </p:sp>
    </p:spTree>
    <p:extLst>
      <p:ext uri="{BB962C8B-B14F-4D97-AF65-F5344CB8AC3E}">
        <p14:creationId xmlns:p14="http://schemas.microsoft.com/office/powerpoint/2010/main" val="3160711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Encode Sans Expanded"/>
              </a:rPr>
              <a:t>The trainer selects 2 of the 3 sub-groups to explain the result of their comparison. Each of the 2 selected sub-groups is renamed respectively Sub-group A and Sub-group B.</a:t>
            </a:r>
          </a:p>
          <a:p>
            <a:endParaRPr lang="en-GB">
              <a:latin typeface="Encode Sans Expanded"/>
            </a:endParaRPr>
          </a:p>
          <a:p>
            <a:r>
              <a:rPr lang="en-GB">
                <a:latin typeface="Encode Sans Expanded"/>
              </a:rPr>
              <a:t>The 3rd subgroup acts as an observer.</a:t>
            </a:r>
          </a:p>
          <a:p>
            <a:endParaRPr lang="en-GB">
              <a:latin typeface="Encode Sans Expanded"/>
            </a:endParaRPr>
          </a:p>
          <a:p>
            <a:r>
              <a:rPr lang="en-GB">
                <a:latin typeface="Encode Sans Expanded"/>
              </a:rPr>
              <a:t>The trainer asks the rapporteur of subgroup A to share her/his screen and present their results. The other members of Subgroup A can speak up at any time to complete the information.</a:t>
            </a:r>
          </a:p>
          <a:p>
            <a:endParaRPr lang="en-GB">
              <a:latin typeface="Encode Sans Expanded"/>
            </a:endParaRPr>
          </a:p>
          <a:p>
            <a:r>
              <a:rPr lang="en-GB">
                <a:latin typeface="Encode Sans Expanded"/>
              </a:rPr>
              <a:t>(Optional) The following slide chart can be used as a debriefing aid if needed.</a:t>
            </a:r>
            <a:endParaRPr lang="fr-BE"/>
          </a:p>
        </p:txBody>
      </p:sp>
      <p:sp>
        <p:nvSpPr>
          <p:cNvPr id="4" name="Slide Number Placeholder 3"/>
          <p:cNvSpPr>
            <a:spLocks noGrp="1"/>
          </p:cNvSpPr>
          <p:nvPr>
            <p:ph type="sldNum" sz="quarter" idx="10"/>
          </p:nvPr>
        </p:nvSpPr>
        <p:spPr/>
        <p:txBody>
          <a:bodyPr/>
          <a:lstStyle/>
          <a:p>
            <a:pPr>
              <a:defRPr/>
            </a:pPr>
            <a:fld id="{8E9F823A-6B56-4267-BC62-716CFD869579}" type="slidenum">
              <a:rPr lang="fr-FR" altLang="en-US" smtClean="0"/>
              <a:pPr>
                <a:defRPr/>
              </a:pPr>
              <a:t>35</a:t>
            </a:fld>
            <a:endParaRPr lang="fr-FR" altLang="en-US"/>
          </a:p>
        </p:txBody>
      </p:sp>
      <p:sp>
        <p:nvSpPr>
          <p:cNvPr id="5" name="Rectangle 4">
            <a:extLst>
              <a:ext uri="{FF2B5EF4-FFF2-40B4-BE49-F238E27FC236}">
                <a16:creationId xmlns:a16="http://schemas.microsoft.com/office/drawing/2014/main" id="{52726471-08C8-DAF4-35F4-756460E202D8}"/>
              </a:ext>
            </a:extLst>
          </p:cNvPr>
          <p:cNvSpPr/>
          <p:nvPr/>
        </p:nvSpPr>
        <p:spPr>
          <a:xfrm>
            <a:off x="225826" y="3841578"/>
            <a:ext cx="4479524" cy="276999"/>
          </a:xfrm>
          <a:prstGeom prst="rect">
            <a:avLst/>
          </a:prstGeom>
        </p:spPr>
        <p:txBody>
          <a:bodyPr wrap="square">
            <a:spAutoFit/>
          </a:bodyPr>
          <a:lstStyle/>
          <a:p>
            <a:r>
              <a:rPr lang="en-GB" sz="1200">
                <a:latin typeface="Encode Sans Expanded" panose="00000505000000000000" pitchFamily="2" charset="0"/>
              </a:rPr>
              <a:t>Present the process of phase 3 of the case study</a:t>
            </a:r>
            <a:endParaRPr lang="fr-FR" sz="1200">
              <a:latin typeface="Encode Sans Expanded" panose="00000505000000000000" pitchFamily="2" charset="0"/>
            </a:endParaRPr>
          </a:p>
        </p:txBody>
      </p:sp>
    </p:spTree>
    <p:extLst>
      <p:ext uri="{BB962C8B-B14F-4D97-AF65-F5344CB8AC3E}">
        <p14:creationId xmlns:p14="http://schemas.microsoft.com/office/powerpoint/2010/main" val="1545422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rgbClr val="FF0000"/>
                </a:solidFill>
              </a:rPr>
              <a:t>Table presented as an example - Customer offers not available at the time of finalising this Master version</a:t>
            </a:r>
            <a:endParaRPr lang="fr-BE" b="1">
              <a:solidFill>
                <a:srgbClr val="FF0000"/>
              </a:solidFill>
            </a:endParaRPr>
          </a:p>
          <a:p>
            <a:endParaRPr lang="fr-BE">
              <a:latin typeface="Encode Sans Expanded"/>
            </a:endParaRPr>
          </a:p>
          <a:p>
            <a:r>
              <a:rPr lang="fr-BE" err="1">
                <a:latin typeface="Encode Sans Expanded"/>
              </a:rPr>
              <a:t>Comments</a:t>
            </a:r>
            <a:r>
              <a:rPr lang="fr-BE">
                <a:latin typeface="Encode Sans Expanded"/>
              </a:rPr>
              <a:t> for the trainer:</a:t>
            </a:r>
          </a:p>
          <a:p>
            <a:r>
              <a:rPr lang="en-GB">
                <a:latin typeface="Encode Sans Expanded"/>
              </a:rPr>
              <a:t>Comparison made with data provided by Free2Move Lease France (Leaser A) and online simulation made on</a:t>
            </a:r>
            <a:r>
              <a:rPr lang="fr-BE">
                <a:latin typeface="Encode Sans Expanded"/>
              </a:rPr>
              <a:t> </a:t>
            </a:r>
            <a:r>
              <a:rPr lang="fr-BE" sz="1000">
                <a:latin typeface="Encode Sans Expanded"/>
                <a:hlinkClick r:id="rId3"/>
              </a:rPr>
              <a:t>https://www.leaseplan.com/fr-fr/lld-pro/showroom/peugeot</a:t>
            </a:r>
            <a:r>
              <a:rPr lang="fr-BE" sz="1000">
                <a:latin typeface="Encode Sans Expanded"/>
              </a:rPr>
              <a:t> </a:t>
            </a:r>
            <a:r>
              <a:rPr lang="fr-BE">
                <a:latin typeface="Encode Sans Expanded"/>
              </a:rPr>
              <a:t>(</a:t>
            </a:r>
            <a:r>
              <a:rPr lang="fr-BE" err="1">
                <a:latin typeface="Encode Sans Expanded"/>
              </a:rPr>
              <a:t>Leaser</a:t>
            </a:r>
            <a:r>
              <a:rPr lang="fr-BE">
                <a:latin typeface="Encode Sans Expanded"/>
              </a:rPr>
              <a:t> B)</a:t>
            </a:r>
          </a:p>
          <a:p>
            <a:r>
              <a:rPr lang="fr-BE">
                <a:latin typeface="Encode Sans Expanded"/>
              </a:rPr>
              <a:t>Date of simulations: 24/10/2022</a:t>
            </a:r>
            <a:endParaRPr lang="fr-BE"/>
          </a:p>
          <a:p>
            <a:endParaRPr lang="fr-BE"/>
          </a:p>
          <a:p>
            <a:endParaRPr lang="fr-BE"/>
          </a:p>
          <a:p>
            <a:r>
              <a:rPr lang="fr-BE" err="1">
                <a:latin typeface="Encode Sans Expanded"/>
              </a:rPr>
              <a:t>Trainer's</a:t>
            </a:r>
            <a:r>
              <a:rPr lang="fr-BE">
                <a:latin typeface="Encode Sans Expanded"/>
              </a:rPr>
              <a:t> </a:t>
            </a:r>
            <a:r>
              <a:rPr lang="fr-BE" err="1">
                <a:latin typeface="Encode Sans Expanded"/>
              </a:rPr>
              <a:t>comments</a:t>
            </a:r>
            <a:r>
              <a:rPr lang="fr-BE">
                <a:latin typeface="Encode Sans Expanded"/>
              </a:rPr>
              <a:t>:</a:t>
            </a:r>
          </a:p>
          <a:p>
            <a:pPr marL="171450" indent="-171450">
              <a:buFont typeface="Arial" panose="020B0604020202020204" pitchFamily="34" charset="0"/>
              <a:buChar char="•"/>
            </a:pPr>
            <a:r>
              <a:rPr lang="en-GB">
                <a:latin typeface="Encode Sans Expanded"/>
              </a:rPr>
              <a:t>The rent of offer B is 57€/month more expensive than that of offer A</a:t>
            </a:r>
          </a:p>
          <a:p>
            <a:pPr marL="171450" indent="-171450">
              <a:buFont typeface="Arial" panose="020B0604020202020204" pitchFamily="34" charset="0"/>
              <a:buChar char="•"/>
            </a:pPr>
            <a:r>
              <a:rPr lang="en-GB">
                <a:latin typeface="Encode Sans Expanded"/>
              </a:rPr>
              <a:t>Both offers are based on the same vehicle</a:t>
            </a:r>
          </a:p>
          <a:p>
            <a:pPr marL="171450" indent="-171450">
              <a:buFont typeface="Arial" panose="020B0604020202020204" pitchFamily="34" charset="0"/>
              <a:buChar char="•"/>
            </a:pPr>
            <a:r>
              <a:rPr lang="en-GB">
                <a:latin typeface="Encode Sans Expanded"/>
              </a:rPr>
              <a:t>The duration/mileage parameters are comparable</a:t>
            </a:r>
          </a:p>
          <a:p>
            <a:pPr marL="171450" indent="-171450">
              <a:buFont typeface="Arial" panose="020B0604020202020204" pitchFamily="34" charset="0"/>
              <a:buChar char="•"/>
            </a:pPr>
            <a:r>
              <a:rPr lang="en-GB">
                <a:latin typeface="Encode Sans Expanded"/>
              </a:rPr>
              <a:t>Analysis of the offer content:</a:t>
            </a:r>
            <a:endParaRPr lang="fr-BE">
              <a:latin typeface="Encode Sans Expanded"/>
            </a:endParaRPr>
          </a:p>
          <a:p>
            <a:pPr marL="628650" lvl="1" indent="-171450">
              <a:buFont typeface="Arial" panose="020B0604020202020204" pitchFamily="34" charset="0"/>
              <a:buChar char="•"/>
            </a:pPr>
            <a:r>
              <a:rPr lang="en-GB">
                <a:latin typeface="Encode Sans Expanded"/>
              </a:rPr>
              <a:t>The services are different. The offer for vehicle B includes a courtesy vehicle and tyres. The registration document is also included.</a:t>
            </a:r>
          </a:p>
          <a:p>
            <a:pPr marL="628650" lvl="1" indent="-171450">
              <a:buFont typeface="Arial" panose="020B0604020202020204" pitchFamily="34" charset="0"/>
              <a:buChar char="•"/>
            </a:pPr>
            <a:r>
              <a:rPr lang="en-GB">
                <a:latin typeface="Encode Sans Expanded"/>
              </a:rPr>
              <a:t>If we add these elements to offer A, the rent for offer A rises to € 589.76.</a:t>
            </a:r>
            <a:endParaRPr lang="fr-BE">
              <a:latin typeface="Encode Sans Expanded"/>
            </a:endParaRPr>
          </a:p>
        </p:txBody>
      </p:sp>
      <p:sp>
        <p:nvSpPr>
          <p:cNvPr id="4" name="Slide Number Placeholder 3"/>
          <p:cNvSpPr>
            <a:spLocks noGrp="1"/>
          </p:cNvSpPr>
          <p:nvPr>
            <p:ph type="sldNum" sz="quarter" idx="5"/>
          </p:nvPr>
        </p:nvSpPr>
        <p:spPr/>
        <p:txBody>
          <a:bodyPr/>
          <a:lstStyle/>
          <a:p>
            <a:pPr>
              <a:defRPr/>
            </a:pPr>
            <a:fld id="{8E9F823A-6B56-4267-BC62-716CFD869579}" type="slidenum">
              <a:rPr lang="fr-FR" altLang="en-US" smtClean="0"/>
              <a:pPr>
                <a:defRPr/>
              </a:pPr>
              <a:t>36</a:t>
            </a:fld>
            <a:endParaRPr lang="fr-FR" altLang="en-US"/>
          </a:p>
        </p:txBody>
      </p:sp>
      <p:sp>
        <p:nvSpPr>
          <p:cNvPr id="5" name="Rectangle 4">
            <a:extLst>
              <a:ext uri="{FF2B5EF4-FFF2-40B4-BE49-F238E27FC236}">
                <a16:creationId xmlns:a16="http://schemas.microsoft.com/office/drawing/2014/main" id="{AFEB451C-9903-0D54-607B-693ECF44E5D6}"/>
              </a:ext>
            </a:extLst>
          </p:cNvPr>
          <p:cNvSpPr/>
          <p:nvPr/>
        </p:nvSpPr>
        <p:spPr>
          <a:xfrm>
            <a:off x="225826" y="3841578"/>
            <a:ext cx="4272716" cy="461665"/>
          </a:xfrm>
          <a:prstGeom prst="rect">
            <a:avLst/>
          </a:prstGeom>
        </p:spPr>
        <p:txBody>
          <a:bodyPr wrap="square">
            <a:spAutoFit/>
          </a:bodyPr>
          <a:lstStyle/>
          <a:p>
            <a:r>
              <a:rPr lang="en-GB" sz="1200">
                <a:latin typeface="Encode Sans Expanded" panose="00000505000000000000" pitchFamily="2" charset="0"/>
              </a:rPr>
              <a:t>Supporting slide for debriefing the practical exercice comparing 2 OL offers  </a:t>
            </a:r>
          </a:p>
        </p:txBody>
      </p:sp>
    </p:spTree>
    <p:extLst>
      <p:ext uri="{BB962C8B-B14F-4D97-AF65-F5344CB8AC3E}">
        <p14:creationId xmlns:p14="http://schemas.microsoft.com/office/powerpoint/2010/main" val="35718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à"/>
            </a:pPr>
            <a:r>
              <a:rPr lang="en-GB">
                <a:sym typeface="Wingdings" panose="05000000000000000000" pitchFamily="2" charset="2"/>
              </a:rPr>
              <a:t>Review differentiating arguments for services (Services USPs)</a:t>
            </a:r>
            <a:endParaRPr lang="fr-BE">
              <a:sym typeface="Wingdings" panose="05000000000000000000" pitchFamily="2" charset="2"/>
            </a:endParaRPr>
          </a:p>
          <a:p>
            <a:pPr marL="285750" indent="-285750">
              <a:buFont typeface="Wingdings" panose="05000000000000000000" pitchFamily="2" charset="2"/>
              <a:buChar char="à"/>
            </a:pPr>
            <a:r>
              <a:rPr lang="en-GB">
                <a:solidFill>
                  <a:srgbClr val="FF0000"/>
                </a:solidFill>
                <a:sym typeface="Wingdings" panose="05000000000000000000" pitchFamily="2" charset="2"/>
              </a:rPr>
              <a:t>Debriefing to be provided by the local </a:t>
            </a:r>
            <a:r>
              <a:rPr lang="en-GB" err="1">
                <a:solidFill>
                  <a:srgbClr val="FF0000"/>
                </a:solidFill>
                <a:sym typeface="Wingdings" panose="05000000000000000000" pitchFamily="2" charset="2"/>
              </a:rPr>
              <a:t>LeaseCo</a:t>
            </a:r>
            <a:endParaRPr lang="fr-BE">
              <a:solidFill>
                <a:srgbClr val="FF0000"/>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a:defRPr/>
            </a:pPr>
            <a:fld id="{8E9F823A-6B56-4267-BC62-716CFD869579}" type="slidenum">
              <a:rPr lang="fr-FR" altLang="en-US" smtClean="0"/>
              <a:pPr>
                <a:defRPr/>
              </a:pPr>
              <a:t>37</a:t>
            </a:fld>
            <a:endParaRPr lang="fr-FR" altLang="en-US"/>
          </a:p>
        </p:txBody>
      </p:sp>
      <p:sp>
        <p:nvSpPr>
          <p:cNvPr id="5" name="Rectangle 4">
            <a:extLst>
              <a:ext uri="{FF2B5EF4-FFF2-40B4-BE49-F238E27FC236}">
                <a16:creationId xmlns:a16="http://schemas.microsoft.com/office/drawing/2014/main" id="{587D8009-0995-0FEC-9D64-7334FE42BDBA}"/>
              </a:ext>
            </a:extLst>
          </p:cNvPr>
          <p:cNvSpPr/>
          <p:nvPr/>
        </p:nvSpPr>
        <p:spPr>
          <a:xfrm>
            <a:off x="225826" y="3841578"/>
            <a:ext cx="4272716" cy="276999"/>
          </a:xfrm>
          <a:prstGeom prst="rect">
            <a:avLst/>
          </a:prstGeom>
        </p:spPr>
        <p:txBody>
          <a:bodyPr wrap="square">
            <a:spAutoFit/>
          </a:bodyPr>
          <a:lstStyle/>
          <a:p>
            <a:r>
              <a:rPr lang="en-GB" sz="1200">
                <a:latin typeface="Encode Sans Expanded" panose="00000505000000000000" pitchFamily="2" charset="0"/>
              </a:rPr>
              <a:t>Practice how to respond to customer objections</a:t>
            </a:r>
            <a:endParaRPr lang="fr-FR" sz="1200">
              <a:latin typeface="Encode Sans Expanded" panose="00000505000000000000" pitchFamily="2" charset="0"/>
            </a:endParaRPr>
          </a:p>
        </p:txBody>
      </p:sp>
    </p:spTree>
    <p:extLst>
      <p:ext uri="{BB962C8B-B14F-4D97-AF65-F5344CB8AC3E}">
        <p14:creationId xmlns:p14="http://schemas.microsoft.com/office/powerpoint/2010/main" val="2795626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Encode Sans Expanded"/>
              </a:rPr>
              <a:t>The trainer asks the observers to speak before giving feedback on what they have perceived (same for the co-facilitator if present).</a:t>
            </a:r>
            <a:endParaRPr lang="en-BE"/>
          </a:p>
        </p:txBody>
      </p:sp>
      <p:sp>
        <p:nvSpPr>
          <p:cNvPr id="4" name="Slide Number Placeholder 3"/>
          <p:cNvSpPr>
            <a:spLocks noGrp="1"/>
          </p:cNvSpPr>
          <p:nvPr>
            <p:ph type="sldNum" sz="quarter" idx="5"/>
          </p:nvPr>
        </p:nvSpPr>
        <p:spPr/>
        <p:txBody>
          <a:bodyPr/>
          <a:lstStyle/>
          <a:p>
            <a:fld id="{2358CA74-83C4-457D-AE94-D0DAC82ABCB5}" type="slidenum">
              <a:rPr lang="en-US" smtClean="0"/>
              <a:t>38</a:t>
            </a:fld>
            <a:endParaRPr lang="en-US"/>
          </a:p>
        </p:txBody>
      </p:sp>
      <p:sp>
        <p:nvSpPr>
          <p:cNvPr id="5" name="ZoneTexte 3">
            <a:extLst>
              <a:ext uri="{FF2B5EF4-FFF2-40B4-BE49-F238E27FC236}">
                <a16:creationId xmlns:a16="http://schemas.microsoft.com/office/drawing/2014/main" id="{203F60E1-13D1-8A00-A529-08E629864C89}"/>
              </a:ext>
            </a:extLst>
          </p:cNvPr>
          <p:cNvSpPr txBox="1"/>
          <p:nvPr/>
        </p:nvSpPr>
        <p:spPr>
          <a:xfrm>
            <a:off x="224792" y="3819922"/>
            <a:ext cx="4861082" cy="276851"/>
          </a:xfrm>
          <a:prstGeom prst="rect">
            <a:avLst/>
          </a:prstGeom>
          <a:noFill/>
        </p:spPr>
        <p:txBody>
          <a:bodyPr wrap="square" lIns="91294" tIns="45647" rIns="91294" bIns="45647" rtlCol="0">
            <a:spAutoFit/>
          </a:bodyPr>
          <a:lstStyle/>
          <a:p>
            <a:r>
              <a:rPr lang="en-GB" sz="1200">
                <a:latin typeface="Encode Sans Expanded" panose="00000505000000000000" pitchFamily="2" charset="0"/>
              </a:rPr>
              <a:t>Debrief phase 3 for subgroup A</a:t>
            </a:r>
            <a:endParaRPr lang="fr-FR" sz="1200">
              <a:latin typeface="Encode Sans Expanded" panose="00000505000000000000" pitchFamily="2" charset="0"/>
            </a:endParaRPr>
          </a:p>
        </p:txBody>
      </p:sp>
    </p:spTree>
    <p:extLst>
      <p:ext uri="{BB962C8B-B14F-4D97-AF65-F5344CB8AC3E}">
        <p14:creationId xmlns:p14="http://schemas.microsoft.com/office/powerpoint/2010/main" val="763119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Encode Sans Expanded"/>
              </a:rPr>
              <a:t>The trainer asks the rapporteur of subgroup B to share his or her screen and present the results. The other members of subgroup B can speak up at any time to complete the information.</a:t>
            </a:r>
          </a:p>
          <a:p>
            <a:endParaRPr lang="en-GB">
              <a:latin typeface="Encode Sans Expanded"/>
            </a:endParaRPr>
          </a:p>
          <a:p>
            <a:r>
              <a:rPr lang="en-GB">
                <a:latin typeface="Encode Sans Expanded"/>
              </a:rPr>
              <a:t>(Optional) The following slide chart can be used as a debriefing aid if needed.</a:t>
            </a:r>
            <a:endParaRPr lang="fr-BE"/>
          </a:p>
        </p:txBody>
      </p:sp>
      <p:sp>
        <p:nvSpPr>
          <p:cNvPr id="4" name="Slide Number Placeholder 3"/>
          <p:cNvSpPr>
            <a:spLocks noGrp="1"/>
          </p:cNvSpPr>
          <p:nvPr>
            <p:ph type="sldNum" sz="quarter" idx="10"/>
          </p:nvPr>
        </p:nvSpPr>
        <p:spPr/>
        <p:txBody>
          <a:bodyPr/>
          <a:lstStyle/>
          <a:p>
            <a:pPr>
              <a:defRPr/>
            </a:pPr>
            <a:fld id="{8E9F823A-6B56-4267-BC62-716CFD869579}" type="slidenum">
              <a:rPr lang="fr-FR" altLang="en-US" smtClean="0"/>
              <a:pPr>
                <a:defRPr/>
              </a:pPr>
              <a:t>39</a:t>
            </a:fld>
            <a:endParaRPr lang="fr-FR" altLang="en-US"/>
          </a:p>
        </p:txBody>
      </p:sp>
      <p:sp>
        <p:nvSpPr>
          <p:cNvPr id="5" name="Rectangle 4">
            <a:extLst>
              <a:ext uri="{FF2B5EF4-FFF2-40B4-BE49-F238E27FC236}">
                <a16:creationId xmlns:a16="http://schemas.microsoft.com/office/drawing/2014/main" id="{52726471-08C8-DAF4-35F4-756460E202D8}"/>
              </a:ext>
            </a:extLst>
          </p:cNvPr>
          <p:cNvSpPr/>
          <p:nvPr/>
        </p:nvSpPr>
        <p:spPr>
          <a:xfrm>
            <a:off x="225826" y="3841578"/>
            <a:ext cx="4479524" cy="276999"/>
          </a:xfrm>
          <a:prstGeom prst="rect">
            <a:avLst/>
          </a:prstGeom>
        </p:spPr>
        <p:txBody>
          <a:bodyPr wrap="square">
            <a:spAutoFit/>
          </a:bodyPr>
          <a:lstStyle/>
          <a:p>
            <a:r>
              <a:rPr lang="en-GB" sz="1200">
                <a:latin typeface="Encode Sans Expanded" panose="00000505000000000000" pitchFamily="2" charset="0"/>
              </a:rPr>
              <a:t>Present the process of phase 3 of the case study</a:t>
            </a:r>
            <a:endParaRPr lang="fr-FR" sz="1200">
              <a:latin typeface="Encode Sans Expanded" panose="00000505000000000000" pitchFamily="2" charset="0"/>
            </a:endParaRPr>
          </a:p>
        </p:txBody>
      </p:sp>
    </p:spTree>
    <p:extLst>
      <p:ext uri="{BB962C8B-B14F-4D97-AF65-F5344CB8AC3E}">
        <p14:creationId xmlns:p14="http://schemas.microsoft.com/office/powerpoint/2010/main" val="3955332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p:txBody>
          <a:bodyPr/>
          <a:lstStyle/>
          <a:p>
            <a:r>
              <a:rPr lang="en-GB" sz="1100">
                <a:latin typeface="Encode Sans Expanded"/>
              </a:rPr>
              <a:t>Let's start by familiarising ourselves with our virtual classroom. We will be working together in different "rooms". We have a conversation area... located here at the bottom right.</a:t>
            </a:r>
          </a:p>
          <a:p>
            <a:r>
              <a:rPr lang="en-GB" sz="1100">
                <a:latin typeface="Encode Sans Expanded"/>
              </a:rPr>
              <a:t>We have several functions and tools. Let's start with the menu bar above. </a:t>
            </a:r>
          </a:p>
          <a:p>
            <a:endParaRPr lang="en-GB" sz="1100">
              <a:latin typeface="Encode Sans Expanded"/>
            </a:endParaRPr>
          </a:p>
          <a:p>
            <a:r>
              <a:rPr lang="en-GB" sz="1100">
                <a:latin typeface="Encode Sans Expanded"/>
              </a:rPr>
              <a:t>Here you can adjust your speakers and microphone. It is very important that you use your microphone to participate in today exchange. </a:t>
            </a:r>
          </a:p>
          <a:p>
            <a:endParaRPr lang="en-GB" sz="1100">
              <a:latin typeface="Encode Sans Expanded"/>
            </a:endParaRPr>
          </a:p>
          <a:p>
            <a:r>
              <a:rPr lang="en-GB" sz="1100">
                <a:latin typeface="Encode Sans Expanded"/>
              </a:rPr>
              <a:t>Another feature of this menu bar allows you to give me "silent" feedback. </a:t>
            </a:r>
          </a:p>
          <a:p>
            <a:endParaRPr lang="en-GB" sz="1100">
              <a:latin typeface="Encode Sans Expanded"/>
            </a:endParaRPr>
          </a:p>
          <a:p>
            <a:r>
              <a:rPr lang="en-GB" sz="1100">
                <a:latin typeface="Encode Sans Expanded"/>
              </a:rPr>
              <a:t>To the right you will see the list of participants and the "conversation" area. If your microphone is not available, you can participate using the conversation below.  </a:t>
            </a:r>
          </a:p>
          <a:p>
            <a:endParaRPr lang="en-GB" sz="1100">
              <a:latin typeface="Encode Sans Expanded"/>
            </a:endParaRPr>
          </a:p>
          <a:p>
            <a:r>
              <a:rPr lang="en-GB" sz="1100">
                <a:latin typeface="Encode Sans Expanded"/>
              </a:rPr>
              <a:t>#The trainer asks participants to be active and participate, using their microphone if possible.</a:t>
            </a:r>
          </a:p>
          <a:p>
            <a:r>
              <a:rPr lang="en-GB" sz="1100">
                <a:latin typeface="Encode Sans Expanded"/>
              </a:rPr>
              <a:t>#The trainer introduces the virtual classroom in detail and explains its different features to the participants. The trainer has prepared the virtual classroom environment beforehand#</a:t>
            </a:r>
          </a:p>
          <a:p>
            <a:endParaRPr lang="en-GB" sz="1100">
              <a:latin typeface="Encode Sans Expanded"/>
            </a:endParaRPr>
          </a:p>
          <a:p>
            <a:r>
              <a:rPr lang="en-GB" sz="1100">
                <a:latin typeface="Encode Sans Expanded"/>
              </a:rPr>
              <a:t>#Click to go to next slide#</a:t>
            </a:r>
            <a:endParaRPr lang="fr-FR" sz="110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panose="00000505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
        <p:nvSpPr>
          <p:cNvPr id="10" name="Slide Image Placeholder 9">
            <a:extLst>
              <a:ext uri="{FF2B5EF4-FFF2-40B4-BE49-F238E27FC236}">
                <a16:creationId xmlns:a16="http://schemas.microsoft.com/office/drawing/2014/main" id="{036C5C65-0B81-48B8-9A58-52C16FCE15F2}"/>
              </a:ext>
            </a:extLst>
          </p:cNvPr>
          <p:cNvSpPr>
            <a:spLocks noGrp="1" noRot="1" noChangeAspect="1"/>
          </p:cNvSpPr>
          <p:nvPr>
            <p:ph type="sldImg"/>
          </p:nvPr>
        </p:nvSpPr>
        <p:spPr>
          <a:xfrm>
            <a:off x="354013" y="469900"/>
            <a:ext cx="4792662" cy="2695575"/>
          </a:xfrm>
        </p:spPr>
      </p:sp>
      <p:sp>
        <p:nvSpPr>
          <p:cNvPr id="5" name="TextBox 4">
            <a:extLst>
              <a:ext uri="{FF2B5EF4-FFF2-40B4-BE49-F238E27FC236}">
                <a16:creationId xmlns:a16="http://schemas.microsoft.com/office/drawing/2014/main" id="{D5F56EC3-AEBD-C6D5-64F1-2A01C68D7CEE}"/>
              </a:ext>
            </a:extLst>
          </p:cNvPr>
          <p:cNvSpPr txBox="1"/>
          <p:nvPr/>
        </p:nvSpPr>
        <p:spPr>
          <a:xfrm>
            <a:off x="223457" y="3841878"/>
            <a:ext cx="45849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t>Present the functioning and rules of the virtual classroom</a:t>
            </a:r>
            <a:endPar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202333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rgbClr val="FF0000"/>
                </a:solidFill>
              </a:rPr>
              <a:t>Table presented as an example - Customer offers not available at the time of finalising this Master version</a:t>
            </a:r>
            <a:endParaRPr lang="fr-BE" b="1">
              <a:solidFill>
                <a:srgbClr val="FF0000"/>
              </a:solidFill>
            </a:endParaRPr>
          </a:p>
          <a:p>
            <a:endParaRPr lang="fr-BE">
              <a:latin typeface="Encode Sans Expanded"/>
            </a:endParaRPr>
          </a:p>
          <a:p>
            <a:r>
              <a:rPr lang="en-GB">
                <a:latin typeface="Encode Sans Expanded"/>
              </a:rPr>
              <a:t>Comments for the trainer:</a:t>
            </a:r>
          </a:p>
          <a:p>
            <a:r>
              <a:rPr lang="en-GB">
                <a:latin typeface="Encode Sans Expanded"/>
              </a:rPr>
              <a:t>Comparison made with data provided by Free2Move Lease France (Leaser A) and online simulation made on</a:t>
            </a:r>
            <a:r>
              <a:rPr lang="fr-BE">
                <a:latin typeface="Encode Sans Expanded"/>
              </a:rPr>
              <a:t> </a:t>
            </a:r>
            <a:r>
              <a:rPr lang="fr-BE" sz="1000">
                <a:latin typeface="Encode Sans Expanded"/>
                <a:hlinkClick r:id="rId3"/>
              </a:rPr>
              <a:t>https://www.leaseplan.com/fr-fr/lld-pro/showroom/</a:t>
            </a:r>
            <a:r>
              <a:rPr lang="fr-BE" sz="1000">
                <a:latin typeface="Encode Sans Expanded"/>
              </a:rPr>
              <a:t> </a:t>
            </a:r>
            <a:r>
              <a:rPr lang="fr-BE">
                <a:latin typeface="Encode Sans Expanded"/>
              </a:rPr>
              <a:t>(</a:t>
            </a:r>
            <a:r>
              <a:rPr lang="fr-BE" err="1">
                <a:latin typeface="Encode Sans Expanded"/>
              </a:rPr>
              <a:t>Leaser</a:t>
            </a:r>
            <a:r>
              <a:rPr lang="fr-BE">
                <a:latin typeface="Encode Sans Expanded"/>
              </a:rPr>
              <a:t> B)</a:t>
            </a:r>
          </a:p>
          <a:p>
            <a:r>
              <a:rPr lang="fr-BE">
                <a:latin typeface="Encode Sans Expanded"/>
              </a:rPr>
              <a:t>Date of simulations: 24/10/2022</a:t>
            </a:r>
          </a:p>
          <a:p>
            <a:endParaRPr lang="fr-BE"/>
          </a:p>
          <a:p>
            <a:r>
              <a:rPr lang="fr-BE" err="1">
                <a:latin typeface="Encode Sans Expanded"/>
              </a:rPr>
              <a:t>Trainer's</a:t>
            </a:r>
            <a:r>
              <a:rPr lang="fr-BE">
                <a:latin typeface="Encode Sans Expanded"/>
              </a:rPr>
              <a:t> </a:t>
            </a:r>
            <a:r>
              <a:rPr lang="fr-BE" err="1">
                <a:latin typeface="Encode Sans Expanded"/>
              </a:rPr>
              <a:t>comments</a:t>
            </a:r>
            <a:r>
              <a:rPr lang="fr-BE">
                <a:latin typeface="Encode Sans Expanded"/>
              </a:rPr>
              <a:t>:</a:t>
            </a:r>
          </a:p>
          <a:p>
            <a:pPr marL="171450" indent="-171450">
              <a:buFont typeface="Arial" panose="020B0604020202020204" pitchFamily="34" charset="0"/>
              <a:buChar char="•"/>
            </a:pPr>
            <a:r>
              <a:rPr lang="en-GB">
                <a:latin typeface="Encode Sans Expanded"/>
              </a:rPr>
              <a:t>Both vehicles are not comparable (Bastille vs. Performance) =&gt; price difference of €1,200</a:t>
            </a:r>
          </a:p>
          <a:p>
            <a:pPr marL="171450" indent="-171450">
              <a:buFont typeface="Arial" panose="020B0604020202020204" pitchFamily="34" charset="0"/>
              <a:buChar char="•"/>
            </a:pPr>
            <a:r>
              <a:rPr lang="en-GB">
                <a:latin typeface="Encode Sans Expanded"/>
              </a:rPr>
              <a:t>The level of services is not comparable. In addition, offer B includes car insurance.</a:t>
            </a:r>
          </a:p>
          <a:p>
            <a:pPr marL="171450" indent="-171450">
              <a:buFont typeface="Arial" panose="020B0604020202020204" pitchFamily="34" charset="0"/>
              <a:buChar char="•"/>
            </a:pPr>
            <a:r>
              <a:rPr lang="en-GB">
                <a:latin typeface="Encode Sans Expanded"/>
              </a:rPr>
              <a:t>It is impossible to make the comparison</a:t>
            </a:r>
            <a:endParaRPr lang="fr-BE">
              <a:latin typeface="Encode Sans Expanded"/>
            </a:endParaRPr>
          </a:p>
          <a:p>
            <a:pPr marL="171450" indent="-171450">
              <a:buFont typeface="Arial" panose="020B0604020202020204" pitchFamily="34" charset="0"/>
              <a:buChar char="•"/>
            </a:pPr>
            <a:endParaRPr lang="fr-BE"/>
          </a:p>
          <a:p>
            <a:r>
              <a:rPr lang="fr-BE">
                <a:latin typeface="Encode Sans Expanded"/>
                <a:sym typeface="Wingdings" panose="05000000000000000000" pitchFamily="2" charset="2"/>
              </a:rPr>
              <a:t> </a:t>
            </a:r>
            <a:r>
              <a:rPr lang="en-GB">
                <a:latin typeface="Encode Sans Expanded"/>
                <a:sym typeface="Wingdings" panose="05000000000000000000" pitchFamily="2" charset="2"/>
              </a:rPr>
              <a:t>New offer A to be established</a:t>
            </a:r>
            <a:endParaRPr lang="fr-BE">
              <a:latin typeface="Encode Sans Expanded"/>
            </a:endParaRPr>
          </a:p>
        </p:txBody>
      </p:sp>
      <p:sp>
        <p:nvSpPr>
          <p:cNvPr id="4" name="Slide Number Placeholder 3"/>
          <p:cNvSpPr>
            <a:spLocks noGrp="1"/>
          </p:cNvSpPr>
          <p:nvPr>
            <p:ph type="sldNum" sz="quarter" idx="5"/>
          </p:nvPr>
        </p:nvSpPr>
        <p:spPr/>
        <p:txBody>
          <a:bodyPr/>
          <a:lstStyle/>
          <a:p>
            <a:pPr>
              <a:defRPr/>
            </a:pPr>
            <a:fld id="{8E9F823A-6B56-4267-BC62-716CFD869579}" type="slidenum">
              <a:rPr lang="fr-FR" altLang="en-US" smtClean="0"/>
              <a:pPr>
                <a:defRPr/>
              </a:pPr>
              <a:t>40</a:t>
            </a:fld>
            <a:endParaRPr lang="fr-FR" altLang="en-US"/>
          </a:p>
        </p:txBody>
      </p:sp>
      <p:sp>
        <p:nvSpPr>
          <p:cNvPr id="6" name="Rectangle 5">
            <a:extLst>
              <a:ext uri="{FF2B5EF4-FFF2-40B4-BE49-F238E27FC236}">
                <a16:creationId xmlns:a16="http://schemas.microsoft.com/office/drawing/2014/main" id="{35E42D23-4266-C0AB-A0A8-078856405F43}"/>
              </a:ext>
            </a:extLst>
          </p:cNvPr>
          <p:cNvSpPr/>
          <p:nvPr/>
        </p:nvSpPr>
        <p:spPr>
          <a:xfrm>
            <a:off x="225826" y="3841578"/>
            <a:ext cx="4272716" cy="461665"/>
          </a:xfrm>
          <a:prstGeom prst="rect">
            <a:avLst/>
          </a:prstGeom>
        </p:spPr>
        <p:txBody>
          <a:bodyPr wrap="square">
            <a:spAutoFit/>
          </a:bodyPr>
          <a:lstStyle/>
          <a:p>
            <a:r>
              <a:rPr lang="en-GB" sz="1200">
                <a:latin typeface="Encode Sans Expanded" panose="00000505000000000000" pitchFamily="2" charset="0"/>
              </a:rPr>
              <a:t>Supporting slide for debriefing the practical exercise comparing 2 leasing offers</a:t>
            </a:r>
            <a:endParaRPr lang="fr-FR" sz="1200">
              <a:latin typeface="Encode Sans Expanded" panose="00000505000000000000" pitchFamily="2" charset="0"/>
            </a:endParaRPr>
          </a:p>
        </p:txBody>
      </p:sp>
    </p:spTree>
    <p:extLst>
      <p:ext uri="{BB962C8B-B14F-4D97-AF65-F5344CB8AC3E}">
        <p14:creationId xmlns:p14="http://schemas.microsoft.com/office/powerpoint/2010/main" val="3832918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do you deal with a customer who tells you that your offer is too expensive but does not want to give you the competing offer?</a:t>
            </a:r>
          </a:p>
          <a:p>
            <a:endParaRPr lang="en-GB"/>
          </a:p>
          <a:p>
            <a:r>
              <a:rPr lang="en-GB"/>
              <a:t>Points to consider:</a:t>
            </a:r>
          </a:p>
          <a:p>
            <a:r>
              <a:rPr lang="en-GB"/>
              <a:t>Ask for details of the competing model</a:t>
            </a:r>
          </a:p>
          <a:p>
            <a:r>
              <a:rPr lang="en-GB"/>
              <a:t>(level of CO2 emissions, energy consumption, etc.)</a:t>
            </a:r>
          </a:p>
          <a:p>
            <a:endParaRPr lang="en-GB"/>
          </a:p>
          <a:p>
            <a:r>
              <a:rPr lang="en-GB"/>
              <a:t>Perhaps your offer is less well positioned in terms of leasing, but what about the TCO approach?</a:t>
            </a:r>
            <a:endParaRPr lang="fr-BE"/>
          </a:p>
        </p:txBody>
      </p:sp>
      <p:sp>
        <p:nvSpPr>
          <p:cNvPr id="4" name="Slide Number Placeholder 3"/>
          <p:cNvSpPr>
            <a:spLocks noGrp="1"/>
          </p:cNvSpPr>
          <p:nvPr>
            <p:ph type="sldNum" sz="quarter" idx="10"/>
          </p:nvPr>
        </p:nvSpPr>
        <p:spPr/>
        <p:txBody>
          <a:bodyPr/>
          <a:lstStyle/>
          <a:p>
            <a:pPr>
              <a:defRPr/>
            </a:pPr>
            <a:fld id="{8E9F823A-6B56-4267-BC62-716CFD869579}" type="slidenum">
              <a:rPr lang="fr-FR" altLang="en-US" smtClean="0"/>
              <a:pPr>
                <a:defRPr/>
              </a:pPr>
              <a:t>41</a:t>
            </a:fld>
            <a:endParaRPr lang="fr-FR" altLang="en-US"/>
          </a:p>
        </p:txBody>
      </p:sp>
      <p:sp>
        <p:nvSpPr>
          <p:cNvPr id="5" name="Rectangle 4">
            <a:extLst>
              <a:ext uri="{FF2B5EF4-FFF2-40B4-BE49-F238E27FC236}">
                <a16:creationId xmlns:a16="http://schemas.microsoft.com/office/drawing/2014/main" id="{7F4C856E-4847-D3E4-5D4F-4AD6CCCBFD6B}"/>
              </a:ext>
            </a:extLst>
          </p:cNvPr>
          <p:cNvSpPr/>
          <p:nvPr/>
        </p:nvSpPr>
        <p:spPr>
          <a:xfrm>
            <a:off x="225826" y="3841578"/>
            <a:ext cx="4448724" cy="276999"/>
          </a:xfrm>
          <a:prstGeom prst="rect">
            <a:avLst/>
          </a:prstGeom>
        </p:spPr>
        <p:txBody>
          <a:bodyPr wrap="square">
            <a:spAutoFit/>
          </a:bodyPr>
          <a:lstStyle/>
          <a:p>
            <a:r>
              <a:rPr lang="en-GB" sz="1200">
                <a:latin typeface="Encode Sans Expanded" panose="00000505000000000000" pitchFamily="2" charset="0"/>
              </a:rPr>
              <a:t>Practice how to respond to customer objections</a:t>
            </a:r>
            <a:endParaRPr lang="fr-FR" sz="1200">
              <a:latin typeface="Encode Sans Expanded" panose="00000505000000000000" pitchFamily="2" charset="0"/>
            </a:endParaRPr>
          </a:p>
        </p:txBody>
      </p:sp>
    </p:spTree>
    <p:extLst>
      <p:ext uri="{BB962C8B-B14F-4D97-AF65-F5344CB8AC3E}">
        <p14:creationId xmlns:p14="http://schemas.microsoft.com/office/powerpoint/2010/main" val="2909491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Encode Sans Expanded"/>
              </a:rPr>
              <a:t>The trainer asks the observers to speak before giving feedback on what they have perceived (same for the co-facilitator if present).</a:t>
            </a:r>
            <a:endParaRPr lang="en-BE"/>
          </a:p>
        </p:txBody>
      </p:sp>
      <p:sp>
        <p:nvSpPr>
          <p:cNvPr id="4" name="Slide Number Placeholder 3"/>
          <p:cNvSpPr>
            <a:spLocks noGrp="1"/>
          </p:cNvSpPr>
          <p:nvPr>
            <p:ph type="sldNum" sz="quarter" idx="5"/>
          </p:nvPr>
        </p:nvSpPr>
        <p:spPr/>
        <p:txBody>
          <a:bodyPr/>
          <a:lstStyle/>
          <a:p>
            <a:fld id="{2358CA74-83C4-457D-AE94-D0DAC82ABCB5}" type="slidenum">
              <a:rPr lang="en-US" smtClean="0"/>
              <a:t>42</a:t>
            </a:fld>
            <a:endParaRPr lang="en-US"/>
          </a:p>
        </p:txBody>
      </p:sp>
      <p:sp>
        <p:nvSpPr>
          <p:cNvPr id="5" name="ZoneTexte 3">
            <a:extLst>
              <a:ext uri="{FF2B5EF4-FFF2-40B4-BE49-F238E27FC236}">
                <a16:creationId xmlns:a16="http://schemas.microsoft.com/office/drawing/2014/main" id="{203F60E1-13D1-8A00-A529-08E629864C89}"/>
              </a:ext>
            </a:extLst>
          </p:cNvPr>
          <p:cNvSpPr txBox="1"/>
          <p:nvPr/>
        </p:nvSpPr>
        <p:spPr>
          <a:xfrm>
            <a:off x="224792" y="3819922"/>
            <a:ext cx="4861082" cy="276851"/>
          </a:xfrm>
          <a:prstGeom prst="rect">
            <a:avLst/>
          </a:prstGeom>
          <a:noFill/>
        </p:spPr>
        <p:txBody>
          <a:bodyPr wrap="square" lIns="91294" tIns="45647" rIns="91294" bIns="45647" rtlCol="0">
            <a:spAutoFit/>
          </a:bodyPr>
          <a:lstStyle/>
          <a:p>
            <a:r>
              <a:rPr lang="en-GB" sz="1200">
                <a:latin typeface="Encode Sans Expanded" panose="00000505000000000000" pitchFamily="2" charset="0"/>
              </a:rPr>
              <a:t>Debrief phase 3 for subgroup B</a:t>
            </a:r>
            <a:endParaRPr lang="fr-FR" sz="1200">
              <a:latin typeface="Encode Sans Expanded" panose="00000505000000000000" pitchFamily="2" charset="0"/>
            </a:endParaRPr>
          </a:p>
        </p:txBody>
      </p:sp>
    </p:spTree>
    <p:extLst>
      <p:ext uri="{BB962C8B-B14F-4D97-AF65-F5344CB8AC3E}">
        <p14:creationId xmlns:p14="http://schemas.microsoft.com/office/powerpoint/2010/main" val="2048588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43</a:t>
            </a:fld>
            <a:endParaRPr lang="fr-FR"/>
          </a:p>
        </p:txBody>
      </p:sp>
      <p:sp>
        <p:nvSpPr>
          <p:cNvPr id="5" name="TextBox 4">
            <a:extLst>
              <a:ext uri="{FF2B5EF4-FFF2-40B4-BE49-F238E27FC236}">
                <a16:creationId xmlns:a16="http://schemas.microsoft.com/office/drawing/2014/main" id="{698CBCF5-24E1-0CB6-9A49-8DA52C7CD402}"/>
              </a:ext>
            </a:extLst>
          </p:cNvPr>
          <p:cNvSpPr txBox="1"/>
          <p:nvPr/>
        </p:nvSpPr>
        <p:spPr>
          <a:xfrm>
            <a:off x="142906" y="3794760"/>
            <a:ext cx="4887278" cy="1015663"/>
          </a:xfrm>
          <a:prstGeom prst="rect">
            <a:avLst/>
          </a:prstGeom>
          <a:noFill/>
        </p:spPr>
        <p:txBody>
          <a:bodyPr wrap="square" rtlCol="0">
            <a:spAutoFit/>
          </a:bodyPr>
          <a:lstStyle/>
          <a:p>
            <a:pPr marL="171450" indent="-171450">
              <a:buFont typeface="Arial" panose="020B0604020202020204" pitchFamily="34" charset="0"/>
              <a:buChar char="•"/>
            </a:pPr>
            <a:r>
              <a:rPr lang="en-GB" sz="1200">
                <a:latin typeface="Encode Sans Expanded" panose="00000505000000000000" pitchFamily="2" charset="0"/>
              </a:rPr>
              <a:t>Summarise the key elements of this training</a:t>
            </a:r>
          </a:p>
          <a:p>
            <a:pPr marL="171450" indent="-171450">
              <a:buFont typeface="Arial" panose="020B0604020202020204" pitchFamily="34" charset="0"/>
              <a:buChar char="•"/>
            </a:pPr>
            <a:r>
              <a:rPr lang="en-GB" sz="1200">
                <a:latin typeface="Encode Sans Expanded" panose="00000505000000000000" pitchFamily="2" charset="0"/>
              </a:rPr>
              <a:t>Review the expectations expressed by the participants at the beginning of the VCT</a:t>
            </a:r>
          </a:p>
          <a:p>
            <a:pPr marL="171450" indent="-171450">
              <a:buFont typeface="Arial" panose="020B0604020202020204" pitchFamily="34" charset="0"/>
              <a:buChar char="•"/>
            </a:pPr>
            <a:r>
              <a:rPr lang="en-GB" sz="1200">
                <a:latin typeface="Encode Sans Expanded" panose="00000505000000000000" pitchFamily="2" charset="0"/>
              </a:rPr>
              <a:t>Check the good understanding of the key concepts through a quiz at the end</a:t>
            </a:r>
            <a:endParaRPr lang="en-US" sz="1200">
              <a:latin typeface="Encode Sans Expanded" panose="00000505000000000000" pitchFamily="2" charset="0"/>
            </a:endParaRPr>
          </a:p>
        </p:txBody>
      </p:sp>
    </p:spTree>
    <p:extLst>
      <p:ext uri="{BB962C8B-B14F-4D97-AF65-F5344CB8AC3E}">
        <p14:creationId xmlns:p14="http://schemas.microsoft.com/office/powerpoint/2010/main" val="2081351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panose="00000505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
        <p:nvSpPr>
          <p:cNvPr id="5" name="TextBox 4">
            <a:extLst>
              <a:ext uri="{FF2B5EF4-FFF2-40B4-BE49-F238E27FC236}">
                <a16:creationId xmlns:a16="http://schemas.microsoft.com/office/drawing/2014/main" id="{EF76A1EA-146F-39B6-19C7-3D5EA3A273D2}"/>
              </a:ext>
            </a:extLst>
          </p:cNvPr>
          <p:cNvSpPr txBox="1"/>
          <p:nvPr/>
        </p:nvSpPr>
        <p:spPr>
          <a:xfrm>
            <a:off x="142952" y="3783116"/>
            <a:ext cx="4999858" cy="6427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t>Review the expectations expressed by the participants at the beginning of this training and ensure that they have been covered</a:t>
            </a:r>
            <a:endPar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955549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panose="00000505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
        <p:nvSpPr>
          <p:cNvPr id="5" name="TextBox 4">
            <a:extLst>
              <a:ext uri="{FF2B5EF4-FFF2-40B4-BE49-F238E27FC236}">
                <a16:creationId xmlns:a16="http://schemas.microsoft.com/office/drawing/2014/main" id="{918AC816-167B-B7D2-BD7B-3004033002C7}"/>
              </a:ext>
            </a:extLst>
          </p:cNvPr>
          <p:cNvSpPr txBox="1"/>
          <p:nvPr/>
        </p:nvSpPr>
        <p:spPr>
          <a:xfrm>
            <a:off x="142952" y="3783116"/>
            <a:ext cx="4999858" cy="459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t>Summarise the key elements that impacted the participants during the training</a:t>
            </a:r>
            <a:endPar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2417997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txBox="1">
            <a:spLocks noGrp="1"/>
          </p:cNvSpPr>
          <p:nvPr>
            <p:ph type="body" idx="1"/>
          </p:nvPr>
        </p:nvSpPr>
        <p:spPr/>
        <p:txBody>
          <a:bodyPr/>
          <a:lstStyle/>
          <a:p>
            <a:pPr lvl="0"/>
            <a:r>
              <a:rPr lang="en-US" dirty="0"/>
              <a:t>Slide 79</a:t>
            </a:r>
          </a:p>
          <a:p>
            <a:pPr lvl="0"/>
            <a:endParaRPr lang="en-US" dirty="0"/>
          </a:p>
          <a:p>
            <a:pPr lvl="0"/>
            <a:r>
              <a:rPr lang="en-US" dirty="0"/>
              <a:t>Thank you for participating in this virtual class.</a:t>
            </a:r>
            <a:endParaRPr lang="fr-FR" dirty="0"/>
          </a:p>
        </p:txBody>
      </p:sp>
      <p:sp>
        <p:nvSpPr>
          <p:cNvPr id="6" name="Slide Number Placeholder 3">
            <a:extLst>
              <a:ext uri="{FF2B5EF4-FFF2-40B4-BE49-F238E27FC236}">
                <a16:creationId xmlns:a16="http://schemas.microsoft.com/office/drawing/2014/main" id="{E59FC22A-815B-4E61-8E14-4ECF827640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7" name="Slide Image Placeholder 6">
            <a:extLst>
              <a:ext uri="{FF2B5EF4-FFF2-40B4-BE49-F238E27FC236}">
                <a16:creationId xmlns:a16="http://schemas.microsoft.com/office/drawing/2014/main" id="{5D1D2066-F74D-4539-BF27-667F8AFC3466}"/>
              </a:ext>
            </a:extLst>
          </p:cNvPr>
          <p:cNvSpPr>
            <a:spLocks noGrp="1" noRot="1" noChangeAspect="1"/>
          </p:cNvSpPr>
          <p:nvPr>
            <p:ph type="sldImg"/>
          </p:nvPr>
        </p:nvSpPr>
        <p:spPr>
          <a:xfrm>
            <a:off x="123825" y="473075"/>
            <a:ext cx="4816475" cy="2709863"/>
          </a:xfrm>
        </p:spPr>
      </p:sp>
    </p:spTree>
    <p:extLst>
      <p:ext uri="{BB962C8B-B14F-4D97-AF65-F5344CB8AC3E}">
        <p14:creationId xmlns:p14="http://schemas.microsoft.com/office/powerpoint/2010/main" val="568793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4013" y="469900"/>
            <a:ext cx="4792662" cy="26955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panose="00000505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1912314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2" name="Google Shape;82;p3:notes"/>
          <p:cNvSpPr txBox="1">
            <a:spLocks noGrp="1"/>
          </p:cNvSpPr>
          <p:nvPr>
            <p:ph type="body" idx="1"/>
          </p:nvPr>
        </p:nvSpPr>
        <p:spPr/>
        <p:txBody>
          <a:bodyPr/>
          <a:lstStyle/>
          <a:p>
            <a:r>
              <a:rPr lang="en-GB">
                <a:latin typeface="Encode Sans Expanded"/>
              </a:rPr>
              <a:t>Give the instructions for participating in this virtual classroom in good conditions.</a:t>
            </a:r>
          </a:p>
          <a:p>
            <a:endParaRPr lang="en-GB">
              <a:latin typeface="Encode Sans Expanded"/>
            </a:endParaRPr>
          </a:p>
          <a:p>
            <a:r>
              <a:rPr lang="en-GB">
                <a:latin typeface="Encode Sans Expanded"/>
              </a:rPr>
              <a:t>First of all, I will ask you to apply a few rules of operation:</a:t>
            </a:r>
          </a:p>
          <a:p>
            <a:r>
              <a:rPr lang="en-GB">
                <a:latin typeface="Encode Sans Expanded"/>
              </a:rPr>
              <a:t>-Turn on your camera to facilitate the interaction</a:t>
            </a:r>
          </a:p>
          <a:p>
            <a:r>
              <a:rPr lang="en-GB">
                <a:latin typeface="Encode Sans Expanded"/>
              </a:rPr>
              <a:t>-If possible, put your phone on standby so that you can concentrate 100% on what you are going to do and avoid being caught up in everyday life</a:t>
            </a:r>
          </a:p>
          <a:p>
            <a:r>
              <a:rPr lang="en-GB">
                <a:latin typeface="Encode Sans Expanded"/>
              </a:rPr>
              <a:t>-Turn off your microphone if you are in a noisy environment to avoid interference</a:t>
            </a:r>
          </a:p>
          <a:p>
            <a:r>
              <a:rPr lang="en-GB">
                <a:latin typeface="Encode Sans Expanded"/>
              </a:rPr>
              <a:t>-Sit in a quiet environment so as not to be disturbed</a:t>
            </a:r>
          </a:p>
          <a:p>
            <a:endParaRPr lang="en-GB">
              <a:latin typeface="Encode Sans Expanded"/>
            </a:endParaRPr>
          </a:p>
          <a:p>
            <a:r>
              <a:rPr lang="en-GB">
                <a:latin typeface="Encode Sans Expanded"/>
              </a:rPr>
              <a:t>I also ask you to be kind, to listen to the other participants and to respect the confidentiality of the information that you may exchange.</a:t>
            </a:r>
          </a:p>
          <a:p>
            <a:endParaRPr lang="en-GB">
              <a:latin typeface="Encode Sans Expanded"/>
            </a:endParaRPr>
          </a:p>
          <a:p>
            <a:r>
              <a:rPr lang="en-GB">
                <a:latin typeface="Encode Sans Expanded"/>
              </a:rPr>
              <a:t>#Click to go to next slide#</a:t>
            </a:r>
            <a:endParaRPr lang="fr-FR"/>
          </a:p>
        </p:txBody>
      </p:sp>
      <p:sp>
        <p:nvSpPr>
          <p:cNvPr id="83" name="Google Shape;83;p3: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
        <p:nvSpPr>
          <p:cNvPr id="4" name="Slide Image Placeholder 3">
            <a:extLst>
              <a:ext uri="{FF2B5EF4-FFF2-40B4-BE49-F238E27FC236}">
                <a16:creationId xmlns:a16="http://schemas.microsoft.com/office/drawing/2014/main" id="{25D35ADD-EC64-0360-7CB0-89C691A9E47F}"/>
              </a:ext>
            </a:extLst>
          </p:cNvPr>
          <p:cNvSpPr>
            <a:spLocks noGrp="1" noRot="1" noChangeAspect="1"/>
          </p:cNvSpPr>
          <p:nvPr>
            <p:ph type="sldImg"/>
          </p:nvPr>
        </p:nvSpPr>
        <p:spPr>
          <a:xfrm>
            <a:off x="354013" y="469900"/>
            <a:ext cx="4792662" cy="2695575"/>
          </a:xfrm>
        </p:spPr>
      </p:sp>
      <p:sp>
        <p:nvSpPr>
          <p:cNvPr id="8" name="TextBox 7">
            <a:extLst>
              <a:ext uri="{FF2B5EF4-FFF2-40B4-BE49-F238E27FC236}">
                <a16:creationId xmlns:a16="http://schemas.microsoft.com/office/drawing/2014/main" id="{700A5C07-A16A-6410-884D-045F27642BDD}"/>
              </a:ext>
            </a:extLst>
          </p:cNvPr>
          <p:cNvSpPr txBox="1"/>
          <p:nvPr/>
        </p:nvSpPr>
        <p:spPr>
          <a:xfrm>
            <a:off x="240762" y="3811841"/>
            <a:ext cx="4634653" cy="2754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t>Recall the rules of the virtual classroom</a:t>
            </a:r>
            <a:endPar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
        <p:nvSpPr>
          <p:cNvPr id="9" name="Rectangle 8">
            <a:extLst>
              <a:ext uri="{FF2B5EF4-FFF2-40B4-BE49-F238E27FC236}">
                <a16:creationId xmlns:a16="http://schemas.microsoft.com/office/drawing/2014/main" id="{8F986C23-3C25-76E0-EB43-8733FA269548}"/>
              </a:ext>
            </a:extLst>
          </p:cNvPr>
          <p:cNvSpPr/>
          <p:nvPr/>
        </p:nvSpPr>
        <p:spPr>
          <a:xfrm>
            <a:off x="142952" y="3747501"/>
            <a:ext cx="5133731" cy="25350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Expanded" panose="00000505000000000000" pitchFamily="2" charset="0"/>
              <a:ea typeface="+mn-ea"/>
              <a:cs typeface="+mn-cs"/>
            </a:endParaRPr>
          </a:p>
        </p:txBody>
      </p:sp>
      <p:sp>
        <p:nvSpPr>
          <p:cNvPr id="10" name="TextBox 9">
            <a:extLst>
              <a:ext uri="{FF2B5EF4-FFF2-40B4-BE49-F238E27FC236}">
                <a16:creationId xmlns:a16="http://schemas.microsoft.com/office/drawing/2014/main" id="{A596A20E-DDB0-4763-3408-E4E259E142F3}"/>
              </a:ext>
            </a:extLst>
          </p:cNvPr>
          <p:cNvSpPr txBox="1"/>
          <p:nvPr/>
        </p:nvSpPr>
        <p:spPr>
          <a:xfrm>
            <a:off x="142952" y="3317973"/>
            <a:ext cx="1986280" cy="3366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t>Objectif</a:t>
            </a:r>
            <a:endParaRPr kumimoji="0" lang="en-US" sz="1600" b="1"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17238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GB">
                <a:latin typeface="Encode Sans Expanded"/>
              </a:rPr>
              <a:t>The trainer shares a whiteboard and asks the participants to express their expectations regarding the training topic.</a:t>
            </a:r>
          </a:p>
          <a:p>
            <a:endParaRPr lang="en-GB">
              <a:latin typeface="Encode Sans Expanded"/>
            </a:endParaRPr>
          </a:p>
          <a:p>
            <a:r>
              <a:rPr lang="en-GB">
                <a:latin typeface="Encode Sans Expanded"/>
              </a:rPr>
              <a:t>Once all participants have expressed their expectations, the trainer goes through the elements listed and links them to the different chapters of the VCT.</a:t>
            </a:r>
          </a:p>
          <a:p>
            <a:endParaRPr lang="en-GB">
              <a:latin typeface="Encode Sans Expanded"/>
            </a:endParaRPr>
          </a:p>
          <a:p>
            <a:r>
              <a:rPr lang="en-GB">
                <a:latin typeface="Encode Sans Expanded"/>
              </a:rPr>
              <a:t>At the end of the VCT, the trainer will come back to this screen to make sure that all elements have been covered during the session.</a:t>
            </a:r>
            <a:endParaRPr lang="en-US">
              <a:latin typeface="Encode Sans Expande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342E20A5-1781-9F85-6A4A-2861F3FEBC75}"/>
              </a:ext>
            </a:extLst>
          </p:cNvPr>
          <p:cNvSpPr txBox="1"/>
          <p:nvPr/>
        </p:nvSpPr>
        <p:spPr>
          <a:xfrm>
            <a:off x="142952" y="3766101"/>
            <a:ext cx="4651206" cy="459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prstClr val="black"/>
                </a:solidFill>
                <a:latin typeface="Encode Sans Expanded" panose="00000505000000000000" pitchFamily="2" charset="0"/>
              </a:rPr>
              <a:t>A</a:t>
            </a:r>
            <a:r>
              <a:rPr kumimoji="0" lang="en-GB" sz="1200" b="0" i="0" u="none" strike="noStrike" kern="1200" cap="none" spc="0" normalizeH="0" baseline="0" noProof="0" err="1">
                <a:ln>
                  <a:noFill/>
                </a:ln>
                <a:solidFill>
                  <a:prstClr val="black"/>
                </a:solidFill>
                <a:effectLst/>
                <a:uLnTx/>
                <a:uFillTx/>
                <a:latin typeface="Encode Sans Expanded" panose="00000505000000000000" pitchFamily="2" charset="0"/>
                <a:ea typeface="+mn-ea"/>
                <a:cs typeface="+mn-cs"/>
              </a:rPr>
              <a:t>llow</a:t>
            </a:r>
            <a:r>
              <a:rPr kumimoji="0" lang="en-GB"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t> participants to express their expectations regarding the subject of the training</a:t>
            </a:r>
            <a:endPar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3683063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GB">
                <a:latin typeface="Encode Sans Expanded"/>
              </a:rPr>
              <a:t>Notes to trainer:</a:t>
            </a:r>
          </a:p>
          <a:p>
            <a:endParaRPr lang="en-GB">
              <a:latin typeface="Encode Sans Expanded"/>
            </a:endParaRPr>
          </a:p>
          <a:p>
            <a:r>
              <a:rPr lang="en-GB">
                <a:latin typeface="Encode Sans Expanded"/>
              </a:rPr>
              <a:t>This is a reminder of the key elements and good practices related to the presentation and the </a:t>
            </a:r>
            <a:r>
              <a:rPr lang="en-GB" err="1">
                <a:latin typeface="Encode Sans Expanded"/>
              </a:rPr>
              <a:t>defense</a:t>
            </a:r>
            <a:r>
              <a:rPr lang="en-GB">
                <a:latin typeface="Encode Sans Expanded"/>
              </a:rPr>
              <a:t> of the offer</a:t>
            </a:r>
          </a:p>
          <a:p>
            <a:endParaRPr lang="en-GB">
              <a:latin typeface="Encode Sans Expanded"/>
            </a:endParaRPr>
          </a:p>
          <a:p>
            <a:r>
              <a:rPr lang="en-GB">
                <a:latin typeface="Encode Sans Expanded"/>
              </a:rPr>
              <a:t>Have a good rhythm to keep the timing </a:t>
            </a:r>
          </a:p>
          <a:p>
            <a:endParaRPr lang="en-GB">
              <a:latin typeface="Encode Sans Expanded"/>
            </a:endParaRPr>
          </a:p>
          <a:p>
            <a:r>
              <a:rPr lang="en-GB">
                <a:latin typeface="Encode Sans Expanded"/>
              </a:rPr>
              <a:t>Time allowed for this sequence = 5 minutes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16E9E659-9F35-1380-44ED-FBDBF33E139E}"/>
              </a:ext>
            </a:extLst>
          </p:cNvPr>
          <p:cNvSpPr txBox="1"/>
          <p:nvPr/>
        </p:nvSpPr>
        <p:spPr>
          <a:xfrm>
            <a:off x="142952" y="3766101"/>
            <a:ext cx="4651206" cy="4616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GB" sz="1200">
                <a:solidFill>
                  <a:prstClr val="black"/>
                </a:solidFill>
                <a:latin typeface="Encode Sans Expanded" panose="00000505000000000000" pitchFamily="2" charset="0"/>
              </a:rPr>
              <a:t>P</a:t>
            </a:r>
            <a:r>
              <a:rPr kumimoji="0" lang="en-GB" sz="1200" b="0" i="0" u="none" strike="noStrike" kern="1200" cap="none" spc="0" normalizeH="0" baseline="0" noProof="0" err="1">
                <a:ln>
                  <a:noFill/>
                </a:ln>
                <a:solidFill>
                  <a:prstClr val="black"/>
                </a:solidFill>
                <a:effectLst/>
                <a:uLnTx/>
                <a:uFillTx/>
                <a:latin typeface="Encode Sans Expanded" panose="00000505000000000000" pitchFamily="2" charset="0"/>
                <a:ea typeface="+mn-ea"/>
                <a:cs typeface="+mn-cs"/>
              </a:rPr>
              <a:t>ut</a:t>
            </a:r>
            <a:r>
              <a:rPr kumimoji="0" lang="en-GB"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t> the participants in a position to succeed in the role play proposed in this VCT</a:t>
            </a:r>
            <a:endPar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2446897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DCC58930-A46E-42B9-BF9D-D6EF459B36EE}" type="slidenum">
              <a:rPr lang="fr-BE" smtClean="0"/>
              <a:pPr/>
              <a:t>8</a:t>
            </a:fld>
            <a:endParaRPr lang="fr-BE"/>
          </a:p>
        </p:txBody>
      </p:sp>
      <p:sp>
        <p:nvSpPr>
          <p:cNvPr id="3" name="Slide Image Placeholder 2">
            <a:extLst>
              <a:ext uri="{FF2B5EF4-FFF2-40B4-BE49-F238E27FC236}">
                <a16:creationId xmlns:a16="http://schemas.microsoft.com/office/drawing/2014/main" id="{B3D14264-08CF-E17F-89B1-9DA9DF540C8D}"/>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F53F91AC-1269-F043-DC53-A3E3360AB574}"/>
              </a:ext>
            </a:extLst>
          </p:cNvPr>
          <p:cNvSpPr>
            <a:spLocks noGrp="1"/>
          </p:cNvSpPr>
          <p:nvPr>
            <p:ph type="body" idx="1"/>
          </p:nvPr>
        </p:nvSpPr>
        <p:spPr/>
        <p:txBody>
          <a:bodyPr/>
          <a:lstStyle/>
          <a:p>
            <a:r>
              <a:rPr lang="en-GB">
                <a:latin typeface="Encode Sans Expanded"/>
              </a:rPr>
              <a:t>In the VCT "Discovering the needs of </a:t>
            </a:r>
            <a:r>
              <a:rPr lang="en-GB" err="1">
                <a:latin typeface="Encode Sans Expanded"/>
              </a:rPr>
              <a:t>BtoB</a:t>
            </a:r>
            <a:r>
              <a:rPr lang="en-GB">
                <a:latin typeface="Encode Sans Expanded"/>
              </a:rPr>
              <a:t> customers", we saw how important it was to ask the right questions to the customer, in order to make the right diagnosis.</a:t>
            </a:r>
          </a:p>
          <a:p>
            <a:endParaRPr lang="en-GB">
              <a:latin typeface="Encode Sans Expanded"/>
            </a:endParaRPr>
          </a:p>
          <a:p>
            <a:r>
              <a:rPr lang="en-GB">
                <a:latin typeface="Encode Sans Expanded"/>
              </a:rPr>
              <a:t>In the VCT "Business Concerns - Case studies", we practised how to put forward the benefits of financial products according to the customers’ main business criteria used in business management.</a:t>
            </a:r>
          </a:p>
          <a:p>
            <a:endParaRPr lang="en-GB">
              <a:latin typeface="Encode Sans Expanded"/>
            </a:endParaRPr>
          </a:p>
          <a:p>
            <a:r>
              <a:rPr lang="en-GB">
                <a:latin typeface="Encode Sans Expanded"/>
              </a:rPr>
              <a:t>Today, we will focus on the presentation phase (enhancing the commercial proposal) and on the offer negotiation.</a:t>
            </a:r>
            <a:endParaRPr lang="fr-BE"/>
          </a:p>
        </p:txBody>
      </p:sp>
      <p:sp>
        <p:nvSpPr>
          <p:cNvPr id="8" name="TextBox 7">
            <a:extLst>
              <a:ext uri="{FF2B5EF4-FFF2-40B4-BE49-F238E27FC236}">
                <a16:creationId xmlns:a16="http://schemas.microsoft.com/office/drawing/2014/main" id="{0B0E6F42-8DA6-A209-F52C-F31021E219F2}"/>
              </a:ext>
            </a:extLst>
          </p:cNvPr>
          <p:cNvSpPr txBox="1"/>
          <p:nvPr/>
        </p:nvSpPr>
        <p:spPr>
          <a:xfrm>
            <a:off x="142906" y="3753828"/>
            <a:ext cx="5003769" cy="1015515"/>
          </a:xfrm>
          <a:prstGeom prst="rect">
            <a:avLst/>
          </a:prstGeom>
          <a:noFill/>
        </p:spPr>
        <p:txBody>
          <a:bodyPr wrap="square" lIns="91294" tIns="45647" rIns="91294" bIns="45647" rtlCol="0">
            <a:spAutoFit/>
          </a:bodyPr>
          <a:lstStyle/>
          <a:p>
            <a:pPr marL="171450" indent="-171450" defTabSz="912937">
              <a:buFont typeface="Arial" panose="020B0604020202020204" pitchFamily="34" charset="0"/>
              <a:buChar char="•"/>
              <a:defRPr/>
            </a:pPr>
            <a:r>
              <a:rPr lang="en-GB" sz="1200">
                <a:solidFill>
                  <a:prstClr val="black"/>
                </a:solidFill>
                <a:latin typeface="Encode Sans Expanded" panose="00000505000000000000" pitchFamily="2" charset="0"/>
              </a:rPr>
              <a:t>Contextualise the 3 main stages of the sales process (link with the VCTs Discovering </a:t>
            </a:r>
            <a:r>
              <a:rPr lang="en-GB" sz="1200" err="1">
                <a:solidFill>
                  <a:prstClr val="black"/>
                </a:solidFill>
                <a:latin typeface="Encode Sans Expanded" panose="00000505000000000000" pitchFamily="2" charset="0"/>
              </a:rPr>
              <a:t>BtoB</a:t>
            </a:r>
            <a:r>
              <a:rPr lang="en-GB" sz="1200">
                <a:solidFill>
                  <a:prstClr val="black"/>
                </a:solidFill>
                <a:latin typeface="Encode Sans Expanded" panose="00000505000000000000" pitchFamily="2" charset="0"/>
              </a:rPr>
              <a:t> customer needs and Business concern - Case studies)</a:t>
            </a:r>
          </a:p>
          <a:p>
            <a:pPr marL="171450" indent="-171450" defTabSz="912937">
              <a:buFont typeface="Arial" panose="020B0604020202020204" pitchFamily="34" charset="0"/>
              <a:buChar char="•"/>
              <a:defRPr/>
            </a:pPr>
            <a:endParaRPr lang="en-GB" sz="1200">
              <a:solidFill>
                <a:prstClr val="black"/>
              </a:solidFill>
              <a:latin typeface="Encode Sans Expanded" panose="00000505000000000000" pitchFamily="2" charset="0"/>
            </a:endParaRPr>
          </a:p>
          <a:p>
            <a:pPr marL="171450" indent="-171450" defTabSz="912937">
              <a:buFont typeface="Arial" panose="020B0604020202020204" pitchFamily="34" charset="0"/>
              <a:buChar char="•"/>
              <a:defRPr/>
            </a:pPr>
            <a:r>
              <a:rPr lang="en-GB" sz="1200">
                <a:solidFill>
                  <a:prstClr val="black"/>
                </a:solidFill>
                <a:latin typeface="Encode Sans Expanded" panose="00000505000000000000" pitchFamily="2" charset="0"/>
              </a:rPr>
              <a:t>Position the topic of this VCT in the sales process</a:t>
            </a:r>
            <a:endParaRPr lang="fr-BE" sz="1200">
              <a:solidFill>
                <a:prstClr val="black"/>
              </a:solidFill>
              <a:latin typeface="Encode Sans Expanded" panose="00000505000000000000" pitchFamily="2" charset="0"/>
            </a:endParaRPr>
          </a:p>
        </p:txBody>
      </p:sp>
    </p:spTree>
    <p:extLst>
      <p:ext uri="{BB962C8B-B14F-4D97-AF65-F5344CB8AC3E}">
        <p14:creationId xmlns:p14="http://schemas.microsoft.com/office/powerpoint/2010/main" val="1884883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3D5BE28-F017-450F-86D9-01DD5929DFA1}" type="slidenum">
              <a:rPr lang="en-US" altLang="en-US" smtClean="0"/>
              <a:pPr/>
              <a:t>9</a:t>
            </a:fld>
            <a:endParaRPr lang="en-US" altLang="en-US"/>
          </a:p>
        </p:txBody>
      </p:sp>
      <p:sp>
        <p:nvSpPr>
          <p:cNvPr id="6" name="Rectangle 5"/>
          <p:cNvSpPr/>
          <p:nvPr/>
        </p:nvSpPr>
        <p:spPr>
          <a:xfrm>
            <a:off x="142952" y="3794349"/>
            <a:ext cx="5003723" cy="461517"/>
          </a:xfrm>
          <a:prstGeom prst="rect">
            <a:avLst/>
          </a:prstGeom>
        </p:spPr>
        <p:txBody>
          <a:bodyPr wrap="square" lIns="91294" tIns="45647" rIns="91294" bIns="45647">
            <a:spAutoFit/>
          </a:bodyPr>
          <a:lstStyle/>
          <a:p>
            <a:r>
              <a:rPr lang="en-GB" sz="1200">
                <a:solidFill>
                  <a:prstClr val="black"/>
                </a:solidFill>
                <a:latin typeface="Encode Sans Expanded" panose="00000505000000000000" pitchFamily="2" charset="0"/>
              </a:rPr>
              <a:t>Remind the participants of the importance of being well prepared before defending their offer to a </a:t>
            </a:r>
            <a:r>
              <a:rPr lang="en-GB" sz="1200" err="1">
                <a:solidFill>
                  <a:prstClr val="black"/>
                </a:solidFill>
                <a:latin typeface="Encode Sans Expanded" panose="00000505000000000000" pitchFamily="2" charset="0"/>
              </a:rPr>
              <a:t>BtoB</a:t>
            </a:r>
            <a:r>
              <a:rPr lang="en-GB" sz="1200">
                <a:solidFill>
                  <a:prstClr val="black"/>
                </a:solidFill>
                <a:latin typeface="Encode Sans Expanded" panose="00000505000000000000" pitchFamily="2" charset="0"/>
              </a:rPr>
              <a:t> customer</a:t>
            </a:r>
            <a:endParaRPr lang="fr-BE" sz="1200">
              <a:solidFill>
                <a:prstClr val="black"/>
              </a:solidFill>
              <a:latin typeface="Encode Sans Expanded" panose="00000505000000000000" pitchFamily="2" charset="0"/>
            </a:endParaRPr>
          </a:p>
        </p:txBody>
      </p:sp>
      <p:sp>
        <p:nvSpPr>
          <p:cNvPr id="8" name="Slide Image Placeholder 7">
            <a:extLst>
              <a:ext uri="{FF2B5EF4-FFF2-40B4-BE49-F238E27FC236}">
                <a16:creationId xmlns:a16="http://schemas.microsoft.com/office/drawing/2014/main" id="{5E97398A-EF1F-31AD-FE38-7A28EC16454B}"/>
              </a:ext>
            </a:extLst>
          </p:cNvPr>
          <p:cNvSpPr>
            <a:spLocks noGrp="1" noRot="1" noChangeAspect="1"/>
          </p:cNvSpPr>
          <p:nvPr>
            <p:ph type="sldImg"/>
          </p:nvPr>
        </p:nvSpPr>
        <p:spPr/>
      </p:sp>
      <p:sp>
        <p:nvSpPr>
          <p:cNvPr id="9" name="Notes Placeholder 8">
            <a:extLst>
              <a:ext uri="{FF2B5EF4-FFF2-40B4-BE49-F238E27FC236}">
                <a16:creationId xmlns:a16="http://schemas.microsoft.com/office/drawing/2014/main" id="{2BFE665B-A343-8EDC-0CEC-6748C54A9C68}"/>
              </a:ext>
            </a:extLst>
          </p:cNvPr>
          <p:cNvSpPr>
            <a:spLocks noGrp="1"/>
          </p:cNvSpPr>
          <p:nvPr>
            <p:ph type="body" idx="1"/>
          </p:nvPr>
        </p:nvSpPr>
        <p:spPr/>
        <p:txBody>
          <a:bodyPr/>
          <a:lstStyle/>
          <a:p>
            <a:r>
              <a:rPr lang="en-GB">
                <a:latin typeface="Encode Sans Expanded"/>
              </a:rPr>
              <a:t>Just like a student who has to pass an exam, 85% of the success of an offer defence depends on a good preparation.</a:t>
            </a:r>
            <a:endParaRPr lang="fr-BE">
              <a:latin typeface="Encode Sans Expanded"/>
            </a:endParaRPr>
          </a:p>
          <a:p>
            <a:endParaRPr lang="fr-BE"/>
          </a:p>
          <a:p>
            <a:pPr marL="228600" indent="-228600">
              <a:buFont typeface="+mj-lt"/>
              <a:buAutoNum type="arabicPeriod"/>
            </a:pPr>
            <a:r>
              <a:rPr lang="en-GB">
                <a:latin typeface="Encode Sans Expanded"/>
              </a:rPr>
              <a:t>Re-read your notes and summarise in writing the 3 main expectations in terms of a global mobility solution (V+F+S+M)</a:t>
            </a:r>
            <a:endParaRPr lang="fr-FR">
              <a:latin typeface="Encode Sans Expanded"/>
            </a:endParaRPr>
          </a:p>
          <a:p>
            <a:pPr marL="228600" indent="-228600">
              <a:buFont typeface="+mj-lt"/>
              <a:buAutoNum type="arabicPeriod"/>
            </a:pPr>
            <a:r>
              <a:rPr lang="en-GB">
                <a:latin typeface="Encode Sans Expanded"/>
              </a:rPr>
              <a:t>Be able to reformulate them in front of the customer (diagnosis)</a:t>
            </a:r>
            <a:endParaRPr lang="fr-FR">
              <a:latin typeface="Encode Sans Expanded"/>
            </a:endParaRPr>
          </a:p>
          <a:p>
            <a:pPr marL="228600" indent="-228600">
              <a:buFont typeface="+mj-lt"/>
              <a:buAutoNum type="arabicPeriod"/>
            </a:pPr>
            <a:r>
              <a:rPr lang="fr-FR" err="1">
                <a:latin typeface="Encode Sans Expanded"/>
              </a:rPr>
              <a:t>Build</a:t>
            </a:r>
            <a:r>
              <a:rPr lang="fr-FR">
                <a:latin typeface="Encode Sans Expanded"/>
              </a:rPr>
              <a:t> </a:t>
            </a:r>
            <a:r>
              <a:rPr lang="fr-FR" err="1">
                <a:latin typeface="Encode Sans Expanded"/>
              </a:rPr>
              <a:t>your</a:t>
            </a:r>
            <a:r>
              <a:rPr lang="fr-FR">
                <a:latin typeface="Encode Sans Expanded"/>
              </a:rPr>
              <a:t> sales pitch </a:t>
            </a:r>
            <a:endParaRPr lang="fr-FR"/>
          </a:p>
          <a:p>
            <a:pPr marL="444500" lvl="1" indent="-179070">
              <a:buFont typeface="Arial" panose="020B0604020202020204" pitchFamily="34" charset="0"/>
              <a:buChar char="•"/>
            </a:pPr>
            <a:r>
              <a:rPr lang="en-GB" sz="1100">
                <a:latin typeface="Encode Sans Expanded"/>
              </a:rPr>
              <a:t>Qualitative arguments: why choosing us (brand, point of sale, mobility services)</a:t>
            </a:r>
          </a:p>
          <a:p>
            <a:pPr marL="444500" lvl="1" indent="-179070">
              <a:buFont typeface="Arial" panose="020B0604020202020204" pitchFamily="34" charset="0"/>
              <a:buChar char="•"/>
            </a:pPr>
            <a:r>
              <a:rPr lang="en-GB" sz="1100">
                <a:latin typeface="Encode Sans Expanded"/>
              </a:rPr>
              <a:t>Prepare your offer with figures: make sure you use the right calculation parameters (vehicle + equipment, duration/km, service level, discount protocol, TCO approach, etc.)</a:t>
            </a:r>
          </a:p>
          <a:p>
            <a:pPr marL="444500" lvl="1" indent="-179070">
              <a:buFont typeface="Arial" panose="020B0604020202020204" pitchFamily="34" charset="0"/>
              <a:buChar char="•"/>
            </a:pPr>
            <a:r>
              <a:rPr lang="en-GB" sz="1100">
                <a:latin typeface="Encode Sans Expanded"/>
              </a:rPr>
              <a:t>Draw up &amp; generate the offer (financial leasing, operational leasing, TCO, etc.)</a:t>
            </a:r>
          </a:p>
          <a:p>
            <a:pPr marL="444500" lvl="1" indent="-179070">
              <a:buFont typeface="Arial" panose="020B0604020202020204" pitchFamily="34" charset="0"/>
              <a:buChar char="•"/>
            </a:pPr>
            <a:r>
              <a:rPr lang="en-GB" sz="1100">
                <a:latin typeface="Encode Sans Expanded"/>
              </a:rPr>
              <a:t>Assess the competitiveness of your offer (in relation to the customer's budget / in relation to a competitor)</a:t>
            </a:r>
            <a:endParaRPr lang="fr-FR" sz="1100">
              <a:latin typeface="Encode Sans Expanded"/>
            </a:endParaRPr>
          </a:p>
          <a:p>
            <a:pPr marL="228600" indent="-228600">
              <a:buFont typeface="+mj-lt"/>
              <a:buAutoNum type="arabicPeriod"/>
            </a:pPr>
            <a:r>
              <a:rPr lang="en-GB">
                <a:latin typeface="Encode Sans Expanded"/>
              </a:rPr>
              <a:t>Anticipate possible "solution objections" and be prepared to respond to them</a:t>
            </a:r>
            <a:endParaRPr lang="fr-FR">
              <a:latin typeface="Encode Sans Expanded"/>
            </a:endParaRPr>
          </a:p>
          <a:p>
            <a:pPr marL="228600" indent="-228600">
              <a:buFont typeface="+mj-lt"/>
              <a:buAutoNum type="arabicPeriod"/>
            </a:pPr>
            <a:r>
              <a:rPr lang="en-GB">
                <a:latin typeface="Encode Sans Expanded"/>
              </a:rPr>
              <a:t>Identify your negotiation margins in line with your profitability thresholds (anticipate "price objections")</a:t>
            </a:r>
            <a:endParaRPr lang="fr-FR">
              <a:latin typeface="Encode Sans Expanded"/>
            </a:endParaRPr>
          </a:p>
          <a:p>
            <a:pPr marL="228600" indent="-228600">
              <a:buFont typeface="+mj-lt"/>
              <a:buAutoNum type="arabicPeriod"/>
            </a:pPr>
            <a:r>
              <a:rPr lang="en-GB">
                <a:latin typeface="Encode Sans Expanded"/>
              </a:rPr>
              <a:t>Prepare your negotiation and conclusion strategy (principle of reciprocity in negotiation)</a:t>
            </a:r>
            <a:endParaRPr lang="fr-FR">
              <a:latin typeface="Encode Sans Expanded"/>
            </a:endParaRPr>
          </a:p>
          <a:p>
            <a:endParaRPr lang="fr-FR"/>
          </a:p>
          <a:p>
            <a:endParaRPr lang="fr-FR"/>
          </a:p>
          <a:p>
            <a:endParaRPr lang="fr-FR"/>
          </a:p>
          <a:p>
            <a:endParaRPr lang="fr-FR"/>
          </a:p>
          <a:p>
            <a:endParaRPr lang="fr-BE"/>
          </a:p>
          <a:p>
            <a:endParaRPr lang="fr-BE"/>
          </a:p>
          <a:p>
            <a:endParaRPr lang="en-US"/>
          </a:p>
        </p:txBody>
      </p:sp>
    </p:spTree>
    <p:extLst>
      <p:ext uri="{BB962C8B-B14F-4D97-AF65-F5344CB8AC3E}">
        <p14:creationId xmlns:p14="http://schemas.microsoft.com/office/powerpoint/2010/main" val="1870112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blipFill>
          <a:blip r:embed="rId2"/>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E01D72-D317-48EB-8946-13EE8EFCE25B}"/>
              </a:ext>
            </a:extLst>
          </p:cNvPr>
          <p:cNvSpPr>
            <a:spLocks noGrp="1"/>
          </p:cNvSpPr>
          <p:nvPr>
            <p:ph type="title" hasCustomPrompt="1"/>
          </p:nvPr>
        </p:nvSpPr>
        <p:spPr>
          <a:xfrm>
            <a:off x="1172822" y="2971777"/>
            <a:ext cx="5400000" cy="1800000"/>
          </a:xfrm>
        </p:spPr>
        <p:txBody>
          <a:bodyPr anchor="b"/>
          <a:lstStyle>
            <a:lvl1pPr>
              <a:defRPr sz="3400" b="0">
                <a:solidFill>
                  <a:schemeClr val="bg1"/>
                </a:solidFill>
                <a:latin typeface="+mn-lt"/>
              </a:defRPr>
            </a:lvl1pPr>
          </a:lstStyle>
          <a:p>
            <a:r>
              <a:rPr lang="en-US" noProof="0"/>
              <a:t>Click to edit Master title style</a:t>
            </a:r>
          </a:p>
        </p:txBody>
      </p:sp>
      <p:sp>
        <p:nvSpPr>
          <p:cNvPr id="9" name="Espace réservé du texte 10">
            <a:extLst>
              <a:ext uri="{FF2B5EF4-FFF2-40B4-BE49-F238E27FC236}">
                <a16:creationId xmlns:a16="http://schemas.microsoft.com/office/drawing/2014/main" id="{121B9EDF-81A4-4116-AE20-E6C846380D2A}"/>
              </a:ext>
            </a:extLst>
          </p:cNvPr>
          <p:cNvSpPr>
            <a:spLocks noGrp="1"/>
          </p:cNvSpPr>
          <p:nvPr>
            <p:ph type="body" sz="quarter" idx="13" hasCustomPrompt="1"/>
          </p:nvPr>
        </p:nvSpPr>
        <p:spPr>
          <a:xfrm>
            <a:off x="1172822" y="4838359"/>
            <a:ext cx="5400000" cy="1296000"/>
          </a:xfrm>
        </p:spPr>
        <p:txBody>
          <a:bodyPr/>
          <a:lstStyle>
            <a:lvl1pPr>
              <a:defRPr sz="1200">
                <a:solidFill>
                  <a:schemeClr val="bg1"/>
                </a:solidFill>
                <a:latin typeface="+mj-lt"/>
              </a:defRPr>
            </a:lvl1pPr>
            <a:lvl2pPr marL="0" indent="0">
              <a:spcBef>
                <a:spcPts val="0"/>
              </a:spcBef>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19608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0" name="Espace réservé du texte 16">
            <a:extLst>
              <a:ext uri="{FF2B5EF4-FFF2-40B4-BE49-F238E27FC236}">
                <a16:creationId xmlns:a16="http://schemas.microsoft.com/office/drawing/2014/main" id="{02693427-0064-4C20-BB8A-3162AB9CD16F}"/>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5" name="Espace réservé du texte 14">
            <a:extLst>
              <a:ext uri="{FF2B5EF4-FFF2-40B4-BE49-F238E27FC236}">
                <a16:creationId xmlns:a16="http://schemas.microsoft.com/office/drawing/2014/main" id="{A234AADB-645B-4C3C-BFE7-89D1937EB42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a:xfrm>
            <a:off x="10979874" y="6489701"/>
            <a:ext cx="720000" cy="216000"/>
          </a:xfrm>
          <a:prstGeom prst="rect">
            <a:avLst/>
          </a:prstGeom>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184132488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e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87795-5782-5340-96A4-4030EDC35EA9}"/>
              </a:ext>
            </a:extLst>
          </p:cNvPr>
          <p:cNvSpPr>
            <a:spLocks noGrp="1"/>
          </p:cNvSpPr>
          <p:nvPr>
            <p:ph type="title" hasCustomPrompt="1"/>
          </p:nvPr>
        </p:nvSpPr>
        <p:spPr>
          <a:xfrm>
            <a:off x="485775" y="853790"/>
            <a:ext cx="11217275" cy="486000"/>
          </a:xfrm>
          <a:prstGeom prst="rect">
            <a:avLst/>
          </a:prstGeom>
        </p:spPr>
        <p:txBody>
          <a:bodyPr lIns="0" tIns="0" rIns="0" bIns="0"/>
          <a:lstStyle>
            <a:lvl1pPr>
              <a:defRPr sz="2600" b="0" i="0">
                <a:latin typeface="+mn-lt"/>
              </a:defRPr>
            </a:lvl1pPr>
          </a:lstStyle>
          <a:p>
            <a:r>
              <a:rPr lang="en-GB" noProof="1"/>
              <a:t>Title</a:t>
            </a:r>
          </a:p>
        </p:txBody>
      </p:sp>
      <p:sp>
        <p:nvSpPr>
          <p:cNvPr id="3" name="Espace réservé du pied de page 2">
            <a:extLst>
              <a:ext uri="{FF2B5EF4-FFF2-40B4-BE49-F238E27FC236}">
                <a16:creationId xmlns:a16="http://schemas.microsoft.com/office/drawing/2014/main" id="{A5E7ACA1-781D-D245-A615-1BA99DDADC2E}"/>
              </a:ext>
            </a:extLst>
          </p:cNvPr>
          <p:cNvSpPr>
            <a:spLocks noGrp="1"/>
          </p:cNvSpPr>
          <p:nvPr>
            <p:ph type="ftr" sz="quarter" idx="10"/>
          </p:nvPr>
        </p:nvSpPr>
        <p:spPr/>
        <p:txBody>
          <a:bodyPr/>
          <a:lstStyle/>
          <a:p>
            <a:r>
              <a:rPr lang="en-GB" noProof="1"/>
              <a:t>Presentation title</a:t>
            </a:r>
          </a:p>
        </p:txBody>
      </p:sp>
      <p:sp>
        <p:nvSpPr>
          <p:cNvPr id="6" name="Espace réservé du texte 5">
            <a:extLst>
              <a:ext uri="{FF2B5EF4-FFF2-40B4-BE49-F238E27FC236}">
                <a16:creationId xmlns:a16="http://schemas.microsoft.com/office/drawing/2014/main" id="{C6173BC7-F836-E64C-9918-06E253220070}"/>
              </a:ext>
            </a:extLst>
          </p:cNvPr>
          <p:cNvSpPr>
            <a:spLocks noGrp="1"/>
          </p:cNvSpPr>
          <p:nvPr>
            <p:ph type="body" sz="quarter" idx="11" hasCustomPrompt="1"/>
          </p:nvPr>
        </p:nvSpPr>
        <p:spPr>
          <a:xfrm>
            <a:off x="485775" y="422275"/>
            <a:ext cx="10653280" cy="298450"/>
          </a:xfrm>
          <a:prstGeom prst="rect">
            <a:avLst/>
          </a:prstGeom>
        </p:spPr>
        <p:txBody>
          <a:bodyPr lIns="0" tIns="0" rIns="0" bIns="0"/>
          <a:lstStyle>
            <a:lvl1pPr>
              <a:defRPr sz="2400" b="1" i="0">
                <a:latin typeface="Encode Sans Expanded" panose="00000505000000000000" pitchFamily="2" charset="0"/>
              </a:defRPr>
            </a:lvl1pPr>
          </a:lstStyle>
          <a:p>
            <a:pPr lvl="0"/>
            <a:r>
              <a:rPr lang="en-GB" noProof="1"/>
              <a:t>Chapter title</a:t>
            </a:r>
          </a:p>
        </p:txBody>
      </p:sp>
    </p:spTree>
    <p:extLst>
      <p:ext uri="{BB962C8B-B14F-4D97-AF65-F5344CB8AC3E}">
        <p14:creationId xmlns:p14="http://schemas.microsoft.com/office/powerpoint/2010/main" val="175770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414617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121264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694306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793216"/>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1273821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0" name="Espace réservé du texte 16">
            <a:extLst>
              <a:ext uri="{FF2B5EF4-FFF2-40B4-BE49-F238E27FC236}">
                <a16:creationId xmlns:a16="http://schemas.microsoft.com/office/drawing/2014/main" id="{02693427-0064-4C20-BB8A-3162AB9CD16F}"/>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5" name="Espace réservé du texte 14">
            <a:extLst>
              <a:ext uri="{FF2B5EF4-FFF2-40B4-BE49-F238E27FC236}">
                <a16:creationId xmlns:a16="http://schemas.microsoft.com/office/drawing/2014/main" id="{A234AADB-645B-4C3C-BFE7-89D1937EB42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26869437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696268"/>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1411265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5B12-DE50-1916-0E96-3F277E4121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96900F-7EE1-0448-94DD-D1C323F4F7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16669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60270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uver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116541" y="2223358"/>
            <a:ext cx="10416000" cy="2808160"/>
          </a:xfrm>
        </p:spPr>
        <p:txBody>
          <a:bodyPr anchor="ctr"/>
          <a:lstStyle>
            <a:lvl1pPr algn="l">
              <a:lnSpc>
                <a:spcPct val="90000"/>
              </a:lnSpc>
              <a:defRPr sz="4700">
                <a:solidFill>
                  <a:schemeClr val="bg1"/>
                </a:solidFill>
                <a:latin typeface="+mj-lt"/>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116541" y="5138738"/>
            <a:ext cx="10416000" cy="648000"/>
          </a:xfrm>
        </p:spPr>
        <p:txBody>
          <a:bodyPr anchor="ctr"/>
          <a:lstStyle>
            <a:lvl1pPr marL="0" indent="0" algn="l">
              <a:lnSpc>
                <a:spcPct val="90000"/>
              </a:lnSpc>
              <a:spcBef>
                <a:spcPts val="0"/>
              </a:spcBef>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Tree>
    <p:extLst>
      <p:ext uri="{BB962C8B-B14F-4D97-AF65-F5344CB8AC3E}">
        <p14:creationId xmlns:p14="http://schemas.microsoft.com/office/powerpoint/2010/main" val="1325533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696268"/>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2167289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1931809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3581773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0" name="Espace réservé du texte 16">
            <a:extLst>
              <a:ext uri="{FF2B5EF4-FFF2-40B4-BE49-F238E27FC236}">
                <a16:creationId xmlns:a16="http://schemas.microsoft.com/office/drawing/2014/main" id="{02693427-0064-4C20-BB8A-3162AB9CD16F}"/>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5" name="Espace réservé du texte 14">
            <a:extLst>
              <a:ext uri="{FF2B5EF4-FFF2-40B4-BE49-F238E27FC236}">
                <a16:creationId xmlns:a16="http://schemas.microsoft.com/office/drawing/2014/main" id="{A234AADB-645B-4C3C-BFE7-89D1937EB42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126435460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exte avec 1 photo verticale">
    <p:bg>
      <p:bgRef idx="1001">
        <a:schemeClr val="bg1"/>
      </p:bgRef>
    </p:bg>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454976" y="1293494"/>
            <a:ext cx="5275263" cy="4682134"/>
          </a:xfrm>
        </p:spPr>
        <p:txBody>
          <a:bodyPr anchor="ctr"/>
          <a:lstStyle>
            <a:lvl1pPr marL="0" indent="0">
              <a:buNone/>
              <a:defRPr sz="2800">
                <a:solidFill>
                  <a:schemeClr val="tx2"/>
                </a:solidFill>
              </a:defRPr>
            </a:lvl1pPr>
            <a:lvl2pPr>
              <a:defRPr sz="20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Modifier les styles du texte du masque</a:t>
            </a:r>
          </a:p>
          <a:p>
            <a:pPr lvl="1"/>
            <a:r>
              <a:rPr lang="fr-FR"/>
              <a:t>Deuxième niveau</a:t>
            </a:r>
          </a:p>
        </p:txBody>
      </p:sp>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pic>
        <p:nvPicPr>
          <p:cNvPr id="7" name="Image 6"/>
          <p:cNvPicPr>
            <a:picLocks noChangeAspect="1"/>
          </p:cNvPicPr>
          <p:nvPr userDrawn="1"/>
        </p:nvPicPr>
        <p:blipFill>
          <a:blip r:embed="rId2"/>
          <a:stretch>
            <a:fillRect/>
          </a:stretch>
        </p:blipFill>
        <p:spPr>
          <a:xfrm>
            <a:off x="6174006" y="1293494"/>
            <a:ext cx="5218628" cy="4682134"/>
          </a:xfrm>
          <a:prstGeom prst="rect">
            <a:avLst/>
          </a:prstGeom>
        </p:spPr>
      </p:pic>
    </p:spTree>
    <p:extLst>
      <p:ext uri="{BB962C8B-B14F-4D97-AF65-F5344CB8AC3E}">
        <p14:creationId xmlns:p14="http://schemas.microsoft.com/office/powerpoint/2010/main" val="26617357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6" name="Espace réservé pour une image  2"/>
          <p:cNvSpPr>
            <a:spLocks noGrp="1" noChangeAspect="1"/>
          </p:cNvSpPr>
          <p:nvPr>
            <p:ph type="pic" sz="quarter" idx="17"/>
          </p:nvPr>
        </p:nvSpPr>
        <p:spPr>
          <a:xfrm>
            <a:off x="11264618" y="42938"/>
            <a:ext cx="896386" cy="861910"/>
          </a:xfrm>
        </p:spPr>
        <p:txBody>
          <a:bodyPr/>
          <a:lstStyle>
            <a:lvl1pPr marL="0" indent="0">
              <a:buNone/>
              <a:defRPr sz="1200"/>
            </a:lvl1pPr>
          </a:lstStyle>
          <a:p>
            <a:r>
              <a:rPr lang="fr-FR"/>
              <a:t>Cliquez sur l'icône pour ajouter une image</a:t>
            </a:r>
          </a:p>
        </p:txBody>
      </p:sp>
      <p:sp>
        <p:nvSpPr>
          <p:cNvPr id="4" name="Espace réservé du contenu 3"/>
          <p:cNvSpPr>
            <a:spLocks noGrp="1"/>
          </p:cNvSpPr>
          <p:nvPr>
            <p:ph sz="quarter" idx="18"/>
          </p:nvPr>
        </p:nvSpPr>
        <p:spPr>
          <a:xfrm>
            <a:off x="515938" y="1395413"/>
            <a:ext cx="11091862" cy="47117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6925884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uver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116541" y="2223358"/>
            <a:ext cx="10416000" cy="2808160"/>
          </a:xfrm>
        </p:spPr>
        <p:txBody>
          <a:bodyPr anchor="ctr"/>
          <a:lstStyle>
            <a:lvl1pPr algn="l">
              <a:lnSpc>
                <a:spcPct val="90000"/>
              </a:lnSpc>
              <a:defRPr sz="4700">
                <a:solidFill>
                  <a:schemeClr val="bg1"/>
                </a:solidFill>
                <a:latin typeface="+mj-lt"/>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116541" y="5138738"/>
            <a:ext cx="10416000" cy="648000"/>
          </a:xfrm>
        </p:spPr>
        <p:txBody>
          <a:bodyPr anchor="ctr"/>
          <a:lstStyle>
            <a:lvl1pPr marL="0" indent="0" algn="l">
              <a:lnSpc>
                <a:spcPct val="90000"/>
              </a:lnSpc>
              <a:spcBef>
                <a:spcPts val="0"/>
              </a:spcBef>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Tree>
    <p:extLst>
      <p:ext uri="{BB962C8B-B14F-4D97-AF65-F5344CB8AC3E}">
        <p14:creationId xmlns:p14="http://schemas.microsoft.com/office/powerpoint/2010/main" val="2017155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3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6" name="Espace réservé pour une image  2"/>
          <p:cNvSpPr>
            <a:spLocks noGrp="1" noChangeAspect="1"/>
          </p:cNvSpPr>
          <p:nvPr>
            <p:ph type="pic" sz="quarter" idx="17"/>
          </p:nvPr>
        </p:nvSpPr>
        <p:spPr>
          <a:xfrm>
            <a:off x="11264618" y="42938"/>
            <a:ext cx="896386" cy="861910"/>
          </a:xfrm>
        </p:spPr>
        <p:txBody>
          <a:bodyPr/>
          <a:lstStyle>
            <a:lvl1pPr marL="0" indent="0">
              <a:buNone/>
              <a:defRPr sz="1200"/>
            </a:lvl1pPr>
          </a:lstStyle>
          <a:p>
            <a:r>
              <a:rPr lang="fr-FR"/>
              <a:t>Cliquez sur l'icône pour ajouter une image</a:t>
            </a:r>
          </a:p>
        </p:txBody>
      </p:sp>
      <p:sp>
        <p:nvSpPr>
          <p:cNvPr id="4" name="Espace réservé du contenu 3"/>
          <p:cNvSpPr>
            <a:spLocks noGrp="1"/>
          </p:cNvSpPr>
          <p:nvPr>
            <p:ph sz="quarter" idx="18"/>
          </p:nvPr>
        </p:nvSpPr>
        <p:spPr>
          <a:xfrm>
            <a:off x="515938" y="1395413"/>
            <a:ext cx="11091862" cy="47117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1220105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2560978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4" name="Espace réservé du contenu 3"/>
          <p:cNvSpPr>
            <a:spLocks noGrp="1"/>
          </p:cNvSpPr>
          <p:nvPr>
            <p:ph sz="quarter" idx="18"/>
          </p:nvPr>
        </p:nvSpPr>
        <p:spPr>
          <a:xfrm>
            <a:off x="515938" y="1395413"/>
            <a:ext cx="11091862" cy="47117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3936278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548977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827722"/>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335851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Tree>
    <p:extLst>
      <p:ext uri="{BB962C8B-B14F-4D97-AF65-F5344CB8AC3E}">
        <p14:creationId xmlns:p14="http://schemas.microsoft.com/office/powerpoint/2010/main" val="1586518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Tree>
    <p:extLst>
      <p:ext uri="{BB962C8B-B14F-4D97-AF65-F5344CB8AC3E}">
        <p14:creationId xmlns:p14="http://schemas.microsoft.com/office/powerpoint/2010/main" val="11812292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154637" y="2066191"/>
            <a:ext cx="10440000" cy="1440000"/>
          </a:xfrm>
          <a:prstGeom prst="rect">
            <a:avLst/>
          </a:prstGeom>
        </p:spPr>
        <p:txBody>
          <a:bodyPr vert="horz" lIns="91440" tIns="45720" rIns="91440" bIns="45720" rtlCol="0" anchor="t">
            <a:noAutofit/>
          </a:bodyPr>
          <a:lstStyle/>
          <a:p>
            <a:r>
              <a:rPr lang="fr-FR" noProof="0"/>
              <a:t>Modifiez le style du titre</a:t>
            </a:r>
            <a:endParaRPr lang="en-US" noProof="0"/>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54637" y="3042548"/>
            <a:ext cx="10440000" cy="2412102"/>
          </a:xfrm>
          <a:prstGeom prst="rect">
            <a:avLst/>
          </a:prstGeom>
        </p:spPr>
        <p:txBody>
          <a:bodyPr vert="horz" lIns="91440" tIns="45720" rIns="91440" bIns="45720" rtlCol="0">
            <a:no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4776000" y="6562800"/>
            <a:ext cx="2640000" cy="216000"/>
          </a:xfrm>
          <a:prstGeom prst="rect">
            <a:avLst/>
          </a:prstGeom>
        </p:spPr>
        <p:txBody>
          <a:bodyPr vert="horz" lIns="91440" tIns="45720" rIns="91440" bIns="45720" rtlCol="0" anchor="ctr">
            <a:noAutofit/>
          </a:bodyPr>
          <a:lstStyle>
            <a:lvl1pPr algn="ctr">
              <a:defRPr sz="1000" b="0" cap="all" baseline="0">
                <a:solidFill>
                  <a:schemeClr val="bg1"/>
                </a:solidFill>
                <a:latin typeface="+mj-lt"/>
              </a:defRPr>
            </a:lvl1pPr>
          </a:lstStyle>
          <a:p>
            <a:r>
              <a:rPr lang="en-US"/>
              <a:t>YYYY/MM/DD</a:t>
            </a:r>
            <a:endParaRPr lang="en-US">
              <a:latin typeface="+mj-lt"/>
            </a:endParaRP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01601" y="6562800"/>
            <a:ext cx="4080000" cy="216000"/>
          </a:xfrm>
          <a:prstGeom prst="rect">
            <a:avLst/>
          </a:prstGeom>
        </p:spPr>
        <p:txBody>
          <a:bodyPr vert="horz" lIns="91440" tIns="45720" rIns="91440" bIns="45720" rtlCol="0" anchor="ctr">
            <a:noAutofit/>
          </a:bodyPr>
          <a:lstStyle>
            <a:lvl1pPr algn="l">
              <a:defRPr sz="800">
                <a:solidFill>
                  <a:schemeClr val="bg1"/>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370399" y="6562800"/>
            <a:ext cx="720000" cy="216000"/>
          </a:xfrm>
          <a:prstGeom prst="rect">
            <a:avLst/>
          </a:prstGeom>
        </p:spPr>
        <p:txBody>
          <a:bodyPr vert="horz" lIns="91440" tIns="45720" rIns="91440" bIns="45720" rtlCol="0" anchor="ctr">
            <a:noAutofit/>
          </a:bodyPr>
          <a:lstStyle>
            <a:lvl1pPr algn="r">
              <a:defRPr sz="800">
                <a:solidFill>
                  <a:schemeClr val="bg1"/>
                </a:solidFill>
                <a:latin typeface="+mn-lt"/>
              </a:defRPr>
            </a:lvl1pPr>
          </a:lstStyle>
          <a:p>
            <a:fld id="{975A587B-5814-4D9B-9598-FE9CB954CB01}" type="slidenum">
              <a:rPr lang="en-US" smtClean="0"/>
              <a:pPr/>
              <a:t>‹N°›</a:t>
            </a:fld>
            <a:endParaRPr lang="en-US"/>
          </a:p>
        </p:txBody>
      </p:sp>
    </p:spTree>
    <p:extLst>
      <p:ext uri="{BB962C8B-B14F-4D97-AF65-F5344CB8AC3E}">
        <p14:creationId xmlns:p14="http://schemas.microsoft.com/office/powerpoint/2010/main" val="3487417718"/>
      </p:ext>
    </p:extLst>
  </p:cSld>
  <p:clrMap bg1="lt1" tx1="dk1" bg2="lt2" tx2="dk2" accent1="accent1" accent2="accent2" accent3="accent3" accent4="accent4" accent5="accent5" accent6="accent6" hlink="hlink" folHlink="folHlink"/>
  <p:sldLayoutIdLst>
    <p:sldLayoutId id="2147483690" r:id="rId1"/>
    <p:sldLayoutId id="2147483831" r:id="rId2"/>
    <p:sldLayoutId id="2147483832" r:id="rId3"/>
    <p:sldLayoutId id="2147483833" r:id="rId4"/>
    <p:sldLayoutId id="2147483847" r:id="rId5"/>
  </p:sldLayoutIdLst>
  <p:hf hdr="0" ftr="0" dt="0"/>
  <p:txStyles>
    <p:titleStyle>
      <a:lvl1pPr algn="l" defTabSz="685800" rtl="0" eaLnBrk="1" latinLnBrk="0" hangingPunct="1">
        <a:lnSpc>
          <a:spcPct val="95000"/>
        </a:lnSpc>
        <a:spcBef>
          <a:spcPct val="0"/>
        </a:spcBef>
        <a:buNone/>
        <a:defRPr sz="4700" kern="1200" cap="all" baseline="0">
          <a:solidFill>
            <a:schemeClr val="bg1"/>
          </a:solidFill>
          <a:latin typeface="+mn-lt"/>
          <a:ea typeface="+mj-ea"/>
          <a:cs typeface="+mj-cs"/>
        </a:defRPr>
      </a:lvl1pPr>
    </p:titleStyle>
    <p:bodyStyle>
      <a:lvl1pPr marL="0" indent="0" algn="l" defTabSz="685800" rtl="0" eaLnBrk="1" latinLnBrk="0" hangingPunct="1">
        <a:lnSpc>
          <a:spcPct val="105000"/>
        </a:lnSpc>
        <a:spcBef>
          <a:spcPts val="0"/>
        </a:spcBef>
        <a:buFont typeface="+mj-lt"/>
        <a:buNone/>
        <a:defRPr sz="2500" b="0" kern="1200" cap="none" baseline="0">
          <a:solidFill>
            <a:schemeClr val="bg1"/>
          </a:solidFill>
          <a:latin typeface="+mn-lt"/>
          <a:ea typeface="+mn-ea"/>
          <a:cs typeface="+mn-cs"/>
        </a:defRPr>
      </a:lvl1pPr>
      <a:lvl2pPr marL="216000" indent="-216000" algn="l" defTabSz="685800" rtl="0" eaLnBrk="1" latinLnBrk="0" hangingPunct="1">
        <a:lnSpc>
          <a:spcPct val="105000"/>
        </a:lnSpc>
        <a:spcBef>
          <a:spcPts val="0"/>
        </a:spcBef>
        <a:buFont typeface="Arial" panose="020B0604020202020204" pitchFamily="34" charset="0"/>
        <a:buChar char="•"/>
        <a:defRPr sz="2500" kern="1200">
          <a:solidFill>
            <a:schemeClr val="bg1"/>
          </a:solidFill>
          <a:latin typeface="+mn-lt"/>
          <a:ea typeface="+mn-ea"/>
          <a:cs typeface="+mn-cs"/>
        </a:defRPr>
      </a:lvl2pPr>
      <a:lvl3pPr marL="0" indent="0" algn="l" defTabSz="685800" rtl="0" eaLnBrk="1" latinLnBrk="0" hangingPunct="1">
        <a:lnSpc>
          <a:spcPct val="105000"/>
        </a:lnSpc>
        <a:spcBef>
          <a:spcPts val="0"/>
        </a:spcBef>
        <a:buSzPct val="120000"/>
        <a:buFont typeface="Encode Sans" pitchFamily="2" charset="0"/>
        <a:buNone/>
        <a:defRPr sz="1500" b="0" kern="1200">
          <a:solidFill>
            <a:schemeClr val="bg1"/>
          </a:solidFill>
          <a:latin typeface="+mn-lt"/>
          <a:ea typeface="+mn-ea"/>
          <a:cs typeface="+mn-cs"/>
        </a:defRPr>
      </a:lvl3pPr>
      <a:lvl4pPr marL="0" indent="-180000" algn="l" defTabSz="685800" rtl="0" eaLnBrk="1" latinLnBrk="0" hangingPunct="1">
        <a:lnSpc>
          <a:spcPct val="105000"/>
        </a:lnSpc>
        <a:spcBef>
          <a:spcPts val="0"/>
        </a:spcBef>
        <a:buFont typeface="Arial" panose="020B0604020202020204" pitchFamily="34" charset="0"/>
        <a:buChar char="•"/>
        <a:defRPr sz="1500" kern="1200">
          <a:solidFill>
            <a:schemeClr val="bg1"/>
          </a:solidFill>
          <a:latin typeface="+mn-lt"/>
          <a:ea typeface="+mn-ea"/>
          <a:cs typeface="+mn-cs"/>
        </a:defRPr>
      </a:lvl4pPr>
      <a:lvl5pPr marL="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pic>
        <p:nvPicPr>
          <p:cNvPr id="9" name="Immagine 1">
            <a:extLst>
              <a:ext uri="{FF2B5EF4-FFF2-40B4-BE49-F238E27FC236}">
                <a16:creationId xmlns:a16="http://schemas.microsoft.com/office/drawing/2014/main" id="{EE8FF63E-AB4C-495C-A76C-4A9E9461FB93}"/>
              </a:ext>
            </a:extLst>
          </p:cNvPr>
          <p:cNvPicPr>
            <a:picLocks noChangeAspect="1"/>
          </p:cNvPicPr>
          <p:nvPr userDrawn="1"/>
        </p:nvPicPr>
        <p:blipFill>
          <a:blip r:embed="rId8"/>
          <a:stretch>
            <a:fillRect/>
          </a:stretch>
        </p:blipFill>
        <p:spPr>
          <a:xfrm>
            <a:off x="10346358" y="36374"/>
            <a:ext cx="1845642" cy="596855"/>
          </a:xfrm>
          <a:prstGeom prst="rect">
            <a:avLst/>
          </a:prstGeom>
        </p:spPr>
      </p:pic>
      <p:sp>
        <p:nvSpPr>
          <p:cNvPr id="7" name="TextBox 6">
            <a:extLst>
              <a:ext uri="{FF2B5EF4-FFF2-40B4-BE49-F238E27FC236}">
                <a16:creationId xmlns:a16="http://schemas.microsoft.com/office/drawing/2014/main" id="{BA0F8855-23BD-4B44-A543-73DD82B10640}"/>
              </a:ext>
            </a:extLst>
          </p:cNvPr>
          <p:cNvSpPr txBox="1"/>
          <p:nvPr userDrawn="1"/>
        </p:nvSpPr>
        <p:spPr>
          <a:xfrm>
            <a:off x="11345081" y="6574896"/>
            <a:ext cx="802257" cy="261610"/>
          </a:xfrm>
          <a:prstGeom prst="rect">
            <a:avLst/>
          </a:prstGeom>
          <a:noFill/>
        </p:spPr>
        <p:txBody>
          <a:bodyPr wrap="square" rtlCol="0">
            <a:spAutoFit/>
          </a:bodyPr>
          <a:lstStyle/>
          <a:p>
            <a:pPr algn="r"/>
            <a:fld id="{D1AB92C6-CF60-4BE9-BA06-3FAEA9FC4D77}" type="slidenum">
              <a:rPr lang="en-US" sz="1100" smtClean="0"/>
              <a:pPr algn="r"/>
              <a:t>‹N°›</a:t>
            </a:fld>
            <a:endParaRPr lang="en-US" sz="1100"/>
          </a:p>
        </p:txBody>
      </p:sp>
    </p:spTree>
    <p:extLst>
      <p:ext uri="{BB962C8B-B14F-4D97-AF65-F5344CB8AC3E}">
        <p14:creationId xmlns:p14="http://schemas.microsoft.com/office/powerpoint/2010/main" val="1399731649"/>
      </p:ext>
    </p:extLst>
  </p:cSld>
  <p:clrMap bg1="lt1" tx1="dk1" bg2="lt2" tx2="dk2" accent1="accent1" accent2="accent2" accent3="accent3" accent4="accent4" accent5="accent5" accent6="accent6" hlink="hlink" folHlink="folHlink"/>
  <p:sldLayoutIdLst>
    <p:sldLayoutId id="2147483695" r:id="rId1"/>
    <p:sldLayoutId id="2147483697" r:id="rId2"/>
    <p:sldLayoutId id="2147483736" r:id="rId3"/>
    <p:sldLayoutId id="2147483737" r:id="rId4"/>
    <p:sldLayoutId id="2147483699" r:id="rId5"/>
    <p:sldLayoutId id="2147483754" r:id="rId6"/>
  </p:sldLayoutIdLst>
  <p:hf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2"/>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2"/>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latin typeface="+mn-lt"/>
              </a:defRPr>
            </a:lvl1pPr>
          </a:lstStyle>
          <a:p>
            <a:fld id="{975A587B-5814-4D9B-9598-FE9CB954CB01}" type="slidenum">
              <a:rPr lang="en-US" smtClean="0"/>
              <a:pPr/>
              <a:t>‹N°›</a:t>
            </a:fld>
            <a:endParaRPr lang="en-US"/>
          </a:p>
        </p:txBody>
      </p:sp>
      <p:pic>
        <p:nvPicPr>
          <p:cNvPr id="9" name="Immagine 1">
            <a:extLst>
              <a:ext uri="{FF2B5EF4-FFF2-40B4-BE49-F238E27FC236}">
                <a16:creationId xmlns:a16="http://schemas.microsoft.com/office/drawing/2014/main" id="{076972A9-069A-4041-9118-DA0C1EB714BD}"/>
              </a:ext>
            </a:extLst>
          </p:cNvPr>
          <p:cNvPicPr>
            <a:picLocks noChangeAspect="1"/>
          </p:cNvPicPr>
          <p:nvPr userDrawn="1"/>
        </p:nvPicPr>
        <p:blipFill>
          <a:blip r:embed="rId8"/>
          <a:stretch>
            <a:fillRect/>
          </a:stretch>
        </p:blipFill>
        <p:spPr>
          <a:xfrm>
            <a:off x="10346358" y="36374"/>
            <a:ext cx="1845642" cy="596855"/>
          </a:xfrm>
          <a:prstGeom prst="rect">
            <a:avLst/>
          </a:prstGeom>
        </p:spPr>
      </p:pic>
    </p:spTree>
    <p:extLst>
      <p:ext uri="{BB962C8B-B14F-4D97-AF65-F5344CB8AC3E}">
        <p14:creationId xmlns:p14="http://schemas.microsoft.com/office/powerpoint/2010/main" val="2800164359"/>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38" r:id="rId3"/>
    <p:sldLayoutId id="2147483739" r:id="rId4"/>
    <p:sldLayoutId id="2147483713" r:id="rId5"/>
    <p:sldLayoutId id="2147483811" r:id="rId6"/>
  </p:sldLayoutIdLst>
  <p:hf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3"/>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3"/>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214049" y="773736"/>
            <a:ext cx="10080000" cy="792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32787" y="2497136"/>
            <a:ext cx="10440000" cy="360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20600972"/>
      </p:ext>
    </p:extLst>
  </p:cSld>
  <p:clrMap bg1="lt1" tx1="dk1" bg2="lt2" tx2="dk2" accent1="accent1" accent2="accent2" accent3="accent3" accent4="accent4" accent5="accent5" accent6="accent6" hlink="hlink" folHlink="folHlink"/>
  <p:sldLayoutIdLst>
    <p:sldLayoutId id="2147483844" r:id="rId1"/>
  </p:sldLayoutIdLst>
  <p:hf sldNum="0" hdr="0" dt="0"/>
  <p:txStyles>
    <p:titleStyle>
      <a:lvl1pPr algn="l" defTabSz="685800" rtl="0" eaLnBrk="1" latinLnBrk="0" hangingPunct="1">
        <a:lnSpc>
          <a:spcPct val="95000"/>
        </a:lnSpc>
        <a:spcBef>
          <a:spcPct val="0"/>
        </a:spcBef>
        <a:buNone/>
        <a:defRPr sz="4700" kern="1200" cap="all" baseline="0">
          <a:solidFill>
            <a:schemeClr val="bg1"/>
          </a:solidFill>
          <a:latin typeface="+mj-lt"/>
          <a:ea typeface="+mj-ea"/>
          <a:cs typeface="+mj-cs"/>
        </a:defRPr>
      </a:lvl1pPr>
    </p:titleStyle>
    <p:bodyStyle>
      <a:lvl1pPr marL="288000" indent="-288000" algn="l" defTabSz="685800" rtl="0" eaLnBrk="1" latinLnBrk="0" hangingPunct="1">
        <a:lnSpc>
          <a:spcPct val="105000"/>
        </a:lnSpc>
        <a:spcBef>
          <a:spcPts val="1800"/>
        </a:spcBef>
        <a:buFont typeface="+mj-lt"/>
        <a:buAutoNum type="arabicPeriod"/>
        <a:defRPr sz="1900" b="0" kern="1200" cap="all" baseline="0">
          <a:solidFill>
            <a:schemeClr val="bg1"/>
          </a:solidFill>
          <a:latin typeface="+mn-lt"/>
          <a:ea typeface="+mn-ea"/>
          <a:cs typeface="+mn-cs"/>
        </a:defRPr>
      </a:lvl1pPr>
      <a:lvl2pPr marL="287338" indent="0" algn="l" defTabSz="685800" rtl="0" eaLnBrk="1" latinLnBrk="0" hangingPunct="1">
        <a:lnSpc>
          <a:spcPct val="105000"/>
        </a:lnSpc>
        <a:spcBef>
          <a:spcPts val="0"/>
        </a:spcBef>
        <a:buFont typeface="Arial" panose="020B0604020202020204" pitchFamily="34" charset="0"/>
        <a:buNone/>
        <a:defRPr sz="1500" kern="1200">
          <a:solidFill>
            <a:schemeClr val="bg1"/>
          </a:solidFill>
          <a:latin typeface="+mn-lt"/>
          <a:ea typeface="+mn-ea"/>
          <a:cs typeface="+mn-cs"/>
        </a:defRPr>
      </a:lvl2pPr>
      <a:lvl3pPr marL="450000" indent="-160338" algn="l" defTabSz="685800" rtl="0" eaLnBrk="1" latinLnBrk="0" hangingPunct="1">
        <a:lnSpc>
          <a:spcPct val="105000"/>
        </a:lnSpc>
        <a:spcBef>
          <a:spcPts val="0"/>
        </a:spcBef>
        <a:buSzPct val="120000"/>
        <a:buFont typeface="Encode Sans" pitchFamily="2" charset="0"/>
        <a:buChar char="•"/>
        <a:defRPr sz="1500" b="1" kern="1200">
          <a:solidFill>
            <a:schemeClr val="bg1"/>
          </a:solidFill>
          <a:latin typeface="+mn-lt"/>
          <a:ea typeface="+mn-ea"/>
          <a:cs typeface="+mn-cs"/>
        </a:defRPr>
      </a:lvl3pPr>
      <a:lvl4pPr marL="450000" indent="-160338" algn="l" defTabSz="685800" rtl="0" eaLnBrk="1" latinLnBrk="0" hangingPunct="1">
        <a:lnSpc>
          <a:spcPct val="105000"/>
        </a:lnSpc>
        <a:spcBef>
          <a:spcPts val="0"/>
        </a:spcBef>
        <a:buFont typeface="Encode Sans" pitchFamily="2" charset="0"/>
        <a:buChar char="‐"/>
        <a:defRPr sz="1500" kern="1200">
          <a:solidFill>
            <a:schemeClr val="bg1"/>
          </a:solidFill>
          <a:latin typeface="+mn-lt"/>
          <a:ea typeface="+mn-ea"/>
          <a:cs typeface="+mn-cs"/>
        </a:defRPr>
      </a:lvl4pPr>
      <a:lvl5pPr marL="45000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latin typeface="+mn-lt"/>
              </a:defRPr>
            </a:lvl1pPr>
          </a:lstStyle>
          <a:p>
            <a:fld id="{975A587B-5814-4D9B-9598-FE9CB954CB01}" type="slidenum">
              <a:rPr lang="en-US" smtClean="0"/>
              <a:pPr/>
              <a:t>‹N°›</a:t>
            </a:fld>
            <a:endParaRPr lang="en-US"/>
          </a:p>
        </p:txBody>
      </p:sp>
      <p:pic>
        <p:nvPicPr>
          <p:cNvPr id="9" name="Immagine 1">
            <a:extLst>
              <a:ext uri="{FF2B5EF4-FFF2-40B4-BE49-F238E27FC236}">
                <a16:creationId xmlns:a16="http://schemas.microsoft.com/office/drawing/2014/main" id="{33C6FD5F-CDC4-40EC-8D7C-01AA3CF6CF4A}"/>
              </a:ext>
            </a:extLst>
          </p:cNvPr>
          <p:cNvPicPr>
            <a:picLocks noChangeAspect="1"/>
          </p:cNvPicPr>
          <p:nvPr userDrawn="1"/>
        </p:nvPicPr>
        <p:blipFill>
          <a:blip r:embed="rId9"/>
          <a:stretch>
            <a:fillRect/>
          </a:stretch>
        </p:blipFill>
        <p:spPr>
          <a:xfrm>
            <a:off x="10346358" y="36374"/>
            <a:ext cx="1845642" cy="596855"/>
          </a:xfrm>
          <a:prstGeom prst="rect">
            <a:avLst/>
          </a:prstGeom>
        </p:spPr>
      </p:pic>
    </p:spTree>
    <p:extLst>
      <p:ext uri="{BB962C8B-B14F-4D97-AF65-F5344CB8AC3E}">
        <p14:creationId xmlns:p14="http://schemas.microsoft.com/office/powerpoint/2010/main" val="324804391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Lst>
  <p:hf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4"/>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4"/>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389540" y="1420281"/>
            <a:ext cx="10080000" cy="792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32787" y="2497136"/>
            <a:ext cx="10440000" cy="360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48101679"/>
      </p:ext>
    </p:extLst>
  </p:cSld>
  <p:clrMap bg1="lt1" tx1="dk1" bg2="lt2" tx2="dk2" accent1="accent1" accent2="accent2" accent3="accent3" accent4="accent4" accent5="accent5" accent6="accent6" hlink="hlink" folHlink="folHlink"/>
  <p:sldLayoutIdLst>
    <p:sldLayoutId id="2147483846" r:id="rId1"/>
  </p:sldLayoutIdLst>
  <p:hf sldNum="0" hdr="0" dt="0"/>
  <p:txStyles>
    <p:titleStyle>
      <a:lvl1pPr algn="l" defTabSz="685800" rtl="0" eaLnBrk="1" latinLnBrk="0" hangingPunct="1">
        <a:lnSpc>
          <a:spcPct val="95000"/>
        </a:lnSpc>
        <a:spcBef>
          <a:spcPct val="0"/>
        </a:spcBef>
        <a:buNone/>
        <a:defRPr sz="4700" kern="1200" cap="all" baseline="0">
          <a:solidFill>
            <a:schemeClr val="bg1"/>
          </a:solidFill>
          <a:latin typeface="+mj-lt"/>
          <a:ea typeface="+mj-ea"/>
          <a:cs typeface="+mj-cs"/>
        </a:defRPr>
      </a:lvl1pPr>
    </p:titleStyle>
    <p:bodyStyle>
      <a:lvl1pPr marL="288000" indent="-288000" algn="l" defTabSz="685800" rtl="0" eaLnBrk="1" latinLnBrk="0" hangingPunct="1">
        <a:lnSpc>
          <a:spcPct val="105000"/>
        </a:lnSpc>
        <a:spcBef>
          <a:spcPts val="1800"/>
        </a:spcBef>
        <a:buFont typeface="+mj-lt"/>
        <a:buAutoNum type="arabicPeriod"/>
        <a:defRPr sz="1900" b="0" kern="1200" cap="all" baseline="0">
          <a:solidFill>
            <a:schemeClr val="bg1"/>
          </a:solidFill>
          <a:latin typeface="+mn-lt"/>
          <a:ea typeface="+mn-ea"/>
          <a:cs typeface="+mn-cs"/>
        </a:defRPr>
      </a:lvl1pPr>
      <a:lvl2pPr marL="287338" indent="0" algn="l" defTabSz="685800" rtl="0" eaLnBrk="1" latinLnBrk="0" hangingPunct="1">
        <a:lnSpc>
          <a:spcPct val="105000"/>
        </a:lnSpc>
        <a:spcBef>
          <a:spcPts val="0"/>
        </a:spcBef>
        <a:buFont typeface="Arial" panose="020B0604020202020204" pitchFamily="34" charset="0"/>
        <a:buNone/>
        <a:defRPr sz="1500" kern="1200">
          <a:solidFill>
            <a:schemeClr val="bg1"/>
          </a:solidFill>
          <a:latin typeface="+mn-lt"/>
          <a:ea typeface="+mn-ea"/>
          <a:cs typeface="+mn-cs"/>
        </a:defRPr>
      </a:lvl2pPr>
      <a:lvl3pPr marL="450000" indent="-160338" algn="l" defTabSz="685800" rtl="0" eaLnBrk="1" latinLnBrk="0" hangingPunct="1">
        <a:lnSpc>
          <a:spcPct val="105000"/>
        </a:lnSpc>
        <a:spcBef>
          <a:spcPts val="0"/>
        </a:spcBef>
        <a:buSzPct val="120000"/>
        <a:buFont typeface="Encode Sans" pitchFamily="2" charset="0"/>
        <a:buChar char="•"/>
        <a:defRPr sz="1500" b="1" kern="1200">
          <a:solidFill>
            <a:schemeClr val="bg1"/>
          </a:solidFill>
          <a:latin typeface="+mn-lt"/>
          <a:ea typeface="+mn-ea"/>
          <a:cs typeface="+mn-cs"/>
        </a:defRPr>
      </a:lvl3pPr>
      <a:lvl4pPr marL="450000" indent="-160338" algn="l" defTabSz="685800" rtl="0" eaLnBrk="1" latinLnBrk="0" hangingPunct="1">
        <a:lnSpc>
          <a:spcPct val="105000"/>
        </a:lnSpc>
        <a:spcBef>
          <a:spcPts val="0"/>
        </a:spcBef>
        <a:buFont typeface="Encode Sans" pitchFamily="2" charset="0"/>
        <a:buChar char="‐"/>
        <a:defRPr sz="1500" kern="1200">
          <a:solidFill>
            <a:schemeClr val="bg1"/>
          </a:solidFill>
          <a:latin typeface="+mn-lt"/>
          <a:ea typeface="+mn-ea"/>
          <a:cs typeface="+mn-cs"/>
        </a:defRPr>
      </a:lvl4pPr>
      <a:lvl5pPr marL="45000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9.jpeg"/><Relationship Id="rId3" Type="http://schemas.openxmlformats.org/officeDocument/2006/relationships/tags" Target="../tags/tag3.xml"/><Relationship Id="rId7" Type="http://schemas.openxmlformats.org/officeDocument/2006/relationships/image" Target="../media/image37.svg"/><Relationship Id="rId12" Type="http://schemas.openxmlformats.org/officeDocument/2006/relationships/image" Target="../media/image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notesSlide" Target="../notesSlides/notesSlide18.xml"/><Relationship Id="rId10" Type="http://schemas.openxmlformats.org/officeDocument/2006/relationships/image" Target="../media/image40.png"/><Relationship Id="rId4" Type="http://schemas.openxmlformats.org/officeDocument/2006/relationships/slideLayout" Target="../slideLayouts/slideLayout13.xml"/><Relationship Id="rId9"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3.png"/><Relationship Id="rId7"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51.jpeg"/><Relationship Id="rId4" Type="http://schemas.openxmlformats.org/officeDocument/2006/relationships/image" Target="../media/image4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8.jpeg"/><Relationship Id="rId5" Type="http://schemas.openxmlformats.org/officeDocument/2006/relationships/image" Target="../media/image58.pn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9.jpeg"/><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9.png"/><Relationship Id="rId7"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46.sv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BF9D19-ADE4-4A3B-87DC-29130C6274B7}"/>
              </a:ext>
            </a:extLst>
          </p:cNvPr>
          <p:cNvSpPr>
            <a:spLocks noGrp="1"/>
          </p:cNvSpPr>
          <p:nvPr>
            <p:ph type="ctrTitle"/>
          </p:nvPr>
        </p:nvSpPr>
        <p:spPr>
          <a:xfrm>
            <a:off x="1116541" y="2223358"/>
            <a:ext cx="10416000" cy="3817224"/>
          </a:xfrm>
        </p:spPr>
        <p:txBody>
          <a:bodyPr/>
          <a:lstStyle/>
          <a:p>
            <a:pPr algn="ctr"/>
            <a:r>
              <a:rPr lang="en-GB" cap="none" dirty="0"/>
              <a:t>How to defend a business</a:t>
            </a:r>
            <a:br>
              <a:rPr lang="en-GB" cap="none" dirty="0"/>
            </a:br>
            <a:r>
              <a:rPr lang="en-GB" cap="none" dirty="0"/>
              <a:t>offer in practice?</a:t>
            </a:r>
            <a:br>
              <a:rPr lang="en-US" dirty="0"/>
            </a:br>
            <a:br>
              <a:rPr lang="en-US" dirty="0"/>
            </a:br>
            <a:r>
              <a:rPr lang="en-US" sz="3200" dirty="0"/>
              <a:t>B2B sales advisors</a:t>
            </a:r>
            <a:br>
              <a:rPr lang="en-US" sz="3200" dirty="0"/>
            </a:br>
            <a:br>
              <a:rPr lang="en-US" sz="3200" dirty="0"/>
            </a:br>
            <a:r>
              <a:rPr lang="en-US" sz="3200" strike="sngStrike" dirty="0"/>
              <a:t>CG504003V07</a:t>
            </a:r>
          </a:p>
        </p:txBody>
      </p:sp>
    </p:spTree>
    <p:extLst>
      <p:ext uri="{BB962C8B-B14F-4D97-AF65-F5344CB8AC3E}">
        <p14:creationId xmlns:p14="http://schemas.microsoft.com/office/powerpoint/2010/main" val="413792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7E5CFF-5608-C72B-550E-C3390182A60C}"/>
              </a:ext>
            </a:extLst>
          </p:cNvPr>
          <p:cNvSpPr>
            <a:spLocks noGrp="1"/>
          </p:cNvSpPr>
          <p:nvPr>
            <p:ph type="body" idx="1"/>
          </p:nvPr>
        </p:nvSpPr>
        <p:spPr>
          <a:xfrm>
            <a:off x="1" y="122046"/>
            <a:ext cx="9683261" cy="335964"/>
          </a:xfrm>
        </p:spPr>
        <p:txBody>
          <a:bodyPr/>
          <a:lstStyle/>
          <a:p>
            <a:r>
              <a:rPr lang="en-GB" sz="1200"/>
              <a:t>Structure and good </a:t>
            </a:r>
            <a:r>
              <a:rPr lang="en-GB" sz="1200" err="1"/>
              <a:t>practiceS</a:t>
            </a:r>
            <a:r>
              <a:rPr lang="en-GB" sz="1200"/>
              <a:t> FOR presenting &amp; defending the offer</a:t>
            </a:r>
            <a:endParaRPr lang="fr-FR" sz="1200"/>
          </a:p>
        </p:txBody>
      </p:sp>
      <p:sp>
        <p:nvSpPr>
          <p:cNvPr id="3" name="Text Placeholder 2">
            <a:extLst>
              <a:ext uri="{FF2B5EF4-FFF2-40B4-BE49-F238E27FC236}">
                <a16:creationId xmlns:a16="http://schemas.microsoft.com/office/drawing/2014/main" id="{5A75C8D1-1442-AB00-BFE1-559B9A1CFFC2}"/>
              </a:ext>
            </a:extLst>
          </p:cNvPr>
          <p:cNvSpPr>
            <a:spLocks noGrp="1"/>
          </p:cNvSpPr>
          <p:nvPr>
            <p:ph type="body" sz="quarter" idx="19"/>
          </p:nvPr>
        </p:nvSpPr>
        <p:spPr>
          <a:xfrm>
            <a:off x="1" y="122044"/>
            <a:ext cx="745715" cy="334800"/>
          </a:xfrm>
        </p:spPr>
        <p:txBody>
          <a:bodyPr/>
          <a:lstStyle/>
          <a:p>
            <a:r>
              <a:rPr lang="fr-BE"/>
              <a:t>01</a:t>
            </a:r>
            <a:endParaRPr lang="en-US"/>
          </a:p>
        </p:txBody>
      </p:sp>
      <p:sp>
        <p:nvSpPr>
          <p:cNvPr id="8" name="Text Placeholder 7">
            <a:extLst>
              <a:ext uri="{FF2B5EF4-FFF2-40B4-BE49-F238E27FC236}">
                <a16:creationId xmlns:a16="http://schemas.microsoft.com/office/drawing/2014/main" id="{B2A5791A-2607-1E1D-29BB-1AF41A8F3521}"/>
              </a:ext>
            </a:extLst>
          </p:cNvPr>
          <p:cNvSpPr>
            <a:spLocks noGrp="1"/>
          </p:cNvSpPr>
          <p:nvPr>
            <p:ph type="body" sz="quarter" idx="18"/>
          </p:nvPr>
        </p:nvSpPr>
        <p:spPr>
          <a:xfrm rot="5400000">
            <a:off x="5320539" y="3629314"/>
            <a:ext cx="1500865" cy="286749"/>
          </a:xfrm>
        </p:spPr>
        <p:txBody>
          <a:bodyPr/>
          <a:lstStyle/>
          <a:p>
            <a:endParaRPr lang="en-US"/>
          </a:p>
        </p:txBody>
      </p:sp>
      <p:pic>
        <p:nvPicPr>
          <p:cNvPr id="9" name="Picture Placeholder 8" descr="Three Research-Driven Tactics For Overcoming Sales Objections">
            <a:extLst>
              <a:ext uri="{FF2B5EF4-FFF2-40B4-BE49-F238E27FC236}">
                <a16:creationId xmlns:a16="http://schemas.microsoft.com/office/drawing/2014/main" id="{1797F87F-90EF-5163-30D1-A4427FC985AE}"/>
              </a:ext>
            </a:extLst>
          </p:cNvPr>
          <p:cNvPicPr>
            <a:picLocks noGrp="1" noChangeAspect="1" noChangeArrowheads="1"/>
          </p:cNvPicPr>
          <p:nvPr>
            <p:ph type="pic" idx="14"/>
          </p:nvPr>
        </p:nvPicPr>
        <p:blipFill rotWithShape="1">
          <a:blip r:embed="rId3">
            <a:extLst>
              <a:ext uri="{28A0092B-C50C-407E-A947-70E740481C1C}">
                <a14:useLocalDpi xmlns:a14="http://schemas.microsoft.com/office/drawing/2010/main" val="0"/>
              </a:ext>
            </a:extLst>
          </a:blip>
          <a:srcRect l="13621" r="13621"/>
          <a:stretch/>
        </p:blipFill>
        <p:spPr bwMode="auto">
          <a:xfrm>
            <a:off x="6423802" y="1232231"/>
            <a:ext cx="5499100" cy="50387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0B40CA-25BB-5D21-35BD-4CDF9100230D}"/>
              </a:ext>
            </a:extLst>
          </p:cNvPr>
          <p:cNvSpPr txBox="1"/>
          <p:nvPr/>
        </p:nvSpPr>
        <p:spPr>
          <a:xfrm>
            <a:off x="4918253" y="741614"/>
            <a:ext cx="7004649" cy="307777"/>
          </a:xfrm>
          <a:prstGeom prst="rect">
            <a:avLst/>
          </a:prstGeom>
          <a:noFill/>
        </p:spPr>
        <p:txBody>
          <a:bodyPr wrap="square" rtlCol="0">
            <a:spAutoFit/>
          </a:bodyPr>
          <a:lstStyle/>
          <a:p>
            <a:pPr algn="r"/>
            <a:r>
              <a:rPr lang="en-GB" sz="1400" cap="all">
                <a:solidFill>
                  <a:schemeClr val="tx2"/>
                </a:solidFill>
                <a:latin typeface="+mj-lt"/>
                <a:ea typeface="+mj-ea"/>
                <a:cs typeface="+mj-cs"/>
              </a:rPr>
              <a:t>Handling objections - Points of attention</a:t>
            </a:r>
            <a:endParaRPr lang="en-US" sz="1400" cap="all">
              <a:solidFill>
                <a:schemeClr val="tx2"/>
              </a:solidFill>
              <a:latin typeface="+mj-lt"/>
              <a:ea typeface="+mj-ea"/>
              <a:cs typeface="+mj-cs"/>
            </a:endParaRPr>
          </a:p>
        </p:txBody>
      </p:sp>
      <p:sp>
        <p:nvSpPr>
          <p:cNvPr id="12" name="Rectangle 11">
            <a:extLst>
              <a:ext uri="{FF2B5EF4-FFF2-40B4-BE49-F238E27FC236}">
                <a16:creationId xmlns:a16="http://schemas.microsoft.com/office/drawing/2014/main" id="{8112BDB8-AB76-0464-F6D1-7A90A4934CE8}"/>
              </a:ext>
            </a:extLst>
          </p:cNvPr>
          <p:cNvSpPr/>
          <p:nvPr/>
        </p:nvSpPr>
        <p:spPr>
          <a:xfrm>
            <a:off x="233379" y="1232230"/>
            <a:ext cx="5499101" cy="5038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C04D9B9-3BB8-7EB0-8AAA-2FF60CDCC05E}"/>
              </a:ext>
            </a:extLst>
          </p:cNvPr>
          <p:cNvSpPr txBox="1"/>
          <p:nvPr/>
        </p:nvSpPr>
        <p:spPr>
          <a:xfrm>
            <a:off x="372858" y="1332995"/>
            <a:ext cx="5339638" cy="5016758"/>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
            </a:pPr>
            <a:r>
              <a:rPr lang="en-GB" sz="1600" b="1">
                <a:solidFill>
                  <a:schemeClr val="bg1"/>
                </a:solidFill>
              </a:rPr>
              <a:t>Objections are part of the negotiation</a:t>
            </a:r>
            <a:endParaRPr lang="fr-BE" sz="1600" b="1">
              <a:solidFill>
                <a:schemeClr val="bg1"/>
              </a:solidFill>
            </a:endParaRPr>
          </a:p>
          <a:p>
            <a:pPr marL="285750" indent="-285750">
              <a:buFont typeface="Wingdings" panose="05000000000000000000" pitchFamily="2" charset="2"/>
              <a:buChar char="§"/>
            </a:pPr>
            <a:endParaRPr lang="fr-BE" sz="1600" b="1">
              <a:solidFill>
                <a:schemeClr val="bg1"/>
              </a:solidFill>
            </a:endParaRPr>
          </a:p>
          <a:p>
            <a:pPr marL="285750" indent="-285750">
              <a:buFont typeface="Wingdings" panose="05000000000000000000" pitchFamily="2" charset="2"/>
              <a:buChar char="§"/>
            </a:pPr>
            <a:endParaRPr lang="fr-FR" sz="1600" b="1">
              <a:solidFill>
                <a:schemeClr val="bg1"/>
              </a:solidFill>
            </a:endParaRPr>
          </a:p>
          <a:p>
            <a:pPr marL="285750" indent="-285750">
              <a:buFont typeface="Wingdings" panose="05000000000000000000" pitchFamily="2" charset="2"/>
              <a:buChar char="§"/>
            </a:pPr>
            <a:r>
              <a:rPr lang="fr-FR" sz="1600" b="1">
                <a:solidFill>
                  <a:schemeClr val="bg1"/>
                </a:solidFill>
              </a:rPr>
              <a:t>2 types of objections:</a:t>
            </a:r>
          </a:p>
          <a:p>
            <a:pPr marL="285750" indent="-285750">
              <a:buFont typeface="Wingdings" panose="05000000000000000000" pitchFamily="2" charset="2"/>
              <a:buChar char="§"/>
            </a:pPr>
            <a:endParaRPr lang="fr-FR" sz="1600" b="1">
              <a:solidFill>
                <a:schemeClr val="bg1"/>
              </a:solidFill>
            </a:endParaRPr>
          </a:p>
          <a:p>
            <a:pPr marL="742950" lvl="1" indent="-285750">
              <a:buFont typeface="Courier New" panose="02070309020205020404" pitchFamily="49" charset="0"/>
              <a:buChar char="o"/>
            </a:pPr>
            <a:r>
              <a:rPr lang="en-GB" sz="1600">
                <a:solidFill>
                  <a:schemeClr val="bg1"/>
                </a:solidFill>
              </a:rPr>
              <a:t>“Solution objections” use the “Why?”</a:t>
            </a:r>
            <a:endParaRPr lang="fr-FR" sz="1600">
              <a:solidFill>
                <a:schemeClr val="bg1"/>
              </a:solidFill>
            </a:endParaRPr>
          </a:p>
          <a:p>
            <a:pPr marL="1200150" lvl="2" indent="-285750">
              <a:buFont typeface="Encode Sans ExpandedLight" charset="0"/>
              <a:buChar char="−"/>
            </a:pPr>
            <a:r>
              <a:rPr lang="en-GB" sz="1600">
                <a:solidFill>
                  <a:schemeClr val="bg1"/>
                </a:solidFill>
              </a:rPr>
              <a:t>Reinforce the customer's desire to acquire your solution </a:t>
            </a:r>
          </a:p>
          <a:p>
            <a:pPr marL="1200150" lvl="2" indent="-285750">
              <a:buFont typeface="Encode Sans ExpandedLight" charset="0"/>
              <a:buChar char="−"/>
            </a:pPr>
            <a:r>
              <a:rPr lang="en-GB" sz="1600">
                <a:solidFill>
                  <a:schemeClr val="bg1"/>
                </a:solidFill>
              </a:rPr>
              <a:t>Add value to your proposal</a:t>
            </a:r>
            <a:endParaRPr lang="fr-FR" sz="1600">
              <a:solidFill>
                <a:schemeClr val="bg1"/>
              </a:solidFill>
            </a:endParaRPr>
          </a:p>
          <a:p>
            <a:pPr marL="742950" lvl="1" indent="-285750">
              <a:buFont typeface="Wingdings" panose="05000000000000000000" pitchFamily="2" charset="2"/>
              <a:buChar char="§"/>
            </a:pPr>
            <a:endParaRPr lang="fr-FR" sz="1600">
              <a:solidFill>
                <a:schemeClr val="bg1"/>
              </a:solidFill>
            </a:endParaRPr>
          </a:p>
          <a:p>
            <a:pPr marL="742950" lvl="1" indent="-285750">
              <a:buFont typeface="Courier New" panose="02070309020205020404" pitchFamily="49" charset="0"/>
              <a:buChar char="o"/>
            </a:pPr>
            <a:r>
              <a:rPr lang="fr-FR" sz="1600">
                <a:solidFill>
                  <a:schemeClr val="bg1"/>
                </a:solidFill>
              </a:rPr>
              <a:t>Price objections</a:t>
            </a:r>
          </a:p>
          <a:p>
            <a:pPr marL="1200150" lvl="2" indent="-285750">
              <a:buFont typeface="Encode Sans ExpandedLight" charset="0"/>
              <a:buChar char="−"/>
            </a:pPr>
            <a:r>
              <a:rPr lang="en-GB" sz="1600">
                <a:solidFill>
                  <a:schemeClr val="bg1"/>
                </a:solidFill>
              </a:rPr>
              <a:t>Understand their origins: more expensive than a competitor? Out of the customer budget? Over-positioned in terms of services? Pure negotiation game?</a:t>
            </a:r>
            <a:endParaRPr lang="fr-FR">
              <a:solidFill>
                <a:schemeClr val="bg1"/>
              </a:solidFill>
            </a:endParaRPr>
          </a:p>
          <a:p>
            <a:pPr marL="1200150" lvl="2" indent="-285750">
              <a:buFont typeface="Wingdings" panose="05000000000000000000" pitchFamily="2" charset="2"/>
              <a:buChar char="§"/>
            </a:pPr>
            <a:endParaRPr lang="fr-FR" sz="1600">
              <a:solidFill>
                <a:schemeClr val="bg1"/>
              </a:solidFill>
            </a:endParaRPr>
          </a:p>
          <a:p>
            <a:pPr marL="1200150" lvl="2" indent="-285750">
              <a:buFont typeface="Wingdings" panose="05000000000000000000" pitchFamily="2" charset="2"/>
              <a:buChar char="§"/>
            </a:pPr>
            <a:endParaRPr lang="fr-FR" sz="1600">
              <a:solidFill>
                <a:schemeClr val="bg1"/>
              </a:solidFill>
            </a:endParaRPr>
          </a:p>
          <a:p>
            <a:pPr marL="285750" indent="-285750">
              <a:buFont typeface="Wingdings" panose="05000000000000000000" pitchFamily="2" charset="2"/>
              <a:buChar char="§"/>
            </a:pPr>
            <a:endParaRPr lang="fr-BE" sz="1600">
              <a:solidFill>
                <a:schemeClr val="bg1"/>
              </a:solidFill>
            </a:endParaRPr>
          </a:p>
          <a:p>
            <a:pPr marL="285750" indent="-285750">
              <a:buFont typeface="Wingdings" panose="05000000000000000000" pitchFamily="2" charset="2"/>
              <a:buChar char="§"/>
            </a:pPr>
            <a:endParaRPr lang="en-US" sz="1600">
              <a:solidFill>
                <a:schemeClr val="bg1"/>
              </a:solidFill>
            </a:endParaRPr>
          </a:p>
        </p:txBody>
      </p:sp>
    </p:spTree>
    <p:extLst>
      <p:ext uri="{BB962C8B-B14F-4D97-AF65-F5344CB8AC3E}">
        <p14:creationId xmlns:p14="http://schemas.microsoft.com/office/powerpoint/2010/main" val="190487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fade">
                                      <p:cBhvr>
                                        <p:cTn id="7" dur="500"/>
                                        <p:tgtEl>
                                          <p:spTgt spid="1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5" end="5"/>
                                            </p:txEl>
                                          </p:spTgt>
                                        </p:tgtEl>
                                        <p:attrNameLst>
                                          <p:attrName>style.visibility</p:attrName>
                                        </p:attrNameLst>
                                      </p:cBhvr>
                                      <p:to>
                                        <p:strVal val="visible"/>
                                      </p:to>
                                    </p:set>
                                    <p:animEffect transition="in" filter="fade">
                                      <p:cBhvr>
                                        <p:cTn id="10" dur="500"/>
                                        <p:tgtEl>
                                          <p:spTgt spid="1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7" end="7"/>
                                            </p:txEl>
                                          </p:spTgt>
                                        </p:tgtEl>
                                        <p:attrNameLst>
                                          <p:attrName>style.visibility</p:attrName>
                                        </p:attrNameLst>
                                      </p:cBhvr>
                                      <p:to>
                                        <p:strVal val="visible"/>
                                      </p:to>
                                    </p:set>
                                    <p:animEffect transition="in" filter="fade">
                                      <p:cBhvr>
                                        <p:cTn id="13" dur="500"/>
                                        <p:tgtEl>
                                          <p:spTgt spid="1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xEl>
                                              <p:pRg st="6" end="6"/>
                                            </p:txEl>
                                          </p:spTgt>
                                        </p:tgtEl>
                                        <p:attrNameLst>
                                          <p:attrName>style.visibility</p:attrName>
                                        </p:attrNameLst>
                                      </p:cBhvr>
                                      <p:to>
                                        <p:strVal val="visible"/>
                                      </p:to>
                                    </p:set>
                                    <p:animEffect transition="in" filter="fade">
                                      <p:cBhvr>
                                        <p:cTn id="16" dur="500"/>
                                        <p:tgtEl>
                                          <p:spTgt spid="1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9" end="9"/>
                                            </p:txEl>
                                          </p:spTgt>
                                        </p:tgtEl>
                                        <p:attrNameLst>
                                          <p:attrName>style.visibility</p:attrName>
                                        </p:attrNameLst>
                                      </p:cBhvr>
                                      <p:to>
                                        <p:strVal val="visible"/>
                                      </p:to>
                                    </p:set>
                                    <p:animEffect transition="in" filter="fade">
                                      <p:cBhvr>
                                        <p:cTn id="21" dur="500"/>
                                        <p:tgtEl>
                                          <p:spTgt spid="1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xEl>
                                              <p:pRg st="10" end="10"/>
                                            </p:txEl>
                                          </p:spTgt>
                                        </p:tgtEl>
                                        <p:attrNameLst>
                                          <p:attrName>style.visibility</p:attrName>
                                        </p:attrNameLst>
                                      </p:cBhvr>
                                      <p:to>
                                        <p:strVal val="visible"/>
                                      </p:to>
                                    </p:set>
                                    <p:animEffect transition="in" filter="fade">
                                      <p:cBhvr>
                                        <p:cTn id="24"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a:xfrm>
            <a:off x="1" y="145050"/>
            <a:ext cx="9683261" cy="335964"/>
          </a:xfrm>
        </p:spPr>
        <p:txBody>
          <a:bodyPr vert="horz" wrap="square" lIns="990000" tIns="0" rIns="360000" bIns="0" rtlCol="0" anchor="ctr">
            <a:normAutofit/>
          </a:bodyPr>
          <a:lstStyle/>
          <a:p>
            <a:pPr>
              <a:spcAft>
                <a:spcPts val="600"/>
              </a:spcAft>
            </a:pPr>
            <a:r>
              <a:rPr lang="en-GB" sz="1200"/>
              <a:t>Structure and good </a:t>
            </a:r>
            <a:r>
              <a:rPr lang="en-GB" sz="1200" err="1"/>
              <a:t>practiceS</a:t>
            </a:r>
            <a:r>
              <a:rPr lang="en-GB" sz="1200"/>
              <a:t> FOR presenting &amp; defending the offer</a:t>
            </a:r>
            <a:endParaRPr lang="fr-FR" sz="1200"/>
          </a:p>
        </p:txBody>
      </p:sp>
      <p:sp>
        <p:nvSpPr>
          <p:cNvPr id="15" name="Text Placeholder 2">
            <a:extLst>
              <a:ext uri="{FF2B5EF4-FFF2-40B4-BE49-F238E27FC236}">
                <a16:creationId xmlns:a16="http://schemas.microsoft.com/office/drawing/2014/main" id="{CBB822E2-513F-275E-4DB1-8A2C825DEAF3}"/>
              </a:ext>
            </a:extLst>
          </p:cNvPr>
          <p:cNvSpPr>
            <a:spLocks noGrp="1"/>
          </p:cNvSpPr>
          <p:nvPr>
            <p:ph type="body" sz="quarter" idx="19"/>
          </p:nvPr>
        </p:nvSpPr>
        <p:spPr>
          <a:xfrm>
            <a:off x="1" y="145050"/>
            <a:ext cx="745715" cy="334800"/>
          </a:xfrm>
        </p:spPr>
        <p:txBody>
          <a:bodyPr/>
          <a:lstStyle/>
          <a:p>
            <a:r>
              <a:rPr lang="fr-BE"/>
              <a:t>01</a:t>
            </a:r>
            <a:endParaRPr lang="en-US"/>
          </a:p>
        </p:txBody>
      </p:sp>
      <p:pic>
        <p:nvPicPr>
          <p:cNvPr id="6" name="Picture 5" descr="A group of dice&#10;&#10;Description automatically generated with medium confidence">
            <a:extLst>
              <a:ext uri="{FF2B5EF4-FFF2-40B4-BE49-F238E27FC236}">
                <a16:creationId xmlns:a16="http://schemas.microsoft.com/office/drawing/2014/main" id="{6E8863B5-6611-C9BD-87AA-0E7DD128B25D}"/>
              </a:ext>
            </a:extLst>
          </p:cNvPr>
          <p:cNvPicPr>
            <a:picLocks noChangeAspect="1"/>
          </p:cNvPicPr>
          <p:nvPr/>
        </p:nvPicPr>
        <p:blipFill rotWithShape="1">
          <a:blip r:embed="rId3"/>
          <a:srcRect l="15680" r="15568" b="1"/>
          <a:stretch/>
        </p:blipFill>
        <p:spPr>
          <a:xfrm>
            <a:off x="6607961" y="1128410"/>
            <a:ext cx="5499370" cy="5039202"/>
          </a:xfrm>
          <a:prstGeom prst="rect">
            <a:avLst/>
          </a:prstGeom>
          <a:noFill/>
          <a:ln w="3175">
            <a:noFill/>
          </a:ln>
        </p:spPr>
      </p:pic>
      <p:sp>
        <p:nvSpPr>
          <p:cNvPr id="4" name="Rectangle 3">
            <a:extLst>
              <a:ext uri="{FF2B5EF4-FFF2-40B4-BE49-F238E27FC236}">
                <a16:creationId xmlns:a16="http://schemas.microsoft.com/office/drawing/2014/main" id="{705A08B2-AE66-0C3C-756B-AB747BFAC21D}"/>
              </a:ext>
            </a:extLst>
          </p:cNvPr>
          <p:cNvSpPr/>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ormAutofit/>
          </a:bodyPr>
          <a:lstStyle/>
          <a:p>
            <a:pPr defTabSz="685800">
              <a:lnSpc>
                <a:spcPct val="95000"/>
              </a:lnSpc>
              <a:spcAft>
                <a:spcPts val="600"/>
              </a:spcAft>
            </a:pPr>
            <a:endParaRPr lang="en-US" sz="500" b="0" kern="1200">
              <a:solidFill>
                <a:schemeClr val="tx2"/>
              </a:solidFill>
              <a:latin typeface="+mj-lt"/>
              <a:ea typeface="+mn-ea"/>
              <a:cs typeface="+mn-cs"/>
            </a:endParaRPr>
          </a:p>
        </p:txBody>
      </p:sp>
      <p:sp>
        <p:nvSpPr>
          <p:cNvPr id="16" name="TextBox 15">
            <a:extLst>
              <a:ext uri="{FF2B5EF4-FFF2-40B4-BE49-F238E27FC236}">
                <a16:creationId xmlns:a16="http://schemas.microsoft.com/office/drawing/2014/main" id="{6D2231D7-5A13-9714-7834-7526865C3D1A}"/>
              </a:ext>
            </a:extLst>
          </p:cNvPr>
          <p:cNvSpPr txBox="1"/>
          <p:nvPr/>
        </p:nvSpPr>
        <p:spPr>
          <a:xfrm>
            <a:off x="6011331" y="748063"/>
            <a:ext cx="6096000" cy="307777"/>
          </a:xfrm>
          <a:prstGeom prst="rect">
            <a:avLst/>
          </a:prstGeom>
          <a:noFill/>
        </p:spPr>
        <p:txBody>
          <a:bodyPr wrap="square">
            <a:spAutoFit/>
          </a:bodyPr>
          <a:lstStyle/>
          <a:p>
            <a:pPr algn="r">
              <a:spcAft>
                <a:spcPts val="600"/>
              </a:spcAft>
            </a:pPr>
            <a:r>
              <a:rPr lang="en-US" sz="1400" cap="all">
                <a:solidFill>
                  <a:schemeClr val="tx2"/>
                </a:solidFill>
                <a:latin typeface="+mj-lt"/>
                <a:ea typeface="+mj-ea"/>
                <a:cs typeface="+mj-cs"/>
              </a:rPr>
              <a:t>Negotiation techniques - Round table</a:t>
            </a:r>
          </a:p>
        </p:txBody>
      </p:sp>
      <p:sp>
        <p:nvSpPr>
          <p:cNvPr id="12" name="Rectangle 11">
            <a:extLst>
              <a:ext uri="{FF2B5EF4-FFF2-40B4-BE49-F238E27FC236}">
                <a16:creationId xmlns:a16="http://schemas.microsoft.com/office/drawing/2014/main" id="{5997655C-338D-ED79-847B-C72D50064F30}"/>
              </a:ext>
            </a:extLst>
          </p:cNvPr>
          <p:cNvSpPr/>
          <p:nvPr/>
        </p:nvSpPr>
        <p:spPr>
          <a:xfrm>
            <a:off x="314810" y="1149569"/>
            <a:ext cx="5499370" cy="5039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A6E76CC-56A6-2BBE-7090-FCD6748BEC51}"/>
              </a:ext>
            </a:extLst>
          </p:cNvPr>
          <p:cNvSpPr txBox="1"/>
          <p:nvPr/>
        </p:nvSpPr>
        <p:spPr>
          <a:xfrm>
            <a:off x="574430" y="1400199"/>
            <a:ext cx="4954499" cy="338554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
            </a:pPr>
            <a:r>
              <a:rPr lang="en-GB" sz="2000" b="1">
                <a:solidFill>
                  <a:schemeClr val="bg1"/>
                </a:solidFill>
              </a:rPr>
              <a:t>Your offer matches the customer needs</a:t>
            </a:r>
          </a:p>
          <a:p>
            <a:pPr marL="285750" indent="-285750">
              <a:buFont typeface="Wingdings" panose="05000000000000000000" pitchFamily="2" charset="2"/>
              <a:buChar char="§"/>
            </a:pPr>
            <a:endParaRPr lang="en-GB" sz="2000" b="1">
              <a:solidFill>
                <a:schemeClr val="bg1"/>
              </a:solidFill>
            </a:endParaRPr>
          </a:p>
          <a:p>
            <a:pPr marL="285750" indent="-285750">
              <a:buFont typeface="Wingdings" panose="05000000000000000000" pitchFamily="2" charset="2"/>
              <a:buChar char="§"/>
            </a:pPr>
            <a:r>
              <a:rPr lang="en-GB" sz="2000" b="1">
                <a:solidFill>
                  <a:schemeClr val="bg1"/>
                </a:solidFill>
              </a:rPr>
              <a:t>You have reached your negotiation limits, but the customer wants more...</a:t>
            </a:r>
            <a:br>
              <a:rPr lang="fr-FR" sz="2000" b="1">
                <a:solidFill>
                  <a:schemeClr val="bg1"/>
                </a:solidFill>
              </a:rPr>
            </a:br>
            <a:endParaRPr lang="fr-FR" sz="2000" b="1">
              <a:solidFill>
                <a:schemeClr val="bg1"/>
              </a:solidFill>
            </a:endParaRPr>
          </a:p>
          <a:p>
            <a:pPr marL="285750" indent="-285750">
              <a:buFont typeface="Wingdings" panose="05000000000000000000" pitchFamily="2" charset="2"/>
              <a:buChar char="§"/>
            </a:pPr>
            <a:endParaRPr lang="fr-FR">
              <a:solidFill>
                <a:schemeClr val="bg1"/>
              </a:solidFill>
            </a:endParaRPr>
          </a:p>
          <a:p>
            <a:pPr marL="285750" indent="-285750">
              <a:buFont typeface="Wingdings" panose="05000000000000000000" pitchFamily="2" charset="2"/>
              <a:buChar char="§"/>
            </a:pPr>
            <a:endParaRPr lang="fr-FR" sz="2800" b="1">
              <a:solidFill>
                <a:schemeClr val="bg1"/>
              </a:solidFill>
            </a:endParaRPr>
          </a:p>
          <a:p>
            <a:r>
              <a:rPr lang="fr-FR" sz="2800" b="1">
                <a:solidFill>
                  <a:schemeClr val="bg1"/>
                </a:solidFill>
              </a:rPr>
              <a:t>How do </a:t>
            </a:r>
            <a:r>
              <a:rPr lang="fr-FR" sz="2800" b="1" err="1">
                <a:solidFill>
                  <a:schemeClr val="bg1"/>
                </a:solidFill>
              </a:rPr>
              <a:t>you</a:t>
            </a:r>
            <a:r>
              <a:rPr lang="fr-FR" sz="2800" b="1">
                <a:solidFill>
                  <a:schemeClr val="bg1"/>
                </a:solidFill>
              </a:rPr>
              <a:t> </a:t>
            </a:r>
            <a:r>
              <a:rPr lang="fr-FR" sz="2800" b="1" err="1">
                <a:solidFill>
                  <a:schemeClr val="bg1"/>
                </a:solidFill>
              </a:rPr>
              <a:t>react</a:t>
            </a:r>
            <a:r>
              <a:rPr lang="fr-FR" sz="2800" b="1">
                <a:solidFill>
                  <a:schemeClr val="bg1"/>
                </a:solidFill>
              </a:rPr>
              <a:t>?</a:t>
            </a:r>
            <a:endParaRPr lang="en-US" sz="2800" b="1">
              <a:solidFill>
                <a:schemeClr val="bg1"/>
              </a:solidFill>
            </a:endParaRPr>
          </a:p>
        </p:txBody>
      </p:sp>
    </p:spTree>
    <p:extLst>
      <p:ext uri="{BB962C8B-B14F-4D97-AF65-F5344CB8AC3E}">
        <p14:creationId xmlns:p14="http://schemas.microsoft.com/office/powerpoint/2010/main" val="4260656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A159A6D-A5A5-4062-A335-22FDD1E226CF}"/>
              </a:ext>
            </a:extLst>
          </p:cNvPr>
          <p:cNvSpPr>
            <a:spLocks noGrp="1"/>
          </p:cNvSpPr>
          <p:nvPr>
            <p:ph type="body" idx="1"/>
          </p:nvPr>
        </p:nvSpPr>
        <p:spPr/>
        <p:txBody>
          <a:bodyPr/>
          <a:lstStyle/>
          <a:p>
            <a:r>
              <a:rPr lang="en-GB" sz="1200"/>
              <a:t>Structure and good </a:t>
            </a:r>
            <a:r>
              <a:rPr lang="en-GB" sz="1200" err="1"/>
              <a:t>practiceS</a:t>
            </a:r>
            <a:r>
              <a:rPr lang="en-GB" sz="1200"/>
              <a:t> FOR presenting &amp; defending the offer</a:t>
            </a:r>
            <a:endParaRPr lang="fr-FR" sz="1200"/>
          </a:p>
        </p:txBody>
      </p:sp>
      <p:sp>
        <p:nvSpPr>
          <p:cNvPr id="3" name="Text Placeholder 2">
            <a:extLst>
              <a:ext uri="{FF2B5EF4-FFF2-40B4-BE49-F238E27FC236}">
                <a16:creationId xmlns:a16="http://schemas.microsoft.com/office/drawing/2014/main" id="{4F82A012-0A2B-6CAC-8AC2-46E9229067AB}"/>
              </a:ext>
            </a:extLst>
          </p:cNvPr>
          <p:cNvSpPr>
            <a:spLocks noGrp="1"/>
          </p:cNvSpPr>
          <p:nvPr>
            <p:ph type="body" sz="quarter" idx="19"/>
          </p:nvPr>
        </p:nvSpPr>
        <p:spPr/>
        <p:txBody>
          <a:bodyPr/>
          <a:lstStyle/>
          <a:p>
            <a:r>
              <a:rPr lang="fr-BE"/>
              <a:t>01</a:t>
            </a:r>
            <a:endParaRPr lang="en-US"/>
          </a:p>
        </p:txBody>
      </p:sp>
      <p:sp>
        <p:nvSpPr>
          <p:cNvPr id="5" name="Titre 4">
            <a:extLst>
              <a:ext uri="{FF2B5EF4-FFF2-40B4-BE49-F238E27FC236}">
                <a16:creationId xmlns:a16="http://schemas.microsoft.com/office/drawing/2014/main" id="{F2784E64-5AD2-4484-BA60-E5AF0A52E27D}"/>
              </a:ext>
            </a:extLst>
          </p:cNvPr>
          <p:cNvSpPr>
            <a:spLocks noGrp="1"/>
          </p:cNvSpPr>
          <p:nvPr>
            <p:ph type="title"/>
          </p:nvPr>
        </p:nvSpPr>
        <p:spPr/>
        <p:txBody>
          <a:bodyPr/>
          <a:lstStyle/>
          <a:p>
            <a:r>
              <a:rPr lang="en-GB"/>
              <a:t>framework for a professional OFFER defence to the customer</a:t>
            </a:r>
            <a:endParaRPr lang="fr-BE"/>
          </a:p>
        </p:txBody>
      </p:sp>
      <p:sp>
        <p:nvSpPr>
          <p:cNvPr id="7" name="Rectangle 6">
            <a:extLst>
              <a:ext uri="{FF2B5EF4-FFF2-40B4-BE49-F238E27FC236}">
                <a16:creationId xmlns:a16="http://schemas.microsoft.com/office/drawing/2014/main" id="{CDAA0C4D-8597-41A4-90FC-CE54F96F4204}"/>
              </a:ext>
            </a:extLst>
          </p:cNvPr>
          <p:cNvSpPr/>
          <p:nvPr/>
        </p:nvSpPr>
        <p:spPr>
          <a:xfrm>
            <a:off x="6559687" y="1830853"/>
            <a:ext cx="4912469" cy="66148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tx1"/>
                </a:solidFill>
              </a:rPr>
              <a:t>Customer validation</a:t>
            </a:r>
          </a:p>
        </p:txBody>
      </p:sp>
      <p:sp>
        <p:nvSpPr>
          <p:cNvPr id="8" name="Rectangle 7">
            <a:extLst>
              <a:ext uri="{FF2B5EF4-FFF2-40B4-BE49-F238E27FC236}">
                <a16:creationId xmlns:a16="http://schemas.microsoft.com/office/drawing/2014/main" id="{DBC7DC30-722B-4944-BFA2-33591F677DD4}"/>
              </a:ext>
            </a:extLst>
          </p:cNvPr>
          <p:cNvSpPr/>
          <p:nvPr/>
        </p:nvSpPr>
        <p:spPr>
          <a:xfrm>
            <a:off x="719844" y="1830853"/>
            <a:ext cx="4912469" cy="66148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tx1"/>
                </a:solidFill>
              </a:rPr>
              <a:t>Reformulate the customer main expectations</a:t>
            </a:r>
          </a:p>
        </p:txBody>
      </p:sp>
      <p:sp>
        <p:nvSpPr>
          <p:cNvPr id="9" name="Flèche : pentagone 8">
            <a:extLst>
              <a:ext uri="{FF2B5EF4-FFF2-40B4-BE49-F238E27FC236}">
                <a16:creationId xmlns:a16="http://schemas.microsoft.com/office/drawing/2014/main" id="{5162B6E5-2F79-4DB6-8179-045C22C5E936}"/>
              </a:ext>
            </a:extLst>
          </p:cNvPr>
          <p:cNvSpPr/>
          <p:nvPr/>
        </p:nvSpPr>
        <p:spPr>
          <a:xfrm>
            <a:off x="5632313" y="1830853"/>
            <a:ext cx="1313236" cy="661481"/>
          </a:xfrm>
          <a:prstGeom prst="homePlate">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600"/>
          </a:p>
        </p:txBody>
      </p:sp>
      <p:sp>
        <p:nvSpPr>
          <p:cNvPr id="10" name="ZoneTexte 9">
            <a:extLst>
              <a:ext uri="{FF2B5EF4-FFF2-40B4-BE49-F238E27FC236}">
                <a16:creationId xmlns:a16="http://schemas.microsoft.com/office/drawing/2014/main" id="{4F615DCF-F94E-41DC-8C35-D2C208C5BFE4}"/>
              </a:ext>
            </a:extLst>
          </p:cNvPr>
          <p:cNvSpPr txBox="1"/>
          <p:nvPr/>
        </p:nvSpPr>
        <p:spPr>
          <a:xfrm>
            <a:off x="6559687" y="1363924"/>
            <a:ext cx="4912469" cy="338554"/>
          </a:xfrm>
          <a:prstGeom prst="rect">
            <a:avLst/>
          </a:prstGeom>
          <a:noFill/>
        </p:spPr>
        <p:txBody>
          <a:bodyPr wrap="square" rtlCol="0">
            <a:spAutoFit/>
          </a:bodyPr>
          <a:lstStyle/>
          <a:p>
            <a:pPr algn="ctr"/>
            <a:r>
              <a:rPr lang="fr-BE" sz="1600" u="sng" err="1">
                <a:latin typeface="+mn-lt"/>
              </a:rPr>
              <a:t>Results</a:t>
            </a:r>
            <a:r>
              <a:rPr lang="fr-BE" sz="1600" u="sng">
                <a:latin typeface="+mn-lt"/>
              </a:rPr>
              <a:t> to </a:t>
            </a:r>
            <a:r>
              <a:rPr lang="fr-BE" sz="1600" u="sng" err="1">
                <a:latin typeface="+mn-lt"/>
              </a:rPr>
              <a:t>be</a:t>
            </a:r>
            <a:r>
              <a:rPr lang="fr-BE" sz="1600" u="sng">
                <a:latin typeface="+mn-lt"/>
              </a:rPr>
              <a:t> </a:t>
            </a:r>
            <a:r>
              <a:rPr lang="fr-BE" sz="1600" u="sng" err="1">
                <a:latin typeface="+mn-lt"/>
              </a:rPr>
              <a:t>obtained</a:t>
            </a:r>
            <a:endParaRPr lang="fr-BE" sz="1600" u="sng">
              <a:latin typeface="+mn-lt"/>
            </a:endParaRPr>
          </a:p>
        </p:txBody>
      </p:sp>
      <p:sp>
        <p:nvSpPr>
          <p:cNvPr id="11" name="Rectangle 10">
            <a:extLst>
              <a:ext uri="{FF2B5EF4-FFF2-40B4-BE49-F238E27FC236}">
                <a16:creationId xmlns:a16="http://schemas.microsoft.com/office/drawing/2014/main" id="{F27F30D6-5F92-4E57-8AC3-8B5ACC40E2FF}"/>
              </a:ext>
            </a:extLst>
          </p:cNvPr>
          <p:cNvSpPr/>
          <p:nvPr/>
        </p:nvSpPr>
        <p:spPr>
          <a:xfrm>
            <a:off x="6559687" y="2742010"/>
            <a:ext cx="4912469" cy="66148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73050" algn="ctr"/>
            <a:r>
              <a:rPr lang="en-GB" sz="1600">
                <a:solidFill>
                  <a:schemeClr val="tx1"/>
                </a:solidFill>
              </a:rPr>
              <a:t>Create the customer desire to acquire </a:t>
            </a:r>
          </a:p>
          <a:p>
            <a:pPr marL="273050" algn="ctr"/>
            <a:r>
              <a:rPr lang="en-GB" sz="1600">
                <a:solidFill>
                  <a:schemeClr val="tx1"/>
                </a:solidFill>
              </a:rPr>
              <a:t>the solution</a:t>
            </a:r>
          </a:p>
        </p:txBody>
      </p:sp>
      <p:sp>
        <p:nvSpPr>
          <p:cNvPr id="12" name="Rectangle 11">
            <a:extLst>
              <a:ext uri="{FF2B5EF4-FFF2-40B4-BE49-F238E27FC236}">
                <a16:creationId xmlns:a16="http://schemas.microsoft.com/office/drawing/2014/main" id="{50F0C551-55AF-4A0B-9480-8C3F29341549}"/>
              </a:ext>
            </a:extLst>
          </p:cNvPr>
          <p:cNvSpPr/>
          <p:nvPr/>
        </p:nvSpPr>
        <p:spPr>
          <a:xfrm>
            <a:off x="719844" y="2742010"/>
            <a:ext cx="4912469" cy="66148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tx1"/>
                </a:solidFill>
              </a:rPr>
              <a:t>Explain the benefits of the V+F+S “Solution”</a:t>
            </a:r>
          </a:p>
          <a:p>
            <a:pPr algn="ctr"/>
            <a:r>
              <a:rPr lang="en-GB" sz="1600">
                <a:solidFill>
                  <a:schemeClr val="tx1"/>
                </a:solidFill>
              </a:rPr>
              <a:t>(without giving the price)</a:t>
            </a:r>
          </a:p>
        </p:txBody>
      </p:sp>
      <p:sp>
        <p:nvSpPr>
          <p:cNvPr id="13" name="Flèche : pentagone 12">
            <a:extLst>
              <a:ext uri="{FF2B5EF4-FFF2-40B4-BE49-F238E27FC236}">
                <a16:creationId xmlns:a16="http://schemas.microsoft.com/office/drawing/2014/main" id="{D56CCECB-3C78-468C-89E1-F4CBE3DF460E}"/>
              </a:ext>
            </a:extLst>
          </p:cNvPr>
          <p:cNvSpPr/>
          <p:nvPr/>
        </p:nvSpPr>
        <p:spPr>
          <a:xfrm>
            <a:off x="5632313" y="2742010"/>
            <a:ext cx="1313236" cy="661481"/>
          </a:xfrm>
          <a:prstGeom prst="homePlate">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600"/>
          </a:p>
        </p:txBody>
      </p:sp>
      <p:sp>
        <p:nvSpPr>
          <p:cNvPr id="14" name="Rectangle 13">
            <a:extLst>
              <a:ext uri="{FF2B5EF4-FFF2-40B4-BE49-F238E27FC236}">
                <a16:creationId xmlns:a16="http://schemas.microsoft.com/office/drawing/2014/main" id="{2803AB53-7B50-44FC-8D7F-72325F097375}"/>
              </a:ext>
            </a:extLst>
          </p:cNvPr>
          <p:cNvSpPr/>
          <p:nvPr/>
        </p:nvSpPr>
        <p:spPr>
          <a:xfrm>
            <a:off x="6559687" y="3614258"/>
            <a:ext cx="4912469" cy="66148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73050" algn="ctr"/>
            <a:r>
              <a:rPr lang="en-GB" sz="1600">
                <a:solidFill>
                  <a:schemeClr val="tx1"/>
                </a:solidFill>
              </a:rPr>
              <a:t>Dispel customer doubts</a:t>
            </a:r>
          </a:p>
        </p:txBody>
      </p:sp>
      <p:sp>
        <p:nvSpPr>
          <p:cNvPr id="15" name="Rectangle 14">
            <a:extLst>
              <a:ext uri="{FF2B5EF4-FFF2-40B4-BE49-F238E27FC236}">
                <a16:creationId xmlns:a16="http://schemas.microsoft.com/office/drawing/2014/main" id="{33F2CB5F-E76E-4C14-AECF-C5ABE5B85C20}"/>
              </a:ext>
            </a:extLst>
          </p:cNvPr>
          <p:cNvSpPr/>
          <p:nvPr/>
        </p:nvSpPr>
        <p:spPr>
          <a:xfrm>
            <a:off x="719844" y="3614258"/>
            <a:ext cx="4912469" cy="66148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tx1"/>
                </a:solidFill>
              </a:rPr>
              <a:t>Deal with the “Solution” objections</a:t>
            </a:r>
          </a:p>
        </p:txBody>
      </p:sp>
      <p:sp>
        <p:nvSpPr>
          <p:cNvPr id="16" name="Flèche : pentagone 15">
            <a:extLst>
              <a:ext uri="{FF2B5EF4-FFF2-40B4-BE49-F238E27FC236}">
                <a16:creationId xmlns:a16="http://schemas.microsoft.com/office/drawing/2014/main" id="{A67B28CD-C687-4141-846E-EF33F5E69A3F}"/>
              </a:ext>
            </a:extLst>
          </p:cNvPr>
          <p:cNvSpPr/>
          <p:nvPr/>
        </p:nvSpPr>
        <p:spPr>
          <a:xfrm>
            <a:off x="5632313" y="3614258"/>
            <a:ext cx="1313236" cy="661481"/>
          </a:xfrm>
          <a:prstGeom prst="homePlate">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600"/>
          </a:p>
        </p:txBody>
      </p:sp>
      <p:sp>
        <p:nvSpPr>
          <p:cNvPr id="17" name="Rectangle 16">
            <a:extLst>
              <a:ext uri="{FF2B5EF4-FFF2-40B4-BE49-F238E27FC236}">
                <a16:creationId xmlns:a16="http://schemas.microsoft.com/office/drawing/2014/main" id="{A891336E-B508-47D7-B616-8F958D49DC51}"/>
              </a:ext>
            </a:extLst>
          </p:cNvPr>
          <p:cNvSpPr/>
          <p:nvPr/>
        </p:nvSpPr>
        <p:spPr>
          <a:xfrm>
            <a:off x="6559687" y="4593509"/>
            <a:ext cx="4912469" cy="66148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73050" algn="ctr"/>
            <a:r>
              <a:rPr lang="en-GB" sz="1600">
                <a:solidFill>
                  <a:schemeClr val="tx1"/>
                </a:solidFill>
              </a:rPr>
              <a:t>Present a “price/cost” ratio that is justified</a:t>
            </a:r>
          </a:p>
          <a:p>
            <a:pPr marL="273050" algn="ctr"/>
            <a:r>
              <a:rPr lang="en-GB" sz="1600">
                <a:solidFill>
                  <a:schemeClr val="tx1"/>
                </a:solidFill>
              </a:rPr>
              <a:t>and highly competitive</a:t>
            </a:r>
          </a:p>
        </p:txBody>
      </p:sp>
      <p:sp>
        <p:nvSpPr>
          <p:cNvPr id="18" name="Rectangle 17">
            <a:extLst>
              <a:ext uri="{FF2B5EF4-FFF2-40B4-BE49-F238E27FC236}">
                <a16:creationId xmlns:a16="http://schemas.microsoft.com/office/drawing/2014/main" id="{E22F070B-A367-4A86-AC08-4C0B3B7AC273}"/>
              </a:ext>
            </a:extLst>
          </p:cNvPr>
          <p:cNvSpPr/>
          <p:nvPr/>
        </p:nvSpPr>
        <p:spPr>
          <a:xfrm>
            <a:off x="719844" y="4593509"/>
            <a:ext cx="4912469" cy="66148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tx1"/>
                </a:solidFill>
              </a:rPr>
              <a:t>Present the “Price / Cost” ratio</a:t>
            </a:r>
          </a:p>
        </p:txBody>
      </p:sp>
      <p:sp>
        <p:nvSpPr>
          <p:cNvPr id="19" name="Flèche : pentagone 18">
            <a:extLst>
              <a:ext uri="{FF2B5EF4-FFF2-40B4-BE49-F238E27FC236}">
                <a16:creationId xmlns:a16="http://schemas.microsoft.com/office/drawing/2014/main" id="{929995B0-E93F-47C7-A8DB-9914C238B147}"/>
              </a:ext>
            </a:extLst>
          </p:cNvPr>
          <p:cNvSpPr/>
          <p:nvPr/>
        </p:nvSpPr>
        <p:spPr>
          <a:xfrm>
            <a:off x="5632313" y="4593509"/>
            <a:ext cx="1313236" cy="661481"/>
          </a:xfrm>
          <a:prstGeom prst="homePlate">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600"/>
          </a:p>
        </p:txBody>
      </p:sp>
      <p:sp>
        <p:nvSpPr>
          <p:cNvPr id="20" name="Rectangle 19">
            <a:extLst>
              <a:ext uri="{FF2B5EF4-FFF2-40B4-BE49-F238E27FC236}">
                <a16:creationId xmlns:a16="http://schemas.microsoft.com/office/drawing/2014/main" id="{CA6A9372-D394-4BC4-9FEC-F27069AB2194}"/>
              </a:ext>
            </a:extLst>
          </p:cNvPr>
          <p:cNvSpPr/>
          <p:nvPr/>
        </p:nvSpPr>
        <p:spPr>
          <a:xfrm>
            <a:off x="6559687" y="5572760"/>
            <a:ext cx="4912469" cy="66148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73050" algn="ctr"/>
            <a:r>
              <a:rPr lang="en-GB" sz="1600">
                <a:solidFill>
                  <a:schemeClr val="tx1"/>
                </a:solidFill>
              </a:rPr>
              <a:t>Exit the negotiation phase with an order form that generates the expected margin</a:t>
            </a:r>
          </a:p>
        </p:txBody>
      </p:sp>
      <p:sp>
        <p:nvSpPr>
          <p:cNvPr id="21" name="Rectangle 20">
            <a:extLst>
              <a:ext uri="{FF2B5EF4-FFF2-40B4-BE49-F238E27FC236}">
                <a16:creationId xmlns:a16="http://schemas.microsoft.com/office/drawing/2014/main" id="{3DA362AF-A767-40E0-A9B7-EFB80DBB35F9}"/>
              </a:ext>
            </a:extLst>
          </p:cNvPr>
          <p:cNvSpPr/>
          <p:nvPr/>
        </p:nvSpPr>
        <p:spPr>
          <a:xfrm>
            <a:off x="719844" y="5572760"/>
            <a:ext cx="4912469" cy="66148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tx1"/>
                </a:solidFill>
              </a:rPr>
              <a:t>Deal with “Price / Cost” objections</a:t>
            </a:r>
          </a:p>
        </p:txBody>
      </p:sp>
      <p:sp>
        <p:nvSpPr>
          <p:cNvPr id="22" name="Flèche : pentagone 21">
            <a:extLst>
              <a:ext uri="{FF2B5EF4-FFF2-40B4-BE49-F238E27FC236}">
                <a16:creationId xmlns:a16="http://schemas.microsoft.com/office/drawing/2014/main" id="{91BBD9A2-759D-4786-9C78-4316F1E13D3A}"/>
              </a:ext>
            </a:extLst>
          </p:cNvPr>
          <p:cNvSpPr/>
          <p:nvPr/>
        </p:nvSpPr>
        <p:spPr>
          <a:xfrm>
            <a:off x="5632313" y="5572760"/>
            <a:ext cx="1313236" cy="661481"/>
          </a:xfrm>
          <a:prstGeom prst="homePlate">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600"/>
          </a:p>
        </p:txBody>
      </p:sp>
    </p:spTree>
    <p:extLst>
      <p:ext uri="{BB962C8B-B14F-4D97-AF65-F5344CB8AC3E}">
        <p14:creationId xmlns:p14="http://schemas.microsoft.com/office/powerpoint/2010/main" val="205052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C6DD5-989A-474E-B36B-AF6C8BC7BDC3}"/>
              </a:ext>
            </a:extLst>
          </p:cNvPr>
          <p:cNvSpPr>
            <a:spLocks noGrp="1"/>
          </p:cNvSpPr>
          <p:nvPr>
            <p:ph type="title"/>
          </p:nvPr>
        </p:nvSpPr>
        <p:spPr/>
        <p:txBody>
          <a:bodyPr/>
          <a:lstStyle/>
          <a:p>
            <a:r>
              <a:rPr lang="en-GB" noProof="0"/>
              <a:t>02 | case study phase #1</a:t>
            </a:r>
            <a:endParaRPr lang="en-US" noProof="0"/>
          </a:p>
        </p:txBody>
      </p:sp>
      <p:sp>
        <p:nvSpPr>
          <p:cNvPr id="4" name="Text Placeholder 3">
            <a:extLst>
              <a:ext uri="{FF2B5EF4-FFF2-40B4-BE49-F238E27FC236}">
                <a16:creationId xmlns:a16="http://schemas.microsoft.com/office/drawing/2014/main" id="{3D1A06DE-9EE2-4AC0-A442-488FB2E1F1D8}"/>
              </a:ext>
            </a:extLst>
          </p:cNvPr>
          <p:cNvSpPr>
            <a:spLocks noGrp="1"/>
          </p:cNvSpPr>
          <p:nvPr>
            <p:ph type="body" sz="quarter" idx="13"/>
          </p:nvPr>
        </p:nvSpPr>
        <p:spPr/>
        <p:txBody>
          <a:bodyPr/>
          <a:lstStyle/>
          <a:p>
            <a:r>
              <a:rPr lang="en-GB" sz="2800" kern="1200">
                <a:solidFill>
                  <a:schemeClr val="bg1"/>
                </a:solidFill>
                <a:latin typeface="+mj-lt"/>
                <a:ea typeface="+mn-ea"/>
                <a:cs typeface="+mn-cs"/>
              </a:rPr>
              <a:t>I present my offer to the customer</a:t>
            </a:r>
            <a:endParaRPr lang="en-US" sz="2800"/>
          </a:p>
        </p:txBody>
      </p:sp>
    </p:spTree>
    <p:extLst>
      <p:ext uri="{BB962C8B-B14F-4D97-AF65-F5344CB8AC3E}">
        <p14:creationId xmlns:p14="http://schemas.microsoft.com/office/powerpoint/2010/main" val="3938559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D4A0CD-D134-4ECC-8892-5A4463F506C8}"/>
              </a:ext>
            </a:extLst>
          </p:cNvPr>
          <p:cNvSpPr>
            <a:spLocks noGrp="1"/>
          </p:cNvSpPr>
          <p:nvPr>
            <p:ph type="body" idx="1"/>
          </p:nvPr>
        </p:nvSpPr>
        <p:spPr>
          <a:xfrm>
            <a:off x="20321" y="114569"/>
            <a:ext cx="9683261" cy="335964"/>
          </a:xfrm>
        </p:spPr>
        <p:txBody>
          <a:bodyPr/>
          <a:lstStyle/>
          <a:p>
            <a:r>
              <a:rPr lang="fr-FR"/>
              <a:t>case </a:t>
            </a:r>
            <a:r>
              <a:rPr lang="fr-FR" err="1"/>
              <a:t>study</a:t>
            </a:r>
            <a:r>
              <a:rPr lang="fr-FR"/>
              <a:t> phase #1</a:t>
            </a:r>
            <a:endParaRPr lang="en-US"/>
          </a:p>
        </p:txBody>
      </p:sp>
      <p:sp>
        <p:nvSpPr>
          <p:cNvPr id="3" name="Text Placeholder 2">
            <a:extLst>
              <a:ext uri="{FF2B5EF4-FFF2-40B4-BE49-F238E27FC236}">
                <a16:creationId xmlns:a16="http://schemas.microsoft.com/office/drawing/2014/main" id="{B9B0FFA6-E3ED-2881-7A71-3F56C2B0FC03}"/>
              </a:ext>
            </a:extLst>
          </p:cNvPr>
          <p:cNvSpPr>
            <a:spLocks noGrp="1"/>
          </p:cNvSpPr>
          <p:nvPr>
            <p:ph type="body" sz="quarter" idx="19"/>
          </p:nvPr>
        </p:nvSpPr>
        <p:spPr>
          <a:xfrm>
            <a:off x="20321" y="114569"/>
            <a:ext cx="745715" cy="334800"/>
          </a:xfrm>
        </p:spPr>
        <p:txBody>
          <a:bodyPr/>
          <a:lstStyle/>
          <a:p>
            <a:r>
              <a:rPr lang="fr-BE"/>
              <a:t>02</a:t>
            </a:r>
            <a:endParaRPr lang="en-US"/>
          </a:p>
        </p:txBody>
      </p:sp>
      <p:sp>
        <p:nvSpPr>
          <p:cNvPr id="6" name="Title 5">
            <a:extLst>
              <a:ext uri="{FF2B5EF4-FFF2-40B4-BE49-F238E27FC236}">
                <a16:creationId xmlns:a16="http://schemas.microsoft.com/office/drawing/2014/main" id="{D89FBFF0-504C-1820-5CCA-96EA0AD68431}"/>
              </a:ext>
            </a:extLst>
          </p:cNvPr>
          <p:cNvSpPr>
            <a:spLocks noGrp="1"/>
          </p:cNvSpPr>
          <p:nvPr>
            <p:ph type="title"/>
          </p:nvPr>
        </p:nvSpPr>
        <p:spPr>
          <a:xfrm>
            <a:off x="643890" y="1301130"/>
            <a:ext cx="5452110" cy="5208904"/>
          </a:xfrm>
        </p:spPr>
        <p:txBody>
          <a:bodyPr/>
          <a:lstStyle/>
          <a:p>
            <a:r>
              <a:rPr lang="fr-BE"/>
              <a:t> </a:t>
            </a:r>
            <a:endParaRPr lang="en-US"/>
          </a:p>
        </p:txBody>
      </p:sp>
      <p:sp>
        <p:nvSpPr>
          <p:cNvPr id="8" name="Text Placeholder 7">
            <a:extLst>
              <a:ext uri="{FF2B5EF4-FFF2-40B4-BE49-F238E27FC236}">
                <a16:creationId xmlns:a16="http://schemas.microsoft.com/office/drawing/2014/main" id="{3AB09335-6246-56C9-099B-815541906D1D}"/>
              </a:ext>
            </a:extLst>
          </p:cNvPr>
          <p:cNvSpPr>
            <a:spLocks noGrp="1"/>
          </p:cNvSpPr>
          <p:nvPr>
            <p:ph type="body" sz="quarter" idx="18"/>
          </p:nvPr>
        </p:nvSpPr>
        <p:spPr>
          <a:xfrm rot="5400000">
            <a:off x="5546936" y="3698516"/>
            <a:ext cx="1500865" cy="286749"/>
          </a:xfrm>
        </p:spPr>
        <p:txBody>
          <a:bodyPr/>
          <a:lstStyle/>
          <a:p>
            <a:endParaRPr lang="en-US"/>
          </a:p>
        </p:txBody>
      </p:sp>
      <p:sp>
        <p:nvSpPr>
          <p:cNvPr id="15" name="TextBox 14">
            <a:extLst>
              <a:ext uri="{FF2B5EF4-FFF2-40B4-BE49-F238E27FC236}">
                <a16:creationId xmlns:a16="http://schemas.microsoft.com/office/drawing/2014/main" id="{56ACE182-C723-669C-BEDD-CDBC7ACA208E}"/>
              </a:ext>
            </a:extLst>
          </p:cNvPr>
          <p:cNvSpPr txBox="1"/>
          <p:nvPr/>
        </p:nvSpPr>
        <p:spPr>
          <a:xfrm>
            <a:off x="4013200" y="772445"/>
            <a:ext cx="8039370" cy="307777"/>
          </a:xfrm>
          <a:prstGeom prst="rect">
            <a:avLst/>
          </a:prstGeom>
          <a:noFill/>
        </p:spPr>
        <p:txBody>
          <a:bodyPr wrap="square">
            <a:spAutoFit/>
          </a:bodyPr>
          <a:lstStyle/>
          <a:p>
            <a:pPr algn="r"/>
            <a:r>
              <a:rPr lang="fr-FR" sz="1400" cap="all" err="1">
                <a:solidFill>
                  <a:schemeClr val="tx2"/>
                </a:solidFill>
                <a:latin typeface="+mj-lt"/>
                <a:ea typeface="+mj-ea"/>
                <a:cs typeface="+mj-cs"/>
              </a:rPr>
              <a:t>context</a:t>
            </a:r>
            <a:endParaRPr lang="fr-FR" sz="1400" cap="all">
              <a:solidFill>
                <a:schemeClr val="tx2"/>
              </a:solidFill>
              <a:latin typeface="+mj-lt"/>
              <a:ea typeface="+mj-ea"/>
              <a:cs typeface="+mj-cs"/>
            </a:endParaRPr>
          </a:p>
        </p:txBody>
      </p:sp>
      <p:sp>
        <p:nvSpPr>
          <p:cNvPr id="18" name="ZoneTexte 25">
            <a:extLst>
              <a:ext uri="{FF2B5EF4-FFF2-40B4-BE49-F238E27FC236}">
                <a16:creationId xmlns:a16="http://schemas.microsoft.com/office/drawing/2014/main" id="{12D64364-B360-A936-424D-2A8FF593FB40}"/>
              </a:ext>
            </a:extLst>
          </p:cNvPr>
          <p:cNvSpPr txBox="1"/>
          <p:nvPr/>
        </p:nvSpPr>
        <p:spPr>
          <a:xfrm>
            <a:off x="643891" y="1303357"/>
            <a:ext cx="5291836" cy="4832092"/>
          </a:xfrm>
          <a:prstGeom prst="rect">
            <a:avLst/>
          </a:prstGeom>
          <a:noFill/>
        </p:spPr>
        <p:txBody>
          <a:bodyPr wrap="square" lIns="91440" tIns="45720" rIns="91440" bIns="45720" rtlCol="0" anchor="t">
            <a:spAutoFit/>
          </a:bodyPr>
          <a:lstStyle/>
          <a:p>
            <a:pPr algn="ctr" eaLnBrk="1" hangingPunct="1"/>
            <a:r>
              <a:rPr lang="fr-BE" altLang="fr-FR" sz="2400" b="1" spc="13">
                <a:solidFill>
                  <a:schemeClr val="bg1"/>
                </a:solidFill>
                <a:ea typeface="+mj-ea"/>
                <a:cs typeface="+mj-cs"/>
              </a:rPr>
              <a:t>Situation: </a:t>
            </a:r>
            <a:endParaRPr lang="fr-BE" altLang="fr-FR" sz="2400" spc="13">
              <a:solidFill>
                <a:schemeClr val="bg1"/>
              </a:solidFill>
              <a:ea typeface="+mj-ea"/>
              <a:cs typeface="+mj-cs"/>
            </a:endParaRPr>
          </a:p>
          <a:p>
            <a:pPr eaLnBrk="1" hangingPunct="1"/>
            <a:endParaRPr lang="fr-FR" altLang="fr-FR" sz="2000">
              <a:solidFill>
                <a:schemeClr val="bg1"/>
              </a:solidFill>
              <a:cs typeface="Arial"/>
            </a:endParaRPr>
          </a:p>
          <a:p>
            <a:pPr marL="285750" indent="-285750" eaLnBrk="1" hangingPunct="1">
              <a:buFont typeface="Arial" panose="020B0604020202020204" pitchFamily="34" charset="0"/>
              <a:buChar char="•"/>
            </a:pPr>
            <a:r>
              <a:rPr lang="en-GB" altLang="fr-FR">
                <a:solidFill>
                  <a:schemeClr val="bg1"/>
                </a:solidFill>
                <a:cs typeface="Arial"/>
              </a:rPr>
              <a:t>You have an appointment in the Smart2job company with Mr </a:t>
            </a:r>
            <a:r>
              <a:rPr lang="en-GB" altLang="fr-FR" err="1">
                <a:solidFill>
                  <a:schemeClr val="bg1"/>
                </a:solidFill>
                <a:cs typeface="Arial"/>
              </a:rPr>
              <a:t>Scouli</a:t>
            </a:r>
            <a:r>
              <a:rPr lang="en-GB" altLang="fr-FR">
                <a:solidFill>
                  <a:schemeClr val="bg1"/>
                </a:solidFill>
                <a:cs typeface="Arial"/>
              </a:rPr>
              <a:t>, the Fleet Manager, and his boss, Mr Stassen</a:t>
            </a:r>
          </a:p>
          <a:p>
            <a:pPr marL="285750" indent="-285750" eaLnBrk="1" hangingPunct="1">
              <a:buFont typeface="Arial" panose="020B0604020202020204" pitchFamily="34" charset="0"/>
              <a:buChar char="•"/>
            </a:pPr>
            <a:endParaRPr lang="en-GB" altLang="fr-FR">
              <a:solidFill>
                <a:schemeClr val="bg1"/>
              </a:solidFill>
              <a:cs typeface="Arial"/>
            </a:endParaRPr>
          </a:p>
          <a:p>
            <a:pPr marL="285750" indent="-285750" eaLnBrk="1" hangingPunct="1">
              <a:buFont typeface="Arial" panose="020B0604020202020204" pitchFamily="34" charset="0"/>
              <a:buChar char="•"/>
            </a:pPr>
            <a:r>
              <a:rPr lang="en-GB" altLang="fr-FR">
                <a:solidFill>
                  <a:schemeClr val="bg1"/>
                </a:solidFill>
                <a:cs typeface="Arial"/>
              </a:rPr>
              <a:t>This is a known customer of your business</a:t>
            </a:r>
          </a:p>
          <a:p>
            <a:pPr marL="285750" indent="-285750" eaLnBrk="1" hangingPunct="1">
              <a:buFont typeface="Arial" panose="020B0604020202020204" pitchFamily="34" charset="0"/>
              <a:buChar char="•"/>
            </a:pPr>
            <a:endParaRPr lang="en-GB" altLang="fr-FR">
              <a:solidFill>
                <a:schemeClr val="bg1"/>
              </a:solidFill>
              <a:cs typeface="Arial"/>
            </a:endParaRPr>
          </a:p>
          <a:p>
            <a:pPr marL="285750" indent="-285750" eaLnBrk="1" hangingPunct="1">
              <a:buFont typeface="Arial" panose="020B0604020202020204" pitchFamily="34" charset="0"/>
              <a:buChar char="•"/>
            </a:pPr>
            <a:r>
              <a:rPr lang="en-GB" altLang="fr-FR">
                <a:solidFill>
                  <a:schemeClr val="bg1"/>
                </a:solidFill>
                <a:cs typeface="Arial"/>
              </a:rPr>
              <a:t>Purpose of the meeting: to convince the boss of the advantages of selecting [New </a:t>
            </a:r>
            <a:r>
              <a:rPr lang="en-GB" altLang="fr-FR" err="1">
                <a:solidFill>
                  <a:schemeClr val="bg1"/>
                </a:solidFill>
                <a:cs typeface="Arial"/>
              </a:rPr>
              <a:t>Leaseco</a:t>
            </a:r>
            <a:r>
              <a:rPr lang="en-GB" altLang="fr-FR">
                <a:solidFill>
                  <a:schemeClr val="bg1"/>
                </a:solidFill>
                <a:cs typeface="Arial"/>
              </a:rPr>
              <a:t>] as a 3rd leasing supplier</a:t>
            </a:r>
          </a:p>
          <a:p>
            <a:pPr marL="285750" indent="-285750" eaLnBrk="1" hangingPunct="1">
              <a:buFont typeface="Arial" panose="020B0604020202020204" pitchFamily="34" charset="0"/>
              <a:buChar char="•"/>
            </a:pPr>
            <a:endParaRPr lang="en-GB" altLang="fr-FR">
              <a:solidFill>
                <a:schemeClr val="bg1"/>
              </a:solidFill>
              <a:cs typeface="Arial"/>
            </a:endParaRPr>
          </a:p>
          <a:p>
            <a:pPr marL="285750" indent="-285750" eaLnBrk="1" hangingPunct="1">
              <a:buFont typeface="Arial" panose="020B0604020202020204" pitchFamily="34" charset="0"/>
              <a:buChar char="•"/>
            </a:pPr>
            <a:r>
              <a:rPr lang="en-GB" altLang="fr-FR">
                <a:solidFill>
                  <a:schemeClr val="bg1"/>
                </a:solidFill>
                <a:cs typeface="Arial"/>
              </a:rPr>
              <a:t>Your objectives:</a:t>
            </a:r>
            <a:endParaRPr lang="fr-FR" altLang="fr-FR">
              <a:solidFill>
                <a:schemeClr val="bg1"/>
              </a:solidFill>
              <a:cs typeface="Arial"/>
            </a:endParaRPr>
          </a:p>
          <a:p>
            <a:pPr marL="285750" indent="-285750">
              <a:buFont typeface="Arial" panose="020B0604020202020204" pitchFamily="34" charset="0"/>
              <a:buChar char="•"/>
            </a:pPr>
            <a:endParaRPr lang="fr-FR" altLang="fr-FR" sz="1200">
              <a:solidFill>
                <a:schemeClr val="bg1"/>
              </a:solidFill>
              <a:cs typeface="Arial"/>
            </a:endParaRPr>
          </a:p>
          <a:p>
            <a:pPr marL="742950" lvl="1" indent="-285750">
              <a:buFont typeface="Arial" panose="020B0604020202020204" pitchFamily="34" charset="0"/>
              <a:buChar char="•"/>
            </a:pPr>
            <a:r>
              <a:rPr lang="en-GB" altLang="fr-FR">
                <a:solidFill>
                  <a:schemeClr val="bg1"/>
                </a:solidFill>
                <a:cs typeface="Arial"/>
              </a:rPr>
              <a:t>Explain the service offer and the strong points of the Captive </a:t>
            </a:r>
          </a:p>
          <a:p>
            <a:pPr marL="742950" lvl="1" indent="-285750">
              <a:buFont typeface="Arial" panose="020B0604020202020204" pitchFamily="34" charset="0"/>
              <a:buChar char="•"/>
            </a:pPr>
            <a:r>
              <a:rPr lang="en-GB" altLang="fr-FR">
                <a:solidFill>
                  <a:schemeClr val="bg1"/>
                </a:solidFill>
                <a:cs typeface="Arial"/>
              </a:rPr>
              <a:t>Defend your operational leasing offer</a:t>
            </a:r>
            <a:endParaRPr lang="fr-FR" altLang="fr-FR">
              <a:solidFill>
                <a:schemeClr val="bg1"/>
              </a:solidFill>
              <a:cs typeface="Arial"/>
            </a:endParaRPr>
          </a:p>
        </p:txBody>
      </p:sp>
      <p:pic>
        <p:nvPicPr>
          <p:cNvPr id="13" name="Picture 2" descr="Stellantis dévoile un florilège de slogans pour ses marques">
            <a:extLst>
              <a:ext uri="{FF2B5EF4-FFF2-40B4-BE49-F238E27FC236}">
                <a16:creationId xmlns:a16="http://schemas.microsoft.com/office/drawing/2014/main" id="{5FB07119-8EDD-2A19-6005-3213A592C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30" y="664277"/>
            <a:ext cx="430584" cy="26205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4" name="Picture 2" descr="Drapeaux Monde Banque d'images et photos libres de droit - iStock">
            <a:extLst>
              <a:ext uri="{FF2B5EF4-FFF2-40B4-BE49-F238E27FC236}">
                <a16:creationId xmlns:a16="http://schemas.microsoft.com/office/drawing/2014/main" id="{469EC07D-A276-4361-4343-0C85DEBF7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36" y="628818"/>
            <a:ext cx="314657" cy="28725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4B6DFC2-AC70-401B-70DD-17028985284F}"/>
              </a:ext>
            </a:extLst>
          </p:cNvPr>
          <p:cNvSpPr txBox="1"/>
          <p:nvPr/>
        </p:nvSpPr>
        <p:spPr>
          <a:xfrm>
            <a:off x="7639664" y="4313748"/>
            <a:ext cx="3636542" cy="375552"/>
          </a:xfrm>
          <a:prstGeom prst="rect">
            <a:avLst/>
          </a:prstGeom>
          <a:noFill/>
        </p:spPr>
        <p:txBody>
          <a:bodyPr wrap="square">
            <a:spAutoFit/>
          </a:bodyPr>
          <a:lstStyle/>
          <a:p>
            <a:pPr algn="ctr">
              <a:lnSpc>
                <a:spcPct val="107000"/>
              </a:lnSpc>
              <a:spcAft>
                <a:spcPts val="800"/>
              </a:spcAft>
            </a:pPr>
            <a:r>
              <a:rPr lang="fr-BE" sz="1800" b="1">
                <a:effectLst/>
                <a:latin typeface="Encode Sans" panose="020B0604020202020204" charset="0"/>
                <a:ea typeface="Calibri" panose="020F0502020204030204" pitchFamily="34" charset="0"/>
                <a:cs typeface="Arial" panose="020B0604020202020204" pitchFamily="34" charset="0"/>
              </a:rPr>
              <a:t>HR Talent Manager</a:t>
            </a:r>
          </a:p>
        </p:txBody>
      </p:sp>
      <p:sp>
        <p:nvSpPr>
          <p:cNvPr id="22" name="Slide Number Placeholder 2">
            <a:extLst>
              <a:ext uri="{FF2B5EF4-FFF2-40B4-BE49-F238E27FC236}">
                <a16:creationId xmlns:a16="http://schemas.microsoft.com/office/drawing/2014/main" id="{DEC822D7-B62A-FF7B-E12B-629E786F9BB2}"/>
              </a:ext>
            </a:extLst>
          </p:cNvPr>
          <p:cNvSpPr>
            <a:spLocks noGrp="1"/>
          </p:cNvSpPr>
          <p:nvPr>
            <p:ph type="sldNum" sz="quarter" idx="17"/>
          </p:nvPr>
        </p:nvSpPr>
        <p:spPr>
          <a:xfrm>
            <a:off x="11346100" y="6510034"/>
            <a:ext cx="720000" cy="216000"/>
          </a:xfrm>
        </p:spPr>
        <p:txBody>
          <a:bodyPr/>
          <a:lstStyle/>
          <a:p>
            <a:fld id="{6604329A-497E-4999-AF33-FDAE6902A437}" type="slidenum">
              <a:rPr lang="en-US" dirty="0" smtClean="0"/>
              <a:pPr/>
              <a:t>14</a:t>
            </a:fld>
            <a:endParaRPr lang="en-US"/>
          </a:p>
        </p:txBody>
      </p:sp>
      <p:pic>
        <p:nvPicPr>
          <p:cNvPr id="4" name="Picture 3">
            <a:extLst>
              <a:ext uri="{FF2B5EF4-FFF2-40B4-BE49-F238E27FC236}">
                <a16:creationId xmlns:a16="http://schemas.microsoft.com/office/drawing/2014/main" id="{C611BC26-670C-9673-7E0A-3936E91E4910}"/>
              </a:ext>
            </a:extLst>
          </p:cNvPr>
          <p:cNvPicPr>
            <a:picLocks noChangeAspect="1"/>
          </p:cNvPicPr>
          <p:nvPr/>
        </p:nvPicPr>
        <p:blipFill>
          <a:blip r:embed="rId5"/>
          <a:stretch>
            <a:fillRect/>
          </a:stretch>
        </p:blipFill>
        <p:spPr>
          <a:xfrm>
            <a:off x="6772077" y="2356476"/>
            <a:ext cx="5065962" cy="2145048"/>
          </a:xfrm>
          <a:prstGeom prst="rect">
            <a:avLst/>
          </a:prstGeom>
        </p:spPr>
      </p:pic>
    </p:spTree>
    <p:extLst>
      <p:ext uri="{BB962C8B-B14F-4D97-AF65-F5344CB8AC3E}">
        <p14:creationId xmlns:p14="http://schemas.microsoft.com/office/powerpoint/2010/main" val="355128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40E738-0539-4BE0-A3FD-DA8628B10DAF}"/>
              </a:ext>
            </a:extLst>
          </p:cNvPr>
          <p:cNvSpPr>
            <a:spLocks noGrp="1"/>
          </p:cNvSpPr>
          <p:nvPr>
            <p:ph type="body" idx="1"/>
          </p:nvPr>
        </p:nvSpPr>
        <p:spPr/>
        <p:txBody>
          <a:bodyPr>
            <a:normAutofit/>
          </a:bodyPr>
          <a:lstStyle/>
          <a:p>
            <a:r>
              <a:rPr lang="fr-FR"/>
              <a:t>case </a:t>
            </a:r>
            <a:r>
              <a:rPr lang="fr-FR" err="1"/>
              <a:t>study</a:t>
            </a:r>
            <a:r>
              <a:rPr lang="fr-FR"/>
              <a:t> phase #1</a:t>
            </a:r>
            <a:endParaRPr lang="en-US"/>
          </a:p>
        </p:txBody>
      </p:sp>
      <p:sp>
        <p:nvSpPr>
          <p:cNvPr id="5" name="Text Placeholder 4">
            <a:extLst>
              <a:ext uri="{FF2B5EF4-FFF2-40B4-BE49-F238E27FC236}">
                <a16:creationId xmlns:a16="http://schemas.microsoft.com/office/drawing/2014/main" id="{A657FB2F-B220-DDCE-3E2A-C10ACB5B083C}"/>
              </a:ext>
            </a:extLst>
          </p:cNvPr>
          <p:cNvSpPr>
            <a:spLocks noGrp="1"/>
          </p:cNvSpPr>
          <p:nvPr>
            <p:ph type="body" sz="quarter" idx="19"/>
          </p:nvPr>
        </p:nvSpPr>
        <p:spPr/>
        <p:txBody>
          <a:bodyPr/>
          <a:lstStyle/>
          <a:p>
            <a:r>
              <a:rPr lang="fr-BE"/>
              <a:t>02</a:t>
            </a:r>
            <a:endParaRPr lang="en-US"/>
          </a:p>
        </p:txBody>
      </p:sp>
      <p:sp>
        <p:nvSpPr>
          <p:cNvPr id="4" name="Text Placeholder 3">
            <a:extLst>
              <a:ext uri="{FF2B5EF4-FFF2-40B4-BE49-F238E27FC236}">
                <a16:creationId xmlns:a16="http://schemas.microsoft.com/office/drawing/2014/main" id="{418EDE4D-749F-EA56-B92B-2E0A49FDCB51}"/>
              </a:ext>
            </a:extLst>
          </p:cNvPr>
          <p:cNvSpPr>
            <a:spLocks noGrp="1"/>
          </p:cNvSpPr>
          <p:nvPr>
            <p:ph type="body" sz="quarter" idx="13"/>
          </p:nvPr>
        </p:nvSpPr>
        <p:spPr>
          <a:xfrm>
            <a:off x="546100" y="1129180"/>
            <a:ext cx="11153774" cy="4861426"/>
          </a:xfrm>
        </p:spPr>
        <p:txBody>
          <a:bodyPr vert="horz" lIns="91440" tIns="45720" rIns="91440" bIns="45720" rtlCol="0" anchor="t">
            <a:noAutofit/>
          </a:bodyPr>
          <a:lstStyle/>
          <a:p>
            <a:r>
              <a:rPr lang="en-GB" sz="1400" b="1" dirty="0">
                <a:solidFill>
                  <a:schemeClr val="tx1"/>
                </a:solidFill>
                <a:latin typeface="+mn-lt"/>
              </a:rPr>
              <a:t>What you already know about this customer:</a:t>
            </a:r>
            <a:endParaRPr lang="fr-BE" sz="1400" b="1" dirty="0">
              <a:solidFill>
                <a:schemeClr val="tx1"/>
              </a:solidFill>
              <a:latin typeface="+mn-lt"/>
            </a:endParaRPr>
          </a:p>
          <a:p>
            <a:pPr marL="215900" lvl="1" indent="-215900"/>
            <a:endParaRPr lang="fr-BE" sz="1400"/>
          </a:p>
          <a:p>
            <a:pPr marL="215900" lvl="1" indent="-215900"/>
            <a:r>
              <a:rPr lang="en-GB" sz="1400" dirty="0"/>
              <a:t>Fleet of 60 cars, including 27 Stellantis vehicles (17 Peugeot, 6 Citroën, 2 DS, 2 Fiat)</a:t>
            </a:r>
          </a:p>
          <a:p>
            <a:pPr marL="215900" lvl="1" indent="-215900"/>
            <a:endParaRPr lang="en-GB" sz="1100"/>
          </a:p>
          <a:p>
            <a:pPr marL="215900" lvl="1" indent="-215900"/>
            <a:r>
              <a:rPr lang="en-GB" sz="1400" dirty="0"/>
              <a:t>Current financing method: operational leasing, excluding insurance - 36 months/75,000 km or 48 months/80,000km</a:t>
            </a:r>
          </a:p>
          <a:p>
            <a:pPr marL="215900" lvl="1" indent="-215900"/>
            <a:endParaRPr lang="en-GB" sz="1100"/>
          </a:p>
          <a:p>
            <a:pPr marL="215900" lvl="1" indent="-215900"/>
            <a:r>
              <a:rPr lang="en-GB" sz="1400" dirty="0"/>
              <a:t>Current suppliers: 2 multi-brand leasing companies</a:t>
            </a:r>
          </a:p>
          <a:p>
            <a:pPr marL="215900" lvl="1" indent="-215900"/>
            <a:endParaRPr lang="en-GB" sz="1100"/>
          </a:p>
          <a:p>
            <a:pPr marL="215900" lvl="1" indent="-215900"/>
            <a:r>
              <a:rPr lang="en-GB" sz="1400" dirty="0"/>
              <a:t>3 categories of staff are eligible to a company car. Free choice of users within an allocation grid (based on a range of operational leasing rents)</a:t>
            </a:r>
          </a:p>
          <a:p>
            <a:pPr marL="215900" lvl="1" indent="-215900"/>
            <a:endParaRPr lang="en-GB" sz="1100"/>
          </a:p>
          <a:p>
            <a:pPr marL="215900" lvl="1" indent="-215900"/>
            <a:r>
              <a:rPr lang="en-GB" sz="1400" dirty="0"/>
              <a:t>The new Fleet Manager, Mr. </a:t>
            </a:r>
            <a:r>
              <a:rPr lang="en-GB" sz="1400" dirty="0" err="1"/>
              <a:t>Scouli</a:t>
            </a:r>
            <a:r>
              <a:rPr lang="en-GB" sz="1400" dirty="0"/>
              <a:t>, wants to choose </a:t>
            </a:r>
            <a:r>
              <a:rPr lang="en-GB" sz="1400" dirty="0" err="1"/>
              <a:t>Leasys</a:t>
            </a:r>
            <a:r>
              <a:rPr lang="en-GB" sz="1400" dirty="0"/>
              <a:t> as a 3</a:t>
            </a:r>
            <a:r>
              <a:rPr lang="en-GB" sz="1400" baseline="30000" dirty="0"/>
              <a:t>rd</a:t>
            </a:r>
            <a:r>
              <a:rPr lang="en-GB" sz="1400" dirty="0"/>
              <a:t> leasing supplier</a:t>
            </a:r>
          </a:p>
          <a:p>
            <a:pPr marL="215900" lvl="1" indent="-215900"/>
            <a:endParaRPr lang="fr-BE" sz="1100"/>
          </a:p>
          <a:p>
            <a:pPr marL="215900" lvl="1" indent="-215900"/>
            <a:r>
              <a:rPr lang="en-GB" sz="1400" dirty="0">
                <a:latin typeface="+mn-lt"/>
                <a:sym typeface="Wingdings" panose="05000000000000000000" pitchFamily="2" charset="2"/>
              </a:rPr>
              <a:t>You already met with Mr </a:t>
            </a:r>
            <a:r>
              <a:rPr lang="en-GB" sz="1400" dirty="0" err="1">
                <a:latin typeface="+mn-lt"/>
                <a:sym typeface="Wingdings" panose="05000000000000000000" pitchFamily="2" charset="2"/>
              </a:rPr>
              <a:t>Scouli</a:t>
            </a:r>
            <a:r>
              <a:rPr lang="en-GB" sz="1400" dirty="0">
                <a:latin typeface="+mn-lt"/>
                <a:sym typeface="Wingdings" panose="05000000000000000000" pitchFamily="2" charset="2"/>
              </a:rPr>
              <a:t> last week</a:t>
            </a:r>
            <a:r>
              <a:rPr lang="fr-BE" sz="1400" dirty="0">
                <a:latin typeface="+mn-lt"/>
                <a:sym typeface="Wingdings" panose="05000000000000000000" pitchFamily="2" charset="2"/>
              </a:rPr>
              <a:t>  </a:t>
            </a:r>
            <a:r>
              <a:rPr lang="en-GB" sz="1400" dirty="0">
                <a:latin typeface="+mn-lt"/>
                <a:sym typeface="Wingdings" panose="05000000000000000000" pitchFamily="2" charset="2"/>
              </a:rPr>
              <a:t>You confirmed his idea of </a:t>
            </a:r>
            <a:r>
              <a:rPr lang="en-GB" sz="1400" dirty="0">
                <a:sym typeface="Wingdings" panose="05000000000000000000" pitchFamily="2" charset="2"/>
              </a:rPr>
              <a:t>propos</a:t>
            </a:r>
            <a:r>
              <a:rPr lang="en-GB" sz="1400" dirty="0">
                <a:latin typeface="+mn-lt"/>
                <a:sym typeface="Wingdings" panose="05000000000000000000" pitchFamily="2" charset="2"/>
              </a:rPr>
              <a:t>ing</a:t>
            </a:r>
            <a:r>
              <a:rPr lang="en-GB" sz="1400" dirty="0">
                <a:sym typeface="Wingdings" panose="05000000000000000000" pitchFamily="2" charset="2"/>
              </a:rPr>
              <a:t> </a:t>
            </a:r>
            <a:r>
              <a:rPr lang="en-GB" sz="1400" dirty="0" err="1">
                <a:sym typeface="Wingdings" panose="05000000000000000000" pitchFamily="2" charset="2"/>
              </a:rPr>
              <a:t>Leasys</a:t>
            </a:r>
            <a:r>
              <a:rPr lang="en-GB" sz="1400" dirty="0">
                <a:sym typeface="Wingdings" panose="05000000000000000000" pitchFamily="2" charset="2"/>
              </a:rPr>
              <a:t>  </a:t>
            </a:r>
            <a:r>
              <a:rPr lang="en-GB" sz="1400" dirty="0">
                <a:latin typeface="+mn-lt"/>
                <a:sym typeface="Wingdings" panose="05000000000000000000" pitchFamily="2" charset="2"/>
              </a:rPr>
              <a:t>as a third operational leasing supplier</a:t>
            </a:r>
            <a:r>
              <a:rPr lang="fr-BE" sz="1400" dirty="0">
                <a:latin typeface="+mn-lt"/>
                <a:sym typeface="Wingdings" panose="05000000000000000000" pitchFamily="2" charset="2"/>
              </a:rPr>
              <a:t> </a:t>
            </a:r>
            <a:endParaRPr lang="fr-BE" sz="1400" dirty="0">
              <a:latin typeface="+mn-lt"/>
            </a:endParaRPr>
          </a:p>
          <a:p>
            <a:pPr marL="215900" lvl="1" indent="-215900"/>
            <a:endParaRPr lang="fr-BE" sz="1100">
              <a:latin typeface="+mn-lt"/>
              <a:sym typeface="Wingdings" panose="05000000000000000000" pitchFamily="2" charset="2"/>
            </a:endParaRPr>
          </a:p>
          <a:p>
            <a:pPr marL="215900" lvl="1" indent="-215900"/>
            <a:r>
              <a:rPr lang="en-GB" sz="1400" dirty="0"/>
              <a:t>The boss is not in favour of the idea</a:t>
            </a:r>
            <a:r>
              <a:rPr lang="fr-BE" sz="1400" dirty="0"/>
              <a:t> </a:t>
            </a:r>
            <a:r>
              <a:rPr lang="fr-BE" sz="1400" dirty="0">
                <a:sym typeface="Wingdings" panose="05000000000000000000" pitchFamily="2" charset="2"/>
              </a:rPr>
              <a:t> </a:t>
            </a:r>
            <a:r>
              <a:rPr lang="en-GB" sz="1400" dirty="0">
                <a:sym typeface="Wingdings" panose="05000000000000000000" pitchFamily="2" charset="2"/>
              </a:rPr>
              <a:t>He will have to be convinced</a:t>
            </a:r>
            <a:endParaRPr lang="fr-BE" sz="1400" dirty="0">
              <a:sym typeface="Wingdings" panose="05000000000000000000" pitchFamily="2" charset="2"/>
            </a:endParaRPr>
          </a:p>
          <a:p>
            <a:pPr marL="215900" lvl="1" indent="-215900"/>
            <a:endParaRPr lang="fr-BE" sz="1400">
              <a:latin typeface="+mn-lt"/>
            </a:endParaRPr>
          </a:p>
          <a:p>
            <a:endParaRPr lang="fr-BE" sz="1400">
              <a:latin typeface="+mn-lt"/>
            </a:endParaRPr>
          </a:p>
        </p:txBody>
      </p:sp>
      <p:sp>
        <p:nvSpPr>
          <p:cNvPr id="6" name="Slide Number Placeholder 5">
            <a:extLst>
              <a:ext uri="{FF2B5EF4-FFF2-40B4-BE49-F238E27FC236}">
                <a16:creationId xmlns:a16="http://schemas.microsoft.com/office/drawing/2014/main" id="{49F27E07-078D-40A9-9564-024355544F19}"/>
              </a:ext>
            </a:extLst>
          </p:cNvPr>
          <p:cNvSpPr>
            <a:spLocks noGrp="1"/>
          </p:cNvSpPr>
          <p:nvPr>
            <p:ph type="sldNum" sz="quarter" idx="17"/>
          </p:nvPr>
        </p:nvSpPr>
        <p:spPr>
          <a:prstGeom prst="rect">
            <a:avLst/>
          </a:prstGeom>
        </p:spPr>
        <p:txBody>
          <a:bodyPr vert="horz" lIns="91440" tIns="45720" rIns="91440" bIns="45720" rtlCol="0" anchor="ctr">
            <a:noAutofit/>
          </a:bodyPr>
          <a:lstStyle>
            <a:defPPr>
              <a:defRPr lang="fr-FR"/>
            </a:defPPr>
            <a:lvl1pPr marL="0" algn="r" defTabSz="914400" rtl="0" eaLnBrk="1" latinLnBrk="0" hangingPunct="1">
              <a:defRPr sz="9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A587B-5814-4D9B-9598-FE9CB954CB01}" type="slidenum">
              <a:rPr lang="en-US" smtClean="0"/>
              <a:pPr/>
              <a:t>15</a:t>
            </a:fld>
            <a:endParaRPr lang="en-GB"/>
          </a:p>
        </p:txBody>
      </p:sp>
      <p:sp>
        <p:nvSpPr>
          <p:cNvPr id="3" name="Title 2">
            <a:extLst>
              <a:ext uri="{FF2B5EF4-FFF2-40B4-BE49-F238E27FC236}">
                <a16:creationId xmlns:a16="http://schemas.microsoft.com/office/drawing/2014/main" id="{13A4F726-BF17-4D3E-B557-63C6B5883F12}"/>
              </a:ext>
            </a:extLst>
          </p:cNvPr>
          <p:cNvSpPr>
            <a:spLocks noGrp="1"/>
          </p:cNvSpPr>
          <p:nvPr>
            <p:ph type="title"/>
          </p:nvPr>
        </p:nvSpPr>
        <p:spPr/>
        <p:txBody>
          <a:bodyPr/>
          <a:lstStyle/>
          <a:p>
            <a:pPr algn="r"/>
            <a:r>
              <a:rPr lang="fr-FR" sz="1400" cap="all">
                <a:solidFill>
                  <a:schemeClr val="tx2"/>
                </a:solidFill>
                <a:latin typeface="+mj-lt"/>
                <a:ea typeface="+mj-ea"/>
                <a:cs typeface="+mj-cs"/>
              </a:rPr>
              <a:t>The information </a:t>
            </a:r>
            <a:r>
              <a:rPr lang="fr-FR" sz="1400" cap="all" err="1">
                <a:solidFill>
                  <a:schemeClr val="tx2"/>
                </a:solidFill>
                <a:latin typeface="+mj-lt"/>
                <a:ea typeface="+mj-ea"/>
                <a:cs typeface="+mj-cs"/>
              </a:rPr>
              <a:t>you</a:t>
            </a:r>
            <a:r>
              <a:rPr lang="fr-FR" sz="1400" cap="all">
                <a:solidFill>
                  <a:schemeClr val="tx2"/>
                </a:solidFill>
                <a:latin typeface="+mj-lt"/>
                <a:ea typeface="+mj-ea"/>
                <a:cs typeface="+mj-cs"/>
              </a:rPr>
              <a:t> have</a:t>
            </a:r>
          </a:p>
        </p:txBody>
      </p:sp>
      <p:pic>
        <p:nvPicPr>
          <p:cNvPr id="7" name="Picture 2" descr="Stellantis dévoile un florilège de slogans pour ses marques">
            <a:extLst>
              <a:ext uri="{FF2B5EF4-FFF2-40B4-BE49-F238E27FC236}">
                <a16:creationId xmlns:a16="http://schemas.microsoft.com/office/drawing/2014/main" id="{D1C1F6A7-0D7E-42AB-C581-644199064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30" y="664277"/>
            <a:ext cx="430584" cy="26205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 name="Picture 2" descr="Drapeaux Monde Banque d'images et photos libres de droit - iStock">
            <a:extLst>
              <a:ext uri="{FF2B5EF4-FFF2-40B4-BE49-F238E27FC236}">
                <a16:creationId xmlns:a16="http://schemas.microsoft.com/office/drawing/2014/main" id="{796F67DE-5418-ED15-69AD-14EC12C6F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36" y="628818"/>
            <a:ext cx="314657" cy="2872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73A1390-26EC-1642-9915-F186A6E7B9B8}"/>
              </a:ext>
            </a:extLst>
          </p:cNvPr>
          <p:cNvSpPr/>
          <p:nvPr/>
        </p:nvSpPr>
        <p:spPr>
          <a:xfrm>
            <a:off x="3384223" y="520493"/>
            <a:ext cx="4526703" cy="608687"/>
          </a:xfrm>
          <a:prstGeom prst="rect">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 </a:t>
            </a:r>
            <a:r>
              <a:rPr lang="en-US" dirty="0" err="1"/>
              <a:t>LeaseCo</a:t>
            </a:r>
            <a:r>
              <a:rPr lang="en-US" dirty="0"/>
              <a:t> renamed in </a:t>
            </a:r>
            <a:r>
              <a:rPr lang="en-US" dirty="0" err="1"/>
              <a:t>Leasys</a:t>
            </a:r>
            <a:endParaRPr lang="fr-FR" dirty="0"/>
          </a:p>
        </p:txBody>
      </p:sp>
      <p:sp>
        <p:nvSpPr>
          <p:cNvPr id="10" name="Ellipse 9">
            <a:extLst>
              <a:ext uri="{FF2B5EF4-FFF2-40B4-BE49-F238E27FC236}">
                <a16:creationId xmlns:a16="http://schemas.microsoft.com/office/drawing/2014/main" id="{9BD45B25-87F1-438E-47B0-EA5398FEEACC}"/>
              </a:ext>
            </a:extLst>
          </p:cNvPr>
          <p:cNvSpPr/>
          <p:nvPr/>
        </p:nvSpPr>
        <p:spPr>
          <a:xfrm>
            <a:off x="-336900" y="1300065"/>
            <a:ext cx="1102936" cy="1004267"/>
          </a:xfrm>
          <a:prstGeom prst="ellipse">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9815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40E738-0539-4BE0-A3FD-DA8628B10DAF}"/>
              </a:ext>
            </a:extLst>
          </p:cNvPr>
          <p:cNvSpPr>
            <a:spLocks noGrp="1"/>
          </p:cNvSpPr>
          <p:nvPr>
            <p:ph type="body" idx="1"/>
          </p:nvPr>
        </p:nvSpPr>
        <p:spPr/>
        <p:txBody>
          <a:bodyPr>
            <a:normAutofit/>
          </a:bodyPr>
          <a:lstStyle/>
          <a:p>
            <a:r>
              <a:rPr lang="fr-FR"/>
              <a:t>case </a:t>
            </a:r>
            <a:r>
              <a:rPr lang="fr-FR" err="1"/>
              <a:t>study</a:t>
            </a:r>
            <a:r>
              <a:rPr lang="fr-FR"/>
              <a:t> phase #1</a:t>
            </a:r>
            <a:endParaRPr lang="en-US"/>
          </a:p>
        </p:txBody>
      </p:sp>
      <p:sp>
        <p:nvSpPr>
          <p:cNvPr id="5" name="Text Placeholder 4">
            <a:extLst>
              <a:ext uri="{FF2B5EF4-FFF2-40B4-BE49-F238E27FC236}">
                <a16:creationId xmlns:a16="http://schemas.microsoft.com/office/drawing/2014/main" id="{A657FB2F-B220-DDCE-3E2A-C10ACB5B083C}"/>
              </a:ext>
            </a:extLst>
          </p:cNvPr>
          <p:cNvSpPr>
            <a:spLocks noGrp="1"/>
          </p:cNvSpPr>
          <p:nvPr>
            <p:ph type="body" sz="quarter" idx="19"/>
          </p:nvPr>
        </p:nvSpPr>
        <p:spPr/>
        <p:txBody>
          <a:bodyPr/>
          <a:lstStyle/>
          <a:p>
            <a:r>
              <a:rPr lang="fr-BE"/>
              <a:t>02</a:t>
            </a:r>
            <a:endParaRPr lang="en-US"/>
          </a:p>
        </p:txBody>
      </p:sp>
      <p:sp>
        <p:nvSpPr>
          <p:cNvPr id="4" name="Text Placeholder 3">
            <a:extLst>
              <a:ext uri="{FF2B5EF4-FFF2-40B4-BE49-F238E27FC236}">
                <a16:creationId xmlns:a16="http://schemas.microsoft.com/office/drawing/2014/main" id="{418EDE4D-749F-EA56-B92B-2E0A49FDCB51}"/>
              </a:ext>
            </a:extLst>
          </p:cNvPr>
          <p:cNvSpPr>
            <a:spLocks noGrp="1"/>
          </p:cNvSpPr>
          <p:nvPr>
            <p:ph type="body" sz="quarter" idx="13"/>
          </p:nvPr>
        </p:nvSpPr>
        <p:spPr>
          <a:xfrm>
            <a:off x="546100" y="1129180"/>
            <a:ext cx="10800000" cy="4861426"/>
          </a:xfrm>
        </p:spPr>
        <p:txBody>
          <a:bodyPr vert="horz" lIns="91440" tIns="45720" rIns="91440" bIns="45720" rtlCol="0" anchor="t">
            <a:noAutofit/>
          </a:bodyPr>
          <a:lstStyle/>
          <a:p>
            <a:endParaRPr lang="fr-BE" sz="1400">
              <a:latin typeface="+mn-lt"/>
            </a:endParaRPr>
          </a:p>
          <a:p>
            <a:r>
              <a:rPr lang="fr-BE" sz="1400" b="1" err="1">
                <a:solidFill>
                  <a:schemeClr val="tx1"/>
                </a:solidFill>
                <a:latin typeface="+mn-lt"/>
                <a:sym typeface="Wingdings" panose="05000000000000000000" pitchFamily="2" charset="2"/>
              </a:rPr>
              <a:t>Diagnosis</a:t>
            </a:r>
            <a:r>
              <a:rPr lang="fr-BE" sz="1400" b="1">
                <a:solidFill>
                  <a:schemeClr val="tx1"/>
                </a:solidFill>
                <a:latin typeface="+mn-lt"/>
                <a:sym typeface="Wingdings" panose="05000000000000000000" pitchFamily="2" charset="2"/>
              </a:rPr>
              <a:t>:</a:t>
            </a:r>
            <a:endParaRPr lang="fr-BE" sz="1400" b="1">
              <a:solidFill>
                <a:schemeClr val="tx1"/>
              </a:solidFill>
              <a:latin typeface="+mn-lt"/>
            </a:endParaRPr>
          </a:p>
          <a:p>
            <a:pPr marL="215900" lvl="1" indent="-215900"/>
            <a:r>
              <a:rPr lang="fr-FR" sz="1400">
                <a:latin typeface="+mn-lt"/>
                <a:sym typeface="Wingdings" panose="05000000000000000000" pitchFamily="2" charset="2"/>
              </a:rPr>
              <a:t>Business </a:t>
            </a:r>
            <a:r>
              <a:rPr lang="fr-FR" sz="1400" err="1">
                <a:latin typeface="+mn-lt"/>
                <a:sym typeface="Wingdings" panose="05000000000000000000" pitchFamily="2" charset="2"/>
              </a:rPr>
              <a:t>potential</a:t>
            </a:r>
            <a:r>
              <a:rPr lang="fr-FR" sz="1400">
                <a:latin typeface="+mn-lt"/>
                <a:sym typeface="Wingdings" panose="05000000000000000000" pitchFamily="2" charset="2"/>
              </a:rPr>
              <a:t>:</a:t>
            </a:r>
            <a:endParaRPr lang="fr-FR" sz="1400">
              <a:latin typeface="+mn-lt"/>
            </a:endParaRPr>
          </a:p>
          <a:p>
            <a:pPr marL="215900" lvl="2"/>
            <a:r>
              <a:rPr lang="en-GB" sz="1200">
                <a:solidFill>
                  <a:schemeClr val="tx1"/>
                </a:solidFill>
                <a:latin typeface="+mn-lt"/>
                <a:sym typeface="Wingdings" panose="05000000000000000000" pitchFamily="2" charset="2"/>
              </a:rPr>
              <a:t>Renewal </a:t>
            </a:r>
            <a:r>
              <a:rPr lang="en-GB" sz="1200">
                <a:solidFill>
                  <a:schemeClr val="tx1"/>
                </a:solidFill>
                <a:sym typeface="Wingdings" panose="05000000000000000000" pitchFamily="2" charset="2"/>
              </a:rPr>
              <a:t>within</a:t>
            </a:r>
            <a:r>
              <a:rPr lang="en-GB" sz="1200">
                <a:solidFill>
                  <a:schemeClr val="tx1"/>
                </a:solidFill>
                <a:latin typeface="+mn-lt"/>
                <a:sym typeface="Wingdings" panose="05000000000000000000" pitchFamily="2" charset="2"/>
              </a:rPr>
              <a:t> 6 months of  24 vehicles, including 23 </a:t>
            </a:r>
            <a:r>
              <a:rPr lang="en-GB" sz="1200" err="1">
                <a:solidFill>
                  <a:schemeClr val="tx1"/>
                </a:solidFill>
                <a:latin typeface="+mn-lt"/>
                <a:sym typeface="Wingdings" panose="05000000000000000000" pitchFamily="2" charset="2"/>
              </a:rPr>
              <a:t>Stellantis</a:t>
            </a:r>
            <a:r>
              <a:rPr lang="en-GB" sz="1200">
                <a:solidFill>
                  <a:schemeClr val="tx1"/>
                </a:solidFill>
                <a:latin typeface="+mn-lt"/>
                <a:sym typeface="Wingdings" panose="05000000000000000000" pitchFamily="2" charset="2"/>
              </a:rPr>
              <a:t> (3 Citroën, 2 Fiat, 6 Opel, 12 Peugeot)</a:t>
            </a:r>
            <a:endParaRPr lang="fr-FR" sz="1200">
              <a:solidFill>
                <a:schemeClr val="tx1"/>
              </a:solidFill>
              <a:latin typeface="+mn-lt"/>
            </a:endParaRPr>
          </a:p>
          <a:p>
            <a:pPr marL="215900" lvl="1" indent="-215900"/>
            <a:endParaRPr lang="fr-FR" sz="1400">
              <a:latin typeface="+mn-lt"/>
              <a:sym typeface="Wingdings" panose="05000000000000000000" pitchFamily="2" charset="2"/>
            </a:endParaRPr>
          </a:p>
          <a:p>
            <a:pPr marL="215900" lvl="1" indent="-215900"/>
            <a:r>
              <a:rPr lang="fr-FR" sz="1400">
                <a:latin typeface="+mn-lt"/>
                <a:sym typeface="Wingdings" panose="05000000000000000000" pitchFamily="2" charset="2"/>
              </a:rPr>
              <a:t>Main expectations:</a:t>
            </a:r>
            <a:endParaRPr lang="fr-FR" sz="1400">
              <a:latin typeface="+mn-lt"/>
            </a:endParaRPr>
          </a:p>
          <a:p>
            <a:pPr marL="215900" lvl="2"/>
            <a:r>
              <a:rPr lang="en-GB" sz="1200">
                <a:solidFill>
                  <a:schemeClr val="tx1"/>
                </a:solidFill>
                <a:sym typeface="Wingdings" panose="05000000000000000000" pitchFamily="2" charset="2"/>
              </a:rPr>
              <a:t>S</a:t>
            </a:r>
            <a:r>
              <a:rPr lang="en-GB" sz="1200">
                <a:solidFill>
                  <a:schemeClr val="tx1"/>
                </a:solidFill>
                <a:latin typeface="+mn-lt"/>
                <a:sym typeface="Wingdings" panose="05000000000000000000" pitchFamily="2" charset="2"/>
              </a:rPr>
              <a:t>upport the Fleet </a:t>
            </a:r>
            <a:r>
              <a:rPr lang="en-GB" sz="1200">
                <a:solidFill>
                  <a:schemeClr val="tx1"/>
                </a:solidFill>
                <a:sym typeface="Wingdings" panose="05000000000000000000" pitchFamily="2" charset="2"/>
              </a:rPr>
              <a:t>M</a:t>
            </a:r>
            <a:r>
              <a:rPr lang="en-GB" sz="1200">
                <a:solidFill>
                  <a:schemeClr val="tx1"/>
                </a:solidFill>
                <a:latin typeface="+mn-lt"/>
                <a:sym typeface="Wingdings" panose="05000000000000000000" pitchFamily="2" charset="2"/>
              </a:rPr>
              <a:t>anager in convincing the decision-maker of the interest in </a:t>
            </a:r>
            <a:r>
              <a:rPr lang="en-GB" sz="1200">
                <a:solidFill>
                  <a:schemeClr val="tx1"/>
                </a:solidFill>
                <a:sym typeface="Wingdings" panose="05000000000000000000" pitchFamily="2" charset="2"/>
              </a:rPr>
              <a:t>select</a:t>
            </a:r>
            <a:r>
              <a:rPr lang="en-GB" sz="1200">
                <a:solidFill>
                  <a:schemeClr val="tx1"/>
                </a:solidFill>
                <a:latin typeface="+mn-lt"/>
                <a:sym typeface="Wingdings" panose="05000000000000000000" pitchFamily="2" charset="2"/>
              </a:rPr>
              <a:t>ing a captive leasing company as a 3</a:t>
            </a:r>
            <a:r>
              <a:rPr lang="en-GB" sz="1200" baseline="30000">
                <a:solidFill>
                  <a:schemeClr val="tx1"/>
                </a:solidFill>
                <a:latin typeface="+mn-lt"/>
                <a:sym typeface="Wingdings" panose="05000000000000000000" pitchFamily="2" charset="2"/>
              </a:rPr>
              <a:t>rd</a:t>
            </a:r>
            <a:r>
              <a:rPr lang="en-GB" sz="1200">
                <a:solidFill>
                  <a:schemeClr val="tx1"/>
                </a:solidFill>
                <a:latin typeface="+mn-lt"/>
                <a:sym typeface="Wingdings" panose="05000000000000000000" pitchFamily="2" charset="2"/>
              </a:rPr>
              <a:t> supplier. Indeed, this will challenge the offer competitiveness of the 2 multi-brand leasing companies which are the company's current suppliers </a:t>
            </a:r>
          </a:p>
          <a:p>
            <a:pPr marL="215900" lvl="2"/>
            <a:r>
              <a:rPr lang="en-GB" sz="1200">
                <a:solidFill>
                  <a:schemeClr val="tx1"/>
                </a:solidFill>
                <a:latin typeface="+mn-lt"/>
                <a:sym typeface="Wingdings" panose="05000000000000000000" pitchFamily="2" charset="2"/>
              </a:rPr>
              <a:t>Avoid budgetary slippage (limit the increase in fleet costs to a maximum of x%)</a:t>
            </a:r>
          </a:p>
          <a:p>
            <a:pPr marL="215900" lvl="2"/>
            <a:r>
              <a:rPr lang="en-GB" sz="1200">
                <a:solidFill>
                  <a:schemeClr val="tx1"/>
                </a:solidFill>
                <a:latin typeface="+mn-lt"/>
                <a:sym typeface="Wingdings" panose="05000000000000000000" pitchFamily="2" charset="2"/>
              </a:rPr>
              <a:t>Accelerate the greening of the fleet</a:t>
            </a:r>
          </a:p>
          <a:p>
            <a:pPr marL="215900" lvl="2"/>
            <a:endParaRPr lang="en-GB" sz="1200" b="1">
              <a:solidFill>
                <a:schemeClr val="tx1"/>
              </a:solidFill>
              <a:sym typeface="Wingdings" panose="05000000000000000000" pitchFamily="2" charset="2"/>
            </a:endParaRPr>
          </a:p>
          <a:p>
            <a:pPr marL="215900" lvl="2"/>
            <a:endParaRPr lang="fr-BE" sz="1400" b="1">
              <a:solidFill>
                <a:schemeClr val="tx1"/>
              </a:solidFill>
              <a:sym typeface="Wingdings" panose="05000000000000000000" pitchFamily="2" charset="2"/>
            </a:endParaRPr>
          </a:p>
          <a:p>
            <a:pPr marL="0" lvl="1" indent="0">
              <a:buNone/>
            </a:pPr>
            <a:r>
              <a:rPr lang="fr-BE" sz="1400" b="1">
                <a:solidFill>
                  <a:schemeClr val="tx1"/>
                </a:solidFill>
                <a:sym typeface="Wingdings" panose="05000000000000000000" pitchFamily="2" charset="2"/>
              </a:rPr>
              <a:t>Arguments to </a:t>
            </a:r>
            <a:r>
              <a:rPr lang="fr-BE" sz="1400" b="1" err="1">
                <a:solidFill>
                  <a:schemeClr val="tx1"/>
                </a:solidFill>
                <a:sym typeface="Wingdings" panose="05000000000000000000" pitchFamily="2" charset="2"/>
              </a:rPr>
              <a:t>be</a:t>
            </a:r>
            <a:r>
              <a:rPr lang="fr-BE" sz="1400" b="1">
                <a:solidFill>
                  <a:schemeClr val="tx1"/>
                </a:solidFill>
                <a:sym typeface="Wingdings" panose="05000000000000000000" pitchFamily="2" charset="2"/>
              </a:rPr>
              <a:t> </a:t>
            </a:r>
            <a:r>
              <a:rPr lang="fr-BE" sz="1400" b="1" err="1">
                <a:solidFill>
                  <a:schemeClr val="tx1"/>
                </a:solidFill>
                <a:sym typeface="Wingdings" panose="05000000000000000000" pitchFamily="2" charset="2"/>
              </a:rPr>
              <a:t>developed</a:t>
            </a:r>
            <a:r>
              <a:rPr lang="fr-BE" sz="1400" b="1">
                <a:solidFill>
                  <a:schemeClr val="tx1"/>
                </a:solidFill>
                <a:sym typeface="Wingdings" panose="05000000000000000000" pitchFamily="2" charset="2"/>
              </a:rPr>
              <a:t>:</a:t>
            </a:r>
            <a:endParaRPr lang="fr-BE" sz="1400" b="1">
              <a:solidFill>
                <a:schemeClr val="tx1"/>
              </a:solidFill>
            </a:endParaRPr>
          </a:p>
          <a:p>
            <a:pPr marL="0" lvl="1" indent="-215900"/>
            <a:r>
              <a:rPr lang="en-GB" sz="1400">
                <a:sym typeface="Wingdings" panose="05000000000000000000" pitchFamily="2" charset="2"/>
              </a:rPr>
              <a:t>Strengths of the Captive &amp; Differentiating criteria compared to a multi-brand leasing company</a:t>
            </a:r>
          </a:p>
          <a:p>
            <a:pPr marL="0" lvl="1" indent="-215900"/>
            <a:r>
              <a:rPr lang="en-GB" sz="1400">
                <a:sym typeface="Wingdings" panose="05000000000000000000" pitchFamily="2" charset="2"/>
              </a:rPr>
              <a:t>Competitiveness of the captive leasing offer</a:t>
            </a:r>
            <a:endParaRPr lang="fr-BE" sz="1400"/>
          </a:p>
          <a:p>
            <a:endParaRPr lang="en-US" sz="1400"/>
          </a:p>
          <a:p>
            <a:endParaRPr lang="en-US" sz="1400"/>
          </a:p>
        </p:txBody>
      </p:sp>
      <p:sp>
        <p:nvSpPr>
          <p:cNvPr id="6" name="Slide Number Placeholder 5">
            <a:extLst>
              <a:ext uri="{FF2B5EF4-FFF2-40B4-BE49-F238E27FC236}">
                <a16:creationId xmlns:a16="http://schemas.microsoft.com/office/drawing/2014/main" id="{49F27E07-078D-40A9-9564-024355544F19}"/>
              </a:ext>
            </a:extLst>
          </p:cNvPr>
          <p:cNvSpPr>
            <a:spLocks noGrp="1"/>
          </p:cNvSpPr>
          <p:nvPr>
            <p:ph type="sldNum" sz="quarter" idx="17"/>
          </p:nvPr>
        </p:nvSpPr>
        <p:spPr>
          <a:prstGeom prst="rect">
            <a:avLst/>
          </a:prstGeom>
        </p:spPr>
        <p:txBody>
          <a:bodyPr vert="horz" lIns="91440" tIns="45720" rIns="91440" bIns="45720" rtlCol="0" anchor="ctr">
            <a:noAutofit/>
          </a:bodyPr>
          <a:lstStyle>
            <a:defPPr>
              <a:defRPr lang="fr-FR"/>
            </a:defPPr>
            <a:lvl1pPr marL="0" algn="r" defTabSz="914400" rtl="0" eaLnBrk="1" latinLnBrk="0" hangingPunct="1">
              <a:defRPr sz="9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A587B-5814-4D9B-9598-FE9CB954CB01}" type="slidenum">
              <a:rPr lang="en-US" smtClean="0"/>
              <a:pPr/>
              <a:t>16</a:t>
            </a:fld>
            <a:endParaRPr lang="en-GB"/>
          </a:p>
        </p:txBody>
      </p:sp>
      <p:sp>
        <p:nvSpPr>
          <p:cNvPr id="3" name="Title 2">
            <a:extLst>
              <a:ext uri="{FF2B5EF4-FFF2-40B4-BE49-F238E27FC236}">
                <a16:creationId xmlns:a16="http://schemas.microsoft.com/office/drawing/2014/main" id="{13A4F726-BF17-4D3E-B557-63C6B5883F12}"/>
              </a:ext>
            </a:extLst>
          </p:cNvPr>
          <p:cNvSpPr>
            <a:spLocks noGrp="1"/>
          </p:cNvSpPr>
          <p:nvPr>
            <p:ph type="title"/>
          </p:nvPr>
        </p:nvSpPr>
        <p:spPr/>
        <p:txBody>
          <a:bodyPr/>
          <a:lstStyle/>
          <a:p>
            <a:pPr algn="r"/>
            <a:r>
              <a:rPr lang="fr-FR" sz="1400" cap="all">
                <a:solidFill>
                  <a:schemeClr val="tx2"/>
                </a:solidFill>
                <a:latin typeface="+mj-lt"/>
                <a:ea typeface="+mj-ea"/>
                <a:cs typeface="+mj-cs"/>
              </a:rPr>
              <a:t>The information </a:t>
            </a:r>
            <a:r>
              <a:rPr lang="fr-FR" sz="1400" cap="all" err="1">
                <a:solidFill>
                  <a:schemeClr val="tx2"/>
                </a:solidFill>
                <a:latin typeface="+mj-lt"/>
                <a:ea typeface="+mj-ea"/>
                <a:cs typeface="+mj-cs"/>
              </a:rPr>
              <a:t>you</a:t>
            </a:r>
            <a:r>
              <a:rPr lang="fr-FR" sz="1400" cap="all">
                <a:solidFill>
                  <a:schemeClr val="tx2"/>
                </a:solidFill>
                <a:latin typeface="+mj-lt"/>
                <a:ea typeface="+mj-ea"/>
                <a:cs typeface="+mj-cs"/>
              </a:rPr>
              <a:t> have</a:t>
            </a:r>
          </a:p>
        </p:txBody>
      </p:sp>
      <p:pic>
        <p:nvPicPr>
          <p:cNvPr id="7" name="Picture 2" descr="Stellantis dévoile un florilège de slogans pour ses marques">
            <a:extLst>
              <a:ext uri="{FF2B5EF4-FFF2-40B4-BE49-F238E27FC236}">
                <a16:creationId xmlns:a16="http://schemas.microsoft.com/office/drawing/2014/main" id="{D1C1F6A7-0D7E-42AB-C581-644199064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30" y="664277"/>
            <a:ext cx="430584" cy="26205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 name="Picture 2" descr="Drapeaux Monde Banque d'images et photos libres de droit - iStock">
            <a:extLst>
              <a:ext uri="{FF2B5EF4-FFF2-40B4-BE49-F238E27FC236}">
                <a16:creationId xmlns:a16="http://schemas.microsoft.com/office/drawing/2014/main" id="{796F67DE-5418-ED15-69AD-14EC12C6F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36" y="628818"/>
            <a:ext cx="314657" cy="287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395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40E738-0539-4BE0-A3FD-DA8628B10DAF}"/>
              </a:ext>
            </a:extLst>
          </p:cNvPr>
          <p:cNvSpPr>
            <a:spLocks noGrp="1"/>
          </p:cNvSpPr>
          <p:nvPr>
            <p:ph type="body" idx="1"/>
          </p:nvPr>
        </p:nvSpPr>
        <p:spPr/>
        <p:txBody>
          <a:bodyPr>
            <a:normAutofit/>
          </a:bodyPr>
          <a:lstStyle/>
          <a:p>
            <a:r>
              <a:rPr lang="fr-FR"/>
              <a:t>case </a:t>
            </a:r>
            <a:r>
              <a:rPr lang="fr-FR" err="1"/>
              <a:t>study</a:t>
            </a:r>
            <a:r>
              <a:rPr lang="fr-FR"/>
              <a:t> phase #1</a:t>
            </a:r>
            <a:endParaRPr lang="en-US"/>
          </a:p>
        </p:txBody>
      </p:sp>
      <p:sp>
        <p:nvSpPr>
          <p:cNvPr id="5" name="Text Placeholder 4">
            <a:extLst>
              <a:ext uri="{FF2B5EF4-FFF2-40B4-BE49-F238E27FC236}">
                <a16:creationId xmlns:a16="http://schemas.microsoft.com/office/drawing/2014/main" id="{A657FB2F-B220-DDCE-3E2A-C10ACB5B083C}"/>
              </a:ext>
            </a:extLst>
          </p:cNvPr>
          <p:cNvSpPr>
            <a:spLocks noGrp="1"/>
          </p:cNvSpPr>
          <p:nvPr>
            <p:ph type="body" sz="quarter" idx="19"/>
          </p:nvPr>
        </p:nvSpPr>
        <p:spPr/>
        <p:txBody>
          <a:bodyPr/>
          <a:lstStyle/>
          <a:p>
            <a:r>
              <a:rPr lang="fr-BE"/>
              <a:t>02</a:t>
            </a:r>
            <a:endParaRPr lang="en-US"/>
          </a:p>
        </p:txBody>
      </p:sp>
      <p:sp>
        <p:nvSpPr>
          <p:cNvPr id="6" name="Slide Number Placeholder 5">
            <a:extLst>
              <a:ext uri="{FF2B5EF4-FFF2-40B4-BE49-F238E27FC236}">
                <a16:creationId xmlns:a16="http://schemas.microsoft.com/office/drawing/2014/main" id="{49F27E07-078D-40A9-9564-024355544F19}"/>
              </a:ext>
            </a:extLst>
          </p:cNvPr>
          <p:cNvSpPr>
            <a:spLocks noGrp="1"/>
          </p:cNvSpPr>
          <p:nvPr>
            <p:ph type="sldNum" sz="quarter" idx="17"/>
          </p:nvPr>
        </p:nvSpPr>
        <p:spPr>
          <a:prstGeom prst="rect">
            <a:avLst/>
          </a:prstGeom>
        </p:spPr>
        <p:txBody>
          <a:bodyPr vert="horz" lIns="91440" tIns="45720" rIns="91440" bIns="45720" rtlCol="0" anchor="ctr">
            <a:noAutofit/>
          </a:bodyPr>
          <a:lstStyle>
            <a:defPPr>
              <a:defRPr lang="fr-FR"/>
            </a:defPPr>
            <a:lvl1pPr marL="0" algn="r" defTabSz="914400" rtl="0" eaLnBrk="1" latinLnBrk="0" hangingPunct="1">
              <a:defRPr sz="9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A587B-5814-4D9B-9598-FE9CB954CB01}" type="slidenum">
              <a:rPr lang="en-US" smtClean="0"/>
              <a:pPr/>
              <a:t>17</a:t>
            </a:fld>
            <a:endParaRPr lang="en-GB"/>
          </a:p>
        </p:txBody>
      </p:sp>
      <p:sp>
        <p:nvSpPr>
          <p:cNvPr id="3" name="Title 2">
            <a:extLst>
              <a:ext uri="{FF2B5EF4-FFF2-40B4-BE49-F238E27FC236}">
                <a16:creationId xmlns:a16="http://schemas.microsoft.com/office/drawing/2014/main" id="{13A4F726-BF17-4D3E-B557-63C6B5883F12}"/>
              </a:ext>
            </a:extLst>
          </p:cNvPr>
          <p:cNvSpPr>
            <a:spLocks noGrp="1"/>
          </p:cNvSpPr>
          <p:nvPr>
            <p:ph type="title"/>
          </p:nvPr>
        </p:nvSpPr>
        <p:spPr/>
        <p:txBody>
          <a:bodyPr/>
          <a:lstStyle/>
          <a:p>
            <a:pPr algn="r"/>
            <a:r>
              <a:rPr lang="fr-FR" sz="1400" cap="all">
                <a:solidFill>
                  <a:schemeClr val="tx2"/>
                </a:solidFill>
                <a:latin typeface="+mj-lt"/>
                <a:ea typeface="+mj-ea"/>
                <a:cs typeface="+mj-cs"/>
              </a:rPr>
              <a:t>The information </a:t>
            </a:r>
            <a:r>
              <a:rPr lang="fr-FR" sz="1400" cap="all" err="1">
                <a:solidFill>
                  <a:schemeClr val="tx2"/>
                </a:solidFill>
                <a:latin typeface="+mj-lt"/>
                <a:ea typeface="+mj-ea"/>
                <a:cs typeface="+mj-cs"/>
              </a:rPr>
              <a:t>you</a:t>
            </a:r>
            <a:r>
              <a:rPr lang="fr-FR" sz="1400" cap="all">
                <a:solidFill>
                  <a:schemeClr val="tx2"/>
                </a:solidFill>
                <a:latin typeface="+mj-lt"/>
                <a:ea typeface="+mj-ea"/>
                <a:cs typeface="+mj-cs"/>
              </a:rPr>
              <a:t> have</a:t>
            </a:r>
          </a:p>
        </p:txBody>
      </p:sp>
      <p:pic>
        <p:nvPicPr>
          <p:cNvPr id="7" name="Picture 2" descr="Stellantis dévoile un florilège de slogans pour ses marques">
            <a:extLst>
              <a:ext uri="{FF2B5EF4-FFF2-40B4-BE49-F238E27FC236}">
                <a16:creationId xmlns:a16="http://schemas.microsoft.com/office/drawing/2014/main" id="{D1C1F6A7-0D7E-42AB-C581-644199064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30" y="664277"/>
            <a:ext cx="430584" cy="26205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 name="Picture 2" descr="Drapeaux Monde Banque d'images et photos libres de droit - iStock">
            <a:extLst>
              <a:ext uri="{FF2B5EF4-FFF2-40B4-BE49-F238E27FC236}">
                <a16:creationId xmlns:a16="http://schemas.microsoft.com/office/drawing/2014/main" id="{796F67DE-5418-ED15-69AD-14EC12C6F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36" y="628818"/>
            <a:ext cx="314657" cy="2872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C6AC830E-9EB4-3377-11FE-34197237EEF9}"/>
              </a:ext>
            </a:extLst>
          </p:cNvPr>
          <p:cNvGraphicFramePr>
            <a:graphicFrameLocks noGrp="1"/>
          </p:cNvGraphicFramePr>
          <p:nvPr>
            <p:extLst>
              <p:ext uri="{D42A27DB-BD31-4B8C-83A1-F6EECF244321}">
                <p14:modId xmlns:p14="http://schemas.microsoft.com/office/powerpoint/2010/main" val="1631523917"/>
              </p:ext>
            </p:extLst>
          </p:nvPr>
        </p:nvGraphicFramePr>
        <p:xfrm>
          <a:off x="546100" y="1873723"/>
          <a:ext cx="10652712" cy="3715170"/>
        </p:xfrm>
        <a:graphic>
          <a:graphicData uri="http://schemas.openxmlformats.org/drawingml/2006/table">
            <a:tbl>
              <a:tblPr firstRow="1" firstCol="1" bandRow="1">
                <a:tableStyleId>{5C22544A-7EE6-4342-B048-85BDC9FD1C3A}</a:tableStyleId>
              </a:tblPr>
              <a:tblGrid>
                <a:gridCol w="2663178">
                  <a:extLst>
                    <a:ext uri="{9D8B030D-6E8A-4147-A177-3AD203B41FA5}">
                      <a16:colId xmlns:a16="http://schemas.microsoft.com/office/drawing/2014/main" val="3519991309"/>
                    </a:ext>
                  </a:extLst>
                </a:gridCol>
                <a:gridCol w="2663178">
                  <a:extLst>
                    <a:ext uri="{9D8B030D-6E8A-4147-A177-3AD203B41FA5}">
                      <a16:colId xmlns:a16="http://schemas.microsoft.com/office/drawing/2014/main" val="2362686391"/>
                    </a:ext>
                  </a:extLst>
                </a:gridCol>
                <a:gridCol w="2663178">
                  <a:extLst>
                    <a:ext uri="{9D8B030D-6E8A-4147-A177-3AD203B41FA5}">
                      <a16:colId xmlns:a16="http://schemas.microsoft.com/office/drawing/2014/main" val="473864465"/>
                    </a:ext>
                  </a:extLst>
                </a:gridCol>
                <a:gridCol w="2663178">
                  <a:extLst>
                    <a:ext uri="{9D8B030D-6E8A-4147-A177-3AD203B41FA5}">
                      <a16:colId xmlns:a16="http://schemas.microsoft.com/office/drawing/2014/main" val="1902712501"/>
                    </a:ext>
                  </a:extLst>
                </a:gridCol>
              </a:tblGrid>
              <a:tr h="189865">
                <a:tc>
                  <a:txBody>
                    <a:bodyPr/>
                    <a:lstStyle/>
                    <a:p>
                      <a:pPr algn="ctr" fontAlgn="base">
                        <a:lnSpc>
                          <a:spcPct val="115000"/>
                        </a:lnSpc>
                      </a:pPr>
                      <a:r>
                        <a:rPr lang="fr-FR" sz="1400" err="1">
                          <a:effectLst/>
                        </a:rPr>
                        <a:t>Categories</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a:effectLst/>
                        </a:rPr>
                        <a:t>Junior Consultant (23)</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a:effectLst/>
                        </a:rPr>
                        <a:t>Senior Consultant (29)</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a:effectLst/>
                        </a:rPr>
                        <a:t>Director (8)</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6967222"/>
                  </a:ext>
                </a:extLst>
              </a:tr>
              <a:tr h="381000">
                <a:tc>
                  <a:txBody>
                    <a:bodyPr/>
                    <a:lstStyle/>
                    <a:p>
                      <a:pPr algn="ctr" fontAlgn="base">
                        <a:lnSpc>
                          <a:spcPct val="115000"/>
                        </a:lnSpc>
                      </a:pPr>
                      <a:r>
                        <a:rPr lang="en-GB" sz="1400">
                          <a:effectLst/>
                        </a:rPr>
                        <a:t>Duration/mileage rule</a:t>
                      </a:r>
                    </a:p>
                    <a:p>
                      <a:pPr algn="ctr" fontAlgn="base">
                        <a:lnSpc>
                          <a:spcPct val="115000"/>
                        </a:lnSpc>
                      </a:pPr>
                      <a:r>
                        <a:rPr lang="en-GB" sz="1400">
                          <a:effectLst/>
                        </a:rPr>
                        <a:t>(months/km)</a:t>
                      </a:r>
                      <a:endParaRPr lang="en-US" sz="1600" b="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a:effectLst/>
                        </a:rPr>
                        <a:t>48/80k</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a:effectLst/>
                        </a:rPr>
                        <a:t>36/75k</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a:effectLst/>
                        </a:rPr>
                        <a:t>48/80k</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9702611"/>
                  </a:ext>
                </a:extLst>
              </a:tr>
              <a:tr h="676374">
                <a:tc>
                  <a:txBody>
                    <a:bodyPr/>
                    <a:lstStyle/>
                    <a:p>
                      <a:pPr algn="ctr" fontAlgn="base">
                        <a:lnSpc>
                          <a:spcPct val="115000"/>
                        </a:lnSpc>
                      </a:pPr>
                      <a:r>
                        <a:rPr lang="fr-FR" sz="1400" b="0">
                          <a:effectLst/>
                          <a:latin typeface="Encode Sans" panose="020B0604020202020204" charset="0"/>
                          <a:ea typeface="Times New Roman" panose="02020603050405020304" pitchFamily="18" charset="0"/>
                          <a:cs typeface="Times New Roman" panose="02020603050405020304" pitchFamily="18" charset="0"/>
                        </a:rPr>
                        <a:t>Engine</a:t>
                      </a:r>
                      <a:endParaRPr lang="en-US" sz="1600" b="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err="1">
                          <a:effectLst/>
                        </a:rPr>
                        <a:t>Petrol</a:t>
                      </a:r>
                      <a:r>
                        <a:rPr lang="fr-FR" sz="1400">
                          <a:effectLst/>
                        </a:rPr>
                        <a:t>/</a:t>
                      </a:r>
                      <a:r>
                        <a:rPr lang="fr-FR" sz="1400" err="1">
                          <a:effectLst/>
                        </a:rPr>
                        <a:t>Hybrid</a:t>
                      </a:r>
                      <a:r>
                        <a:rPr lang="fr-FR" sz="1400">
                          <a:effectLst/>
                        </a:rPr>
                        <a:t>/PHEV/BEV</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err="1">
                          <a:effectLst/>
                        </a:rPr>
                        <a:t>Petrol</a:t>
                      </a:r>
                      <a:r>
                        <a:rPr lang="fr-FR" sz="1400">
                          <a:effectLst/>
                        </a:rPr>
                        <a:t>/</a:t>
                      </a:r>
                      <a:r>
                        <a:rPr lang="fr-FR" sz="1400" err="1">
                          <a:effectLst/>
                        </a:rPr>
                        <a:t>Hybrid</a:t>
                      </a:r>
                      <a:r>
                        <a:rPr lang="fr-FR" sz="1400">
                          <a:effectLst/>
                        </a:rPr>
                        <a:t>/PHEV/BEV</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err="1">
                          <a:effectLst/>
                        </a:rPr>
                        <a:t>Petrol</a:t>
                      </a:r>
                      <a:r>
                        <a:rPr lang="fr-FR" sz="1400">
                          <a:effectLst/>
                        </a:rPr>
                        <a:t>/</a:t>
                      </a:r>
                      <a:r>
                        <a:rPr lang="fr-FR" sz="1400" err="1">
                          <a:effectLst/>
                        </a:rPr>
                        <a:t>Hybrid</a:t>
                      </a:r>
                      <a:r>
                        <a:rPr lang="fr-FR" sz="1400">
                          <a:effectLst/>
                        </a:rPr>
                        <a:t>/PHEV/BEV</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672349892"/>
                  </a:ext>
                </a:extLst>
              </a:tr>
              <a:tr h="189865">
                <a:tc>
                  <a:txBody>
                    <a:bodyPr/>
                    <a:lstStyle/>
                    <a:p>
                      <a:pPr algn="ctr" fontAlgn="base">
                        <a:lnSpc>
                          <a:spcPct val="115000"/>
                        </a:lnSpc>
                      </a:pPr>
                      <a:r>
                        <a:rPr lang="fr-FR" sz="1400">
                          <a:effectLst/>
                        </a:rPr>
                        <a:t>OL Budget (€)/</a:t>
                      </a:r>
                      <a:r>
                        <a:rPr lang="fr-FR" sz="1400" err="1">
                          <a:effectLst/>
                        </a:rPr>
                        <a:t>month</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275 to 475</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476 to 575</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576 to 800</a:t>
                      </a:r>
                      <a:endParaRPr lang="en-US" sz="1400" kern="120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541101647"/>
                  </a:ext>
                </a:extLst>
              </a:tr>
              <a:tr h="189865">
                <a:tc>
                  <a:txBody>
                    <a:bodyPr/>
                    <a:lstStyle/>
                    <a:p>
                      <a:pPr algn="ctr" fontAlgn="base">
                        <a:lnSpc>
                          <a:spcPct val="115000"/>
                        </a:lnSpc>
                      </a:pPr>
                      <a:r>
                        <a:rPr lang="fr-FR" sz="1400">
                          <a:effectLst/>
                        </a:rPr>
                        <a:t>Peugeot</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208</a:t>
                      </a:r>
                      <a:endParaRPr lang="en-US" sz="1400" kern="1200">
                        <a:solidFill>
                          <a:schemeClr val="dk1"/>
                        </a:solidFill>
                        <a:effectLst/>
                        <a:latin typeface="+mn-lt"/>
                        <a:ea typeface="+mn-ea"/>
                        <a:cs typeface="+mn-cs"/>
                      </a:endParaRPr>
                    </a:p>
                    <a:p>
                      <a:pPr algn="ctr" fontAlgn="base">
                        <a:lnSpc>
                          <a:spcPct val="115000"/>
                        </a:lnSpc>
                      </a:pPr>
                      <a:r>
                        <a:rPr lang="fr-FR" sz="1400" kern="1200">
                          <a:solidFill>
                            <a:schemeClr val="dk1"/>
                          </a:solidFill>
                          <a:effectLst/>
                          <a:latin typeface="+mn-lt"/>
                          <a:ea typeface="+mn-ea"/>
                          <a:cs typeface="+mn-cs"/>
                        </a:rPr>
                        <a:t> </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e-208</a:t>
                      </a:r>
                      <a:endParaRPr lang="en-US" sz="1400" kern="1200">
                        <a:solidFill>
                          <a:schemeClr val="dk1"/>
                        </a:solidFill>
                        <a:effectLst/>
                        <a:latin typeface="+mn-lt"/>
                        <a:ea typeface="+mn-ea"/>
                        <a:cs typeface="+mn-cs"/>
                      </a:endParaRPr>
                    </a:p>
                    <a:p>
                      <a:pPr algn="ctr" fontAlgn="base">
                        <a:lnSpc>
                          <a:spcPct val="115000"/>
                        </a:lnSpc>
                      </a:pPr>
                      <a:r>
                        <a:rPr lang="fr-FR" sz="1400" kern="1200">
                          <a:solidFill>
                            <a:schemeClr val="dk1"/>
                          </a:solidFill>
                          <a:effectLst/>
                          <a:latin typeface="+mn-lt"/>
                          <a:ea typeface="+mn-ea"/>
                          <a:cs typeface="+mn-cs"/>
                        </a:rPr>
                        <a:t>2008</a:t>
                      </a:r>
                      <a:endParaRPr lang="en-US" sz="1400" kern="1200">
                        <a:solidFill>
                          <a:schemeClr val="dk1"/>
                        </a:solidFill>
                        <a:effectLst/>
                        <a:latin typeface="+mn-lt"/>
                        <a:ea typeface="+mn-ea"/>
                        <a:cs typeface="+mn-cs"/>
                      </a:endParaRPr>
                    </a:p>
                    <a:p>
                      <a:pPr algn="ctr" fontAlgn="base">
                        <a:lnSpc>
                          <a:spcPct val="115000"/>
                        </a:lnSpc>
                      </a:pPr>
                      <a:r>
                        <a:rPr lang="fr-FR" sz="1400" kern="1200">
                          <a:solidFill>
                            <a:schemeClr val="dk1"/>
                          </a:solidFill>
                          <a:effectLst/>
                          <a:latin typeface="+mn-lt"/>
                          <a:ea typeface="+mn-ea"/>
                          <a:cs typeface="+mn-cs"/>
                        </a:rPr>
                        <a:t>308</a:t>
                      </a:r>
                      <a:endParaRPr lang="en-US" sz="1400" kern="1200">
                        <a:solidFill>
                          <a:schemeClr val="dk1"/>
                        </a:solidFill>
                        <a:effectLst/>
                        <a:latin typeface="+mn-lt"/>
                        <a:ea typeface="+mn-ea"/>
                        <a:cs typeface="+mn-cs"/>
                      </a:endParaRPr>
                    </a:p>
                    <a:p>
                      <a:pPr algn="ctr" fontAlgn="base">
                        <a:lnSpc>
                          <a:spcPct val="115000"/>
                        </a:lnSpc>
                      </a:pPr>
                      <a:r>
                        <a:rPr lang="fr-FR" sz="1400" kern="1200">
                          <a:solidFill>
                            <a:schemeClr val="dk1"/>
                          </a:solidFill>
                          <a:effectLst/>
                          <a:latin typeface="+mn-lt"/>
                          <a:ea typeface="+mn-ea"/>
                          <a:cs typeface="+mn-cs"/>
                        </a:rPr>
                        <a:t>308 SW</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508</a:t>
                      </a:r>
                      <a:endParaRPr lang="en-US" sz="1400" kern="1200">
                        <a:solidFill>
                          <a:schemeClr val="dk1"/>
                        </a:solidFill>
                        <a:effectLst/>
                        <a:latin typeface="+mn-lt"/>
                        <a:ea typeface="+mn-ea"/>
                        <a:cs typeface="+mn-cs"/>
                      </a:endParaRPr>
                    </a:p>
                    <a:p>
                      <a:pPr algn="ctr" fontAlgn="base">
                        <a:lnSpc>
                          <a:spcPct val="115000"/>
                        </a:lnSpc>
                      </a:pPr>
                      <a:r>
                        <a:rPr lang="fr-FR" sz="1400" kern="1200">
                          <a:solidFill>
                            <a:schemeClr val="dk1"/>
                          </a:solidFill>
                          <a:effectLst/>
                          <a:latin typeface="+mn-lt"/>
                          <a:ea typeface="+mn-ea"/>
                          <a:cs typeface="+mn-cs"/>
                        </a:rPr>
                        <a:t>3008</a:t>
                      </a:r>
                      <a:endParaRPr lang="en-US" sz="1400" kern="1200">
                        <a:solidFill>
                          <a:schemeClr val="dk1"/>
                        </a:solidFill>
                        <a:effectLst/>
                        <a:latin typeface="+mn-lt"/>
                        <a:ea typeface="+mn-ea"/>
                        <a:cs typeface="+mn-cs"/>
                      </a:endParaRPr>
                    </a:p>
                    <a:p>
                      <a:pPr algn="ctr" fontAlgn="base">
                        <a:lnSpc>
                          <a:spcPct val="115000"/>
                        </a:lnSpc>
                      </a:pPr>
                      <a:r>
                        <a:rPr lang="fr-FR" sz="1400" kern="1200">
                          <a:solidFill>
                            <a:schemeClr val="dk1"/>
                          </a:solidFill>
                          <a:effectLst/>
                          <a:latin typeface="+mn-lt"/>
                          <a:ea typeface="+mn-ea"/>
                          <a:cs typeface="+mn-cs"/>
                        </a:rPr>
                        <a:t>5008</a:t>
                      </a:r>
                      <a:endParaRPr lang="en-US" sz="1400" kern="120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3552313832"/>
                  </a:ext>
                </a:extLst>
              </a:tr>
              <a:tr h="189865">
                <a:tc>
                  <a:txBody>
                    <a:bodyPr/>
                    <a:lstStyle/>
                    <a:p>
                      <a:pPr algn="ctr" fontAlgn="base">
                        <a:lnSpc>
                          <a:spcPct val="115000"/>
                        </a:lnSpc>
                      </a:pPr>
                      <a:r>
                        <a:rPr lang="fr-FR" sz="1400">
                          <a:effectLst/>
                        </a:rPr>
                        <a:t>Citroën</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C3 </a:t>
                      </a:r>
                      <a:r>
                        <a:rPr lang="fr-FR" sz="1400" kern="1200" err="1">
                          <a:solidFill>
                            <a:schemeClr val="dk1"/>
                          </a:solidFill>
                          <a:effectLst/>
                          <a:latin typeface="+mn-lt"/>
                          <a:ea typeface="+mn-ea"/>
                          <a:cs typeface="+mn-cs"/>
                        </a:rPr>
                        <a:t>Aircross</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 -</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C5 Aircross PHEV</a:t>
                      </a:r>
                      <a:endParaRPr lang="en-US" sz="1400" kern="120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300020449"/>
                  </a:ext>
                </a:extLst>
              </a:tr>
              <a:tr h="189865">
                <a:tc>
                  <a:txBody>
                    <a:bodyPr/>
                    <a:lstStyle/>
                    <a:p>
                      <a:pPr algn="ctr" fontAlgn="base">
                        <a:lnSpc>
                          <a:spcPct val="115000"/>
                        </a:lnSpc>
                      </a:pPr>
                      <a:r>
                        <a:rPr lang="fr-FR" sz="1400">
                          <a:effectLst/>
                        </a:rPr>
                        <a:t>DS</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DS3 E-TENSE / DS4</a:t>
                      </a:r>
                      <a:endParaRPr lang="en-US" sz="1400" kern="120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3924629093"/>
                  </a:ext>
                </a:extLst>
              </a:tr>
              <a:tr h="189865">
                <a:tc>
                  <a:txBody>
                    <a:bodyPr/>
                    <a:lstStyle/>
                    <a:p>
                      <a:pPr algn="ctr" fontAlgn="base">
                        <a:lnSpc>
                          <a:spcPct val="115000"/>
                        </a:lnSpc>
                      </a:pPr>
                      <a:r>
                        <a:rPr lang="fr-FR" sz="1400">
                          <a:effectLst/>
                        </a:rPr>
                        <a:t>Fiat</a:t>
                      </a:r>
                      <a:endParaRPr lang="en-US" sz="160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500</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a:t>
                      </a:r>
                      <a:endParaRPr lang="en-US" sz="1400" kern="120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2075509259"/>
                  </a:ext>
                </a:extLst>
              </a:tr>
              <a:tr h="189865">
                <a:tc>
                  <a:txBody>
                    <a:bodyPr/>
                    <a:lstStyle/>
                    <a:p>
                      <a:pPr algn="ctr" fontAlgn="base">
                        <a:lnSpc>
                          <a:spcPct val="115000"/>
                        </a:lnSpc>
                      </a:pPr>
                      <a:r>
                        <a:rPr lang="fr-BE" sz="1600" b="0">
                          <a:effectLst/>
                          <a:latin typeface="Encode Sans" panose="020B0604020202020204" charset="0"/>
                          <a:ea typeface="Times New Roman" panose="02020603050405020304" pitchFamily="18" charset="0"/>
                          <a:cs typeface="Times New Roman" panose="02020603050405020304" pitchFamily="18" charset="0"/>
                        </a:rPr>
                        <a:t>Opel</a:t>
                      </a:r>
                      <a:endParaRPr lang="en-US" sz="1600" b="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Mokka-e</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Grandland</a:t>
                      </a:r>
                      <a:endParaRPr lang="en-US" sz="1400" kern="120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3893593257"/>
                  </a:ext>
                </a:extLst>
              </a:tr>
              <a:tr h="189865">
                <a:tc>
                  <a:txBody>
                    <a:bodyPr/>
                    <a:lstStyle/>
                    <a:p>
                      <a:pPr algn="ctr" fontAlgn="base">
                        <a:lnSpc>
                          <a:spcPct val="115000"/>
                        </a:lnSpc>
                      </a:pPr>
                      <a:r>
                        <a:rPr lang="fr-BE" sz="1600" b="0">
                          <a:effectLst/>
                          <a:latin typeface="Encode Sans" panose="020B0604020202020204" charset="0"/>
                          <a:ea typeface="Times New Roman" panose="02020603050405020304" pitchFamily="18" charset="0"/>
                          <a:cs typeface="Times New Roman" panose="02020603050405020304" pitchFamily="18" charset="0"/>
                        </a:rPr>
                        <a:t>Jeep</a:t>
                      </a:r>
                      <a:endParaRPr lang="en-US" sz="1600" b="0">
                        <a:effectLst/>
                        <a:latin typeface="Encode Sans" panose="020B0604020202020204" charset="0"/>
                        <a:ea typeface="Times New Roman" panose="02020603050405020304" pitchFamily="18" charset="0"/>
                        <a:cs typeface="Times New Roman" panose="02020603050405020304" pitchFamily="18" charset="0"/>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 -</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 -</a:t>
                      </a:r>
                      <a:endParaRPr lang="en-US" sz="1400" kern="1200">
                        <a:solidFill>
                          <a:schemeClr val="dk1"/>
                        </a:solidFill>
                        <a:effectLst/>
                        <a:latin typeface="+mn-lt"/>
                        <a:ea typeface="+mn-ea"/>
                        <a:cs typeface="+mn-cs"/>
                      </a:endParaRPr>
                    </a:p>
                  </a:txBody>
                  <a:tcPr marL="0" marR="0" marT="0" marB="0" anchor="ctr"/>
                </a:tc>
                <a:tc>
                  <a:txBody>
                    <a:bodyPr/>
                    <a:lstStyle/>
                    <a:p>
                      <a:pPr algn="ctr" fontAlgn="base">
                        <a:lnSpc>
                          <a:spcPct val="115000"/>
                        </a:lnSpc>
                      </a:pPr>
                      <a:r>
                        <a:rPr lang="fr-FR" sz="1400" kern="1200">
                          <a:solidFill>
                            <a:schemeClr val="dk1"/>
                          </a:solidFill>
                          <a:effectLst/>
                          <a:latin typeface="+mn-lt"/>
                          <a:ea typeface="+mn-ea"/>
                          <a:cs typeface="+mn-cs"/>
                        </a:rPr>
                        <a:t>Compass</a:t>
                      </a:r>
                      <a:endParaRPr lang="en-US" sz="1400" kern="120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423589459"/>
                  </a:ext>
                </a:extLst>
              </a:tr>
            </a:tbl>
          </a:graphicData>
        </a:graphic>
      </p:graphicFrame>
      <p:sp>
        <p:nvSpPr>
          <p:cNvPr id="12" name="TextBox 11">
            <a:extLst>
              <a:ext uri="{FF2B5EF4-FFF2-40B4-BE49-F238E27FC236}">
                <a16:creationId xmlns:a16="http://schemas.microsoft.com/office/drawing/2014/main" id="{47DC9412-00FC-BC19-1755-2F4ED5362972}"/>
              </a:ext>
            </a:extLst>
          </p:cNvPr>
          <p:cNvSpPr txBox="1"/>
          <p:nvPr/>
        </p:nvSpPr>
        <p:spPr>
          <a:xfrm>
            <a:off x="570014" y="1327863"/>
            <a:ext cx="10433774" cy="369332"/>
          </a:xfrm>
          <a:prstGeom prst="rect">
            <a:avLst/>
          </a:prstGeom>
          <a:noFill/>
        </p:spPr>
        <p:txBody>
          <a:bodyPr wrap="square" rtlCol="0">
            <a:spAutoFit/>
          </a:bodyPr>
          <a:lstStyle/>
          <a:p>
            <a:r>
              <a:rPr lang="en-GB"/>
              <a:t>Current </a:t>
            </a:r>
            <a:r>
              <a:rPr lang="en-GB" err="1"/>
              <a:t>Stellantis</a:t>
            </a:r>
            <a:r>
              <a:rPr lang="en-GB"/>
              <a:t> vehicles in the fleet, by user category</a:t>
            </a:r>
            <a:endParaRPr lang="en-US"/>
          </a:p>
        </p:txBody>
      </p:sp>
    </p:spTree>
    <p:extLst>
      <p:ext uri="{BB962C8B-B14F-4D97-AF65-F5344CB8AC3E}">
        <p14:creationId xmlns:p14="http://schemas.microsoft.com/office/powerpoint/2010/main" val="1950459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55BB971-B9E0-4670-DECA-12711AA4F248}"/>
              </a:ext>
            </a:extLst>
          </p:cNvPr>
          <p:cNvSpPr>
            <a:spLocks noGrp="1"/>
          </p:cNvSpPr>
          <p:nvPr>
            <p:ph type="body" idx="1"/>
          </p:nvPr>
        </p:nvSpPr>
        <p:spPr/>
        <p:txBody>
          <a:bodyPr/>
          <a:lstStyle/>
          <a:p>
            <a:r>
              <a:rPr lang="fr-FR"/>
              <a:t>case </a:t>
            </a:r>
            <a:r>
              <a:rPr lang="fr-FR" err="1"/>
              <a:t>study</a:t>
            </a:r>
            <a:r>
              <a:rPr lang="fr-FR"/>
              <a:t> phase #1</a:t>
            </a:r>
            <a:endParaRPr lang="en-US"/>
          </a:p>
        </p:txBody>
      </p:sp>
      <p:sp>
        <p:nvSpPr>
          <p:cNvPr id="4" name="Text Placeholder 3">
            <a:extLst>
              <a:ext uri="{FF2B5EF4-FFF2-40B4-BE49-F238E27FC236}">
                <a16:creationId xmlns:a16="http://schemas.microsoft.com/office/drawing/2014/main" id="{63E9D412-ECF5-6133-DAC5-FC181A973094}"/>
              </a:ext>
            </a:extLst>
          </p:cNvPr>
          <p:cNvSpPr>
            <a:spLocks noGrp="1"/>
          </p:cNvSpPr>
          <p:nvPr>
            <p:ph type="body" sz="quarter" idx="19"/>
          </p:nvPr>
        </p:nvSpPr>
        <p:spPr/>
        <p:txBody>
          <a:bodyPr/>
          <a:lstStyle/>
          <a:p>
            <a:r>
              <a:rPr lang="fr-BE"/>
              <a:t>02</a:t>
            </a:r>
            <a:endParaRPr lang="en-US"/>
          </a:p>
        </p:txBody>
      </p:sp>
      <p:sp>
        <p:nvSpPr>
          <p:cNvPr id="11" name="Text Placeholder 10">
            <a:extLst>
              <a:ext uri="{FF2B5EF4-FFF2-40B4-BE49-F238E27FC236}">
                <a16:creationId xmlns:a16="http://schemas.microsoft.com/office/drawing/2014/main" id="{98CF5694-A480-0075-924B-09E27E2C0EE5}"/>
              </a:ext>
            </a:extLst>
          </p:cNvPr>
          <p:cNvSpPr>
            <a:spLocks noGrp="1"/>
          </p:cNvSpPr>
          <p:nvPr>
            <p:ph type="body" sz="quarter" idx="13"/>
          </p:nvPr>
        </p:nvSpPr>
        <p:spPr/>
        <p:txBody>
          <a:bodyPr/>
          <a:lstStyle/>
          <a:p>
            <a:r>
              <a:rPr lang="fr-BE"/>
              <a:t>02</a:t>
            </a:r>
            <a:endParaRPr lang="en-US"/>
          </a:p>
        </p:txBody>
      </p:sp>
      <p:sp>
        <p:nvSpPr>
          <p:cNvPr id="5" name="Slide Number Placeholder 4">
            <a:extLst>
              <a:ext uri="{FF2B5EF4-FFF2-40B4-BE49-F238E27FC236}">
                <a16:creationId xmlns:a16="http://schemas.microsoft.com/office/drawing/2014/main" id="{09AF7D30-1463-94B5-46C7-4C6865F20B94}"/>
              </a:ext>
            </a:extLst>
          </p:cNvPr>
          <p:cNvSpPr>
            <a:spLocks noGrp="1"/>
          </p:cNvSpPr>
          <p:nvPr>
            <p:ph type="sldNum" sz="quarter" idx="17"/>
          </p:nvPr>
        </p:nvSpPr>
        <p:spPr/>
        <p:txBody>
          <a:bodyPr/>
          <a:lstStyle>
            <a:defPPr>
              <a:defRPr lang="fr-FR"/>
            </a:defPPr>
            <a:lvl1pPr marL="0" algn="r" defTabSz="914400" rtl="0" eaLnBrk="1" latinLnBrk="0" hangingPunct="1">
              <a:defRPr sz="9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A587B-5814-4D9B-9598-FE9CB954CB01}" type="slidenum">
              <a:rPr lang="en-US" smtClean="0"/>
              <a:pPr/>
              <a:t>18</a:t>
            </a:fld>
            <a:endParaRPr lang="en-US" noProof="0"/>
          </a:p>
        </p:txBody>
      </p:sp>
      <p:sp>
        <p:nvSpPr>
          <p:cNvPr id="14" name="Rectangle 13">
            <a:extLst>
              <a:ext uri="{FF2B5EF4-FFF2-40B4-BE49-F238E27FC236}">
                <a16:creationId xmlns:a16="http://schemas.microsoft.com/office/drawing/2014/main" id="{F5276FE8-6176-F86D-F17C-CB4326679DE1}"/>
              </a:ext>
            </a:extLst>
          </p:cNvPr>
          <p:cNvSpPr/>
          <p:nvPr/>
        </p:nvSpPr>
        <p:spPr bwMode="auto">
          <a:xfrm>
            <a:off x="4209112" y="1272607"/>
            <a:ext cx="3736783" cy="676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a:latin typeface="+mj-lt"/>
                <a:cs typeface="Calibri" panose="020F0502020204030204" pitchFamily="34" charset="0"/>
              </a:rPr>
              <a:t>What are their </a:t>
            </a:r>
          </a:p>
          <a:p>
            <a:pPr algn="ctr" eaLnBrk="1" hangingPunct="1">
              <a:defRPr/>
            </a:pPr>
            <a:r>
              <a:rPr lang="en-GB">
                <a:latin typeface="+mj-lt"/>
                <a:cs typeface="Calibri" panose="020F0502020204030204" pitchFamily="34" charset="0"/>
              </a:rPr>
              <a:t>expectations?</a:t>
            </a:r>
            <a:endParaRPr lang="en-GB" sz="2000">
              <a:latin typeface="+mj-lt"/>
              <a:cs typeface="Calibri" panose="020F0502020204030204" pitchFamily="34" charset="0"/>
            </a:endParaRPr>
          </a:p>
          <a:p>
            <a:pPr algn="ctr" eaLnBrk="1" hangingPunct="1">
              <a:defRPr/>
            </a:pPr>
            <a:endParaRPr lang="en-GB" sz="1200">
              <a:cs typeface="Calibri" panose="020F0502020204030204" pitchFamily="34" charset="0"/>
            </a:endParaRPr>
          </a:p>
        </p:txBody>
      </p:sp>
      <p:sp>
        <p:nvSpPr>
          <p:cNvPr id="16" name="Rectangle 15">
            <a:extLst>
              <a:ext uri="{FF2B5EF4-FFF2-40B4-BE49-F238E27FC236}">
                <a16:creationId xmlns:a16="http://schemas.microsoft.com/office/drawing/2014/main" id="{F6F40B23-C5CA-5EDC-7948-6D04ED4F844F}"/>
              </a:ext>
            </a:extLst>
          </p:cNvPr>
          <p:cNvSpPr/>
          <p:nvPr/>
        </p:nvSpPr>
        <p:spPr bwMode="auto">
          <a:xfrm>
            <a:off x="8421139" y="1242993"/>
            <a:ext cx="3770853" cy="676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a:cs typeface="Calibri" panose="020F0502020204030204" pitchFamily="34" charset="0"/>
              </a:rPr>
              <a:t>  </a:t>
            </a:r>
            <a:r>
              <a:rPr lang="en-GB">
                <a:latin typeface="+mj-lt"/>
                <a:cs typeface="Calibri" panose="020F0502020204030204" pitchFamily="34" charset="0"/>
              </a:rPr>
              <a:t>What is their budget?</a:t>
            </a:r>
          </a:p>
          <a:p>
            <a:pPr algn="ctr" eaLnBrk="1" hangingPunct="1">
              <a:defRPr/>
            </a:pPr>
            <a:r>
              <a:rPr lang="en-GB" sz="1100">
                <a:cs typeface="Calibri" panose="020F0502020204030204" pitchFamily="34" charset="0"/>
              </a:rPr>
              <a:t>(Vehicle + Financing + Services) </a:t>
            </a:r>
          </a:p>
        </p:txBody>
      </p:sp>
      <p:pic>
        <p:nvPicPr>
          <p:cNvPr id="17" name="Graphique 35" descr="Euro avec un remplissage uni">
            <a:extLst>
              <a:ext uri="{FF2B5EF4-FFF2-40B4-BE49-F238E27FC236}">
                <a16:creationId xmlns:a16="http://schemas.microsoft.com/office/drawing/2014/main" id="{AAA3CBE6-68F2-E61F-D90A-FE817608F71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67325" y="1334608"/>
            <a:ext cx="560521" cy="522398"/>
          </a:xfrm>
          <a:prstGeom prst="rect">
            <a:avLst/>
          </a:prstGeom>
        </p:spPr>
      </p:pic>
      <p:pic>
        <p:nvPicPr>
          <p:cNvPr id="18" name="Graphic 17" descr="Clipboard Partially Checked outline">
            <a:extLst>
              <a:ext uri="{FF2B5EF4-FFF2-40B4-BE49-F238E27FC236}">
                <a16:creationId xmlns:a16="http://schemas.microsoft.com/office/drawing/2014/main" id="{BC0F97F1-46E0-C1CF-0A70-BAD9AD7A7C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02825" y="1243330"/>
            <a:ext cx="712760" cy="712760"/>
          </a:xfrm>
          <a:prstGeom prst="rect">
            <a:avLst/>
          </a:prstGeom>
        </p:spPr>
      </p:pic>
      <p:sp>
        <p:nvSpPr>
          <p:cNvPr id="21" name="Rectangle 20">
            <a:extLst>
              <a:ext uri="{FF2B5EF4-FFF2-40B4-BE49-F238E27FC236}">
                <a16:creationId xmlns:a16="http://schemas.microsoft.com/office/drawing/2014/main" id="{8D793422-CB4C-2EB5-6304-61F254447EC2}"/>
              </a:ext>
            </a:extLst>
          </p:cNvPr>
          <p:cNvSpPr/>
          <p:nvPr/>
        </p:nvSpPr>
        <p:spPr bwMode="auto">
          <a:xfrm>
            <a:off x="-2916" y="1272607"/>
            <a:ext cx="3736783" cy="6762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200">
              <a:cs typeface="Calibri" panose="020F0502020204030204" pitchFamily="34" charset="0"/>
            </a:endParaRPr>
          </a:p>
        </p:txBody>
      </p:sp>
      <p:sp>
        <p:nvSpPr>
          <p:cNvPr id="20" name="TextBox 19">
            <a:extLst>
              <a:ext uri="{FF2B5EF4-FFF2-40B4-BE49-F238E27FC236}">
                <a16:creationId xmlns:a16="http://schemas.microsoft.com/office/drawing/2014/main" id="{0FC18D2D-EF60-A390-7E52-1B0A9C6D709B}"/>
              </a:ext>
            </a:extLst>
          </p:cNvPr>
          <p:cNvSpPr txBox="1"/>
          <p:nvPr/>
        </p:nvSpPr>
        <p:spPr>
          <a:xfrm>
            <a:off x="782250" y="1340332"/>
            <a:ext cx="2771194" cy="830997"/>
          </a:xfrm>
          <a:prstGeom prst="rect">
            <a:avLst/>
          </a:prstGeom>
          <a:noFill/>
        </p:spPr>
        <p:txBody>
          <a:bodyPr wrap="square">
            <a:spAutoFit/>
          </a:bodyPr>
          <a:lstStyle/>
          <a:p>
            <a:pPr algn="ctr">
              <a:defRPr/>
            </a:pPr>
            <a:r>
              <a:rPr lang="en-GB">
                <a:solidFill>
                  <a:schemeClr val="bg1"/>
                </a:solidFill>
                <a:latin typeface="+mj-lt"/>
                <a:cs typeface="Calibri" panose="020F0502020204030204" pitchFamily="34" charset="0"/>
              </a:rPr>
              <a:t>Who is my customer?</a:t>
            </a:r>
          </a:p>
          <a:p>
            <a:pPr algn="ctr" eaLnBrk="1" hangingPunct="1">
              <a:defRPr/>
            </a:pPr>
            <a:r>
              <a:rPr lang="en-GB" sz="1200">
                <a:solidFill>
                  <a:schemeClr val="lt1"/>
                </a:solidFill>
                <a:cs typeface="Calibri" panose="020F0502020204030204" pitchFamily="34" charset="0"/>
              </a:rPr>
              <a:t>(Situational questions)</a:t>
            </a:r>
          </a:p>
        </p:txBody>
      </p:sp>
      <p:pic>
        <p:nvPicPr>
          <p:cNvPr id="23" name="Graphic 22" descr="User with solid fill">
            <a:extLst>
              <a:ext uri="{FF2B5EF4-FFF2-40B4-BE49-F238E27FC236}">
                <a16:creationId xmlns:a16="http://schemas.microsoft.com/office/drawing/2014/main" id="{66417A74-B47C-6569-2A46-B73852B512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380" y="1236121"/>
            <a:ext cx="712761" cy="712761"/>
          </a:xfrm>
          <a:prstGeom prst="rect">
            <a:avLst/>
          </a:prstGeom>
        </p:spPr>
      </p:pic>
      <p:sp>
        <p:nvSpPr>
          <p:cNvPr id="24" name="ZoneTexte 6">
            <a:extLst>
              <a:ext uri="{FF2B5EF4-FFF2-40B4-BE49-F238E27FC236}">
                <a16:creationId xmlns:a16="http://schemas.microsoft.com/office/drawing/2014/main" id="{0DF9DBC2-59F9-04A4-EC4A-2F7605347D0B}"/>
              </a:ext>
            </a:extLst>
          </p:cNvPr>
          <p:cNvSpPr txBox="1"/>
          <p:nvPr>
            <p:custDataLst>
              <p:tags r:id="rId1"/>
            </p:custDataLst>
          </p:nvPr>
        </p:nvSpPr>
        <p:spPr>
          <a:xfrm>
            <a:off x="155435" y="2172249"/>
            <a:ext cx="1454885" cy="2862322"/>
          </a:xfrm>
          <a:prstGeom prst="rect">
            <a:avLst/>
          </a:prstGeom>
          <a:noFill/>
        </p:spPr>
        <p:txBody>
          <a:bodyPr wrap="none" lIns="91440" tIns="45720" rIns="91440" bIns="45720" rtlCol="0" anchor="t">
            <a:spAutoFit/>
          </a:bodyPr>
          <a:lstStyle/>
          <a:p>
            <a:pPr marL="118110" indent="-118110">
              <a:buFont typeface="Wingdings"/>
              <a:buChar char="§"/>
              <a:defRPr b="0" i="0"/>
            </a:pPr>
            <a:r>
              <a:rPr lang="fr-FR" sz="1200" b="1">
                <a:cs typeface="Arial"/>
              </a:rPr>
              <a:t>Contact </a:t>
            </a:r>
            <a:r>
              <a:rPr lang="fr-FR" sz="1200" b="1" err="1">
                <a:cs typeface="Arial"/>
              </a:rPr>
              <a:t>person</a:t>
            </a:r>
            <a:endParaRPr lang="fr-FR" sz="1200">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r>
              <a:rPr lang="fr-FR" sz="1200" b="1" err="1">
                <a:cs typeface="Arial"/>
              </a:rPr>
              <a:t>Company</a:t>
            </a:r>
            <a:endParaRPr lang="fr-FR" sz="1200" b="1">
              <a:cs typeface="Arial"/>
            </a:endParaRPr>
          </a:p>
          <a:p>
            <a:pPr lvl="1"/>
            <a:endParaRPr lang="fr-FR" sz="1200">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r>
              <a:rPr lang="fr-FR" sz="1200" b="1">
                <a:cs typeface="Arial"/>
              </a:rPr>
              <a:t>Fleet</a:t>
            </a:r>
          </a:p>
          <a:p>
            <a:pPr marL="448945" lvl="1" indent="-118110">
              <a:buFont typeface="Arial"/>
              <a:buChar char="•"/>
              <a:defRPr b="0" i="0"/>
            </a:pPr>
            <a:endParaRPr lang="fr-FR" sz="1200">
              <a:cs typeface="Arial"/>
            </a:endParaRPr>
          </a:p>
        </p:txBody>
      </p:sp>
      <p:sp>
        <p:nvSpPr>
          <p:cNvPr id="25" name="ZoneTexte 7">
            <a:extLst>
              <a:ext uri="{FF2B5EF4-FFF2-40B4-BE49-F238E27FC236}">
                <a16:creationId xmlns:a16="http://schemas.microsoft.com/office/drawing/2014/main" id="{85D985DE-2BE8-D427-88BB-25430CE5D168}"/>
              </a:ext>
            </a:extLst>
          </p:cNvPr>
          <p:cNvSpPr txBox="1"/>
          <p:nvPr>
            <p:custDataLst>
              <p:tags r:id="rId2"/>
            </p:custDataLst>
          </p:nvPr>
        </p:nvSpPr>
        <p:spPr>
          <a:xfrm>
            <a:off x="4380443" y="2172249"/>
            <a:ext cx="3229078" cy="3277820"/>
          </a:xfrm>
          <a:prstGeom prst="rect">
            <a:avLst/>
          </a:prstGeom>
          <a:noFill/>
        </p:spPr>
        <p:txBody>
          <a:bodyPr wrap="square" lIns="91440" tIns="45720" rIns="91440" bIns="45720" rtlCol="0" anchor="t">
            <a:spAutoFit/>
          </a:bodyPr>
          <a:lstStyle/>
          <a:p>
            <a:pPr marL="118110" indent="-118110">
              <a:buFont typeface="Wingdings"/>
              <a:buChar char="§"/>
              <a:defRPr b="0" i="0"/>
            </a:pPr>
            <a:r>
              <a:rPr lang="fr-FR" sz="1200" b="1">
                <a:cs typeface="Arial"/>
              </a:rPr>
              <a:t>  Use</a:t>
            </a:r>
            <a:endParaRPr lang="en-US" sz="1600"/>
          </a:p>
          <a:p>
            <a:pPr lvl="1"/>
            <a:endParaRPr lang="fr-FR" sz="700">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r>
              <a:rPr lang="fr-FR" sz="1200" b="1" err="1">
                <a:cs typeface="Arial"/>
              </a:rPr>
              <a:t>Renewal</a:t>
            </a:r>
            <a:r>
              <a:rPr lang="fr-FR" sz="1200" b="1">
                <a:cs typeface="Arial"/>
              </a:rPr>
              <a:t> / Acquisition</a:t>
            </a:r>
          </a:p>
          <a:p>
            <a:pPr lvl="1"/>
            <a:endParaRPr lang="fr-FR" sz="800">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r>
              <a:rPr lang="fr-FR" sz="1200" b="1">
                <a:cs typeface="Arial"/>
              </a:rPr>
              <a:t>New </a:t>
            </a:r>
            <a:r>
              <a:rPr lang="fr-FR" sz="1200" b="1" err="1">
                <a:cs typeface="Arial"/>
              </a:rPr>
              <a:t>Vehicle</a:t>
            </a:r>
            <a:r>
              <a:rPr lang="fr-FR" sz="1200" b="1">
                <a:cs typeface="Arial"/>
              </a:rPr>
              <a:t> </a:t>
            </a:r>
            <a:r>
              <a:rPr lang="fr-FR" sz="1200" b="1" err="1">
                <a:cs typeface="Arial"/>
              </a:rPr>
              <a:t>Criteria</a:t>
            </a: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r>
              <a:rPr lang="fr-FR" sz="1200" b="1">
                <a:cs typeface="Arial"/>
              </a:rPr>
              <a:t>Business </a:t>
            </a:r>
            <a:r>
              <a:rPr lang="fr-FR" sz="1200" b="1" err="1">
                <a:cs typeface="Arial"/>
              </a:rPr>
              <a:t>Criteria</a:t>
            </a:r>
            <a:endParaRPr lang="fr-FR" sz="1200" b="1">
              <a:cs typeface="Arial"/>
            </a:endParaRPr>
          </a:p>
          <a:p>
            <a:pPr marL="197485" indent="-197485">
              <a:buFont typeface="Wingdings"/>
              <a:buChar char="§"/>
              <a:defRPr b="0" i="0"/>
            </a:pPr>
            <a:endParaRPr lang="fr-FR" sz="1200" b="1">
              <a:cs typeface="Arial"/>
            </a:endParaRPr>
          </a:p>
        </p:txBody>
      </p:sp>
      <p:sp>
        <p:nvSpPr>
          <p:cNvPr id="26" name="ZoneTexte 8">
            <a:extLst>
              <a:ext uri="{FF2B5EF4-FFF2-40B4-BE49-F238E27FC236}">
                <a16:creationId xmlns:a16="http://schemas.microsoft.com/office/drawing/2014/main" id="{33399D9F-7646-2919-3A8F-BE4D1EA97903}"/>
              </a:ext>
            </a:extLst>
          </p:cNvPr>
          <p:cNvSpPr txBox="1"/>
          <p:nvPr>
            <p:custDataLst>
              <p:tags r:id="rId3"/>
            </p:custDataLst>
          </p:nvPr>
        </p:nvSpPr>
        <p:spPr>
          <a:xfrm>
            <a:off x="8592882" y="2134925"/>
            <a:ext cx="3229078" cy="3046988"/>
          </a:xfrm>
          <a:prstGeom prst="rect">
            <a:avLst/>
          </a:prstGeom>
          <a:noFill/>
        </p:spPr>
        <p:txBody>
          <a:bodyPr wrap="square" lIns="91440" tIns="45720" rIns="91440" bIns="45720" rtlCol="0" anchor="t">
            <a:spAutoFit/>
          </a:bodyPr>
          <a:lstStyle/>
          <a:p>
            <a:pPr marL="118110" indent="-118110">
              <a:buFont typeface="Wingdings"/>
              <a:buChar char="§"/>
              <a:defRPr b="0" i="0"/>
            </a:pPr>
            <a:r>
              <a:rPr lang="fr-BE" sz="1200" b="1">
                <a:cs typeface="Arial"/>
              </a:rPr>
              <a:t>Method of </a:t>
            </a:r>
            <a:r>
              <a:rPr lang="fr-BE" sz="1200" b="1" err="1">
                <a:cs typeface="Arial"/>
              </a:rPr>
              <a:t>financing</a:t>
            </a:r>
            <a:endParaRPr lang="en-US" sz="1600"/>
          </a:p>
          <a:p>
            <a:pPr lvl="1"/>
            <a:endParaRPr lang="fr-FR" sz="1200">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a:defRPr b="0" i="0"/>
            </a:pPr>
            <a:endParaRPr lang="fr-FR" sz="1200" b="1">
              <a:cs typeface="Arial"/>
            </a:endParaRPr>
          </a:p>
          <a:p>
            <a:pPr marL="197485" indent="-197485">
              <a:buFont typeface="Wingdings"/>
              <a:buChar char="§"/>
              <a:defRPr b="0" i="0"/>
            </a:pPr>
            <a:r>
              <a:rPr lang="fr-FR" sz="1200" b="1">
                <a:cs typeface="Arial"/>
              </a:rPr>
              <a:t>Budget Components</a:t>
            </a:r>
          </a:p>
          <a:p>
            <a:pPr marL="197485" indent="-197485">
              <a:buFont typeface="Wingdings"/>
              <a:buChar char="§"/>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endParaRPr lang="fr-FR" sz="1200" b="1">
              <a:cs typeface="Arial"/>
            </a:endParaRPr>
          </a:p>
          <a:p>
            <a:pPr marL="197485" indent="-197485">
              <a:buFont typeface="Wingdings"/>
              <a:buChar char="§"/>
              <a:defRPr b="0" i="0"/>
            </a:pPr>
            <a:r>
              <a:rPr lang="fr-FR" sz="1200" b="1">
                <a:cs typeface="Arial"/>
              </a:rPr>
              <a:t>Services (</a:t>
            </a:r>
            <a:r>
              <a:rPr lang="fr-FR" sz="1200" b="1" err="1">
                <a:cs typeface="Arial"/>
              </a:rPr>
              <a:t>vehicle</a:t>
            </a:r>
            <a:r>
              <a:rPr lang="fr-FR" sz="1200" b="1">
                <a:cs typeface="Arial"/>
              </a:rPr>
              <a:t>, </a:t>
            </a:r>
            <a:r>
              <a:rPr lang="fr-FR" sz="1200" b="1" err="1">
                <a:cs typeface="Arial"/>
              </a:rPr>
              <a:t>mobility</a:t>
            </a:r>
            <a:r>
              <a:rPr lang="fr-FR" sz="1200" b="1">
                <a:cs typeface="Arial"/>
              </a:rPr>
              <a:t>)</a:t>
            </a:r>
          </a:p>
        </p:txBody>
      </p:sp>
      <p:sp>
        <p:nvSpPr>
          <p:cNvPr id="27" name="Rectangle 26">
            <a:extLst>
              <a:ext uri="{FF2B5EF4-FFF2-40B4-BE49-F238E27FC236}">
                <a16:creationId xmlns:a16="http://schemas.microsoft.com/office/drawing/2014/main" id="{F6931A22-747E-7FD1-59B4-9A48D51F0E0E}"/>
              </a:ext>
            </a:extLst>
          </p:cNvPr>
          <p:cNvSpPr/>
          <p:nvPr/>
        </p:nvSpPr>
        <p:spPr>
          <a:xfrm>
            <a:off x="6416" y="2021406"/>
            <a:ext cx="3708000" cy="42954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0B640E-43EA-B4FB-092E-ED8D2B93F940}"/>
              </a:ext>
            </a:extLst>
          </p:cNvPr>
          <p:cNvSpPr/>
          <p:nvPr/>
        </p:nvSpPr>
        <p:spPr>
          <a:xfrm>
            <a:off x="4232172" y="2043475"/>
            <a:ext cx="3708000" cy="429541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FBA45DD-F8C0-E52D-C3DD-E3E4223768F5}"/>
              </a:ext>
            </a:extLst>
          </p:cNvPr>
          <p:cNvSpPr/>
          <p:nvPr/>
        </p:nvSpPr>
        <p:spPr>
          <a:xfrm>
            <a:off x="8449132" y="2013937"/>
            <a:ext cx="3717790" cy="4295417"/>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ZoneTexte 6">
            <a:extLst>
              <a:ext uri="{FF2B5EF4-FFF2-40B4-BE49-F238E27FC236}">
                <a16:creationId xmlns:a16="http://schemas.microsoft.com/office/drawing/2014/main" id="{F92A9159-F983-F62B-193B-BB9428409C03}"/>
              </a:ext>
            </a:extLst>
          </p:cNvPr>
          <p:cNvSpPr txBox="1"/>
          <p:nvPr/>
        </p:nvSpPr>
        <p:spPr>
          <a:xfrm>
            <a:off x="25078" y="4827167"/>
            <a:ext cx="1960473" cy="707886"/>
          </a:xfrm>
          <a:prstGeom prst="rect">
            <a:avLst/>
          </a:prstGeom>
          <a:noFill/>
        </p:spPr>
        <p:txBody>
          <a:bodyPr wrap="none" rtlCol="0">
            <a:spAutoFit/>
          </a:bodyPr>
          <a:lstStyle/>
          <a:p>
            <a:pPr marL="486966" lvl="1" indent="-128588">
              <a:buFont typeface="Arial"/>
              <a:buChar char="•"/>
            </a:pPr>
            <a:r>
              <a:rPr lang="en-GB" sz="1000">
                <a:solidFill>
                  <a:srgbClr val="000000"/>
                </a:solidFill>
                <a:cs typeface="Arial"/>
              </a:rPr>
              <a:t>Number of vehicles</a:t>
            </a:r>
          </a:p>
          <a:p>
            <a:pPr marL="486966" lvl="1" indent="-128588">
              <a:buFont typeface="Arial"/>
              <a:buChar char="•"/>
            </a:pPr>
            <a:r>
              <a:rPr lang="en-GB" sz="1000">
                <a:solidFill>
                  <a:srgbClr val="000000"/>
                </a:solidFill>
                <a:cs typeface="Arial"/>
              </a:rPr>
              <a:t>Makes &amp; models</a:t>
            </a:r>
          </a:p>
          <a:p>
            <a:pPr marL="486966" lvl="1" indent="-128588">
              <a:buFont typeface="Arial"/>
              <a:buChar char="•"/>
            </a:pPr>
            <a:r>
              <a:rPr lang="en-GB" sz="1000">
                <a:solidFill>
                  <a:srgbClr val="000000"/>
                </a:solidFill>
                <a:cs typeface="Arial"/>
              </a:rPr>
              <a:t>Acquisition Mode(s)</a:t>
            </a:r>
          </a:p>
          <a:p>
            <a:pPr marL="486966" lvl="1" indent="-128588">
              <a:buFont typeface="Arial"/>
              <a:buChar char="•"/>
            </a:pPr>
            <a:r>
              <a:rPr lang="en-GB" sz="1000">
                <a:solidFill>
                  <a:srgbClr val="000000"/>
                </a:solidFill>
                <a:cs typeface="Arial"/>
              </a:rPr>
              <a:t>Renewal + potential</a:t>
            </a:r>
            <a:endParaRPr lang="fr-FR" sz="1000">
              <a:solidFill>
                <a:srgbClr val="000000"/>
              </a:solidFill>
              <a:cs typeface="Arial"/>
            </a:endParaRPr>
          </a:p>
        </p:txBody>
      </p:sp>
      <p:sp>
        <p:nvSpPr>
          <p:cNvPr id="36" name="ZoneTexte 6">
            <a:extLst>
              <a:ext uri="{FF2B5EF4-FFF2-40B4-BE49-F238E27FC236}">
                <a16:creationId xmlns:a16="http://schemas.microsoft.com/office/drawing/2014/main" id="{F41D43D8-4EF9-7D0D-93B3-70BBD2360C73}"/>
              </a:ext>
            </a:extLst>
          </p:cNvPr>
          <p:cNvSpPr txBox="1"/>
          <p:nvPr/>
        </p:nvSpPr>
        <p:spPr>
          <a:xfrm>
            <a:off x="25078" y="3578292"/>
            <a:ext cx="1917710" cy="707886"/>
          </a:xfrm>
          <a:prstGeom prst="rect">
            <a:avLst/>
          </a:prstGeom>
          <a:noFill/>
        </p:spPr>
        <p:txBody>
          <a:bodyPr wrap="square" rtlCol="0">
            <a:spAutoFit/>
          </a:bodyPr>
          <a:lstStyle/>
          <a:p>
            <a:pPr marL="486966" lvl="1" indent="-128588">
              <a:buFont typeface="Arial"/>
              <a:buChar char="•"/>
            </a:pPr>
            <a:r>
              <a:rPr lang="en-GB" sz="1000">
                <a:solidFill>
                  <a:srgbClr val="000000"/>
                </a:solidFill>
                <a:cs typeface="Arial"/>
              </a:rPr>
              <a:t>Activity</a:t>
            </a:r>
          </a:p>
          <a:p>
            <a:pPr marL="486966" lvl="1" indent="-128588">
              <a:buFont typeface="Arial"/>
              <a:buChar char="•"/>
            </a:pPr>
            <a:r>
              <a:rPr lang="en-GB" sz="1000">
                <a:solidFill>
                  <a:srgbClr val="000000"/>
                </a:solidFill>
                <a:cs typeface="Arial"/>
              </a:rPr>
              <a:t>Size</a:t>
            </a:r>
          </a:p>
          <a:p>
            <a:pPr marL="486966" lvl="1" indent="-128588">
              <a:buFont typeface="Arial"/>
              <a:buChar char="•"/>
            </a:pPr>
            <a:r>
              <a:rPr lang="en-GB" sz="1000">
                <a:solidFill>
                  <a:srgbClr val="000000"/>
                </a:solidFill>
                <a:cs typeface="Arial"/>
              </a:rPr>
              <a:t>Existing since?</a:t>
            </a:r>
            <a:endParaRPr lang="fr-FR" sz="1000">
              <a:solidFill>
                <a:srgbClr val="000000"/>
              </a:solidFill>
              <a:cs typeface="Arial"/>
            </a:endParaRPr>
          </a:p>
          <a:p>
            <a:pPr lvl="1"/>
            <a:endParaRPr lang="fr-FR" sz="1000">
              <a:solidFill>
                <a:srgbClr val="000000"/>
              </a:solidFill>
              <a:cs typeface="Arial"/>
            </a:endParaRPr>
          </a:p>
        </p:txBody>
      </p:sp>
      <p:sp>
        <p:nvSpPr>
          <p:cNvPr id="37" name="ZoneTexte 6">
            <a:extLst>
              <a:ext uri="{FF2B5EF4-FFF2-40B4-BE49-F238E27FC236}">
                <a16:creationId xmlns:a16="http://schemas.microsoft.com/office/drawing/2014/main" id="{93A5D0CF-23EE-EEAC-5082-F92EED7F976F}"/>
              </a:ext>
            </a:extLst>
          </p:cNvPr>
          <p:cNvSpPr txBox="1"/>
          <p:nvPr/>
        </p:nvSpPr>
        <p:spPr>
          <a:xfrm>
            <a:off x="6416" y="2462257"/>
            <a:ext cx="2034211" cy="707886"/>
          </a:xfrm>
          <a:prstGeom prst="rect">
            <a:avLst/>
          </a:prstGeom>
          <a:noFill/>
        </p:spPr>
        <p:txBody>
          <a:bodyPr wrap="none" rtlCol="0">
            <a:spAutoFit/>
          </a:bodyPr>
          <a:lstStyle/>
          <a:p>
            <a:pPr marL="486966" lvl="1" indent="-128588">
              <a:buFont typeface="Arial"/>
              <a:buChar char="•"/>
            </a:pPr>
            <a:r>
              <a:rPr lang="fr-FR" sz="1000" err="1">
                <a:solidFill>
                  <a:srgbClr val="000000"/>
                </a:solidFill>
                <a:cs typeface="Arial"/>
              </a:rPr>
              <a:t>Decision</a:t>
            </a:r>
            <a:r>
              <a:rPr lang="fr-FR" sz="1000">
                <a:solidFill>
                  <a:srgbClr val="000000"/>
                </a:solidFill>
                <a:cs typeface="Arial"/>
              </a:rPr>
              <a:t> maker</a:t>
            </a:r>
          </a:p>
          <a:p>
            <a:pPr marL="486966" lvl="1" indent="-128588">
              <a:buFont typeface="Arial"/>
              <a:buChar char="•"/>
            </a:pPr>
            <a:r>
              <a:rPr lang="fr-FR" sz="1000">
                <a:solidFill>
                  <a:srgbClr val="000000"/>
                </a:solidFill>
                <a:cs typeface="Arial"/>
              </a:rPr>
              <a:t>User</a:t>
            </a:r>
          </a:p>
          <a:p>
            <a:pPr marL="486966" lvl="1" indent="-128588">
              <a:buFont typeface="Arial"/>
              <a:buChar char="•"/>
            </a:pPr>
            <a:r>
              <a:rPr lang="fr-FR" sz="1000" err="1">
                <a:solidFill>
                  <a:srgbClr val="000000"/>
                </a:solidFill>
                <a:cs typeface="Arial"/>
              </a:rPr>
              <a:t>Psychological</a:t>
            </a:r>
            <a:r>
              <a:rPr lang="fr-FR" sz="1000">
                <a:solidFill>
                  <a:srgbClr val="000000"/>
                </a:solidFill>
                <a:cs typeface="Arial"/>
              </a:rPr>
              <a:t> profile</a:t>
            </a:r>
          </a:p>
          <a:p>
            <a:pPr lvl="1"/>
            <a:endParaRPr lang="fr-FR" sz="1000">
              <a:solidFill>
                <a:srgbClr val="000000"/>
              </a:solidFill>
              <a:cs typeface="Arial"/>
            </a:endParaRPr>
          </a:p>
        </p:txBody>
      </p:sp>
      <p:sp>
        <p:nvSpPr>
          <p:cNvPr id="38" name="ZoneTexte 7">
            <a:extLst>
              <a:ext uri="{FF2B5EF4-FFF2-40B4-BE49-F238E27FC236}">
                <a16:creationId xmlns:a16="http://schemas.microsoft.com/office/drawing/2014/main" id="{00083BF8-9BA8-9280-5670-37AC0125AA13}"/>
              </a:ext>
            </a:extLst>
          </p:cNvPr>
          <p:cNvSpPr txBox="1"/>
          <p:nvPr/>
        </p:nvSpPr>
        <p:spPr>
          <a:xfrm>
            <a:off x="4241588" y="2391181"/>
            <a:ext cx="1796967" cy="707886"/>
          </a:xfrm>
          <a:prstGeom prst="rect">
            <a:avLst/>
          </a:prstGeom>
          <a:noFill/>
        </p:spPr>
        <p:txBody>
          <a:bodyPr wrap="none" rtlCol="0">
            <a:spAutoFit/>
          </a:bodyPr>
          <a:lstStyle/>
          <a:p>
            <a:pPr marL="486966" lvl="1" indent="-128588">
              <a:buFont typeface="Arial"/>
              <a:buChar char="•"/>
            </a:pPr>
            <a:r>
              <a:rPr lang="en-GB" sz="1000">
                <a:solidFill>
                  <a:srgbClr val="000000"/>
                </a:solidFill>
                <a:cs typeface="Arial"/>
              </a:rPr>
              <a:t>Annual mileage</a:t>
            </a:r>
          </a:p>
          <a:p>
            <a:pPr marL="486966" lvl="1" indent="-128588">
              <a:buFont typeface="Arial"/>
              <a:buChar char="•"/>
            </a:pPr>
            <a:r>
              <a:rPr lang="en-GB" sz="1000">
                <a:solidFill>
                  <a:srgbClr val="000000"/>
                </a:solidFill>
                <a:cs typeface="Arial"/>
              </a:rPr>
              <a:t>Duration</a:t>
            </a:r>
          </a:p>
          <a:p>
            <a:pPr marL="486966" lvl="1" indent="-128588">
              <a:buFont typeface="Arial"/>
              <a:buChar char="•"/>
            </a:pPr>
            <a:r>
              <a:rPr lang="en-GB" sz="1000">
                <a:solidFill>
                  <a:srgbClr val="000000"/>
                </a:solidFill>
                <a:cs typeface="Arial"/>
              </a:rPr>
              <a:t>private - business</a:t>
            </a:r>
          </a:p>
          <a:p>
            <a:pPr marL="486966" lvl="1" indent="-128588">
              <a:buFont typeface="Arial"/>
              <a:buChar char="•"/>
            </a:pPr>
            <a:r>
              <a:rPr lang="en-GB" sz="1000">
                <a:solidFill>
                  <a:srgbClr val="000000"/>
                </a:solidFill>
                <a:cs typeface="Arial"/>
              </a:rPr>
              <a:t>Use</a:t>
            </a:r>
            <a:endParaRPr lang="fr-FR" sz="1000">
              <a:solidFill>
                <a:srgbClr val="000000"/>
              </a:solidFill>
              <a:cs typeface="Arial"/>
            </a:endParaRPr>
          </a:p>
        </p:txBody>
      </p:sp>
      <p:sp>
        <p:nvSpPr>
          <p:cNvPr id="39" name="ZoneTexte 7">
            <a:extLst>
              <a:ext uri="{FF2B5EF4-FFF2-40B4-BE49-F238E27FC236}">
                <a16:creationId xmlns:a16="http://schemas.microsoft.com/office/drawing/2014/main" id="{ADD7D727-21B7-C59E-3142-BF2B36ADBF39}"/>
              </a:ext>
            </a:extLst>
          </p:cNvPr>
          <p:cNvSpPr txBox="1"/>
          <p:nvPr/>
        </p:nvSpPr>
        <p:spPr>
          <a:xfrm>
            <a:off x="4247659" y="5219649"/>
            <a:ext cx="3431431" cy="1015663"/>
          </a:xfrm>
          <a:prstGeom prst="rect">
            <a:avLst/>
          </a:prstGeom>
          <a:noFill/>
        </p:spPr>
        <p:txBody>
          <a:bodyPr wrap="square" rtlCol="0">
            <a:spAutoFit/>
          </a:bodyPr>
          <a:lstStyle/>
          <a:p>
            <a:pPr marL="486966" lvl="1" indent="-128588">
              <a:buFont typeface="Arial"/>
              <a:buChar char="•"/>
            </a:pPr>
            <a:r>
              <a:rPr lang="fr-FR" sz="1000">
                <a:solidFill>
                  <a:srgbClr val="000000"/>
                </a:solidFill>
                <a:cs typeface="Arial"/>
              </a:rPr>
              <a:t>Taxes (</a:t>
            </a:r>
            <a:r>
              <a:rPr lang="fr-FR" sz="1000" err="1">
                <a:solidFill>
                  <a:srgbClr val="000000"/>
                </a:solidFill>
                <a:cs typeface="Arial"/>
              </a:rPr>
              <a:t>Cy</a:t>
            </a:r>
            <a:r>
              <a:rPr lang="fr-FR" sz="1000">
                <a:solidFill>
                  <a:srgbClr val="000000"/>
                </a:solidFill>
                <a:cs typeface="Arial"/>
              </a:rPr>
              <a:t> Car </a:t>
            </a:r>
            <a:r>
              <a:rPr lang="fr-FR" sz="1000" err="1">
                <a:solidFill>
                  <a:srgbClr val="000000"/>
                </a:solidFill>
                <a:cs typeface="Arial"/>
              </a:rPr>
              <a:t>Tax</a:t>
            </a:r>
            <a:r>
              <a:rPr lang="fr-FR" sz="1000">
                <a:solidFill>
                  <a:srgbClr val="000000"/>
                </a:solidFill>
                <a:cs typeface="Arial"/>
              </a:rPr>
              <a:t>, Bonus/Malus)</a:t>
            </a:r>
          </a:p>
          <a:p>
            <a:pPr marL="846535" lvl="2" indent="-128588">
              <a:buFont typeface="Wingdings" charset="2"/>
              <a:buChar char="§"/>
            </a:pPr>
            <a:r>
              <a:rPr lang="fr-FR" sz="1000" err="1">
                <a:solidFill>
                  <a:srgbClr val="000000"/>
                </a:solidFill>
                <a:cs typeface="Arial"/>
              </a:rPr>
              <a:t>Make</a:t>
            </a:r>
            <a:r>
              <a:rPr lang="fr-FR" sz="1000">
                <a:solidFill>
                  <a:srgbClr val="000000"/>
                </a:solidFill>
                <a:cs typeface="Arial"/>
              </a:rPr>
              <a:t> </a:t>
            </a:r>
            <a:r>
              <a:rPr lang="fr-FR" sz="1000" err="1">
                <a:solidFill>
                  <a:srgbClr val="000000"/>
                </a:solidFill>
                <a:cs typeface="Arial"/>
              </a:rPr>
              <a:t>expenses</a:t>
            </a:r>
            <a:endParaRPr lang="fr-FR" sz="1000">
              <a:solidFill>
                <a:srgbClr val="000000"/>
              </a:solidFill>
              <a:cs typeface="Arial"/>
            </a:endParaRPr>
          </a:p>
          <a:p>
            <a:pPr marL="846535" lvl="2" indent="-128588">
              <a:buFont typeface="Wingdings" charset="2"/>
              <a:buChar char="§"/>
            </a:pPr>
            <a:r>
              <a:rPr lang="fr-FR" sz="1000">
                <a:solidFill>
                  <a:srgbClr val="000000"/>
                </a:solidFill>
                <a:cs typeface="Arial"/>
              </a:rPr>
              <a:t>Non-</a:t>
            </a:r>
            <a:r>
              <a:rPr lang="fr-FR" sz="1000" err="1">
                <a:solidFill>
                  <a:srgbClr val="000000"/>
                </a:solidFill>
                <a:cs typeface="Arial"/>
              </a:rPr>
              <a:t>Deductible</a:t>
            </a:r>
            <a:r>
              <a:rPr lang="fr-FR" sz="1000">
                <a:solidFill>
                  <a:srgbClr val="000000"/>
                </a:solidFill>
                <a:cs typeface="Arial"/>
              </a:rPr>
              <a:t> charges / BIK</a:t>
            </a:r>
          </a:p>
          <a:p>
            <a:pPr marL="486966" lvl="1" indent="-128588">
              <a:buFont typeface="Arial"/>
              <a:buChar char="•"/>
            </a:pPr>
            <a:r>
              <a:rPr lang="fr-FR" sz="1000" b="1">
                <a:solidFill>
                  <a:srgbClr val="00B050"/>
                </a:solidFill>
                <a:cs typeface="Arial"/>
              </a:rPr>
              <a:t>Management:</a:t>
            </a:r>
            <a:r>
              <a:rPr lang="fr-FR" sz="1000">
                <a:solidFill>
                  <a:srgbClr val="000000"/>
                </a:solidFill>
                <a:cs typeface="Arial"/>
              </a:rPr>
              <a:t> </a:t>
            </a:r>
            <a:r>
              <a:rPr lang="en-GB" sz="1000">
                <a:solidFill>
                  <a:srgbClr val="000000"/>
                </a:solidFill>
                <a:cs typeface="Arial"/>
              </a:rPr>
              <a:t>operational risks, residual value risk, solvency, capital gains, accounting management</a:t>
            </a:r>
            <a:endParaRPr lang="fr-FR" sz="1000">
              <a:solidFill>
                <a:srgbClr val="000000"/>
              </a:solidFill>
              <a:cs typeface="Arial"/>
            </a:endParaRPr>
          </a:p>
        </p:txBody>
      </p:sp>
      <p:sp>
        <p:nvSpPr>
          <p:cNvPr id="40" name="ZoneTexte 7">
            <a:extLst>
              <a:ext uri="{FF2B5EF4-FFF2-40B4-BE49-F238E27FC236}">
                <a16:creationId xmlns:a16="http://schemas.microsoft.com/office/drawing/2014/main" id="{2638B6C9-A30D-8690-8058-004C62FCF4DB}"/>
              </a:ext>
            </a:extLst>
          </p:cNvPr>
          <p:cNvSpPr txBox="1"/>
          <p:nvPr/>
        </p:nvSpPr>
        <p:spPr>
          <a:xfrm>
            <a:off x="4236825" y="4291350"/>
            <a:ext cx="2635337" cy="707886"/>
          </a:xfrm>
          <a:prstGeom prst="rect">
            <a:avLst/>
          </a:prstGeom>
          <a:noFill/>
        </p:spPr>
        <p:txBody>
          <a:bodyPr wrap="none" rtlCol="0">
            <a:spAutoFit/>
          </a:bodyPr>
          <a:lstStyle/>
          <a:p>
            <a:pPr marL="486966" lvl="1" indent="-128588">
              <a:buFont typeface="Arial"/>
              <a:buChar char="•"/>
            </a:pPr>
            <a:r>
              <a:rPr lang="fr-FR" sz="1000" err="1">
                <a:solidFill>
                  <a:srgbClr val="000000"/>
                </a:solidFill>
                <a:cs typeface="Arial"/>
              </a:rPr>
              <a:t>Priorities</a:t>
            </a:r>
            <a:r>
              <a:rPr lang="fr-FR" sz="1000">
                <a:solidFill>
                  <a:srgbClr val="000000"/>
                </a:solidFill>
                <a:cs typeface="Arial"/>
              </a:rPr>
              <a:t> (engine, </a:t>
            </a:r>
            <a:r>
              <a:rPr lang="fr-FR" sz="1000" err="1">
                <a:solidFill>
                  <a:srgbClr val="000000"/>
                </a:solidFill>
                <a:cs typeface="Arial"/>
              </a:rPr>
              <a:t>equipment</a:t>
            </a:r>
            <a:r>
              <a:rPr lang="fr-FR" sz="1000">
                <a:solidFill>
                  <a:srgbClr val="000000"/>
                </a:solidFill>
                <a:cs typeface="Arial"/>
              </a:rPr>
              <a:t>)</a:t>
            </a:r>
          </a:p>
          <a:p>
            <a:pPr marL="486966" lvl="1" indent="-128588">
              <a:buFont typeface="Arial"/>
              <a:buChar char="•"/>
            </a:pPr>
            <a:r>
              <a:rPr lang="fr-FR" sz="1000" err="1">
                <a:solidFill>
                  <a:srgbClr val="000000"/>
                </a:solidFill>
                <a:cs typeface="Arial"/>
              </a:rPr>
              <a:t>Constraints</a:t>
            </a:r>
            <a:r>
              <a:rPr lang="fr-FR" sz="1000">
                <a:solidFill>
                  <a:srgbClr val="000000"/>
                </a:solidFill>
                <a:cs typeface="Arial"/>
              </a:rPr>
              <a:t> (exclusion </a:t>
            </a:r>
            <a:r>
              <a:rPr lang="fr-FR" sz="1000" err="1">
                <a:solidFill>
                  <a:srgbClr val="000000"/>
                </a:solidFill>
                <a:cs typeface="Arial"/>
              </a:rPr>
              <a:t>criteria</a:t>
            </a:r>
            <a:r>
              <a:rPr lang="fr-FR" sz="1000">
                <a:solidFill>
                  <a:srgbClr val="000000"/>
                </a:solidFill>
                <a:cs typeface="Arial"/>
              </a:rPr>
              <a:t>?)</a:t>
            </a:r>
          </a:p>
          <a:p>
            <a:pPr marL="486966" lvl="1" indent="-128588">
              <a:buFont typeface="Arial"/>
              <a:buChar char="•"/>
            </a:pPr>
            <a:r>
              <a:rPr lang="fr-FR" sz="1000">
                <a:solidFill>
                  <a:srgbClr val="000000"/>
                </a:solidFill>
                <a:cs typeface="Arial"/>
              </a:rPr>
              <a:t>CO</a:t>
            </a:r>
            <a:r>
              <a:rPr lang="fr-FR" sz="1000" baseline="-25000">
                <a:solidFill>
                  <a:srgbClr val="000000"/>
                </a:solidFill>
                <a:cs typeface="Arial"/>
              </a:rPr>
              <a:t>2 </a:t>
            </a:r>
            <a:r>
              <a:rPr lang="fr-FR" sz="1000" err="1">
                <a:solidFill>
                  <a:srgbClr val="000000"/>
                </a:solidFill>
                <a:cs typeface="Arial"/>
              </a:rPr>
              <a:t>emissions</a:t>
            </a:r>
            <a:endParaRPr lang="fr-FR" sz="1000">
              <a:solidFill>
                <a:srgbClr val="000000"/>
              </a:solidFill>
              <a:cs typeface="Arial"/>
            </a:endParaRPr>
          </a:p>
          <a:p>
            <a:pPr marL="486966" lvl="1" indent="-128588">
              <a:buFont typeface="Arial"/>
              <a:buChar char="•"/>
            </a:pPr>
            <a:r>
              <a:rPr lang="fr-FR" sz="1000" err="1">
                <a:solidFill>
                  <a:srgbClr val="000000"/>
                </a:solidFill>
                <a:cs typeface="Arial"/>
              </a:rPr>
              <a:t>Competition</a:t>
            </a:r>
            <a:endParaRPr lang="fr-FR" sz="900">
              <a:solidFill>
                <a:srgbClr val="000000"/>
              </a:solidFill>
              <a:latin typeface="Encode Sans" panose="020B0604020202020204" charset="0"/>
              <a:cs typeface="Arial"/>
            </a:endParaRPr>
          </a:p>
        </p:txBody>
      </p:sp>
      <p:sp>
        <p:nvSpPr>
          <p:cNvPr id="41" name="ZoneTexte 7">
            <a:extLst>
              <a:ext uri="{FF2B5EF4-FFF2-40B4-BE49-F238E27FC236}">
                <a16:creationId xmlns:a16="http://schemas.microsoft.com/office/drawing/2014/main" id="{6F07116A-D938-9007-A8FC-69775749D794}"/>
              </a:ext>
            </a:extLst>
          </p:cNvPr>
          <p:cNvSpPr txBox="1"/>
          <p:nvPr/>
        </p:nvSpPr>
        <p:spPr>
          <a:xfrm>
            <a:off x="4247659" y="3109129"/>
            <a:ext cx="3696525" cy="846386"/>
          </a:xfrm>
          <a:prstGeom prst="rect">
            <a:avLst/>
          </a:prstGeom>
          <a:noFill/>
        </p:spPr>
        <p:txBody>
          <a:bodyPr wrap="square" rtlCol="0">
            <a:spAutoFit/>
          </a:bodyPr>
          <a:lstStyle/>
          <a:p>
            <a:pPr lvl="1"/>
            <a:endParaRPr lang="fr-FR" sz="900">
              <a:solidFill>
                <a:srgbClr val="000000"/>
              </a:solidFill>
              <a:latin typeface="Encode Sans" panose="020B0604020202020204" charset="0"/>
              <a:cs typeface="Arial"/>
            </a:endParaRPr>
          </a:p>
          <a:p>
            <a:pPr marL="486966" lvl="1" indent="-128588">
              <a:buFont typeface="Arial"/>
              <a:buChar char="•"/>
            </a:pPr>
            <a:r>
              <a:rPr lang="en-GB" sz="1000">
                <a:solidFill>
                  <a:srgbClr val="000000"/>
                </a:solidFill>
                <a:cs typeface="Arial"/>
              </a:rPr>
              <a:t>Current acquisition mode</a:t>
            </a:r>
          </a:p>
          <a:p>
            <a:pPr marL="486966" lvl="1" indent="-128588">
              <a:buFont typeface="Arial"/>
              <a:buChar char="•"/>
            </a:pPr>
            <a:r>
              <a:rPr lang="en-GB" sz="1000">
                <a:solidFill>
                  <a:srgbClr val="000000"/>
                </a:solidFill>
                <a:cs typeface="Arial"/>
              </a:rPr>
              <a:t>Likes/dislikes of current vehicle</a:t>
            </a:r>
          </a:p>
          <a:p>
            <a:pPr marL="486966" lvl="1" indent="-128588">
              <a:buFont typeface="Arial"/>
              <a:buChar char="•"/>
            </a:pPr>
            <a:r>
              <a:rPr lang="en-GB" sz="1000">
                <a:solidFill>
                  <a:srgbClr val="000000"/>
                </a:solidFill>
                <a:cs typeface="Arial"/>
              </a:rPr>
              <a:t>Idea of the cost of the current vehicle</a:t>
            </a:r>
          </a:p>
          <a:p>
            <a:pPr marL="486966" lvl="1" indent="-128588">
              <a:buFont typeface="Arial"/>
              <a:buChar char="•"/>
            </a:pPr>
            <a:r>
              <a:rPr lang="en-GB" sz="1000">
                <a:solidFill>
                  <a:srgbClr val="000000"/>
                </a:solidFill>
                <a:cs typeface="Arial"/>
              </a:rPr>
              <a:t>Current financing contract?</a:t>
            </a:r>
            <a:endParaRPr lang="fr-FR" sz="1000">
              <a:solidFill>
                <a:srgbClr val="000000"/>
              </a:solidFill>
              <a:cs typeface="Arial"/>
            </a:endParaRPr>
          </a:p>
        </p:txBody>
      </p:sp>
      <p:sp>
        <p:nvSpPr>
          <p:cNvPr id="43" name="ZoneTexte 8">
            <a:extLst>
              <a:ext uri="{FF2B5EF4-FFF2-40B4-BE49-F238E27FC236}">
                <a16:creationId xmlns:a16="http://schemas.microsoft.com/office/drawing/2014/main" id="{C825D864-BAE1-1D76-4DC3-B28C93441A47}"/>
              </a:ext>
            </a:extLst>
          </p:cNvPr>
          <p:cNvSpPr txBox="1"/>
          <p:nvPr/>
        </p:nvSpPr>
        <p:spPr>
          <a:xfrm>
            <a:off x="9459078" y="5167435"/>
            <a:ext cx="1821653" cy="553998"/>
          </a:xfrm>
          <a:prstGeom prst="rect">
            <a:avLst/>
          </a:prstGeom>
          <a:noFill/>
        </p:spPr>
        <p:txBody>
          <a:bodyPr wrap="none" rtlCol="0">
            <a:spAutoFit/>
          </a:bodyPr>
          <a:lstStyle/>
          <a:p>
            <a:pPr marL="214313" indent="-214313">
              <a:buFont typeface="Arial" panose="020B0604020202020204" pitchFamily="34" charset="0"/>
              <a:buChar char="•"/>
            </a:pPr>
            <a:r>
              <a:rPr lang="fr-FR" sz="1000" err="1">
                <a:solidFill>
                  <a:srgbClr val="000000"/>
                </a:solidFill>
                <a:cs typeface="Arial"/>
              </a:rPr>
              <a:t>Vehicle</a:t>
            </a:r>
            <a:r>
              <a:rPr lang="fr-FR" sz="1000">
                <a:solidFill>
                  <a:srgbClr val="000000"/>
                </a:solidFill>
                <a:cs typeface="Arial"/>
              </a:rPr>
              <a:t> services</a:t>
            </a:r>
          </a:p>
          <a:p>
            <a:pPr marL="214313" indent="-214313">
              <a:buFont typeface="Arial" panose="020B0604020202020204" pitchFamily="34" charset="0"/>
              <a:buChar char="•"/>
            </a:pPr>
            <a:r>
              <a:rPr lang="fr-FR" sz="1000">
                <a:solidFill>
                  <a:srgbClr val="000000"/>
                </a:solidFill>
                <a:cs typeface="Arial"/>
              </a:rPr>
              <a:t>Driver-</a:t>
            </a:r>
            <a:r>
              <a:rPr lang="fr-FR" sz="1000" err="1">
                <a:solidFill>
                  <a:srgbClr val="000000"/>
                </a:solidFill>
                <a:cs typeface="Arial"/>
              </a:rPr>
              <a:t>related</a:t>
            </a:r>
            <a:r>
              <a:rPr lang="fr-FR" sz="1000">
                <a:solidFill>
                  <a:srgbClr val="000000"/>
                </a:solidFill>
                <a:cs typeface="Arial"/>
              </a:rPr>
              <a:t> services</a:t>
            </a:r>
          </a:p>
          <a:p>
            <a:pPr marL="214313" indent="-214313">
              <a:buFont typeface="Arial" panose="020B0604020202020204" pitchFamily="34" charset="0"/>
              <a:buChar char="•"/>
            </a:pPr>
            <a:r>
              <a:rPr lang="fr-FR" sz="1000">
                <a:solidFill>
                  <a:srgbClr val="000000"/>
                </a:solidFill>
                <a:cs typeface="Arial"/>
              </a:rPr>
              <a:t>Fleet management</a:t>
            </a:r>
          </a:p>
        </p:txBody>
      </p:sp>
      <p:sp>
        <p:nvSpPr>
          <p:cNvPr id="46" name="ZoneTexte 8">
            <a:extLst>
              <a:ext uri="{FF2B5EF4-FFF2-40B4-BE49-F238E27FC236}">
                <a16:creationId xmlns:a16="http://schemas.microsoft.com/office/drawing/2014/main" id="{C18B8B06-518E-0936-B62D-DE3CFA001364}"/>
              </a:ext>
            </a:extLst>
          </p:cNvPr>
          <p:cNvSpPr txBox="1"/>
          <p:nvPr/>
        </p:nvSpPr>
        <p:spPr>
          <a:xfrm>
            <a:off x="9052954" y="2425270"/>
            <a:ext cx="2335576" cy="1631216"/>
          </a:xfrm>
          <a:prstGeom prst="rect">
            <a:avLst/>
          </a:prstGeom>
          <a:noFill/>
        </p:spPr>
        <p:txBody>
          <a:bodyPr wrap="none" rtlCol="0">
            <a:spAutoFit/>
          </a:bodyPr>
          <a:lstStyle/>
          <a:p>
            <a:pPr marL="128588" indent="-128588">
              <a:buFont typeface="Wingdings" charset="2"/>
              <a:buChar char="§"/>
            </a:pPr>
            <a:r>
              <a:rPr lang="fr-FR" sz="1000" b="1">
                <a:solidFill>
                  <a:srgbClr val="243782"/>
                </a:solidFill>
                <a:cs typeface="Arial"/>
              </a:rPr>
              <a:t>Type of budget </a:t>
            </a:r>
          </a:p>
          <a:p>
            <a:pPr marL="486966" lvl="1" indent="-128588">
              <a:buFont typeface="Arial"/>
              <a:buChar char="•"/>
            </a:pPr>
            <a:r>
              <a:rPr lang="en-GB" sz="1000">
                <a:solidFill>
                  <a:srgbClr val="000000"/>
                </a:solidFill>
                <a:cs typeface="Arial"/>
              </a:rPr>
              <a:t>Purchase</a:t>
            </a:r>
          </a:p>
          <a:p>
            <a:pPr marL="486966" lvl="1" indent="-128588">
              <a:buFont typeface="Arial"/>
              <a:buChar char="•"/>
            </a:pPr>
            <a:r>
              <a:rPr lang="en-GB" sz="1000">
                <a:solidFill>
                  <a:srgbClr val="000000"/>
                </a:solidFill>
                <a:cs typeface="Arial"/>
              </a:rPr>
              <a:t>Classic Financing</a:t>
            </a:r>
          </a:p>
          <a:p>
            <a:pPr marL="486966" lvl="1" indent="-128588">
              <a:buFont typeface="Arial"/>
              <a:buChar char="•"/>
            </a:pPr>
            <a:r>
              <a:rPr lang="en-GB" sz="1000">
                <a:solidFill>
                  <a:srgbClr val="000000"/>
                </a:solidFill>
                <a:cs typeface="Arial"/>
              </a:rPr>
              <a:t>Financial Leasing</a:t>
            </a:r>
          </a:p>
          <a:p>
            <a:pPr marL="486966" lvl="1" indent="-128588">
              <a:buFont typeface="Arial"/>
              <a:buChar char="•"/>
            </a:pPr>
            <a:r>
              <a:rPr lang="en-GB" sz="1000">
                <a:solidFill>
                  <a:srgbClr val="00B050"/>
                </a:solidFill>
                <a:cs typeface="Arial"/>
              </a:rPr>
              <a:t>Operational Leasing</a:t>
            </a:r>
          </a:p>
          <a:p>
            <a:pPr marL="486966" lvl="1" indent="-128588">
              <a:buFont typeface="Arial"/>
              <a:buChar char="•"/>
            </a:pPr>
            <a:r>
              <a:rPr lang="en-GB" sz="1000">
                <a:solidFill>
                  <a:srgbClr val="000000"/>
                </a:solidFill>
                <a:cs typeface="Arial"/>
              </a:rPr>
              <a:t>TCO</a:t>
            </a:r>
            <a:endParaRPr lang="fr-FR" sz="1000">
              <a:solidFill>
                <a:srgbClr val="000000"/>
              </a:solidFill>
              <a:cs typeface="Arial"/>
            </a:endParaRPr>
          </a:p>
          <a:p>
            <a:pPr marL="214313" indent="-214313">
              <a:buFont typeface="Wingdings" charset="2"/>
              <a:buChar char="§"/>
            </a:pPr>
            <a:r>
              <a:rPr lang="fr-FR" sz="1000" b="1">
                <a:solidFill>
                  <a:srgbClr val="243782"/>
                </a:solidFill>
                <a:cs typeface="Arial"/>
              </a:rPr>
              <a:t>Budget </a:t>
            </a:r>
            <a:r>
              <a:rPr lang="fr-FR" sz="1000" b="1" err="1">
                <a:solidFill>
                  <a:srgbClr val="243782"/>
                </a:solidFill>
                <a:cs typeface="Arial"/>
              </a:rPr>
              <a:t>parameters</a:t>
            </a:r>
            <a:endParaRPr lang="fr-FR" sz="1000" b="1">
              <a:solidFill>
                <a:srgbClr val="243782"/>
              </a:solidFill>
              <a:cs typeface="Arial"/>
            </a:endParaRPr>
          </a:p>
          <a:p>
            <a:pPr marL="486966" lvl="1" indent="-128588">
              <a:buFont typeface="Arial"/>
              <a:buChar char="•"/>
            </a:pPr>
            <a:r>
              <a:rPr lang="en-GB" sz="1000">
                <a:solidFill>
                  <a:srgbClr val="000000"/>
                </a:solidFill>
                <a:cs typeface="Arial"/>
              </a:rPr>
              <a:t>Deposit / 1</a:t>
            </a:r>
            <a:r>
              <a:rPr lang="en-GB" sz="1000" baseline="30000">
                <a:solidFill>
                  <a:srgbClr val="000000"/>
                </a:solidFill>
                <a:cs typeface="Arial"/>
              </a:rPr>
              <a:t>st</a:t>
            </a:r>
            <a:r>
              <a:rPr lang="en-GB" sz="1000">
                <a:solidFill>
                  <a:srgbClr val="000000"/>
                </a:solidFill>
                <a:cs typeface="Arial"/>
              </a:rPr>
              <a:t> increased rent</a:t>
            </a:r>
          </a:p>
          <a:p>
            <a:pPr marL="486966" lvl="1" indent="-128588">
              <a:buFont typeface="Arial"/>
              <a:buChar char="•"/>
            </a:pPr>
            <a:r>
              <a:rPr lang="en-GB" sz="1000">
                <a:solidFill>
                  <a:srgbClr val="000000"/>
                </a:solidFill>
                <a:cs typeface="Arial"/>
              </a:rPr>
              <a:t>Duration / mileage</a:t>
            </a:r>
          </a:p>
          <a:p>
            <a:pPr marL="486966" lvl="1" indent="-128588">
              <a:buFont typeface="Arial"/>
              <a:buChar char="•"/>
            </a:pPr>
            <a:r>
              <a:rPr lang="en-GB" sz="1000">
                <a:solidFill>
                  <a:srgbClr val="000000"/>
                </a:solidFill>
                <a:cs typeface="Arial"/>
              </a:rPr>
              <a:t>Purchase option</a:t>
            </a:r>
            <a:endParaRPr lang="fr-FR" sz="1000">
              <a:solidFill>
                <a:srgbClr val="000000"/>
              </a:solidFill>
              <a:cs typeface="Arial"/>
            </a:endParaRPr>
          </a:p>
        </p:txBody>
      </p:sp>
      <p:sp>
        <p:nvSpPr>
          <p:cNvPr id="47" name="ZoneTexte 8">
            <a:extLst>
              <a:ext uri="{FF2B5EF4-FFF2-40B4-BE49-F238E27FC236}">
                <a16:creationId xmlns:a16="http://schemas.microsoft.com/office/drawing/2014/main" id="{D83B44F7-90E4-0098-5A49-62144213990F}"/>
              </a:ext>
            </a:extLst>
          </p:cNvPr>
          <p:cNvSpPr txBox="1"/>
          <p:nvPr/>
        </p:nvSpPr>
        <p:spPr>
          <a:xfrm>
            <a:off x="9068529" y="4399072"/>
            <a:ext cx="2479846" cy="400110"/>
          </a:xfrm>
          <a:prstGeom prst="rect">
            <a:avLst/>
          </a:prstGeom>
          <a:noFill/>
        </p:spPr>
        <p:txBody>
          <a:bodyPr wrap="none" rtlCol="0">
            <a:spAutoFit/>
          </a:bodyPr>
          <a:lstStyle/>
          <a:p>
            <a:pPr marL="486966" lvl="1" indent="-128588">
              <a:buFont typeface="Arial"/>
              <a:buChar char="•"/>
            </a:pPr>
            <a:r>
              <a:rPr lang="en-GB" sz="1000">
                <a:solidFill>
                  <a:srgbClr val="000000"/>
                </a:solidFill>
                <a:cs typeface="Arial"/>
              </a:rPr>
              <a:t>Which services are included?</a:t>
            </a:r>
          </a:p>
          <a:p>
            <a:pPr marL="486966" lvl="1" indent="-128588">
              <a:buFont typeface="Arial"/>
              <a:buChar char="•"/>
            </a:pPr>
            <a:r>
              <a:rPr lang="en-GB" sz="1000">
                <a:solidFill>
                  <a:srgbClr val="000000"/>
                </a:solidFill>
                <a:cs typeface="Arial"/>
              </a:rPr>
              <a:t>TCO criteria</a:t>
            </a:r>
            <a:endParaRPr lang="fr-FR" sz="1000">
              <a:solidFill>
                <a:srgbClr val="000000"/>
              </a:solidFill>
              <a:cs typeface="Arial"/>
            </a:endParaRPr>
          </a:p>
        </p:txBody>
      </p:sp>
      <p:sp>
        <p:nvSpPr>
          <p:cNvPr id="2" name="TextBox 1">
            <a:extLst>
              <a:ext uri="{FF2B5EF4-FFF2-40B4-BE49-F238E27FC236}">
                <a16:creationId xmlns:a16="http://schemas.microsoft.com/office/drawing/2014/main" id="{C4D36B3E-89CB-9E0D-E33C-709CE5C16677}"/>
              </a:ext>
            </a:extLst>
          </p:cNvPr>
          <p:cNvSpPr txBox="1"/>
          <p:nvPr/>
        </p:nvSpPr>
        <p:spPr>
          <a:xfrm>
            <a:off x="1477272" y="2304291"/>
            <a:ext cx="2135480" cy="707886"/>
          </a:xfrm>
          <a:prstGeom prst="rect">
            <a:avLst/>
          </a:prstGeom>
          <a:noFill/>
        </p:spPr>
        <p:txBody>
          <a:bodyPr wrap="square" rtlCol="0">
            <a:spAutoFit/>
          </a:bodyPr>
          <a:lstStyle/>
          <a:p>
            <a:pPr algn="r"/>
            <a:endParaRPr lang="fr-BE" sz="1000">
              <a:solidFill>
                <a:srgbClr val="00B050"/>
              </a:solidFill>
            </a:endParaRPr>
          </a:p>
          <a:p>
            <a:pPr algn="r"/>
            <a:r>
              <a:rPr lang="en-GB" sz="1000">
                <a:solidFill>
                  <a:srgbClr val="00B050"/>
                </a:solidFill>
              </a:rPr>
              <a:t>Owner / Fleet Manager</a:t>
            </a:r>
            <a:endParaRPr lang="fr-BE" sz="1000">
              <a:solidFill>
                <a:srgbClr val="00B050"/>
              </a:solidFill>
            </a:endParaRPr>
          </a:p>
          <a:p>
            <a:pPr algn="r"/>
            <a:endParaRPr lang="fr-BE" sz="1000">
              <a:solidFill>
                <a:srgbClr val="00B050"/>
              </a:solidFill>
            </a:endParaRPr>
          </a:p>
          <a:p>
            <a:pPr algn="r"/>
            <a:endParaRPr lang="fr-BE" sz="1000">
              <a:solidFill>
                <a:srgbClr val="00B050"/>
              </a:solidFill>
            </a:endParaRPr>
          </a:p>
        </p:txBody>
      </p:sp>
      <p:sp>
        <p:nvSpPr>
          <p:cNvPr id="32" name="TextBox 31">
            <a:extLst>
              <a:ext uri="{FF2B5EF4-FFF2-40B4-BE49-F238E27FC236}">
                <a16:creationId xmlns:a16="http://schemas.microsoft.com/office/drawing/2014/main" id="{C6A90BB3-1717-9BBC-92E3-10634B7C9995}"/>
              </a:ext>
            </a:extLst>
          </p:cNvPr>
          <p:cNvSpPr txBox="1"/>
          <p:nvPr/>
        </p:nvSpPr>
        <p:spPr>
          <a:xfrm>
            <a:off x="1225061" y="3275003"/>
            <a:ext cx="2356146" cy="861774"/>
          </a:xfrm>
          <a:prstGeom prst="rect">
            <a:avLst/>
          </a:prstGeom>
          <a:noFill/>
        </p:spPr>
        <p:txBody>
          <a:bodyPr wrap="square" lIns="91440" tIns="45720" rIns="91440" bIns="45720" rtlCol="0" anchor="t">
            <a:spAutoFit/>
          </a:bodyPr>
          <a:lstStyle/>
          <a:p>
            <a:pPr algn="r"/>
            <a:r>
              <a:rPr lang="fr-BE" sz="1000">
                <a:solidFill>
                  <a:srgbClr val="00B050"/>
                </a:solidFill>
              </a:rPr>
              <a:t>Smart2job</a:t>
            </a:r>
          </a:p>
          <a:p>
            <a:pPr algn="r"/>
            <a:endParaRPr lang="fr-BE" sz="1000">
              <a:solidFill>
                <a:srgbClr val="00B050"/>
              </a:solidFill>
            </a:endParaRPr>
          </a:p>
          <a:p>
            <a:pPr algn="r"/>
            <a:r>
              <a:rPr lang="en-GB" sz="1000">
                <a:solidFill>
                  <a:srgbClr val="00B050"/>
                </a:solidFill>
              </a:rPr>
              <a:t>Human resources management</a:t>
            </a:r>
          </a:p>
          <a:p>
            <a:pPr algn="r"/>
            <a:r>
              <a:rPr lang="en-GB" sz="1000">
                <a:solidFill>
                  <a:srgbClr val="00B050"/>
                </a:solidFill>
              </a:rPr>
              <a:t>120 employees</a:t>
            </a:r>
          </a:p>
          <a:p>
            <a:pPr algn="r"/>
            <a:r>
              <a:rPr lang="en-GB" sz="1000">
                <a:solidFill>
                  <a:srgbClr val="00B050"/>
                </a:solidFill>
              </a:rPr>
              <a:t>2008 </a:t>
            </a:r>
            <a:endParaRPr lang="en-US" sz="1000">
              <a:solidFill>
                <a:srgbClr val="00B050"/>
              </a:solidFill>
            </a:endParaRPr>
          </a:p>
        </p:txBody>
      </p:sp>
      <p:sp>
        <p:nvSpPr>
          <p:cNvPr id="34" name="TextBox 33">
            <a:extLst>
              <a:ext uri="{FF2B5EF4-FFF2-40B4-BE49-F238E27FC236}">
                <a16:creationId xmlns:a16="http://schemas.microsoft.com/office/drawing/2014/main" id="{43E319C8-FBCA-219F-350F-B5D84637A0F9}"/>
              </a:ext>
            </a:extLst>
          </p:cNvPr>
          <p:cNvSpPr txBox="1"/>
          <p:nvPr/>
        </p:nvSpPr>
        <p:spPr>
          <a:xfrm>
            <a:off x="1324043" y="4819344"/>
            <a:ext cx="2356146" cy="1015663"/>
          </a:xfrm>
          <a:prstGeom prst="rect">
            <a:avLst/>
          </a:prstGeom>
          <a:noFill/>
        </p:spPr>
        <p:txBody>
          <a:bodyPr wrap="square" lIns="91440" tIns="45720" rIns="91440" bIns="45720" rtlCol="0" anchor="t">
            <a:spAutoFit/>
          </a:bodyPr>
          <a:lstStyle/>
          <a:p>
            <a:pPr algn="r"/>
            <a:r>
              <a:rPr lang="en-GB" sz="1000">
                <a:solidFill>
                  <a:srgbClr val="00B050"/>
                </a:solidFill>
              </a:rPr>
              <a:t>60 PC</a:t>
            </a:r>
          </a:p>
          <a:p>
            <a:pPr algn="r"/>
            <a:r>
              <a:rPr lang="en-GB" sz="1000">
                <a:solidFill>
                  <a:srgbClr val="00B050"/>
                </a:solidFill>
              </a:rPr>
              <a:t>See grid</a:t>
            </a:r>
          </a:p>
          <a:p>
            <a:pPr algn="r"/>
            <a:r>
              <a:rPr lang="en-GB" sz="1000">
                <a:solidFill>
                  <a:srgbClr val="00B050"/>
                </a:solidFill>
              </a:rPr>
              <a:t>OL</a:t>
            </a:r>
          </a:p>
          <a:p>
            <a:pPr algn="r"/>
            <a:r>
              <a:rPr lang="en-GB" sz="1000">
                <a:solidFill>
                  <a:srgbClr val="00B050"/>
                </a:solidFill>
              </a:rPr>
              <a:t>24 vehicles</a:t>
            </a:r>
          </a:p>
          <a:p>
            <a:pPr algn="r"/>
            <a:r>
              <a:rPr lang="en-GB" sz="1000">
                <a:solidFill>
                  <a:srgbClr val="00B050"/>
                </a:solidFill>
              </a:rPr>
              <a:t>Current leasing companies: LeasePlan and Arval</a:t>
            </a:r>
            <a:endParaRPr lang="fr-BE" sz="1000">
              <a:solidFill>
                <a:srgbClr val="00B050"/>
              </a:solidFill>
            </a:endParaRPr>
          </a:p>
        </p:txBody>
      </p:sp>
      <p:sp>
        <p:nvSpPr>
          <p:cNvPr id="35" name="TextBox 34">
            <a:extLst>
              <a:ext uri="{FF2B5EF4-FFF2-40B4-BE49-F238E27FC236}">
                <a16:creationId xmlns:a16="http://schemas.microsoft.com/office/drawing/2014/main" id="{A06E9D41-6509-D96F-095F-2B057FA70D05}"/>
              </a:ext>
            </a:extLst>
          </p:cNvPr>
          <p:cNvSpPr txBox="1"/>
          <p:nvPr/>
        </p:nvSpPr>
        <p:spPr>
          <a:xfrm>
            <a:off x="5496592" y="2374120"/>
            <a:ext cx="2356146" cy="707886"/>
          </a:xfrm>
          <a:prstGeom prst="rect">
            <a:avLst/>
          </a:prstGeom>
          <a:noFill/>
        </p:spPr>
        <p:txBody>
          <a:bodyPr wrap="square" lIns="91440" tIns="45720" rIns="91440" bIns="45720" rtlCol="0" anchor="t">
            <a:spAutoFit/>
          </a:bodyPr>
          <a:lstStyle/>
          <a:p>
            <a:pPr algn="r"/>
            <a:r>
              <a:rPr lang="fr-BE" sz="1000">
                <a:solidFill>
                  <a:srgbClr val="00B050"/>
                </a:solidFill>
              </a:rPr>
              <a:t>20/25k kms</a:t>
            </a:r>
          </a:p>
          <a:p>
            <a:pPr algn="r"/>
            <a:r>
              <a:rPr lang="fr-BE" sz="1000">
                <a:solidFill>
                  <a:srgbClr val="00B050"/>
                </a:solidFill>
              </a:rPr>
              <a:t>36/48 </a:t>
            </a:r>
            <a:r>
              <a:rPr lang="fr-BE" sz="1000" err="1">
                <a:solidFill>
                  <a:srgbClr val="00B050"/>
                </a:solidFill>
              </a:rPr>
              <a:t>months</a:t>
            </a:r>
            <a:endParaRPr lang="fr-BE" sz="1000">
              <a:solidFill>
                <a:srgbClr val="00B050"/>
              </a:solidFill>
            </a:endParaRPr>
          </a:p>
          <a:p>
            <a:pPr algn="r"/>
            <a:endParaRPr lang="fr-BE" sz="1000">
              <a:solidFill>
                <a:srgbClr val="00B050"/>
              </a:solidFill>
            </a:endParaRPr>
          </a:p>
          <a:p>
            <a:pPr algn="r"/>
            <a:r>
              <a:rPr lang="fr-BE" sz="1000">
                <a:solidFill>
                  <a:srgbClr val="00B050"/>
                </a:solidFill>
              </a:rPr>
              <a:t>Mixed</a:t>
            </a:r>
            <a:endParaRPr lang="fr-BE"/>
          </a:p>
        </p:txBody>
      </p:sp>
      <p:sp>
        <p:nvSpPr>
          <p:cNvPr id="42" name="TextBox 41">
            <a:extLst>
              <a:ext uri="{FF2B5EF4-FFF2-40B4-BE49-F238E27FC236}">
                <a16:creationId xmlns:a16="http://schemas.microsoft.com/office/drawing/2014/main" id="{A962CA90-B878-F673-2FCD-AF713427B97C}"/>
              </a:ext>
            </a:extLst>
          </p:cNvPr>
          <p:cNvSpPr txBox="1"/>
          <p:nvPr/>
        </p:nvSpPr>
        <p:spPr>
          <a:xfrm>
            <a:off x="5496592" y="3256791"/>
            <a:ext cx="2356146" cy="830997"/>
          </a:xfrm>
          <a:prstGeom prst="rect">
            <a:avLst/>
          </a:prstGeom>
          <a:noFill/>
        </p:spPr>
        <p:txBody>
          <a:bodyPr wrap="square" rtlCol="0">
            <a:spAutoFit/>
          </a:bodyPr>
          <a:lstStyle/>
          <a:p>
            <a:pPr algn="r"/>
            <a:r>
              <a:rPr lang="fr-BE" sz="1000">
                <a:solidFill>
                  <a:srgbClr val="00B050"/>
                </a:solidFill>
              </a:rPr>
              <a:t>OL</a:t>
            </a:r>
          </a:p>
          <a:p>
            <a:pPr algn="r"/>
            <a:endParaRPr lang="fr-BE" sz="800">
              <a:solidFill>
                <a:srgbClr val="00B050"/>
              </a:solidFill>
            </a:endParaRPr>
          </a:p>
          <a:p>
            <a:pPr algn="r"/>
            <a:r>
              <a:rPr lang="fr-BE" sz="1000">
                <a:solidFill>
                  <a:srgbClr val="00B050"/>
                </a:solidFill>
              </a:rPr>
              <a:t>Yes</a:t>
            </a:r>
          </a:p>
          <a:p>
            <a:pPr algn="r"/>
            <a:r>
              <a:rPr lang="fr-BE" sz="1000">
                <a:solidFill>
                  <a:srgbClr val="00B050"/>
                </a:solidFill>
              </a:rPr>
              <a:t>Yes</a:t>
            </a:r>
          </a:p>
          <a:p>
            <a:pPr algn="r"/>
            <a:endParaRPr lang="fr-BE" sz="1000">
              <a:solidFill>
                <a:srgbClr val="00B050"/>
              </a:solidFill>
            </a:endParaRPr>
          </a:p>
        </p:txBody>
      </p:sp>
      <p:sp>
        <p:nvSpPr>
          <p:cNvPr id="45" name="TextBox 44">
            <a:extLst>
              <a:ext uri="{FF2B5EF4-FFF2-40B4-BE49-F238E27FC236}">
                <a16:creationId xmlns:a16="http://schemas.microsoft.com/office/drawing/2014/main" id="{1DA2F67A-4B9A-C06C-F075-78B994142846}"/>
              </a:ext>
            </a:extLst>
          </p:cNvPr>
          <p:cNvSpPr txBox="1"/>
          <p:nvPr/>
        </p:nvSpPr>
        <p:spPr>
          <a:xfrm>
            <a:off x="5496592" y="4282206"/>
            <a:ext cx="2356146" cy="400110"/>
          </a:xfrm>
          <a:prstGeom prst="rect">
            <a:avLst/>
          </a:prstGeom>
          <a:noFill/>
        </p:spPr>
        <p:txBody>
          <a:bodyPr wrap="square" rtlCol="0">
            <a:spAutoFit/>
          </a:bodyPr>
          <a:lstStyle/>
          <a:p>
            <a:pPr algn="r"/>
            <a:r>
              <a:rPr lang="fr-BE" sz="1000">
                <a:solidFill>
                  <a:srgbClr val="00B050"/>
                </a:solidFill>
              </a:rPr>
              <a:t>LEV</a:t>
            </a:r>
          </a:p>
          <a:p>
            <a:pPr algn="r"/>
            <a:endParaRPr lang="fr-BE" sz="1000">
              <a:solidFill>
                <a:srgbClr val="00B050"/>
              </a:solidFill>
            </a:endParaRPr>
          </a:p>
        </p:txBody>
      </p:sp>
      <p:sp>
        <p:nvSpPr>
          <p:cNvPr id="50" name="TextBox 49">
            <a:extLst>
              <a:ext uri="{FF2B5EF4-FFF2-40B4-BE49-F238E27FC236}">
                <a16:creationId xmlns:a16="http://schemas.microsoft.com/office/drawing/2014/main" id="{3A6DAF04-73FD-04B8-2B13-9AE57BB87976}"/>
              </a:ext>
            </a:extLst>
          </p:cNvPr>
          <p:cNvSpPr txBox="1"/>
          <p:nvPr/>
        </p:nvSpPr>
        <p:spPr>
          <a:xfrm>
            <a:off x="10445778" y="3497226"/>
            <a:ext cx="1631224" cy="553998"/>
          </a:xfrm>
          <a:prstGeom prst="rect">
            <a:avLst/>
          </a:prstGeom>
          <a:noFill/>
        </p:spPr>
        <p:txBody>
          <a:bodyPr wrap="square" rtlCol="0">
            <a:spAutoFit/>
          </a:bodyPr>
          <a:lstStyle/>
          <a:p>
            <a:pPr algn="r"/>
            <a:endParaRPr lang="fr-BE" sz="1000">
              <a:solidFill>
                <a:srgbClr val="00B050"/>
              </a:solidFill>
            </a:endParaRPr>
          </a:p>
          <a:p>
            <a:pPr algn="r"/>
            <a:r>
              <a:rPr lang="fr-BE" sz="1000">
                <a:solidFill>
                  <a:srgbClr val="00B050"/>
                </a:solidFill>
              </a:rPr>
              <a:t>36/48 </a:t>
            </a:r>
            <a:r>
              <a:rPr lang="fr-BE" sz="1000" err="1">
                <a:solidFill>
                  <a:srgbClr val="00B050"/>
                </a:solidFill>
              </a:rPr>
              <a:t>months</a:t>
            </a:r>
            <a:endParaRPr lang="fr-BE" sz="1000">
              <a:solidFill>
                <a:srgbClr val="00B050"/>
              </a:solidFill>
            </a:endParaRPr>
          </a:p>
          <a:p>
            <a:pPr algn="r"/>
            <a:endParaRPr lang="fr-BE" sz="1000">
              <a:solidFill>
                <a:srgbClr val="00B050"/>
              </a:solidFill>
            </a:endParaRPr>
          </a:p>
        </p:txBody>
      </p:sp>
      <p:sp>
        <p:nvSpPr>
          <p:cNvPr id="44" name="TextBox 43">
            <a:extLst>
              <a:ext uri="{FF2B5EF4-FFF2-40B4-BE49-F238E27FC236}">
                <a16:creationId xmlns:a16="http://schemas.microsoft.com/office/drawing/2014/main" id="{DC5DA897-A571-3E1F-56F9-B44BC37DA4F2}"/>
              </a:ext>
            </a:extLst>
          </p:cNvPr>
          <p:cNvSpPr txBox="1"/>
          <p:nvPr/>
        </p:nvSpPr>
        <p:spPr>
          <a:xfrm>
            <a:off x="4919472" y="1715983"/>
            <a:ext cx="2506922" cy="276999"/>
          </a:xfrm>
          <a:prstGeom prst="rect">
            <a:avLst/>
          </a:prstGeom>
          <a:noFill/>
        </p:spPr>
        <p:txBody>
          <a:bodyPr wrap="square">
            <a:spAutoFit/>
          </a:bodyPr>
          <a:lstStyle/>
          <a:p>
            <a:pPr algn="ctr"/>
            <a:r>
              <a:rPr lang="fr-FR" sz="1200" err="1">
                <a:solidFill>
                  <a:schemeClr val="lt1"/>
                </a:solidFill>
                <a:cs typeface="Calibri" panose="020F0502020204030204" pitchFamily="34" charset="0"/>
              </a:rPr>
              <a:t>Why</a:t>
            </a:r>
            <a:r>
              <a:rPr lang="fr-FR" sz="1200">
                <a:solidFill>
                  <a:schemeClr val="lt1"/>
                </a:solidFill>
                <a:cs typeface="Calibri" panose="020F0502020204030204" pitchFamily="34" charset="0"/>
              </a:rPr>
              <a:t> </a:t>
            </a:r>
            <a:r>
              <a:rPr lang="fr-FR" sz="1200" err="1">
                <a:solidFill>
                  <a:schemeClr val="lt1"/>
                </a:solidFill>
                <a:cs typeface="Calibri" panose="020F0502020204030204" pitchFamily="34" charset="0"/>
              </a:rPr>
              <a:t>is</a:t>
            </a:r>
            <a:r>
              <a:rPr lang="fr-FR" sz="1200">
                <a:solidFill>
                  <a:schemeClr val="lt1"/>
                </a:solidFill>
                <a:cs typeface="Calibri" panose="020F0502020204030204" pitchFamily="34" charset="0"/>
              </a:rPr>
              <a:t> (s)</a:t>
            </a:r>
            <a:r>
              <a:rPr lang="fr-FR" sz="1200" err="1">
                <a:solidFill>
                  <a:schemeClr val="lt1"/>
                </a:solidFill>
                <a:cs typeface="Calibri" panose="020F0502020204030204" pitchFamily="34" charset="0"/>
              </a:rPr>
              <a:t>he</a:t>
            </a:r>
            <a:r>
              <a:rPr lang="fr-FR" sz="1200">
                <a:solidFill>
                  <a:schemeClr val="lt1"/>
                </a:solidFill>
                <a:cs typeface="Calibri" panose="020F0502020204030204" pitchFamily="34" charset="0"/>
              </a:rPr>
              <a:t> </a:t>
            </a:r>
            <a:r>
              <a:rPr lang="fr-FR" sz="1200" err="1">
                <a:solidFill>
                  <a:schemeClr val="lt1"/>
                </a:solidFill>
                <a:cs typeface="Calibri" panose="020F0502020204030204" pitchFamily="34" charset="0"/>
              </a:rPr>
              <a:t>there</a:t>
            </a:r>
            <a:r>
              <a:rPr lang="fr-FR" sz="1200">
                <a:solidFill>
                  <a:schemeClr val="lt1"/>
                </a:solidFill>
                <a:cs typeface="Calibri" panose="020F0502020204030204" pitchFamily="34" charset="0"/>
              </a:rPr>
              <a:t>?</a:t>
            </a:r>
            <a:endParaRPr lang="en-US" sz="1200"/>
          </a:p>
        </p:txBody>
      </p:sp>
      <p:pic>
        <p:nvPicPr>
          <p:cNvPr id="52" name="Picture 2" descr="Stellantis dévoile un florilège de slogans pour ses marques">
            <a:extLst>
              <a:ext uri="{FF2B5EF4-FFF2-40B4-BE49-F238E27FC236}">
                <a16:creationId xmlns:a16="http://schemas.microsoft.com/office/drawing/2014/main" id="{DDAD9C6F-EB65-7747-CA1C-DEF339C12C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430" y="664277"/>
            <a:ext cx="430584" cy="26205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53" name="Picture 2" descr="Drapeaux Monde Banque d'images et photos libres de droit - iStock">
            <a:extLst>
              <a:ext uri="{FF2B5EF4-FFF2-40B4-BE49-F238E27FC236}">
                <a16:creationId xmlns:a16="http://schemas.microsoft.com/office/drawing/2014/main" id="{A1D6C03F-969E-F099-17DA-A48FE989563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6036" y="628818"/>
            <a:ext cx="314657" cy="287254"/>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6643E1D4-B62A-30A5-205B-D3E97F7E957A}"/>
              </a:ext>
            </a:extLst>
          </p:cNvPr>
          <p:cNvSpPr txBox="1"/>
          <p:nvPr/>
        </p:nvSpPr>
        <p:spPr>
          <a:xfrm>
            <a:off x="4013200" y="772445"/>
            <a:ext cx="8039370" cy="307777"/>
          </a:xfrm>
          <a:prstGeom prst="rect">
            <a:avLst/>
          </a:prstGeom>
          <a:noFill/>
        </p:spPr>
        <p:txBody>
          <a:bodyPr wrap="square">
            <a:spAutoFit/>
          </a:bodyPr>
          <a:lstStyle/>
          <a:p>
            <a:pPr algn="r"/>
            <a:r>
              <a:rPr lang="fr-FR" sz="1400" cap="all">
                <a:solidFill>
                  <a:schemeClr val="tx2"/>
                </a:solidFill>
                <a:latin typeface="+mj-lt"/>
                <a:ea typeface="+mj-ea"/>
                <a:cs typeface="+mj-cs"/>
              </a:rPr>
              <a:t>The information </a:t>
            </a:r>
            <a:r>
              <a:rPr lang="fr-FR" sz="1400" cap="all" err="1">
                <a:solidFill>
                  <a:schemeClr val="tx2"/>
                </a:solidFill>
                <a:latin typeface="+mj-lt"/>
                <a:ea typeface="+mj-ea"/>
                <a:cs typeface="+mj-cs"/>
              </a:rPr>
              <a:t>you</a:t>
            </a:r>
            <a:r>
              <a:rPr lang="fr-FR" sz="1400" cap="all">
                <a:solidFill>
                  <a:schemeClr val="tx2"/>
                </a:solidFill>
                <a:latin typeface="+mj-lt"/>
                <a:ea typeface="+mj-ea"/>
                <a:cs typeface="+mj-cs"/>
              </a:rPr>
              <a:t> have</a:t>
            </a:r>
          </a:p>
        </p:txBody>
      </p:sp>
      <p:sp>
        <p:nvSpPr>
          <p:cNvPr id="55" name="TextBox 54">
            <a:extLst>
              <a:ext uri="{FF2B5EF4-FFF2-40B4-BE49-F238E27FC236}">
                <a16:creationId xmlns:a16="http://schemas.microsoft.com/office/drawing/2014/main" id="{315F1296-F744-09DE-5FCB-D24A681FEC64}"/>
              </a:ext>
            </a:extLst>
          </p:cNvPr>
          <p:cNvSpPr txBox="1"/>
          <p:nvPr/>
        </p:nvSpPr>
        <p:spPr>
          <a:xfrm>
            <a:off x="10326624" y="4167173"/>
            <a:ext cx="1788003" cy="400110"/>
          </a:xfrm>
          <a:prstGeom prst="rect">
            <a:avLst/>
          </a:prstGeom>
          <a:noFill/>
        </p:spPr>
        <p:txBody>
          <a:bodyPr wrap="square" rtlCol="0">
            <a:spAutoFit/>
          </a:bodyPr>
          <a:lstStyle/>
          <a:p>
            <a:pPr algn="r"/>
            <a:r>
              <a:rPr lang="en-GB" sz="1000">
                <a:solidFill>
                  <a:srgbClr val="00B050"/>
                </a:solidFill>
              </a:rPr>
              <a:t>Allocation grid based on</a:t>
            </a:r>
          </a:p>
          <a:p>
            <a:pPr algn="r"/>
            <a:r>
              <a:rPr lang="en-GB" sz="1000">
                <a:solidFill>
                  <a:srgbClr val="00B050"/>
                </a:solidFill>
              </a:rPr>
              <a:t>OL rents</a:t>
            </a:r>
            <a:endParaRPr lang="fr-BE" sz="1000">
              <a:solidFill>
                <a:srgbClr val="00B050"/>
              </a:solidFill>
            </a:endParaRPr>
          </a:p>
        </p:txBody>
      </p:sp>
      <p:sp>
        <p:nvSpPr>
          <p:cNvPr id="6" name="TextBox 5">
            <a:extLst>
              <a:ext uri="{FF2B5EF4-FFF2-40B4-BE49-F238E27FC236}">
                <a16:creationId xmlns:a16="http://schemas.microsoft.com/office/drawing/2014/main" id="{877976D7-15D3-2E0D-0716-D89B96198A6D}"/>
              </a:ext>
            </a:extLst>
          </p:cNvPr>
          <p:cNvSpPr txBox="1"/>
          <p:nvPr/>
        </p:nvSpPr>
        <p:spPr>
          <a:xfrm>
            <a:off x="11094720" y="5173496"/>
            <a:ext cx="1017839" cy="553998"/>
          </a:xfrm>
          <a:prstGeom prst="rect">
            <a:avLst/>
          </a:prstGeom>
          <a:noFill/>
        </p:spPr>
        <p:txBody>
          <a:bodyPr wrap="square" rtlCol="0">
            <a:spAutoFit/>
          </a:bodyPr>
          <a:lstStyle/>
          <a:p>
            <a:pPr algn="r"/>
            <a:r>
              <a:rPr lang="fr-BE" sz="1000">
                <a:solidFill>
                  <a:srgbClr val="00B050"/>
                </a:solidFill>
              </a:rPr>
              <a:t>Full</a:t>
            </a:r>
          </a:p>
          <a:p>
            <a:pPr algn="r"/>
            <a:r>
              <a:rPr lang="fr-BE" sz="1000" err="1">
                <a:solidFill>
                  <a:srgbClr val="00B050"/>
                </a:solidFill>
              </a:rPr>
              <a:t>excluding</a:t>
            </a:r>
            <a:r>
              <a:rPr lang="fr-BE" sz="1000">
                <a:solidFill>
                  <a:srgbClr val="00B050"/>
                </a:solidFill>
              </a:rPr>
              <a:t> car </a:t>
            </a:r>
            <a:r>
              <a:rPr lang="fr-BE" sz="1000" err="1">
                <a:solidFill>
                  <a:srgbClr val="00B050"/>
                </a:solidFill>
              </a:rPr>
              <a:t>insurance</a:t>
            </a:r>
            <a:endParaRPr lang="fr-BE" sz="1000">
              <a:solidFill>
                <a:srgbClr val="00B050"/>
              </a:solidFill>
            </a:endParaRPr>
          </a:p>
        </p:txBody>
      </p:sp>
    </p:spTree>
    <p:extLst>
      <p:ext uri="{BB962C8B-B14F-4D97-AF65-F5344CB8AC3E}">
        <p14:creationId xmlns:p14="http://schemas.microsoft.com/office/powerpoint/2010/main" val="1006592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D4A0CD-D134-4ECC-8892-5A4463F506C8}"/>
              </a:ext>
            </a:extLst>
          </p:cNvPr>
          <p:cNvSpPr>
            <a:spLocks noGrp="1"/>
          </p:cNvSpPr>
          <p:nvPr>
            <p:ph type="body" idx="1"/>
          </p:nvPr>
        </p:nvSpPr>
        <p:spPr>
          <a:xfrm>
            <a:off x="20321" y="114569"/>
            <a:ext cx="9683261" cy="335964"/>
          </a:xfrm>
        </p:spPr>
        <p:txBody>
          <a:bodyPr/>
          <a:lstStyle/>
          <a:p>
            <a:r>
              <a:rPr lang="fr-FR"/>
              <a:t>case </a:t>
            </a:r>
            <a:r>
              <a:rPr lang="fr-FR" err="1"/>
              <a:t>study</a:t>
            </a:r>
            <a:r>
              <a:rPr lang="fr-FR"/>
              <a:t> phase #1</a:t>
            </a:r>
            <a:endParaRPr lang="en-US"/>
          </a:p>
        </p:txBody>
      </p:sp>
      <p:sp>
        <p:nvSpPr>
          <p:cNvPr id="3" name="Text Placeholder 2">
            <a:extLst>
              <a:ext uri="{FF2B5EF4-FFF2-40B4-BE49-F238E27FC236}">
                <a16:creationId xmlns:a16="http://schemas.microsoft.com/office/drawing/2014/main" id="{B9B0FFA6-E3ED-2881-7A71-3F56C2B0FC03}"/>
              </a:ext>
            </a:extLst>
          </p:cNvPr>
          <p:cNvSpPr>
            <a:spLocks noGrp="1"/>
          </p:cNvSpPr>
          <p:nvPr>
            <p:ph type="body" sz="quarter" idx="19"/>
          </p:nvPr>
        </p:nvSpPr>
        <p:spPr>
          <a:xfrm>
            <a:off x="20321" y="114569"/>
            <a:ext cx="745715" cy="334800"/>
          </a:xfrm>
        </p:spPr>
        <p:txBody>
          <a:bodyPr/>
          <a:lstStyle/>
          <a:p>
            <a:r>
              <a:rPr lang="fr-BE"/>
              <a:t>02</a:t>
            </a:r>
            <a:endParaRPr lang="en-US"/>
          </a:p>
        </p:txBody>
      </p:sp>
      <p:sp>
        <p:nvSpPr>
          <p:cNvPr id="6" name="Title 5">
            <a:extLst>
              <a:ext uri="{FF2B5EF4-FFF2-40B4-BE49-F238E27FC236}">
                <a16:creationId xmlns:a16="http://schemas.microsoft.com/office/drawing/2014/main" id="{D89FBFF0-504C-1820-5CCA-96EA0AD68431}"/>
              </a:ext>
            </a:extLst>
          </p:cNvPr>
          <p:cNvSpPr>
            <a:spLocks noGrp="1"/>
          </p:cNvSpPr>
          <p:nvPr>
            <p:ph type="title"/>
          </p:nvPr>
        </p:nvSpPr>
        <p:spPr>
          <a:xfrm>
            <a:off x="585897" y="1301130"/>
            <a:ext cx="5452110" cy="5039202"/>
          </a:xfrm>
        </p:spPr>
        <p:txBody>
          <a:bodyPr/>
          <a:lstStyle/>
          <a:p>
            <a:r>
              <a:rPr lang="fr-BE"/>
              <a:t> </a:t>
            </a:r>
            <a:endParaRPr lang="en-US"/>
          </a:p>
        </p:txBody>
      </p:sp>
      <p:sp>
        <p:nvSpPr>
          <p:cNvPr id="8" name="Text Placeholder 7">
            <a:extLst>
              <a:ext uri="{FF2B5EF4-FFF2-40B4-BE49-F238E27FC236}">
                <a16:creationId xmlns:a16="http://schemas.microsoft.com/office/drawing/2014/main" id="{3AB09335-6246-56C9-099B-815541906D1D}"/>
              </a:ext>
            </a:extLst>
          </p:cNvPr>
          <p:cNvSpPr>
            <a:spLocks noGrp="1"/>
          </p:cNvSpPr>
          <p:nvPr>
            <p:ph type="body" sz="quarter" idx="18"/>
          </p:nvPr>
        </p:nvSpPr>
        <p:spPr>
          <a:xfrm rot="5400000">
            <a:off x="5546936" y="3598157"/>
            <a:ext cx="1500865" cy="286749"/>
          </a:xfrm>
        </p:spPr>
        <p:txBody>
          <a:bodyPr/>
          <a:lstStyle/>
          <a:p>
            <a:endParaRPr lang="en-US"/>
          </a:p>
        </p:txBody>
      </p:sp>
      <p:sp>
        <p:nvSpPr>
          <p:cNvPr id="15" name="TextBox 14">
            <a:extLst>
              <a:ext uri="{FF2B5EF4-FFF2-40B4-BE49-F238E27FC236}">
                <a16:creationId xmlns:a16="http://schemas.microsoft.com/office/drawing/2014/main" id="{56ACE182-C723-669C-BEDD-CDBC7ACA208E}"/>
              </a:ext>
            </a:extLst>
          </p:cNvPr>
          <p:cNvSpPr txBox="1"/>
          <p:nvPr/>
        </p:nvSpPr>
        <p:spPr>
          <a:xfrm>
            <a:off x="4013200" y="772445"/>
            <a:ext cx="8039370" cy="307777"/>
          </a:xfrm>
          <a:prstGeom prst="rect">
            <a:avLst/>
          </a:prstGeom>
          <a:noFill/>
        </p:spPr>
        <p:txBody>
          <a:bodyPr wrap="square">
            <a:spAutoFit/>
          </a:bodyPr>
          <a:lstStyle/>
          <a:p>
            <a:pPr algn="r"/>
            <a:r>
              <a:rPr lang="fr-FR" sz="1400" cap="all">
                <a:solidFill>
                  <a:schemeClr val="tx2"/>
                </a:solidFill>
                <a:latin typeface="+mj-lt"/>
                <a:ea typeface="+mj-ea"/>
                <a:cs typeface="+mj-cs"/>
              </a:rPr>
              <a:t>Course of the case</a:t>
            </a:r>
          </a:p>
        </p:txBody>
      </p:sp>
      <p:sp>
        <p:nvSpPr>
          <p:cNvPr id="18" name="ZoneTexte 25">
            <a:extLst>
              <a:ext uri="{FF2B5EF4-FFF2-40B4-BE49-F238E27FC236}">
                <a16:creationId xmlns:a16="http://schemas.microsoft.com/office/drawing/2014/main" id="{12D64364-B360-A936-424D-2A8FF593FB40}"/>
              </a:ext>
            </a:extLst>
          </p:cNvPr>
          <p:cNvSpPr txBox="1"/>
          <p:nvPr/>
        </p:nvSpPr>
        <p:spPr>
          <a:xfrm>
            <a:off x="766553" y="1402134"/>
            <a:ext cx="5263614" cy="369332"/>
          </a:xfrm>
          <a:prstGeom prst="rect">
            <a:avLst/>
          </a:prstGeom>
          <a:noFill/>
        </p:spPr>
        <p:txBody>
          <a:bodyPr wrap="square" rtlCol="0">
            <a:spAutoFit/>
          </a:bodyPr>
          <a:lstStyle/>
          <a:p>
            <a:pPr algn="ctr" eaLnBrk="1" hangingPunct="1"/>
            <a:r>
              <a:rPr lang="fr-BE" altLang="fr-FR" sz="1800" b="1" spc="13">
                <a:solidFill>
                  <a:schemeClr val="bg1"/>
                </a:solidFill>
                <a:ea typeface="+mj-ea"/>
                <a:cs typeface="+mj-cs"/>
              </a:rPr>
              <a:t>Course of the case:</a:t>
            </a:r>
          </a:p>
        </p:txBody>
      </p:sp>
      <p:pic>
        <p:nvPicPr>
          <p:cNvPr id="5" name="Picture 4" descr="A picture containing person, person&#10;&#10;Description automatically generated">
            <a:extLst>
              <a:ext uri="{FF2B5EF4-FFF2-40B4-BE49-F238E27FC236}">
                <a16:creationId xmlns:a16="http://schemas.microsoft.com/office/drawing/2014/main" id="{D1F8CC12-E4B7-C6F3-B1AC-79BCF33542EA}"/>
              </a:ext>
            </a:extLst>
          </p:cNvPr>
          <p:cNvPicPr>
            <a:picLocks noChangeAspect="1"/>
          </p:cNvPicPr>
          <p:nvPr/>
        </p:nvPicPr>
        <p:blipFill rotWithShape="1">
          <a:blip r:embed="rId3"/>
          <a:srcRect l="22373" r="3034"/>
          <a:stretch/>
        </p:blipFill>
        <p:spPr>
          <a:xfrm>
            <a:off x="6553200" y="1301130"/>
            <a:ext cx="5638800" cy="5039202"/>
          </a:xfrm>
          <a:prstGeom prst="rect">
            <a:avLst/>
          </a:prstGeom>
        </p:spPr>
      </p:pic>
      <p:sp>
        <p:nvSpPr>
          <p:cNvPr id="20" name="ZoneTexte 9">
            <a:extLst>
              <a:ext uri="{FF2B5EF4-FFF2-40B4-BE49-F238E27FC236}">
                <a16:creationId xmlns:a16="http://schemas.microsoft.com/office/drawing/2014/main" id="{0EA383A5-4200-CC6C-ADEF-53D5EFDCCA3A}"/>
              </a:ext>
            </a:extLst>
          </p:cNvPr>
          <p:cNvSpPr txBox="1"/>
          <p:nvPr/>
        </p:nvSpPr>
        <p:spPr>
          <a:xfrm>
            <a:off x="882413" y="1772113"/>
            <a:ext cx="4859079" cy="1723549"/>
          </a:xfrm>
          <a:prstGeom prst="rect">
            <a:avLst/>
          </a:prstGeom>
          <a:noFill/>
        </p:spPr>
        <p:txBody>
          <a:bodyPr wrap="square" lIns="91440" tIns="45720" rIns="91440" bIns="45720" rtlCol="0" anchor="t">
            <a:spAutoFit/>
          </a:bodyPr>
          <a:lstStyle/>
          <a:p>
            <a:pPr algn="ctr"/>
            <a:r>
              <a:rPr lang="fr-BE" sz="2000">
                <a:solidFill>
                  <a:schemeClr val="bg1"/>
                </a:solidFill>
                <a:effectLst>
                  <a:outerShdw blurRad="38100" dist="38100" dir="2700000" algn="tl">
                    <a:srgbClr val="000000">
                      <a:alpha val="43137"/>
                    </a:srgbClr>
                  </a:outerShdw>
                </a:effectLst>
              </a:rPr>
              <a:t>Phase 1 - </a:t>
            </a:r>
            <a:r>
              <a:rPr lang="fr-BE" sz="2000" err="1">
                <a:solidFill>
                  <a:schemeClr val="bg1"/>
                </a:solidFill>
                <a:effectLst>
                  <a:outerShdw blurRad="38100" dist="38100" dir="2700000" algn="tl">
                    <a:srgbClr val="000000">
                      <a:alpha val="43137"/>
                    </a:srgbClr>
                  </a:outerShdw>
                </a:effectLst>
              </a:rPr>
              <a:t>Presentation</a:t>
            </a:r>
            <a:r>
              <a:rPr lang="fr-BE" sz="2000">
                <a:solidFill>
                  <a:schemeClr val="bg1"/>
                </a:solidFill>
                <a:effectLst>
                  <a:outerShdw blurRad="38100" dist="38100" dir="2700000" algn="tl">
                    <a:srgbClr val="000000">
                      <a:alpha val="43137"/>
                    </a:srgbClr>
                  </a:outerShdw>
                </a:effectLst>
              </a:rPr>
              <a:t> </a:t>
            </a:r>
          </a:p>
          <a:p>
            <a:pPr algn="ctr"/>
            <a:r>
              <a:rPr lang="fr-BE" sz="2000">
                <a:solidFill>
                  <a:schemeClr val="bg1"/>
                </a:solidFill>
                <a:effectLst>
                  <a:outerShdw blurRad="38100" dist="38100" dir="2700000" algn="tl">
                    <a:srgbClr val="000000">
                      <a:alpha val="43137"/>
                    </a:srgbClr>
                  </a:outerShdw>
                </a:effectLst>
              </a:rPr>
              <a:t> </a:t>
            </a:r>
            <a:r>
              <a:rPr lang="en-GB" sz="1600">
                <a:solidFill>
                  <a:schemeClr val="bg1"/>
                </a:solidFill>
                <a:effectLst>
                  <a:outerShdw blurRad="38100" dist="38100" dir="2700000" algn="tl">
                    <a:srgbClr val="000000">
                      <a:alpha val="43137"/>
                    </a:srgbClr>
                  </a:outerShdw>
                </a:effectLst>
              </a:rPr>
              <a:t>Strengths of the Captive</a:t>
            </a:r>
          </a:p>
          <a:p>
            <a:pPr algn="ctr"/>
            <a:r>
              <a:rPr lang="en-GB" sz="1600">
                <a:solidFill>
                  <a:schemeClr val="bg1"/>
                </a:solidFill>
                <a:effectLst>
                  <a:outerShdw blurRad="38100" dist="38100" dir="2700000" algn="tl">
                    <a:srgbClr val="000000">
                      <a:alpha val="43137"/>
                    </a:srgbClr>
                  </a:outerShdw>
                </a:effectLst>
              </a:rPr>
              <a:t>Differentiating criteria compared to a</a:t>
            </a:r>
          </a:p>
          <a:p>
            <a:pPr algn="ctr"/>
            <a:r>
              <a:rPr lang="en-GB" sz="1600">
                <a:solidFill>
                  <a:schemeClr val="bg1"/>
                </a:solidFill>
                <a:effectLst>
                  <a:outerShdw blurRad="38100" dist="38100" dir="2700000" algn="tl">
                    <a:srgbClr val="000000">
                      <a:alpha val="43137"/>
                    </a:srgbClr>
                  </a:outerShdw>
                </a:effectLst>
              </a:rPr>
              <a:t>multi-brand leasing company</a:t>
            </a:r>
          </a:p>
          <a:p>
            <a:pPr algn="ctr"/>
            <a:r>
              <a:rPr lang="en-GB" sz="1600">
                <a:solidFill>
                  <a:schemeClr val="bg1"/>
                </a:solidFill>
                <a:effectLst>
                  <a:outerShdw blurRad="38100" dist="38100" dir="2700000" algn="tl">
                    <a:srgbClr val="000000">
                      <a:alpha val="43137"/>
                    </a:srgbClr>
                  </a:outerShdw>
                </a:effectLst>
              </a:rPr>
              <a:t>Your operational leasing offer</a:t>
            </a:r>
            <a:endParaRPr lang="fr-FR" sz="1600">
              <a:solidFill>
                <a:schemeClr val="bg1"/>
              </a:solidFill>
              <a:effectLst>
                <a:outerShdw blurRad="38100" dist="38100" dir="2700000" algn="tl">
                  <a:srgbClr val="000000">
                    <a:alpha val="43137"/>
                  </a:srgbClr>
                </a:outerShdw>
              </a:effectLst>
            </a:endParaRPr>
          </a:p>
          <a:p>
            <a:pPr algn="ctr"/>
            <a:endParaRPr lang="fr-BE">
              <a:solidFill>
                <a:schemeClr val="bg1"/>
              </a:solidFill>
            </a:endParaRPr>
          </a:p>
        </p:txBody>
      </p:sp>
      <p:sp>
        <p:nvSpPr>
          <p:cNvPr id="21" name="ZoneTexte 10">
            <a:extLst>
              <a:ext uri="{FF2B5EF4-FFF2-40B4-BE49-F238E27FC236}">
                <a16:creationId xmlns:a16="http://schemas.microsoft.com/office/drawing/2014/main" id="{73632C09-EDF2-9ED2-5DFB-6C858A7ADE46}"/>
              </a:ext>
            </a:extLst>
          </p:cNvPr>
          <p:cNvSpPr txBox="1"/>
          <p:nvPr/>
        </p:nvSpPr>
        <p:spPr>
          <a:xfrm>
            <a:off x="741218" y="3855416"/>
            <a:ext cx="5141469" cy="892552"/>
          </a:xfrm>
          <a:prstGeom prst="rect">
            <a:avLst/>
          </a:prstGeom>
          <a:noFill/>
        </p:spPr>
        <p:txBody>
          <a:bodyPr wrap="square" lIns="91440" tIns="45720" rIns="91440" bIns="45720" rtlCol="0" anchor="t">
            <a:spAutoFit/>
          </a:bodyPr>
          <a:lstStyle/>
          <a:p>
            <a:pPr algn="ctr"/>
            <a:r>
              <a:rPr lang="fr-BE" sz="2000">
                <a:solidFill>
                  <a:schemeClr val="bg1"/>
                </a:solidFill>
                <a:effectLst>
                  <a:outerShdw blurRad="38100" dist="38100" dir="2700000" algn="tl">
                    <a:srgbClr val="000000">
                      <a:alpha val="43137"/>
                    </a:srgbClr>
                  </a:outerShdw>
                </a:effectLst>
              </a:rPr>
              <a:t>Phase 2 - </a:t>
            </a:r>
            <a:r>
              <a:rPr lang="fr-BE" sz="2000" err="1">
                <a:solidFill>
                  <a:schemeClr val="bg1"/>
                </a:solidFill>
                <a:effectLst>
                  <a:outerShdw blurRad="38100" dist="38100" dir="2700000" algn="tl">
                    <a:srgbClr val="000000">
                      <a:alpha val="43137"/>
                    </a:srgbClr>
                  </a:outerShdw>
                </a:effectLst>
              </a:rPr>
              <a:t>Preparation</a:t>
            </a:r>
            <a:endParaRPr lang="fr-BE" sz="2000">
              <a:solidFill>
                <a:schemeClr val="bg1"/>
              </a:solidFill>
              <a:effectLst>
                <a:outerShdw blurRad="38100" dist="38100" dir="2700000" algn="tl">
                  <a:srgbClr val="000000">
                    <a:alpha val="43137"/>
                  </a:srgbClr>
                </a:outerShdw>
              </a:effectLst>
            </a:endParaRPr>
          </a:p>
          <a:p>
            <a:pPr algn="ctr"/>
            <a:r>
              <a:rPr lang="en-GB" sz="1600">
                <a:solidFill>
                  <a:schemeClr val="bg1"/>
                </a:solidFill>
                <a:effectLst>
                  <a:outerShdw blurRad="38100" dist="38100" dir="2700000" algn="tl">
                    <a:srgbClr val="000000">
                      <a:alpha val="43137"/>
                    </a:srgbClr>
                  </a:outerShdw>
                </a:effectLst>
              </a:rPr>
              <a:t>Methodology &amp; Exercises </a:t>
            </a:r>
          </a:p>
          <a:p>
            <a:pPr algn="ctr"/>
            <a:r>
              <a:rPr lang="en-GB" sz="1600">
                <a:solidFill>
                  <a:schemeClr val="bg1"/>
                </a:solidFill>
                <a:effectLst>
                  <a:outerShdw blurRad="38100" dist="38100" dir="2700000" algn="tl">
                    <a:srgbClr val="000000">
                      <a:alpha val="43137"/>
                    </a:srgbClr>
                  </a:outerShdw>
                </a:effectLst>
              </a:rPr>
              <a:t>Comparison of OL offers</a:t>
            </a:r>
            <a:endParaRPr lang="fr-BE" sz="1600">
              <a:solidFill>
                <a:schemeClr val="bg1"/>
              </a:solidFill>
              <a:effectLst>
                <a:outerShdw blurRad="38100" dist="38100" dir="2700000" algn="tl">
                  <a:srgbClr val="000000">
                    <a:alpha val="43137"/>
                  </a:srgbClr>
                </a:outerShdw>
              </a:effectLst>
            </a:endParaRPr>
          </a:p>
        </p:txBody>
      </p:sp>
      <p:sp>
        <p:nvSpPr>
          <p:cNvPr id="22" name="ZoneTexte 11">
            <a:extLst>
              <a:ext uri="{FF2B5EF4-FFF2-40B4-BE49-F238E27FC236}">
                <a16:creationId xmlns:a16="http://schemas.microsoft.com/office/drawing/2014/main" id="{7B2D3F0F-818D-7732-8723-DF54D0BD9F25}"/>
              </a:ext>
            </a:extLst>
          </p:cNvPr>
          <p:cNvSpPr txBox="1"/>
          <p:nvPr/>
        </p:nvSpPr>
        <p:spPr>
          <a:xfrm>
            <a:off x="882413" y="5320731"/>
            <a:ext cx="5000274" cy="892552"/>
          </a:xfrm>
          <a:prstGeom prst="rect">
            <a:avLst/>
          </a:prstGeom>
          <a:noFill/>
        </p:spPr>
        <p:txBody>
          <a:bodyPr wrap="square" rtlCol="0">
            <a:spAutoFit/>
          </a:bodyPr>
          <a:lstStyle/>
          <a:p>
            <a:pPr algn="ctr"/>
            <a:r>
              <a:rPr lang="en-GB" sz="2000">
                <a:solidFill>
                  <a:schemeClr val="bg1"/>
                </a:solidFill>
                <a:effectLst>
                  <a:outerShdw blurRad="38100" dist="38100" dir="2700000" algn="tl">
                    <a:srgbClr val="000000">
                      <a:alpha val="43137"/>
                    </a:srgbClr>
                  </a:outerShdw>
                </a:effectLst>
              </a:rPr>
              <a:t>Phase 3 – Offer Defence</a:t>
            </a:r>
            <a:endParaRPr lang="fr-BE" sz="2000">
              <a:solidFill>
                <a:schemeClr val="bg1"/>
              </a:solidFill>
              <a:effectLst>
                <a:outerShdw blurRad="38100" dist="38100" dir="2700000" algn="tl">
                  <a:srgbClr val="000000">
                    <a:alpha val="43137"/>
                  </a:srgbClr>
                </a:outerShdw>
              </a:effectLst>
            </a:endParaRPr>
          </a:p>
          <a:p>
            <a:pPr algn="ctr"/>
            <a:r>
              <a:rPr lang="en-GB" sz="1600">
                <a:solidFill>
                  <a:schemeClr val="bg1"/>
                </a:solidFill>
                <a:effectLst>
                  <a:outerShdw blurRad="38100" dist="38100" dir="2700000" algn="tl">
                    <a:srgbClr val="000000">
                      <a:alpha val="43137"/>
                    </a:srgbClr>
                  </a:outerShdw>
                </a:effectLst>
              </a:rPr>
              <a:t>Explain the differences vs. multi-brand</a:t>
            </a:r>
          </a:p>
          <a:p>
            <a:pPr algn="ctr"/>
            <a:r>
              <a:rPr lang="en-GB" sz="1600">
                <a:solidFill>
                  <a:schemeClr val="bg1"/>
                </a:solidFill>
                <a:effectLst>
                  <a:outerShdw blurRad="38100" dist="38100" dir="2700000" algn="tl">
                    <a:srgbClr val="000000">
                      <a:alpha val="43137"/>
                    </a:srgbClr>
                  </a:outerShdw>
                </a:effectLst>
              </a:rPr>
              <a:t>rental offer</a:t>
            </a:r>
            <a:endParaRPr lang="fr-BE" sz="1600">
              <a:solidFill>
                <a:schemeClr val="bg1"/>
              </a:solidFill>
              <a:effectLst>
                <a:outerShdw blurRad="38100" dist="38100" dir="2700000" algn="tl">
                  <a:srgbClr val="000000">
                    <a:alpha val="43137"/>
                  </a:srgbClr>
                </a:outerShdw>
              </a:effectLst>
            </a:endParaRPr>
          </a:p>
        </p:txBody>
      </p:sp>
      <p:sp>
        <p:nvSpPr>
          <p:cNvPr id="23" name="Flèche : chevron 12">
            <a:extLst>
              <a:ext uri="{FF2B5EF4-FFF2-40B4-BE49-F238E27FC236}">
                <a16:creationId xmlns:a16="http://schemas.microsoft.com/office/drawing/2014/main" id="{5E103DD6-05E2-AABE-3B9F-AFC4CB6EEA63}"/>
              </a:ext>
            </a:extLst>
          </p:cNvPr>
          <p:cNvSpPr/>
          <p:nvPr/>
        </p:nvSpPr>
        <p:spPr>
          <a:xfrm rot="5400000">
            <a:off x="3136515" y="2688593"/>
            <a:ext cx="350875" cy="1956140"/>
          </a:xfrm>
          <a:prstGeom prst="chevron">
            <a:avLst>
              <a:gd name="adj" fmla="val 803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4" name="Flèche : chevron 13">
            <a:extLst>
              <a:ext uri="{FF2B5EF4-FFF2-40B4-BE49-F238E27FC236}">
                <a16:creationId xmlns:a16="http://schemas.microsoft.com/office/drawing/2014/main" id="{3C9BB9BC-E43C-1D24-4BFB-BB15514E95D7}"/>
              </a:ext>
            </a:extLst>
          </p:cNvPr>
          <p:cNvSpPr/>
          <p:nvPr/>
        </p:nvSpPr>
        <p:spPr>
          <a:xfrm rot="5400000">
            <a:off x="3136515" y="4031244"/>
            <a:ext cx="350875" cy="1956140"/>
          </a:xfrm>
          <a:prstGeom prst="chevron">
            <a:avLst>
              <a:gd name="adj" fmla="val 803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Slide Number Placeholder 2">
            <a:extLst>
              <a:ext uri="{FF2B5EF4-FFF2-40B4-BE49-F238E27FC236}">
                <a16:creationId xmlns:a16="http://schemas.microsoft.com/office/drawing/2014/main" id="{8B22C7E8-78ED-7699-F326-ADD5E45B0688}"/>
              </a:ext>
            </a:extLst>
          </p:cNvPr>
          <p:cNvSpPr>
            <a:spLocks noGrp="1"/>
          </p:cNvSpPr>
          <p:nvPr>
            <p:ph type="sldNum" sz="quarter" idx="17"/>
          </p:nvPr>
        </p:nvSpPr>
        <p:spPr>
          <a:xfrm>
            <a:off x="11346100" y="6510034"/>
            <a:ext cx="720000" cy="216000"/>
          </a:xfrm>
        </p:spPr>
        <p:txBody>
          <a:bodyPr/>
          <a:lstStyle/>
          <a:p>
            <a:fld id="{6604329A-497E-4999-AF33-FDAE6902A437}" type="slidenum">
              <a:rPr lang="en-US" smtClean="0"/>
              <a:pPr/>
              <a:t>19</a:t>
            </a:fld>
            <a:endParaRPr lang="en-US"/>
          </a:p>
        </p:txBody>
      </p:sp>
    </p:spTree>
    <p:extLst>
      <p:ext uri="{BB962C8B-B14F-4D97-AF65-F5344CB8AC3E}">
        <p14:creationId xmlns:p14="http://schemas.microsoft.com/office/powerpoint/2010/main" val="177218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4BA73D-4BDB-42E2-B8D9-6CDF0A159D78}"/>
              </a:ext>
            </a:extLst>
          </p:cNvPr>
          <p:cNvSpPr>
            <a:spLocks noGrp="1"/>
          </p:cNvSpPr>
          <p:nvPr>
            <p:ph type="body" idx="1"/>
          </p:nvPr>
        </p:nvSpPr>
        <p:spPr/>
        <p:txBody>
          <a:bodyPr/>
          <a:lstStyle/>
          <a:p>
            <a:r>
              <a:rPr lang="fr-BE"/>
              <a:t>introduction</a:t>
            </a:r>
            <a:endParaRPr lang="en-US"/>
          </a:p>
        </p:txBody>
      </p:sp>
      <p:sp>
        <p:nvSpPr>
          <p:cNvPr id="5" name="Text Placeholder 4">
            <a:extLst>
              <a:ext uri="{FF2B5EF4-FFF2-40B4-BE49-F238E27FC236}">
                <a16:creationId xmlns:a16="http://schemas.microsoft.com/office/drawing/2014/main" id="{ABC5A9B5-0BAD-4211-A91D-74C8775804A2}"/>
              </a:ext>
            </a:extLst>
          </p:cNvPr>
          <p:cNvSpPr>
            <a:spLocks noGrp="1"/>
          </p:cNvSpPr>
          <p:nvPr>
            <p:ph type="body" sz="quarter" idx="15"/>
          </p:nvPr>
        </p:nvSpPr>
        <p:spPr/>
        <p:txBody>
          <a:bodyPr/>
          <a:lstStyle/>
          <a:p>
            <a:r>
              <a:rPr lang="fr-BE"/>
              <a:t>Objectives of the session</a:t>
            </a:r>
            <a:endParaRPr lang="en-US"/>
          </a:p>
        </p:txBody>
      </p:sp>
      <p:sp>
        <p:nvSpPr>
          <p:cNvPr id="7" name="Content Placeholder 6">
            <a:extLst>
              <a:ext uri="{FF2B5EF4-FFF2-40B4-BE49-F238E27FC236}">
                <a16:creationId xmlns:a16="http://schemas.microsoft.com/office/drawing/2014/main" id="{516873E9-D43C-4121-990D-995D4AA9B253}"/>
              </a:ext>
            </a:extLst>
          </p:cNvPr>
          <p:cNvSpPr>
            <a:spLocks noGrp="1"/>
          </p:cNvSpPr>
          <p:nvPr>
            <p:ph sz="quarter" idx="18"/>
          </p:nvPr>
        </p:nvSpPr>
        <p:spPr>
          <a:xfrm>
            <a:off x="3396342" y="1395413"/>
            <a:ext cx="8211457" cy="4711700"/>
          </a:xfrm>
        </p:spPr>
        <p:txBody>
          <a:bodyPr vert="horz" lIns="91440" tIns="45720" rIns="91440" bIns="45720" rtlCol="0" anchor="t">
            <a:noAutofit/>
          </a:bodyPr>
          <a:lstStyle/>
          <a:p>
            <a:r>
              <a:rPr lang="en-GB" dirty="0"/>
              <a:t>At the end of this session, participants will be able to:</a:t>
            </a:r>
            <a:endParaRPr lang="fr-FR" dirty="0"/>
          </a:p>
          <a:p>
            <a:endParaRPr lang="fr-FR" dirty="0"/>
          </a:p>
          <a:p>
            <a:pPr marL="558800" lvl="1" indent="-342900"/>
            <a:r>
              <a:rPr lang="en-GB" sz="2000" dirty="0"/>
              <a:t>Put into practice the techniques of presenting and defending an offer through a customer case study</a:t>
            </a:r>
          </a:p>
          <a:p>
            <a:pPr marL="558800" lvl="1" indent="-342900"/>
            <a:endParaRPr lang="en-GB" sz="2000" dirty="0"/>
          </a:p>
          <a:p>
            <a:pPr marL="558800" lvl="1" indent="-342900"/>
            <a:r>
              <a:rPr lang="en-GB" sz="2000" dirty="0"/>
              <a:t>Position and defend the Captive approach against multi-brand leasing companies</a:t>
            </a:r>
          </a:p>
          <a:p>
            <a:pPr marL="558800" lvl="1" indent="-342900"/>
            <a:endParaRPr lang="en-GB" sz="2000" dirty="0"/>
          </a:p>
          <a:p>
            <a:pPr marL="558800" lvl="1" indent="-342900"/>
            <a:r>
              <a:rPr lang="en-GB" sz="2000" dirty="0"/>
              <a:t>Compare 2 operational leasing offers in a professional way</a:t>
            </a:r>
            <a:endParaRPr lang="fr-FR" sz="2000" dirty="0"/>
          </a:p>
          <a:p>
            <a:pPr marL="558800" lvl="1" indent="-342900"/>
            <a:endParaRPr lang="fr-FR" sz="2000" dirty="0"/>
          </a:p>
        </p:txBody>
      </p:sp>
      <p:pic>
        <p:nvPicPr>
          <p:cNvPr id="3" name="Graphic 2" descr="Presentation with checklist with solid fill">
            <a:extLst>
              <a:ext uri="{FF2B5EF4-FFF2-40B4-BE49-F238E27FC236}">
                <a16:creationId xmlns:a16="http://schemas.microsoft.com/office/drawing/2014/main" id="{E8B7C60B-355B-071B-DBB6-6BB8C826F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 y="1175657"/>
            <a:ext cx="2253343" cy="2253343"/>
          </a:xfrm>
          <a:prstGeom prst="rect">
            <a:avLst/>
          </a:prstGeom>
        </p:spPr>
      </p:pic>
    </p:spTree>
    <p:extLst>
      <p:ext uri="{BB962C8B-B14F-4D97-AF65-F5344CB8AC3E}">
        <p14:creationId xmlns:p14="http://schemas.microsoft.com/office/powerpoint/2010/main" val="2644136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71A988-A7D2-9FBE-53DB-68F876D99110}"/>
              </a:ext>
            </a:extLst>
          </p:cNvPr>
          <p:cNvSpPr>
            <a:spLocks noGrp="1"/>
          </p:cNvSpPr>
          <p:nvPr>
            <p:ph type="body" idx="1"/>
          </p:nvPr>
        </p:nvSpPr>
        <p:spPr/>
        <p:txBody>
          <a:bodyPr/>
          <a:lstStyle/>
          <a:p>
            <a:r>
              <a:rPr lang="fr-FR"/>
              <a:t>case </a:t>
            </a:r>
            <a:r>
              <a:rPr lang="fr-FR" err="1"/>
              <a:t>study</a:t>
            </a:r>
            <a:r>
              <a:rPr lang="fr-FR"/>
              <a:t> phase #1</a:t>
            </a:r>
            <a:endParaRPr lang="en-US"/>
          </a:p>
        </p:txBody>
      </p:sp>
      <p:sp>
        <p:nvSpPr>
          <p:cNvPr id="11" name="Text Placeholder 10">
            <a:extLst>
              <a:ext uri="{FF2B5EF4-FFF2-40B4-BE49-F238E27FC236}">
                <a16:creationId xmlns:a16="http://schemas.microsoft.com/office/drawing/2014/main" id="{CF43F463-8C80-34D6-92B2-EEFA33D2BAC1}"/>
              </a:ext>
            </a:extLst>
          </p:cNvPr>
          <p:cNvSpPr>
            <a:spLocks noGrp="1"/>
          </p:cNvSpPr>
          <p:nvPr>
            <p:ph type="body" sz="quarter" idx="19"/>
          </p:nvPr>
        </p:nvSpPr>
        <p:spPr/>
        <p:txBody>
          <a:bodyPr/>
          <a:lstStyle/>
          <a:p>
            <a:r>
              <a:rPr lang="fr-BE"/>
              <a:t>02</a:t>
            </a:r>
            <a:endParaRPr lang="en-US"/>
          </a:p>
        </p:txBody>
      </p:sp>
      <p:sp>
        <p:nvSpPr>
          <p:cNvPr id="4" name="Slide Number Placeholder 3">
            <a:extLst>
              <a:ext uri="{FF2B5EF4-FFF2-40B4-BE49-F238E27FC236}">
                <a16:creationId xmlns:a16="http://schemas.microsoft.com/office/drawing/2014/main" id="{14B0BA69-C6FA-DC12-13E6-EE5F64F15501}"/>
              </a:ext>
            </a:extLst>
          </p:cNvPr>
          <p:cNvSpPr>
            <a:spLocks noGrp="1"/>
          </p:cNvSpPr>
          <p:nvPr>
            <p:ph type="sldNum" sz="quarter" idx="17"/>
          </p:nvPr>
        </p:nvSpPr>
        <p:spPr/>
        <p:txBody>
          <a:bodyPr/>
          <a:lstStyle/>
          <a:p>
            <a:fld id="{975A587B-5814-4D9B-9598-FE9CB954CB01}" type="slidenum">
              <a:rPr lang="en-US" noProof="0" smtClean="0"/>
              <a:pPr/>
              <a:t>20</a:t>
            </a:fld>
            <a:endParaRPr lang="en-US" noProof="0"/>
          </a:p>
        </p:txBody>
      </p:sp>
      <p:sp>
        <p:nvSpPr>
          <p:cNvPr id="28" name="Title 27">
            <a:extLst>
              <a:ext uri="{FF2B5EF4-FFF2-40B4-BE49-F238E27FC236}">
                <a16:creationId xmlns:a16="http://schemas.microsoft.com/office/drawing/2014/main" id="{066D5F66-B759-2410-ABD5-C6C865DFE6DD}"/>
              </a:ext>
            </a:extLst>
          </p:cNvPr>
          <p:cNvSpPr>
            <a:spLocks noGrp="1"/>
          </p:cNvSpPr>
          <p:nvPr>
            <p:ph type="title"/>
          </p:nvPr>
        </p:nvSpPr>
        <p:spPr>
          <a:xfrm>
            <a:off x="546100" y="996412"/>
            <a:ext cx="10800000" cy="335964"/>
          </a:xfrm>
        </p:spPr>
        <p:txBody>
          <a:bodyPr/>
          <a:lstStyle/>
          <a:p>
            <a:r>
              <a:rPr lang="fr-BE" err="1"/>
              <a:t>Get</a:t>
            </a:r>
            <a:r>
              <a:rPr lang="fr-BE"/>
              <a:t> </a:t>
            </a:r>
            <a:r>
              <a:rPr lang="fr-BE" err="1"/>
              <a:t>ready</a:t>
            </a:r>
            <a:endParaRPr lang="en-US"/>
          </a:p>
        </p:txBody>
      </p:sp>
      <p:pic>
        <p:nvPicPr>
          <p:cNvPr id="16" name="Picture 15">
            <a:extLst>
              <a:ext uri="{FF2B5EF4-FFF2-40B4-BE49-F238E27FC236}">
                <a16:creationId xmlns:a16="http://schemas.microsoft.com/office/drawing/2014/main" id="{A209619B-0889-F8FC-69DF-C1016D4C4E0B}"/>
              </a:ext>
            </a:extLst>
          </p:cNvPr>
          <p:cNvPicPr>
            <a:picLocks noChangeAspect="1"/>
          </p:cNvPicPr>
          <p:nvPr/>
        </p:nvPicPr>
        <p:blipFill>
          <a:blip r:embed="rId3"/>
          <a:stretch>
            <a:fillRect/>
          </a:stretch>
        </p:blipFill>
        <p:spPr>
          <a:xfrm>
            <a:off x="9640222" y="1774611"/>
            <a:ext cx="2486372" cy="676369"/>
          </a:xfrm>
          <a:prstGeom prst="rect">
            <a:avLst/>
          </a:prstGeom>
        </p:spPr>
      </p:pic>
      <p:pic>
        <p:nvPicPr>
          <p:cNvPr id="18" name="Picture 17">
            <a:extLst>
              <a:ext uri="{FF2B5EF4-FFF2-40B4-BE49-F238E27FC236}">
                <a16:creationId xmlns:a16="http://schemas.microsoft.com/office/drawing/2014/main" id="{00C9F7D3-137A-D9E6-7826-E7DE9DAC85B7}"/>
              </a:ext>
            </a:extLst>
          </p:cNvPr>
          <p:cNvPicPr>
            <a:picLocks noChangeAspect="1"/>
          </p:cNvPicPr>
          <p:nvPr/>
        </p:nvPicPr>
        <p:blipFill>
          <a:blip r:embed="rId4"/>
          <a:stretch>
            <a:fillRect/>
          </a:stretch>
        </p:blipFill>
        <p:spPr>
          <a:xfrm>
            <a:off x="0" y="1360517"/>
            <a:ext cx="1066949" cy="1047896"/>
          </a:xfrm>
          <a:prstGeom prst="rect">
            <a:avLst/>
          </a:prstGeom>
        </p:spPr>
      </p:pic>
      <p:sp>
        <p:nvSpPr>
          <p:cNvPr id="19" name="TextBox 18">
            <a:extLst>
              <a:ext uri="{FF2B5EF4-FFF2-40B4-BE49-F238E27FC236}">
                <a16:creationId xmlns:a16="http://schemas.microsoft.com/office/drawing/2014/main" id="{34A3F711-A37F-1978-7450-B2734E9E5337}"/>
              </a:ext>
            </a:extLst>
          </p:cNvPr>
          <p:cNvSpPr txBox="1"/>
          <p:nvPr/>
        </p:nvSpPr>
        <p:spPr>
          <a:xfrm>
            <a:off x="3952568" y="4263541"/>
            <a:ext cx="4542503" cy="707886"/>
          </a:xfrm>
          <a:prstGeom prst="rect">
            <a:avLst/>
          </a:prstGeom>
          <a:noFill/>
        </p:spPr>
        <p:txBody>
          <a:bodyPr wrap="square" rtlCol="0">
            <a:spAutoFit/>
          </a:bodyPr>
          <a:lstStyle/>
          <a:p>
            <a:r>
              <a:rPr lang="fr-BE" sz="4000">
                <a:solidFill>
                  <a:srgbClr val="00DDCD"/>
                </a:solidFill>
                <a:latin typeface="+mj-lt"/>
              </a:rPr>
              <a:t>Vs.</a:t>
            </a:r>
            <a:r>
              <a:rPr lang="fr-BE"/>
              <a:t> Multi-brand </a:t>
            </a:r>
            <a:r>
              <a:rPr lang="fr-BE" err="1"/>
              <a:t>rental</a:t>
            </a:r>
            <a:r>
              <a:rPr lang="fr-BE"/>
              <a:t> </a:t>
            </a:r>
            <a:r>
              <a:rPr lang="fr-BE" err="1"/>
              <a:t>company</a:t>
            </a:r>
            <a:endParaRPr lang="en-US"/>
          </a:p>
        </p:txBody>
      </p:sp>
      <p:sp>
        <p:nvSpPr>
          <p:cNvPr id="21" name="TextBox 20">
            <a:extLst>
              <a:ext uri="{FF2B5EF4-FFF2-40B4-BE49-F238E27FC236}">
                <a16:creationId xmlns:a16="http://schemas.microsoft.com/office/drawing/2014/main" id="{89F7320A-3CA8-4D9A-1B9D-5A81F0F10AD7}"/>
              </a:ext>
            </a:extLst>
          </p:cNvPr>
          <p:cNvSpPr txBox="1"/>
          <p:nvPr/>
        </p:nvSpPr>
        <p:spPr>
          <a:xfrm>
            <a:off x="374735" y="5080869"/>
            <a:ext cx="5937827" cy="1446550"/>
          </a:xfrm>
          <a:prstGeom prst="rect">
            <a:avLst/>
          </a:prstGeom>
          <a:solidFill>
            <a:schemeClr val="accent6"/>
          </a:solidFill>
        </p:spPr>
        <p:txBody>
          <a:bodyPr wrap="square">
            <a:spAutoFit/>
          </a:bodyPr>
          <a:lstStyle/>
          <a:p>
            <a:r>
              <a:rPr lang="fr-FR" sz="1800" b="1">
                <a:solidFill>
                  <a:schemeClr val="tx2"/>
                </a:solidFill>
                <a:latin typeface="+mj-lt"/>
              </a:rPr>
              <a:t>Be </a:t>
            </a:r>
            <a:r>
              <a:rPr lang="fr-FR" sz="1800" b="1" err="1">
                <a:solidFill>
                  <a:schemeClr val="tx2"/>
                </a:solidFill>
                <a:latin typeface="+mj-lt"/>
              </a:rPr>
              <a:t>prepared</a:t>
            </a:r>
            <a:r>
              <a:rPr lang="fr-FR" sz="1800" b="1">
                <a:solidFill>
                  <a:schemeClr val="tx2"/>
                </a:solidFill>
                <a:latin typeface="+mj-lt"/>
              </a:rPr>
              <a:t>:</a:t>
            </a:r>
          </a:p>
          <a:p>
            <a:pPr marL="285750" indent="-285750">
              <a:buFont typeface="Arial" panose="020B0604020202020204" pitchFamily="34" charset="0"/>
              <a:buChar char="•"/>
            </a:pPr>
            <a:r>
              <a:rPr lang="en-GB" sz="1400" b="1">
                <a:solidFill>
                  <a:schemeClr val="bg1"/>
                </a:solidFill>
              </a:rPr>
              <a:t>Introduce yourself to the customer (the boss)</a:t>
            </a:r>
          </a:p>
          <a:p>
            <a:pPr marL="285750" indent="-285750">
              <a:buFont typeface="Arial" panose="020B0604020202020204" pitchFamily="34" charset="0"/>
              <a:buChar char="•"/>
            </a:pPr>
            <a:r>
              <a:rPr lang="en-GB" sz="1400" b="1">
                <a:solidFill>
                  <a:schemeClr val="bg1"/>
                </a:solidFill>
              </a:rPr>
              <a:t>Reformulate the context and the diagnosis</a:t>
            </a:r>
          </a:p>
          <a:p>
            <a:pPr marL="285750" indent="-285750">
              <a:buFont typeface="Arial" panose="020B0604020202020204" pitchFamily="34" charset="0"/>
              <a:buChar char="•"/>
            </a:pPr>
            <a:r>
              <a:rPr lang="en-GB" sz="1400" b="1">
                <a:solidFill>
                  <a:schemeClr val="bg1"/>
                </a:solidFill>
              </a:rPr>
              <a:t>Explain the strengths of the Captive and the differentiating criteria compared to a multi-brand leasing company</a:t>
            </a:r>
          </a:p>
          <a:p>
            <a:pPr marL="285750" indent="-285750">
              <a:buFont typeface="Arial" panose="020B0604020202020204" pitchFamily="34" charset="0"/>
              <a:buChar char="•"/>
            </a:pPr>
            <a:r>
              <a:rPr lang="en-GB" sz="1400" b="1">
                <a:solidFill>
                  <a:schemeClr val="bg1"/>
                </a:solidFill>
              </a:rPr>
              <a:t>Defend your operational leasing offer</a:t>
            </a:r>
            <a:endParaRPr lang="fr-FR" sz="1400" b="1">
              <a:solidFill>
                <a:schemeClr val="bg1"/>
              </a:solidFill>
            </a:endParaRPr>
          </a:p>
        </p:txBody>
      </p:sp>
      <p:pic>
        <p:nvPicPr>
          <p:cNvPr id="22" name="Graphic 21" descr="Stopwatch with solid fill">
            <a:extLst>
              <a:ext uri="{FF2B5EF4-FFF2-40B4-BE49-F238E27FC236}">
                <a16:creationId xmlns:a16="http://schemas.microsoft.com/office/drawing/2014/main" id="{D8DF2501-3D19-4BC5-AB88-615CA9D4DF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7869" y="5748600"/>
            <a:ext cx="542644" cy="542644"/>
          </a:xfrm>
          <a:prstGeom prst="rect">
            <a:avLst/>
          </a:prstGeom>
        </p:spPr>
      </p:pic>
      <p:sp>
        <p:nvSpPr>
          <p:cNvPr id="23" name="TextBox 22">
            <a:extLst>
              <a:ext uri="{FF2B5EF4-FFF2-40B4-BE49-F238E27FC236}">
                <a16:creationId xmlns:a16="http://schemas.microsoft.com/office/drawing/2014/main" id="{FDD55980-CD40-C07F-F7BB-001B0DC6DEAE}"/>
              </a:ext>
            </a:extLst>
          </p:cNvPr>
          <p:cNvSpPr txBox="1"/>
          <p:nvPr/>
        </p:nvSpPr>
        <p:spPr>
          <a:xfrm>
            <a:off x="7860513" y="5696756"/>
            <a:ext cx="3245957" cy="646331"/>
          </a:xfrm>
          <a:prstGeom prst="rect">
            <a:avLst/>
          </a:prstGeom>
          <a:noFill/>
        </p:spPr>
        <p:txBody>
          <a:bodyPr wrap="square">
            <a:spAutoFit/>
          </a:bodyPr>
          <a:lstStyle/>
          <a:p>
            <a:r>
              <a:rPr lang="en-US" sz="1800" b="1">
                <a:solidFill>
                  <a:schemeClr val="tx1"/>
                </a:solidFill>
              </a:rPr>
              <a:t>5 minutes </a:t>
            </a:r>
          </a:p>
          <a:p>
            <a:r>
              <a:rPr lang="en-US" sz="1800" b="1">
                <a:solidFill>
                  <a:schemeClr val="tx1"/>
                </a:solidFill>
              </a:rPr>
              <a:t>preparation in sub-groups</a:t>
            </a:r>
          </a:p>
        </p:txBody>
      </p:sp>
      <p:pic>
        <p:nvPicPr>
          <p:cNvPr id="2" name="Picture 2" descr="Stellantis dévoile un florilège de slogans pour ses marques">
            <a:extLst>
              <a:ext uri="{FF2B5EF4-FFF2-40B4-BE49-F238E27FC236}">
                <a16:creationId xmlns:a16="http://schemas.microsoft.com/office/drawing/2014/main" id="{8F9E60A0-8922-FC8A-4E28-A07A0FB7C8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519" y="566936"/>
            <a:ext cx="430722" cy="26291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Picture 2" descr="Drapeaux Monde Banque d'images et photos libres de droit - iStock">
            <a:extLst>
              <a:ext uri="{FF2B5EF4-FFF2-40B4-BE49-F238E27FC236}">
                <a16:creationId xmlns:a16="http://schemas.microsoft.com/office/drawing/2014/main" id="{F82B67A3-293C-F8C5-7290-52B6F26F74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88" y="556170"/>
            <a:ext cx="314758" cy="28819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équipement électronique, capture d’écran&#10;&#10;Description générée automatiquement">
            <a:extLst>
              <a:ext uri="{FF2B5EF4-FFF2-40B4-BE49-F238E27FC236}">
                <a16:creationId xmlns:a16="http://schemas.microsoft.com/office/drawing/2014/main" id="{3A44AAC4-144C-FC79-052A-5F62143A72DE}"/>
              </a:ext>
            </a:extLst>
          </p:cNvPr>
          <p:cNvPicPr>
            <a:picLocks noChangeAspect="1"/>
          </p:cNvPicPr>
          <p:nvPr/>
        </p:nvPicPr>
        <p:blipFill>
          <a:blip r:embed="rId9"/>
          <a:stretch>
            <a:fillRect/>
          </a:stretch>
        </p:blipFill>
        <p:spPr>
          <a:xfrm>
            <a:off x="1072396" y="1441817"/>
            <a:ext cx="4958181" cy="1650577"/>
          </a:xfrm>
          <a:prstGeom prst="rect">
            <a:avLst/>
          </a:prstGeom>
        </p:spPr>
      </p:pic>
      <p:pic>
        <p:nvPicPr>
          <p:cNvPr id="8" name="Image 7">
            <a:extLst>
              <a:ext uri="{FF2B5EF4-FFF2-40B4-BE49-F238E27FC236}">
                <a16:creationId xmlns:a16="http://schemas.microsoft.com/office/drawing/2014/main" id="{50404E6C-8E4E-E4E7-985E-D1F97BCFF0F3}"/>
              </a:ext>
            </a:extLst>
          </p:cNvPr>
          <p:cNvPicPr>
            <a:picLocks noChangeAspect="1"/>
          </p:cNvPicPr>
          <p:nvPr/>
        </p:nvPicPr>
        <p:blipFill>
          <a:blip r:embed="rId10"/>
          <a:stretch>
            <a:fillRect/>
          </a:stretch>
        </p:blipFill>
        <p:spPr>
          <a:xfrm>
            <a:off x="6288178" y="2417950"/>
            <a:ext cx="5879438" cy="1819390"/>
          </a:xfrm>
          <a:prstGeom prst="rect">
            <a:avLst/>
          </a:prstGeom>
        </p:spPr>
      </p:pic>
      <p:sp>
        <p:nvSpPr>
          <p:cNvPr id="5" name="Rectangle 4">
            <a:extLst>
              <a:ext uri="{FF2B5EF4-FFF2-40B4-BE49-F238E27FC236}">
                <a16:creationId xmlns:a16="http://schemas.microsoft.com/office/drawing/2014/main" id="{85F6F4DE-2003-C6B4-A332-26CD77DC65C8}"/>
              </a:ext>
            </a:extLst>
          </p:cNvPr>
          <p:cNvSpPr/>
          <p:nvPr/>
        </p:nvSpPr>
        <p:spPr>
          <a:xfrm>
            <a:off x="3167406" y="541572"/>
            <a:ext cx="4823127" cy="861541"/>
          </a:xfrm>
          <a:prstGeom prst="rect">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Outdated, please change in </a:t>
            </a:r>
            <a:r>
              <a:rPr lang="en-US" dirty="0" err="1"/>
              <a:t>Leasys</a:t>
            </a:r>
            <a:r>
              <a:rPr lang="en-US" dirty="0"/>
              <a:t> only</a:t>
            </a:r>
            <a:endParaRPr lang="fr-FR" dirty="0"/>
          </a:p>
        </p:txBody>
      </p:sp>
      <p:sp>
        <p:nvSpPr>
          <p:cNvPr id="7" name="Ellipse 6">
            <a:extLst>
              <a:ext uri="{FF2B5EF4-FFF2-40B4-BE49-F238E27FC236}">
                <a16:creationId xmlns:a16="http://schemas.microsoft.com/office/drawing/2014/main" id="{34926BAA-C9DA-0B63-360C-671376CE1F66}"/>
              </a:ext>
            </a:extLst>
          </p:cNvPr>
          <p:cNvSpPr/>
          <p:nvPr/>
        </p:nvSpPr>
        <p:spPr>
          <a:xfrm>
            <a:off x="-596495" y="2332532"/>
            <a:ext cx="1102936" cy="1004267"/>
          </a:xfrm>
          <a:prstGeom prst="ellipse">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5271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F50D30-D4CD-43EA-837C-EF937FEC9884}"/>
              </a:ext>
            </a:extLst>
          </p:cNvPr>
          <p:cNvSpPr>
            <a:spLocks noGrp="1"/>
          </p:cNvSpPr>
          <p:nvPr>
            <p:ph type="body" idx="1"/>
          </p:nvPr>
        </p:nvSpPr>
        <p:spPr/>
        <p:txBody>
          <a:bodyPr/>
          <a:lstStyle/>
          <a:p>
            <a:r>
              <a:rPr lang="fr-FR"/>
              <a:t>case </a:t>
            </a:r>
            <a:r>
              <a:rPr lang="fr-FR" err="1"/>
              <a:t>study</a:t>
            </a:r>
            <a:r>
              <a:rPr lang="fr-FR"/>
              <a:t> phase #1</a:t>
            </a:r>
            <a:endParaRPr lang="en-US"/>
          </a:p>
        </p:txBody>
      </p:sp>
      <p:sp>
        <p:nvSpPr>
          <p:cNvPr id="6" name="Text Placeholder 5">
            <a:extLst>
              <a:ext uri="{FF2B5EF4-FFF2-40B4-BE49-F238E27FC236}">
                <a16:creationId xmlns:a16="http://schemas.microsoft.com/office/drawing/2014/main" id="{B256F51D-9499-FDA1-79C6-34C1B9AF2875}"/>
              </a:ext>
            </a:extLst>
          </p:cNvPr>
          <p:cNvSpPr>
            <a:spLocks noGrp="1"/>
          </p:cNvSpPr>
          <p:nvPr>
            <p:ph type="body" sz="quarter" idx="19"/>
          </p:nvPr>
        </p:nvSpPr>
        <p:spPr>
          <a:solidFill>
            <a:schemeClr val="accent6"/>
          </a:solidFill>
        </p:spPr>
        <p:txBody>
          <a:bodyPr/>
          <a:lstStyle/>
          <a:p>
            <a:r>
              <a:rPr lang="fr-BE"/>
              <a:t>02</a:t>
            </a:r>
            <a:endParaRPr lang="en-US"/>
          </a:p>
        </p:txBody>
      </p:sp>
      <p:sp>
        <p:nvSpPr>
          <p:cNvPr id="5" name="Text Placeholder 4">
            <a:extLst>
              <a:ext uri="{FF2B5EF4-FFF2-40B4-BE49-F238E27FC236}">
                <a16:creationId xmlns:a16="http://schemas.microsoft.com/office/drawing/2014/main" id="{6A8F981C-8FF3-5441-0B29-EC27D9169E57}"/>
              </a:ext>
            </a:extLst>
          </p:cNvPr>
          <p:cNvSpPr>
            <a:spLocks noGrp="1"/>
          </p:cNvSpPr>
          <p:nvPr>
            <p:ph type="body" sz="quarter" idx="13"/>
          </p:nvPr>
        </p:nvSpPr>
        <p:spPr>
          <a:xfrm>
            <a:off x="372858" y="1408661"/>
            <a:ext cx="4616425" cy="3900781"/>
          </a:xfrm>
        </p:spPr>
        <p:txBody>
          <a:bodyPr/>
          <a:lstStyle/>
          <a:p>
            <a:pPr marL="285750" indent="-285750">
              <a:buFont typeface="Wingdings" panose="05000000000000000000" pitchFamily="2" charset="2"/>
              <a:buChar char="§"/>
            </a:pPr>
            <a:r>
              <a:rPr lang="en-GB" sz="1800"/>
              <a:t>Introduce yourself</a:t>
            </a:r>
          </a:p>
          <a:p>
            <a:pPr marL="285750" indent="-285750">
              <a:buFont typeface="Wingdings" panose="05000000000000000000" pitchFamily="2" charset="2"/>
              <a:buChar char="§"/>
            </a:pPr>
            <a:r>
              <a:rPr lang="en-GB" sz="1800"/>
              <a:t>Reformulate</a:t>
            </a:r>
          </a:p>
          <a:p>
            <a:pPr marL="285750" indent="-285750">
              <a:buFont typeface="Wingdings" panose="05000000000000000000" pitchFamily="2" charset="2"/>
              <a:buChar char="§"/>
            </a:pPr>
            <a:r>
              <a:rPr lang="en-GB" sz="1800"/>
              <a:t>Strengths of the Captive</a:t>
            </a:r>
          </a:p>
          <a:p>
            <a:pPr marL="285750" indent="-285750">
              <a:buFont typeface="Wingdings" panose="05000000000000000000" pitchFamily="2" charset="2"/>
              <a:buChar char="§"/>
            </a:pPr>
            <a:r>
              <a:rPr lang="en-GB" sz="1800"/>
              <a:t>Your differentiating criteria compared to a multi-brand leasing company</a:t>
            </a:r>
            <a:endParaRPr lang="fr-FR" sz="1800"/>
          </a:p>
          <a:p>
            <a:pPr marL="285750" indent="-285750">
              <a:buFont typeface="Wingdings" panose="05000000000000000000" pitchFamily="2" charset="2"/>
              <a:buChar char="§"/>
            </a:pPr>
            <a:endParaRPr lang="fr-FR" sz="1800"/>
          </a:p>
          <a:p>
            <a:pPr marL="285750" indent="-285750">
              <a:buFont typeface="Wingdings" panose="05000000000000000000" pitchFamily="2" charset="2"/>
              <a:buChar char="§"/>
            </a:pPr>
            <a:endParaRPr lang="fr-FR" sz="1800"/>
          </a:p>
          <a:p>
            <a:pPr marL="285750" indent="-285750">
              <a:buFont typeface="Wingdings" panose="05000000000000000000" pitchFamily="2" charset="2"/>
              <a:buChar char="§"/>
            </a:pPr>
            <a:endParaRPr lang="fr-FR" sz="1800"/>
          </a:p>
          <a:p>
            <a:pPr marL="285750" indent="-285750">
              <a:buFont typeface="Wingdings" panose="05000000000000000000" pitchFamily="2" charset="2"/>
              <a:buChar char="§"/>
            </a:pPr>
            <a:endParaRPr lang="fr-FR" sz="1800"/>
          </a:p>
          <a:p>
            <a:pPr marL="285750" indent="-285750">
              <a:buFont typeface="Wingdings" panose="05000000000000000000" pitchFamily="2" charset="2"/>
              <a:buChar char="§"/>
            </a:pPr>
            <a:r>
              <a:rPr lang="fr-FR" sz="1800" err="1"/>
              <a:t>Your</a:t>
            </a:r>
            <a:r>
              <a:rPr lang="fr-FR" sz="1800"/>
              <a:t> </a:t>
            </a:r>
            <a:r>
              <a:rPr lang="fr-FR" sz="1800" err="1"/>
              <a:t>operational</a:t>
            </a:r>
            <a:r>
              <a:rPr lang="fr-FR" sz="1800"/>
              <a:t> leasing </a:t>
            </a:r>
            <a:r>
              <a:rPr lang="fr-FR" sz="1800" err="1"/>
              <a:t>offer</a:t>
            </a:r>
            <a:endParaRPr lang="fr-FR" sz="1800"/>
          </a:p>
          <a:p>
            <a:endParaRPr lang="en-US" sz="2000"/>
          </a:p>
          <a:p>
            <a:pPr marL="285750" indent="-285750">
              <a:buFont typeface="Wingdings" panose="05000000000000000000" pitchFamily="2" charset="2"/>
              <a:buChar char="§"/>
            </a:pPr>
            <a:endParaRPr lang="en-US" sz="2000"/>
          </a:p>
          <a:p>
            <a:endParaRPr lang="en-US" sz="2000"/>
          </a:p>
        </p:txBody>
      </p:sp>
      <p:sp>
        <p:nvSpPr>
          <p:cNvPr id="3" name="Slide Number Placeholder 2">
            <a:extLst>
              <a:ext uri="{FF2B5EF4-FFF2-40B4-BE49-F238E27FC236}">
                <a16:creationId xmlns:a16="http://schemas.microsoft.com/office/drawing/2014/main" id="{F61EE424-753B-0542-87E3-010F6056C054}"/>
              </a:ext>
            </a:extLst>
          </p:cNvPr>
          <p:cNvSpPr>
            <a:spLocks noGrp="1"/>
          </p:cNvSpPr>
          <p:nvPr>
            <p:ph type="sldNum" sz="quarter" idx="17"/>
          </p:nvPr>
        </p:nvSpPr>
        <p:spPr/>
        <p:txBody>
          <a:bodyPr/>
          <a:lstStyle/>
          <a:p>
            <a:fld id="{6604329A-497E-4999-AF33-FDAE6902A437}" type="slidenum">
              <a:rPr lang="en-US" dirty="0" smtClean="0"/>
              <a:pPr/>
              <a:t>21</a:t>
            </a:fld>
            <a:endParaRPr lang="en-US"/>
          </a:p>
        </p:txBody>
      </p:sp>
      <p:sp>
        <p:nvSpPr>
          <p:cNvPr id="2" name="Title 1">
            <a:extLst>
              <a:ext uri="{FF2B5EF4-FFF2-40B4-BE49-F238E27FC236}">
                <a16:creationId xmlns:a16="http://schemas.microsoft.com/office/drawing/2014/main" id="{A06BDAF9-504D-E342-A5A0-7B4C3E796BF7}"/>
              </a:ext>
            </a:extLst>
          </p:cNvPr>
          <p:cNvSpPr>
            <a:spLocks noGrp="1"/>
          </p:cNvSpPr>
          <p:nvPr>
            <p:ph type="title"/>
          </p:nvPr>
        </p:nvSpPr>
        <p:spPr>
          <a:xfrm>
            <a:off x="1105080" y="820469"/>
            <a:ext cx="10800000" cy="335964"/>
          </a:xfrm>
        </p:spPr>
        <p:txBody>
          <a:bodyPr/>
          <a:lstStyle/>
          <a:p>
            <a:r>
              <a:rPr lang="fr-BE"/>
              <a:t>Phase 1 - </a:t>
            </a:r>
            <a:r>
              <a:rPr lang="fr-BE" err="1"/>
              <a:t>presentation</a:t>
            </a:r>
            <a:endParaRPr lang="en-BE"/>
          </a:p>
        </p:txBody>
      </p:sp>
      <p:pic>
        <p:nvPicPr>
          <p:cNvPr id="19" name="Picture 18">
            <a:extLst>
              <a:ext uri="{FF2B5EF4-FFF2-40B4-BE49-F238E27FC236}">
                <a16:creationId xmlns:a16="http://schemas.microsoft.com/office/drawing/2014/main" id="{0B2F3DF0-338B-6B60-F70B-344F9E7BC2C3}"/>
              </a:ext>
            </a:extLst>
          </p:cNvPr>
          <p:cNvPicPr>
            <a:picLocks noChangeAspect="1"/>
          </p:cNvPicPr>
          <p:nvPr/>
        </p:nvPicPr>
        <p:blipFill rotWithShape="1">
          <a:blip r:embed="rId3"/>
          <a:srcRect l="25202"/>
          <a:stretch/>
        </p:blipFill>
        <p:spPr>
          <a:xfrm>
            <a:off x="5453610" y="1544771"/>
            <a:ext cx="6654781" cy="4616961"/>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020BD12A-56A4-5F3D-C310-EE56D7DC22A7}"/>
              </a:ext>
            </a:extLst>
          </p:cNvPr>
          <p:cNvPicPr>
            <a:picLocks noChangeAspect="1"/>
          </p:cNvPicPr>
          <p:nvPr/>
        </p:nvPicPr>
        <p:blipFill rotWithShape="1">
          <a:blip r:embed="rId4"/>
          <a:srcRect l="15482" t="21185" r="16666" b="22405"/>
          <a:stretch/>
        </p:blipFill>
        <p:spPr>
          <a:xfrm>
            <a:off x="6505080" y="3429000"/>
            <a:ext cx="1280160" cy="1064275"/>
          </a:xfrm>
          <a:prstGeom prst="rect">
            <a:avLst/>
          </a:prstGeom>
        </p:spPr>
      </p:pic>
      <p:pic>
        <p:nvPicPr>
          <p:cNvPr id="7" name="Graphic 6" descr="Stopwatch with solid fill">
            <a:extLst>
              <a:ext uri="{FF2B5EF4-FFF2-40B4-BE49-F238E27FC236}">
                <a16:creationId xmlns:a16="http://schemas.microsoft.com/office/drawing/2014/main" id="{CF76BD44-B019-93AE-88B4-F6BF06FD40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8514" y="3322821"/>
            <a:ext cx="542644" cy="542644"/>
          </a:xfrm>
          <a:prstGeom prst="rect">
            <a:avLst/>
          </a:prstGeom>
        </p:spPr>
      </p:pic>
      <p:sp>
        <p:nvSpPr>
          <p:cNvPr id="8" name="TextBox 7">
            <a:extLst>
              <a:ext uri="{FF2B5EF4-FFF2-40B4-BE49-F238E27FC236}">
                <a16:creationId xmlns:a16="http://schemas.microsoft.com/office/drawing/2014/main" id="{9072A60E-8A04-B35B-EB4E-AB99FC0D22E9}"/>
              </a:ext>
            </a:extLst>
          </p:cNvPr>
          <p:cNvSpPr txBox="1"/>
          <p:nvPr/>
        </p:nvSpPr>
        <p:spPr>
          <a:xfrm>
            <a:off x="2046092" y="3429000"/>
            <a:ext cx="3245957" cy="369332"/>
          </a:xfrm>
          <a:prstGeom prst="rect">
            <a:avLst/>
          </a:prstGeom>
          <a:noFill/>
        </p:spPr>
        <p:txBody>
          <a:bodyPr wrap="square">
            <a:spAutoFit/>
          </a:bodyPr>
          <a:lstStyle/>
          <a:p>
            <a:r>
              <a:rPr lang="en-US" sz="1800" b="1">
                <a:solidFill>
                  <a:schemeClr val="tx1"/>
                </a:solidFill>
              </a:rPr>
              <a:t>5 minutes</a:t>
            </a:r>
          </a:p>
        </p:txBody>
      </p:sp>
      <p:pic>
        <p:nvPicPr>
          <p:cNvPr id="9" name="Graphic 8" descr="Stopwatch with solid fill">
            <a:extLst>
              <a:ext uri="{FF2B5EF4-FFF2-40B4-BE49-F238E27FC236}">
                <a16:creationId xmlns:a16="http://schemas.microsoft.com/office/drawing/2014/main" id="{F851A26F-66CD-E7C7-C373-F53714BF56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8514" y="4833931"/>
            <a:ext cx="542644" cy="542644"/>
          </a:xfrm>
          <a:prstGeom prst="rect">
            <a:avLst/>
          </a:prstGeom>
        </p:spPr>
      </p:pic>
      <p:sp>
        <p:nvSpPr>
          <p:cNvPr id="10" name="TextBox 9">
            <a:extLst>
              <a:ext uri="{FF2B5EF4-FFF2-40B4-BE49-F238E27FC236}">
                <a16:creationId xmlns:a16="http://schemas.microsoft.com/office/drawing/2014/main" id="{45131AB1-BAAE-96D5-96D9-D7D82C271C45}"/>
              </a:ext>
            </a:extLst>
          </p:cNvPr>
          <p:cNvSpPr txBox="1"/>
          <p:nvPr/>
        </p:nvSpPr>
        <p:spPr>
          <a:xfrm>
            <a:off x="2046092" y="4940110"/>
            <a:ext cx="3245957" cy="369332"/>
          </a:xfrm>
          <a:prstGeom prst="rect">
            <a:avLst/>
          </a:prstGeom>
          <a:noFill/>
        </p:spPr>
        <p:txBody>
          <a:bodyPr wrap="square">
            <a:spAutoFit/>
          </a:bodyPr>
          <a:lstStyle/>
          <a:p>
            <a:r>
              <a:rPr lang="en-US" sz="1800" b="1">
                <a:solidFill>
                  <a:schemeClr val="tx1"/>
                </a:solidFill>
              </a:rPr>
              <a:t>5 minutes</a:t>
            </a:r>
          </a:p>
        </p:txBody>
      </p:sp>
    </p:spTree>
    <p:extLst>
      <p:ext uri="{BB962C8B-B14F-4D97-AF65-F5344CB8AC3E}">
        <p14:creationId xmlns:p14="http://schemas.microsoft.com/office/powerpoint/2010/main" val="448821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F50D30-D4CD-43EA-837C-EF937FEC9884}"/>
              </a:ext>
            </a:extLst>
          </p:cNvPr>
          <p:cNvSpPr>
            <a:spLocks noGrp="1"/>
          </p:cNvSpPr>
          <p:nvPr>
            <p:ph type="body" idx="1"/>
          </p:nvPr>
        </p:nvSpPr>
        <p:spPr/>
        <p:txBody>
          <a:bodyPr/>
          <a:lstStyle/>
          <a:p>
            <a:r>
              <a:rPr lang="fr-FR"/>
              <a:t>case </a:t>
            </a:r>
            <a:r>
              <a:rPr lang="fr-FR" err="1"/>
              <a:t>study</a:t>
            </a:r>
            <a:r>
              <a:rPr lang="fr-FR"/>
              <a:t> phase #1</a:t>
            </a:r>
            <a:endParaRPr lang="en-US"/>
          </a:p>
        </p:txBody>
      </p:sp>
      <p:sp>
        <p:nvSpPr>
          <p:cNvPr id="6" name="Text Placeholder 5">
            <a:extLst>
              <a:ext uri="{FF2B5EF4-FFF2-40B4-BE49-F238E27FC236}">
                <a16:creationId xmlns:a16="http://schemas.microsoft.com/office/drawing/2014/main" id="{B256F51D-9499-FDA1-79C6-34C1B9AF2875}"/>
              </a:ext>
            </a:extLst>
          </p:cNvPr>
          <p:cNvSpPr>
            <a:spLocks noGrp="1"/>
          </p:cNvSpPr>
          <p:nvPr>
            <p:ph type="body" sz="quarter" idx="19"/>
          </p:nvPr>
        </p:nvSpPr>
        <p:spPr>
          <a:solidFill>
            <a:schemeClr val="accent6"/>
          </a:solidFill>
        </p:spPr>
        <p:txBody>
          <a:bodyPr/>
          <a:lstStyle/>
          <a:p>
            <a:r>
              <a:rPr lang="fr-BE"/>
              <a:t>02</a:t>
            </a:r>
            <a:endParaRPr lang="en-US"/>
          </a:p>
        </p:txBody>
      </p:sp>
      <p:sp>
        <p:nvSpPr>
          <p:cNvPr id="5" name="Text Placeholder 4">
            <a:extLst>
              <a:ext uri="{FF2B5EF4-FFF2-40B4-BE49-F238E27FC236}">
                <a16:creationId xmlns:a16="http://schemas.microsoft.com/office/drawing/2014/main" id="{6A8F981C-8FF3-5441-0B29-EC27D9169E57}"/>
              </a:ext>
            </a:extLst>
          </p:cNvPr>
          <p:cNvSpPr>
            <a:spLocks noGrp="1"/>
          </p:cNvSpPr>
          <p:nvPr>
            <p:ph type="body" sz="quarter" idx="13"/>
          </p:nvPr>
        </p:nvSpPr>
        <p:spPr>
          <a:xfrm>
            <a:off x="555014" y="1691442"/>
            <a:ext cx="4616425" cy="3900781"/>
          </a:xfrm>
        </p:spPr>
        <p:txBody>
          <a:bodyPr/>
          <a:lstStyle/>
          <a:p>
            <a:pPr marL="285750" indent="-285750">
              <a:buFont typeface="Wingdings" panose="05000000000000000000" pitchFamily="2" charset="2"/>
              <a:buChar char="§"/>
            </a:pPr>
            <a:endParaRPr lang="fr-BE" sz="2000"/>
          </a:p>
          <a:p>
            <a:pPr marL="285750" indent="-285750">
              <a:buFont typeface="Wingdings" panose="05000000000000000000" pitchFamily="2" charset="2"/>
              <a:buChar char="§"/>
            </a:pPr>
            <a:r>
              <a:rPr lang="fr-BE" sz="1800"/>
              <a:t>Feedback </a:t>
            </a:r>
            <a:r>
              <a:rPr lang="fr-BE" sz="1800" err="1"/>
              <a:t>from</a:t>
            </a:r>
            <a:r>
              <a:rPr lang="fr-BE" sz="1800"/>
              <a:t> </a:t>
            </a:r>
            <a:r>
              <a:rPr lang="fr-BE" sz="1800" err="1"/>
              <a:t>observers</a:t>
            </a: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r>
              <a:rPr lang="fr-BE" sz="1800" err="1"/>
              <a:t>Trainer's</a:t>
            </a:r>
            <a:r>
              <a:rPr lang="fr-BE" sz="1800"/>
              <a:t> feedback</a:t>
            </a:r>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en-US" sz="2000"/>
          </a:p>
          <a:p>
            <a:endParaRPr lang="en-US" sz="2000"/>
          </a:p>
        </p:txBody>
      </p:sp>
      <p:sp>
        <p:nvSpPr>
          <p:cNvPr id="3" name="Slide Number Placeholder 2">
            <a:extLst>
              <a:ext uri="{FF2B5EF4-FFF2-40B4-BE49-F238E27FC236}">
                <a16:creationId xmlns:a16="http://schemas.microsoft.com/office/drawing/2014/main" id="{F61EE424-753B-0542-87E3-010F6056C054}"/>
              </a:ext>
            </a:extLst>
          </p:cNvPr>
          <p:cNvSpPr>
            <a:spLocks noGrp="1"/>
          </p:cNvSpPr>
          <p:nvPr>
            <p:ph type="sldNum" sz="quarter" idx="17"/>
          </p:nvPr>
        </p:nvSpPr>
        <p:spPr/>
        <p:txBody>
          <a:bodyPr/>
          <a:lstStyle/>
          <a:p>
            <a:fld id="{6604329A-497E-4999-AF33-FDAE6902A437}" type="slidenum">
              <a:rPr lang="en-US" smtClean="0"/>
              <a:pPr/>
              <a:t>22</a:t>
            </a:fld>
            <a:endParaRPr lang="en-US"/>
          </a:p>
        </p:txBody>
      </p:sp>
      <p:sp>
        <p:nvSpPr>
          <p:cNvPr id="2" name="Title 1">
            <a:extLst>
              <a:ext uri="{FF2B5EF4-FFF2-40B4-BE49-F238E27FC236}">
                <a16:creationId xmlns:a16="http://schemas.microsoft.com/office/drawing/2014/main" id="{A06BDAF9-504D-E342-A5A0-7B4C3E796BF7}"/>
              </a:ext>
            </a:extLst>
          </p:cNvPr>
          <p:cNvSpPr>
            <a:spLocks noGrp="1"/>
          </p:cNvSpPr>
          <p:nvPr>
            <p:ph type="title"/>
          </p:nvPr>
        </p:nvSpPr>
        <p:spPr>
          <a:xfrm>
            <a:off x="1105080" y="820469"/>
            <a:ext cx="10800000" cy="335964"/>
          </a:xfrm>
        </p:spPr>
        <p:txBody>
          <a:bodyPr/>
          <a:lstStyle/>
          <a:p>
            <a:r>
              <a:rPr lang="fr-BE"/>
              <a:t>Phase 1 - debriefing</a:t>
            </a:r>
            <a:endParaRPr lang="en-BE"/>
          </a:p>
        </p:txBody>
      </p:sp>
      <p:pic>
        <p:nvPicPr>
          <p:cNvPr id="7" name="Graphic 6" descr="Stopwatch with solid fill">
            <a:extLst>
              <a:ext uri="{FF2B5EF4-FFF2-40B4-BE49-F238E27FC236}">
                <a16:creationId xmlns:a16="http://schemas.microsoft.com/office/drawing/2014/main" id="{CF76BD44-B019-93AE-88B4-F6BF06FD40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2605" y="5376575"/>
            <a:ext cx="542644" cy="542644"/>
          </a:xfrm>
          <a:prstGeom prst="rect">
            <a:avLst/>
          </a:prstGeom>
        </p:spPr>
      </p:pic>
      <p:sp>
        <p:nvSpPr>
          <p:cNvPr id="8" name="TextBox 7">
            <a:extLst>
              <a:ext uri="{FF2B5EF4-FFF2-40B4-BE49-F238E27FC236}">
                <a16:creationId xmlns:a16="http://schemas.microsoft.com/office/drawing/2014/main" id="{9072A60E-8A04-B35B-EB4E-AB99FC0D22E9}"/>
              </a:ext>
            </a:extLst>
          </p:cNvPr>
          <p:cNvSpPr txBox="1"/>
          <p:nvPr/>
        </p:nvSpPr>
        <p:spPr>
          <a:xfrm>
            <a:off x="8840183" y="5482754"/>
            <a:ext cx="3245957" cy="369332"/>
          </a:xfrm>
          <a:prstGeom prst="rect">
            <a:avLst/>
          </a:prstGeom>
          <a:noFill/>
        </p:spPr>
        <p:txBody>
          <a:bodyPr wrap="square">
            <a:spAutoFit/>
          </a:bodyPr>
          <a:lstStyle/>
          <a:p>
            <a:r>
              <a:rPr lang="en-US" sz="1800" b="1">
                <a:solidFill>
                  <a:schemeClr val="tx1"/>
                </a:solidFill>
              </a:rPr>
              <a:t>5 minutes</a:t>
            </a:r>
          </a:p>
        </p:txBody>
      </p:sp>
      <p:pic>
        <p:nvPicPr>
          <p:cNvPr id="12" name="Picture 11" descr="Text&#10;&#10;Description automatically generated with medium confidence">
            <a:extLst>
              <a:ext uri="{FF2B5EF4-FFF2-40B4-BE49-F238E27FC236}">
                <a16:creationId xmlns:a16="http://schemas.microsoft.com/office/drawing/2014/main" id="{50A7CABF-D0C5-1800-7FD3-BB19A694D8C6}"/>
              </a:ext>
            </a:extLst>
          </p:cNvPr>
          <p:cNvPicPr>
            <a:picLocks noChangeAspect="1"/>
          </p:cNvPicPr>
          <p:nvPr/>
        </p:nvPicPr>
        <p:blipFill rotWithShape="1">
          <a:blip r:embed="rId5"/>
          <a:srcRect l="22271"/>
          <a:stretch/>
        </p:blipFill>
        <p:spPr>
          <a:xfrm>
            <a:off x="6539037" y="1714187"/>
            <a:ext cx="5160837" cy="3445194"/>
          </a:xfrm>
          <a:prstGeom prst="rect">
            <a:avLst/>
          </a:prstGeom>
        </p:spPr>
      </p:pic>
    </p:spTree>
    <p:extLst>
      <p:ext uri="{BB962C8B-B14F-4D97-AF65-F5344CB8AC3E}">
        <p14:creationId xmlns:p14="http://schemas.microsoft.com/office/powerpoint/2010/main" val="1822436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C6DD5-989A-474E-B36B-AF6C8BC7BDC3}"/>
              </a:ext>
            </a:extLst>
          </p:cNvPr>
          <p:cNvSpPr>
            <a:spLocks noGrp="1"/>
          </p:cNvSpPr>
          <p:nvPr>
            <p:ph type="title"/>
          </p:nvPr>
        </p:nvSpPr>
        <p:spPr/>
        <p:txBody>
          <a:bodyPr/>
          <a:lstStyle/>
          <a:p>
            <a:pPr marL="1347788" indent="-1347788"/>
            <a:r>
              <a:rPr lang="en-GB" noProof="0"/>
              <a:t>03 | case study phase #2</a:t>
            </a:r>
            <a:endParaRPr lang="en-US" noProof="0"/>
          </a:p>
        </p:txBody>
      </p:sp>
      <p:sp>
        <p:nvSpPr>
          <p:cNvPr id="5" name="Text Placeholder 4">
            <a:extLst>
              <a:ext uri="{FF2B5EF4-FFF2-40B4-BE49-F238E27FC236}">
                <a16:creationId xmlns:a16="http://schemas.microsoft.com/office/drawing/2014/main" id="{3B4F788E-9CBB-268E-1DEC-164E6B507F79}"/>
              </a:ext>
            </a:extLst>
          </p:cNvPr>
          <p:cNvSpPr>
            <a:spLocks noGrp="1"/>
          </p:cNvSpPr>
          <p:nvPr>
            <p:ph type="body" sz="quarter" idx="13"/>
          </p:nvPr>
        </p:nvSpPr>
        <p:spPr>
          <a:xfrm>
            <a:off x="1131889" y="3831272"/>
            <a:ext cx="10719834" cy="1130872"/>
          </a:xfrm>
        </p:spPr>
        <p:txBody>
          <a:bodyPr/>
          <a:lstStyle/>
          <a:p>
            <a:r>
              <a:rPr lang="en-GB" sz="2800">
                <a:latin typeface="+mj-lt"/>
              </a:rPr>
              <a:t>Preparation: </a:t>
            </a:r>
          </a:p>
          <a:p>
            <a:r>
              <a:rPr lang="en-GB" sz="2800">
                <a:latin typeface="+mj-lt"/>
              </a:rPr>
              <a:t>comparing operational leasing offers in practice</a:t>
            </a:r>
            <a:endParaRPr lang="en-US" sz="2800">
              <a:latin typeface="+mj-lt"/>
            </a:endParaRPr>
          </a:p>
        </p:txBody>
      </p:sp>
    </p:spTree>
    <p:extLst>
      <p:ext uri="{BB962C8B-B14F-4D97-AF65-F5344CB8AC3E}">
        <p14:creationId xmlns:p14="http://schemas.microsoft.com/office/powerpoint/2010/main" val="3546272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8650F09-0E56-47B6-AD02-F812CB9B837B}"/>
              </a:ext>
            </a:extLst>
          </p:cNvPr>
          <p:cNvSpPr>
            <a:spLocks noGrp="1"/>
          </p:cNvSpPr>
          <p:nvPr>
            <p:ph type="body" idx="1"/>
          </p:nvPr>
        </p:nvSpPr>
        <p:spPr/>
        <p:txBody>
          <a:bodyPr/>
          <a:lstStyle/>
          <a:p>
            <a:r>
              <a:rPr lang="en-GB"/>
              <a:t>Case study phase #2 - Comparing OL offers in practice</a:t>
            </a:r>
            <a:endParaRPr lang="en-US"/>
          </a:p>
        </p:txBody>
      </p:sp>
      <p:sp>
        <p:nvSpPr>
          <p:cNvPr id="6" name="Text Placeholder 5">
            <a:extLst>
              <a:ext uri="{FF2B5EF4-FFF2-40B4-BE49-F238E27FC236}">
                <a16:creationId xmlns:a16="http://schemas.microsoft.com/office/drawing/2014/main" id="{CA60EA13-EE55-4066-389F-50B0B483CCF5}"/>
              </a:ext>
            </a:extLst>
          </p:cNvPr>
          <p:cNvSpPr>
            <a:spLocks noGrp="1"/>
          </p:cNvSpPr>
          <p:nvPr>
            <p:ph type="body" sz="quarter" idx="19"/>
          </p:nvPr>
        </p:nvSpPr>
        <p:spPr/>
        <p:txBody>
          <a:bodyPr/>
          <a:lstStyle/>
          <a:p>
            <a:r>
              <a:rPr lang="fr-BE"/>
              <a:t>03</a:t>
            </a:r>
            <a:endParaRPr lang="en-US"/>
          </a:p>
        </p:txBody>
      </p:sp>
      <p:sp>
        <p:nvSpPr>
          <p:cNvPr id="3" name="Slide Number Placeholder 2">
            <a:extLst>
              <a:ext uri="{FF2B5EF4-FFF2-40B4-BE49-F238E27FC236}">
                <a16:creationId xmlns:a16="http://schemas.microsoft.com/office/drawing/2014/main" id="{7A842664-0B31-6C42-3703-1BF4DCE7D130}"/>
              </a:ext>
            </a:extLst>
          </p:cNvPr>
          <p:cNvSpPr>
            <a:spLocks noGrp="1"/>
          </p:cNvSpPr>
          <p:nvPr>
            <p:ph type="sldNum" sz="quarter" idx="17"/>
          </p:nvPr>
        </p:nvSpPr>
        <p:spPr/>
        <p:txBody>
          <a:bodyPr/>
          <a:lstStyle/>
          <a:p>
            <a:fld id="{6604329A-497E-4999-AF33-FDAE6902A437}" type="slidenum">
              <a:rPr lang="en-US" smtClean="0"/>
              <a:pPr/>
              <a:t>24</a:t>
            </a:fld>
            <a:endParaRPr lang="en-US"/>
          </a:p>
        </p:txBody>
      </p:sp>
      <p:sp>
        <p:nvSpPr>
          <p:cNvPr id="2" name="Title 1">
            <a:extLst>
              <a:ext uri="{FF2B5EF4-FFF2-40B4-BE49-F238E27FC236}">
                <a16:creationId xmlns:a16="http://schemas.microsoft.com/office/drawing/2014/main" id="{AD800884-2D25-4478-9CBB-AFC844F19D74}"/>
              </a:ext>
            </a:extLst>
          </p:cNvPr>
          <p:cNvSpPr>
            <a:spLocks noGrp="1"/>
          </p:cNvSpPr>
          <p:nvPr>
            <p:ph type="title"/>
          </p:nvPr>
        </p:nvSpPr>
        <p:spPr/>
        <p:txBody>
          <a:bodyPr/>
          <a:lstStyle/>
          <a:p>
            <a:r>
              <a:rPr lang="fr-FR"/>
              <a:t>Digital </a:t>
            </a:r>
            <a:r>
              <a:rPr lang="fr-FR" err="1"/>
              <a:t>activity</a:t>
            </a:r>
            <a:endParaRPr lang="en-US"/>
          </a:p>
        </p:txBody>
      </p:sp>
      <p:pic>
        <p:nvPicPr>
          <p:cNvPr id="12" name="Picture 11">
            <a:extLst>
              <a:ext uri="{FF2B5EF4-FFF2-40B4-BE49-F238E27FC236}">
                <a16:creationId xmlns:a16="http://schemas.microsoft.com/office/drawing/2014/main" id="{D8191F7E-3CDF-2321-94E0-8D3D2D56ACC0}"/>
              </a:ext>
            </a:extLst>
          </p:cNvPr>
          <p:cNvPicPr>
            <a:picLocks noChangeAspect="1"/>
          </p:cNvPicPr>
          <p:nvPr/>
        </p:nvPicPr>
        <p:blipFill>
          <a:blip r:embed="rId3"/>
          <a:stretch>
            <a:fillRect/>
          </a:stretch>
        </p:blipFill>
        <p:spPr>
          <a:xfrm>
            <a:off x="2333691" y="1006034"/>
            <a:ext cx="7764374" cy="5415280"/>
          </a:xfrm>
          <a:prstGeom prst="rect">
            <a:avLst/>
          </a:prstGeom>
        </p:spPr>
      </p:pic>
      <p:sp>
        <p:nvSpPr>
          <p:cNvPr id="13" name="Rectangle 12">
            <a:extLst>
              <a:ext uri="{FF2B5EF4-FFF2-40B4-BE49-F238E27FC236}">
                <a16:creationId xmlns:a16="http://schemas.microsoft.com/office/drawing/2014/main" id="{DCD79AED-1AC0-9380-E186-3356D25FBFE3}"/>
              </a:ext>
            </a:extLst>
          </p:cNvPr>
          <p:cNvSpPr/>
          <p:nvPr/>
        </p:nvSpPr>
        <p:spPr>
          <a:xfrm>
            <a:off x="4165600" y="1884218"/>
            <a:ext cx="4765964" cy="554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34A1B3-9B9D-B07D-F8F3-02EF95F1AFCD}"/>
              </a:ext>
            </a:extLst>
          </p:cNvPr>
          <p:cNvSpPr txBox="1"/>
          <p:nvPr/>
        </p:nvSpPr>
        <p:spPr>
          <a:xfrm>
            <a:off x="4230255" y="2649388"/>
            <a:ext cx="4498109" cy="923330"/>
          </a:xfrm>
          <a:prstGeom prst="rect">
            <a:avLst/>
          </a:prstGeom>
          <a:noFill/>
        </p:spPr>
        <p:txBody>
          <a:bodyPr wrap="square" rtlCol="0">
            <a:spAutoFit/>
          </a:bodyPr>
          <a:lstStyle/>
          <a:p>
            <a:r>
              <a:rPr lang="en-GB"/>
              <a:t>Which criteria should be taken into account when comparing 2 leasing offers?</a:t>
            </a:r>
            <a:endParaRPr lang="en-US"/>
          </a:p>
        </p:txBody>
      </p:sp>
    </p:spTree>
    <p:extLst>
      <p:ext uri="{BB962C8B-B14F-4D97-AF65-F5344CB8AC3E}">
        <p14:creationId xmlns:p14="http://schemas.microsoft.com/office/powerpoint/2010/main" val="3648315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6125059-219E-3F05-B374-F7303B6267A6}"/>
              </a:ext>
            </a:extLst>
          </p:cNvPr>
          <p:cNvSpPr>
            <a:spLocks noGrp="1"/>
          </p:cNvSpPr>
          <p:nvPr>
            <p:ph type="body" idx="1"/>
          </p:nvPr>
        </p:nvSpPr>
        <p:spPr/>
        <p:txBody>
          <a:bodyPr/>
          <a:lstStyle/>
          <a:p>
            <a:r>
              <a:rPr lang="en-GB"/>
              <a:t>Case study phase #2 - Comparing OL offers in practice</a:t>
            </a:r>
            <a:endParaRPr lang="en-US"/>
          </a:p>
        </p:txBody>
      </p:sp>
      <p:sp>
        <p:nvSpPr>
          <p:cNvPr id="3" name="Text Placeholder 2">
            <a:extLst>
              <a:ext uri="{FF2B5EF4-FFF2-40B4-BE49-F238E27FC236}">
                <a16:creationId xmlns:a16="http://schemas.microsoft.com/office/drawing/2014/main" id="{52DB33C5-18F3-2C8D-915A-D097E6AF8A0C}"/>
              </a:ext>
            </a:extLst>
          </p:cNvPr>
          <p:cNvSpPr>
            <a:spLocks noGrp="1"/>
          </p:cNvSpPr>
          <p:nvPr>
            <p:ph type="body" sz="quarter" idx="19"/>
          </p:nvPr>
        </p:nvSpPr>
        <p:spPr>
          <a:xfrm>
            <a:off x="1" y="96167"/>
            <a:ext cx="798285" cy="334478"/>
          </a:xfrm>
        </p:spPr>
        <p:txBody>
          <a:bodyPr/>
          <a:lstStyle/>
          <a:p>
            <a:r>
              <a:rPr lang="fr-BE"/>
              <a:t>03</a:t>
            </a:r>
            <a:endParaRPr lang="en-US"/>
          </a:p>
        </p:txBody>
      </p:sp>
      <p:sp>
        <p:nvSpPr>
          <p:cNvPr id="2" name="Slide Number Placeholder 2">
            <a:extLst>
              <a:ext uri="{FF2B5EF4-FFF2-40B4-BE49-F238E27FC236}">
                <a16:creationId xmlns:a16="http://schemas.microsoft.com/office/drawing/2014/main" id="{9CCAEF90-FD24-1468-384A-534582DFEB95}"/>
              </a:ext>
            </a:extLst>
          </p:cNvPr>
          <p:cNvSpPr>
            <a:spLocks noGrp="1"/>
          </p:cNvSpPr>
          <p:nvPr>
            <p:ph type="sldNum" sz="quarter" idx="17"/>
          </p:nvPr>
        </p:nvSpPr>
        <p:spPr/>
        <p:txBody>
          <a:bodyPr/>
          <a:lstStyle/>
          <a:p>
            <a:fld id="{6604329A-497E-4999-AF33-FDAE6902A437}" type="slidenum">
              <a:rPr lang="en-US" smtClean="0"/>
              <a:pPr/>
              <a:t>25</a:t>
            </a:fld>
            <a:endParaRPr lang="en-US"/>
          </a:p>
        </p:txBody>
      </p:sp>
      <p:sp>
        <p:nvSpPr>
          <p:cNvPr id="43" name="Title 1">
            <a:extLst>
              <a:ext uri="{FF2B5EF4-FFF2-40B4-BE49-F238E27FC236}">
                <a16:creationId xmlns:a16="http://schemas.microsoft.com/office/drawing/2014/main" id="{57C9A794-C820-44E2-B2AD-DFE38136B375}"/>
              </a:ext>
            </a:extLst>
          </p:cNvPr>
          <p:cNvSpPr>
            <a:spLocks noGrp="1"/>
          </p:cNvSpPr>
          <p:nvPr>
            <p:ph type="title"/>
          </p:nvPr>
        </p:nvSpPr>
        <p:spPr/>
        <p:txBody>
          <a:bodyPr/>
          <a:lstStyle/>
          <a:p>
            <a:r>
              <a:rPr lang="en-GB"/>
              <a:t>The information you need to compare 2 leasing offers</a:t>
            </a:r>
            <a:endParaRPr lang="en-US"/>
          </a:p>
        </p:txBody>
      </p:sp>
      <p:sp>
        <p:nvSpPr>
          <p:cNvPr id="13" name="Rectangle 12"/>
          <p:cNvSpPr/>
          <p:nvPr/>
        </p:nvSpPr>
        <p:spPr>
          <a:xfrm>
            <a:off x="1029406" y="1769935"/>
            <a:ext cx="2594505" cy="1237222"/>
          </a:xfrm>
          <a:prstGeom prst="rect">
            <a:avLst/>
          </a:prstGeom>
          <a:solidFill>
            <a:srgbClr val="004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400" err="1">
                <a:latin typeface="Encode Sans" panose="020B0604020202020204" charset="0"/>
              </a:rPr>
              <a:t>Comparison</a:t>
            </a:r>
            <a:r>
              <a:rPr lang="fr-FR" sz="1400">
                <a:latin typeface="Encode Sans" panose="020B0604020202020204" charset="0"/>
              </a:rPr>
              <a:t> of </a:t>
            </a:r>
            <a:r>
              <a:rPr lang="fr-FR" sz="1400" err="1">
                <a:latin typeface="Encode Sans" panose="020B0604020202020204" charset="0"/>
              </a:rPr>
              <a:t>vehicle</a:t>
            </a:r>
            <a:r>
              <a:rPr lang="fr-FR" sz="1400">
                <a:latin typeface="Encode Sans" panose="020B0604020202020204" charset="0"/>
              </a:rPr>
              <a:t> </a:t>
            </a:r>
            <a:r>
              <a:rPr lang="fr-FR" sz="1400" err="1">
                <a:latin typeface="Encode Sans" panose="020B0604020202020204" charset="0"/>
              </a:rPr>
              <a:t>parameters</a:t>
            </a:r>
            <a:endParaRPr lang="fr-FR" sz="1400">
              <a:latin typeface="Encode Sans" panose="020B0604020202020204" charset="0"/>
            </a:endParaRPr>
          </a:p>
        </p:txBody>
      </p:sp>
      <p:sp>
        <p:nvSpPr>
          <p:cNvPr id="16" name="Rectangle 15"/>
          <p:cNvSpPr/>
          <p:nvPr/>
        </p:nvSpPr>
        <p:spPr>
          <a:xfrm>
            <a:off x="1029406" y="3069240"/>
            <a:ext cx="2594505" cy="1237222"/>
          </a:xfrm>
          <a:prstGeom prst="rect">
            <a:avLst/>
          </a:prstGeom>
          <a:solidFill>
            <a:srgbClr val="004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400" err="1">
                <a:latin typeface="Encode Sans" panose="020B0604020202020204" charset="0"/>
              </a:rPr>
              <a:t>Comparison</a:t>
            </a:r>
            <a:r>
              <a:rPr lang="fr-FR" sz="1400">
                <a:latin typeface="Encode Sans" panose="020B0604020202020204" charset="0"/>
              </a:rPr>
              <a:t> of usage </a:t>
            </a:r>
            <a:r>
              <a:rPr lang="fr-FR" sz="1400" err="1">
                <a:latin typeface="Encode Sans" panose="020B0604020202020204" charset="0"/>
              </a:rPr>
              <a:t>parameters</a:t>
            </a:r>
            <a:endParaRPr lang="fr-FR" sz="1400">
              <a:latin typeface="Encode Sans" panose="020B0604020202020204" charset="0"/>
            </a:endParaRPr>
          </a:p>
        </p:txBody>
      </p:sp>
      <p:sp>
        <p:nvSpPr>
          <p:cNvPr id="20" name="Triangle 19"/>
          <p:cNvSpPr/>
          <p:nvPr/>
        </p:nvSpPr>
        <p:spPr>
          <a:xfrm flipV="1">
            <a:off x="8053721" y="3081185"/>
            <a:ext cx="171450" cy="147637"/>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Encode Sans" panose="020B0604020202020204" charset="0"/>
            </a:endParaRPr>
          </a:p>
        </p:txBody>
      </p:sp>
      <p:sp>
        <p:nvSpPr>
          <p:cNvPr id="21" name="Triangle 20"/>
          <p:cNvSpPr/>
          <p:nvPr/>
        </p:nvSpPr>
        <p:spPr>
          <a:xfrm flipV="1">
            <a:off x="6547358" y="4400942"/>
            <a:ext cx="171450" cy="14605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Encode Sans" panose="020B0604020202020204" charset="0"/>
            </a:endParaRPr>
          </a:p>
        </p:txBody>
      </p:sp>
      <p:sp>
        <p:nvSpPr>
          <p:cNvPr id="22" name="Triangle 21"/>
          <p:cNvSpPr/>
          <p:nvPr/>
        </p:nvSpPr>
        <p:spPr>
          <a:xfrm flipV="1">
            <a:off x="8053721" y="4400942"/>
            <a:ext cx="171450" cy="14605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Encode Sans" panose="020B0604020202020204" charset="0"/>
            </a:endParaRPr>
          </a:p>
        </p:txBody>
      </p:sp>
      <p:grpSp>
        <p:nvGrpSpPr>
          <p:cNvPr id="9" name="Groupe 8">
            <a:extLst>
              <a:ext uri="{FF2B5EF4-FFF2-40B4-BE49-F238E27FC236}">
                <a16:creationId xmlns:a16="http://schemas.microsoft.com/office/drawing/2014/main" id="{2495DA47-5682-46C9-A137-679891F6DBBA}"/>
              </a:ext>
            </a:extLst>
          </p:cNvPr>
          <p:cNvGrpSpPr/>
          <p:nvPr/>
        </p:nvGrpSpPr>
        <p:grpSpPr>
          <a:xfrm>
            <a:off x="3664550" y="1769936"/>
            <a:ext cx="2984246" cy="1238401"/>
            <a:chOff x="4756106" y="2234387"/>
            <a:chExt cx="1440000" cy="1443304"/>
          </a:xfrm>
          <a:solidFill>
            <a:srgbClr val="FF0000"/>
          </a:solidFill>
        </p:grpSpPr>
        <p:sp>
          <p:nvSpPr>
            <p:cNvPr id="14" name="Rectangle 13"/>
            <p:cNvSpPr/>
            <p:nvPr/>
          </p:nvSpPr>
          <p:spPr>
            <a:xfrm>
              <a:off x="4756106" y="2237691"/>
              <a:ext cx="1440000" cy="144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a:latin typeface="Encode Sans" panose="020B0604020202020204" charset="0"/>
                </a:rPr>
                <a:t>Model, engine, options/accessories, net investment price, discount</a:t>
              </a:r>
              <a:endParaRPr lang="fr-FR" sz="1400">
                <a:latin typeface="Encode Sans" panose="020B0604020202020204" charset="0"/>
              </a:endParaRPr>
            </a:p>
          </p:txBody>
        </p:sp>
        <p:grpSp>
          <p:nvGrpSpPr>
            <p:cNvPr id="7" name="Groupe 6">
              <a:extLst>
                <a:ext uri="{FF2B5EF4-FFF2-40B4-BE49-F238E27FC236}">
                  <a16:creationId xmlns:a16="http://schemas.microsoft.com/office/drawing/2014/main" id="{B4D4A4CD-4B4E-4AD6-BD3D-FD7CDAA43153}"/>
                </a:ext>
              </a:extLst>
            </p:cNvPr>
            <p:cNvGrpSpPr/>
            <p:nvPr/>
          </p:nvGrpSpPr>
          <p:grpSpPr>
            <a:xfrm>
              <a:off x="4756106" y="2234387"/>
              <a:ext cx="816827" cy="895055"/>
              <a:chOff x="5796137" y="3521327"/>
              <a:chExt cx="816827" cy="895055"/>
            </a:xfrm>
            <a:grpFill/>
          </p:grpSpPr>
          <p:sp>
            <p:nvSpPr>
              <p:cNvPr id="5" name="Triangle 4"/>
              <p:cNvSpPr/>
              <p:nvPr/>
            </p:nvSpPr>
            <p:spPr>
              <a:xfrm flipV="1">
                <a:off x="6430411" y="3521327"/>
                <a:ext cx="182553" cy="22982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Encode Sans" panose="020B0604020202020204" charset="0"/>
                </a:endParaRPr>
              </a:p>
            </p:txBody>
          </p:sp>
          <p:sp>
            <p:nvSpPr>
              <p:cNvPr id="25" name="Triangle 24"/>
              <p:cNvSpPr/>
              <p:nvPr/>
            </p:nvSpPr>
            <p:spPr>
              <a:xfrm rot="16200000" flipV="1">
                <a:off x="5641299" y="4174389"/>
                <a:ext cx="396831" cy="87155"/>
              </a:xfrm>
              <a:prstGeom prst="triangle">
                <a:avLst>
                  <a:gd name="adj" fmla="val 47016"/>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Encode Sans" panose="020B0604020202020204" charset="0"/>
                </a:endParaRPr>
              </a:p>
            </p:txBody>
          </p:sp>
        </p:grpSp>
      </p:grpSp>
      <p:sp>
        <p:nvSpPr>
          <p:cNvPr id="26" name="Triangle 25"/>
          <p:cNvSpPr/>
          <p:nvPr/>
        </p:nvSpPr>
        <p:spPr>
          <a:xfrm rot="16200000" flipV="1">
            <a:off x="5900383" y="4927992"/>
            <a:ext cx="171450" cy="14605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Encode Sans" panose="020B0604020202020204" charset="0"/>
            </a:endParaRPr>
          </a:p>
        </p:txBody>
      </p:sp>
      <p:sp>
        <p:nvSpPr>
          <p:cNvPr id="27" name="Triangle 26"/>
          <p:cNvSpPr/>
          <p:nvPr/>
        </p:nvSpPr>
        <p:spPr>
          <a:xfrm rot="16200000" flipV="1">
            <a:off x="7407540" y="3582586"/>
            <a:ext cx="169863" cy="14605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Encode Sans" panose="020B0604020202020204" charset="0"/>
            </a:endParaRPr>
          </a:p>
        </p:txBody>
      </p:sp>
      <p:sp>
        <p:nvSpPr>
          <p:cNvPr id="29" name="Triangle 28"/>
          <p:cNvSpPr/>
          <p:nvPr/>
        </p:nvSpPr>
        <p:spPr>
          <a:xfrm rot="16200000" flipV="1">
            <a:off x="7406746" y="4927992"/>
            <a:ext cx="171450" cy="14605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Encode Sans" panose="020B0604020202020204" charset="0"/>
            </a:endParaRPr>
          </a:p>
        </p:txBody>
      </p:sp>
      <p:sp>
        <p:nvSpPr>
          <p:cNvPr id="44" name="Text Placeholder 11">
            <a:extLst>
              <a:ext uri="{FF2B5EF4-FFF2-40B4-BE49-F238E27FC236}">
                <a16:creationId xmlns:a16="http://schemas.microsoft.com/office/drawing/2014/main" id="{6C9DCC5A-59C9-4049-B6EA-5D6BCC5EF5C0}"/>
              </a:ext>
            </a:extLst>
          </p:cNvPr>
          <p:cNvSpPr txBox="1">
            <a:spLocks/>
          </p:cNvSpPr>
          <p:nvPr/>
        </p:nvSpPr>
        <p:spPr>
          <a:xfrm>
            <a:off x="2135187" y="1052984"/>
            <a:ext cx="7979140" cy="431800"/>
          </a:xfrm>
          <a:prstGeom prst="rect">
            <a:avLst/>
          </a:prstGeom>
        </p:spPr>
        <p:txBody>
          <a:bodyPr/>
          <a:lstStyle>
            <a:lvl1pPr marL="342900" indent="-342900" algn="l" rtl="0" eaLnBrk="1" fontAlgn="base" hangingPunct="1">
              <a:spcBef>
                <a:spcPct val="20000"/>
              </a:spcBef>
              <a:spcAft>
                <a:spcPct val="0"/>
              </a:spcAft>
              <a:buClr>
                <a:schemeClr val="bg2"/>
              </a:buClr>
              <a:buFont typeface="Wingdings" pitchFamily="2" charset="2"/>
              <a:buChar char="o"/>
              <a:defRPr sz="2000" b="1">
                <a:solidFill>
                  <a:schemeClr val="tx1"/>
                </a:solidFill>
                <a:latin typeface="+mn-lt"/>
                <a:ea typeface="+mn-ea"/>
                <a:cs typeface="+mn-cs"/>
              </a:defRPr>
            </a:lvl1pPr>
            <a:lvl2pPr marL="630238" indent="-285750" algn="l" rtl="0" eaLnBrk="1" fontAlgn="base" hangingPunct="1">
              <a:spcBef>
                <a:spcPct val="20000"/>
              </a:spcBef>
              <a:spcAft>
                <a:spcPct val="0"/>
              </a:spcAft>
              <a:buClr>
                <a:schemeClr val="bg2"/>
              </a:buClr>
              <a:buFont typeface="Wingdings" pitchFamily="2" charset="2"/>
              <a:buChar char="n"/>
              <a:defRPr>
                <a:solidFill>
                  <a:schemeClr val="tx1"/>
                </a:solidFill>
                <a:latin typeface="+mn-lt"/>
              </a:defRPr>
            </a:lvl2pPr>
            <a:lvl3pPr marL="860425" indent="-228600" algn="l" rtl="0" eaLnBrk="1" fontAlgn="base" hangingPunct="1">
              <a:spcBef>
                <a:spcPct val="20000"/>
              </a:spcBef>
              <a:spcAft>
                <a:spcPct val="0"/>
              </a:spcAft>
              <a:buClr>
                <a:schemeClr val="bg2"/>
              </a:buClr>
              <a:buFont typeface="Wingdings" pitchFamily="2" charset="2"/>
              <a:buChar char="l"/>
              <a:defRPr sz="1600">
                <a:solidFill>
                  <a:schemeClr val="tx1"/>
                </a:solidFill>
                <a:latin typeface="+mn-lt"/>
              </a:defRPr>
            </a:lvl3pPr>
            <a:lvl4pPr marL="1090613" indent="-228600" algn="l" rtl="0" eaLnBrk="1" fontAlgn="base" hangingPunct="1">
              <a:spcBef>
                <a:spcPct val="20000"/>
              </a:spcBef>
              <a:spcAft>
                <a:spcPct val="0"/>
              </a:spcAft>
              <a:buClr>
                <a:schemeClr val="bg2"/>
              </a:buClr>
              <a:buFont typeface="Arial" charset="0"/>
              <a:buChar char="-"/>
              <a:defRPr sz="1400">
                <a:solidFill>
                  <a:schemeClr val="tx1"/>
                </a:solidFill>
                <a:latin typeface="+mn-lt"/>
              </a:defRPr>
            </a:lvl4pPr>
            <a:lvl5pPr marL="1320800" indent="-228600" algn="l" rtl="0" eaLnBrk="1" fontAlgn="base" hangingPunct="1">
              <a:spcBef>
                <a:spcPct val="20000"/>
              </a:spcBef>
              <a:spcAft>
                <a:spcPct val="0"/>
              </a:spcAft>
              <a:buClr>
                <a:schemeClr val="bg2"/>
              </a:buClr>
              <a:buChar char="•"/>
              <a:defRPr sz="1400">
                <a:solidFill>
                  <a:schemeClr val="tx1"/>
                </a:solidFill>
                <a:latin typeface="+mn-lt"/>
              </a:defRPr>
            </a:lvl5pPr>
            <a:lvl6pPr marL="1778000" indent="-228600" algn="l" rtl="0" eaLnBrk="1" fontAlgn="base" hangingPunct="1">
              <a:spcBef>
                <a:spcPct val="20000"/>
              </a:spcBef>
              <a:spcAft>
                <a:spcPct val="0"/>
              </a:spcAft>
              <a:buClr>
                <a:schemeClr val="bg2"/>
              </a:buClr>
              <a:buChar char="•"/>
              <a:defRPr sz="1400">
                <a:solidFill>
                  <a:schemeClr val="tx1"/>
                </a:solidFill>
                <a:latin typeface="+mn-lt"/>
              </a:defRPr>
            </a:lvl6pPr>
            <a:lvl7pPr marL="2235200" indent="-228600" algn="l" rtl="0" eaLnBrk="1" fontAlgn="base" hangingPunct="1">
              <a:spcBef>
                <a:spcPct val="20000"/>
              </a:spcBef>
              <a:spcAft>
                <a:spcPct val="0"/>
              </a:spcAft>
              <a:buClr>
                <a:schemeClr val="bg2"/>
              </a:buClr>
              <a:buChar char="•"/>
              <a:defRPr sz="1400">
                <a:solidFill>
                  <a:schemeClr val="tx1"/>
                </a:solidFill>
                <a:latin typeface="+mn-lt"/>
              </a:defRPr>
            </a:lvl7pPr>
            <a:lvl8pPr marL="2692400" indent="-228600" algn="l" rtl="0" eaLnBrk="1" fontAlgn="base" hangingPunct="1">
              <a:spcBef>
                <a:spcPct val="20000"/>
              </a:spcBef>
              <a:spcAft>
                <a:spcPct val="0"/>
              </a:spcAft>
              <a:buClr>
                <a:schemeClr val="bg2"/>
              </a:buClr>
              <a:buChar char="•"/>
              <a:defRPr sz="1400">
                <a:solidFill>
                  <a:schemeClr val="tx1"/>
                </a:solidFill>
                <a:latin typeface="+mn-lt"/>
              </a:defRPr>
            </a:lvl8pPr>
            <a:lvl9pPr marL="3149600" indent="-228600" algn="l" rtl="0" eaLnBrk="1" fontAlgn="base" hangingPunct="1">
              <a:spcBef>
                <a:spcPct val="20000"/>
              </a:spcBef>
              <a:spcAft>
                <a:spcPct val="0"/>
              </a:spcAft>
              <a:buClr>
                <a:schemeClr val="bg2"/>
              </a:buClr>
              <a:buChar char="•"/>
              <a:defRPr sz="1400">
                <a:solidFill>
                  <a:schemeClr val="tx1"/>
                </a:solidFill>
                <a:latin typeface="+mn-lt"/>
              </a:defRPr>
            </a:lvl9pPr>
          </a:lstStyle>
          <a:p>
            <a:pPr>
              <a:defRPr/>
            </a:pPr>
            <a:endParaRPr lang="en-US" kern="0"/>
          </a:p>
        </p:txBody>
      </p:sp>
      <p:sp>
        <p:nvSpPr>
          <p:cNvPr id="46" name="Content Placeholder 3">
            <a:extLst>
              <a:ext uri="{FF2B5EF4-FFF2-40B4-BE49-F238E27FC236}">
                <a16:creationId xmlns:a16="http://schemas.microsoft.com/office/drawing/2014/main" id="{ACCA49BB-F981-46DE-A05C-70436DF776BC}"/>
              </a:ext>
            </a:extLst>
          </p:cNvPr>
          <p:cNvSpPr txBox="1">
            <a:spLocks/>
          </p:cNvSpPr>
          <p:nvPr/>
        </p:nvSpPr>
        <p:spPr bwMode="gray">
          <a:xfrm>
            <a:off x="1056678" y="1230090"/>
            <a:ext cx="5408612" cy="6751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Font typeface="Wingdings" pitchFamily="2" charset="2"/>
              <a:buChar char="o"/>
              <a:defRPr sz="2000" b="1">
                <a:solidFill>
                  <a:schemeClr val="tx1"/>
                </a:solidFill>
                <a:latin typeface="+mn-lt"/>
                <a:ea typeface="+mn-ea"/>
                <a:cs typeface="+mn-cs"/>
              </a:defRPr>
            </a:lvl1pPr>
            <a:lvl2pPr marL="630238" indent="-285750" algn="l" rtl="0" eaLnBrk="1" fontAlgn="base" hangingPunct="1">
              <a:spcBef>
                <a:spcPct val="20000"/>
              </a:spcBef>
              <a:spcAft>
                <a:spcPct val="0"/>
              </a:spcAft>
              <a:buClr>
                <a:schemeClr val="bg2"/>
              </a:buClr>
              <a:buFont typeface="Wingdings" pitchFamily="2" charset="2"/>
              <a:buChar char="n"/>
              <a:defRPr>
                <a:solidFill>
                  <a:schemeClr val="tx1"/>
                </a:solidFill>
                <a:latin typeface="+mn-lt"/>
              </a:defRPr>
            </a:lvl2pPr>
            <a:lvl3pPr marL="860425" indent="-228600" algn="l" rtl="0" eaLnBrk="1" fontAlgn="base" hangingPunct="1">
              <a:spcBef>
                <a:spcPct val="20000"/>
              </a:spcBef>
              <a:spcAft>
                <a:spcPct val="0"/>
              </a:spcAft>
              <a:buClr>
                <a:schemeClr val="bg2"/>
              </a:buClr>
              <a:buFont typeface="Wingdings" pitchFamily="2" charset="2"/>
              <a:buChar char="l"/>
              <a:defRPr sz="1600">
                <a:solidFill>
                  <a:schemeClr val="tx1"/>
                </a:solidFill>
                <a:latin typeface="+mn-lt"/>
              </a:defRPr>
            </a:lvl3pPr>
            <a:lvl4pPr marL="1090613" indent="-228600" algn="l" rtl="0" eaLnBrk="1" fontAlgn="base" hangingPunct="1">
              <a:spcBef>
                <a:spcPct val="20000"/>
              </a:spcBef>
              <a:spcAft>
                <a:spcPct val="0"/>
              </a:spcAft>
              <a:buClr>
                <a:schemeClr val="bg2"/>
              </a:buClr>
              <a:buFont typeface="Arial" charset="0"/>
              <a:buChar char="-"/>
              <a:defRPr sz="1400">
                <a:solidFill>
                  <a:schemeClr val="tx1"/>
                </a:solidFill>
                <a:latin typeface="+mn-lt"/>
              </a:defRPr>
            </a:lvl4pPr>
            <a:lvl5pPr marL="1320800" indent="-228600" algn="l" rtl="0" eaLnBrk="1" fontAlgn="base" hangingPunct="1">
              <a:spcBef>
                <a:spcPct val="20000"/>
              </a:spcBef>
              <a:spcAft>
                <a:spcPct val="0"/>
              </a:spcAft>
              <a:buClr>
                <a:schemeClr val="bg2"/>
              </a:buClr>
              <a:buChar char="•"/>
              <a:defRPr sz="1400">
                <a:solidFill>
                  <a:schemeClr val="tx1"/>
                </a:solidFill>
                <a:latin typeface="+mn-lt"/>
              </a:defRPr>
            </a:lvl5pPr>
            <a:lvl6pPr marL="1778000" indent="-228600" algn="l" rtl="0" eaLnBrk="1" fontAlgn="base" hangingPunct="1">
              <a:spcBef>
                <a:spcPct val="20000"/>
              </a:spcBef>
              <a:spcAft>
                <a:spcPct val="0"/>
              </a:spcAft>
              <a:buClr>
                <a:schemeClr val="bg2"/>
              </a:buClr>
              <a:buChar char="•"/>
              <a:defRPr sz="1400">
                <a:solidFill>
                  <a:schemeClr val="tx1"/>
                </a:solidFill>
                <a:latin typeface="+mn-lt"/>
              </a:defRPr>
            </a:lvl6pPr>
            <a:lvl7pPr marL="2235200" indent="-228600" algn="l" rtl="0" eaLnBrk="1" fontAlgn="base" hangingPunct="1">
              <a:spcBef>
                <a:spcPct val="20000"/>
              </a:spcBef>
              <a:spcAft>
                <a:spcPct val="0"/>
              </a:spcAft>
              <a:buClr>
                <a:schemeClr val="bg2"/>
              </a:buClr>
              <a:buChar char="•"/>
              <a:defRPr sz="1400">
                <a:solidFill>
                  <a:schemeClr val="tx1"/>
                </a:solidFill>
                <a:latin typeface="+mn-lt"/>
              </a:defRPr>
            </a:lvl7pPr>
            <a:lvl8pPr marL="2692400" indent="-228600" algn="l" rtl="0" eaLnBrk="1" fontAlgn="base" hangingPunct="1">
              <a:spcBef>
                <a:spcPct val="20000"/>
              </a:spcBef>
              <a:spcAft>
                <a:spcPct val="0"/>
              </a:spcAft>
              <a:buClr>
                <a:schemeClr val="bg2"/>
              </a:buClr>
              <a:buChar char="•"/>
              <a:defRPr sz="1400">
                <a:solidFill>
                  <a:schemeClr val="tx1"/>
                </a:solidFill>
                <a:latin typeface="+mn-lt"/>
              </a:defRPr>
            </a:lvl8pPr>
            <a:lvl9pPr marL="3149600" indent="-228600" algn="l" rtl="0" eaLnBrk="1" fontAlgn="base" hangingPunct="1">
              <a:spcBef>
                <a:spcPct val="20000"/>
              </a:spcBef>
              <a:spcAft>
                <a:spcPct val="0"/>
              </a:spcAft>
              <a:buClr>
                <a:schemeClr val="bg2"/>
              </a:buClr>
              <a:buChar char="•"/>
              <a:defRPr sz="1400">
                <a:solidFill>
                  <a:schemeClr val="tx1"/>
                </a:solidFill>
                <a:latin typeface="+mn-lt"/>
              </a:defRPr>
            </a:lvl9pPr>
          </a:lstStyle>
          <a:p>
            <a:pPr marL="0" indent="0">
              <a:spcBef>
                <a:spcPct val="0"/>
              </a:spcBef>
              <a:buClr>
                <a:schemeClr val="tx2"/>
              </a:buClr>
              <a:buNone/>
            </a:pPr>
            <a:r>
              <a:rPr lang="en-GB" altLang="fr-FR" kern="0"/>
              <a:t>Step 1 - Basic parameters</a:t>
            </a:r>
            <a:endParaRPr lang="fr-FR" altLang="fr-FR" kern="0"/>
          </a:p>
        </p:txBody>
      </p:sp>
      <p:sp>
        <p:nvSpPr>
          <p:cNvPr id="47" name="Rectangle 46">
            <a:extLst>
              <a:ext uri="{FF2B5EF4-FFF2-40B4-BE49-F238E27FC236}">
                <a16:creationId xmlns:a16="http://schemas.microsoft.com/office/drawing/2014/main" id="{1190AD25-DC3F-42E2-B543-992943617E8F}"/>
              </a:ext>
            </a:extLst>
          </p:cNvPr>
          <p:cNvSpPr/>
          <p:nvPr/>
        </p:nvSpPr>
        <p:spPr>
          <a:xfrm>
            <a:off x="1024862" y="4371003"/>
            <a:ext cx="2594505" cy="1237222"/>
          </a:xfrm>
          <a:prstGeom prst="rect">
            <a:avLst/>
          </a:prstGeom>
          <a:solidFill>
            <a:srgbClr val="004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400" err="1">
                <a:latin typeface="Encode Sans" panose="020B0604020202020204" charset="0"/>
              </a:rPr>
              <a:t>Comparison</a:t>
            </a:r>
            <a:r>
              <a:rPr lang="fr-FR" sz="1400">
                <a:latin typeface="Encode Sans" panose="020B0604020202020204" charset="0"/>
              </a:rPr>
              <a:t> of </a:t>
            </a:r>
            <a:r>
              <a:rPr lang="fr-FR" sz="1400" err="1">
                <a:latin typeface="Encode Sans" panose="020B0604020202020204" charset="0"/>
              </a:rPr>
              <a:t>customer-related</a:t>
            </a:r>
            <a:r>
              <a:rPr lang="fr-FR" sz="1400">
                <a:latin typeface="Encode Sans" panose="020B0604020202020204" charset="0"/>
              </a:rPr>
              <a:t> </a:t>
            </a:r>
            <a:r>
              <a:rPr lang="fr-FR" sz="1400" err="1">
                <a:latin typeface="Encode Sans" panose="020B0604020202020204" charset="0"/>
              </a:rPr>
              <a:t>parameters</a:t>
            </a:r>
            <a:endParaRPr lang="fr-FR" sz="1400">
              <a:latin typeface="Encode Sans" panose="020B0604020202020204" charset="0"/>
            </a:endParaRPr>
          </a:p>
        </p:txBody>
      </p:sp>
      <p:grpSp>
        <p:nvGrpSpPr>
          <p:cNvPr id="48" name="Groupe 47">
            <a:extLst>
              <a:ext uri="{FF2B5EF4-FFF2-40B4-BE49-F238E27FC236}">
                <a16:creationId xmlns:a16="http://schemas.microsoft.com/office/drawing/2014/main" id="{527F9B96-86D7-4EAB-A9F2-6B4BF4E476CA}"/>
              </a:ext>
            </a:extLst>
          </p:cNvPr>
          <p:cNvGrpSpPr/>
          <p:nvPr/>
        </p:nvGrpSpPr>
        <p:grpSpPr>
          <a:xfrm>
            <a:off x="3660514" y="3069241"/>
            <a:ext cx="2984246" cy="1238401"/>
            <a:chOff x="4756106" y="2234387"/>
            <a:chExt cx="1440000" cy="1443304"/>
          </a:xfrm>
          <a:solidFill>
            <a:srgbClr val="00DDCD"/>
          </a:solidFill>
        </p:grpSpPr>
        <p:sp>
          <p:nvSpPr>
            <p:cNvPr id="49" name="Rectangle 48">
              <a:extLst>
                <a:ext uri="{FF2B5EF4-FFF2-40B4-BE49-F238E27FC236}">
                  <a16:creationId xmlns:a16="http://schemas.microsoft.com/office/drawing/2014/main" id="{52AFD14F-9762-4729-AB71-F1207249F082}"/>
                </a:ext>
              </a:extLst>
            </p:cNvPr>
            <p:cNvSpPr/>
            <p:nvPr/>
          </p:nvSpPr>
          <p:spPr>
            <a:xfrm>
              <a:off x="4756106" y="2237691"/>
              <a:ext cx="1440000" cy="144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400">
                  <a:latin typeface="Encode Sans" panose="020B0604020202020204" charset="0"/>
                </a:rPr>
                <a:t>Duration and </a:t>
              </a:r>
              <a:r>
                <a:rPr lang="fr-FR" sz="1400" err="1">
                  <a:latin typeface="Encode Sans" panose="020B0604020202020204" charset="0"/>
                </a:rPr>
                <a:t>yearly</a:t>
              </a:r>
              <a:r>
                <a:rPr lang="fr-FR" sz="1400">
                  <a:latin typeface="Encode Sans" panose="020B0604020202020204" charset="0"/>
                </a:rPr>
                <a:t> </a:t>
              </a:r>
              <a:r>
                <a:rPr lang="fr-FR" sz="1400" err="1">
                  <a:latin typeface="Encode Sans" panose="020B0604020202020204" charset="0"/>
                </a:rPr>
                <a:t>mileage</a:t>
              </a:r>
              <a:endParaRPr lang="fr-FR" sz="1400">
                <a:latin typeface="Encode Sans" panose="020B0604020202020204" charset="0"/>
              </a:endParaRPr>
            </a:p>
          </p:txBody>
        </p:sp>
        <p:grpSp>
          <p:nvGrpSpPr>
            <p:cNvPr id="50" name="Groupe 49">
              <a:extLst>
                <a:ext uri="{FF2B5EF4-FFF2-40B4-BE49-F238E27FC236}">
                  <a16:creationId xmlns:a16="http://schemas.microsoft.com/office/drawing/2014/main" id="{005415D5-1881-4FA1-B744-22E7081AE79F}"/>
                </a:ext>
              </a:extLst>
            </p:cNvPr>
            <p:cNvGrpSpPr/>
            <p:nvPr/>
          </p:nvGrpSpPr>
          <p:grpSpPr>
            <a:xfrm>
              <a:off x="4756106" y="2234387"/>
              <a:ext cx="816827" cy="895055"/>
              <a:chOff x="5796137" y="3521327"/>
              <a:chExt cx="816827" cy="895055"/>
            </a:xfrm>
            <a:grpFill/>
          </p:grpSpPr>
          <p:sp>
            <p:nvSpPr>
              <p:cNvPr id="51" name="Triangle 4">
                <a:extLst>
                  <a:ext uri="{FF2B5EF4-FFF2-40B4-BE49-F238E27FC236}">
                    <a16:creationId xmlns:a16="http://schemas.microsoft.com/office/drawing/2014/main" id="{4057AFC4-B03D-44B4-B9CE-1F1B0688CA3D}"/>
                  </a:ext>
                </a:extLst>
              </p:cNvPr>
              <p:cNvSpPr/>
              <p:nvPr/>
            </p:nvSpPr>
            <p:spPr>
              <a:xfrm flipV="1">
                <a:off x="6430411" y="3521327"/>
                <a:ext cx="182553" cy="22982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Encode Sans" panose="020B0604020202020204" charset="0"/>
                </a:endParaRPr>
              </a:p>
            </p:txBody>
          </p:sp>
          <p:sp>
            <p:nvSpPr>
              <p:cNvPr id="52" name="Triangle 24">
                <a:extLst>
                  <a:ext uri="{FF2B5EF4-FFF2-40B4-BE49-F238E27FC236}">
                    <a16:creationId xmlns:a16="http://schemas.microsoft.com/office/drawing/2014/main" id="{EA728F2A-6227-4C5D-9E90-F2756DBEDB28}"/>
                  </a:ext>
                </a:extLst>
              </p:cNvPr>
              <p:cNvSpPr/>
              <p:nvPr/>
            </p:nvSpPr>
            <p:spPr>
              <a:xfrm rot="16200000" flipV="1">
                <a:off x="5641299" y="4174389"/>
                <a:ext cx="396831" cy="87155"/>
              </a:xfrm>
              <a:prstGeom prst="triangle">
                <a:avLst>
                  <a:gd name="adj" fmla="val 47016"/>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Encode Sans" panose="020B0604020202020204" charset="0"/>
                </a:endParaRPr>
              </a:p>
            </p:txBody>
          </p:sp>
        </p:grpSp>
      </p:grpSp>
      <p:grpSp>
        <p:nvGrpSpPr>
          <p:cNvPr id="53" name="Groupe 52">
            <a:extLst>
              <a:ext uri="{FF2B5EF4-FFF2-40B4-BE49-F238E27FC236}">
                <a16:creationId xmlns:a16="http://schemas.microsoft.com/office/drawing/2014/main" id="{B5363B2F-5F2B-4A4F-B87F-DE767E61799E}"/>
              </a:ext>
            </a:extLst>
          </p:cNvPr>
          <p:cNvGrpSpPr/>
          <p:nvPr/>
        </p:nvGrpSpPr>
        <p:grpSpPr>
          <a:xfrm>
            <a:off x="3670674" y="4371004"/>
            <a:ext cx="2984246" cy="1238401"/>
            <a:chOff x="4756106" y="2234387"/>
            <a:chExt cx="1440000" cy="1443304"/>
          </a:xfrm>
          <a:solidFill>
            <a:schemeClr val="accent4"/>
          </a:solidFill>
        </p:grpSpPr>
        <p:sp>
          <p:nvSpPr>
            <p:cNvPr id="54" name="Rectangle 53">
              <a:extLst>
                <a:ext uri="{FF2B5EF4-FFF2-40B4-BE49-F238E27FC236}">
                  <a16:creationId xmlns:a16="http://schemas.microsoft.com/office/drawing/2014/main" id="{A8025616-A556-4B0D-A598-2ED72A959C18}"/>
                </a:ext>
              </a:extLst>
            </p:cNvPr>
            <p:cNvSpPr/>
            <p:nvPr/>
          </p:nvSpPr>
          <p:spPr>
            <a:xfrm>
              <a:off x="4756106" y="2237691"/>
              <a:ext cx="1440000" cy="144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a:latin typeface="Encode Sans" panose="020B0604020202020204" charset="0"/>
                </a:rPr>
                <a:t>Fleet, number of vehicles, sales potential, protocol...</a:t>
              </a:r>
              <a:endParaRPr lang="fr-FR" sz="1400">
                <a:latin typeface="Encode Sans" panose="020B0604020202020204" charset="0"/>
              </a:endParaRPr>
            </a:p>
          </p:txBody>
        </p:sp>
        <p:grpSp>
          <p:nvGrpSpPr>
            <p:cNvPr id="55" name="Groupe 54">
              <a:extLst>
                <a:ext uri="{FF2B5EF4-FFF2-40B4-BE49-F238E27FC236}">
                  <a16:creationId xmlns:a16="http://schemas.microsoft.com/office/drawing/2014/main" id="{2454A806-6212-4011-B292-A434BA11BA04}"/>
                </a:ext>
              </a:extLst>
            </p:cNvPr>
            <p:cNvGrpSpPr/>
            <p:nvPr/>
          </p:nvGrpSpPr>
          <p:grpSpPr>
            <a:xfrm>
              <a:off x="4756106" y="2234387"/>
              <a:ext cx="816827" cy="895055"/>
              <a:chOff x="5796137" y="3521327"/>
              <a:chExt cx="816827" cy="895055"/>
            </a:xfrm>
            <a:grpFill/>
          </p:grpSpPr>
          <p:sp>
            <p:nvSpPr>
              <p:cNvPr id="56" name="Triangle 4">
                <a:extLst>
                  <a:ext uri="{FF2B5EF4-FFF2-40B4-BE49-F238E27FC236}">
                    <a16:creationId xmlns:a16="http://schemas.microsoft.com/office/drawing/2014/main" id="{520D1332-1B2F-4044-B809-3682DF9E8613}"/>
                  </a:ext>
                </a:extLst>
              </p:cNvPr>
              <p:cNvSpPr/>
              <p:nvPr/>
            </p:nvSpPr>
            <p:spPr>
              <a:xfrm flipV="1">
                <a:off x="6430411" y="3521327"/>
                <a:ext cx="182553" cy="22982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Encode Sans" panose="020B0604020202020204" charset="0"/>
                </a:endParaRPr>
              </a:p>
            </p:txBody>
          </p:sp>
          <p:sp>
            <p:nvSpPr>
              <p:cNvPr id="57" name="Triangle 24">
                <a:extLst>
                  <a:ext uri="{FF2B5EF4-FFF2-40B4-BE49-F238E27FC236}">
                    <a16:creationId xmlns:a16="http://schemas.microsoft.com/office/drawing/2014/main" id="{11791365-1AEA-48DD-9D47-E8569C5C9B18}"/>
                  </a:ext>
                </a:extLst>
              </p:cNvPr>
              <p:cNvSpPr/>
              <p:nvPr/>
            </p:nvSpPr>
            <p:spPr>
              <a:xfrm rot="16200000" flipV="1">
                <a:off x="5641299" y="4174389"/>
                <a:ext cx="396831" cy="87155"/>
              </a:xfrm>
              <a:prstGeom prst="triangle">
                <a:avLst>
                  <a:gd name="adj" fmla="val 47016"/>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Encode Sans" panose="020B0604020202020204" charset="0"/>
                </a:endParaRPr>
              </a:p>
            </p:txBody>
          </p:sp>
        </p:grpSp>
      </p:grpSp>
      <p:grpSp>
        <p:nvGrpSpPr>
          <p:cNvPr id="81" name="Groupe 80">
            <a:extLst>
              <a:ext uri="{FF2B5EF4-FFF2-40B4-BE49-F238E27FC236}">
                <a16:creationId xmlns:a16="http://schemas.microsoft.com/office/drawing/2014/main" id="{25360689-EDDF-413C-A828-5B45B5CB0FD3}"/>
              </a:ext>
            </a:extLst>
          </p:cNvPr>
          <p:cNvGrpSpPr/>
          <p:nvPr/>
        </p:nvGrpSpPr>
        <p:grpSpPr>
          <a:xfrm>
            <a:off x="6705171" y="1769935"/>
            <a:ext cx="1783113" cy="3838290"/>
            <a:chOff x="6588224" y="2091328"/>
            <a:chExt cx="1783113" cy="3838290"/>
          </a:xfrm>
        </p:grpSpPr>
        <p:grpSp>
          <p:nvGrpSpPr>
            <p:cNvPr id="75" name="Groupe 74">
              <a:extLst>
                <a:ext uri="{FF2B5EF4-FFF2-40B4-BE49-F238E27FC236}">
                  <a16:creationId xmlns:a16="http://schemas.microsoft.com/office/drawing/2014/main" id="{FBA8C863-AC11-44F0-864D-25AE57E7B2FB}"/>
                </a:ext>
              </a:extLst>
            </p:cNvPr>
            <p:cNvGrpSpPr/>
            <p:nvPr/>
          </p:nvGrpSpPr>
          <p:grpSpPr>
            <a:xfrm>
              <a:off x="6588224" y="2091328"/>
              <a:ext cx="1783113" cy="1237222"/>
              <a:chOff x="6588224" y="2091328"/>
              <a:chExt cx="1783113" cy="1237222"/>
            </a:xfrm>
          </p:grpSpPr>
          <p:sp>
            <p:nvSpPr>
              <p:cNvPr id="58" name="Rectangle 57">
                <a:extLst>
                  <a:ext uri="{FF2B5EF4-FFF2-40B4-BE49-F238E27FC236}">
                    <a16:creationId xmlns:a16="http://schemas.microsoft.com/office/drawing/2014/main" id="{FB6B8686-E49F-4C6D-B688-8777B81B4145}"/>
                  </a:ext>
                </a:extLst>
              </p:cNvPr>
              <p:cNvSpPr/>
              <p:nvPr/>
            </p:nvSpPr>
            <p:spPr>
              <a:xfrm>
                <a:off x="6588224" y="2091328"/>
                <a:ext cx="1783113" cy="1237222"/>
              </a:xfrm>
              <a:prstGeom prst="rect">
                <a:avLst/>
              </a:prstGeom>
              <a:solidFill>
                <a:schemeClr val="bg1"/>
              </a:solidFill>
              <a:ln>
                <a:solidFill>
                  <a:srgbClr val="0046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400">
                  <a:latin typeface="Encode Sans" panose="020B0604020202020204" charset="0"/>
                </a:endParaRPr>
              </a:p>
            </p:txBody>
          </p:sp>
          <p:pic>
            <p:nvPicPr>
              <p:cNvPr id="59" name="Graphique 58" descr="Coche">
                <a:extLst>
                  <a:ext uri="{FF2B5EF4-FFF2-40B4-BE49-F238E27FC236}">
                    <a16:creationId xmlns:a16="http://schemas.microsoft.com/office/drawing/2014/main" id="{E2045D23-C733-4981-B2AF-93245F35B5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9667" y="2271477"/>
                <a:ext cx="914400" cy="914400"/>
              </a:xfrm>
              <a:prstGeom prst="rect">
                <a:avLst/>
              </a:prstGeom>
            </p:spPr>
          </p:pic>
        </p:grpSp>
        <p:grpSp>
          <p:nvGrpSpPr>
            <p:cNvPr id="78" name="Groupe 77">
              <a:extLst>
                <a:ext uri="{FF2B5EF4-FFF2-40B4-BE49-F238E27FC236}">
                  <a16:creationId xmlns:a16="http://schemas.microsoft.com/office/drawing/2014/main" id="{7AE5B762-666E-4D1E-99F8-A64A430CC8B3}"/>
                </a:ext>
              </a:extLst>
            </p:cNvPr>
            <p:cNvGrpSpPr/>
            <p:nvPr/>
          </p:nvGrpSpPr>
          <p:grpSpPr>
            <a:xfrm>
              <a:off x="6588224" y="3390633"/>
              <a:ext cx="1783113" cy="1237222"/>
              <a:chOff x="6588224" y="3390633"/>
              <a:chExt cx="1783113" cy="1237222"/>
            </a:xfrm>
          </p:grpSpPr>
          <p:sp>
            <p:nvSpPr>
              <p:cNvPr id="62" name="Rectangle 61">
                <a:extLst>
                  <a:ext uri="{FF2B5EF4-FFF2-40B4-BE49-F238E27FC236}">
                    <a16:creationId xmlns:a16="http://schemas.microsoft.com/office/drawing/2014/main" id="{CFCFAAA2-9B4F-45B3-AD2C-C359265217B1}"/>
                  </a:ext>
                </a:extLst>
              </p:cNvPr>
              <p:cNvSpPr/>
              <p:nvPr/>
            </p:nvSpPr>
            <p:spPr>
              <a:xfrm>
                <a:off x="6588224" y="3390633"/>
                <a:ext cx="1783113" cy="1237222"/>
              </a:xfrm>
              <a:prstGeom prst="rect">
                <a:avLst/>
              </a:prstGeom>
              <a:solidFill>
                <a:schemeClr val="bg1"/>
              </a:solidFill>
              <a:ln>
                <a:solidFill>
                  <a:srgbClr val="0046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400">
                  <a:latin typeface="Encode Sans" panose="020B0604020202020204" charset="0"/>
                </a:endParaRPr>
              </a:p>
            </p:txBody>
          </p:sp>
          <p:pic>
            <p:nvPicPr>
              <p:cNvPr id="63" name="Graphique 62" descr="Coche">
                <a:extLst>
                  <a:ext uri="{FF2B5EF4-FFF2-40B4-BE49-F238E27FC236}">
                    <a16:creationId xmlns:a16="http://schemas.microsoft.com/office/drawing/2014/main" id="{BBD03035-FD9B-4A81-927B-EA8BA19415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2580" y="3582122"/>
                <a:ext cx="914400" cy="914400"/>
              </a:xfrm>
              <a:prstGeom prst="rect">
                <a:avLst/>
              </a:prstGeom>
            </p:spPr>
          </p:pic>
        </p:grpSp>
        <p:grpSp>
          <p:nvGrpSpPr>
            <p:cNvPr id="79" name="Groupe 78">
              <a:extLst>
                <a:ext uri="{FF2B5EF4-FFF2-40B4-BE49-F238E27FC236}">
                  <a16:creationId xmlns:a16="http://schemas.microsoft.com/office/drawing/2014/main" id="{1891828C-2715-4B7D-9ABE-7269958C25C2}"/>
                </a:ext>
              </a:extLst>
            </p:cNvPr>
            <p:cNvGrpSpPr/>
            <p:nvPr/>
          </p:nvGrpSpPr>
          <p:grpSpPr>
            <a:xfrm>
              <a:off x="6588224" y="4692396"/>
              <a:ext cx="1783113" cy="1237222"/>
              <a:chOff x="6588224" y="4692396"/>
              <a:chExt cx="1783113" cy="1237222"/>
            </a:xfrm>
          </p:grpSpPr>
          <p:sp>
            <p:nvSpPr>
              <p:cNvPr id="64" name="Rectangle 63">
                <a:extLst>
                  <a:ext uri="{FF2B5EF4-FFF2-40B4-BE49-F238E27FC236}">
                    <a16:creationId xmlns:a16="http://schemas.microsoft.com/office/drawing/2014/main" id="{1932D84D-6A70-4C5E-8A98-DBF9E970C0EB}"/>
                  </a:ext>
                </a:extLst>
              </p:cNvPr>
              <p:cNvSpPr/>
              <p:nvPr/>
            </p:nvSpPr>
            <p:spPr>
              <a:xfrm>
                <a:off x="6588224" y="4692396"/>
                <a:ext cx="1783113" cy="1237222"/>
              </a:xfrm>
              <a:prstGeom prst="rect">
                <a:avLst/>
              </a:prstGeom>
              <a:solidFill>
                <a:schemeClr val="bg1"/>
              </a:solidFill>
              <a:ln>
                <a:solidFill>
                  <a:srgbClr val="0046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400">
                  <a:latin typeface="Encode Sans" panose="020B0604020202020204" charset="0"/>
                </a:endParaRPr>
              </a:p>
            </p:txBody>
          </p:sp>
          <p:pic>
            <p:nvPicPr>
              <p:cNvPr id="65" name="Graphique 64" descr="Coche">
                <a:extLst>
                  <a:ext uri="{FF2B5EF4-FFF2-40B4-BE49-F238E27FC236}">
                    <a16:creationId xmlns:a16="http://schemas.microsoft.com/office/drawing/2014/main" id="{F23D480B-2A94-4C72-99CF-904D244662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05493" y="4872447"/>
                <a:ext cx="914400" cy="914400"/>
              </a:xfrm>
              <a:prstGeom prst="rect">
                <a:avLst/>
              </a:prstGeom>
            </p:spPr>
          </p:pic>
        </p:grpSp>
      </p:grpSp>
      <p:grpSp>
        <p:nvGrpSpPr>
          <p:cNvPr id="74" name="Groupe 73">
            <a:extLst>
              <a:ext uri="{FF2B5EF4-FFF2-40B4-BE49-F238E27FC236}">
                <a16:creationId xmlns:a16="http://schemas.microsoft.com/office/drawing/2014/main" id="{3F597759-09FD-4CF4-B167-013CC007A120}"/>
              </a:ext>
            </a:extLst>
          </p:cNvPr>
          <p:cNvGrpSpPr/>
          <p:nvPr/>
        </p:nvGrpSpPr>
        <p:grpSpPr>
          <a:xfrm>
            <a:off x="546100" y="5688696"/>
            <a:ext cx="10576853" cy="738659"/>
            <a:chOff x="395536" y="5930701"/>
            <a:chExt cx="10576853" cy="738659"/>
          </a:xfrm>
        </p:grpSpPr>
        <p:sp>
          <p:nvSpPr>
            <p:cNvPr id="60" name="Rectangle 59">
              <a:extLst>
                <a:ext uri="{FF2B5EF4-FFF2-40B4-BE49-F238E27FC236}">
                  <a16:creationId xmlns:a16="http://schemas.microsoft.com/office/drawing/2014/main" id="{8E5D65AF-715E-4AA6-980B-F142675B5B25}"/>
                </a:ext>
              </a:extLst>
            </p:cNvPr>
            <p:cNvSpPr/>
            <p:nvPr/>
          </p:nvSpPr>
          <p:spPr>
            <a:xfrm>
              <a:off x="395536" y="6023029"/>
              <a:ext cx="10576853" cy="646331"/>
            </a:xfrm>
            <a:prstGeom prst="rect">
              <a:avLst/>
            </a:prstGeom>
          </p:spPr>
          <p:txBody>
            <a:bodyPr wrap="square">
              <a:spAutoFit/>
            </a:bodyPr>
            <a:lstStyle/>
            <a:p>
              <a:r>
                <a:rPr lang="nl-NL" altLang="fr-FR">
                  <a:solidFill>
                    <a:srgbClr val="000000"/>
                  </a:solidFill>
                </a:rPr>
                <a:t>	If 		 	Go to step 2</a:t>
              </a:r>
            </a:p>
            <a:p>
              <a:r>
                <a:rPr lang="nl-NL" altLang="fr-FR">
                  <a:solidFill>
                    <a:srgbClr val="000000"/>
                  </a:solidFill>
                </a:rPr>
                <a:t>	If  			</a:t>
              </a:r>
              <a:r>
                <a:rPr lang="en-GB" altLang="fr-FR">
                  <a:solidFill>
                    <a:srgbClr val="000000"/>
                  </a:solidFill>
                </a:rPr>
                <a:t>Have a new offer made or adapt your own </a:t>
              </a:r>
              <a:r>
                <a:rPr lang="nl-NL" altLang="fr-FR">
                  <a:solidFill>
                    <a:srgbClr val="000000"/>
                  </a:solidFill>
                </a:rPr>
                <a:t>	</a:t>
              </a:r>
            </a:p>
          </p:txBody>
        </p:sp>
        <p:grpSp>
          <p:nvGrpSpPr>
            <p:cNvPr id="61" name="Groupe 60">
              <a:extLst>
                <a:ext uri="{FF2B5EF4-FFF2-40B4-BE49-F238E27FC236}">
                  <a16:creationId xmlns:a16="http://schemas.microsoft.com/office/drawing/2014/main" id="{C5A0CF69-F156-4B36-B3AB-EF0B5849C38E}"/>
                </a:ext>
              </a:extLst>
            </p:cNvPr>
            <p:cNvGrpSpPr/>
            <p:nvPr/>
          </p:nvGrpSpPr>
          <p:grpSpPr>
            <a:xfrm>
              <a:off x="1737190" y="5930701"/>
              <a:ext cx="1466658" cy="457494"/>
              <a:chOff x="827584" y="6269023"/>
              <a:chExt cx="1466658" cy="457494"/>
            </a:xfrm>
          </p:grpSpPr>
          <p:pic>
            <p:nvPicPr>
              <p:cNvPr id="68" name="Graphique 67" descr="Coche">
                <a:extLst>
                  <a:ext uri="{FF2B5EF4-FFF2-40B4-BE49-F238E27FC236}">
                    <a16:creationId xmlns:a16="http://schemas.microsoft.com/office/drawing/2014/main" id="{C578A618-BC66-4F30-9ED4-A8ED459069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584" y="6294717"/>
                <a:ext cx="431800" cy="431800"/>
              </a:xfrm>
              <a:prstGeom prst="rect">
                <a:avLst/>
              </a:prstGeom>
            </p:spPr>
          </p:pic>
          <p:pic>
            <p:nvPicPr>
              <p:cNvPr id="69" name="Graphique 68" descr="Coche">
                <a:extLst>
                  <a:ext uri="{FF2B5EF4-FFF2-40B4-BE49-F238E27FC236}">
                    <a16:creationId xmlns:a16="http://schemas.microsoft.com/office/drawing/2014/main" id="{9E40FD7B-7F1B-41B7-8631-12A1DD7728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2182" y="6283666"/>
                <a:ext cx="431800" cy="431800"/>
              </a:xfrm>
              <a:prstGeom prst="rect">
                <a:avLst/>
              </a:prstGeom>
            </p:spPr>
          </p:pic>
          <p:pic>
            <p:nvPicPr>
              <p:cNvPr id="70" name="Graphique 69" descr="Coche">
                <a:extLst>
                  <a:ext uri="{FF2B5EF4-FFF2-40B4-BE49-F238E27FC236}">
                    <a16:creationId xmlns:a16="http://schemas.microsoft.com/office/drawing/2014/main" id="{37DFCCD4-5C58-4C44-9B67-D740E4A01A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62442" y="6269023"/>
                <a:ext cx="431800" cy="431800"/>
              </a:xfrm>
              <a:prstGeom prst="rect">
                <a:avLst/>
              </a:prstGeom>
            </p:spPr>
          </p:pic>
        </p:grpSp>
        <p:sp>
          <p:nvSpPr>
            <p:cNvPr id="66" name="Flèche : droite 65">
              <a:extLst>
                <a:ext uri="{FF2B5EF4-FFF2-40B4-BE49-F238E27FC236}">
                  <a16:creationId xmlns:a16="http://schemas.microsoft.com/office/drawing/2014/main" id="{8557DDC1-158A-419C-9CDF-BBE3DDF98F5C}"/>
                </a:ext>
              </a:extLst>
            </p:cNvPr>
            <p:cNvSpPr/>
            <p:nvPr/>
          </p:nvSpPr>
          <p:spPr>
            <a:xfrm>
              <a:off x="3457572" y="6107901"/>
              <a:ext cx="530500" cy="204083"/>
            </a:xfrm>
            <a:prstGeom prst="rightArrow">
              <a:avLst/>
            </a:prstGeom>
            <a:solidFill>
              <a:srgbClr val="0046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pic>
          <p:nvPicPr>
            <p:cNvPr id="73" name="Graphique 72" descr="Coche">
              <a:extLst>
                <a:ext uri="{FF2B5EF4-FFF2-40B4-BE49-F238E27FC236}">
                  <a16:creationId xmlns:a16="http://schemas.microsoft.com/office/drawing/2014/main" id="{CF20C3BA-514D-49C4-AC1D-6014CE6B2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7510" y="6215121"/>
              <a:ext cx="431800" cy="431800"/>
            </a:xfrm>
            <a:prstGeom prst="rect">
              <a:avLst/>
            </a:prstGeom>
          </p:spPr>
        </p:pic>
        <p:pic>
          <p:nvPicPr>
            <p:cNvPr id="72" name="Graphique 71" descr="Fermer">
              <a:extLst>
                <a:ext uri="{FF2B5EF4-FFF2-40B4-BE49-F238E27FC236}">
                  <a16:creationId xmlns:a16="http://schemas.microsoft.com/office/drawing/2014/main" id="{538FFB83-8126-450E-B636-F906BCD6B7A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0272" y="6253411"/>
              <a:ext cx="360165" cy="360165"/>
            </a:xfrm>
            <a:prstGeom prst="rect">
              <a:avLst/>
            </a:prstGeom>
          </p:spPr>
        </p:pic>
        <p:pic>
          <p:nvPicPr>
            <p:cNvPr id="76" name="Graphique 75" descr="Fermer">
              <a:extLst>
                <a:ext uri="{FF2B5EF4-FFF2-40B4-BE49-F238E27FC236}">
                  <a16:creationId xmlns:a16="http://schemas.microsoft.com/office/drawing/2014/main" id="{9BEB1B1F-1716-4EAD-89D3-C43625817D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0147" y="6256401"/>
              <a:ext cx="360165" cy="360165"/>
            </a:xfrm>
            <a:prstGeom prst="rect">
              <a:avLst/>
            </a:prstGeom>
          </p:spPr>
        </p:pic>
        <p:sp>
          <p:nvSpPr>
            <p:cNvPr id="77" name="Flèche : droite 76">
              <a:extLst>
                <a:ext uri="{FF2B5EF4-FFF2-40B4-BE49-F238E27FC236}">
                  <a16:creationId xmlns:a16="http://schemas.microsoft.com/office/drawing/2014/main" id="{F29A1442-0ADF-4A25-B939-52CD50194406}"/>
                </a:ext>
              </a:extLst>
            </p:cNvPr>
            <p:cNvSpPr/>
            <p:nvPr/>
          </p:nvSpPr>
          <p:spPr>
            <a:xfrm>
              <a:off x="3461400" y="6331421"/>
              <a:ext cx="530500" cy="204083"/>
            </a:xfrm>
            <a:prstGeom prst="rightArrow">
              <a:avLst/>
            </a:prstGeom>
            <a:solidFill>
              <a:srgbClr val="0046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3081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499"/>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6125059-219E-3F05-B374-F7303B6267A6}"/>
              </a:ext>
            </a:extLst>
          </p:cNvPr>
          <p:cNvSpPr>
            <a:spLocks noGrp="1"/>
          </p:cNvSpPr>
          <p:nvPr>
            <p:ph type="body" idx="1"/>
          </p:nvPr>
        </p:nvSpPr>
        <p:spPr/>
        <p:txBody>
          <a:bodyPr/>
          <a:lstStyle/>
          <a:p>
            <a:r>
              <a:rPr lang="en-GB"/>
              <a:t>Case study phase #2 - Comparing OL offers in practice</a:t>
            </a:r>
            <a:endParaRPr lang="en-US"/>
          </a:p>
        </p:txBody>
      </p:sp>
      <p:sp>
        <p:nvSpPr>
          <p:cNvPr id="26" name="Text Placeholder 25">
            <a:extLst>
              <a:ext uri="{FF2B5EF4-FFF2-40B4-BE49-F238E27FC236}">
                <a16:creationId xmlns:a16="http://schemas.microsoft.com/office/drawing/2014/main" id="{71927FCC-3178-2652-F04D-CABE3C5528F6}"/>
              </a:ext>
            </a:extLst>
          </p:cNvPr>
          <p:cNvSpPr>
            <a:spLocks noGrp="1"/>
          </p:cNvSpPr>
          <p:nvPr>
            <p:ph type="body" sz="quarter" idx="19"/>
          </p:nvPr>
        </p:nvSpPr>
        <p:spPr/>
        <p:txBody>
          <a:bodyPr/>
          <a:lstStyle/>
          <a:p>
            <a:r>
              <a:rPr lang="fr-BE"/>
              <a:t>03</a:t>
            </a:r>
            <a:endParaRPr lang="en-US"/>
          </a:p>
        </p:txBody>
      </p:sp>
      <p:sp>
        <p:nvSpPr>
          <p:cNvPr id="25" name="Slide Number Placeholder 2">
            <a:extLst>
              <a:ext uri="{FF2B5EF4-FFF2-40B4-BE49-F238E27FC236}">
                <a16:creationId xmlns:a16="http://schemas.microsoft.com/office/drawing/2014/main" id="{63B03204-16DF-D955-42D7-5A6878C591F7}"/>
              </a:ext>
            </a:extLst>
          </p:cNvPr>
          <p:cNvSpPr>
            <a:spLocks noGrp="1"/>
          </p:cNvSpPr>
          <p:nvPr>
            <p:ph type="sldNum" sz="quarter" idx="17"/>
          </p:nvPr>
        </p:nvSpPr>
        <p:spPr/>
        <p:txBody>
          <a:bodyPr/>
          <a:lstStyle/>
          <a:p>
            <a:fld id="{6604329A-497E-4999-AF33-FDAE6902A437}" type="slidenum">
              <a:rPr lang="en-US" smtClean="0"/>
              <a:pPr/>
              <a:t>26</a:t>
            </a:fld>
            <a:endParaRPr lang="en-US"/>
          </a:p>
        </p:txBody>
      </p:sp>
      <p:sp>
        <p:nvSpPr>
          <p:cNvPr id="43" name="Title 1">
            <a:extLst>
              <a:ext uri="{FF2B5EF4-FFF2-40B4-BE49-F238E27FC236}">
                <a16:creationId xmlns:a16="http://schemas.microsoft.com/office/drawing/2014/main" id="{57C9A794-C820-44E2-B2AD-DFE38136B375}"/>
              </a:ext>
            </a:extLst>
          </p:cNvPr>
          <p:cNvSpPr>
            <a:spLocks noGrp="1"/>
          </p:cNvSpPr>
          <p:nvPr>
            <p:ph type="title"/>
          </p:nvPr>
        </p:nvSpPr>
        <p:spPr/>
        <p:txBody>
          <a:bodyPr/>
          <a:lstStyle/>
          <a:p>
            <a:r>
              <a:rPr lang="en-GB"/>
              <a:t>The information you need to compare 2 leasing offers</a:t>
            </a:r>
            <a:endParaRPr lang="en-US"/>
          </a:p>
        </p:txBody>
      </p:sp>
      <p:sp>
        <p:nvSpPr>
          <p:cNvPr id="13" name="Rectangle 12"/>
          <p:cNvSpPr/>
          <p:nvPr/>
        </p:nvSpPr>
        <p:spPr>
          <a:xfrm>
            <a:off x="4269905" y="2595242"/>
            <a:ext cx="3652190" cy="123722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285750" indent="-285750">
              <a:buFont typeface="Arial" panose="020B0604020202020204" pitchFamily="34" charset="0"/>
              <a:buChar char="•"/>
              <a:defRPr/>
            </a:pPr>
            <a:endParaRPr lang="fr-FR" sz="1000">
              <a:latin typeface="Encode Sans" panose="020B0604020202020204" charset="0"/>
            </a:endParaRPr>
          </a:p>
        </p:txBody>
      </p:sp>
      <p:sp>
        <p:nvSpPr>
          <p:cNvPr id="16" name="Rectangle 15"/>
          <p:cNvSpPr/>
          <p:nvPr/>
        </p:nvSpPr>
        <p:spPr>
          <a:xfrm>
            <a:off x="4238062" y="4076363"/>
            <a:ext cx="3684033" cy="123722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fr-FR" sz="1400">
              <a:latin typeface="Encode Sans" panose="020B0604020202020204" charset="0"/>
            </a:endParaRPr>
          </a:p>
          <a:p>
            <a:pPr marL="285750" indent="-285750">
              <a:buFont typeface="Arial" panose="020B0604020202020204" pitchFamily="34" charset="0"/>
              <a:buChar char="•"/>
              <a:defRPr/>
            </a:pPr>
            <a:endParaRPr lang="fr-FR" sz="1000">
              <a:latin typeface="Encode Sans" panose="020B0604020202020204" charset="0"/>
            </a:endParaRPr>
          </a:p>
        </p:txBody>
      </p:sp>
      <p:sp>
        <p:nvSpPr>
          <p:cNvPr id="44" name="Text Placeholder 11">
            <a:extLst>
              <a:ext uri="{FF2B5EF4-FFF2-40B4-BE49-F238E27FC236}">
                <a16:creationId xmlns:a16="http://schemas.microsoft.com/office/drawing/2014/main" id="{6C9DCC5A-59C9-4049-B6EA-5D6BCC5EF5C0}"/>
              </a:ext>
            </a:extLst>
          </p:cNvPr>
          <p:cNvSpPr txBox="1">
            <a:spLocks/>
          </p:cNvSpPr>
          <p:nvPr/>
        </p:nvSpPr>
        <p:spPr>
          <a:xfrm>
            <a:off x="2135187" y="1052984"/>
            <a:ext cx="7979140" cy="431800"/>
          </a:xfrm>
          <a:prstGeom prst="rect">
            <a:avLst/>
          </a:prstGeom>
        </p:spPr>
        <p:txBody>
          <a:bodyPr/>
          <a:lstStyle>
            <a:lvl1pPr marL="342900" indent="-342900" algn="l" rtl="0" eaLnBrk="1" fontAlgn="base" hangingPunct="1">
              <a:spcBef>
                <a:spcPct val="20000"/>
              </a:spcBef>
              <a:spcAft>
                <a:spcPct val="0"/>
              </a:spcAft>
              <a:buClr>
                <a:schemeClr val="bg2"/>
              </a:buClr>
              <a:buFont typeface="Wingdings" pitchFamily="2" charset="2"/>
              <a:buChar char="o"/>
              <a:defRPr sz="2000" b="1">
                <a:solidFill>
                  <a:schemeClr val="tx1"/>
                </a:solidFill>
                <a:latin typeface="+mn-lt"/>
                <a:ea typeface="+mn-ea"/>
                <a:cs typeface="+mn-cs"/>
              </a:defRPr>
            </a:lvl1pPr>
            <a:lvl2pPr marL="630238" indent="-285750" algn="l" rtl="0" eaLnBrk="1" fontAlgn="base" hangingPunct="1">
              <a:spcBef>
                <a:spcPct val="20000"/>
              </a:spcBef>
              <a:spcAft>
                <a:spcPct val="0"/>
              </a:spcAft>
              <a:buClr>
                <a:schemeClr val="bg2"/>
              </a:buClr>
              <a:buFont typeface="Wingdings" pitchFamily="2" charset="2"/>
              <a:buChar char="n"/>
              <a:defRPr>
                <a:solidFill>
                  <a:schemeClr val="tx1"/>
                </a:solidFill>
                <a:latin typeface="+mn-lt"/>
              </a:defRPr>
            </a:lvl2pPr>
            <a:lvl3pPr marL="860425" indent="-228600" algn="l" rtl="0" eaLnBrk="1" fontAlgn="base" hangingPunct="1">
              <a:spcBef>
                <a:spcPct val="20000"/>
              </a:spcBef>
              <a:spcAft>
                <a:spcPct val="0"/>
              </a:spcAft>
              <a:buClr>
                <a:schemeClr val="bg2"/>
              </a:buClr>
              <a:buFont typeface="Wingdings" pitchFamily="2" charset="2"/>
              <a:buChar char="l"/>
              <a:defRPr sz="1600">
                <a:solidFill>
                  <a:schemeClr val="tx1"/>
                </a:solidFill>
                <a:latin typeface="+mn-lt"/>
              </a:defRPr>
            </a:lvl3pPr>
            <a:lvl4pPr marL="1090613" indent="-228600" algn="l" rtl="0" eaLnBrk="1" fontAlgn="base" hangingPunct="1">
              <a:spcBef>
                <a:spcPct val="20000"/>
              </a:spcBef>
              <a:spcAft>
                <a:spcPct val="0"/>
              </a:spcAft>
              <a:buClr>
                <a:schemeClr val="bg2"/>
              </a:buClr>
              <a:buFont typeface="Arial" charset="0"/>
              <a:buChar char="-"/>
              <a:defRPr sz="1400">
                <a:solidFill>
                  <a:schemeClr val="tx1"/>
                </a:solidFill>
                <a:latin typeface="+mn-lt"/>
              </a:defRPr>
            </a:lvl4pPr>
            <a:lvl5pPr marL="1320800" indent="-228600" algn="l" rtl="0" eaLnBrk="1" fontAlgn="base" hangingPunct="1">
              <a:spcBef>
                <a:spcPct val="20000"/>
              </a:spcBef>
              <a:spcAft>
                <a:spcPct val="0"/>
              </a:spcAft>
              <a:buClr>
                <a:schemeClr val="bg2"/>
              </a:buClr>
              <a:buChar char="•"/>
              <a:defRPr sz="1400">
                <a:solidFill>
                  <a:schemeClr val="tx1"/>
                </a:solidFill>
                <a:latin typeface="+mn-lt"/>
              </a:defRPr>
            </a:lvl5pPr>
            <a:lvl6pPr marL="1778000" indent="-228600" algn="l" rtl="0" eaLnBrk="1" fontAlgn="base" hangingPunct="1">
              <a:spcBef>
                <a:spcPct val="20000"/>
              </a:spcBef>
              <a:spcAft>
                <a:spcPct val="0"/>
              </a:spcAft>
              <a:buClr>
                <a:schemeClr val="bg2"/>
              </a:buClr>
              <a:buChar char="•"/>
              <a:defRPr sz="1400">
                <a:solidFill>
                  <a:schemeClr val="tx1"/>
                </a:solidFill>
                <a:latin typeface="+mn-lt"/>
              </a:defRPr>
            </a:lvl6pPr>
            <a:lvl7pPr marL="2235200" indent="-228600" algn="l" rtl="0" eaLnBrk="1" fontAlgn="base" hangingPunct="1">
              <a:spcBef>
                <a:spcPct val="20000"/>
              </a:spcBef>
              <a:spcAft>
                <a:spcPct val="0"/>
              </a:spcAft>
              <a:buClr>
                <a:schemeClr val="bg2"/>
              </a:buClr>
              <a:buChar char="•"/>
              <a:defRPr sz="1400">
                <a:solidFill>
                  <a:schemeClr val="tx1"/>
                </a:solidFill>
                <a:latin typeface="+mn-lt"/>
              </a:defRPr>
            </a:lvl7pPr>
            <a:lvl8pPr marL="2692400" indent="-228600" algn="l" rtl="0" eaLnBrk="1" fontAlgn="base" hangingPunct="1">
              <a:spcBef>
                <a:spcPct val="20000"/>
              </a:spcBef>
              <a:spcAft>
                <a:spcPct val="0"/>
              </a:spcAft>
              <a:buClr>
                <a:schemeClr val="bg2"/>
              </a:buClr>
              <a:buChar char="•"/>
              <a:defRPr sz="1400">
                <a:solidFill>
                  <a:schemeClr val="tx1"/>
                </a:solidFill>
                <a:latin typeface="+mn-lt"/>
              </a:defRPr>
            </a:lvl8pPr>
            <a:lvl9pPr marL="3149600" indent="-228600" algn="l" rtl="0" eaLnBrk="1" fontAlgn="base" hangingPunct="1">
              <a:spcBef>
                <a:spcPct val="20000"/>
              </a:spcBef>
              <a:spcAft>
                <a:spcPct val="0"/>
              </a:spcAft>
              <a:buClr>
                <a:schemeClr val="bg2"/>
              </a:buClr>
              <a:buChar char="•"/>
              <a:defRPr sz="1400">
                <a:solidFill>
                  <a:schemeClr val="tx1"/>
                </a:solidFill>
                <a:latin typeface="+mn-lt"/>
              </a:defRPr>
            </a:lvl9pPr>
          </a:lstStyle>
          <a:p>
            <a:pPr>
              <a:defRPr/>
            </a:pPr>
            <a:endParaRPr lang="en-US" kern="0"/>
          </a:p>
        </p:txBody>
      </p:sp>
      <p:sp>
        <p:nvSpPr>
          <p:cNvPr id="46" name="Content Placeholder 3">
            <a:extLst>
              <a:ext uri="{FF2B5EF4-FFF2-40B4-BE49-F238E27FC236}">
                <a16:creationId xmlns:a16="http://schemas.microsoft.com/office/drawing/2014/main" id="{ACCA49BB-F981-46DE-A05C-70436DF776BC}"/>
              </a:ext>
            </a:extLst>
          </p:cNvPr>
          <p:cNvSpPr txBox="1">
            <a:spLocks/>
          </p:cNvSpPr>
          <p:nvPr/>
        </p:nvSpPr>
        <p:spPr bwMode="gray">
          <a:xfrm>
            <a:off x="1056678" y="1230090"/>
            <a:ext cx="6362768" cy="6751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Font typeface="Wingdings" pitchFamily="2" charset="2"/>
              <a:buChar char="o"/>
              <a:defRPr sz="2000" b="1">
                <a:solidFill>
                  <a:schemeClr val="tx1"/>
                </a:solidFill>
                <a:latin typeface="+mn-lt"/>
                <a:ea typeface="+mn-ea"/>
                <a:cs typeface="+mn-cs"/>
              </a:defRPr>
            </a:lvl1pPr>
            <a:lvl2pPr marL="630238" indent="-285750" algn="l" rtl="0" eaLnBrk="1" fontAlgn="base" hangingPunct="1">
              <a:spcBef>
                <a:spcPct val="20000"/>
              </a:spcBef>
              <a:spcAft>
                <a:spcPct val="0"/>
              </a:spcAft>
              <a:buClr>
                <a:schemeClr val="bg2"/>
              </a:buClr>
              <a:buFont typeface="Wingdings" pitchFamily="2" charset="2"/>
              <a:buChar char="n"/>
              <a:defRPr>
                <a:solidFill>
                  <a:schemeClr val="tx1"/>
                </a:solidFill>
                <a:latin typeface="+mn-lt"/>
              </a:defRPr>
            </a:lvl2pPr>
            <a:lvl3pPr marL="860425" indent="-228600" algn="l" rtl="0" eaLnBrk="1" fontAlgn="base" hangingPunct="1">
              <a:spcBef>
                <a:spcPct val="20000"/>
              </a:spcBef>
              <a:spcAft>
                <a:spcPct val="0"/>
              </a:spcAft>
              <a:buClr>
                <a:schemeClr val="bg2"/>
              </a:buClr>
              <a:buFont typeface="Wingdings" pitchFamily="2" charset="2"/>
              <a:buChar char="l"/>
              <a:defRPr sz="1600">
                <a:solidFill>
                  <a:schemeClr val="tx1"/>
                </a:solidFill>
                <a:latin typeface="+mn-lt"/>
              </a:defRPr>
            </a:lvl3pPr>
            <a:lvl4pPr marL="1090613" indent="-228600" algn="l" rtl="0" eaLnBrk="1" fontAlgn="base" hangingPunct="1">
              <a:spcBef>
                <a:spcPct val="20000"/>
              </a:spcBef>
              <a:spcAft>
                <a:spcPct val="0"/>
              </a:spcAft>
              <a:buClr>
                <a:schemeClr val="bg2"/>
              </a:buClr>
              <a:buFont typeface="Arial" charset="0"/>
              <a:buChar char="-"/>
              <a:defRPr sz="1400">
                <a:solidFill>
                  <a:schemeClr val="tx1"/>
                </a:solidFill>
                <a:latin typeface="+mn-lt"/>
              </a:defRPr>
            </a:lvl4pPr>
            <a:lvl5pPr marL="1320800" indent="-228600" algn="l" rtl="0" eaLnBrk="1" fontAlgn="base" hangingPunct="1">
              <a:spcBef>
                <a:spcPct val="20000"/>
              </a:spcBef>
              <a:spcAft>
                <a:spcPct val="0"/>
              </a:spcAft>
              <a:buClr>
                <a:schemeClr val="bg2"/>
              </a:buClr>
              <a:buChar char="•"/>
              <a:defRPr sz="1400">
                <a:solidFill>
                  <a:schemeClr val="tx1"/>
                </a:solidFill>
                <a:latin typeface="+mn-lt"/>
              </a:defRPr>
            </a:lvl5pPr>
            <a:lvl6pPr marL="1778000" indent="-228600" algn="l" rtl="0" eaLnBrk="1" fontAlgn="base" hangingPunct="1">
              <a:spcBef>
                <a:spcPct val="20000"/>
              </a:spcBef>
              <a:spcAft>
                <a:spcPct val="0"/>
              </a:spcAft>
              <a:buClr>
                <a:schemeClr val="bg2"/>
              </a:buClr>
              <a:buChar char="•"/>
              <a:defRPr sz="1400">
                <a:solidFill>
                  <a:schemeClr val="tx1"/>
                </a:solidFill>
                <a:latin typeface="+mn-lt"/>
              </a:defRPr>
            </a:lvl6pPr>
            <a:lvl7pPr marL="2235200" indent="-228600" algn="l" rtl="0" eaLnBrk="1" fontAlgn="base" hangingPunct="1">
              <a:spcBef>
                <a:spcPct val="20000"/>
              </a:spcBef>
              <a:spcAft>
                <a:spcPct val="0"/>
              </a:spcAft>
              <a:buClr>
                <a:schemeClr val="bg2"/>
              </a:buClr>
              <a:buChar char="•"/>
              <a:defRPr sz="1400">
                <a:solidFill>
                  <a:schemeClr val="tx1"/>
                </a:solidFill>
                <a:latin typeface="+mn-lt"/>
              </a:defRPr>
            </a:lvl7pPr>
            <a:lvl8pPr marL="2692400" indent="-228600" algn="l" rtl="0" eaLnBrk="1" fontAlgn="base" hangingPunct="1">
              <a:spcBef>
                <a:spcPct val="20000"/>
              </a:spcBef>
              <a:spcAft>
                <a:spcPct val="0"/>
              </a:spcAft>
              <a:buClr>
                <a:schemeClr val="bg2"/>
              </a:buClr>
              <a:buChar char="•"/>
              <a:defRPr sz="1400">
                <a:solidFill>
                  <a:schemeClr val="tx1"/>
                </a:solidFill>
                <a:latin typeface="+mn-lt"/>
              </a:defRPr>
            </a:lvl8pPr>
            <a:lvl9pPr marL="3149600" indent="-228600" algn="l" rtl="0" eaLnBrk="1" fontAlgn="base" hangingPunct="1">
              <a:spcBef>
                <a:spcPct val="20000"/>
              </a:spcBef>
              <a:spcAft>
                <a:spcPct val="0"/>
              </a:spcAft>
              <a:buClr>
                <a:schemeClr val="bg2"/>
              </a:buClr>
              <a:buChar char="•"/>
              <a:defRPr sz="1400">
                <a:solidFill>
                  <a:schemeClr val="tx1"/>
                </a:solidFill>
                <a:latin typeface="+mn-lt"/>
              </a:defRPr>
            </a:lvl9pPr>
          </a:lstStyle>
          <a:p>
            <a:pPr marL="0" indent="0">
              <a:spcBef>
                <a:spcPct val="0"/>
              </a:spcBef>
              <a:buClr>
                <a:schemeClr val="tx2"/>
              </a:buClr>
              <a:buNone/>
            </a:pPr>
            <a:r>
              <a:rPr lang="fr-FR" altLang="fr-FR" kern="0" err="1"/>
              <a:t>Step</a:t>
            </a:r>
            <a:r>
              <a:rPr lang="fr-FR" altLang="fr-FR" kern="0"/>
              <a:t> 2 - Services</a:t>
            </a:r>
          </a:p>
        </p:txBody>
      </p:sp>
      <p:sp>
        <p:nvSpPr>
          <p:cNvPr id="47" name="Rectangle 46">
            <a:extLst>
              <a:ext uri="{FF2B5EF4-FFF2-40B4-BE49-F238E27FC236}">
                <a16:creationId xmlns:a16="http://schemas.microsoft.com/office/drawing/2014/main" id="{1190AD25-DC3F-42E2-B543-992943617E8F}"/>
              </a:ext>
            </a:extLst>
          </p:cNvPr>
          <p:cNvSpPr/>
          <p:nvPr/>
        </p:nvSpPr>
        <p:spPr>
          <a:xfrm>
            <a:off x="8288232" y="2582319"/>
            <a:ext cx="3652190" cy="123722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285750" indent="-285750">
              <a:buFont typeface="Arial" panose="020B0604020202020204" pitchFamily="34" charset="0"/>
              <a:buChar char="•"/>
              <a:defRPr/>
            </a:pPr>
            <a:endParaRPr lang="fr-FR" sz="1000">
              <a:latin typeface="Encode Sans" panose="020B0604020202020204" charset="0"/>
            </a:endParaRPr>
          </a:p>
        </p:txBody>
      </p:sp>
      <p:sp>
        <p:nvSpPr>
          <p:cNvPr id="2" name="Rectangle 1">
            <a:extLst>
              <a:ext uri="{FF2B5EF4-FFF2-40B4-BE49-F238E27FC236}">
                <a16:creationId xmlns:a16="http://schemas.microsoft.com/office/drawing/2014/main" id="{5B328B6A-130F-01D3-F5B5-D3FF28647688}"/>
              </a:ext>
            </a:extLst>
          </p:cNvPr>
          <p:cNvSpPr/>
          <p:nvPr/>
        </p:nvSpPr>
        <p:spPr>
          <a:xfrm>
            <a:off x="341200" y="2608002"/>
            <a:ext cx="3652190" cy="1237222"/>
          </a:xfrm>
          <a:prstGeom prst="rect">
            <a:avLst/>
          </a:prstGeom>
          <a:solidFill>
            <a:srgbClr val="004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285750" indent="-285750">
              <a:buFont typeface="Arial" panose="020B0604020202020204" pitchFamily="34" charset="0"/>
              <a:buChar char="•"/>
              <a:defRPr/>
            </a:pPr>
            <a:endParaRPr lang="fr-FR" sz="1400">
              <a:latin typeface="Encode Sans" panose="020B0604020202020204" charset="0"/>
            </a:endParaRPr>
          </a:p>
        </p:txBody>
      </p:sp>
      <p:sp>
        <p:nvSpPr>
          <p:cNvPr id="3" name="Rectangle 2">
            <a:extLst>
              <a:ext uri="{FF2B5EF4-FFF2-40B4-BE49-F238E27FC236}">
                <a16:creationId xmlns:a16="http://schemas.microsoft.com/office/drawing/2014/main" id="{7B593F31-C63F-593A-62E1-22B7AED12DB8}"/>
              </a:ext>
            </a:extLst>
          </p:cNvPr>
          <p:cNvSpPr/>
          <p:nvPr/>
        </p:nvSpPr>
        <p:spPr>
          <a:xfrm>
            <a:off x="341200" y="4076363"/>
            <a:ext cx="3652190" cy="123722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285750" indent="-285750">
              <a:buFont typeface="Arial" panose="020B0604020202020204" pitchFamily="34" charset="0"/>
              <a:buChar char="•"/>
              <a:defRPr/>
            </a:pPr>
            <a:endParaRPr lang="fr-FR" sz="1400">
              <a:latin typeface="Encode Sans" panose="020B0604020202020204" charset="0"/>
            </a:endParaRPr>
          </a:p>
        </p:txBody>
      </p:sp>
      <p:sp>
        <p:nvSpPr>
          <p:cNvPr id="4" name="Rectangle 3">
            <a:extLst>
              <a:ext uri="{FF2B5EF4-FFF2-40B4-BE49-F238E27FC236}">
                <a16:creationId xmlns:a16="http://schemas.microsoft.com/office/drawing/2014/main" id="{4BAA138C-B8E6-44E0-6873-C0066F164F62}"/>
              </a:ext>
            </a:extLst>
          </p:cNvPr>
          <p:cNvSpPr/>
          <p:nvPr/>
        </p:nvSpPr>
        <p:spPr>
          <a:xfrm>
            <a:off x="8288232" y="4076363"/>
            <a:ext cx="3652190" cy="1237222"/>
          </a:xfrm>
          <a:prstGeom prst="rect">
            <a:avLst/>
          </a:prstGeom>
          <a:solidFill>
            <a:srgbClr val="004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285750" indent="-285750">
              <a:buFont typeface="Arial" panose="020B0604020202020204" pitchFamily="34" charset="0"/>
              <a:buChar char="•"/>
              <a:defRPr/>
            </a:pPr>
            <a:endParaRPr lang="fr-FR" sz="1000">
              <a:latin typeface="Encode Sans" panose="020B0604020202020204" charset="0"/>
            </a:endParaRPr>
          </a:p>
          <a:p>
            <a:pPr marL="285750" indent="-285750">
              <a:buFont typeface="Arial" panose="020B0604020202020204" pitchFamily="34" charset="0"/>
              <a:buChar char="•"/>
              <a:defRPr/>
            </a:pPr>
            <a:endParaRPr lang="fr-FR" sz="1400">
              <a:latin typeface="Encode Sans" panose="020B0604020202020204" charset="0"/>
            </a:endParaRPr>
          </a:p>
        </p:txBody>
      </p:sp>
      <p:sp>
        <p:nvSpPr>
          <p:cNvPr id="6" name="Rectangle 5">
            <a:extLst>
              <a:ext uri="{FF2B5EF4-FFF2-40B4-BE49-F238E27FC236}">
                <a16:creationId xmlns:a16="http://schemas.microsoft.com/office/drawing/2014/main" id="{737D7CE2-DF1A-04E4-96EB-DEB8EA8DAD71}"/>
              </a:ext>
            </a:extLst>
          </p:cNvPr>
          <p:cNvSpPr/>
          <p:nvPr/>
        </p:nvSpPr>
        <p:spPr>
          <a:xfrm>
            <a:off x="4238062" y="5491676"/>
            <a:ext cx="3684033" cy="12372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285750" indent="-285750">
              <a:buFont typeface="Arial" panose="020B0604020202020204" pitchFamily="34" charset="0"/>
              <a:buChar char="•"/>
              <a:defRPr/>
            </a:pPr>
            <a:endParaRPr lang="fr-FR" sz="1400">
              <a:latin typeface="Encode Sans" panose="020B0604020202020204" charset="0"/>
            </a:endParaRPr>
          </a:p>
        </p:txBody>
      </p:sp>
      <p:sp>
        <p:nvSpPr>
          <p:cNvPr id="12" name="TextBox 11">
            <a:extLst>
              <a:ext uri="{FF2B5EF4-FFF2-40B4-BE49-F238E27FC236}">
                <a16:creationId xmlns:a16="http://schemas.microsoft.com/office/drawing/2014/main" id="{788A5D45-4AAB-B257-85D6-E3CFF55CC4AD}"/>
              </a:ext>
            </a:extLst>
          </p:cNvPr>
          <p:cNvSpPr txBox="1"/>
          <p:nvPr/>
        </p:nvSpPr>
        <p:spPr>
          <a:xfrm>
            <a:off x="449058" y="2888980"/>
            <a:ext cx="2954542" cy="600164"/>
          </a:xfrm>
          <a:prstGeom prst="rect">
            <a:avLst/>
          </a:prstGeom>
          <a:noFill/>
        </p:spPr>
        <p:txBody>
          <a:bodyPr wrap="square">
            <a:spAutoFit/>
          </a:bodyPr>
          <a:lstStyle/>
          <a:p>
            <a:pPr marL="285750" indent="-285750">
              <a:buFont typeface="Arial" panose="020B0604020202020204" pitchFamily="34" charset="0"/>
              <a:buChar char="•"/>
              <a:defRPr/>
            </a:pPr>
            <a:r>
              <a:rPr lang="en-GB" sz="1100">
                <a:solidFill>
                  <a:schemeClr val="bg1"/>
                </a:solidFill>
                <a:latin typeface="Encode Sans" panose="020B0604020202020204" charset="0"/>
              </a:rPr>
              <a:t>Constraints on location?</a:t>
            </a:r>
          </a:p>
          <a:p>
            <a:pPr marL="285750" indent="-285750">
              <a:buFont typeface="Arial" panose="020B0604020202020204" pitchFamily="34" charset="0"/>
              <a:buChar char="•"/>
              <a:defRPr/>
            </a:pPr>
            <a:r>
              <a:rPr lang="en-GB" sz="1100">
                <a:solidFill>
                  <a:schemeClr val="bg1"/>
                </a:solidFill>
                <a:latin typeface="Encode Sans" panose="020B0604020202020204" charset="0"/>
              </a:rPr>
              <a:t>Intermediate servicing</a:t>
            </a:r>
          </a:p>
          <a:p>
            <a:pPr marL="285750" indent="-285750">
              <a:buFont typeface="Arial" panose="020B0604020202020204" pitchFamily="34" charset="0"/>
              <a:buChar char="•"/>
              <a:defRPr/>
            </a:pPr>
            <a:r>
              <a:rPr lang="en-GB" sz="1100">
                <a:solidFill>
                  <a:schemeClr val="bg1"/>
                </a:solidFill>
                <a:latin typeface="Encode Sans" panose="020B0604020202020204" charset="0"/>
              </a:rPr>
              <a:t>Extras (oil, </a:t>
            </a:r>
            <a:r>
              <a:rPr lang="en-GB" sz="1100" err="1">
                <a:solidFill>
                  <a:schemeClr val="bg1"/>
                </a:solidFill>
                <a:latin typeface="Encode Sans" panose="020B0604020202020204" charset="0"/>
              </a:rPr>
              <a:t>AddBlue</a:t>
            </a:r>
            <a:r>
              <a:rPr lang="en-GB" sz="1100">
                <a:solidFill>
                  <a:schemeClr val="bg1"/>
                </a:solidFill>
                <a:latin typeface="Encode Sans" panose="020B0604020202020204" charset="0"/>
              </a:rPr>
              <a:t>...)</a:t>
            </a:r>
            <a:endParaRPr lang="fr-FR" sz="1100">
              <a:solidFill>
                <a:schemeClr val="bg1"/>
              </a:solidFill>
              <a:latin typeface="Encode Sans" panose="020B0604020202020204" charset="0"/>
            </a:endParaRPr>
          </a:p>
        </p:txBody>
      </p:sp>
      <p:sp>
        <p:nvSpPr>
          <p:cNvPr id="15" name="TextBox 14">
            <a:extLst>
              <a:ext uri="{FF2B5EF4-FFF2-40B4-BE49-F238E27FC236}">
                <a16:creationId xmlns:a16="http://schemas.microsoft.com/office/drawing/2014/main" id="{F7B1C519-233B-1673-AB31-C308FB5C4861}"/>
              </a:ext>
            </a:extLst>
          </p:cNvPr>
          <p:cNvSpPr txBox="1"/>
          <p:nvPr/>
        </p:nvSpPr>
        <p:spPr>
          <a:xfrm>
            <a:off x="1028459" y="1706519"/>
            <a:ext cx="6114472" cy="646331"/>
          </a:xfrm>
          <a:prstGeom prst="rect">
            <a:avLst/>
          </a:prstGeom>
          <a:noFill/>
        </p:spPr>
        <p:txBody>
          <a:bodyPr wrap="square" rtlCol="0">
            <a:spAutoFit/>
          </a:bodyPr>
          <a:lstStyle/>
          <a:p>
            <a:pPr marL="285750" indent="-285750">
              <a:buFont typeface="Arial" panose="020B0604020202020204" pitchFamily="34" charset="0"/>
              <a:buChar char="•"/>
            </a:pPr>
            <a:r>
              <a:rPr lang="en-GB">
                <a:solidFill>
                  <a:schemeClr val="tx2"/>
                </a:solidFill>
                <a:latin typeface="+mj-lt"/>
              </a:rPr>
              <a:t>Which services are included in the offer?</a:t>
            </a:r>
          </a:p>
          <a:p>
            <a:pPr marL="285750" indent="-285750">
              <a:buFont typeface="Arial" panose="020B0604020202020204" pitchFamily="34" charset="0"/>
              <a:buChar char="•"/>
            </a:pPr>
            <a:r>
              <a:rPr lang="en-GB">
                <a:solidFill>
                  <a:schemeClr val="tx2"/>
                </a:solidFill>
                <a:latin typeface="+mj-lt"/>
              </a:rPr>
              <a:t>What do these services include?</a:t>
            </a:r>
            <a:endParaRPr lang="en-US">
              <a:solidFill>
                <a:schemeClr val="tx2"/>
              </a:solidFill>
              <a:latin typeface="+mj-lt"/>
            </a:endParaRPr>
          </a:p>
        </p:txBody>
      </p:sp>
      <p:sp>
        <p:nvSpPr>
          <p:cNvPr id="18" name="TextBox 17">
            <a:extLst>
              <a:ext uri="{FF2B5EF4-FFF2-40B4-BE49-F238E27FC236}">
                <a16:creationId xmlns:a16="http://schemas.microsoft.com/office/drawing/2014/main" id="{F8ECA1CC-E409-7FA5-9CF8-8F11D593C922}"/>
              </a:ext>
            </a:extLst>
          </p:cNvPr>
          <p:cNvSpPr txBox="1"/>
          <p:nvPr/>
        </p:nvSpPr>
        <p:spPr>
          <a:xfrm>
            <a:off x="449058" y="2580438"/>
            <a:ext cx="3544332" cy="369332"/>
          </a:xfrm>
          <a:prstGeom prst="rect">
            <a:avLst/>
          </a:prstGeom>
          <a:noFill/>
        </p:spPr>
        <p:txBody>
          <a:bodyPr wrap="square">
            <a:spAutoFit/>
          </a:bodyPr>
          <a:lstStyle/>
          <a:p>
            <a:pPr>
              <a:defRPr/>
            </a:pPr>
            <a:r>
              <a:rPr lang="fr-FR">
                <a:solidFill>
                  <a:schemeClr val="bg1"/>
                </a:solidFill>
                <a:latin typeface="Encode Sans" panose="020B0604020202020204" charset="0"/>
              </a:rPr>
              <a:t>Service/Maintenance/</a:t>
            </a:r>
            <a:r>
              <a:rPr lang="fr-FR" err="1">
                <a:solidFill>
                  <a:schemeClr val="bg1"/>
                </a:solidFill>
                <a:latin typeface="Encode Sans" panose="020B0604020202020204" charset="0"/>
              </a:rPr>
              <a:t>Repair</a:t>
            </a:r>
            <a:endParaRPr lang="fr-FR">
              <a:solidFill>
                <a:schemeClr val="bg1"/>
              </a:solidFill>
              <a:latin typeface="Encode Sans" panose="020B0604020202020204" charset="0"/>
            </a:endParaRPr>
          </a:p>
        </p:txBody>
      </p:sp>
      <p:sp>
        <p:nvSpPr>
          <p:cNvPr id="5" name="TextBox 4">
            <a:extLst>
              <a:ext uri="{FF2B5EF4-FFF2-40B4-BE49-F238E27FC236}">
                <a16:creationId xmlns:a16="http://schemas.microsoft.com/office/drawing/2014/main" id="{6DE18E37-C425-B102-613A-04189BA02A3D}"/>
              </a:ext>
            </a:extLst>
          </p:cNvPr>
          <p:cNvSpPr txBox="1"/>
          <p:nvPr/>
        </p:nvSpPr>
        <p:spPr>
          <a:xfrm>
            <a:off x="4464989" y="2888980"/>
            <a:ext cx="3415802" cy="93871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lang="en-GB" sz="1100">
                <a:solidFill>
                  <a:schemeClr val="bg1"/>
                </a:solidFill>
                <a:latin typeface="Encode Sans"/>
              </a:rPr>
              <a:t>Limited/unlimited number</a:t>
            </a:r>
          </a:p>
          <a:p>
            <a:pPr marL="285750" indent="-285750">
              <a:buFont typeface="Arial" panose="020B0604020202020204" pitchFamily="34" charset="0"/>
              <a:buChar char="•"/>
              <a:defRPr/>
            </a:pPr>
            <a:r>
              <a:rPr lang="en-GB" sz="1100">
                <a:solidFill>
                  <a:schemeClr val="bg1"/>
                </a:solidFill>
                <a:latin typeface="Encode Sans"/>
              </a:rPr>
              <a:t>Fitting place</a:t>
            </a:r>
          </a:p>
          <a:p>
            <a:pPr marL="285750" indent="-285750">
              <a:buFont typeface="Arial" panose="020B0604020202020204" pitchFamily="34" charset="0"/>
              <a:buChar char="•"/>
              <a:defRPr/>
            </a:pPr>
            <a:r>
              <a:rPr lang="en-GB" sz="1100">
                <a:solidFill>
                  <a:schemeClr val="bg1"/>
                </a:solidFill>
                <a:latin typeface="Encode Sans"/>
              </a:rPr>
              <a:t>Summer/winter/all seasons tyres</a:t>
            </a:r>
          </a:p>
          <a:p>
            <a:pPr marL="285750" indent="-285750">
              <a:buFont typeface="Arial" panose="020B0604020202020204" pitchFamily="34" charset="0"/>
              <a:buChar char="•"/>
              <a:defRPr/>
            </a:pPr>
            <a:r>
              <a:rPr lang="en-GB" sz="1100">
                <a:solidFill>
                  <a:schemeClr val="bg1"/>
                </a:solidFill>
                <a:latin typeface="Encode Sans"/>
              </a:rPr>
              <a:t>Fitted on original rims or winter kit</a:t>
            </a:r>
          </a:p>
          <a:p>
            <a:pPr marL="285750" indent="-285750">
              <a:buFont typeface="Arial" panose="020B0604020202020204" pitchFamily="34" charset="0"/>
              <a:buChar char="•"/>
              <a:defRPr/>
            </a:pPr>
            <a:r>
              <a:rPr lang="en-GB" sz="1100">
                <a:solidFill>
                  <a:schemeClr val="bg1"/>
                </a:solidFill>
                <a:latin typeface="Encode Sans"/>
              </a:rPr>
              <a:t>Reimbursement for unused tyres?</a:t>
            </a:r>
            <a:endParaRPr lang="fr-FR" sz="1100">
              <a:solidFill>
                <a:schemeClr val="bg1"/>
              </a:solidFill>
              <a:latin typeface="Encode Sans"/>
            </a:endParaRPr>
          </a:p>
        </p:txBody>
      </p:sp>
      <p:sp>
        <p:nvSpPr>
          <p:cNvPr id="7" name="TextBox 6">
            <a:extLst>
              <a:ext uri="{FF2B5EF4-FFF2-40B4-BE49-F238E27FC236}">
                <a16:creationId xmlns:a16="http://schemas.microsoft.com/office/drawing/2014/main" id="{D9D7F2AF-9987-49EA-A76A-F8FC18E7FCA0}"/>
              </a:ext>
            </a:extLst>
          </p:cNvPr>
          <p:cNvSpPr txBox="1"/>
          <p:nvPr/>
        </p:nvSpPr>
        <p:spPr>
          <a:xfrm>
            <a:off x="4346009" y="2580438"/>
            <a:ext cx="2828106" cy="369332"/>
          </a:xfrm>
          <a:prstGeom prst="rect">
            <a:avLst/>
          </a:prstGeom>
          <a:noFill/>
        </p:spPr>
        <p:txBody>
          <a:bodyPr wrap="square">
            <a:spAutoFit/>
          </a:bodyPr>
          <a:lstStyle/>
          <a:p>
            <a:pPr>
              <a:defRPr/>
            </a:pPr>
            <a:r>
              <a:rPr lang="fr-FR" err="1">
                <a:solidFill>
                  <a:schemeClr val="bg1"/>
                </a:solidFill>
                <a:latin typeface="Encode Sans" panose="020B0604020202020204" charset="0"/>
              </a:rPr>
              <a:t>Tyres</a:t>
            </a:r>
            <a:endParaRPr lang="fr-FR">
              <a:solidFill>
                <a:schemeClr val="bg1"/>
              </a:solidFill>
              <a:latin typeface="Encode Sans" panose="020B0604020202020204" charset="0"/>
            </a:endParaRPr>
          </a:p>
        </p:txBody>
      </p:sp>
      <p:sp>
        <p:nvSpPr>
          <p:cNvPr id="9" name="TextBox 8">
            <a:extLst>
              <a:ext uri="{FF2B5EF4-FFF2-40B4-BE49-F238E27FC236}">
                <a16:creationId xmlns:a16="http://schemas.microsoft.com/office/drawing/2014/main" id="{0DAA8BF1-D455-E724-EEE9-F6D2825AE1A2}"/>
              </a:ext>
            </a:extLst>
          </p:cNvPr>
          <p:cNvSpPr txBox="1"/>
          <p:nvPr/>
        </p:nvSpPr>
        <p:spPr>
          <a:xfrm>
            <a:off x="8371356" y="2580438"/>
            <a:ext cx="3161625" cy="369332"/>
          </a:xfrm>
          <a:prstGeom prst="rect">
            <a:avLst/>
          </a:prstGeom>
          <a:noFill/>
        </p:spPr>
        <p:txBody>
          <a:bodyPr wrap="square">
            <a:spAutoFit/>
          </a:bodyPr>
          <a:lstStyle/>
          <a:p>
            <a:pPr>
              <a:defRPr/>
            </a:pPr>
            <a:r>
              <a:rPr lang="fr-FR">
                <a:solidFill>
                  <a:schemeClr val="bg1"/>
                </a:solidFill>
                <a:latin typeface="Encode Sans" panose="020B0604020202020204" charset="0"/>
              </a:rPr>
              <a:t>Fuel/Recharge </a:t>
            </a:r>
            <a:r>
              <a:rPr lang="fr-FR" err="1">
                <a:solidFill>
                  <a:schemeClr val="bg1"/>
                </a:solidFill>
                <a:latin typeface="Encode Sans" panose="020B0604020202020204" charset="0"/>
              </a:rPr>
              <a:t>card</a:t>
            </a:r>
            <a:endParaRPr lang="fr-FR">
              <a:solidFill>
                <a:schemeClr val="bg1"/>
              </a:solidFill>
              <a:latin typeface="Encode Sans" panose="020B0604020202020204" charset="0"/>
            </a:endParaRPr>
          </a:p>
        </p:txBody>
      </p:sp>
      <p:sp>
        <p:nvSpPr>
          <p:cNvPr id="10" name="TextBox 9">
            <a:extLst>
              <a:ext uri="{FF2B5EF4-FFF2-40B4-BE49-F238E27FC236}">
                <a16:creationId xmlns:a16="http://schemas.microsoft.com/office/drawing/2014/main" id="{96D63D5B-E606-A2DE-0525-6DC41D706977}"/>
              </a:ext>
            </a:extLst>
          </p:cNvPr>
          <p:cNvSpPr txBox="1"/>
          <p:nvPr/>
        </p:nvSpPr>
        <p:spPr>
          <a:xfrm>
            <a:off x="449058" y="4078700"/>
            <a:ext cx="3240869" cy="369332"/>
          </a:xfrm>
          <a:prstGeom prst="rect">
            <a:avLst/>
          </a:prstGeom>
          <a:noFill/>
        </p:spPr>
        <p:txBody>
          <a:bodyPr wrap="square">
            <a:spAutoFit/>
          </a:bodyPr>
          <a:lstStyle/>
          <a:p>
            <a:pPr>
              <a:defRPr/>
            </a:pPr>
            <a:r>
              <a:rPr lang="fr-FR" err="1">
                <a:solidFill>
                  <a:schemeClr val="bg1"/>
                </a:solidFill>
                <a:latin typeface="Encode Sans" panose="020B0604020202020204" charset="0"/>
              </a:rPr>
              <a:t>Courtesy</a:t>
            </a:r>
            <a:r>
              <a:rPr lang="fr-FR">
                <a:solidFill>
                  <a:schemeClr val="bg1"/>
                </a:solidFill>
                <a:latin typeface="Encode Sans" panose="020B0604020202020204" charset="0"/>
              </a:rPr>
              <a:t> car</a:t>
            </a:r>
          </a:p>
        </p:txBody>
      </p:sp>
      <p:sp>
        <p:nvSpPr>
          <p:cNvPr id="14" name="TextBox 13">
            <a:extLst>
              <a:ext uri="{FF2B5EF4-FFF2-40B4-BE49-F238E27FC236}">
                <a16:creationId xmlns:a16="http://schemas.microsoft.com/office/drawing/2014/main" id="{7A0F58B1-8ADA-6C80-23FC-C8920B51A96D}"/>
              </a:ext>
            </a:extLst>
          </p:cNvPr>
          <p:cNvSpPr txBox="1"/>
          <p:nvPr/>
        </p:nvSpPr>
        <p:spPr>
          <a:xfrm>
            <a:off x="8512765" y="2888980"/>
            <a:ext cx="3230177" cy="600164"/>
          </a:xfrm>
          <a:prstGeom prst="rect">
            <a:avLst/>
          </a:prstGeom>
          <a:noFill/>
        </p:spPr>
        <p:txBody>
          <a:bodyPr wrap="square">
            <a:spAutoFit/>
          </a:bodyPr>
          <a:lstStyle/>
          <a:p>
            <a:pPr marL="285750" indent="-285750">
              <a:buFont typeface="Arial" panose="020B0604020202020204" pitchFamily="34" charset="0"/>
              <a:buChar char="•"/>
              <a:defRPr/>
            </a:pPr>
            <a:r>
              <a:rPr lang="en-GB" sz="1100">
                <a:solidFill>
                  <a:schemeClr val="bg1"/>
                </a:solidFill>
                <a:latin typeface="Encode Sans" panose="020B0604020202020204" charset="0"/>
              </a:rPr>
              <a:t>Partner networks</a:t>
            </a:r>
          </a:p>
          <a:p>
            <a:pPr marL="285750" indent="-285750">
              <a:buFont typeface="Arial" panose="020B0604020202020204" pitchFamily="34" charset="0"/>
              <a:buChar char="•"/>
              <a:defRPr/>
            </a:pPr>
            <a:r>
              <a:rPr lang="en-GB" sz="1100">
                <a:solidFill>
                  <a:schemeClr val="bg1"/>
                </a:solidFill>
                <a:latin typeface="Encode Sans" panose="020B0604020202020204" charset="0"/>
              </a:rPr>
              <a:t>What discount at the pump?</a:t>
            </a:r>
          </a:p>
          <a:p>
            <a:pPr marL="285750" indent="-285750">
              <a:buFont typeface="Arial" panose="020B0604020202020204" pitchFamily="34" charset="0"/>
              <a:buChar char="•"/>
              <a:defRPr/>
            </a:pPr>
            <a:r>
              <a:rPr lang="en-GB" sz="1100">
                <a:solidFill>
                  <a:schemeClr val="bg1"/>
                </a:solidFill>
                <a:latin typeface="Encode Sans" panose="020B0604020202020204" charset="0"/>
              </a:rPr>
              <a:t>Tolls included</a:t>
            </a:r>
            <a:endParaRPr lang="fr-FR" sz="1100">
              <a:solidFill>
                <a:schemeClr val="bg1"/>
              </a:solidFill>
              <a:latin typeface="Encode Sans" panose="020B0604020202020204" charset="0"/>
            </a:endParaRPr>
          </a:p>
        </p:txBody>
      </p:sp>
      <p:sp>
        <p:nvSpPr>
          <p:cNvPr id="17" name="TextBox 16">
            <a:extLst>
              <a:ext uri="{FF2B5EF4-FFF2-40B4-BE49-F238E27FC236}">
                <a16:creationId xmlns:a16="http://schemas.microsoft.com/office/drawing/2014/main" id="{D2CEAE52-D61D-F6B9-E422-704C54F6FB9B}"/>
              </a:ext>
            </a:extLst>
          </p:cNvPr>
          <p:cNvSpPr txBox="1"/>
          <p:nvPr/>
        </p:nvSpPr>
        <p:spPr>
          <a:xfrm>
            <a:off x="449058" y="4405802"/>
            <a:ext cx="3544332" cy="938719"/>
          </a:xfrm>
          <a:prstGeom prst="rect">
            <a:avLst/>
          </a:prstGeom>
          <a:noFill/>
        </p:spPr>
        <p:txBody>
          <a:bodyPr wrap="square">
            <a:spAutoFit/>
          </a:bodyPr>
          <a:lstStyle/>
          <a:p>
            <a:pPr marL="285750" indent="-285750">
              <a:buFont typeface="Arial" panose="020B0604020202020204" pitchFamily="34" charset="0"/>
              <a:buChar char="•"/>
              <a:defRPr/>
            </a:pPr>
            <a:r>
              <a:rPr lang="en-GB" sz="1100">
                <a:solidFill>
                  <a:schemeClr val="bg1"/>
                </a:solidFill>
                <a:latin typeface="Encode Sans" panose="020B0604020202020204" charset="0"/>
              </a:rPr>
              <a:t>Conditions &amp; duration of availability</a:t>
            </a:r>
          </a:p>
          <a:p>
            <a:pPr marL="285750" indent="-285750">
              <a:buFont typeface="Arial" panose="020B0604020202020204" pitchFamily="34" charset="0"/>
              <a:buChar char="•"/>
              <a:defRPr/>
            </a:pPr>
            <a:r>
              <a:rPr lang="en-GB" sz="1100">
                <a:solidFill>
                  <a:schemeClr val="bg1"/>
                </a:solidFill>
                <a:latin typeface="Encode Sans" panose="020B0604020202020204" charset="0"/>
              </a:rPr>
              <a:t>Category</a:t>
            </a:r>
          </a:p>
          <a:p>
            <a:pPr marL="285750" indent="-285750">
              <a:buFont typeface="Arial" panose="020B0604020202020204" pitchFamily="34" charset="0"/>
              <a:buChar char="•"/>
              <a:defRPr/>
            </a:pPr>
            <a:r>
              <a:rPr lang="en-GB" sz="1100">
                <a:solidFill>
                  <a:schemeClr val="bg1"/>
                </a:solidFill>
                <a:latin typeface="Encode Sans" panose="020B0604020202020204" charset="0"/>
              </a:rPr>
              <a:t>Place of delivery</a:t>
            </a:r>
          </a:p>
          <a:p>
            <a:pPr marL="285750" indent="-285750">
              <a:buFont typeface="Arial" panose="020B0604020202020204" pitchFamily="34" charset="0"/>
              <a:buChar char="•"/>
              <a:defRPr/>
            </a:pPr>
            <a:r>
              <a:rPr lang="en-GB" sz="1100">
                <a:solidFill>
                  <a:schemeClr val="bg1"/>
                </a:solidFill>
                <a:latin typeface="Encode Sans" panose="020B0604020202020204" charset="0"/>
              </a:rPr>
              <a:t>Travelled kilometres added to the main contract</a:t>
            </a:r>
            <a:endParaRPr lang="fr-FR" sz="1100">
              <a:solidFill>
                <a:schemeClr val="bg1"/>
              </a:solidFill>
              <a:latin typeface="Encode Sans" panose="020B0604020202020204" charset="0"/>
            </a:endParaRPr>
          </a:p>
        </p:txBody>
      </p:sp>
      <p:sp>
        <p:nvSpPr>
          <p:cNvPr id="19" name="TextBox 18">
            <a:extLst>
              <a:ext uri="{FF2B5EF4-FFF2-40B4-BE49-F238E27FC236}">
                <a16:creationId xmlns:a16="http://schemas.microsoft.com/office/drawing/2014/main" id="{B0D2F273-EC26-00CC-F6E0-033D6732C622}"/>
              </a:ext>
            </a:extLst>
          </p:cNvPr>
          <p:cNvSpPr txBox="1"/>
          <p:nvPr/>
        </p:nvSpPr>
        <p:spPr>
          <a:xfrm>
            <a:off x="4346009" y="4078700"/>
            <a:ext cx="3240869" cy="369332"/>
          </a:xfrm>
          <a:prstGeom prst="rect">
            <a:avLst/>
          </a:prstGeom>
          <a:noFill/>
        </p:spPr>
        <p:txBody>
          <a:bodyPr wrap="square">
            <a:spAutoFit/>
          </a:bodyPr>
          <a:lstStyle/>
          <a:p>
            <a:pPr>
              <a:defRPr/>
            </a:pPr>
            <a:r>
              <a:rPr lang="fr-FR" err="1">
                <a:solidFill>
                  <a:schemeClr val="bg1"/>
                </a:solidFill>
                <a:latin typeface="Encode Sans" panose="020B0604020202020204" charset="0"/>
              </a:rPr>
              <a:t>Insurance</a:t>
            </a:r>
            <a:endParaRPr lang="fr-FR">
              <a:solidFill>
                <a:schemeClr val="bg1"/>
              </a:solidFill>
              <a:latin typeface="Encode Sans" panose="020B0604020202020204" charset="0"/>
            </a:endParaRPr>
          </a:p>
        </p:txBody>
      </p:sp>
      <p:sp>
        <p:nvSpPr>
          <p:cNvPr id="20" name="TextBox 19">
            <a:extLst>
              <a:ext uri="{FF2B5EF4-FFF2-40B4-BE49-F238E27FC236}">
                <a16:creationId xmlns:a16="http://schemas.microsoft.com/office/drawing/2014/main" id="{636F8F22-1432-7941-905D-9A1BE729F9AA}"/>
              </a:ext>
            </a:extLst>
          </p:cNvPr>
          <p:cNvSpPr txBox="1"/>
          <p:nvPr/>
        </p:nvSpPr>
        <p:spPr>
          <a:xfrm>
            <a:off x="4464989" y="4420550"/>
            <a:ext cx="2954457" cy="769441"/>
          </a:xfrm>
          <a:prstGeom prst="rect">
            <a:avLst/>
          </a:prstGeom>
          <a:noFill/>
        </p:spPr>
        <p:txBody>
          <a:bodyPr wrap="square">
            <a:spAutoFit/>
          </a:bodyPr>
          <a:lstStyle/>
          <a:p>
            <a:pPr marL="285750" indent="-285750">
              <a:buFont typeface="Arial" panose="020B0604020202020204" pitchFamily="34" charset="0"/>
              <a:buChar char="•"/>
              <a:defRPr/>
            </a:pPr>
            <a:r>
              <a:rPr lang="en-GB" sz="1100">
                <a:solidFill>
                  <a:schemeClr val="bg1"/>
                </a:solidFill>
                <a:latin typeface="Encode Sans" panose="020B0604020202020204" charset="0"/>
              </a:rPr>
              <a:t>Cover level</a:t>
            </a:r>
          </a:p>
          <a:p>
            <a:pPr marL="285750" indent="-285750">
              <a:buFont typeface="Arial" panose="020B0604020202020204" pitchFamily="34" charset="0"/>
              <a:buChar char="•"/>
              <a:defRPr/>
            </a:pPr>
            <a:r>
              <a:rPr lang="en-GB" sz="1100">
                <a:solidFill>
                  <a:schemeClr val="bg1"/>
                </a:solidFill>
                <a:latin typeface="Encode Sans" panose="020B0604020202020204" charset="0"/>
              </a:rPr>
              <a:t>Starting bonus/malus</a:t>
            </a:r>
          </a:p>
          <a:p>
            <a:pPr marL="285750" indent="-285750">
              <a:buFont typeface="Arial" panose="020B0604020202020204" pitchFamily="34" charset="0"/>
              <a:buChar char="•"/>
              <a:defRPr/>
            </a:pPr>
            <a:r>
              <a:rPr lang="en-GB" sz="1100">
                <a:solidFill>
                  <a:schemeClr val="bg1"/>
                </a:solidFill>
                <a:latin typeface="Encode Sans" panose="020B0604020202020204" charset="0"/>
              </a:rPr>
              <a:t>Excess level</a:t>
            </a:r>
          </a:p>
          <a:p>
            <a:pPr marL="285750" indent="-285750">
              <a:buFont typeface="Arial" panose="020B0604020202020204" pitchFamily="34" charset="0"/>
              <a:buChar char="•"/>
              <a:defRPr/>
            </a:pPr>
            <a:r>
              <a:rPr lang="en-GB" sz="1100">
                <a:solidFill>
                  <a:schemeClr val="bg1"/>
                </a:solidFill>
                <a:latin typeface="Encode Sans" panose="020B0604020202020204" charset="0"/>
              </a:rPr>
              <a:t>Driver's insurance</a:t>
            </a:r>
            <a:endParaRPr lang="fr-FR" sz="1100">
              <a:solidFill>
                <a:schemeClr val="bg1"/>
              </a:solidFill>
              <a:latin typeface="Encode Sans" panose="020B0604020202020204" charset="0"/>
            </a:endParaRPr>
          </a:p>
        </p:txBody>
      </p:sp>
      <p:sp>
        <p:nvSpPr>
          <p:cNvPr id="21" name="TextBox 20">
            <a:extLst>
              <a:ext uri="{FF2B5EF4-FFF2-40B4-BE49-F238E27FC236}">
                <a16:creationId xmlns:a16="http://schemas.microsoft.com/office/drawing/2014/main" id="{20B8FF54-D7D4-4C10-BA40-EADA03B3D4CF}"/>
              </a:ext>
            </a:extLst>
          </p:cNvPr>
          <p:cNvSpPr txBox="1"/>
          <p:nvPr/>
        </p:nvSpPr>
        <p:spPr>
          <a:xfrm>
            <a:off x="8371356" y="4078700"/>
            <a:ext cx="3240869" cy="369332"/>
          </a:xfrm>
          <a:prstGeom prst="rect">
            <a:avLst/>
          </a:prstGeom>
          <a:noFill/>
        </p:spPr>
        <p:txBody>
          <a:bodyPr wrap="square">
            <a:spAutoFit/>
          </a:bodyPr>
          <a:lstStyle/>
          <a:p>
            <a:pPr>
              <a:defRPr/>
            </a:pPr>
            <a:r>
              <a:rPr lang="fr-FR">
                <a:solidFill>
                  <a:schemeClr val="bg1"/>
                </a:solidFill>
                <a:latin typeface="Encode Sans" panose="020B0604020202020204" charset="0"/>
              </a:rPr>
              <a:t>Road Assistance</a:t>
            </a:r>
          </a:p>
        </p:txBody>
      </p:sp>
      <p:sp>
        <p:nvSpPr>
          <p:cNvPr id="22" name="TextBox 21">
            <a:extLst>
              <a:ext uri="{FF2B5EF4-FFF2-40B4-BE49-F238E27FC236}">
                <a16:creationId xmlns:a16="http://schemas.microsoft.com/office/drawing/2014/main" id="{65152F50-AE3E-8F9A-991D-1855DA2AB510}"/>
              </a:ext>
            </a:extLst>
          </p:cNvPr>
          <p:cNvSpPr txBox="1"/>
          <p:nvPr/>
        </p:nvSpPr>
        <p:spPr>
          <a:xfrm>
            <a:off x="8436013" y="4420550"/>
            <a:ext cx="2954457" cy="430887"/>
          </a:xfrm>
          <a:prstGeom prst="rect">
            <a:avLst/>
          </a:prstGeom>
          <a:noFill/>
        </p:spPr>
        <p:txBody>
          <a:bodyPr wrap="square">
            <a:spAutoFit/>
          </a:bodyPr>
          <a:lstStyle/>
          <a:p>
            <a:pPr marL="285750" indent="-285750">
              <a:buFont typeface="Arial" panose="020B0604020202020204" pitchFamily="34" charset="0"/>
              <a:buChar char="•"/>
              <a:defRPr/>
            </a:pPr>
            <a:r>
              <a:rPr lang="fr-FR" sz="1100">
                <a:solidFill>
                  <a:schemeClr val="bg1"/>
                </a:solidFill>
                <a:latin typeface="Encode Sans" panose="020B0604020202020204" charset="0"/>
              </a:rPr>
              <a:t>Territorial </a:t>
            </a:r>
            <a:r>
              <a:rPr lang="fr-FR" sz="1100" err="1">
                <a:solidFill>
                  <a:schemeClr val="bg1"/>
                </a:solidFill>
                <a:latin typeface="Encode Sans" panose="020B0604020202020204" charset="0"/>
              </a:rPr>
              <a:t>validity</a:t>
            </a:r>
            <a:endParaRPr lang="fr-FR" sz="1100">
              <a:solidFill>
                <a:schemeClr val="bg1"/>
              </a:solidFill>
              <a:latin typeface="Encode Sans" panose="020B0604020202020204" charset="0"/>
            </a:endParaRPr>
          </a:p>
          <a:p>
            <a:pPr marL="285750" indent="-285750">
              <a:buFont typeface="Arial" panose="020B0604020202020204" pitchFamily="34" charset="0"/>
              <a:buChar char="•"/>
              <a:defRPr/>
            </a:pPr>
            <a:r>
              <a:rPr lang="fr-FR" sz="1100" err="1">
                <a:solidFill>
                  <a:schemeClr val="bg1"/>
                </a:solidFill>
                <a:latin typeface="Encode Sans" panose="020B0604020202020204" charset="0"/>
              </a:rPr>
              <a:t>Coverage</a:t>
            </a:r>
            <a:r>
              <a:rPr lang="fr-FR" sz="1100">
                <a:solidFill>
                  <a:schemeClr val="bg1"/>
                </a:solidFill>
                <a:latin typeface="Encode Sans" panose="020B0604020202020204" charset="0"/>
              </a:rPr>
              <a:t> (</a:t>
            </a:r>
            <a:r>
              <a:rPr lang="fr-FR" sz="1100" err="1">
                <a:solidFill>
                  <a:schemeClr val="bg1"/>
                </a:solidFill>
                <a:latin typeface="Encode Sans" panose="020B0604020202020204" charset="0"/>
              </a:rPr>
              <a:t>vehicle</a:t>
            </a:r>
            <a:r>
              <a:rPr lang="fr-FR" sz="1100">
                <a:solidFill>
                  <a:schemeClr val="bg1"/>
                </a:solidFill>
                <a:latin typeface="Encode Sans" panose="020B0604020202020204" charset="0"/>
              </a:rPr>
              <a:t> / </a:t>
            </a:r>
            <a:r>
              <a:rPr lang="fr-FR" sz="1100" err="1">
                <a:solidFill>
                  <a:schemeClr val="bg1"/>
                </a:solidFill>
                <a:latin typeface="Encode Sans" panose="020B0604020202020204" charset="0"/>
              </a:rPr>
              <a:t>persons</a:t>
            </a:r>
            <a:r>
              <a:rPr lang="fr-FR" sz="1100">
                <a:solidFill>
                  <a:schemeClr val="bg1"/>
                </a:solidFill>
                <a:latin typeface="Encode Sans" panose="020B0604020202020204" charset="0"/>
              </a:rPr>
              <a:t>)</a:t>
            </a:r>
          </a:p>
        </p:txBody>
      </p:sp>
      <p:sp>
        <p:nvSpPr>
          <p:cNvPr id="23" name="TextBox 22">
            <a:extLst>
              <a:ext uri="{FF2B5EF4-FFF2-40B4-BE49-F238E27FC236}">
                <a16:creationId xmlns:a16="http://schemas.microsoft.com/office/drawing/2014/main" id="{AD0A848C-7AA5-5817-72AE-E31162FFDFF4}"/>
              </a:ext>
            </a:extLst>
          </p:cNvPr>
          <p:cNvSpPr txBox="1"/>
          <p:nvPr/>
        </p:nvSpPr>
        <p:spPr>
          <a:xfrm>
            <a:off x="4346009" y="5534316"/>
            <a:ext cx="3240869" cy="369332"/>
          </a:xfrm>
          <a:prstGeom prst="rect">
            <a:avLst/>
          </a:prstGeom>
          <a:noFill/>
        </p:spPr>
        <p:txBody>
          <a:bodyPr wrap="square">
            <a:spAutoFit/>
          </a:bodyPr>
          <a:lstStyle/>
          <a:p>
            <a:pPr>
              <a:defRPr/>
            </a:pPr>
            <a:r>
              <a:rPr lang="fr-FR" err="1">
                <a:solidFill>
                  <a:schemeClr val="bg1"/>
                </a:solidFill>
                <a:latin typeface="Encode Sans" panose="020B0604020202020204" charset="0"/>
              </a:rPr>
              <a:t>Other</a:t>
            </a:r>
            <a:r>
              <a:rPr lang="fr-FR">
                <a:solidFill>
                  <a:schemeClr val="bg1"/>
                </a:solidFill>
                <a:latin typeface="Encode Sans" panose="020B0604020202020204" charset="0"/>
              </a:rPr>
              <a:t> services</a:t>
            </a:r>
          </a:p>
        </p:txBody>
      </p:sp>
      <p:sp>
        <p:nvSpPr>
          <p:cNvPr id="24" name="TextBox 23">
            <a:extLst>
              <a:ext uri="{FF2B5EF4-FFF2-40B4-BE49-F238E27FC236}">
                <a16:creationId xmlns:a16="http://schemas.microsoft.com/office/drawing/2014/main" id="{86848BE6-D075-CC94-84F8-FD4B66091329}"/>
              </a:ext>
            </a:extLst>
          </p:cNvPr>
          <p:cNvSpPr txBox="1"/>
          <p:nvPr/>
        </p:nvSpPr>
        <p:spPr>
          <a:xfrm>
            <a:off x="4464989" y="5946288"/>
            <a:ext cx="2954457" cy="430887"/>
          </a:xfrm>
          <a:prstGeom prst="rect">
            <a:avLst/>
          </a:prstGeom>
          <a:noFill/>
        </p:spPr>
        <p:txBody>
          <a:bodyPr wrap="square">
            <a:spAutoFit/>
          </a:bodyPr>
          <a:lstStyle/>
          <a:p>
            <a:pPr marL="285750" indent="-285750">
              <a:buFont typeface="Arial" panose="020B0604020202020204" pitchFamily="34" charset="0"/>
              <a:buChar char="•"/>
              <a:defRPr/>
            </a:pPr>
            <a:r>
              <a:rPr lang="fr-FR" sz="1100" err="1">
                <a:solidFill>
                  <a:schemeClr val="bg1"/>
                </a:solidFill>
                <a:latin typeface="Encode Sans" panose="020B0604020202020204" charset="0"/>
              </a:rPr>
              <a:t>Connected</a:t>
            </a:r>
            <a:r>
              <a:rPr lang="fr-FR" sz="1100">
                <a:solidFill>
                  <a:schemeClr val="bg1"/>
                </a:solidFill>
                <a:latin typeface="Encode Sans" panose="020B0604020202020204" charset="0"/>
              </a:rPr>
              <a:t> Services</a:t>
            </a:r>
          </a:p>
          <a:p>
            <a:pPr marL="285750" indent="-285750">
              <a:buFont typeface="Arial" panose="020B0604020202020204" pitchFamily="34" charset="0"/>
              <a:buChar char="•"/>
              <a:defRPr/>
            </a:pPr>
            <a:r>
              <a:rPr lang="fr-FR" sz="1100">
                <a:solidFill>
                  <a:schemeClr val="bg1"/>
                </a:solidFill>
                <a:latin typeface="Encode Sans" panose="020B0604020202020204" charset="0"/>
              </a:rPr>
              <a:t>Fleet management</a:t>
            </a:r>
          </a:p>
        </p:txBody>
      </p:sp>
      <p:pic>
        <p:nvPicPr>
          <p:cNvPr id="11" name="Picture 2" descr="Stellantis dévoile un florilège de slogans pour ses marques">
            <a:extLst>
              <a:ext uri="{FF2B5EF4-FFF2-40B4-BE49-F238E27FC236}">
                <a16:creationId xmlns:a16="http://schemas.microsoft.com/office/drawing/2014/main" id="{2E483924-A815-131C-1C44-67F43BC23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31" y="624992"/>
            <a:ext cx="430722" cy="26291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7" name="Picture 26" descr="Drapeaux Monde Banque d'images et photos libres de droit - iStock">
            <a:extLst>
              <a:ext uri="{FF2B5EF4-FFF2-40B4-BE49-F238E27FC236}">
                <a16:creationId xmlns:a16="http://schemas.microsoft.com/office/drawing/2014/main" id="{6135F5AE-9AEC-28B6-9B01-461F02FA5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58" y="599712"/>
            <a:ext cx="314758" cy="28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00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47" grpId="0" animBg="1"/>
      <p:bldP spid="2" grpId="0" animBg="1"/>
      <p:bldP spid="3" grpId="0" animBg="1"/>
      <p:bldP spid="4" grpId="0" animBg="1"/>
      <p:bldP spid="6" grpId="0" animBg="1"/>
      <p:bldP spid="12" grpId="0"/>
      <p:bldP spid="18" grpId="0"/>
      <p:bldP spid="5" grpId="0"/>
      <p:bldP spid="7" grpId="0"/>
      <p:bldP spid="9" grpId="0"/>
      <p:bldP spid="10" grpId="0"/>
      <p:bldP spid="14" grpId="0"/>
      <p:bldP spid="17" grpId="0"/>
      <p:bldP spid="19" grpId="0"/>
      <p:bldP spid="20" grpId="0"/>
      <p:bldP spid="21"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E2131DA-A825-27BD-3A20-39C192AD5EBC}"/>
              </a:ext>
            </a:extLst>
          </p:cNvPr>
          <p:cNvSpPr>
            <a:spLocks noGrp="1"/>
          </p:cNvSpPr>
          <p:nvPr>
            <p:ph type="body" idx="1"/>
          </p:nvPr>
        </p:nvSpPr>
        <p:spPr/>
        <p:txBody>
          <a:bodyPr/>
          <a:lstStyle/>
          <a:p>
            <a:r>
              <a:rPr lang="en-GB"/>
              <a:t>Case study phase #2 - Comparing OL offers in practice</a:t>
            </a:r>
            <a:endParaRPr lang="en-US"/>
          </a:p>
        </p:txBody>
      </p:sp>
      <p:sp>
        <p:nvSpPr>
          <p:cNvPr id="7" name="Text Placeholder 6">
            <a:extLst>
              <a:ext uri="{FF2B5EF4-FFF2-40B4-BE49-F238E27FC236}">
                <a16:creationId xmlns:a16="http://schemas.microsoft.com/office/drawing/2014/main" id="{1D2C9E2E-28BF-87A3-9D55-1EF33B681BA5}"/>
              </a:ext>
            </a:extLst>
          </p:cNvPr>
          <p:cNvSpPr>
            <a:spLocks noGrp="1"/>
          </p:cNvSpPr>
          <p:nvPr>
            <p:ph type="body" sz="quarter" idx="19"/>
          </p:nvPr>
        </p:nvSpPr>
        <p:spPr/>
        <p:txBody>
          <a:bodyPr/>
          <a:lstStyle/>
          <a:p>
            <a:r>
              <a:rPr lang="fr-BE"/>
              <a:t>03</a:t>
            </a:r>
            <a:endParaRPr lang="en-US"/>
          </a:p>
        </p:txBody>
      </p:sp>
      <p:sp>
        <p:nvSpPr>
          <p:cNvPr id="160771" name="Content Placeholder 3">
            <a:extLst>
              <a:ext uri="{FF2B5EF4-FFF2-40B4-BE49-F238E27FC236}">
                <a16:creationId xmlns:a16="http://schemas.microsoft.com/office/drawing/2014/main" id="{C15C83C7-EA78-4814-B887-D1473E3AEFE4}"/>
              </a:ext>
            </a:extLst>
          </p:cNvPr>
          <p:cNvSpPr>
            <a:spLocks noGrp="1"/>
          </p:cNvSpPr>
          <p:nvPr>
            <p:ph type="body" sz="quarter" idx="13"/>
          </p:nvPr>
        </p:nvSpPr>
        <p:spPr>
          <a:xfrm>
            <a:off x="546100" y="965425"/>
            <a:ext cx="10800000" cy="4928031"/>
          </a:xfrm>
        </p:spPr>
        <p:txBody>
          <a:bodyPr/>
          <a:lstStyle/>
          <a:p>
            <a:pPr marL="0" indent="0">
              <a:spcBef>
                <a:spcPct val="0"/>
              </a:spcBef>
              <a:buClr>
                <a:schemeClr val="tx2"/>
              </a:buClr>
              <a:buNone/>
            </a:pPr>
            <a:r>
              <a:rPr lang="fr-FR" altLang="fr-FR" sz="2000" b="1" kern="0" err="1">
                <a:solidFill>
                  <a:schemeClr val="tx1"/>
                </a:solidFill>
                <a:latin typeface="+mn-lt"/>
              </a:rPr>
              <a:t>Step</a:t>
            </a:r>
            <a:r>
              <a:rPr lang="fr-FR" altLang="fr-FR" sz="2000" b="1" kern="0">
                <a:solidFill>
                  <a:schemeClr val="tx1"/>
                </a:solidFill>
                <a:latin typeface="+mn-lt"/>
              </a:rPr>
              <a:t> 2 - Services</a:t>
            </a:r>
          </a:p>
        </p:txBody>
      </p:sp>
      <p:sp>
        <p:nvSpPr>
          <p:cNvPr id="10" name="Slide Number Placeholder 2">
            <a:extLst>
              <a:ext uri="{FF2B5EF4-FFF2-40B4-BE49-F238E27FC236}">
                <a16:creationId xmlns:a16="http://schemas.microsoft.com/office/drawing/2014/main" id="{F9237A2C-0EA8-87A8-C8D5-8128331F10C6}"/>
              </a:ext>
            </a:extLst>
          </p:cNvPr>
          <p:cNvSpPr>
            <a:spLocks noGrp="1"/>
          </p:cNvSpPr>
          <p:nvPr>
            <p:ph type="sldNum" sz="quarter" idx="17"/>
          </p:nvPr>
        </p:nvSpPr>
        <p:spPr/>
        <p:txBody>
          <a:bodyPr/>
          <a:lstStyle/>
          <a:p>
            <a:fld id="{6604329A-497E-4999-AF33-FDAE6902A437}" type="slidenum">
              <a:rPr lang="en-US" smtClean="0"/>
              <a:pPr/>
              <a:t>27</a:t>
            </a:fld>
            <a:endParaRPr lang="en-US"/>
          </a:p>
        </p:txBody>
      </p:sp>
      <p:sp>
        <p:nvSpPr>
          <p:cNvPr id="9" name="Title 1">
            <a:extLst>
              <a:ext uri="{FF2B5EF4-FFF2-40B4-BE49-F238E27FC236}">
                <a16:creationId xmlns:a16="http://schemas.microsoft.com/office/drawing/2014/main" id="{4D6236B6-3537-4CFB-B280-369BEF461C02}"/>
              </a:ext>
            </a:extLst>
          </p:cNvPr>
          <p:cNvSpPr>
            <a:spLocks noGrp="1"/>
          </p:cNvSpPr>
          <p:nvPr>
            <p:ph type="title"/>
          </p:nvPr>
        </p:nvSpPr>
        <p:spPr/>
        <p:txBody>
          <a:bodyPr/>
          <a:lstStyle/>
          <a:p>
            <a:r>
              <a:rPr lang="fr-FR"/>
              <a:t>Illustrative EXAMPLE</a:t>
            </a:r>
            <a:endParaRPr lang="en-US"/>
          </a:p>
        </p:txBody>
      </p:sp>
      <p:sp>
        <p:nvSpPr>
          <p:cNvPr id="160819" name="Rectangle 7">
            <a:extLst>
              <a:ext uri="{FF2B5EF4-FFF2-40B4-BE49-F238E27FC236}">
                <a16:creationId xmlns:a16="http://schemas.microsoft.com/office/drawing/2014/main" id="{F298D43E-EAE6-4554-AA84-CB57B56D1470}"/>
              </a:ext>
            </a:extLst>
          </p:cNvPr>
          <p:cNvSpPr>
            <a:spLocks noChangeArrowheads="1"/>
          </p:cNvSpPr>
          <p:nvPr/>
        </p:nvSpPr>
        <p:spPr bwMode="auto">
          <a:xfrm>
            <a:off x="1663817" y="1886825"/>
            <a:ext cx="2772562" cy="38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7" tIns="44378" rIns="88757" bIns="44378">
            <a:spAutoFit/>
          </a:bodyPr>
          <a:lstStyle>
            <a:lvl1pPr eaLnBrk="0" hangingPunct="0">
              <a:spcBef>
                <a:spcPct val="35000"/>
              </a:spcBef>
              <a:buClr>
                <a:srgbClr val="F7B100"/>
              </a:buClr>
              <a:buFont typeface="Wingdings" panose="05000000000000000000" pitchFamily="2" charset="2"/>
              <a:buChar char="§"/>
              <a:defRPr sz="2200" b="1">
                <a:solidFill>
                  <a:schemeClr val="tx1"/>
                </a:solidFill>
                <a:latin typeface="Arial" panose="020B0604020202020204" pitchFamily="34" charset="0"/>
              </a:defRPr>
            </a:lvl1pPr>
            <a:lvl2pPr marL="742950" indent="-285750" eaLnBrk="0" hangingPunct="0">
              <a:spcBef>
                <a:spcPct val="30000"/>
              </a:spcBef>
              <a:buClr>
                <a:srgbClr val="F7B100"/>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Bef>
                <a:spcPct val="35000"/>
              </a:spcBef>
              <a:buFont typeface="Wingdings" panose="05000000000000000000" pitchFamily="2" charset="2"/>
              <a:buChar char="§"/>
              <a:defRPr sz="1500">
                <a:solidFill>
                  <a:schemeClr val="tx1"/>
                </a:solidFill>
                <a:latin typeface="Arial" panose="020B0604020202020204" pitchFamily="34" charset="0"/>
              </a:defRPr>
            </a:lvl3pPr>
            <a:lvl4pPr marL="1600200" indent="-228600" eaLnBrk="0" hangingPunct="0">
              <a:spcBef>
                <a:spcPct val="40000"/>
              </a:spcBef>
              <a:buFont typeface="Wingdings" panose="05000000000000000000" pitchFamily="2" charset="2"/>
              <a:buChar char="§"/>
              <a:defRPr sz="1200">
                <a:solidFill>
                  <a:schemeClr val="tx1"/>
                </a:solidFill>
                <a:latin typeface="Arial" panose="020B0604020202020204" pitchFamily="34" charset="0"/>
              </a:defRPr>
            </a:lvl4pPr>
            <a:lvl5pPr marL="2057400" indent="-228600" eaLnBrk="0" hangingPunct="0">
              <a:spcBef>
                <a:spcPct val="20000"/>
              </a:spcBef>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100">
                <a:solidFill>
                  <a:schemeClr val="tx1"/>
                </a:solidFill>
                <a:latin typeface="Arial" panose="020B0604020202020204" pitchFamily="34" charset="0"/>
              </a:defRPr>
            </a:lvl9pPr>
          </a:lstStyle>
          <a:p>
            <a:pPr algn="ctr" eaLnBrk="1" hangingPunct="1">
              <a:spcBef>
                <a:spcPct val="0"/>
              </a:spcBef>
              <a:buClrTx/>
              <a:buFontTx/>
              <a:buNone/>
            </a:pPr>
            <a:r>
              <a:rPr lang="fr-BE" altLang="fr-FR" sz="1938" b="0" noProof="1">
                <a:solidFill>
                  <a:schemeClr val="bg1"/>
                </a:solidFill>
                <a:latin typeface="Encode Sans" panose="020B0604020202020204" charset="0"/>
              </a:rPr>
              <a:t>Étape 2</a:t>
            </a:r>
          </a:p>
        </p:txBody>
      </p:sp>
      <p:graphicFrame>
        <p:nvGraphicFramePr>
          <p:cNvPr id="4" name="Tableau 3">
            <a:extLst>
              <a:ext uri="{FF2B5EF4-FFF2-40B4-BE49-F238E27FC236}">
                <a16:creationId xmlns:a16="http://schemas.microsoft.com/office/drawing/2014/main" id="{66A70DF5-4428-4E34-A8B8-EF9D4EA1D8B1}"/>
              </a:ext>
            </a:extLst>
          </p:cNvPr>
          <p:cNvGraphicFramePr>
            <a:graphicFrameLocks noGrp="1"/>
          </p:cNvGraphicFramePr>
          <p:nvPr>
            <p:extLst>
              <p:ext uri="{D42A27DB-BD31-4B8C-83A1-F6EECF244321}">
                <p14:modId xmlns:p14="http://schemas.microsoft.com/office/powerpoint/2010/main" val="299987603"/>
              </p:ext>
            </p:extLst>
          </p:nvPr>
        </p:nvGraphicFramePr>
        <p:xfrm>
          <a:off x="2317997" y="1421975"/>
          <a:ext cx="7236805" cy="3996981"/>
        </p:xfrm>
        <a:graphic>
          <a:graphicData uri="http://schemas.openxmlformats.org/drawingml/2006/table">
            <a:tbl>
              <a:tblPr firstRow="1" bandRow="1">
                <a:tableStyleId>{5C22544A-7EE6-4342-B048-85BDC9FD1C3A}</a:tableStyleId>
              </a:tblPr>
              <a:tblGrid>
                <a:gridCol w="3419343">
                  <a:extLst>
                    <a:ext uri="{9D8B030D-6E8A-4147-A177-3AD203B41FA5}">
                      <a16:colId xmlns:a16="http://schemas.microsoft.com/office/drawing/2014/main" val="3078145440"/>
                    </a:ext>
                  </a:extLst>
                </a:gridCol>
                <a:gridCol w="1908731">
                  <a:extLst>
                    <a:ext uri="{9D8B030D-6E8A-4147-A177-3AD203B41FA5}">
                      <a16:colId xmlns:a16="http://schemas.microsoft.com/office/drawing/2014/main" val="2720797708"/>
                    </a:ext>
                  </a:extLst>
                </a:gridCol>
                <a:gridCol w="1908731">
                  <a:extLst>
                    <a:ext uri="{9D8B030D-6E8A-4147-A177-3AD203B41FA5}">
                      <a16:colId xmlns:a16="http://schemas.microsoft.com/office/drawing/2014/main" val="1371228805"/>
                    </a:ext>
                  </a:extLst>
                </a:gridCol>
              </a:tblGrid>
              <a:tr h="444109">
                <a:tc>
                  <a:txBody>
                    <a:bodyPr/>
                    <a:lstStyle/>
                    <a:p>
                      <a:endParaRPr lang="fr-BE"/>
                    </a:p>
                  </a:txBody>
                  <a:tcPr>
                    <a:lnB w="12700" cap="flat" cmpd="sng" algn="ctr">
                      <a:solidFill>
                        <a:schemeClr val="tx1"/>
                      </a:solidFill>
                      <a:prstDash val="sysDot"/>
                      <a:round/>
                      <a:headEnd type="none" w="med" len="med"/>
                      <a:tailEnd type="none" w="med" len="med"/>
                    </a:lnB>
                    <a:solidFill>
                      <a:schemeClr val="bg1"/>
                    </a:solidFill>
                  </a:tcPr>
                </a:tc>
                <a:tc>
                  <a:txBody>
                    <a:bodyPr/>
                    <a:lstStyle/>
                    <a:p>
                      <a:pPr algn="ctr"/>
                      <a:r>
                        <a:rPr lang="fr-BE"/>
                        <a:t>OFFER A</a:t>
                      </a:r>
                    </a:p>
                  </a:txBody>
                  <a:tcPr>
                    <a:solidFill>
                      <a:schemeClr val="accent4"/>
                    </a:solidFill>
                  </a:tcPr>
                </a:tc>
                <a:tc>
                  <a:txBody>
                    <a:bodyPr/>
                    <a:lstStyle/>
                    <a:p>
                      <a:pPr algn="ctr"/>
                      <a:r>
                        <a:rPr lang="fr-BE"/>
                        <a:t>OFFER B</a:t>
                      </a:r>
                    </a:p>
                  </a:txBody>
                  <a:tcPr>
                    <a:solidFill>
                      <a:schemeClr val="accent6"/>
                    </a:solidFill>
                  </a:tcPr>
                </a:tc>
                <a:extLst>
                  <a:ext uri="{0D108BD9-81ED-4DB2-BD59-A6C34878D82A}">
                    <a16:rowId xmlns:a16="http://schemas.microsoft.com/office/drawing/2014/main" val="2474712796"/>
                  </a:ext>
                </a:extLst>
              </a:tr>
              <a:tr h="444109">
                <a:tc>
                  <a:txBody>
                    <a:bodyPr/>
                    <a:lstStyle/>
                    <a:p>
                      <a:pPr lvl="1"/>
                      <a:r>
                        <a:rPr lang="fr-BE" sz="1800" kern="1200">
                          <a:solidFill>
                            <a:schemeClr val="dk1"/>
                          </a:solidFill>
                          <a:latin typeface="+mn-lt"/>
                          <a:ea typeface="+mn-ea"/>
                          <a:cs typeface="+mn-cs"/>
                        </a:rPr>
                        <a:t>Financial </a:t>
                      </a:r>
                      <a:r>
                        <a:rPr lang="fr-BE" sz="1800" kern="1200" err="1">
                          <a:solidFill>
                            <a:schemeClr val="dk1"/>
                          </a:solidFill>
                          <a:latin typeface="+mn-lt"/>
                          <a:ea typeface="+mn-ea"/>
                          <a:cs typeface="+mn-cs"/>
                        </a:rPr>
                        <a:t>rent</a:t>
                      </a:r>
                      <a:endParaRPr lang="fr-BE" sz="1800" kern="120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700" noProof="0"/>
                        <a:t>387 €</a:t>
                      </a:r>
                    </a:p>
                  </a:txBody>
                  <a:tcPr marL="91431" marR="91431" marT="42598" marB="42598">
                    <a:lnL w="12700" cmpd="sng">
                      <a:noFill/>
                    </a:lnL>
                    <a:solidFill>
                      <a:schemeClr val="accent4"/>
                    </a:solidFill>
                  </a:tcPr>
                </a:tc>
                <a:tc>
                  <a:txBody>
                    <a:bodyPr/>
                    <a:lstStyle/>
                    <a:p>
                      <a:pPr algn="ctr"/>
                      <a:r>
                        <a:rPr lang="en-GB" sz="1700" noProof="0">
                          <a:solidFill>
                            <a:schemeClr val="bg1"/>
                          </a:solidFill>
                        </a:rPr>
                        <a:t>387 €</a:t>
                      </a:r>
                    </a:p>
                  </a:txBody>
                  <a:tcPr marL="91431" marR="91431" marT="42598" marB="42598">
                    <a:solidFill>
                      <a:schemeClr val="accent6"/>
                    </a:solidFill>
                  </a:tcPr>
                </a:tc>
                <a:extLst>
                  <a:ext uri="{0D108BD9-81ED-4DB2-BD59-A6C34878D82A}">
                    <a16:rowId xmlns:a16="http://schemas.microsoft.com/office/drawing/2014/main" val="1716124588"/>
                  </a:ext>
                </a:extLst>
              </a:tr>
              <a:tr h="444109">
                <a:tc>
                  <a:txBody>
                    <a:bodyPr/>
                    <a:lstStyle/>
                    <a:p>
                      <a:pPr lvl="1"/>
                      <a:r>
                        <a:rPr lang="en-GB" sz="1800" kern="1200" noProof="0">
                          <a:solidFill>
                            <a:schemeClr val="dk1"/>
                          </a:solidFill>
                          <a:latin typeface="+mn-lt"/>
                          <a:ea typeface="+mn-ea"/>
                          <a:cs typeface="+mn-cs"/>
                        </a:rPr>
                        <a:t>Taxes</a:t>
                      </a:r>
                      <a:endParaRPr lang="fr-BE" sz="1800" kern="120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700" noProof="0"/>
                        <a:t>10 €</a:t>
                      </a:r>
                    </a:p>
                  </a:txBody>
                  <a:tcPr marL="91431" marR="91431" marT="42598" marB="42598">
                    <a:lnL w="12700" cmpd="sng">
                      <a:noFill/>
                    </a:lnL>
                    <a:solidFill>
                      <a:schemeClr val="accent4"/>
                    </a:solidFill>
                  </a:tcPr>
                </a:tc>
                <a:tc>
                  <a:txBody>
                    <a:bodyPr/>
                    <a:lstStyle/>
                    <a:p>
                      <a:pPr algn="ctr"/>
                      <a:r>
                        <a:rPr lang="en-GB" sz="1700" noProof="0">
                          <a:solidFill>
                            <a:schemeClr val="bg1"/>
                          </a:solidFill>
                        </a:rPr>
                        <a:t>10 €</a:t>
                      </a:r>
                    </a:p>
                  </a:txBody>
                  <a:tcPr marL="91431" marR="91431" marT="42598" marB="42598">
                    <a:solidFill>
                      <a:schemeClr val="accent6"/>
                    </a:solidFill>
                  </a:tcPr>
                </a:tc>
                <a:extLst>
                  <a:ext uri="{0D108BD9-81ED-4DB2-BD59-A6C34878D82A}">
                    <a16:rowId xmlns:a16="http://schemas.microsoft.com/office/drawing/2014/main" val="733372195"/>
                  </a:ext>
                </a:extLst>
              </a:tr>
              <a:tr h="444109">
                <a:tc>
                  <a:txBody>
                    <a:bodyPr/>
                    <a:lstStyle/>
                    <a:p>
                      <a:pPr lvl="1"/>
                      <a:r>
                        <a:rPr lang="en-GB" sz="1700" noProof="0"/>
                        <a:t>Car insurance</a:t>
                      </a:r>
                    </a:p>
                  </a:txBody>
                  <a:tcPr marL="91431" marR="91431" marT="42598" marB="4259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1700" noProof="0"/>
                        <a:t>60 €</a:t>
                      </a:r>
                    </a:p>
                  </a:txBody>
                  <a:tcPr marL="91431" marR="91431" marT="42598" marB="42598">
                    <a:solidFill>
                      <a:schemeClr val="accent4"/>
                    </a:solidFill>
                  </a:tcPr>
                </a:tc>
                <a:tc>
                  <a:txBody>
                    <a:bodyPr/>
                    <a:lstStyle/>
                    <a:p>
                      <a:pPr algn="ctr"/>
                      <a:r>
                        <a:rPr lang="en-GB" sz="1700" noProof="0">
                          <a:solidFill>
                            <a:schemeClr val="bg1"/>
                          </a:solidFill>
                        </a:rPr>
                        <a:t>60 €</a:t>
                      </a:r>
                    </a:p>
                  </a:txBody>
                  <a:tcPr marL="91431" marR="91431" marT="42598" marB="42598">
                    <a:solidFill>
                      <a:schemeClr val="accent6"/>
                    </a:solidFill>
                  </a:tcPr>
                </a:tc>
                <a:extLst>
                  <a:ext uri="{0D108BD9-81ED-4DB2-BD59-A6C34878D82A}">
                    <a16:rowId xmlns:a16="http://schemas.microsoft.com/office/drawing/2014/main" val="1580011041"/>
                  </a:ext>
                </a:extLst>
              </a:tr>
              <a:tr h="444109">
                <a:tc>
                  <a:txBody>
                    <a:bodyPr/>
                    <a:lstStyle/>
                    <a:p>
                      <a:pPr lvl="1"/>
                      <a:r>
                        <a:rPr lang="en-GB" sz="1700" noProof="0"/>
                        <a:t>SMR</a:t>
                      </a:r>
                    </a:p>
                  </a:txBody>
                  <a:tcPr marL="91431" marR="91431" marT="42598" marB="4259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1700" noProof="0"/>
                        <a:t>64</a:t>
                      </a:r>
                      <a:r>
                        <a:rPr lang="en-GB" sz="1700" baseline="0" noProof="0"/>
                        <a:t> €</a:t>
                      </a:r>
                      <a:endParaRPr lang="en-GB" sz="1700" noProof="0"/>
                    </a:p>
                  </a:txBody>
                  <a:tcPr marL="91431" marR="91431" marT="42598" marB="42598">
                    <a:solidFill>
                      <a:schemeClr val="accent4"/>
                    </a:solidFill>
                  </a:tcPr>
                </a:tc>
                <a:tc>
                  <a:txBody>
                    <a:bodyPr/>
                    <a:lstStyle/>
                    <a:p>
                      <a:pPr algn="ctr"/>
                      <a:r>
                        <a:rPr lang="en-GB" sz="1700" noProof="0">
                          <a:solidFill>
                            <a:schemeClr val="bg1"/>
                          </a:solidFill>
                        </a:rPr>
                        <a:t>64</a:t>
                      </a:r>
                      <a:r>
                        <a:rPr lang="en-GB" sz="1700" baseline="0" noProof="0">
                          <a:solidFill>
                            <a:schemeClr val="bg1"/>
                          </a:solidFill>
                        </a:rPr>
                        <a:t> €</a:t>
                      </a:r>
                      <a:endParaRPr lang="en-GB" sz="1700" noProof="0">
                        <a:solidFill>
                          <a:schemeClr val="bg1"/>
                        </a:solidFill>
                      </a:endParaRPr>
                    </a:p>
                  </a:txBody>
                  <a:tcPr marL="91431" marR="91431" marT="42598" marB="42598">
                    <a:solidFill>
                      <a:schemeClr val="accent6"/>
                    </a:solidFill>
                  </a:tcPr>
                </a:tc>
                <a:extLst>
                  <a:ext uri="{0D108BD9-81ED-4DB2-BD59-A6C34878D82A}">
                    <a16:rowId xmlns:a16="http://schemas.microsoft.com/office/drawing/2014/main" val="2346065027"/>
                  </a:ext>
                </a:extLst>
              </a:tr>
              <a:tr h="444109">
                <a:tc>
                  <a:txBody>
                    <a:bodyPr/>
                    <a:lstStyle/>
                    <a:p>
                      <a:pPr lvl="1"/>
                      <a:r>
                        <a:rPr lang="en-GB" sz="1700" noProof="0"/>
                        <a:t>Road assistance</a:t>
                      </a:r>
                    </a:p>
                  </a:txBody>
                  <a:tcPr marL="91431" marR="91431" marT="42598" marB="4259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endParaRPr lang="en-GB" sz="1700" noProof="0"/>
                    </a:p>
                  </a:txBody>
                  <a:tcPr marL="91431" marR="91431" marT="42598" marB="42598">
                    <a:solidFill>
                      <a:schemeClr val="accent4"/>
                    </a:solidFill>
                  </a:tcPr>
                </a:tc>
                <a:tc>
                  <a:txBody>
                    <a:bodyPr/>
                    <a:lstStyle/>
                    <a:p>
                      <a:pPr algn="ctr"/>
                      <a:r>
                        <a:rPr lang="en-GB" sz="1700" noProof="0">
                          <a:solidFill>
                            <a:schemeClr val="bg1"/>
                          </a:solidFill>
                        </a:rPr>
                        <a:t>8 €</a:t>
                      </a:r>
                    </a:p>
                  </a:txBody>
                  <a:tcPr marL="91431" marR="91431" marT="42598" marB="42598">
                    <a:solidFill>
                      <a:schemeClr val="accent6"/>
                    </a:solidFill>
                  </a:tcPr>
                </a:tc>
                <a:extLst>
                  <a:ext uri="{0D108BD9-81ED-4DB2-BD59-A6C34878D82A}">
                    <a16:rowId xmlns:a16="http://schemas.microsoft.com/office/drawing/2014/main" val="2548864648"/>
                  </a:ext>
                </a:extLst>
              </a:tr>
              <a:tr h="444109">
                <a:tc>
                  <a:txBody>
                    <a:bodyPr/>
                    <a:lstStyle/>
                    <a:p>
                      <a:pPr lvl="1"/>
                      <a:r>
                        <a:rPr lang="en-GB" sz="1700" noProof="0"/>
                        <a:t>Winter tyres</a:t>
                      </a:r>
                    </a:p>
                  </a:txBody>
                  <a:tcPr marL="91431" marR="91431" marT="42598" marB="4259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1700" noProof="0"/>
                        <a:t>30 €</a:t>
                      </a:r>
                    </a:p>
                  </a:txBody>
                  <a:tcPr marL="91431" marR="91431" marT="42598" marB="42598">
                    <a:solidFill>
                      <a:schemeClr val="accent4"/>
                    </a:solidFill>
                  </a:tcPr>
                </a:tc>
                <a:tc>
                  <a:txBody>
                    <a:bodyPr/>
                    <a:lstStyle/>
                    <a:p>
                      <a:pPr algn="ctr"/>
                      <a:r>
                        <a:rPr lang="en-GB" sz="1700" noProof="0">
                          <a:solidFill>
                            <a:schemeClr val="bg1"/>
                          </a:solidFill>
                        </a:rPr>
                        <a:t>30 €</a:t>
                      </a:r>
                    </a:p>
                  </a:txBody>
                  <a:tcPr marL="91431" marR="91431" marT="42598" marB="42598">
                    <a:solidFill>
                      <a:schemeClr val="accent6"/>
                    </a:solidFill>
                  </a:tcPr>
                </a:tc>
                <a:extLst>
                  <a:ext uri="{0D108BD9-81ED-4DB2-BD59-A6C34878D82A}">
                    <a16:rowId xmlns:a16="http://schemas.microsoft.com/office/drawing/2014/main" val="1858039841"/>
                  </a:ext>
                </a:extLst>
              </a:tr>
              <a:tr h="444109">
                <a:tc>
                  <a:txBody>
                    <a:bodyPr/>
                    <a:lstStyle/>
                    <a:p>
                      <a:pPr lvl="1"/>
                      <a:r>
                        <a:rPr lang="en-GB" sz="1700" noProof="0"/>
                        <a:t>Courtesy vehicle</a:t>
                      </a:r>
                    </a:p>
                  </a:txBody>
                  <a:tcPr marL="91431" marR="91431" marT="42598" marB="4259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endParaRPr lang="en-GB" sz="1700" noProof="0"/>
                    </a:p>
                  </a:txBody>
                  <a:tcPr marL="91431" marR="91431" marT="42598" marB="42598">
                    <a:solidFill>
                      <a:schemeClr val="accent4"/>
                    </a:solidFill>
                  </a:tcPr>
                </a:tc>
                <a:tc>
                  <a:txBody>
                    <a:bodyPr/>
                    <a:lstStyle/>
                    <a:p>
                      <a:pPr algn="ctr"/>
                      <a:r>
                        <a:rPr lang="en-GB" sz="1700" noProof="0">
                          <a:solidFill>
                            <a:schemeClr val="bg1"/>
                          </a:solidFill>
                        </a:rPr>
                        <a:t>10 €</a:t>
                      </a:r>
                    </a:p>
                  </a:txBody>
                  <a:tcPr marL="91431" marR="91431" marT="42598" marB="42598">
                    <a:solidFill>
                      <a:schemeClr val="accent6"/>
                    </a:solidFill>
                  </a:tcPr>
                </a:tc>
                <a:extLst>
                  <a:ext uri="{0D108BD9-81ED-4DB2-BD59-A6C34878D82A}">
                    <a16:rowId xmlns:a16="http://schemas.microsoft.com/office/drawing/2014/main" val="3663462013"/>
                  </a:ext>
                </a:extLst>
              </a:tr>
              <a:tr h="44410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700" b="1" noProof="0">
                          <a:solidFill>
                            <a:schemeClr val="tx1"/>
                          </a:solidFill>
                        </a:rPr>
                        <a:t>TOTAL RENT</a:t>
                      </a:r>
                    </a:p>
                  </a:txBody>
                  <a:tcPr marL="91431" marR="91431" marT="42598" marB="42598">
                    <a:lnT w="12700" cap="flat" cmpd="sng" algn="ctr">
                      <a:solidFill>
                        <a:schemeClr val="tx1"/>
                      </a:solidFill>
                      <a:prstDash val="sysDot"/>
                      <a:round/>
                      <a:headEnd type="none" w="med" len="med"/>
                      <a:tailEnd type="none" w="med" len="med"/>
                    </a:lnT>
                    <a:solidFill>
                      <a:schemeClr val="bg1"/>
                    </a:solidFill>
                  </a:tcPr>
                </a:tc>
                <a:tc>
                  <a:txBody>
                    <a:bodyPr/>
                    <a:lstStyle/>
                    <a:p>
                      <a:pPr algn="ctr"/>
                      <a:r>
                        <a:rPr lang="en-GB" sz="1800" b="1" noProof="0">
                          <a:solidFill>
                            <a:schemeClr val="bg1"/>
                          </a:solidFill>
                        </a:rPr>
                        <a:t>556</a:t>
                      </a:r>
                      <a:r>
                        <a:rPr lang="en-GB" sz="1800" b="1" baseline="0" noProof="0">
                          <a:solidFill>
                            <a:schemeClr val="bg1"/>
                          </a:solidFill>
                        </a:rPr>
                        <a:t> €</a:t>
                      </a:r>
                      <a:endParaRPr lang="fr-BE"/>
                    </a:p>
                  </a:txBody>
                  <a:tcPr>
                    <a:solidFill>
                      <a:srgbClr val="FF0000"/>
                    </a:solidFill>
                  </a:tcPr>
                </a:tc>
                <a:tc>
                  <a:txBody>
                    <a:bodyPr/>
                    <a:lstStyle/>
                    <a:p>
                      <a:pPr algn="ctr"/>
                      <a:r>
                        <a:rPr lang="en-GB" sz="1700" b="1" noProof="0">
                          <a:solidFill>
                            <a:schemeClr val="bg1"/>
                          </a:solidFill>
                        </a:rPr>
                        <a:t>569 €</a:t>
                      </a:r>
                    </a:p>
                  </a:txBody>
                  <a:tcPr marL="91431" marR="91431" marT="42598" marB="42598">
                    <a:solidFill>
                      <a:srgbClr val="FF0000"/>
                    </a:solidFill>
                  </a:tcPr>
                </a:tc>
                <a:extLst>
                  <a:ext uri="{0D108BD9-81ED-4DB2-BD59-A6C34878D82A}">
                    <a16:rowId xmlns:a16="http://schemas.microsoft.com/office/drawing/2014/main" val="858219183"/>
                  </a:ext>
                </a:extLst>
              </a:tr>
            </a:tbl>
          </a:graphicData>
        </a:graphic>
      </p:graphicFrame>
      <p:sp>
        <p:nvSpPr>
          <p:cNvPr id="2" name="Rectangle 1">
            <a:extLst>
              <a:ext uri="{FF2B5EF4-FFF2-40B4-BE49-F238E27FC236}">
                <a16:creationId xmlns:a16="http://schemas.microsoft.com/office/drawing/2014/main" id="{02280B8B-7308-506E-B3D9-F68A5226215A}"/>
              </a:ext>
            </a:extLst>
          </p:cNvPr>
          <p:cNvSpPr/>
          <p:nvPr/>
        </p:nvSpPr>
        <p:spPr>
          <a:xfrm>
            <a:off x="2381210" y="5743083"/>
            <a:ext cx="8964890" cy="877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GB" sz="1400"/>
              <a:t>In this example, the total rent of offer A is cheaper than the rent of offer B, but offer A does not have the same level of services as offer B</a:t>
            </a:r>
          </a:p>
          <a:p>
            <a:pPr marL="285750" indent="-285750">
              <a:buFont typeface="Arial" panose="020B0604020202020204" pitchFamily="34" charset="0"/>
              <a:buChar char="•"/>
            </a:pPr>
            <a:r>
              <a:rPr lang="en-GB" sz="1400"/>
              <a:t>If we adjust to the same level of services, both offers are at the same price</a:t>
            </a:r>
          </a:p>
        </p:txBody>
      </p:sp>
      <p:sp>
        <p:nvSpPr>
          <p:cNvPr id="3" name="Rectangle 2">
            <a:extLst>
              <a:ext uri="{FF2B5EF4-FFF2-40B4-BE49-F238E27FC236}">
                <a16:creationId xmlns:a16="http://schemas.microsoft.com/office/drawing/2014/main" id="{A213DAB1-D71C-2480-8DA5-9AC82D03771B}"/>
              </a:ext>
            </a:extLst>
          </p:cNvPr>
          <p:cNvSpPr/>
          <p:nvPr/>
        </p:nvSpPr>
        <p:spPr>
          <a:xfrm>
            <a:off x="6421352" y="3702554"/>
            <a:ext cx="659876" cy="333025"/>
          </a:xfrm>
          <a:prstGeom prst="rect">
            <a:avLst/>
          </a:prstGeom>
          <a:solidFill>
            <a:srgbClr val="F7A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700">
                <a:solidFill>
                  <a:schemeClr val="tx1"/>
                </a:solidFill>
              </a:rPr>
              <a:t>8 €</a:t>
            </a:r>
            <a:endParaRPr lang="en-US" sz="1700">
              <a:solidFill>
                <a:schemeClr val="tx1"/>
              </a:solidFill>
            </a:endParaRPr>
          </a:p>
        </p:txBody>
      </p:sp>
      <p:sp>
        <p:nvSpPr>
          <p:cNvPr id="5" name="Rectangle 4">
            <a:extLst>
              <a:ext uri="{FF2B5EF4-FFF2-40B4-BE49-F238E27FC236}">
                <a16:creationId xmlns:a16="http://schemas.microsoft.com/office/drawing/2014/main" id="{67BA4989-BBA9-30F2-E3C6-7AF6CA1370F5}"/>
              </a:ext>
            </a:extLst>
          </p:cNvPr>
          <p:cNvSpPr/>
          <p:nvPr/>
        </p:nvSpPr>
        <p:spPr>
          <a:xfrm>
            <a:off x="6421352" y="4581155"/>
            <a:ext cx="659876" cy="333025"/>
          </a:xfrm>
          <a:prstGeom prst="rect">
            <a:avLst/>
          </a:prstGeom>
          <a:solidFill>
            <a:srgbClr val="F7A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sz="1700">
                <a:solidFill>
                  <a:schemeClr val="tx1"/>
                </a:solidFill>
              </a:rPr>
              <a:t>10 €</a:t>
            </a:r>
            <a:endParaRPr lang="en-US" sz="1700">
              <a:solidFill>
                <a:schemeClr val="tx1"/>
              </a:solidFill>
            </a:endParaRPr>
          </a:p>
        </p:txBody>
      </p:sp>
      <p:sp>
        <p:nvSpPr>
          <p:cNvPr id="8" name="Rectangle 7">
            <a:extLst>
              <a:ext uri="{FF2B5EF4-FFF2-40B4-BE49-F238E27FC236}">
                <a16:creationId xmlns:a16="http://schemas.microsoft.com/office/drawing/2014/main" id="{CC1CC8C2-15D5-D77C-2B48-D6AA736C1E3A}"/>
              </a:ext>
            </a:extLst>
          </p:cNvPr>
          <p:cNvSpPr/>
          <p:nvPr/>
        </p:nvSpPr>
        <p:spPr>
          <a:xfrm>
            <a:off x="6226249" y="5017214"/>
            <a:ext cx="964354" cy="333025"/>
          </a:xfrm>
          <a:prstGeom prst="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BE" b="1">
                <a:solidFill>
                  <a:schemeClr val="bg1"/>
                </a:solidFill>
              </a:rPr>
              <a:t>569 €</a:t>
            </a:r>
            <a:endParaRPr lang="en-US" b="1">
              <a:solidFill>
                <a:schemeClr val="bg1"/>
              </a:solidFill>
            </a:endParaRPr>
          </a:p>
        </p:txBody>
      </p:sp>
      <p:sp>
        <p:nvSpPr>
          <p:cNvPr id="11" name="Rectangle 10">
            <a:extLst>
              <a:ext uri="{FF2B5EF4-FFF2-40B4-BE49-F238E27FC236}">
                <a16:creationId xmlns:a16="http://schemas.microsoft.com/office/drawing/2014/main" id="{18DDB6CB-E83C-B909-C3E5-E1CC2E6521FD}"/>
              </a:ext>
            </a:extLst>
          </p:cNvPr>
          <p:cNvSpPr/>
          <p:nvPr/>
        </p:nvSpPr>
        <p:spPr>
          <a:xfrm>
            <a:off x="2955829" y="455261"/>
            <a:ext cx="5273771" cy="1004267"/>
          </a:xfrm>
          <a:prstGeom prst="rect">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in case of LTR you don’t have the drill down of the offer and usually you cannot do an apple-to-apple comparison</a:t>
            </a:r>
            <a:endParaRPr lang="fr-FR" dirty="0"/>
          </a:p>
        </p:txBody>
      </p:sp>
      <p:sp>
        <p:nvSpPr>
          <p:cNvPr id="12" name="Ellipse 11">
            <a:extLst>
              <a:ext uri="{FF2B5EF4-FFF2-40B4-BE49-F238E27FC236}">
                <a16:creationId xmlns:a16="http://schemas.microsoft.com/office/drawing/2014/main" id="{BC74DAE3-4015-6609-0909-B77E3F4F9B0F}"/>
              </a:ext>
            </a:extLst>
          </p:cNvPr>
          <p:cNvSpPr/>
          <p:nvPr/>
        </p:nvSpPr>
        <p:spPr>
          <a:xfrm>
            <a:off x="-596495" y="2332532"/>
            <a:ext cx="1102936" cy="1004267"/>
          </a:xfrm>
          <a:prstGeom prst="ellipse">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492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E2131DA-A825-27BD-3A20-39C192AD5EBC}"/>
              </a:ext>
            </a:extLst>
          </p:cNvPr>
          <p:cNvSpPr>
            <a:spLocks noGrp="1"/>
          </p:cNvSpPr>
          <p:nvPr>
            <p:ph type="body" idx="1"/>
          </p:nvPr>
        </p:nvSpPr>
        <p:spPr/>
        <p:txBody>
          <a:bodyPr/>
          <a:lstStyle/>
          <a:p>
            <a:r>
              <a:rPr lang="en-GB"/>
              <a:t>Case study phase #2 - Comparing OL offers in practice</a:t>
            </a:r>
            <a:endParaRPr lang="en-US"/>
          </a:p>
        </p:txBody>
      </p:sp>
      <p:sp>
        <p:nvSpPr>
          <p:cNvPr id="7" name="Text Placeholder 6">
            <a:extLst>
              <a:ext uri="{FF2B5EF4-FFF2-40B4-BE49-F238E27FC236}">
                <a16:creationId xmlns:a16="http://schemas.microsoft.com/office/drawing/2014/main" id="{1D2C9E2E-28BF-87A3-9D55-1EF33B681BA5}"/>
              </a:ext>
            </a:extLst>
          </p:cNvPr>
          <p:cNvSpPr>
            <a:spLocks noGrp="1"/>
          </p:cNvSpPr>
          <p:nvPr>
            <p:ph type="body" sz="quarter" idx="19"/>
          </p:nvPr>
        </p:nvSpPr>
        <p:spPr/>
        <p:txBody>
          <a:bodyPr/>
          <a:lstStyle/>
          <a:p>
            <a:r>
              <a:rPr lang="fr-BE"/>
              <a:t>03</a:t>
            </a:r>
            <a:endParaRPr lang="en-US"/>
          </a:p>
        </p:txBody>
      </p:sp>
      <p:sp>
        <p:nvSpPr>
          <p:cNvPr id="160771" name="Content Placeholder 3">
            <a:extLst>
              <a:ext uri="{FF2B5EF4-FFF2-40B4-BE49-F238E27FC236}">
                <a16:creationId xmlns:a16="http://schemas.microsoft.com/office/drawing/2014/main" id="{C15C83C7-EA78-4814-B887-D1473E3AEFE4}"/>
              </a:ext>
            </a:extLst>
          </p:cNvPr>
          <p:cNvSpPr>
            <a:spLocks noGrp="1"/>
          </p:cNvSpPr>
          <p:nvPr>
            <p:ph type="body" sz="quarter" idx="13"/>
          </p:nvPr>
        </p:nvSpPr>
        <p:spPr/>
        <p:txBody>
          <a:bodyPr/>
          <a:lstStyle/>
          <a:p>
            <a:pPr marL="0" indent="0">
              <a:spcBef>
                <a:spcPct val="0"/>
              </a:spcBef>
              <a:buClr>
                <a:schemeClr val="tx2"/>
              </a:buClr>
              <a:buNone/>
            </a:pPr>
            <a:r>
              <a:rPr lang="fr-FR" altLang="fr-FR" sz="2000" b="1" kern="0" err="1">
                <a:solidFill>
                  <a:schemeClr val="tx1"/>
                </a:solidFill>
                <a:latin typeface="+mn-lt"/>
              </a:rPr>
              <a:t>Step</a:t>
            </a:r>
            <a:r>
              <a:rPr lang="fr-FR" altLang="fr-FR" sz="2000" b="1" kern="0">
                <a:solidFill>
                  <a:schemeClr val="tx1"/>
                </a:solidFill>
                <a:latin typeface="+mn-lt"/>
              </a:rPr>
              <a:t> 3 - </a:t>
            </a:r>
            <a:r>
              <a:rPr lang="fr-FR" altLang="fr-FR" sz="2000" b="1" kern="0" err="1">
                <a:solidFill>
                  <a:schemeClr val="tx1"/>
                </a:solidFill>
                <a:latin typeface="+mn-lt"/>
              </a:rPr>
              <a:t>Contract</a:t>
            </a:r>
            <a:r>
              <a:rPr lang="fr-FR" altLang="fr-FR" sz="2000" b="1" kern="0">
                <a:solidFill>
                  <a:schemeClr val="tx1"/>
                </a:solidFill>
                <a:latin typeface="+mn-lt"/>
              </a:rPr>
              <a:t> conditions</a:t>
            </a:r>
          </a:p>
          <a:p>
            <a:pPr marL="0" indent="0">
              <a:spcBef>
                <a:spcPct val="0"/>
              </a:spcBef>
              <a:buClr>
                <a:schemeClr val="tx2"/>
              </a:buClr>
              <a:buNone/>
            </a:pPr>
            <a:endParaRPr lang="fr-FR" altLang="fr-FR" sz="2000" b="1" kern="0">
              <a:solidFill>
                <a:schemeClr val="tx1"/>
              </a:solidFill>
              <a:latin typeface="+mn-lt"/>
            </a:endParaRPr>
          </a:p>
          <a:p>
            <a:pPr lvl="1"/>
            <a:r>
              <a:rPr lang="en-GB" altLang="fr-FR"/>
              <a:t>Management fees</a:t>
            </a:r>
          </a:p>
          <a:p>
            <a:pPr lvl="1"/>
            <a:r>
              <a:rPr lang="en-GB" altLang="fr-FR"/>
              <a:t>Duration and maximum mileage</a:t>
            </a:r>
          </a:p>
          <a:p>
            <a:pPr lvl="1"/>
            <a:r>
              <a:rPr lang="en-GB" altLang="fr-FR"/>
              <a:t>Contract amendments</a:t>
            </a:r>
          </a:p>
          <a:p>
            <a:pPr lvl="1"/>
            <a:r>
              <a:rPr lang="en-GB" altLang="fr-FR"/>
              <a:t>Contract transfer</a:t>
            </a:r>
          </a:p>
          <a:p>
            <a:pPr lvl="1"/>
            <a:r>
              <a:rPr lang="en-GB" altLang="fr-FR"/>
              <a:t>Early termination</a:t>
            </a:r>
          </a:p>
          <a:p>
            <a:pPr lvl="1"/>
            <a:r>
              <a:rPr lang="en-GB" altLang="fr-FR"/>
              <a:t>Kilometre balance at the end of the contract (price per km + / km -)</a:t>
            </a:r>
          </a:p>
          <a:p>
            <a:pPr lvl="1"/>
            <a:r>
              <a:rPr lang="en-GB" altLang="fr-FR"/>
              <a:t>Reimbursement of unused tyres</a:t>
            </a:r>
          </a:p>
          <a:p>
            <a:pPr lvl="1"/>
            <a:r>
              <a:rPr lang="en-GB" altLang="fr-FR"/>
              <a:t>Warrantees?</a:t>
            </a:r>
            <a:r>
              <a:rPr lang="fr-FR" altLang="fr-FR"/>
              <a:t> </a:t>
            </a:r>
          </a:p>
          <a:p>
            <a:pPr lvl="1"/>
            <a:endParaRPr lang="en-US" altLang="fr-FR"/>
          </a:p>
          <a:p>
            <a:pPr marL="0" indent="0">
              <a:spcBef>
                <a:spcPct val="0"/>
              </a:spcBef>
              <a:buClr>
                <a:schemeClr val="tx2"/>
              </a:buClr>
              <a:buNone/>
            </a:pPr>
            <a:endParaRPr lang="fr-FR" altLang="fr-FR" sz="2000" b="1" kern="0">
              <a:solidFill>
                <a:schemeClr val="tx1"/>
              </a:solidFill>
              <a:latin typeface="+mn-lt"/>
            </a:endParaRPr>
          </a:p>
        </p:txBody>
      </p:sp>
      <p:sp>
        <p:nvSpPr>
          <p:cNvPr id="2" name="Slide Number Placeholder 2">
            <a:extLst>
              <a:ext uri="{FF2B5EF4-FFF2-40B4-BE49-F238E27FC236}">
                <a16:creationId xmlns:a16="http://schemas.microsoft.com/office/drawing/2014/main" id="{9E7193DB-210C-6456-40A2-202F35FB66BD}"/>
              </a:ext>
            </a:extLst>
          </p:cNvPr>
          <p:cNvSpPr>
            <a:spLocks noGrp="1"/>
          </p:cNvSpPr>
          <p:nvPr>
            <p:ph type="sldNum" sz="quarter" idx="17"/>
          </p:nvPr>
        </p:nvSpPr>
        <p:spPr/>
        <p:txBody>
          <a:bodyPr/>
          <a:lstStyle/>
          <a:p>
            <a:fld id="{6604329A-497E-4999-AF33-FDAE6902A437}" type="slidenum">
              <a:rPr lang="en-US" smtClean="0"/>
              <a:pPr/>
              <a:t>28</a:t>
            </a:fld>
            <a:endParaRPr lang="en-US"/>
          </a:p>
        </p:txBody>
      </p:sp>
      <p:sp>
        <p:nvSpPr>
          <p:cNvPr id="9" name="Title 1">
            <a:extLst>
              <a:ext uri="{FF2B5EF4-FFF2-40B4-BE49-F238E27FC236}">
                <a16:creationId xmlns:a16="http://schemas.microsoft.com/office/drawing/2014/main" id="{4D6236B6-3537-4CFB-B280-369BEF461C02}"/>
              </a:ext>
            </a:extLst>
          </p:cNvPr>
          <p:cNvSpPr>
            <a:spLocks noGrp="1"/>
          </p:cNvSpPr>
          <p:nvPr>
            <p:ph type="title"/>
          </p:nvPr>
        </p:nvSpPr>
        <p:spPr/>
        <p:txBody>
          <a:bodyPr/>
          <a:lstStyle/>
          <a:p>
            <a:r>
              <a:rPr lang="en-GB"/>
              <a:t>The information you need to compare 2 leasing offers</a:t>
            </a:r>
            <a:endParaRPr lang="en-US"/>
          </a:p>
        </p:txBody>
      </p:sp>
    </p:spTree>
    <p:extLst>
      <p:ext uri="{BB962C8B-B14F-4D97-AF65-F5344CB8AC3E}">
        <p14:creationId xmlns:p14="http://schemas.microsoft.com/office/powerpoint/2010/main" val="3318072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8650F09-0E56-47B6-AD02-F812CB9B837B}"/>
              </a:ext>
            </a:extLst>
          </p:cNvPr>
          <p:cNvSpPr>
            <a:spLocks noGrp="1"/>
          </p:cNvSpPr>
          <p:nvPr>
            <p:ph type="body" idx="1"/>
          </p:nvPr>
        </p:nvSpPr>
        <p:spPr/>
        <p:txBody>
          <a:bodyPr/>
          <a:lstStyle/>
          <a:p>
            <a:r>
              <a:rPr lang="en-GB"/>
              <a:t>Case study phase #2 - Comparing OL offers in practice</a:t>
            </a:r>
            <a:endParaRPr lang="en-US"/>
          </a:p>
        </p:txBody>
      </p:sp>
      <p:sp>
        <p:nvSpPr>
          <p:cNvPr id="6" name="Text Placeholder 5">
            <a:extLst>
              <a:ext uri="{FF2B5EF4-FFF2-40B4-BE49-F238E27FC236}">
                <a16:creationId xmlns:a16="http://schemas.microsoft.com/office/drawing/2014/main" id="{5985BD57-E107-208D-6E3B-A8F09EF8D6DB}"/>
              </a:ext>
            </a:extLst>
          </p:cNvPr>
          <p:cNvSpPr>
            <a:spLocks noGrp="1"/>
          </p:cNvSpPr>
          <p:nvPr>
            <p:ph type="body" sz="quarter" idx="19"/>
          </p:nvPr>
        </p:nvSpPr>
        <p:spPr/>
        <p:txBody>
          <a:bodyPr/>
          <a:lstStyle/>
          <a:p>
            <a:r>
              <a:rPr lang="fr-BE"/>
              <a:t>03</a:t>
            </a:r>
            <a:endParaRPr lang="en-US"/>
          </a:p>
        </p:txBody>
      </p:sp>
      <p:sp>
        <p:nvSpPr>
          <p:cNvPr id="3" name="Slide Number Placeholder 2">
            <a:extLst>
              <a:ext uri="{FF2B5EF4-FFF2-40B4-BE49-F238E27FC236}">
                <a16:creationId xmlns:a16="http://schemas.microsoft.com/office/drawing/2014/main" id="{923C5862-6725-F06D-1E45-D89C821B889A}"/>
              </a:ext>
            </a:extLst>
          </p:cNvPr>
          <p:cNvSpPr>
            <a:spLocks noGrp="1"/>
          </p:cNvSpPr>
          <p:nvPr>
            <p:ph type="sldNum" sz="quarter" idx="17"/>
          </p:nvPr>
        </p:nvSpPr>
        <p:spPr/>
        <p:txBody>
          <a:bodyPr/>
          <a:lstStyle/>
          <a:p>
            <a:fld id="{6604329A-497E-4999-AF33-FDAE6902A437}" type="slidenum">
              <a:rPr lang="en-US" smtClean="0"/>
              <a:pPr/>
              <a:t>29</a:t>
            </a:fld>
            <a:endParaRPr lang="en-US"/>
          </a:p>
        </p:txBody>
      </p:sp>
      <p:sp>
        <p:nvSpPr>
          <p:cNvPr id="2" name="Title 1">
            <a:extLst>
              <a:ext uri="{FF2B5EF4-FFF2-40B4-BE49-F238E27FC236}">
                <a16:creationId xmlns:a16="http://schemas.microsoft.com/office/drawing/2014/main" id="{AD800884-2D25-4478-9CBB-AFC844F19D74}"/>
              </a:ext>
            </a:extLst>
          </p:cNvPr>
          <p:cNvSpPr>
            <a:spLocks noGrp="1"/>
          </p:cNvSpPr>
          <p:nvPr>
            <p:ph type="title"/>
          </p:nvPr>
        </p:nvSpPr>
        <p:spPr/>
        <p:txBody>
          <a:bodyPr/>
          <a:lstStyle/>
          <a:p>
            <a:r>
              <a:rPr lang="fr-FR" err="1"/>
              <a:t>practical</a:t>
            </a:r>
            <a:r>
              <a:rPr lang="fr-FR"/>
              <a:t> </a:t>
            </a:r>
            <a:r>
              <a:rPr lang="fr-FR" err="1"/>
              <a:t>exercise</a:t>
            </a:r>
            <a:endParaRPr lang="en-US"/>
          </a:p>
        </p:txBody>
      </p:sp>
      <p:sp>
        <p:nvSpPr>
          <p:cNvPr id="10" name="Rectangle 9">
            <a:extLst>
              <a:ext uri="{FF2B5EF4-FFF2-40B4-BE49-F238E27FC236}">
                <a16:creationId xmlns:a16="http://schemas.microsoft.com/office/drawing/2014/main" id="{AC5E3CA2-5C36-44D1-868D-E7EDB05A5BB1}"/>
              </a:ext>
            </a:extLst>
          </p:cNvPr>
          <p:cNvSpPr/>
          <p:nvPr/>
        </p:nvSpPr>
        <p:spPr bwMode="auto">
          <a:xfrm>
            <a:off x="2648813" y="1818316"/>
            <a:ext cx="2663505" cy="3756869"/>
          </a:xfrm>
          <a:prstGeom prst="rect">
            <a:avLst/>
          </a:prstGeom>
          <a:solidFill>
            <a:schemeClr val="accent4"/>
          </a:solidFill>
          <a:ln w="9525" cap="flat" cmpd="sng" algn="ctr">
            <a:solidFill>
              <a:schemeClr val="accent1"/>
            </a:solidFill>
            <a:prstDash val="solid"/>
            <a:round/>
            <a:headEnd type="none" w="med" len="med"/>
            <a:tailEnd type="none" w="med" len="med"/>
          </a:ln>
          <a:effectLst/>
        </p:spPr>
        <p:txBody>
          <a:bodyPr lIns="88757" tIns="44378" rIns="88757" bIns="44378"/>
          <a:lstStyle/>
          <a:p>
            <a:pPr eaLnBrk="0" hangingPunct="0">
              <a:defRPr/>
            </a:pPr>
            <a:endParaRPr lang="en-US" b="1">
              <a:solidFill>
                <a:srgbClr val="000000"/>
              </a:solidFill>
              <a:ea typeface="ヒラギノ角ゴ Pro W3" charset="-128"/>
              <a:cs typeface="ヒラギノ角ゴ Pro W3" charset="-128"/>
            </a:endParaRPr>
          </a:p>
        </p:txBody>
      </p:sp>
      <p:sp>
        <p:nvSpPr>
          <p:cNvPr id="11" name="Rectangle 10">
            <a:extLst>
              <a:ext uri="{FF2B5EF4-FFF2-40B4-BE49-F238E27FC236}">
                <a16:creationId xmlns:a16="http://schemas.microsoft.com/office/drawing/2014/main" id="{03967B0A-E47E-4A34-8DA5-27C48DD76655}"/>
              </a:ext>
            </a:extLst>
          </p:cNvPr>
          <p:cNvSpPr/>
          <p:nvPr/>
        </p:nvSpPr>
        <p:spPr bwMode="auto">
          <a:xfrm>
            <a:off x="6671457" y="1818316"/>
            <a:ext cx="2664903" cy="3756869"/>
          </a:xfrm>
          <a:prstGeom prst="rect">
            <a:avLst/>
          </a:prstGeom>
          <a:solidFill>
            <a:schemeClr val="accent6"/>
          </a:solidFill>
          <a:ln w="9525" cap="flat" cmpd="sng" algn="ctr">
            <a:solidFill>
              <a:schemeClr val="accent1"/>
            </a:solidFill>
            <a:prstDash val="solid"/>
            <a:round/>
            <a:headEnd type="none" w="med" len="med"/>
            <a:tailEnd type="none" w="med" len="med"/>
          </a:ln>
          <a:effectLst/>
        </p:spPr>
        <p:txBody>
          <a:bodyPr lIns="88757" tIns="44378" rIns="88757" bIns="44378"/>
          <a:lstStyle/>
          <a:p>
            <a:pPr eaLnBrk="0" hangingPunct="0">
              <a:defRPr/>
            </a:pPr>
            <a:endParaRPr lang="en-US">
              <a:solidFill>
                <a:schemeClr val="bg1"/>
              </a:solidFill>
              <a:ea typeface="ヒラギノ角ゴ Pro W3" charset="-128"/>
              <a:cs typeface="ヒラギノ角ゴ Pro W3" charset="-128"/>
            </a:endParaRPr>
          </a:p>
        </p:txBody>
      </p:sp>
      <p:sp>
        <p:nvSpPr>
          <p:cNvPr id="162822" name="TextBox 11">
            <a:extLst>
              <a:ext uri="{FF2B5EF4-FFF2-40B4-BE49-F238E27FC236}">
                <a16:creationId xmlns:a16="http://schemas.microsoft.com/office/drawing/2014/main" id="{91161C0D-247D-42E5-A1CA-63C3FB3DF93A}"/>
              </a:ext>
            </a:extLst>
          </p:cNvPr>
          <p:cNvSpPr txBox="1">
            <a:spLocks noChangeArrowheads="1"/>
          </p:cNvSpPr>
          <p:nvPr/>
        </p:nvSpPr>
        <p:spPr bwMode="auto">
          <a:xfrm>
            <a:off x="3041056" y="3405718"/>
            <a:ext cx="1872143" cy="15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7" tIns="44378" rIns="88757" bIns="44378" anchor="t">
            <a:spAutoFit/>
          </a:bodyPr>
          <a:lstStyle>
            <a:lvl1pPr eaLnBrk="0" hangingPunct="0">
              <a:spcBef>
                <a:spcPct val="35000"/>
              </a:spcBef>
              <a:buClr>
                <a:srgbClr val="F7B100"/>
              </a:buClr>
              <a:buFont typeface="Wingdings" panose="05000000000000000000" pitchFamily="2" charset="2"/>
              <a:buChar char="§"/>
              <a:defRPr sz="2200" b="1">
                <a:solidFill>
                  <a:schemeClr val="tx1"/>
                </a:solidFill>
                <a:latin typeface="Arial" panose="020B0604020202020204" pitchFamily="34" charset="0"/>
              </a:defRPr>
            </a:lvl1pPr>
            <a:lvl2pPr marL="742950" indent="-285750" eaLnBrk="0" hangingPunct="0">
              <a:spcBef>
                <a:spcPct val="30000"/>
              </a:spcBef>
              <a:buClr>
                <a:srgbClr val="F7B100"/>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Bef>
                <a:spcPct val="35000"/>
              </a:spcBef>
              <a:buFont typeface="Wingdings" panose="05000000000000000000" pitchFamily="2" charset="2"/>
              <a:buChar char="§"/>
              <a:defRPr sz="1500">
                <a:solidFill>
                  <a:schemeClr val="tx1"/>
                </a:solidFill>
                <a:latin typeface="Arial" panose="020B0604020202020204" pitchFamily="34" charset="0"/>
              </a:defRPr>
            </a:lvl3pPr>
            <a:lvl4pPr marL="1600200" indent="-228600" eaLnBrk="0" hangingPunct="0">
              <a:spcBef>
                <a:spcPct val="40000"/>
              </a:spcBef>
              <a:buFont typeface="Wingdings" panose="05000000000000000000" pitchFamily="2" charset="2"/>
              <a:buChar char="§"/>
              <a:defRPr sz="1200">
                <a:solidFill>
                  <a:schemeClr val="tx1"/>
                </a:solidFill>
                <a:latin typeface="Arial" panose="020B0604020202020204" pitchFamily="34" charset="0"/>
              </a:defRPr>
            </a:lvl4pPr>
            <a:lvl5pPr marL="2057400" indent="-228600" eaLnBrk="0" hangingPunct="0">
              <a:spcBef>
                <a:spcPct val="20000"/>
              </a:spcBef>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100">
                <a:solidFill>
                  <a:schemeClr val="tx1"/>
                </a:solidFill>
                <a:latin typeface="Arial" panose="020B0604020202020204" pitchFamily="34" charset="0"/>
              </a:defRPr>
            </a:lvl9pPr>
          </a:lstStyle>
          <a:p>
            <a:pPr algn="ctr" eaLnBrk="1" hangingPunct="1">
              <a:spcBef>
                <a:spcPct val="0"/>
              </a:spcBef>
              <a:buClrTx/>
              <a:buNone/>
            </a:pPr>
            <a:r>
              <a:rPr lang="en-GB" altLang="fr-FR" sz="3200" dirty="0">
                <a:solidFill>
                  <a:srgbClr val="000000"/>
                </a:solidFill>
                <a:latin typeface="Encode Sans"/>
              </a:rPr>
              <a:t>Offer </a:t>
            </a:r>
            <a:endParaRPr lang="en-GB" altLang="fr-FR" sz="3200">
              <a:solidFill>
                <a:srgbClr val="000000"/>
              </a:solidFill>
              <a:latin typeface="Encode Sans" panose="020B0604020202020204" charset="0"/>
            </a:endParaRPr>
          </a:p>
          <a:p>
            <a:pPr algn="ctr" eaLnBrk="1" hangingPunct="1">
              <a:spcBef>
                <a:spcPct val="0"/>
              </a:spcBef>
              <a:buClrTx/>
              <a:buFontTx/>
              <a:buNone/>
            </a:pPr>
            <a:r>
              <a:rPr lang="en-GB" altLang="fr-FR" sz="3200" dirty="0">
                <a:solidFill>
                  <a:srgbClr val="000000"/>
                </a:solidFill>
                <a:latin typeface="Encode Sans"/>
              </a:rPr>
              <a:t>Leaser A</a:t>
            </a:r>
          </a:p>
        </p:txBody>
      </p:sp>
      <p:sp>
        <p:nvSpPr>
          <p:cNvPr id="162823" name="TextBox 12">
            <a:extLst>
              <a:ext uri="{FF2B5EF4-FFF2-40B4-BE49-F238E27FC236}">
                <a16:creationId xmlns:a16="http://schemas.microsoft.com/office/drawing/2014/main" id="{9C928B1D-22B6-4F8B-A296-366E7DCDD4A6}"/>
              </a:ext>
            </a:extLst>
          </p:cNvPr>
          <p:cNvSpPr txBox="1">
            <a:spLocks noChangeArrowheads="1"/>
          </p:cNvSpPr>
          <p:nvPr/>
        </p:nvSpPr>
        <p:spPr bwMode="auto">
          <a:xfrm>
            <a:off x="7067836" y="3405718"/>
            <a:ext cx="1872144" cy="1566950"/>
          </a:xfrm>
          <a:prstGeom prst="rect">
            <a:avLst/>
          </a:prstGeom>
          <a:noFill/>
          <a:ln>
            <a:noFill/>
          </a:ln>
        </p:spPr>
        <p:txBody>
          <a:bodyPr lIns="88757" tIns="44378" rIns="88757" bIns="44378">
            <a:spAutoFit/>
          </a:bodyPr>
          <a:lstStyle>
            <a:lvl1pPr eaLnBrk="0" hangingPunct="0">
              <a:spcBef>
                <a:spcPct val="35000"/>
              </a:spcBef>
              <a:buClr>
                <a:srgbClr val="F7B100"/>
              </a:buClr>
              <a:buFont typeface="Wingdings" panose="05000000000000000000" pitchFamily="2" charset="2"/>
              <a:buChar char="§"/>
              <a:defRPr sz="2200" b="1">
                <a:solidFill>
                  <a:schemeClr val="tx1"/>
                </a:solidFill>
                <a:latin typeface="Arial" panose="020B0604020202020204" pitchFamily="34" charset="0"/>
              </a:defRPr>
            </a:lvl1pPr>
            <a:lvl2pPr marL="742950" indent="-285750" eaLnBrk="0" hangingPunct="0">
              <a:spcBef>
                <a:spcPct val="30000"/>
              </a:spcBef>
              <a:buClr>
                <a:srgbClr val="F7B100"/>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Bef>
                <a:spcPct val="35000"/>
              </a:spcBef>
              <a:buFont typeface="Wingdings" panose="05000000000000000000" pitchFamily="2" charset="2"/>
              <a:buChar char="§"/>
              <a:defRPr sz="1500">
                <a:solidFill>
                  <a:schemeClr val="tx1"/>
                </a:solidFill>
                <a:latin typeface="Arial" panose="020B0604020202020204" pitchFamily="34" charset="0"/>
              </a:defRPr>
            </a:lvl3pPr>
            <a:lvl4pPr marL="1600200" indent="-228600" eaLnBrk="0" hangingPunct="0">
              <a:spcBef>
                <a:spcPct val="40000"/>
              </a:spcBef>
              <a:buFont typeface="Wingdings" panose="05000000000000000000" pitchFamily="2" charset="2"/>
              <a:buChar char="§"/>
              <a:defRPr sz="1200">
                <a:solidFill>
                  <a:schemeClr val="tx1"/>
                </a:solidFill>
                <a:latin typeface="Arial" panose="020B0604020202020204" pitchFamily="34" charset="0"/>
              </a:defRPr>
            </a:lvl4pPr>
            <a:lvl5pPr marL="2057400" indent="-228600" eaLnBrk="0" hangingPunct="0">
              <a:spcBef>
                <a:spcPct val="20000"/>
              </a:spcBef>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100">
                <a:solidFill>
                  <a:schemeClr val="tx1"/>
                </a:solidFill>
                <a:latin typeface="Arial" panose="020B0604020202020204" pitchFamily="34" charset="0"/>
              </a:defRPr>
            </a:lvl9pPr>
          </a:lstStyle>
          <a:p>
            <a:pPr algn="ctr" eaLnBrk="1" hangingPunct="1">
              <a:spcBef>
                <a:spcPct val="0"/>
              </a:spcBef>
              <a:buClrTx/>
              <a:buFontTx/>
              <a:buNone/>
            </a:pPr>
            <a:r>
              <a:rPr lang="en-GB" altLang="fr-FR" sz="3200">
                <a:latin typeface="Encode Sans" panose="020B0604020202020204" charset="0"/>
              </a:rPr>
              <a:t>Offer </a:t>
            </a:r>
          </a:p>
          <a:p>
            <a:pPr algn="ctr" eaLnBrk="1" hangingPunct="1">
              <a:spcBef>
                <a:spcPct val="0"/>
              </a:spcBef>
              <a:buClrTx/>
              <a:buFontTx/>
              <a:buNone/>
            </a:pPr>
            <a:r>
              <a:rPr lang="en-GB" altLang="fr-FR" sz="3200">
                <a:latin typeface="Encode Sans" panose="020B0604020202020204" charset="0"/>
              </a:rPr>
              <a:t>Leaser B</a:t>
            </a:r>
            <a:endParaRPr lang="en-US" altLang="fr-FR" sz="3200">
              <a:latin typeface="Encode Sans" panose="020B0604020202020204" charset="0"/>
            </a:endParaRPr>
          </a:p>
        </p:txBody>
      </p:sp>
      <p:sp>
        <p:nvSpPr>
          <p:cNvPr id="162824" name="TextBox 13">
            <a:extLst>
              <a:ext uri="{FF2B5EF4-FFF2-40B4-BE49-F238E27FC236}">
                <a16:creationId xmlns:a16="http://schemas.microsoft.com/office/drawing/2014/main" id="{FA021342-2E54-4C11-9360-1EB7CD8866F6}"/>
              </a:ext>
            </a:extLst>
          </p:cNvPr>
          <p:cNvSpPr txBox="1">
            <a:spLocks noChangeArrowheads="1"/>
          </p:cNvSpPr>
          <p:nvPr/>
        </p:nvSpPr>
        <p:spPr bwMode="auto">
          <a:xfrm>
            <a:off x="5673044" y="3258425"/>
            <a:ext cx="720055" cy="10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7" tIns="44378" rIns="88757" bIns="44378">
            <a:spAutoFit/>
          </a:bodyPr>
          <a:lstStyle>
            <a:lvl1pPr eaLnBrk="0" hangingPunct="0">
              <a:spcBef>
                <a:spcPct val="35000"/>
              </a:spcBef>
              <a:buClr>
                <a:srgbClr val="F7B100"/>
              </a:buClr>
              <a:buFont typeface="Wingdings" panose="05000000000000000000" pitchFamily="2" charset="2"/>
              <a:buChar char="§"/>
              <a:defRPr sz="2200" b="1">
                <a:solidFill>
                  <a:schemeClr val="tx1"/>
                </a:solidFill>
                <a:latin typeface="Arial" panose="020B0604020202020204" pitchFamily="34" charset="0"/>
              </a:defRPr>
            </a:lvl1pPr>
            <a:lvl2pPr marL="742950" indent="-285750" eaLnBrk="0" hangingPunct="0">
              <a:spcBef>
                <a:spcPct val="30000"/>
              </a:spcBef>
              <a:buClr>
                <a:srgbClr val="F7B100"/>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Bef>
                <a:spcPct val="35000"/>
              </a:spcBef>
              <a:buFont typeface="Wingdings" panose="05000000000000000000" pitchFamily="2" charset="2"/>
              <a:buChar char="§"/>
              <a:defRPr sz="1500">
                <a:solidFill>
                  <a:schemeClr val="tx1"/>
                </a:solidFill>
                <a:latin typeface="Arial" panose="020B0604020202020204" pitchFamily="34" charset="0"/>
              </a:defRPr>
            </a:lvl3pPr>
            <a:lvl4pPr marL="1600200" indent="-228600" eaLnBrk="0" hangingPunct="0">
              <a:spcBef>
                <a:spcPct val="40000"/>
              </a:spcBef>
              <a:buFont typeface="Wingdings" panose="05000000000000000000" pitchFamily="2" charset="2"/>
              <a:buChar char="§"/>
              <a:defRPr sz="1200">
                <a:solidFill>
                  <a:schemeClr val="tx1"/>
                </a:solidFill>
                <a:latin typeface="Arial" panose="020B0604020202020204" pitchFamily="34" charset="0"/>
              </a:defRPr>
            </a:lvl4pPr>
            <a:lvl5pPr marL="2057400" indent="-228600" eaLnBrk="0" hangingPunct="0">
              <a:spcBef>
                <a:spcPct val="20000"/>
              </a:spcBef>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100">
                <a:solidFill>
                  <a:schemeClr val="tx1"/>
                </a:solidFill>
                <a:latin typeface="Arial" panose="020B0604020202020204" pitchFamily="34" charset="0"/>
              </a:defRPr>
            </a:lvl9pPr>
          </a:lstStyle>
          <a:p>
            <a:pPr algn="ctr" eaLnBrk="1" hangingPunct="1">
              <a:spcBef>
                <a:spcPct val="0"/>
              </a:spcBef>
              <a:buClrTx/>
              <a:buFontTx/>
              <a:buNone/>
            </a:pPr>
            <a:r>
              <a:rPr lang="fr-BE" altLang="fr-FR" sz="6429" b="0">
                <a:solidFill>
                  <a:srgbClr val="5A5A55"/>
                </a:solidFill>
                <a:latin typeface="Encode Sans" panose="020B0604020202020204" charset="0"/>
              </a:rPr>
              <a:t>=</a:t>
            </a:r>
            <a:endParaRPr lang="en-US" altLang="fr-FR" sz="6429" b="0">
              <a:solidFill>
                <a:srgbClr val="5A5A55"/>
              </a:solidFill>
              <a:latin typeface="Encode Sans" panose="020B0604020202020204" charset="0"/>
            </a:endParaRPr>
          </a:p>
        </p:txBody>
      </p:sp>
      <p:sp>
        <p:nvSpPr>
          <p:cNvPr id="162825" name="TextBox 14">
            <a:extLst>
              <a:ext uri="{FF2B5EF4-FFF2-40B4-BE49-F238E27FC236}">
                <a16:creationId xmlns:a16="http://schemas.microsoft.com/office/drawing/2014/main" id="{16B435E9-706B-4961-BA51-6003E5398CE6}"/>
              </a:ext>
            </a:extLst>
          </p:cNvPr>
          <p:cNvSpPr txBox="1">
            <a:spLocks noChangeArrowheads="1"/>
          </p:cNvSpPr>
          <p:nvPr/>
        </p:nvSpPr>
        <p:spPr bwMode="auto">
          <a:xfrm>
            <a:off x="5734686" y="2757883"/>
            <a:ext cx="576044" cy="8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7" tIns="44378" rIns="88757" bIns="44378">
            <a:spAutoFit/>
          </a:bodyPr>
          <a:lstStyle>
            <a:lvl1pPr eaLnBrk="0" hangingPunct="0">
              <a:spcBef>
                <a:spcPct val="35000"/>
              </a:spcBef>
              <a:buClr>
                <a:srgbClr val="F7B100"/>
              </a:buClr>
              <a:buFont typeface="Wingdings" panose="05000000000000000000" pitchFamily="2" charset="2"/>
              <a:buChar char="§"/>
              <a:defRPr sz="2200" b="1">
                <a:solidFill>
                  <a:schemeClr val="tx1"/>
                </a:solidFill>
                <a:latin typeface="Arial" panose="020B0604020202020204" pitchFamily="34" charset="0"/>
              </a:defRPr>
            </a:lvl1pPr>
            <a:lvl2pPr marL="742950" indent="-285750" eaLnBrk="0" hangingPunct="0">
              <a:spcBef>
                <a:spcPct val="30000"/>
              </a:spcBef>
              <a:buClr>
                <a:srgbClr val="F7B100"/>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Bef>
                <a:spcPct val="35000"/>
              </a:spcBef>
              <a:buFont typeface="Wingdings" panose="05000000000000000000" pitchFamily="2" charset="2"/>
              <a:buChar char="§"/>
              <a:defRPr sz="1500">
                <a:solidFill>
                  <a:schemeClr val="tx1"/>
                </a:solidFill>
                <a:latin typeface="Arial" panose="020B0604020202020204" pitchFamily="34" charset="0"/>
              </a:defRPr>
            </a:lvl3pPr>
            <a:lvl4pPr marL="1600200" indent="-228600" eaLnBrk="0" hangingPunct="0">
              <a:spcBef>
                <a:spcPct val="40000"/>
              </a:spcBef>
              <a:buFont typeface="Wingdings" panose="05000000000000000000" pitchFamily="2" charset="2"/>
              <a:buChar char="§"/>
              <a:defRPr sz="1200">
                <a:solidFill>
                  <a:schemeClr val="tx1"/>
                </a:solidFill>
                <a:latin typeface="Arial" panose="020B0604020202020204" pitchFamily="34" charset="0"/>
              </a:defRPr>
            </a:lvl4pPr>
            <a:lvl5pPr marL="2057400" indent="-228600" eaLnBrk="0" hangingPunct="0">
              <a:spcBef>
                <a:spcPct val="20000"/>
              </a:spcBef>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100">
                <a:solidFill>
                  <a:schemeClr val="tx1"/>
                </a:solidFill>
                <a:latin typeface="Arial" panose="020B0604020202020204" pitchFamily="34" charset="0"/>
              </a:defRPr>
            </a:lvl9pPr>
          </a:lstStyle>
          <a:p>
            <a:pPr eaLnBrk="1" hangingPunct="1">
              <a:spcBef>
                <a:spcPct val="0"/>
              </a:spcBef>
              <a:buClrTx/>
              <a:buFontTx/>
              <a:buNone/>
            </a:pPr>
            <a:r>
              <a:rPr lang="fr-BE" altLang="fr-FR" sz="4668" b="0">
                <a:solidFill>
                  <a:srgbClr val="5A5A55"/>
                </a:solidFill>
                <a:latin typeface="Encode Sans" panose="020B0604020202020204" charset="0"/>
              </a:rPr>
              <a:t>?</a:t>
            </a:r>
            <a:endParaRPr lang="en-US" altLang="fr-FR" sz="1585" b="0">
              <a:solidFill>
                <a:srgbClr val="5A5A55"/>
              </a:solidFill>
              <a:latin typeface="Encode Sans" panose="020B0604020202020204" charset="0"/>
            </a:endParaRPr>
          </a:p>
        </p:txBody>
      </p:sp>
      <p:sp>
        <p:nvSpPr>
          <p:cNvPr id="12" name="TextBox 11">
            <a:extLst>
              <a:ext uri="{FF2B5EF4-FFF2-40B4-BE49-F238E27FC236}">
                <a16:creationId xmlns:a16="http://schemas.microsoft.com/office/drawing/2014/main" id="{2B87588F-286E-02F4-35DB-EC73CCAEAB25}"/>
              </a:ext>
            </a:extLst>
          </p:cNvPr>
          <p:cNvSpPr txBox="1"/>
          <p:nvPr/>
        </p:nvSpPr>
        <p:spPr>
          <a:xfrm>
            <a:off x="1582058" y="5844894"/>
            <a:ext cx="8737600" cy="461665"/>
          </a:xfrm>
          <a:prstGeom prst="rect">
            <a:avLst/>
          </a:prstGeom>
          <a:noFill/>
        </p:spPr>
        <p:txBody>
          <a:bodyPr wrap="square" rtlCol="0">
            <a:spAutoFit/>
          </a:bodyPr>
          <a:lstStyle/>
          <a:p>
            <a:pPr algn="ctr"/>
            <a:r>
              <a:rPr lang="en-GB" sz="2400">
                <a:latin typeface="+mj-lt"/>
              </a:rPr>
              <a:t>What is the cheapest offer?</a:t>
            </a:r>
          </a:p>
        </p:txBody>
      </p:sp>
    </p:spTree>
    <p:extLst>
      <p:ext uri="{BB962C8B-B14F-4D97-AF65-F5344CB8AC3E}">
        <p14:creationId xmlns:p14="http://schemas.microsoft.com/office/powerpoint/2010/main" val="512573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1646353-C36B-A349-8D40-CA78552AC28E}"/>
              </a:ext>
            </a:extLst>
          </p:cNvPr>
          <p:cNvSpPr>
            <a:spLocks noGrp="1"/>
          </p:cNvSpPr>
          <p:nvPr>
            <p:ph type="body" idx="1"/>
          </p:nvPr>
        </p:nvSpPr>
        <p:spPr>
          <a:solidFill>
            <a:schemeClr val="accent1"/>
          </a:solidFill>
        </p:spPr>
        <p:txBody>
          <a:bodyPr/>
          <a:lstStyle/>
          <a:p>
            <a:r>
              <a:rPr lang="fr-FR"/>
              <a:t>introduction</a:t>
            </a:r>
          </a:p>
        </p:txBody>
      </p:sp>
      <p:sp>
        <p:nvSpPr>
          <p:cNvPr id="2" name="Espace réservé du texte 1"/>
          <p:cNvSpPr>
            <a:spLocks noGrp="1"/>
          </p:cNvSpPr>
          <p:nvPr>
            <p:ph type="body" sz="quarter" idx="15"/>
          </p:nvPr>
        </p:nvSpPr>
        <p:spPr/>
        <p:txBody>
          <a:bodyPr/>
          <a:lstStyle/>
          <a:p>
            <a:r>
              <a:rPr lang="fr-FR"/>
              <a:t>Programme of the session</a:t>
            </a:r>
          </a:p>
        </p:txBody>
      </p:sp>
      <p:pic>
        <p:nvPicPr>
          <p:cNvPr id="7" name="Graphic 6" descr="Clock with solid fill">
            <a:extLst>
              <a:ext uri="{FF2B5EF4-FFF2-40B4-BE49-F238E27FC236}">
                <a16:creationId xmlns:a16="http://schemas.microsoft.com/office/drawing/2014/main" id="{4EFCC554-B78E-47DF-D6C2-6E46B50C50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934754"/>
            <a:ext cx="2232000" cy="2232000"/>
          </a:xfrm>
          <a:prstGeom prst="rect">
            <a:avLst/>
          </a:prstGeom>
        </p:spPr>
      </p:pic>
      <p:graphicFrame>
        <p:nvGraphicFramePr>
          <p:cNvPr id="6" name="Table 7">
            <a:extLst>
              <a:ext uri="{FF2B5EF4-FFF2-40B4-BE49-F238E27FC236}">
                <a16:creationId xmlns:a16="http://schemas.microsoft.com/office/drawing/2014/main" id="{1D9913CD-2B00-5066-E229-6A3BB0B396C1}"/>
              </a:ext>
            </a:extLst>
          </p:cNvPr>
          <p:cNvGraphicFramePr>
            <a:graphicFrameLocks noGrp="1"/>
          </p:cNvGraphicFramePr>
          <p:nvPr>
            <p:extLst>
              <p:ext uri="{D42A27DB-BD31-4B8C-83A1-F6EECF244321}">
                <p14:modId xmlns:p14="http://schemas.microsoft.com/office/powerpoint/2010/main" val="40174678"/>
              </p:ext>
            </p:extLst>
          </p:nvPr>
        </p:nvGraphicFramePr>
        <p:xfrm>
          <a:off x="2308202" y="1323974"/>
          <a:ext cx="9720514" cy="3992880"/>
        </p:xfrm>
        <a:graphic>
          <a:graphicData uri="http://schemas.openxmlformats.org/drawingml/2006/table">
            <a:tbl>
              <a:tblPr firstRow="1" bandRow="1">
                <a:tableStyleId>{2D5ABB26-0587-4C30-8999-92F81FD0307C}</a:tableStyleId>
              </a:tblPr>
              <a:tblGrid>
                <a:gridCol w="631372">
                  <a:extLst>
                    <a:ext uri="{9D8B030D-6E8A-4147-A177-3AD203B41FA5}">
                      <a16:colId xmlns:a16="http://schemas.microsoft.com/office/drawing/2014/main" val="1212120649"/>
                    </a:ext>
                  </a:extLst>
                </a:gridCol>
                <a:gridCol w="315685">
                  <a:extLst>
                    <a:ext uri="{9D8B030D-6E8A-4147-A177-3AD203B41FA5}">
                      <a16:colId xmlns:a16="http://schemas.microsoft.com/office/drawing/2014/main" val="1831917379"/>
                    </a:ext>
                  </a:extLst>
                </a:gridCol>
                <a:gridCol w="7726777">
                  <a:extLst>
                    <a:ext uri="{9D8B030D-6E8A-4147-A177-3AD203B41FA5}">
                      <a16:colId xmlns:a16="http://schemas.microsoft.com/office/drawing/2014/main" val="2997267541"/>
                    </a:ext>
                  </a:extLst>
                </a:gridCol>
                <a:gridCol w="1046680">
                  <a:extLst>
                    <a:ext uri="{9D8B030D-6E8A-4147-A177-3AD203B41FA5}">
                      <a16:colId xmlns:a16="http://schemas.microsoft.com/office/drawing/2014/main" val="570396204"/>
                    </a:ext>
                  </a:extLst>
                </a:gridCol>
              </a:tblGrid>
              <a:tr h="409805">
                <a:tc gridSpan="3">
                  <a:txBody>
                    <a:bodyPr/>
                    <a:lstStyle/>
                    <a:p>
                      <a:pPr marL="0" indent="0">
                        <a:buNone/>
                      </a:pPr>
                      <a:r>
                        <a:rPr lang="fr-FR" sz="2200">
                          <a:solidFill>
                            <a:schemeClr val="bg1"/>
                          </a:solidFill>
                          <a:latin typeface="+mj-lt"/>
                        </a:rPr>
                        <a:t>Introduction								</a:t>
                      </a:r>
                    </a:p>
                  </a:txBody>
                  <a:tcPr/>
                </a:tc>
                <a:tc hMerge="1">
                  <a:txBody>
                    <a:bodyPr/>
                    <a:lstStyle/>
                    <a:p>
                      <a:endParaRPr lang="en-US"/>
                    </a:p>
                  </a:txBody>
                  <a:tcPr/>
                </a:tc>
                <a:tc hMerge="1">
                  <a:txBody>
                    <a:bodyPr/>
                    <a:lstStyle/>
                    <a:p>
                      <a:endParaRPr lang="en-US"/>
                    </a:p>
                  </a:txBody>
                  <a:tcPr/>
                </a:tc>
                <a:tc>
                  <a:txBody>
                    <a:bodyPr/>
                    <a:lstStyle/>
                    <a:p>
                      <a:pPr algn="ctr"/>
                      <a:r>
                        <a:rPr lang="fr-FR" sz="2200">
                          <a:solidFill>
                            <a:schemeClr val="bg1"/>
                          </a:solidFill>
                          <a:latin typeface="+mj-lt"/>
                        </a:rPr>
                        <a:t>5’</a:t>
                      </a:r>
                      <a:endParaRPr lang="en-US" sz="2200">
                        <a:solidFill>
                          <a:schemeClr val="bg1"/>
                        </a:solidFill>
                        <a:latin typeface="+mj-lt"/>
                      </a:endParaRPr>
                    </a:p>
                  </a:txBody>
                  <a:tcPr/>
                </a:tc>
                <a:extLst>
                  <a:ext uri="{0D108BD9-81ED-4DB2-BD59-A6C34878D82A}">
                    <a16:rowId xmlns:a16="http://schemas.microsoft.com/office/drawing/2014/main" val="385469514"/>
                  </a:ext>
                </a:extLst>
              </a:tr>
              <a:tr h="409805">
                <a:tc>
                  <a:txBody>
                    <a:bodyPr/>
                    <a:lstStyle/>
                    <a:p>
                      <a:pPr algn="r"/>
                      <a:r>
                        <a:rPr lang="fr-FR" sz="2200">
                          <a:solidFill>
                            <a:schemeClr val="bg1"/>
                          </a:solidFill>
                          <a:latin typeface="+mj-lt"/>
                        </a:rPr>
                        <a:t>01</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schemeClr val="bg1"/>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r>
                        <a:rPr lang="en-GB" sz="2200" dirty="0">
                          <a:solidFill>
                            <a:schemeClr val="bg1"/>
                          </a:solidFill>
                          <a:latin typeface="+mj-lt"/>
                        </a:rPr>
                        <a:t>Context: structure and good practices for presenting and defending the offer</a:t>
                      </a:r>
                      <a:endParaRPr lang="fr-FR" sz="2200" dirty="0">
                        <a:solidFill>
                          <a:schemeClr val="bg1"/>
                        </a:solidFill>
                        <a:latin typeface="+mj-lt"/>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200">
                          <a:solidFill>
                            <a:schemeClr val="bg1"/>
                          </a:solidFill>
                          <a:latin typeface="+mj-lt"/>
                        </a:rPr>
                        <a:t>5’</a:t>
                      </a:r>
                    </a:p>
                  </a:txBody>
                  <a:tcPr/>
                </a:tc>
                <a:extLst>
                  <a:ext uri="{0D108BD9-81ED-4DB2-BD59-A6C34878D82A}">
                    <a16:rowId xmlns:a16="http://schemas.microsoft.com/office/drawing/2014/main" val="3116051855"/>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FR" sz="2200">
                          <a:solidFill>
                            <a:schemeClr val="bg1"/>
                          </a:solidFill>
                          <a:latin typeface="+mj-lt"/>
                        </a:rPr>
                        <a:t>02</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schemeClr val="bg1"/>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a:lnSpc>
                          <a:spcPct val="100000"/>
                        </a:lnSpc>
                        <a:spcBef>
                          <a:spcPts val="0"/>
                        </a:spcBef>
                        <a:spcAft>
                          <a:spcPts val="0"/>
                        </a:spcAft>
                        <a:buNone/>
                      </a:pPr>
                      <a:r>
                        <a:rPr lang="en-GB" sz="2200" kern="1200" dirty="0">
                          <a:solidFill>
                            <a:schemeClr val="bg1"/>
                          </a:solidFill>
                          <a:latin typeface="+mj-lt"/>
                          <a:ea typeface="+mn-ea"/>
                          <a:cs typeface="+mn-cs"/>
                        </a:rPr>
                        <a:t>Case study phase #1 - I present my offer to the customer</a:t>
                      </a:r>
                      <a:endParaRPr lang="en-US"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200" kern="1200">
                          <a:solidFill>
                            <a:schemeClr val="bg1"/>
                          </a:solidFill>
                          <a:latin typeface="+mj-lt"/>
                          <a:ea typeface="+mn-ea"/>
                          <a:cs typeface="+mn-cs"/>
                        </a:rPr>
                        <a:t>25’</a:t>
                      </a:r>
                    </a:p>
                  </a:txBody>
                  <a:tcPr/>
                </a:tc>
                <a:extLst>
                  <a:ext uri="{0D108BD9-81ED-4DB2-BD59-A6C34878D82A}">
                    <a16:rowId xmlns:a16="http://schemas.microsoft.com/office/drawing/2014/main" val="2081968798"/>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a:solidFill>
                            <a:schemeClr val="bg1"/>
                          </a:solidFill>
                          <a:latin typeface="+mj-lt"/>
                        </a:rPr>
                        <a:t>03</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schemeClr val="bg1"/>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a:lnSpc>
                          <a:spcPct val="100000"/>
                        </a:lnSpc>
                        <a:spcBef>
                          <a:spcPts val="0"/>
                        </a:spcBef>
                        <a:spcAft>
                          <a:spcPts val="0"/>
                        </a:spcAft>
                        <a:buNone/>
                      </a:pPr>
                      <a:r>
                        <a:rPr lang="en-GB" sz="2200" kern="1200" dirty="0">
                          <a:solidFill>
                            <a:schemeClr val="bg1"/>
                          </a:solidFill>
                          <a:latin typeface="+mj-lt"/>
                          <a:ea typeface="+mn-ea"/>
                          <a:cs typeface="+mn-cs"/>
                        </a:rPr>
                        <a:t>Compare 2 operational leasing offers in practice</a:t>
                      </a:r>
                      <a:endParaRPr lang="fr-FR" sz="2200" kern="1200" dirty="0">
                        <a:solidFill>
                          <a:schemeClr val="bg1"/>
                        </a:solidFill>
                        <a:latin typeface="+mj-lt"/>
                        <a:ea typeface="+mn-ea"/>
                        <a:cs typeface="+mn-cs"/>
                      </a:endParaRPr>
                    </a:p>
                  </a:txBody>
                  <a:tcPr/>
                </a:tc>
                <a:tc>
                  <a:txBody>
                    <a:bodyPr/>
                    <a:lstStyle/>
                    <a:p>
                      <a:pPr algn="ctr"/>
                      <a:r>
                        <a:rPr lang="fr-FR" sz="2200" kern="1200">
                          <a:solidFill>
                            <a:schemeClr val="bg1"/>
                          </a:solidFill>
                          <a:latin typeface="+mj-lt"/>
                          <a:ea typeface="+mn-ea"/>
                          <a:cs typeface="+mn-cs"/>
                        </a:rPr>
                        <a:t>25’</a:t>
                      </a:r>
                      <a:endParaRPr lang="en-US" sz="2200" kern="1200">
                        <a:solidFill>
                          <a:schemeClr val="bg1"/>
                        </a:solidFill>
                        <a:latin typeface="+mj-lt"/>
                        <a:ea typeface="+mn-ea"/>
                        <a:cs typeface="+mn-cs"/>
                      </a:endParaRPr>
                    </a:p>
                  </a:txBody>
                  <a:tcPr/>
                </a:tc>
                <a:extLst>
                  <a:ext uri="{0D108BD9-81ED-4DB2-BD59-A6C34878D82A}">
                    <a16:rowId xmlns:a16="http://schemas.microsoft.com/office/drawing/2014/main" val="2663067203"/>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a:solidFill>
                            <a:schemeClr val="bg1"/>
                          </a:solidFill>
                          <a:latin typeface="+mj-lt"/>
                        </a:rPr>
                        <a:t>04</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chemeClr val="bg1"/>
                          </a:solidFill>
                          <a:effectLst/>
                          <a:uLnTx/>
                          <a:uFillTx/>
                          <a:latin typeface="Encode Sans ExpandedSemiBold"/>
                          <a:ea typeface="+mn-ea"/>
                          <a:cs typeface="+mn-cs"/>
                        </a:rPr>
                        <a:t>|</a:t>
                      </a:r>
                      <a:endParaRPr lang="en-US" sz="2200" kern="1200">
                        <a:solidFill>
                          <a:schemeClr val="bg1"/>
                        </a:solidFill>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200" kern="1200" dirty="0">
                          <a:solidFill>
                            <a:schemeClr val="bg1"/>
                          </a:solidFill>
                          <a:latin typeface="+mj-lt"/>
                          <a:ea typeface="+mn-ea"/>
                          <a:cs typeface="+mn-cs"/>
                        </a:rPr>
                        <a:t>Case study phase 2 - I defend my offer in the final negotiation phase</a:t>
                      </a:r>
                      <a:endParaRPr lang="en-US" sz="2200" kern="1200" dirty="0">
                        <a:solidFill>
                          <a:schemeClr val="bg1"/>
                        </a:solidFill>
                        <a:latin typeface="+mj-lt"/>
                        <a:ea typeface="+mn-ea"/>
                        <a:cs typeface="+mn-cs"/>
                      </a:endParaRPr>
                    </a:p>
                  </a:txBody>
                  <a:tcPr/>
                </a:tc>
                <a:tc>
                  <a:txBody>
                    <a:bodyPr/>
                    <a:lstStyle/>
                    <a:p>
                      <a:pPr algn="ctr"/>
                      <a:r>
                        <a:rPr lang="fr-BE" sz="2200" kern="1200">
                          <a:solidFill>
                            <a:schemeClr val="bg1"/>
                          </a:solidFill>
                          <a:latin typeface="+mj-lt"/>
                          <a:ea typeface="+mn-ea"/>
                          <a:cs typeface="+mn-cs"/>
                        </a:rPr>
                        <a:t>20'</a:t>
                      </a:r>
                      <a:endParaRPr lang="en-US" sz="2200" kern="1200">
                        <a:solidFill>
                          <a:schemeClr val="bg1"/>
                        </a:solidFill>
                        <a:latin typeface="+mj-lt"/>
                        <a:ea typeface="+mn-ea"/>
                        <a:cs typeface="+mn-cs"/>
                      </a:endParaRPr>
                    </a:p>
                  </a:txBody>
                  <a:tcPr/>
                </a:tc>
                <a:extLst>
                  <a:ext uri="{0D108BD9-81ED-4DB2-BD59-A6C34878D82A}">
                    <a16:rowId xmlns:a16="http://schemas.microsoft.com/office/drawing/2014/main" val="1603901600"/>
                  </a:ext>
                </a:extLst>
              </a:tr>
              <a:tr h="409805">
                <a:tc gridSpan="3">
                  <a:txBody>
                    <a:bodyPr/>
                    <a:lstStyle/>
                    <a:p>
                      <a:r>
                        <a:rPr lang="fr-FR" sz="2200">
                          <a:solidFill>
                            <a:schemeClr val="bg1"/>
                          </a:solidFill>
                          <a:latin typeface="+mj-lt"/>
                        </a:rPr>
                        <a:t>Conclusion</a:t>
                      </a:r>
                      <a:endParaRPr lang="en-US" sz="2200">
                        <a:solidFill>
                          <a:schemeClr val="bg1"/>
                        </a:solidFill>
                        <a:latin typeface="+mj-lt"/>
                      </a:endParaRPr>
                    </a:p>
                  </a:txBody>
                  <a:tcPr/>
                </a:tc>
                <a:tc hMerge="1">
                  <a:txBody>
                    <a:bodyPr/>
                    <a:lstStyle/>
                    <a:p>
                      <a:endParaRPr lang="en-US"/>
                    </a:p>
                  </a:txBody>
                  <a:tcPr/>
                </a:tc>
                <a:tc hMerge="1">
                  <a:txBody>
                    <a:bodyPr/>
                    <a:lstStyle/>
                    <a:p>
                      <a:endParaRPr lang="en-US"/>
                    </a:p>
                  </a:txBody>
                  <a:tcPr/>
                </a:tc>
                <a:tc>
                  <a:txBody>
                    <a:bodyPr/>
                    <a:lstStyle/>
                    <a:p>
                      <a:pPr algn="ctr"/>
                      <a:r>
                        <a:rPr lang="fr-BE" sz="2200">
                          <a:solidFill>
                            <a:schemeClr val="bg1"/>
                          </a:solidFill>
                          <a:latin typeface="+mj-lt"/>
                        </a:rPr>
                        <a:t>10'</a:t>
                      </a:r>
                      <a:endParaRPr lang="en-US" sz="2200">
                        <a:solidFill>
                          <a:schemeClr val="bg1"/>
                        </a:solidFill>
                        <a:latin typeface="+mj-lt"/>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4444428"/>
                  </a:ext>
                </a:extLst>
              </a:tr>
              <a:tr h="409805">
                <a:tc gridSpan="3">
                  <a:txBody>
                    <a:bodyPr/>
                    <a:lstStyle/>
                    <a:p>
                      <a:endParaRPr lang="en-US" sz="2200">
                        <a:solidFill>
                          <a:schemeClr val="bg1"/>
                        </a:solidFill>
                        <a:latin typeface="+mj-lt"/>
                      </a:endParaRPr>
                    </a:p>
                  </a:txBody>
                  <a:tcPr/>
                </a:tc>
                <a:tc hMerge="1">
                  <a:txBody>
                    <a:bodyPr/>
                    <a:lstStyle/>
                    <a:p>
                      <a:endParaRPr lang="en-US"/>
                    </a:p>
                  </a:txBody>
                  <a:tcPr/>
                </a:tc>
                <a:tc hMerge="1">
                  <a:txBody>
                    <a:bodyPr/>
                    <a:lstStyle/>
                    <a:p>
                      <a:endParaRPr lang="en-US"/>
                    </a:p>
                  </a:txBody>
                  <a:tcPr/>
                </a:tc>
                <a:tc>
                  <a:txBody>
                    <a:bodyPr/>
                    <a:lstStyle/>
                    <a:p>
                      <a:pPr algn="ctr"/>
                      <a:r>
                        <a:rPr lang="fr-BE" sz="2200" dirty="0">
                          <a:solidFill>
                            <a:schemeClr val="bg1"/>
                          </a:solidFill>
                          <a:latin typeface="+mj-lt"/>
                        </a:rPr>
                        <a:t>90'</a:t>
                      </a:r>
                      <a:endParaRPr lang="en-US" sz="2200" dirty="0">
                        <a:solidFill>
                          <a:schemeClr val="bg1"/>
                        </a:solidFill>
                        <a:latin typeface="+mj-lt"/>
                      </a:endParaRP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69594350"/>
                  </a:ext>
                </a:extLst>
              </a:tr>
            </a:tbl>
          </a:graphicData>
        </a:graphic>
      </p:graphicFrame>
    </p:spTree>
    <p:extLst>
      <p:ext uri="{BB962C8B-B14F-4D97-AF65-F5344CB8AC3E}">
        <p14:creationId xmlns:p14="http://schemas.microsoft.com/office/powerpoint/2010/main" val="2589464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D5DB7024-4097-42E7-9BAA-3F8E4A2F45F7}"/>
              </a:ext>
            </a:extLst>
          </p:cNvPr>
          <p:cNvGraphicFramePr>
            <a:graphicFrameLocks noGrp="1"/>
          </p:cNvGraphicFramePr>
          <p:nvPr>
            <p:extLst>
              <p:ext uri="{D42A27DB-BD31-4B8C-83A1-F6EECF244321}">
                <p14:modId xmlns:p14="http://schemas.microsoft.com/office/powerpoint/2010/main" val="3469739281"/>
              </p:ext>
            </p:extLst>
          </p:nvPr>
        </p:nvGraphicFramePr>
        <p:xfrm>
          <a:off x="1752601" y="1163873"/>
          <a:ext cx="8676861" cy="5443414"/>
        </p:xfrm>
        <a:graphic>
          <a:graphicData uri="http://schemas.openxmlformats.org/drawingml/2006/table">
            <a:tbl>
              <a:tblPr firstRow="1" bandRow="1">
                <a:tableStyleId>{5C22544A-7EE6-4342-B048-85BDC9FD1C3A}</a:tableStyleId>
              </a:tblPr>
              <a:tblGrid>
                <a:gridCol w="1550504">
                  <a:extLst>
                    <a:ext uri="{9D8B030D-6E8A-4147-A177-3AD203B41FA5}">
                      <a16:colId xmlns:a16="http://schemas.microsoft.com/office/drawing/2014/main" val="3431664614"/>
                    </a:ext>
                  </a:extLst>
                </a:gridCol>
                <a:gridCol w="2117035">
                  <a:extLst>
                    <a:ext uri="{9D8B030D-6E8A-4147-A177-3AD203B41FA5}">
                      <a16:colId xmlns:a16="http://schemas.microsoft.com/office/drawing/2014/main" val="4062747152"/>
                    </a:ext>
                  </a:extLst>
                </a:gridCol>
                <a:gridCol w="2117035">
                  <a:extLst>
                    <a:ext uri="{9D8B030D-6E8A-4147-A177-3AD203B41FA5}">
                      <a16:colId xmlns:a16="http://schemas.microsoft.com/office/drawing/2014/main" val="2799985984"/>
                    </a:ext>
                  </a:extLst>
                </a:gridCol>
                <a:gridCol w="2892287">
                  <a:extLst>
                    <a:ext uri="{9D8B030D-6E8A-4147-A177-3AD203B41FA5}">
                      <a16:colId xmlns:a16="http://schemas.microsoft.com/office/drawing/2014/main" val="2728470019"/>
                    </a:ext>
                  </a:extLst>
                </a:gridCol>
              </a:tblGrid>
              <a:tr h="370840">
                <a:tc>
                  <a:txBody>
                    <a:bodyPr/>
                    <a:lstStyle/>
                    <a:p>
                      <a:pPr algn="ctr"/>
                      <a:endParaRPr lang="fr-BE" sz="120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err="1"/>
                        <a:t>Leaser</a:t>
                      </a:r>
                      <a:r>
                        <a:rPr lang="fr-BE" sz="1200"/>
                        <a:t> 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a:t>Leaser B</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err="1"/>
                        <a:t>Difference</a:t>
                      </a:r>
                      <a:r>
                        <a:rPr lang="fr-BE" sz="1200"/>
                        <a:t> / </a:t>
                      </a:r>
                      <a:r>
                        <a:rPr lang="fr-BE" sz="1200" err="1"/>
                        <a:t>Comments</a:t>
                      </a:r>
                      <a:endParaRPr lang="fr-BE" sz="1200"/>
                    </a:p>
                    <a:p>
                      <a:pPr algn="ctr"/>
                      <a:endParaRPr lang="fr-BE" sz="1200"/>
                    </a:p>
                  </a:txBody>
                  <a:tcPr/>
                </a:tc>
                <a:extLst>
                  <a:ext uri="{0D108BD9-81ED-4DB2-BD59-A6C34878D82A}">
                    <a16:rowId xmlns:a16="http://schemas.microsoft.com/office/drawing/2014/main" val="1793351957"/>
                  </a:ext>
                </a:extLst>
              </a:tr>
              <a:tr h="370840">
                <a:tc>
                  <a:txBody>
                    <a:bodyPr/>
                    <a:lstStyle/>
                    <a:p>
                      <a:pPr algn="ctr"/>
                      <a:r>
                        <a:rPr lang="fr-BE" sz="1050" err="1"/>
                        <a:t>Make</a:t>
                      </a:r>
                      <a:r>
                        <a:rPr lang="fr-BE" sz="1050"/>
                        <a:t> / Model / Trim</a:t>
                      </a:r>
                    </a:p>
                  </a:txBody>
                  <a:tcPr anchor="ctr"/>
                </a:tc>
                <a:tc>
                  <a:txBody>
                    <a:bodyPr/>
                    <a:lstStyle/>
                    <a:p>
                      <a:pPr algn="ctr"/>
                      <a:endParaRPr lang="fr-BE" sz="120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fr-BE" sz="1200"/>
                    </a:p>
                  </a:txBody>
                  <a:tcPr/>
                </a:tc>
                <a:tc>
                  <a:txBody>
                    <a:bodyPr/>
                    <a:lstStyle/>
                    <a:p>
                      <a:pPr algn="ctr"/>
                      <a:endParaRPr lang="fr-BE" sz="1200"/>
                    </a:p>
                  </a:txBody>
                  <a:tcPr/>
                </a:tc>
                <a:extLst>
                  <a:ext uri="{0D108BD9-81ED-4DB2-BD59-A6C34878D82A}">
                    <a16:rowId xmlns:a16="http://schemas.microsoft.com/office/drawing/2014/main" val="4150511723"/>
                  </a:ext>
                </a:extLst>
              </a:tr>
              <a:tr h="370840">
                <a:tc>
                  <a:txBody>
                    <a:bodyPr/>
                    <a:lstStyle/>
                    <a:p>
                      <a:pPr algn="ctr"/>
                      <a:r>
                        <a:rPr lang="fr-BE" sz="1050"/>
                        <a:t>Total </a:t>
                      </a:r>
                      <a:r>
                        <a:rPr lang="fr-BE" sz="1050" err="1"/>
                        <a:t>monthly</a:t>
                      </a:r>
                      <a:r>
                        <a:rPr lang="fr-BE" sz="1050"/>
                        <a:t> </a:t>
                      </a:r>
                      <a:r>
                        <a:rPr lang="fr-BE" sz="1050" err="1"/>
                        <a:t>rent</a:t>
                      </a:r>
                      <a:endParaRPr lang="fr-BE" sz="1050"/>
                    </a:p>
                  </a:txBody>
                  <a:tcPr anchor="ctr"/>
                </a:tc>
                <a:tc>
                  <a:txBody>
                    <a:bodyPr/>
                    <a:lstStyle/>
                    <a:p>
                      <a:pPr algn="ctr"/>
                      <a:endParaRPr lang="fr-BE" sz="1200"/>
                    </a:p>
                  </a:txBody>
                  <a:tcPr/>
                </a:tc>
                <a:tc>
                  <a:txBody>
                    <a:bodyPr/>
                    <a:lstStyle/>
                    <a:p>
                      <a:pPr algn="ctr"/>
                      <a:endParaRPr lang="fr-BE" sz="1200"/>
                    </a:p>
                  </a:txBody>
                  <a:tcPr/>
                </a:tc>
                <a:tc>
                  <a:txBody>
                    <a:bodyPr/>
                    <a:lstStyle/>
                    <a:p>
                      <a:pPr algn="ctr"/>
                      <a:endParaRPr lang="fr-BE" sz="1200"/>
                    </a:p>
                  </a:txBody>
                  <a:tcPr/>
                </a:tc>
                <a:extLst>
                  <a:ext uri="{0D108BD9-81ED-4DB2-BD59-A6C34878D82A}">
                    <a16:rowId xmlns:a16="http://schemas.microsoft.com/office/drawing/2014/main" val="2009657520"/>
                  </a:ext>
                </a:extLst>
              </a:tr>
              <a:tr h="370840">
                <a:tc>
                  <a:txBody>
                    <a:bodyPr/>
                    <a:lstStyle/>
                    <a:p>
                      <a:pPr algn="ctr"/>
                      <a:r>
                        <a:rPr lang="fr-BE" sz="1050"/>
                        <a:t>Duration</a:t>
                      </a:r>
                    </a:p>
                  </a:txBody>
                  <a:tcPr anchor="ctr"/>
                </a:tc>
                <a:tc>
                  <a:txBody>
                    <a:bodyPr/>
                    <a:lstStyle/>
                    <a:p>
                      <a:pPr algn="ctr"/>
                      <a:endParaRPr lang="fr-BE" sz="1200"/>
                    </a:p>
                  </a:txBody>
                  <a:tcPr/>
                </a:tc>
                <a:tc>
                  <a:txBody>
                    <a:bodyPr/>
                    <a:lstStyle/>
                    <a:p>
                      <a:pPr algn="ctr"/>
                      <a:endParaRPr lang="fr-BE" sz="1200"/>
                    </a:p>
                  </a:txBody>
                  <a:tcPr/>
                </a:tc>
                <a:tc>
                  <a:txBody>
                    <a:bodyPr/>
                    <a:lstStyle/>
                    <a:p>
                      <a:pPr algn="ctr"/>
                      <a:endParaRPr lang="fr-BE" sz="1200"/>
                    </a:p>
                  </a:txBody>
                  <a:tcPr/>
                </a:tc>
                <a:extLst>
                  <a:ext uri="{0D108BD9-81ED-4DB2-BD59-A6C34878D82A}">
                    <a16:rowId xmlns:a16="http://schemas.microsoft.com/office/drawing/2014/main" val="387299767"/>
                  </a:ext>
                </a:extLst>
              </a:tr>
              <a:tr h="370840">
                <a:tc>
                  <a:txBody>
                    <a:bodyPr/>
                    <a:lstStyle/>
                    <a:p>
                      <a:pPr algn="ctr"/>
                      <a:r>
                        <a:rPr lang="fr-BE" sz="1050"/>
                        <a:t>Km / </a:t>
                      </a:r>
                      <a:r>
                        <a:rPr lang="fr-BE" sz="1050" err="1"/>
                        <a:t>year</a:t>
                      </a:r>
                      <a:endParaRPr lang="fr-BE" sz="1050"/>
                    </a:p>
                  </a:txBody>
                  <a:tcPr anchor="ctr"/>
                </a:tc>
                <a:tc>
                  <a:txBody>
                    <a:bodyPr/>
                    <a:lstStyle/>
                    <a:p>
                      <a:pPr algn="ctr"/>
                      <a:endParaRPr lang="fr-BE" sz="1200"/>
                    </a:p>
                  </a:txBody>
                  <a:tcPr/>
                </a:tc>
                <a:tc>
                  <a:txBody>
                    <a:bodyPr/>
                    <a:lstStyle/>
                    <a:p>
                      <a:pPr algn="ctr"/>
                      <a:endParaRPr lang="fr-BE" sz="1200"/>
                    </a:p>
                  </a:txBody>
                  <a:tcPr/>
                </a:tc>
                <a:tc>
                  <a:txBody>
                    <a:bodyPr/>
                    <a:lstStyle/>
                    <a:p>
                      <a:pPr algn="ctr"/>
                      <a:endParaRPr lang="fr-BE" sz="1200"/>
                    </a:p>
                  </a:txBody>
                  <a:tcPr/>
                </a:tc>
                <a:extLst>
                  <a:ext uri="{0D108BD9-81ED-4DB2-BD59-A6C34878D82A}">
                    <a16:rowId xmlns:a16="http://schemas.microsoft.com/office/drawing/2014/main" val="4147677121"/>
                  </a:ext>
                </a:extLst>
              </a:tr>
              <a:tr h="370840">
                <a:tc>
                  <a:txBody>
                    <a:bodyPr/>
                    <a:lstStyle/>
                    <a:p>
                      <a:pPr algn="ctr"/>
                      <a:r>
                        <a:rPr lang="fr-BE" sz="1050"/>
                        <a:t>Financial </a:t>
                      </a:r>
                      <a:r>
                        <a:rPr lang="fr-BE" sz="1050" err="1"/>
                        <a:t>rent</a:t>
                      </a:r>
                      <a:endParaRPr lang="fr-BE" sz="1050"/>
                    </a:p>
                  </a:txBody>
                  <a:tcPr anchor="ctr"/>
                </a:tc>
                <a:tc>
                  <a:txBody>
                    <a:bodyPr/>
                    <a:lstStyle/>
                    <a:p>
                      <a:pPr algn="ctr"/>
                      <a:endParaRPr lang="fr-BE" sz="1200"/>
                    </a:p>
                  </a:txBody>
                  <a:tcPr/>
                </a:tc>
                <a:tc>
                  <a:txBody>
                    <a:bodyPr/>
                    <a:lstStyle/>
                    <a:p>
                      <a:pPr algn="ctr"/>
                      <a:endParaRPr lang="fr-BE" sz="1200"/>
                    </a:p>
                  </a:txBody>
                  <a:tcPr/>
                </a:tc>
                <a:tc>
                  <a:txBody>
                    <a:bodyPr/>
                    <a:lstStyle/>
                    <a:p>
                      <a:pPr algn="ctr"/>
                      <a:endParaRPr lang="fr-BE" sz="1200"/>
                    </a:p>
                  </a:txBody>
                  <a:tcPr/>
                </a:tc>
                <a:extLst>
                  <a:ext uri="{0D108BD9-81ED-4DB2-BD59-A6C34878D82A}">
                    <a16:rowId xmlns:a16="http://schemas.microsoft.com/office/drawing/2014/main" val="1325091757"/>
                  </a:ext>
                </a:extLst>
              </a:tr>
              <a:tr h="370840">
                <a:tc>
                  <a:txBody>
                    <a:bodyPr/>
                    <a:lstStyle/>
                    <a:p>
                      <a:pPr algn="ctr"/>
                      <a:r>
                        <a:rPr lang="fr-BE" sz="1050"/>
                        <a:t>SMR</a:t>
                      </a:r>
                    </a:p>
                  </a:txBody>
                  <a:tcPr anchor="ctr"/>
                </a:tc>
                <a:tc>
                  <a:txBody>
                    <a:bodyPr/>
                    <a:lstStyle/>
                    <a:p>
                      <a:pPr algn="ctr"/>
                      <a:endParaRPr lang="fr-BE" sz="1200"/>
                    </a:p>
                  </a:txBody>
                  <a:tcPr/>
                </a:tc>
                <a:tc>
                  <a:txBody>
                    <a:bodyPr/>
                    <a:lstStyle/>
                    <a:p>
                      <a:pPr algn="ctr"/>
                      <a:endParaRPr lang="fr-BE" sz="1200"/>
                    </a:p>
                  </a:txBody>
                  <a:tcPr/>
                </a:tc>
                <a:tc>
                  <a:txBody>
                    <a:bodyPr/>
                    <a:lstStyle/>
                    <a:p>
                      <a:pPr algn="ctr"/>
                      <a:endParaRPr lang="fr-BE" sz="1200"/>
                    </a:p>
                  </a:txBody>
                  <a:tcPr/>
                </a:tc>
                <a:extLst>
                  <a:ext uri="{0D108BD9-81ED-4DB2-BD59-A6C34878D82A}">
                    <a16:rowId xmlns:a16="http://schemas.microsoft.com/office/drawing/2014/main" val="3455571973"/>
                  </a:ext>
                </a:extLst>
              </a:tr>
              <a:tr h="370840">
                <a:tc>
                  <a:txBody>
                    <a:bodyPr/>
                    <a:lstStyle/>
                    <a:p>
                      <a:pPr algn="ctr"/>
                      <a:r>
                        <a:rPr lang="fr-BE" sz="1050"/>
                        <a:t>Gap </a:t>
                      </a:r>
                      <a:r>
                        <a:rPr lang="fr-BE" sz="1050" err="1"/>
                        <a:t>Insurance</a:t>
                      </a:r>
                      <a:endParaRPr lang="fr-BE" sz="1050"/>
                    </a:p>
                  </a:txBody>
                  <a:tcPr anchor="ctr"/>
                </a:tc>
                <a:tc>
                  <a:txBody>
                    <a:bodyPr/>
                    <a:lstStyle/>
                    <a:p>
                      <a:pPr algn="ctr"/>
                      <a:endParaRPr lang="fr-BE" sz="1200"/>
                    </a:p>
                  </a:txBody>
                  <a:tcPr/>
                </a:tc>
                <a:tc>
                  <a:txBody>
                    <a:bodyPr/>
                    <a:lstStyle/>
                    <a:p>
                      <a:pPr algn="ctr"/>
                      <a:endParaRPr lang="fr-BE" sz="1200"/>
                    </a:p>
                  </a:txBody>
                  <a:tcPr/>
                </a:tc>
                <a:tc>
                  <a:txBody>
                    <a:bodyPr/>
                    <a:lstStyle/>
                    <a:p>
                      <a:pPr algn="ctr"/>
                      <a:endParaRPr lang="fr-BE" sz="1200"/>
                    </a:p>
                  </a:txBody>
                  <a:tcPr/>
                </a:tc>
                <a:extLst>
                  <a:ext uri="{0D108BD9-81ED-4DB2-BD59-A6C34878D82A}">
                    <a16:rowId xmlns:a16="http://schemas.microsoft.com/office/drawing/2014/main" val="2758936412"/>
                  </a:ext>
                </a:extLst>
              </a:tr>
              <a:tr h="370840">
                <a:tc>
                  <a:txBody>
                    <a:bodyPr/>
                    <a:lstStyle/>
                    <a:p>
                      <a:pPr algn="ctr"/>
                      <a:r>
                        <a:rPr lang="fr-BE" sz="1050" err="1"/>
                        <a:t>Courtesy</a:t>
                      </a:r>
                      <a:r>
                        <a:rPr lang="fr-BE" sz="1050"/>
                        <a:t> car</a:t>
                      </a:r>
                    </a:p>
                  </a:txBody>
                  <a:tcPr anchor="ctr"/>
                </a:tc>
                <a:tc>
                  <a:txBody>
                    <a:bodyPr/>
                    <a:lstStyle/>
                    <a:p>
                      <a:pPr algn="ctr"/>
                      <a:endParaRPr lang="fr-BE" sz="1200"/>
                    </a:p>
                  </a:txBody>
                  <a:tcPr/>
                </a:tc>
                <a:tc>
                  <a:txBody>
                    <a:bodyPr/>
                    <a:lstStyle/>
                    <a:p>
                      <a:pPr algn="ctr"/>
                      <a:endParaRPr lang="fr-BE" sz="1200"/>
                    </a:p>
                  </a:txBody>
                  <a:tcPr/>
                </a:tc>
                <a:tc>
                  <a:txBody>
                    <a:bodyPr/>
                    <a:lstStyle/>
                    <a:p>
                      <a:pPr algn="ctr"/>
                      <a:endParaRPr lang="fr-BE" sz="1200"/>
                    </a:p>
                  </a:txBody>
                  <a:tcPr/>
                </a:tc>
                <a:extLst>
                  <a:ext uri="{0D108BD9-81ED-4DB2-BD59-A6C34878D82A}">
                    <a16:rowId xmlns:a16="http://schemas.microsoft.com/office/drawing/2014/main" val="733708026"/>
                  </a:ext>
                </a:extLst>
              </a:tr>
              <a:tr h="370840">
                <a:tc>
                  <a:txBody>
                    <a:bodyPr/>
                    <a:lstStyle/>
                    <a:p>
                      <a:pPr algn="ctr"/>
                      <a:r>
                        <a:rPr lang="fr-BE" sz="1050" err="1"/>
                        <a:t>Tyres</a:t>
                      </a:r>
                      <a:endParaRPr lang="fr-BE" sz="1050"/>
                    </a:p>
                  </a:txBody>
                  <a:tcPr anchor="ctr"/>
                </a:tc>
                <a:tc>
                  <a:txBody>
                    <a:bodyPr/>
                    <a:lstStyle/>
                    <a:p>
                      <a:pPr algn="ctr"/>
                      <a:endParaRPr lang="fr-BE" sz="1200"/>
                    </a:p>
                  </a:txBody>
                  <a:tcPr/>
                </a:tc>
                <a:tc>
                  <a:txBody>
                    <a:bodyPr/>
                    <a:lstStyle/>
                    <a:p>
                      <a:pPr algn="ctr"/>
                      <a:endParaRPr lang="fr-BE" sz="1200"/>
                    </a:p>
                  </a:txBody>
                  <a:tcPr/>
                </a:tc>
                <a:tc>
                  <a:txBody>
                    <a:bodyPr/>
                    <a:lstStyle/>
                    <a:p>
                      <a:pPr algn="ctr"/>
                      <a:endParaRPr lang="fr-BE" sz="1200"/>
                    </a:p>
                  </a:txBody>
                  <a:tcPr/>
                </a:tc>
                <a:extLst>
                  <a:ext uri="{0D108BD9-81ED-4DB2-BD59-A6C34878D82A}">
                    <a16:rowId xmlns:a16="http://schemas.microsoft.com/office/drawing/2014/main" val="1809984731"/>
                  </a:ext>
                </a:extLst>
              </a:tr>
              <a:tr h="454854">
                <a:tc>
                  <a:txBody>
                    <a:bodyPr/>
                    <a:lstStyle/>
                    <a:p>
                      <a:pPr algn="ctr"/>
                      <a:r>
                        <a:rPr lang="fr-BE" sz="1050" err="1"/>
                        <a:t>Other</a:t>
                      </a:r>
                      <a:endParaRPr lang="fr-BE" sz="1050"/>
                    </a:p>
                  </a:txBody>
                  <a:tcPr anchor="ctr"/>
                </a:tc>
                <a:tc>
                  <a:txBody>
                    <a:bodyPr/>
                    <a:lstStyle/>
                    <a:p>
                      <a:pPr algn="ctr"/>
                      <a:endParaRPr lang="fr-BE" sz="1200"/>
                    </a:p>
                  </a:txBody>
                  <a:tcPr/>
                </a:tc>
                <a:tc>
                  <a:txBody>
                    <a:bodyPr/>
                    <a:lstStyle/>
                    <a:p>
                      <a:pPr algn="ctr"/>
                      <a:endParaRPr lang="fr-BE" sz="1200"/>
                    </a:p>
                  </a:txBody>
                  <a:tcPr/>
                </a:tc>
                <a:tc>
                  <a:txBody>
                    <a:bodyPr/>
                    <a:lstStyle/>
                    <a:p>
                      <a:pPr algn="ctr"/>
                      <a:endParaRPr lang="fr-BE" sz="1200"/>
                    </a:p>
                  </a:txBody>
                  <a:tcPr/>
                </a:tc>
                <a:extLst>
                  <a:ext uri="{0D108BD9-81ED-4DB2-BD59-A6C34878D82A}">
                    <a16:rowId xmlns:a16="http://schemas.microsoft.com/office/drawing/2014/main" val="589029199"/>
                  </a:ext>
                </a:extLst>
              </a:tr>
              <a:tr h="370840">
                <a:tc>
                  <a:txBody>
                    <a:bodyPr/>
                    <a:lstStyle/>
                    <a:p>
                      <a:pPr algn="ctr"/>
                      <a:endParaRPr lang="fr-BE" sz="1050"/>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BE" sz="1200"/>
                    </a:p>
                  </a:txBody>
                  <a:tcPr>
                    <a:lnB w="12700" cap="flat" cmpd="sng" algn="ctr">
                      <a:solidFill>
                        <a:schemeClr val="tx1"/>
                      </a:solidFill>
                      <a:prstDash val="solid"/>
                      <a:round/>
                      <a:headEnd type="none" w="med" len="med"/>
                      <a:tailEnd type="none" w="med" len="med"/>
                    </a:lnB>
                    <a:solidFill>
                      <a:schemeClr val="bg1"/>
                    </a:solidFill>
                  </a:tcPr>
                </a:tc>
                <a:tc>
                  <a:txBody>
                    <a:bodyPr/>
                    <a:lstStyle/>
                    <a:p>
                      <a:pPr algn="r"/>
                      <a:r>
                        <a:rPr lang="fr-BE" sz="1200" b="1"/>
                        <a:t> </a:t>
                      </a:r>
                      <a:r>
                        <a:rPr lang="fr-BE" sz="1200" b="1">
                          <a:sym typeface="Symbol" panose="05050102010706020507" pitchFamily="18" charset="2"/>
                        </a:rPr>
                        <a:t> </a:t>
                      </a:r>
                      <a:r>
                        <a:rPr lang="fr-BE" sz="1200" b="1"/>
                        <a:t>Total</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BE" sz="120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644122"/>
                  </a:ext>
                </a:extLst>
              </a:tr>
              <a:tr h="370840">
                <a:tc>
                  <a:txBody>
                    <a:bodyPr/>
                    <a:lstStyle/>
                    <a:p>
                      <a:pPr algn="ctr"/>
                      <a:r>
                        <a:rPr lang="fr-BE" sz="1050" err="1"/>
                        <a:t>Comments</a:t>
                      </a:r>
                      <a:endParaRPr lang="fr-BE" sz="105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endParaRPr lang="fr-BE" sz="1200"/>
                    </a:p>
                    <a:p>
                      <a:pPr algn="l"/>
                      <a:endParaRPr lang="fr-BE" sz="1200"/>
                    </a:p>
                    <a:p>
                      <a:pPr algn="l"/>
                      <a:endParaRPr lang="fr-BE" sz="1200"/>
                    </a:p>
                    <a:p>
                      <a:pPr algn="l"/>
                      <a:endParaRPr lang="fr-BE" sz="12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BE" sz="12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BE" sz="12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5300017"/>
                  </a:ext>
                </a:extLst>
              </a:tr>
            </a:tbl>
          </a:graphicData>
        </a:graphic>
      </p:graphicFrame>
      <p:sp>
        <p:nvSpPr>
          <p:cNvPr id="3" name="Text Placeholder 2">
            <a:extLst>
              <a:ext uri="{FF2B5EF4-FFF2-40B4-BE49-F238E27FC236}">
                <a16:creationId xmlns:a16="http://schemas.microsoft.com/office/drawing/2014/main" id="{43E13E80-8B34-3EAF-6ED1-A1EFACE0F5D8}"/>
              </a:ext>
            </a:extLst>
          </p:cNvPr>
          <p:cNvSpPr>
            <a:spLocks noGrp="1"/>
          </p:cNvSpPr>
          <p:nvPr>
            <p:ph type="body" idx="1"/>
          </p:nvPr>
        </p:nvSpPr>
        <p:spPr/>
        <p:txBody>
          <a:bodyPr/>
          <a:lstStyle/>
          <a:p>
            <a:r>
              <a:rPr lang="en-GB"/>
              <a:t>Case study phase #2 - Comparing OL offers in practice</a:t>
            </a:r>
            <a:endParaRPr lang="en-US"/>
          </a:p>
        </p:txBody>
      </p:sp>
      <p:sp>
        <p:nvSpPr>
          <p:cNvPr id="8" name="Text Placeholder 7">
            <a:extLst>
              <a:ext uri="{FF2B5EF4-FFF2-40B4-BE49-F238E27FC236}">
                <a16:creationId xmlns:a16="http://schemas.microsoft.com/office/drawing/2014/main" id="{303DC95B-4315-26BF-AA37-075637399666}"/>
              </a:ext>
            </a:extLst>
          </p:cNvPr>
          <p:cNvSpPr>
            <a:spLocks noGrp="1"/>
          </p:cNvSpPr>
          <p:nvPr>
            <p:ph type="body" sz="quarter" idx="19"/>
          </p:nvPr>
        </p:nvSpPr>
        <p:spPr/>
        <p:txBody>
          <a:bodyPr/>
          <a:lstStyle/>
          <a:p>
            <a:r>
              <a:rPr lang="fr-BE"/>
              <a:t>0</a:t>
            </a:r>
            <a:r>
              <a:rPr lang="en-US"/>
              <a:t>3</a:t>
            </a:r>
            <a:endParaRPr lang="fr-BE"/>
          </a:p>
        </p:txBody>
      </p:sp>
      <p:sp>
        <p:nvSpPr>
          <p:cNvPr id="4" name="Slide Number Placeholder 2">
            <a:extLst>
              <a:ext uri="{FF2B5EF4-FFF2-40B4-BE49-F238E27FC236}">
                <a16:creationId xmlns:a16="http://schemas.microsoft.com/office/drawing/2014/main" id="{6632C2D2-1603-A7AC-87AF-8F167157FC9A}"/>
              </a:ext>
            </a:extLst>
          </p:cNvPr>
          <p:cNvSpPr>
            <a:spLocks noGrp="1"/>
          </p:cNvSpPr>
          <p:nvPr>
            <p:ph type="sldNum" sz="quarter" idx="17"/>
          </p:nvPr>
        </p:nvSpPr>
        <p:spPr/>
        <p:txBody>
          <a:bodyPr/>
          <a:lstStyle/>
          <a:p>
            <a:fld id="{6604329A-497E-4999-AF33-FDAE6902A437}" type="slidenum">
              <a:rPr lang="en-US" smtClean="0"/>
              <a:pPr/>
              <a:t>30</a:t>
            </a:fld>
            <a:endParaRPr lang="en-US"/>
          </a:p>
        </p:txBody>
      </p:sp>
      <p:sp>
        <p:nvSpPr>
          <p:cNvPr id="2" name="Title 1">
            <a:extLst>
              <a:ext uri="{FF2B5EF4-FFF2-40B4-BE49-F238E27FC236}">
                <a16:creationId xmlns:a16="http://schemas.microsoft.com/office/drawing/2014/main" id="{C9637516-381D-7898-6E6F-CB725B106BFB}"/>
              </a:ext>
            </a:extLst>
          </p:cNvPr>
          <p:cNvSpPr>
            <a:spLocks noGrp="1"/>
          </p:cNvSpPr>
          <p:nvPr>
            <p:ph type="title"/>
          </p:nvPr>
        </p:nvSpPr>
        <p:spPr/>
        <p:txBody>
          <a:bodyPr/>
          <a:lstStyle/>
          <a:p>
            <a:r>
              <a:rPr lang="fr-BE"/>
              <a:t>Example France - country adaptation</a:t>
            </a:r>
            <a:endParaRPr lang="en-US"/>
          </a:p>
        </p:txBody>
      </p:sp>
      <p:pic>
        <p:nvPicPr>
          <p:cNvPr id="6" name="Picture 2" descr="Stellantis dévoile un florilège de slogans pour ses marques">
            <a:extLst>
              <a:ext uri="{FF2B5EF4-FFF2-40B4-BE49-F238E27FC236}">
                <a16:creationId xmlns:a16="http://schemas.microsoft.com/office/drawing/2014/main" id="{DF6466A6-182D-DC90-FAD5-204BB976F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31" y="624992"/>
            <a:ext cx="430722" cy="26291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 name="Picture 6" descr="Drapeaux Monde Banque d'images et photos libres de droit - iStock">
            <a:extLst>
              <a:ext uri="{FF2B5EF4-FFF2-40B4-BE49-F238E27FC236}">
                <a16:creationId xmlns:a16="http://schemas.microsoft.com/office/drawing/2014/main" id="{E463A5AC-4F99-A2BE-B067-385215B1E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58" y="599712"/>
            <a:ext cx="314758" cy="28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178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8650F09-0E56-47B6-AD02-F812CB9B837B}"/>
              </a:ext>
            </a:extLst>
          </p:cNvPr>
          <p:cNvSpPr>
            <a:spLocks noGrp="1"/>
          </p:cNvSpPr>
          <p:nvPr>
            <p:ph type="body" idx="1"/>
          </p:nvPr>
        </p:nvSpPr>
        <p:spPr/>
        <p:txBody>
          <a:bodyPr/>
          <a:lstStyle/>
          <a:p>
            <a:r>
              <a:rPr lang="en-GB"/>
              <a:t>Case study phase #2 - Comparing OL offers in practice</a:t>
            </a:r>
            <a:endParaRPr lang="en-US"/>
          </a:p>
        </p:txBody>
      </p:sp>
      <p:sp>
        <p:nvSpPr>
          <p:cNvPr id="10" name="Text Placeholder 9">
            <a:extLst>
              <a:ext uri="{FF2B5EF4-FFF2-40B4-BE49-F238E27FC236}">
                <a16:creationId xmlns:a16="http://schemas.microsoft.com/office/drawing/2014/main" id="{F0D6C53A-6F7F-EA58-9800-2A81AFFA99B9}"/>
              </a:ext>
            </a:extLst>
          </p:cNvPr>
          <p:cNvSpPr>
            <a:spLocks noGrp="1"/>
          </p:cNvSpPr>
          <p:nvPr>
            <p:ph type="body" sz="quarter" idx="19"/>
          </p:nvPr>
        </p:nvSpPr>
        <p:spPr/>
        <p:txBody>
          <a:bodyPr/>
          <a:lstStyle/>
          <a:p>
            <a:r>
              <a:rPr lang="fr-BE"/>
              <a:t>03</a:t>
            </a:r>
            <a:endParaRPr lang="en-US"/>
          </a:p>
        </p:txBody>
      </p:sp>
      <p:sp>
        <p:nvSpPr>
          <p:cNvPr id="4" name="Text Placeholder 3">
            <a:extLst>
              <a:ext uri="{FF2B5EF4-FFF2-40B4-BE49-F238E27FC236}">
                <a16:creationId xmlns:a16="http://schemas.microsoft.com/office/drawing/2014/main" id="{34295A26-7590-AA0D-A993-4C02520404DD}"/>
              </a:ext>
            </a:extLst>
          </p:cNvPr>
          <p:cNvSpPr>
            <a:spLocks noGrp="1"/>
          </p:cNvSpPr>
          <p:nvPr>
            <p:ph type="body" sz="quarter" idx="13"/>
          </p:nvPr>
        </p:nvSpPr>
        <p:spPr/>
        <p:txBody>
          <a:bodyPr/>
          <a:lstStyle/>
          <a:p>
            <a:r>
              <a:rPr lang="fr-BE"/>
              <a:t>03</a:t>
            </a:r>
            <a:endParaRPr lang="en-US"/>
          </a:p>
        </p:txBody>
      </p:sp>
      <p:sp>
        <p:nvSpPr>
          <p:cNvPr id="8" name="Slide Number Placeholder 2">
            <a:extLst>
              <a:ext uri="{FF2B5EF4-FFF2-40B4-BE49-F238E27FC236}">
                <a16:creationId xmlns:a16="http://schemas.microsoft.com/office/drawing/2014/main" id="{BCB99808-FD4F-1A5A-7D2B-BD4988FB31B6}"/>
              </a:ext>
            </a:extLst>
          </p:cNvPr>
          <p:cNvSpPr>
            <a:spLocks noGrp="1"/>
          </p:cNvSpPr>
          <p:nvPr>
            <p:ph type="sldNum" sz="quarter" idx="17"/>
          </p:nvPr>
        </p:nvSpPr>
        <p:spPr/>
        <p:txBody>
          <a:bodyPr/>
          <a:lstStyle/>
          <a:p>
            <a:fld id="{6604329A-497E-4999-AF33-FDAE6902A437}" type="slidenum">
              <a:rPr lang="en-US" smtClean="0"/>
              <a:pPr/>
              <a:t>31</a:t>
            </a:fld>
            <a:endParaRPr lang="en-US"/>
          </a:p>
        </p:txBody>
      </p:sp>
      <p:sp>
        <p:nvSpPr>
          <p:cNvPr id="2" name="Title 1">
            <a:extLst>
              <a:ext uri="{FF2B5EF4-FFF2-40B4-BE49-F238E27FC236}">
                <a16:creationId xmlns:a16="http://schemas.microsoft.com/office/drawing/2014/main" id="{AD800884-2D25-4478-9CBB-AFC844F19D74}"/>
              </a:ext>
            </a:extLst>
          </p:cNvPr>
          <p:cNvSpPr>
            <a:spLocks noGrp="1"/>
          </p:cNvSpPr>
          <p:nvPr>
            <p:ph type="title"/>
          </p:nvPr>
        </p:nvSpPr>
        <p:spPr/>
        <p:txBody>
          <a:bodyPr/>
          <a:lstStyle/>
          <a:p>
            <a:r>
              <a:rPr lang="fr-FR" err="1"/>
              <a:t>practical</a:t>
            </a:r>
            <a:r>
              <a:rPr lang="fr-FR"/>
              <a:t> </a:t>
            </a:r>
            <a:r>
              <a:rPr lang="fr-FR" err="1"/>
              <a:t>exercise</a:t>
            </a:r>
            <a:endParaRPr lang="en-US"/>
          </a:p>
        </p:txBody>
      </p:sp>
      <p:sp>
        <p:nvSpPr>
          <p:cNvPr id="162822" name="TextBox 11">
            <a:extLst>
              <a:ext uri="{FF2B5EF4-FFF2-40B4-BE49-F238E27FC236}">
                <a16:creationId xmlns:a16="http://schemas.microsoft.com/office/drawing/2014/main" id="{91161C0D-247D-42E5-A1CA-63C3FB3DF93A}"/>
              </a:ext>
            </a:extLst>
          </p:cNvPr>
          <p:cNvSpPr txBox="1">
            <a:spLocks noChangeArrowheads="1"/>
          </p:cNvSpPr>
          <p:nvPr/>
        </p:nvSpPr>
        <p:spPr bwMode="auto">
          <a:xfrm>
            <a:off x="4162897" y="2033167"/>
            <a:ext cx="2104063" cy="58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57" tIns="44378" rIns="88757" bIns="44378">
            <a:spAutoFit/>
          </a:bodyPr>
          <a:lstStyle>
            <a:lvl1pPr eaLnBrk="0" hangingPunct="0">
              <a:spcBef>
                <a:spcPct val="35000"/>
              </a:spcBef>
              <a:buClr>
                <a:srgbClr val="F7B100"/>
              </a:buClr>
              <a:buFont typeface="Wingdings" panose="05000000000000000000" pitchFamily="2" charset="2"/>
              <a:buChar char="§"/>
              <a:defRPr sz="2200" b="1">
                <a:solidFill>
                  <a:schemeClr val="tx1"/>
                </a:solidFill>
                <a:latin typeface="Arial" panose="020B0604020202020204" pitchFamily="34" charset="0"/>
              </a:defRPr>
            </a:lvl1pPr>
            <a:lvl2pPr marL="742950" indent="-285750" eaLnBrk="0" hangingPunct="0">
              <a:spcBef>
                <a:spcPct val="30000"/>
              </a:spcBef>
              <a:buClr>
                <a:srgbClr val="F7B100"/>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Bef>
                <a:spcPct val="35000"/>
              </a:spcBef>
              <a:buFont typeface="Wingdings" panose="05000000000000000000" pitchFamily="2" charset="2"/>
              <a:buChar char="§"/>
              <a:defRPr sz="1500">
                <a:solidFill>
                  <a:schemeClr val="tx1"/>
                </a:solidFill>
                <a:latin typeface="Arial" panose="020B0604020202020204" pitchFamily="34" charset="0"/>
              </a:defRPr>
            </a:lvl3pPr>
            <a:lvl4pPr marL="1600200" indent="-228600" eaLnBrk="0" hangingPunct="0">
              <a:spcBef>
                <a:spcPct val="40000"/>
              </a:spcBef>
              <a:buFont typeface="Wingdings" panose="05000000000000000000" pitchFamily="2" charset="2"/>
              <a:buChar char="§"/>
              <a:defRPr sz="1200">
                <a:solidFill>
                  <a:schemeClr val="tx1"/>
                </a:solidFill>
                <a:latin typeface="Arial" panose="020B0604020202020204" pitchFamily="34" charset="0"/>
              </a:defRPr>
            </a:lvl4pPr>
            <a:lvl5pPr marL="2057400" indent="-228600" eaLnBrk="0" hangingPunct="0">
              <a:spcBef>
                <a:spcPct val="20000"/>
              </a:spcBef>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100">
                <a:solidFill>
                  <a:schemeClr val="tx1"/>
                </a:solidFill>
                <a:latin typeface="Arial" panose="020B0604020202020204" pitchFamily="34" charset="0"/>
              </a:defRPr>
            </a:lvl9pPr>
          </a:lstStyle>
          <a:p>
            <a:pPr algn="ctr" eaLnBrk="1" hangingPunct="1">
              <a:spcBef>
                <a:spcPct val="0"/>
              </a:spcBef>
              <a:buClrTx/>
              <a:buFontTx/>
              <a:buNone/>
            </a:pPr>
            <a:r>
              <a:rPr lang="en-GB" altLang="fr-FR" sz="3200">
                <a:solidFill>
                  <a:srgbClr val="000000"/>
                </a:solidFill>
                <a:latin typeface="Encode Sans" panose="020B0604020202020204" charset="0"/>
              </a:rPr>
              <a:t>Leaser A</a:t>
            </a:r>
          </a:p>
        </p:txBody>
      </p:sp>
      <p:sp>
        <p:nvSpPr>
          <p:cNvPr id="162823" name="TextBox 12">
            <a:extLst>
              <a:ext uri="{FF2B5EF4-FFF2-40B4-BE49-F238E27FC236}">
                <a16:creationId xmlns:a16="http://schemas.microsoft.com/office/drawing/2014/main" id="{9C928B1D-22B6-4F8B-A296-366E7DCDD4A6}"/>
              </a:ext>
            </a:extLst>
          </p:cNvPr>
          <p:cNvSpPr txBox="1">
            <a:spLocks noChangeArrowheads="1"/>
          </p:cNvSpPr>
          <p:nvPr/>
        </p:nvSpPr>
        <p:spPr bwMode="auto">
          <a:xfrm>
            <a:off x="8280745" y="2009952"/>
            <a:ext cx="2104062" cy="582065"/>
          </a:xfrm>
          <a:prstGeom prst="rect">
            <a:avLst/>
          </a:prstGeom>
          <a:noFill/>
          <a:ln>
            <a:noFill/>
          </a:ln>
        </p:spPr>
        <p:txBody>
          <a:bodyPr wrap="square" lIns="88757" tIns="44378" rIns="88757" bIns="44378">
            <a:spAutoFit/>
          </a:bodyPr>
          <a:lstStyle>
            <a:lvl1pPr eaLnBrk="0" hangingPunct="0">
              <a:spcBef>
                <a:spcPct val="35000"/>
              </a:spcBef>
              <a:buClr>
                <a:srgbClr val="F7B100"/>
              </a:buClr>
              <a:buFont typeface="Wingdings" panose="05000000000000000000" pitchFamily="2" charset="2"/>
              <a:buChar char="§"/>
              <a:defRPr sz="2200" b="1">
                <a:solidFill>
                  <a:schemeClr val="tx1"/>
                </a:solidFill>
                <a:latin typeface="Arial" panose="020B0604020202020204" pitchFamily="34" charset="0"/>
              </a:defRPr>
            </a:lvl1pPr>
            <a:lvl2pPr marL="742950" indent="-285750" eaLnBrk="0" hangingPunct="0">
              <a:spcBef>
                <a:spcPct val="30000"/>
              </a:spcBef>
              <a:buClr>
                <a:srgbClr val="F7B100"/>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Bef>
                <a:spcPct val="35000"/>
              </a:spcBef>
              <a:buFont typeface="Wingdings" panose="05000000000000000000" pitchFamily="2" charset="2"/>
              <a:buChar char="§"/>
              <a:defRPr sz="1500">
                <a:solidFill>
                  <a:schemeClr val="tx1"/>
                </a:solidFill>
                <a:latin typeface="Arial" panose="020B0604020202020204" pitchFamily="34" charset="0"/>
              </a:defRPr>
            </a:lvl3pPr>
            <a:lvl4pPr marL="1600200" indent="-228600" eaLnBrk="0" hangingPunct="0">
              <a:spcBef>
                <a:spcPct val="40000"/>
              </a:spcBef>
              <a:buFont typeface="Wingdings" panose="05000000000000000000" pitchFamily="2" charset="2"/>
              <a:buChar char="§"/>
              <a:defRPr sz="1200">
                <a:solidFill>
                  <a:schemeClr val="tx1"/>
                </a:solidFill>
                <a:latin typeface="Arial" panose="020B0604020202020204" pitchFamily="34" charset="0"/>
              </a:defRPr>
            </a:lvl4pPr>
            <a:lvl5pPr marL="2057400" indent="-228600" eaLnBrk="0" hangingPunct="0">
              <a:spcBef>
                <a:spcPct val="20000"/>
              </a:spcBef>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100">
                <a:solidFill>
                  <a:schemeClr val="tx1"/>
                </a:solidFill>
                <a:latin typeface="Arial" panose="020B0604020202020204" pitchFamily="34" charset="0"/>
              </a:defRPr>
            </a:lvl9pPr>
          </a:lstStyle>
          <a:p>
            <a:pPr algn="ctr" eaLnBrk="1" hangingPunct="1">
              <a:spcBef>
                <a:spcPct val="0"/>
              </a:spcBef>
              <a:buClrTx/>
              <a:buFontTx/>
              <a:buNone/>
            </a:pPr>
            <a:r>
              <a:rPr lang="en-GB" altLang="fr-FR" sz="3200">
                <a:latin typeface="Encode Sans" panose="020B0604020202020204" charset="0"/>
              </a:rPr>
              <a:t>Leaser</a:t>
            </a:r>
            <a:r>
              <a:rPr lang="fr-BE" altLang="fr-FR" sz="3200">
                <a:latin typeface="Encode Sans" panose="020B0604020202020204" charset="0"/>
              </a:rPr>
              <a:t> B</a:t>
            </a:r>
            <a:endParaRPr lang="en-US" altLang="fr-FR" sz="3200">
              <a:latin typeface="Encode Sans" panose="020B0604020202020204" charset="0"/>
            </a:endParaRPr>
          </a:p>
        </p:txBody>
      </p:sp>
      <p:sp>
        <p:nvSpPr>
          <p:cNvPr id="162824" name="TextBox 13">
            <a:extLst>
              <a:ext uri="{FF2B5EF4-FFF2-40B4-BE49-F238E27FC236}">
                <a16:creationId xmlns:a16="http://schemas.microsoft.com/office/drawing/2014/main" id="{FA021342-2E54-4C11-9360-1EB7CD8866F6}"/>
              </a:ext>
            </a:extLst>
          </p:cNvPr>
          <p:cNvSpPr txBox="1">
            <a:spLocks noChangeArrowheads="1"/>
          </p:cNvSpPr>
          <p:nvPr/>
        </p:nvSpPr>
        <p:spPr bwMode="auto">
          <a:xfrm>
            <a:off x="7041261" y="2751887"/>
            <a:ext cx="720055" cy="10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7" tIns="44378" rIns="88757" bIns="44378">
            <a:spAutoFit/>
          </a:bodyPr>
          <a:lstStyle>
            <a:lvl1pPr eaLnBrk="0" hangingPunct="0">
              <a:spcBef>
                <a:spcPct val="35000"/>
              </a:spcBef>
              <a:buClr>
                <a:srgbClr val="F7B100"/>
              </a:buClr>
              <a:buFont typeface="Wingdings" panose="05000000000000000000" pitchFamily="2" charset="2"/>
              <a:buChar char="§"/>
              <a:defRPr sz="2200" b="1">
                <a:solidFill>
                  <a:schemeClr val="tx1"/>
                </a:solidFill>
                <a:latin typeface="Arial" panose="020B0604020202020204" pitchFamily="34" charset="0"/>
              </a:defRPr>
            </a:lvl1pPr>
            <a:lvl2pPr marL="742950" indent="-285750" eaLnBrk="0" hangingPunct="0">
              <a:spcBef>
                <a:spcPct val="30000"/>
              </a:spcBef>
              <a:buClr>
                <a:srgbClr val="F7B100"/>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Bef>
                <a:spcPct val="35000"/>
              </a:spcBef>
              <a:buFont typeface="Wingdings" panose="05000000000000000000" pitchFamily="2" charset="2"/>
              <a:buChar char="§"/>
              <a:defRPr sz="1500">
                <a:solidFill>
                  <a:schemeClr val="tx1"/>
                </a:solidFill>
                <a:latin typeface="Arial" panose="020B0604020202020204" pitchFamily="34" charset="0"/>
              </a:defRPr>
            </a:lvl3pPr>
            <a:lvl4pPr marL="1600200" indent="-228600" eaLnBrk="0" hangingPunct="0">
              <a:spcBef>
                <a:spcPct val="40000"/>
              </a:spcBef>
              <a:buFont typeface="Wingdings" panose="05000000000000000000" pitchFamily="2" charset="2"/>
              <a:buChar char="§"/>
              <a:defRPr sz="1200">
                <a:solidFill>
                  <a:schemeClr val="tx1"/>
                </a:solidFill>
                <a:latin typeface="Arial" panose="020B0604020202020204" pitchFamily="34" charset="0"/>
              </a:defRPr>
            </a:lvl4pPr>
            <a:lvl5pPr marL="2057400" indent="-228600" eaLnBrk="0" hangingPunct="0">
              <a:spcBef>
                <a:spcPct val="20000"/>
              </a:spcBef>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100">
                <a:solidFill>
                  <a:schemeClr val="tx1"/>
                </a:solidFill>
                <a:latin typeface="Arial" panose="020B0604020202020204" pitchFamily="34" charset="0"/>
              </a:defRPr>
            </a:lvl9pPr>
          </a:lstStyle>
          <a:p>
            <a:pPr algn="ctr" eaLnBrk="1" hangingPunct="1">
              <a:spcBef>
                <a:spcPct val="0"/>
              </a:spcBef>
              <a:buClrTx/>
              <a:buFontTx/>
              <a:buNone/>
            </a:pPr>
            <a:r>
              <a:rPr lang="fr-BE" altLang="fr-FR" sz="6429" b="0">
                <a:solidFill>
                  <a:srgbClr val="5A5A55"/>
                </a:solidFill>
                <a:latin typeface="Encode Sans" panose="020B0604020202020204" charset="0"/>
              </a:rPr>
              <a:t>=</a:t>
            </a:r>
            <a:endParaRPr lang="en-US" altLang="fr-FR" sz="6429" b="0">
              <a:solidFill>
                <a:srgbClr val="5A5A55"/>
              </a:solidFill>
              <a:latin typeface="Encode Sans" panose="020B0604020202020204" charset="0"/>
            </a:endParaRPr>
          </a:p>
        </p:txBody>
      </p:sp>
      <p:sp>
        <p:nvSpPr>
          <p:cNvPr id="162825" name="TextBox 14">
            <a:extLst>
              <a:ext uri="{FF2B5EF4-FFF2-40B4-BE49-F238E27FC236}">
                <a16:creationId xmlns:a16="http://schemas.microsoft.com/office/drawing/2014/main" id="{16B435E9-706B-4961-BA51-6003E5398CE6}"/>
              </a:ext>
            </a:extLst>
          </p:cNvPr>
          <p:cNvSpPr txBox="1">
            <a:spLocks noChangeArrowheads="1"/>
          </p:cNvSpPr>
          <p:nvPr/>
        </p:nvSpPr>
        <p:spPr bwMode="auto">
          <a:xfrm>
            <a:off x="7102903" y="2251345"/>
            <a:ext cx="576044" cy="8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7" tIns="44378" rIns="88757" bIns="44378">
            <a:spAutoFit/>
          </a:bodyPr>
          <a:lstStyle>
            <a:lvl1pPr eaLnBrk="0" hangingPunct="0">
              <a:spcBef>
                <a:spcPct val="35000"/>
              </a:spcBef>
              <a:buClr>
                <a:srgbClr val="F7B100"/>
              </a:buClr>
              <a:buFont typeface="Wingdings" panose="05000000000000000000" pitchFamily="2" charset="2"/>
              <a:buChar char="§"/>
              <a:defRPr sz="2200" b="1">
                <a:solidFill>
                  <a:schemeClr val="tx1"/>
                </a:solidFill>
                <a:latin typeface="Arial" panose="020B0604020202020204" pitchFamily="34" charset="0"/>
              </a:defRPr>
            </a:lvl1pPr>
            <a:lvl2pPr marL="742950" indent="-285750" eaLnBrk="0" hangingPunct="0">
              <a:spcBef>
                <a:spcPct val="30000"/>
              </a:spcBef>
              <a:buClr>
                <a:srgbClr val="F7B100"/>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Bef>
                <a:spcPct val="35000"/>
              </a:spcBef>
              <a:buFont typeface="Wingdings" panose="05000000000000000000" pitchFamily="2" charset="2"/>
              <a:buChar char="§"/>
              <a:defRPr sz="1500">
                <a:solidFill>
                  <a:schemeClr val="tx1"/>
                </a:solidFill>
                <a:latin typeface="Arial" panose="020B0604020202020204" pitchFamily="34" charset="0"/>
              </a:defRPr>
            </a:lvl3pPr>
            <a:lvl4pPr marL="1600200" indent="-228600" eaLnBrk="0" hangingPunct="0">
              <a:spcBef>
                <a:spcPct val="40000"/>
              </a:spcBef>
              <a:buFont typeface="Wingdings" panose="05000000000000000000" pitchFamily="2" charset="2"/>
              <a:buChar char="§"/>
              <a:defRPr sz="1200">
                <a:solidFill>
                  <a:schemeClr val="tx1"/>
                </a:solidFill>
                <a:latin typeface="Arial" panose="020B0604020202020204" pitchFamily="34" charset="0"/>
              </a:defRPr>
            </a:lvl4pPr>
            <a:lvl5pPr marL="2057400" indent="-228600" eaLnBrk="0" hangingPunct="0">
              <a:spcBef>
                <a:spcPct val="20000"/>
              </a:spcBef>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100">
                <a:solidFill>
                  <a:schemeClr val="tx1"/>
                </a:solidFill>
                <a:latin typeface="Arial" panose="020B0604020202020204" pitchFamily="34" charset="0"/>
              </a:defRPr>
            </a:lvl9pPr>
          </a:lstStyle>
          <a:p>
            <a:pPr eaLnBrk="1" hangingPunct="1">
              <a:spcBef>
                <a:spcPct val="0"/>
              </a:spcBef>
              <a:buClrTx/>
              <a:buFontTx/>
              <a:buNone/>
            </a:pPr>
            <a:r>
              <a:rPr lang="fr-BE" altLang="fr-FR" sz="4668" b="0">
                <a:solidFill>
                  <a:srgbClr val="5A5A55"/>
                </a:solidFill>
                <a:latin typeface="Encode Sans" panose="020B0604020202020204" charset="0"/>
              </a:rPr>
              <a:t>?</a:t>
            </a:r>
            <a:endParaRPr lang="en-US" altLang="fr-FR" sz="1585" b="0">
              <a:solidFill>
                <a:srgbClr val="5A5A55"/>
              </a:solidFill>
              <a:latin typeface="Encode Sans" panose="020B0604020202020204" charset="0"/>
            </a:endParaRPr>
          </a:p>
        </p:txBody>
      </p:sp>
      <p:sp>
        <p:nvSpPr>
          <p:cNvPr id="12" name="TextBox 11">
            <a:extLst>
              <a:ext uri="{FF2B5EF4-FFF2-40B4-BE49-F238E27FC236}">
                <a16:creationId xmlns:a16="http://schemas.microsoft.com/office/drawing/2014/main" id="{2B87588F-286E-02F4-35DB-EC73CCAEAB25}"/>
              </a:ext>
            </a:extLst>
          </p:cNvPr>
          <p:cNvSpPr txBox="1"/>
          <p:nvPr/>
        </p:nvSpPr>
        <p:spPr>
          <a:xfrm>
            <a:off x="2950275" y="4719101"/>
            <a:ext cx="8737600" cy="461665"/>
          </a:xfrm>
          <a:prstGeom prst="rect">
            <a:avLst/>
          </a:prstGeom>
          <a:noFill/>
        </p:spPr>
        <p:txBody>
          <a:bodyPr wrap="square" rtlCol="0">
            <a:spAutoFit/>
          </a:bodyPr>
          <a:lstStyle/>
          <a:p>
            <a:pPr algn="ctr"/>
            <a:r>
              <a:rPr lang="en-GB" sz="2400">
                <a:latin typeface="+mj-lt"/>
              </a:rPr>
              <a:t>Which one is the cheapest offer?</a:t>
            </a:r>
            <a:endParaRPr lang="en-US" sz="2400">
              <a:latin typeface="+mj-lt"/>
            </a:endParaRPr>
          </a:p>
        </p:txBody>
      </p:sp>
      <p:pic>
        <p:nvPicPr>
          <p:cNvPr id="3" name="Picture 2">
            <a:extLst>
              <a:ext uri="{FF2B5EF4-FFF2-40B4-BE49-F238E27FC236}">
                <a16:creationId xmlns:a16="http://schemas.microsoft.com/office/drawing/2014/main" id="{3FD5C7D2-575B-AA63-AFAC-9C0881200C18}"/>
              </a:ext>
            </a:extLst>
          </p:cNvPr>
          <p:cNvPicPr>
            <a:picLocks noChangeAspect="1"/>
          </p:cNvPicPr>
          <p:nvPr/>
        </p:nvPicPr>
        <p:blipFill>
          <a:blip r:embed="rId3"/>
          <a:stretch>
            <a:fillRect/>
          </a:stretch>
        </p:blipFill>
        <p:spPr>
          <a:xfrm>
            <a:off x="4626453" y="2670711"/>
            <a:ext cx="1066949" cy="1047896"/>
          </a:xfrm>
          <a:prstGeom prst="rect">
            <a:avLst/>
          </a:prstGeom>
        </p:spPr>
      </p:pic>
      <p:pic>
        <p:nvPicPr>
          <p:cNvPr id="1026" name="Picture 2" descr="LeasePlan Corporation N.V. | Media Library">
            <a:extLst>
              <a:ext uri="{FF2B5EF4-FFF2-40B4-BE49-F238E27FC236}">
                <a16:creationId xmlns:a16="http://schemas.microsoft.com/office/drawing/2014/main" id="{60349626-DDC2-BE7A-B75E-BDBB4C9687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205" y="2592017"/>
            <a:ext cx="2790825" cy="1857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911781-330B-4901-3054-0E5FFD6481D1}"/>
              </a:ext>
            </a:extLst>
          </p:cNvPr>
          <p:cNvSpPr txBox="1"/>
          <p:nvPr/>
        </p:nvSpPr>
        <p:spPr>
          <a:xfrm>
            <a:off x="38100" y="2172295"/>
            <a:ext cx="3023551" cy="646331"/>
          </a:xfrm>
          <a:prstGeom prst="rect">
            <a:avLst/>
          </a:prstGeom>
          <a:noFill/>
        </p:spPr>
        <p:txBody>
          <a:bodyPr wrap="square" lIns="91440" tIns="45720" rIns="91440" bIns="45720" anchor="t">
            <a:spAutoFit/>
          </a:bodyPr>
          <a:lstStyle/>
          <a:p>
            <a:pPr algn="ctr"/>
            <a:r>
              <a:rPr lang="fr-BE" sz="1800"/>
              <a:t>Peugeot 3008 PHEV Active </a:t>
            </a:r>
            <a:r>
              <a:rPr lang="fr-BE"/>
              <a:t>Pack</a:t>
            </a:r>
            <a:endParaRPr lang="fr-BE" sz="1800"/>
          </a:p>
        </p:txBody>
      </p:sp>
      <p:pic>
        <p:nvPicPr>
          <p:cNvPr id="1028" name="Picture 4" descr="SUV 3008">
            <a:extLst>
              <a:ext uri="{FF2B5EF4-FFF2-40B4-BE49-F238E27FC236}">
                <a16:creationId xmlns:a16="http://schemas.microsoft.com/office/drawing/2014/main" id="{C8C86D5E-B979-C7CE-A7A0-861CA4BEB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165" y="211763"/>
            <a:ext cx="3554816" cy="19968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tellantis dévoile un florilège de slogans pour ses marques">
            <a:extLst>
              <a:ext uri="{FF2B5EF4-FFF2-40B4-BE49-F238E27FC236}">
                <a16:creationId xmlns:a16="http://schemas.microsoft.com/office/drawing/2014/main" id="{0C2C4BBA-93FF-8664-1D72-4022E398F4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631" y="624992"/>
            <a:ext cx="430722" cy="26291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 name="Picture 8" descr="Drapeaux Monde Banque d'images et photos libres de droit - iStock">
            <a:extLst>
              <a:ext uri="{FF2B5EF4-FFF2-40B4-BE49-F238E27FC236}">
                <a16:creationId xmlns:a16="http://schemas.microsoft.com/office/drawing/2014/main" id="{1A9BFB99-F406-C03A-97E1-FDEA61C592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658" y="599712"/>
            <a:ext cx="314758" cy="2881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BC0DDBE-6D6E-D135-E23E-A21A0FD6CDA3}"/>
              </a:ext>
            </a:extLst>
          </p:cNvPr>
          <p:cNvSpPr/>
          <p:nvPr/>
        </p:nvSpPr>
        <p:spPr>
          <a:xfrm>
            <a:off x="424766" y="3645130"/>
            <a:ext cx="3968125" cy="2516602"/>
          </a:xfrm>
          <a:prstGeom prst="rect">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Chart 31/37:</a:t>
            </a:r>
          </a:p>
          <a:p>
            <a:r>
              <a:rPr lang="en-US" dirty="0"/>
              <a:t>outdated (F2ML and </a:t>
            </a:r>
            <a:r>
              <a:rPr lang="en-US" dirty="0" err="1"/>
              <a:t>Leaseplan</a:t>
            </a:r>
            <a:r>
              <a:rPr lang="en-US" dirty="0"/>
              <a:t> have been incorporated in </a:t>
            </a:r>
            <a:r>
              <a:rPr lang="en-US" dirty="0" err="1"/>
              <a:t>Leasys</a:t>
            </a:r>
            <a:r>
              <a:rPr lang="en-US" dirty="0"/>
              <a:t> and </a:t>
            </a:r>
            <a:r>
              <a:rPr lang="en-US" dirty="0" err="1"/>
              <a:t>Ayvens</a:t>
            </a:r>
            <a:r>
              <a:rPr lang="en-US" dirty="0"/>
              <a:t> respectively)</a:t>
            </a:r>
            <a:endParaRPr lang="fr-FR" dirty="0"/>
          </a:p>
        </p:txBody>
      </p:sp>
      <p:sp>
        <p:nvSpPr>
          <p:cNvPr id="13" name="Ellipse 12">
            <a:extLst>
              <a:ext uri="{FF2B5EF4-FFF2-40B4-BE49-F238E27FC236}">
                <a16:creationId xmlns:a16="http://schemas.microsoft.com/office/drawing/2014/main" id="{321B3734-552E-CC62-991A-695271C93950}"/>
              </a:ext>
            </a:extLst>
          </p:cNvPr>
          <p:cNvSpPr/>
          <p:nvPr/>
        </p:nvSpPr>
        <p:spPr>
          <a:xfrm>
            <a:off x="-596495" y="2332532"/>
            <a:ext cx="1102936" cy="1004267"/>
          </a:xfrm>
          <a:prstGeom prst="ellipse">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7861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D5DB7024-4097-42E7-9BAA-3F8E4A2F45F7}"/>
              </a:ext>
            </a:extLst>
          </p:cNvPr>
          <p:cNvGraphicFramePr>
            <a:graphicFrameLocks noGrp="1"/>
          </p:cNvGraphicFramePr>
          <p:nvPr>
            <p:extLst>
              <p:ext uri="{D42A27DB-BD31-4B8C-83A1-F6EECF244321}">
                <p14:modId xmlns:p14="http://schemas.microsoft.com/office/powerpoint/2010/main" val="673486337"/>
              </p:ext>
            </p:extLst>
          </p:nvPr>
        </p:nvGraphicFramePr>
        <p:xfrm>
          <a:off x="1752601" y="1163873"/>
          <a:ext cx="8676861" cy="5532120"/>
        </p:xfrm>
        <a:graphic>
          <a:graphicData uri="http://schemas.openxmlformats.org/drawingml/2006/table">
            <a:tbl>
              <a:tblPr firstRow="1" bandRow="1">
                <a:tableStyleId>{5C22544A-7EE6-4342-B048-85BDC9FD1C3A}</a:tableStyleId>
              </a:tblPr>
              <a:tblGrid>
                <a:gridCol w="1550504">
                  <a:extLst>
                    <a:ext uri="{9D8B030D-6E8A-4147-A177-3AD203B41FA5}">
                      <a16:colId xmlns:a16="http://schemas.microsoft.com/office/drawing/2014/main" val="3431664614"/>
                    </a:ext>
                  </a:extLst>
                </a:gridCol>
                <a:gridCol w="2117035">
                  <a:extLst>
                    <a:ext uri="{9D8B030D-6E8A-4147-A177-3AD203B41FA5}">
                      <a16:colId xmlns:a16="http://schemas.microsoft.com/office/drawing/2014/main" val="4062747152"/>
                    </a:ext>
                  </a:extLst>
                </a:gridCol>
                <a:gridCol w="2117035">
                  <a:extLst>
                    <a:ext uri="{9D8B030D-6E8A-4147-A177-3AD203B41FA5}">
                      <a16:colId xmlns:a16="http://schemas.microsoft.com/office/drawing/2014/main" val="2799985984"/>
                    </a:ext>
                  </a:extLst>
                </a:gridCol>
                <a:gridCol w="2892287">
                  <a:extLst>
                    <a:ext uri="{9D8B030D-6E8A-4147-A177-3AD203B41FA5}">
                      <a16:colId xmlns:a16="http://schemas.microsoft.com/office/drawing/2014/main" val="2728470019"/>
                    </a:ext>
                  </a:extLst>
                </a:gridCol>
              </a:tblGrid>
              <a:tr h="370840">
                <a:tc>
                  <a:txBody>
                    <a:bodyPr/>
                    <a:lstStyle/>
                    <a:p>
                      <a:pPr algn="ctr"/>
                      <a:endParaRPr lang="fr-BE" sz="120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err="1"/>
                        <a:t>Leaser</a:t>
                      </a:r>
                      <a:r>
                        <a:rPr lang="fr-BE" sz="1200"/>
                        <a:t> 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err="1"/>
                        <a:t>Leaser</a:t>
                      </a:r>
                      <a:r>
                        <a:rPr lang="fr-BE" sz="1200"/>
                        <a:t> B</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err="1"/>
                        <a:t>Difference</a:t>
                      </a:r>
                      <a:r>
                        <a:rPr lang="fr-BE" sz="1200"/>
                        <a:t> / </a:t>
                      </a:r>
                      <a:r>
                        <a:rPr lang="fr-BE" sz="1200" err="1"/>
                        <a:t>Comments</a:t>
                      </a:r>
                      <a:endParaRPr lang="fr-BE" sz="1200"/>
                    </a:p>
                    <a:p>
                      <a:pPr marL="0" marR="0" lvl="0" indent="0" algn="ctr" defTabSz="457200" rtl="0" eaLnBrk="1" fontAlgn="auto" latinLnBrk="0" hangingPunct="1">
                        <a:lnSpc>
                          <a:spcPct val="100000"/>
                        </a:lnSpc>
                        <a:spcBef>
                          <a:spcPts val="0"/>
                        </a:spcBef>
                        <a:spcAft>
                          <a:spcPts val="0"/>
                        </a:spcAft>
                        <a:buClrTx/>
                        <a:buSzTx/>
                        <a:buFontTx/>
                        <a:buNone/>
                        <a:tabLst/>
                        <a:defRPr/>
                      </a:pPr>
                      <a:endParaRPr lang="fr-BE" sz="1200"/>
                    </a:p>
                  </a:txBody>
                  <a:tcPr/>
                </a:tc>
                <a:extLst>
                  <a:ext uri="{0D108BD9-81ED-4DB2-BD59-A6C34878D82A}">
                    <a16:rowId xmlns:a16="http://schemas.microsoft.com/office/drawing/2014/main" val="1793351957"/>
                  </a:ext>
                </a:extLst>
              </a:tr>
              <a:tr h="370840">
                <a:tc>
                  <a:txBody>
                    <a:bodyPr/>
                    <a:lstStyle/>
                    <a:p>
                      <a:pPr algn="ctr"/>
                      <a:r>
                        <a:rPr lang="fr-BE" sz="1050" err="1"/>
                        <a:t>Make</a:t>
                      </a:r>
                      <a:r>
                        <a:rPr lang="fr-BE" sz="1050"/>
                        <a:t> / Model / Trim</a:t>
                      </a:r>
                    </a:p>
                  </a:txBody>
                  <a:tcPr anchor="ctr"/>
                </a:tc>
                <a:tc>
                  <a:txBody>
                    <a:bodyPr/>
                    <a:lstStyle/>
                    <a:p>
                      <a:pPr algn="ctr"/>
                      <a:r>
                        <a:rPr lang="fr-BE" sz="1200"/>
                        <a:t>Peugeot 3008 PHEV Active Pack</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BE" sz="1200"/>
                        <a:t>Peugeot 3008 PHEV Active Pack</a:t>
                      </a:r>
                    </a:p>
                  </a:txBody>
                  <a:tcPr/>
                </a:tc>
                <a:tc>
                  <a:txBody>
                    <a:bodyPr/>
                    <a:lstStyle/>
                    <a:p>
                      <a:pPr algn="ctr"/>
                      <a:r>
                        <a:rPr lang="en-GB" sz="1200"/>
                        <a:t>Offer B - On-board charger option 7.4 kW + Metallic Paint</a:t>
                      </a:r>
                      <a:endParaRPr lang="fr-BE" sz="1200"/>
                    </a:p>
                  </a:txBody>
                  <a:tcPr/>
                </a:tc>
                <a:extLst>
                  <a:ext uri="{0D108BD9-81ED-4DB2-BD59-A6C34878D82A}">
                    <a16:rowId xmlns:a16="http://schemas.microsoft.com/office/drawing/2014/main" val="4150511723"/>
                  </a:ext>
                </a:extLst>
              </a:tr>
              <a:tr h="370840">
                <a:tc>
                  <a:txBody>
                    <a:bodyPr/>
                    <a:lstStyle/>
                    <a:p>
                      <a:pPr algn="ctr"/>
                      <a:r>
                        <a:rPr lang="fr-BE" sz="1050" b="1">
                          <a:solidFill>
                            <a:srgbClr val="243782"/>
                          </a:solidFill>
                        </a:rPr>
                        <a:t>Total </a:t>
                      </a:r>
                      <a:r>
                        <a:rPr lang="fr-BE" sz="1050" b="1" err="1">
                          <a:solidFill>
                            <a:srgbClr val="243782"/>
                          </a:solidFill>
                        </a:rPr>
                        <a:t>monthly</a:t>
                      </a:r>
                      <a:r>
                        <a:rPr lang="fr-BE" sz="1050" b="1">
                          <a:solidFill>
                            <a:srgbClr val="243782"/>
                          </a:solidFill>
                        </a:rPr>
                        <a:t> </a:t>
                      </a:r>
                      <a:r>
                        <a:rPr lang="fr-BE" sz="1050" b="1" err="1">
                          <a:solidFill>
                            <a:srgbClr val="243782"/>
                          </a:solidFill>
                        </a:rPr>
                        <a:t>rent</a:t>
                      </a:r>
                      <a:endParaRPr lang="fr-BE" sz="1050" b="1">
                        <a:solidFill>
                          <a:srgbClr val="243782"/>
                        </a:solidFill>
                      </a:endParaRPr>
                    </a:p>
                  </a:txBody>
                  <a:tcPr anchor="ctr"/>
                </a:tc>
                <a:tc>
                  <a:txBody>
                    <a:bodyPr/>
                    <a:lstStyle/>
                    <a:p>
                      <a:pPr algn="ctr"/>
                      <a:r>
                        <a:rPr lang="fr-BE" sz="1200" b="1">
                          <a:solidFill>
                            <a:srgbClr val="243782"/>
                          </a:solidFill>
                        </a:rPr>
                        <a:t>635</a:t>
                      </a:r>
                    </a:p>
                  </a:txBody>
                  <a:tcPr/>
                </a:tc>
                <a:tc>
                  <a:txBody>
                    <a:bodyPr/>
                    <a:lstStyle/>
                    <a:p>
                      <a:pPr algn="ctr"/>
                      <a:r>
                        <a:rPr lang="fr-BE" sz="1200" b="1">
                          <a:solidFill>
                            <a:srgbClr val="243782"/>
                          </a:solidFill>
                        </a:rPr>
                        <a:t>696</a:t>
                      </a:r>
                    </a:p>
                  </a:txBody>
                  <a:tcPr/>
                </a:tc>
                <a:tc>
                  <a:txBody>
                    <a:bodyPr/>
                    <a:lstStyle/>
                    <a:p>
                      <a:pPr algn="ctr"/>
                      <a:r>
                        <a:rPr lang="fr-BE" sz="1200" b="1">
                          <a:solidFill>
                            <a:srgbClr val="243782"/>
                          </a:solidFill>
                        </a:rPr>
                        <a:t>- 61</a:t>
                      </a:r>
                    </a:p>
                  </a:txBody>
                  <a:tcPr/>
                </a:tc>
                <a:extLst>
                  <a:ext uri="{0D108BD9-81ED-4DB2-BD59-A6C34878D82A}">
                    <a16:rowId xmlns:a16="http://schemas.microsoft.com/office/drawing/2014/main" val="2009657520"/>
                  </a:ext>
                </a:extLst>
              </a:tr>
              <a:tr h="370840">
                <a:tc>
                  <a:txBody>
                    <a:bodyPr/>
                    <a:lstStyle/>
                    <a:p>
                      <a:pPr algn="ctr"/>
                      <a:r>
                        <a:rPr lang="fr-BE" sz="1050"/>
                        <a:t>Duration</a:t>
                      </a:r>
                    </a:p>
                  </a:txBody>
                  <a:tcPr anchor="ctr"/>
                </a:tc>
                <a:tc>
                  <a:txBody>
                    <a:bodyPr/>
                    <a:lstStyle/>
                    <a:p>
                      <a:pPr algn="ctr"/>
                      <a:r>
                        <a:rPr lang="fr-BE" sz="1200"/>
                        <a:t>48</a:t>
                      </a:r>
                    </a:p>
                  </a:txBody>
                  <a:tcPr/>
                </a:tc>
                <a:tc>
                  <a:txBody>
                    <a:bodyPr/>
                    <a:lstStyle/>
                    <a:p>
                      <a:pPr algn="ctr"/>
                      <a:r>
                        <a:rPr lang="fr-BE" sz="1200"/>
                        <a:t>48</a:t>
                      </a:r>
                    </a:p>
                  </a:txBody>
                  <a:tcPr/>
                </a:tc>
                <a:tc>
                  <a:txBody>
                    <a:bodyPr/>
                    <a:lstStyle/>
                    <a:p>
                      <a:pPr algn="ctr"/>
                      <a:endParaRPr lang="fr-BE" sz="1200"/>
                    </a:p>
                  </a:txBody>
                  <a:tcPr/>
                </a:tc>
                <a:extLst>
                  <a:ext uri="{0D108BD9-81ED-4DB2-BD59-A6C34878D82A}">
                    <a16:rowId xmlns:a16="http://schemas.microsoft.com/office/drawing/2014/main" val="387299767"/>
                  </a:ext>
                </a:extLst>
              </a:tr>
              <a:tr h="370840">
                <a:tc>
                  <a:txBody>
                    <a:bodyPr/>
                    <a:lstStyle/>
                    <a:p>
                      <a:pPr algn="ctr"/>
                      <a:r>
                        <a:rPr lang="fr-BE" sz="1050"/>
                        <a:t>Km / </a:t>
                      </a:r>
                      <a:r>
                        <a:rPr lang="fr-BE" sz="1050" err="1"/>
                        <a:t>year</a:t>
                      </a:r>
                      <a:endParaRPr lang="fr-BE" sz="1050"/>
                    </a:p>
                  </a:txBody>
                  <a:tcPr anchor="ctr"/>
                </a:tc>
                <a:tc>
                  <a:txBody>
                    <a:bodyPr/>
                    <a:lstStyle/>
                    <a:p>
                      <a:pPr algn="ctr"/>
                      <a:r>
                        <a:rPr lang="fr-BE" sz="1200"/>
                        <a:t>20,000</a:t>
                      </a:r>
                    </a:p>
                  </a:txBody>
                  <a:tcPr/>
                </a:tc>
                <a:tc>
                  <a:txBody>
                    <a:bodyPr/>
                    <a:lstStyle/>
                    <a:p>
                      <a:pPr algn="ctr"/>
                      <a:r>
                        <a:rPr lang="fr-BE" sz="1200"/>
                        <a:t>20,000</a:t>
                      </a:r>
                    </a:p>
                  </a:txBody>
                  <a:tcPr/>
                </a:tc>
                <a:tc>
                  <a:txBody>
                    <a:bodyPr/>
                    <a:lstStyle/>
                    <a:p>
                      <a:pPr algn="ctr"/>
                      <a:endParaRPr lang="fr-BE" sz="1200"/>
                    </a:p>
                  </a:txBody>
                  <a:tcPr/>
                </a:tc>
                <a:extLst>
                  <a:ext uri="{0D108BD9-81ED-4DB2-BD59-A6C34878D82A}">
                    <a16:rowId xmlns:a16="http://schemas.microsoft.com/office/drawing/2014/main" val="4147677121"/>
                  </a:ext>
                </a:extLst>
              </a:tr>
              <a:tr h="370840">
                <a:tc>
                  <a:txBody>
                    <a:bodyPr/>
                    <a:lstStyle/>
                    <a:p>
                      <a:pPr algn="ctr"/>
                      <a:r>
                        <a:rPr lang="fr-BE" sz="1050"/>
                        <a:t>Financial </a:t>
                      </a:r>
                      <a:r>
                        <a:rPr lang="fr-BE" sz="1050" err="1"/>
                        <a:t>rent</a:t>
                      </a:r>
                      <a:endParaRPr lang="fr-BE" sz="1050"/>
                    </a:p>
                  </a:txBody>
                  <a:tcPr anchor="ctr"/>
                </a:tc>
                <a:tc>
                  <a:txBody>
                    <a:bodyPr/>
                    <a:lstStyle/>
                    <a:p>
                      <a:pPr algn="ctr"/>
                      <a:r>
                        <a:rPr lang="fr-BE" sz="1200"/>
                        <a:t>558</a:t>
                      </a:r>
                    </a:p>
                  </a:txBody>
                  <a:tcPr/>
                </a:tc>
                <a:tc>
                  <a:txBody>
                    <a:bodyPr/>
                    <a:lstStyle/>
                    <a:p>
                      <a:pPr algn="ctr"/>
                      <a:r>
                        <a:rPr lang="fr-BE" sz="1200"/>
                        <a:t>562.47</a:t>
                      </a:r>
                    </a:p>
                  </a:txBody>
                  <a:tcPr/>
                </a:tc>
                <a:tc>
                  <a:txBody>
                    <a:bodyPr/>
                    <a:lstStyle/>
                    <a:p>
                      <a:pPr algn="ctr"/>
                      <a:r>
                        <a:rPr lang="fr-BE" sz="1200"/>
                        <a:t>- 4.47</a:t>
                      </a:r>
                    </a:p>
                  </a:txBody>
                  <a:tcPr/>
                </a:tc>
                <a:extLst>
                  <a:ext uri="{0D108BD9-81ED-4DB2-BD59-A6C34878D82A}">
                    <a16:rowId xmlns:a16="http://schemas.microsoft.com/office/drawing/2014/main" val="1325091757"/>
                  </a:ext>
                </a:extLst>
              </a:tr>
              <a:tr h="370840">
                <a:tc>
                  <a:txBody>
                    <a:bodyPr/>
                    <a:lstStyle/>
                    <a:p>
                      <a:pPr algn="ctr"/>
                      <a:r>
                        <a:rPr lang="fr-BE" sz="1050"/>
                        <a:t>SMR</a:t>
                      </a:r>
                    </a:p>
                  </a:txBody>
                  <a:tcPr anchor="ctr"/>
                </a:tc>
                <a:tc>
                  <a:txBody>
                    <a:bodyPr/>
                    <a:lstStyle/>
                    <a:p>
                      <a:pPr algn="ctr"/>
                      <a:r>
                        <a:rPr lang="fr-BE" sz="1200"/>
                        <a:t>51</a:t>
                      </a:r>
                    </a:p>
                  </a:txBody>
                  <a:tcPr/>
                </a:tc>
                <a:tc>
                  <a:txBody>
                    <a:bodyPr/>
                    <a:lstStyle/>
                    <a:p>
                      <a:pPr algn="ctr"/>
                      <a:r>
                        <a:rPr lang="fr-BE" sz="1200"/>
                        <a:t>59</a:t>
                      </a:r>
                    </a:p>
                  </a:txBody>
                  <a:tcPr/>
                </a:tc>
                <a:tc>
                  <a:txBody>
                    <a:bodyPr/>
                    <a:lstStyle/>
                    <a:p>
                      <a:pPr algn="ctr"/>
                      <a:r>
                        <a:rPr lang="fr-BE" sz="1200"/>
                        <a:t>- 8</a:t>
                      </a:r>
                    </a:p>
                  </a:txBody>
                  <a:tcPr/>
                </a:tc>
                <a:extLst>
                  <a:ext uri="{0D108BD9-81ED-4DB2-BD59-A6C34878D82A}">
                    <a16:rowId xmlns:a16="http://schemas.microsoft.com/office/drawing/2014/main" val="3455571973"/>
                  </a:ext>
                </a:extLst>
              </a:tr>
              <a:tr h="370840">
                <a:tc>
                  <a:txBody>
                    <a:bodyPr/>
                    <a:lstStyle/>
                    <a:p>
                      <a:pPr algn="ctr"/>
                      <a:r>
                        <a:rPr lang="fr-BE" sz="1050"/>
                        <a:t>Gap </a:t>
                      </a:r>
                      <a:r>
                        <a:rPr lang="fr-BE" sz="1050" err="1"/>
                        <a:t>Insurance</a:t>
                      </a:r>
                      <a:endParaRPr lang="fr-BE" sz="1050"/>
                    </a:p>
                  </a:txBody>
                  <a:tcPr anchor="ctr"/>
                </a:tc>
                <a:tc>
                  <a:txBody>
                    <a:bodyPr/>
                    <a:lstStyle/>
                    <a:p>
                      <a:pPr algn="ctr"/>
                      <a:r>
                        <a:rPr lang="fr-BE" sz="1200"/>
                        <a:t>26</a:t>
                      </a:r>
                    </a:p>
                  </a:txBody>
                  <a:tcPr/>
                </a:tc>
                <a:tc>
                  <a:txBody>
                    <a:bodyPr/>
                    <a:lstStyle/>
                    <a:p>
                      <a:pPr algn="ctr"/>
                      <a:r>
                        <a:rPr lang="fr-BE" sz="1200"/>
                        <a:t>18</a:t>
                      </a:r>
                    </a:p>
                  </a:txBody>
                  <a:tcPr/>
                </a:tc>
                <a:tc>
                  <a:txBody>
                    <a:bodyPr/>
                    <a:lstStyle/>
                    <a:p>
                      <a:pPr algn="ctr"/>
                      <a:r>
                        <a:rPr lang="fr-BE" sz="1200"/>
                        <a:t>+8</a:t>
                      </a:r>
                    </a:p>
                  </a:txBody>
                  <a:tcPr/>
                </a:tc>
                <a:extLst>
                  <a:ext uri="{0D108BD9-81ED-4DB2-BD59-A6C34878D82A}">
                    <a16:rowId xmlns:a16="http://schemas.microsoft.com/office/drawing/2014/main" val="2758936412"/>
                  </a:ext>
                </a:extLst>
              </a:tr>
              <a:tr h="370840">
                <a:tc>
                  <a:txBody>
                    <a:bodyPr/>
                    <a:lstStyle/>
                    <a:p>
                      <a:pPr algn="ctr"/>
                      <a:r>
                        <a:rPr lang="fr-BE" sz="1050" err="1"/>
                        <a:t>Courtesy</a:t>
                      </a:r>
                      <a:r>
                        <a:rPr lang="fr-BE" sz="1050"/>
                        <a:t> car</a:t>
                      </a:r>
                    </a:p>
                  </a:txBody>
                  <a:tcPr anchor="ctr"/>
                </a:tc>
                <a:tc>
                  <a:txBody>
                    <a:bodyPr/>
                    <a:lstStyle/>
                    <a:p>
                      <a:pPr algn="ctr"/>
                      <a:r>
                        <a:rPr lang="fr-BE" sz="1200"/>
                        <a:t>-</a:t>
                      </a:r>
                    </a:p>
                  </a:txBody>
                  <a:tcPr/>
                </a:tc>
                <a:tc>
                  <a:txBody>
                    <a:bodyPr/>
                    <a:lstStyle/>
                    <a:p>
                      <a:pPr algn="ctr"/>
                      <a:r>
                        <a:rPr lang="fr-BE" sz="1200"/>
                        <a:t>12</a:t>
                      </a:r>
                    </a:p>
                  </a:txBody>
                  <a:tcPr/>
                </a:tc>
                <a:tc>
                  <a:txBody>
                    <a:bodyPr/>
                    <a:lstStyle/>
                    <a:p>
                      <a:pPr algn="ctr"/>
                      <a:r>
                        <a:rPr lang="fr-BE" sz="1200"/>
                        <a:t>- 12</a:t>
                      </a:r>
                    </a:p>
                  </a:txBody>
                  <a:tcPr/>
                </a:tc>
                <a:extLst>
                  <a:ext uri="{0D108BD9-81ED-4DB2-BD59-A6C34878D82A}">
                    <a16:rowId xmlns:a16="http://schemas.microsoft.com/office/drawing/2014/main" val="733708026"/>
                  </a:ext>
                </a:extLst>
              </a:tr>
              <a:tr h="370840">
                <a:tc>
                  <a:txBody>
                    <a:bodyPr/>
                    <a:lstStyle/>
                    <a:p>
                      <a:pPr algn="ctr"/>
                      <a:r>
                        <a:rPr lang="fr-BE" sz="1050" err="1"/>
                        <a:t>Tyres</a:t>
                      </a:r>
                      <a:endParaRPr lang="fr-BE" sz="1050"/>
                    </a:p>
                  </a:txBody>
                  <a:tcPr anchor="ctr"/>
                </a:tc>
                <a:tc>
                  <a:txBody>
                    <a:bodyPr/>
                    <a:lstStyle/>
                    <a:p>
                      <a:pPr algn="ctr"/>
                      <a:r>
                        <a:rPr lang="fr-BE" sz="1200"/>
                        <a:t>-</a:t>
                      </a:r>
                    </a:p>
                  </a:txBody>
                  <a:tcPr/>
                </a:tc>
                <a:tc>
                  <a:txBody>
                    <a:bodyPr/>
                    <a:lstStyle/>
                    <a:p>
                      <a:pPr algn="ctr"/>
                      <a:r>
                        <a:rPr lang="fr-BE" sz="1200"/>
                        <a:t>30.77</a:t>
                      </a:r>
                    </a:p>
                  </a:txBody>
                  <a:tcPr/>
                </a:tc>
                <a:tc>
                  <a:txBody>
                    <a:bodyPr/>
                    <a:lstStyle/>
                    <a:p>
                      <a:pPr algn="ctr"/>
                      <a:r>
                        <a:rPr lang="fr-BE" sz="1200"/>
                        <a:t>- 30.77</a:t>
                      </a:r>
                    </a:p>
                  </a:txBody>
                  <a:tcPr/>
                </a:tc>
                <a:extLst>
                  <a:ext uri="{0D108BD9-81ED-4DB2-BD59-A6C34878D82A}">
                    <a16:rowId xmlns:a16="http://schemas.microsoft.com/office/drawing/2014/main" val="1809984731"/>
                  </a:ext>
                </a:extLst>
              </a:tr>
              <a:tr h="370840">
                <a:tc>
                  <a:txBody>
                    <a:bodyPr/>
                    <a:lstStyle/>
                    <a:p>
                      <a:pPr algn="ctr"/>
                      <a:r>
                        <a:rPr lang="fr-BE" sz="1050" err="1"/>
                        <a:t>Other</a:t>
                      </a:r>
                      <a:endParaRPr lang="fr-BE" sz="1050"/>
                    </a:p>
                  </a:txBody>
                  <a:tcPr anchor="ctr"/>
                </a:tc>
                <a:tc>
                  <a:txBody>
                    <a:bodyPr/>
                    <a:lstStyle/>
                    <a:p>
                      <a:pPr algn="ctr"/>
                      <a:r>
                        <a:rPr lang="fr-BE" sz="1200"/>
                        <a:t>/</a:t>
                      </a:r>
                    </a:p>
                  </a:txBody>
                  <a:tcPr/>
                </a:tc>
                <a:tc>
                  <a:txBody>
                    <a:bodyPr/>
                    <a:lstStyle/>
                    <a:p>
                      <a:pPr algn="ctr"/>
                      <a:r>
                        <a:rPr lang="fr-BE" sz="1200"/>
                        <a:t>Car registration document</a:t>
                      </a:r>
                    </a:p>
                  </a:txBody>
                  <a:tcPr/>
                </a:tc>
                <a:tc>
                  <a:txBody>
                    <a:bodyPr/>
                    <a:lstStyle/>
                    <a:p>
                      <a:pPr algn="ctr"/>
                      <a:r>
                        <a:rPr lang="fr-BE" sz="1200"/>
                        <a:t>- 13.76</a:t>
                      </a:r>
                    </a:p>
                  </a:txBody>
                  <a:tcPr/>
                </a:tc>
                <a:extLst>
                  <a:ext uri="{0D108BD9-81ED-4DB2-BD59-A6C34878D82A}">
                    <a16:rowId xmlns:a16="http://schemas.microsoft.com/office/drawing/2014/main" val="589029199"/>
                  </a:ext>
                </a:extLst>
              </a:tr>
              <a:tr h="370840">
                <a:tc>
                  <a:txBody>
                    <a:bodyPr/>
                    <a:lstStyle/>
                    <a:p>
                      <a:pPr algn="ctr"/>
                      <a:endParaRPr lang="fr-BE" sz="1050"/>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BE" sz="1200"/>
                    </a:p>
                  </a:txBody>
                  <a:tcPr>
                    <a:lnB w="12700" cap="flat" cmpd="sng" algn="ctr">
                      <a:solidFill>
                        <a:schemeClr val="tx1"/>
                      </a:solidFill>
                      <a:prstDash val="solid"/>
                      <a:round/>
                      <a:headEnd type="none" w="med" len="med"/>
                      <a:tailEnd type="none" w="med" len="med"/>
                    </a:lnB>
                    <a:solidFill>
                      <a:schemeClr val="bg1"/>
                    </a:solidFill>
                  </a:tcPr>
                </a:tc>
                <a:tc>
                  <a:txBody>
                    <a:bodyPr/>
                    <a:lstStyle/>
                    <a:p>
                      <a:pPr algn="r"/>
                      <a:r>
                        <a:rPr lang="fr-BE" sz="1200" b="1"/>
                        <a:t> </a:t>
                      </a:r>
                      <a:r>
                        <a:rPr lang="fr-BE" sz="1200" b="1">
                          <a:sym typeface="Symbol" panose="05050102010706020507" pitchFamily="18" charset="2"/>
                        </a:rPr>
                        <a:t> </a:t>
                      </a:r>
                      <a:r>
                        <a:rPr lang="fr-BE" sz="1200" b="1"/>
                        <a:t>Total</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200"/>
                        <a:t>- 61</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644122"/>
                  </a:ext>
                </a:extLst>
              </a:tr>
              <a:tr h="370840">
                <a:tc>
                  <a:txBody>
                    <a:bodyPr/>
                    <a:lstStyle/>
                    <a:p>
                      <a:pPr algn="ctr"/>
                      <a:r>
                        <a:rPr lang="fr-BE" sz="1050" err="1"/>
                        <a:t>Comments</a:t>
                      </a:r>
                      <a:r>
                        <a:rPr lang="fr-BE" sz="1050"/>
                        <a:t>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lang="en-GB" sz="1200"/>
                        <a:t>Replacement vehicle in offer B</a:t>
                      </a:r>
                      <a:r>
                        <a:rPr lang="fr-BE" sz="1200"/>
                        <a:t> </a:t>
                      </a:r>
                      <a:r>
                        <a:rPr lang="fr-BE" sz="1200">
                          <a:sym typeface="Symbol" panose="05050102010706020507" pitchFamily="18" charset="2"/>
                        </a:rPr>
                        <a:t> 12</a:t>
                      </a:r>
                      <a:r>
                        <a:rPr lang="fr-BE" sz="1200"/>
                        <a:t> </a:t>
                      </a:r>
                      <a:r>
                        <a:rPr lang="fr-BE" sz="1200">
                          <a:sym typeface="Symbol" panose="05050102010706020507" pitchFamily="18" charset="2"/>
                        </a:rPr>
                        <a:t>€</a:t>
                      </a:r>
                    </a:p>
                    <a:p>
                      <a:pPr algn="l"/>
                      <a:r>
                        <a:rPr lang="en-GB" sz="1200">
                          <a:sym typeface="Symbol" panose="05050102010706020507" pitchFamily="18" charset="2"/>
                        </a:rPr>
                        <a:t>Tyres in offer B</a:t>
                      </a:r>
                      <a:r>
                        <a:rPr lang="fr-BE" sz="1200">
                          <a:sym typeface="Symbol" panose="05050102010706020507" pitchFamily="18" charset="2"/>
                        </a:rPr>
                        <a:t>  30.77</a:t>
                      </a:r>
                      <a:r>
                        <a:rPr lang="fr-BE" sz="1200"/>
                        <a:t> </a:t>
                      </a:r>
                      <a:r>
                        <a:rPr lang="fr-BE" sz="1200">
                          <a:sym typeface="Symbol" panose="05050102010706020507" pitchFamily="18" charset="2"/>
                        </a:rPr>
                        <a:t>€</a:t>
                      </a:r>
                      <a:endParaRPr lang="fr-BE" sz="1200"/>
                    </a:p>
                    <a:p>
                      <a:pPr lvl="0" algn="l">
                        <a:buNone/>
                      </a:pPr>
                      <a:r>
                        <a:rPr lang="en-GB" sz="1200"/>
                        <a:t>Registration document 13.76 € included in offer B</a:t>
                      </a:r>
                      <a:endParaRPr lang="fr-BE"/>
                    </a:p>
                    <a:p>
                      <a:pPr lvl="0" algn="l">
                        <a:buNone/>
                      </a:pPr>
                      <a:r>
                        <a:rPr lang="fr-BE" sz="1200" err="1"/>
                        <a:t>Adjusted</a:t>
                      </a:r>
                      <a:r>
                        <a:rPr lang="fr-BE" sz="1200"/>
                        <a:t> </a:t>
                      </a:r>
                      <a:r>
                        <a:rPr lang="fr-BE" sz="1200" err="1"/>
                        <a:t>offer</a:t>
                      </a:r>
                      <a:r>
                        <a:rPr lang="fr-BE" sz="1200"/>
                        <a:t> A = 691.53 €.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BE" sz="12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BE" sz="12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5300017"/>
                  </a:ext>
                </a:extLst>
              </a:tr>
            </a:tbl>
          </a:graphicData>
        </a:graphic>
      </p:graphicFrame>
      <p:sp>
        <p:nvSpPr>
          <p:cNvPr id="3" name="Text Placeholder 2">
            <a:extLst>
              <a:ext uri="{FF2B5EF4-FFF2-40B4-BE49-F238E27FC236}">
                <a16:creationId xmlns:a16="http://schemas.microsoft.com/office/drawing/2014/main" id="{43E13E80-8B34-3EAF-6ED1-A1EFACE0F5D8}"/>
              </a:ext>
            </a:extLst>
          </p:cNvPr>
          <p:cNvSpPr>
            <a:spLocks noGrp="1"/>
          </p:cNvSpPr>
          <p:nvPr>
            <p:ph type="body" idx="1"/>
          </p:nvPr>
        </p:nvSpPr>
        <p:spPr/>
        <p:txBody>
          <a:bodyPr/>
          <a:lstStyle/>
          <a:p>
            <a:r>
              <a:rPr lang="en-GB"/>
              <a:t>Case study phase #2 - Comparing OL offers in practice</a:t>
            </a:r>
            <a:endParaRPr lang="en-US"/>
          </a:p>
        </p:txBody>
      </p:sp>
      <p:sp>
        <p:nvSpPr>
          <p:cNvPr id="10" name="Text Placeholder 9">
            <a:extLst>
              <a:ext uri="{FF2B5EF4-FFF2-40B4-BE49-F238E27FC236}">
                <a16:creationId xmlns:a16="http://schemas.microsoft.com/office/drawing/2014/main" id="{C006DF78-70DA-F085-57FF-456AD373E58B}"/>
              </a:ext>
            </a:extLst>
          </p:cNvPr>
          <p:cNvSpPr>
            <a:spLocks noGrp="1"/>
          </p:cNvSpPr>
          <p:nvPr>
            <p:ph type="body" sz="quarter" idx="19"/>
          </p:nvPr>
        </p:nvSpPr>
        <p:spPr/>
        <p:txBody>
          <a:bodyPr/>
          <a:lstStyle/>
          <a:p>
            <a:r>
              <a:rPr lang="fr-BE"/>
              <a:t>03</a:t>
            </a:r>
            <a:endParaRPr lang="en-US"/>
          </a:p>
        </p:txBody>
      </p:sp>
      <p:sp>
        <p:nvSpPr>
          <p:cNvPr id="5" name="Text Placeholder 4">
            <a:extLst>
              <a:ext uri="{FF2B5EF4-FFF2-40B4-BE49-F238E27FC236}">
                <a16:creationId xmlns:a16="http://schemas.microsoft.com/office/drawing/2014/main" id="{41197970-7CCC-7293-283D-31A24330088E}"/>
              </a:ext>
            </a:extLst>
          </p:cNvPr>
          <p:cNvSpPr>
            <a:spLocks noGrp="1"/>
          </p:cNvSpPr>
          <p:nvPr>
            <p:ph type="body" sz="quarter" idx="13"/>
          </p:nvPr>
        </p:nvSpPr>
        <p:spPr>
          <a:xfrm>
            <a:off x="375035" y="1403945"/>
            <a:ext cx="10800000" cy="4928031"/>
          </a:xfrm>
        </p:spPr>
        <p:txBody>
          <a:bodyPr/>
          <a:lstStyle/>
          <a:p>
            <a:r>
              <a:rPr lang="fr-BE"/>
              <a:t>03</a:t>
            </a:r>
            <a:endParaRPr lang="en-US"/>
          </a:p>
        </p:txBody>
      </p:sp>
      <p:sp>
        <p:nvSpPr>
          <p:cNvPr id="6" name="Slide Number Placeholder 2">
            <a:extLst>
              <a:ext uri="{FF2B5EF4-FFF2-40B4-BE49-F238E27FC236}">
                <a16:creationId xmlns:a16="http://schemas.microsoft.com/office/drawing/2014/main" id="{C72E919A-5176-50D2-632F-C2C33F96CD1E}"/>
              </a:ext>
            </a:extLst>
          </p:cNvPr>
          <p:cNvSpPr>
            <a:spLocks noGrp="1"/>
          </p:cNvSpPr>
          <p:nvPr>
            <p:ph type="sldNum" sz="quarter" idx="17"/>
          </p:nvPr>
        </p:nvSpPr>
        <p:spPr/>
        <p:txBody>
          <a:bodyPr/>
          <a:lstStyle/>
          <a:p>
            <a:fld id="{6604329A-497E-4999-AF33-FDAE6902A437}" type="slidenum">
              <a:rPr lang="en-US" smtClean="0"/>
              <a:pPr/>
              <a:t>32</a:t>
            </a:fld>
            <a:endParaRPr lang="en-US"/>
          </a:p>
        </p:txBody>
      </p:sp>
      <p:sp>
        <p:nvSpPr>
          <p:cNvPr id="2" name="Title 1">
            <a:extLst>
              <a:ext uri="{FF2B5EF4-FFF2-40B4-BE49-F238E27FC236}">
                <a16:creationId xmlns:a16="http://schemas.microsoft.com/office/drawing/2014/main" id="{C9637516-381D-7898-6E6F-CB725B106BFB}"/>
              </a:ext>
            </a:extLst>
          </p:cNvPr>
          <p:cNvSpPr>
            <a:spLocks noGrp="1"/>
          </p:cNvSpPr>
          <p:nvPr>
            <p:ph type="title"/>
          </p:nvPr>
        </p:nvSpPr>
        <p:spPr/>
        <p:txBody>
          <a:bodyPr/>
          <a:lstStyle/>
          <a:p>
            <a:r>
              <a:rPr lang="fr-BE"/>
              <a:t>Example France - country adaptation</a:t>
            </a:r>
            <a:endParaRPr lang="en-US"/>
          </a:p>
        </p:txBody>
      </p:sp>
      <p:pic>
        <p:nvPicPr>
          <p:cNvPr id="7" name="Picture 4" descr="SUV 3008">
            <a:extLst>
              <a:ext uri="{FF2B5EF4-FFF2-40B4-BE49-F238E27FC236}">
                <a16:creationId xmlns:a16="http://schemas.microsoft.com/office/drawing/2014/main" id="{D2E906F9-93A4-5A2B-3B93-B1BF705F0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94" y="864250"/>
            <a:ext cx="2023795" cy="11368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tellantis dévoile un florilège de slogans pour ses marques">
            <a:extLst>
              <a:ext uri="{FF2B5EF4-FFF2-40B4-BE49-F238E27FC236}">
                <a16:creationId xmlns:a16="http://schemas.microsoft.com/office/drawing/2014/main" id="{F797C103-2096-A1BD-7111-968609A89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31" y="624992"/>
            <a:ext cx="430722" cy="26291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 name="Picture 7" descr="Drapeaux Monde Banque d'images et photos libres de droit - iStock">
            <a:extLst>
              <a:ext uri="{FF2B5EF4-FFF2-40B4-BE49-F238E27FC236}">
                <a16:creationId xmlns:a16="http://schemas.microsoft.com/office/drawing/2014/main" id="{0559DB52-4125-74CD-D0C4-10D70A180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658" y="599712"/>
            <a:ext cx="314758" cy="288193"/>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673B980E-CBA4-A7B3-E2C6-7E627305564A}"/>
              </a:ext>
            </a:extLst>
          </p:cNvPr>
          <p:cNvSpPr/>
          <p:nvPr/>
        </p:nvSpPr>
        <p:spPr>
          <a:xfrm>
            <a:off x="-596495" y="2332532"/>
            <a:ext cx="1102936" cy="1004267"/>
          </a:xfrm>
          <a:prstGeom prst="ellipse">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C51DD90-9382-8A39-6E0D-978945FD7DB3}"/>
              </a:ext>
            </a:extLst>
          </p:cNvPr>
          <p:cNvSpPr/>
          <p:nvPr/>
        </p:nvSpPr>
        <p:spPr>
          <a:xfrm>
            <a:off x="-922221" y="3708512"/>
            <a:ext cx="4703415" cy="2516602"/>
          </a:xfrm>
          <a:prstGeom prst="rect">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t>Chart 32/36/40: as for 27 you don’t’ have the drill down of the competitor</a:t>
            </a:r>
          </a:p>
          <a:p>
            <a:r>
              <a:rPr lang="en-US" sz="1600" dirty="0"/>
              <a:t>IMPORTANT: the case study only applies to France and Germany where is common to have the drill down of the rental offer but is difficult to apply in Italy/Spain/ Belgium/ Portugal where you can only estimate competitor costs  -&gt; better to revise I with local B2B team</a:t>
            </a:r>
            <a:endParaRPr lang="fr-FR" sz="1600" dirty="0"/>
          </a:p>
        </p:txBody>
      </p:sp>
    </p:spTree>
    <p:extLst>
      <p:ext uri="{BB962C8B-B14F-4D97-AF65-F5344CB8AC3E}">
        <p14:creationId xmlns:p14="http://schemas.microsoft.com/office/powerpoint/2010/main" val="335885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E13E80-8B34-3EAF-6ED1-A1EFACE0F5D8}"/>
              </a:ext>
            </a:extLst>
          </p:cNvPr>
          <p:cNvSpPr>
            <a:spLocks noGrp="1"/>
          </p:cNvSpPr>
          <p:nvPr>
            <p:ph type="body" idx="1"/>
          </p:nvPr>
        </p:nvSpPr>
        <p:spPr/>
        <p:txBody>
          <a:bodyPr/>
          <a:lstStyle/>
          <a:p>
            <a:r>
              <a:rPr lang="en-GB"/>
              <a:t>Case study phase #2 - Comparing OL offers in practice</a:t>
            </a:r>
            <a:endParaRPr lang="en-US"/>
          </a:p>
        </p:txBody>
      </p:sp>
      <p:sp>
        <p:nvSpPr>
          <p:cNvPr id="11" name="Text Placeholder 10">
            <a:extLst>
              <a:ext uri="{FF2B5EF4-FFF2-40B4-BE49-F238E27FC236}">
                <a16:creationId xmlns:a16="http://schemas.microsoft.com/office/drawing/2014/main" id="{E680A00B-521E-2452-3754-638B9AB96F33}"/>
              </a:ext>
            </a:extLst>
          </p:cNvPr>
          <p:cNvSpPr>
            <a:spLocks noGrp="1"/>
          </p:cNvSpPr>
          <p:nvPr>
            <p:ph type="body" sz="quarter" idx="19"/>
          </p:nvPr>
        </p:nvSpPr>
        <p:spPr/>
        <p:txBody>
          <a:bodyPr/>
          <a:lstStyle/>
          <a:p>
            <a:r>
              <a:rPr lang="fr-BE"/>
              <a:t>03</a:t>
            </a:r>
            <a:endParaRPr lang="en-US"/>
          </a:p>
        </p:txBody>
      </p:sp>
      <p:sp>
        <p:nvSpPr>
          <p:cNvPr id="40" name="Slide Number Placeholder 2">
            <a:extLst>
              <a:ext uri="{FF2B5EF4-FFF2-40B4-BE49-F238E27FC236}">
                <a16:creationId xmlns:a16="http://schemas.microsoft.com/office/drawing/2014/main" id="{7BF64070-B662-4D67-8F5B-16761159B702}"/>
              </a:ext>
            </a:extLst>
          </p:cNvPr>
          <p:cNvSpPr>
            <a:spLocks noGrp="1"/>
          </p:cNvSpPr>
          <p:nvPr>
            <p:ph type="sldNum" sz="quarter" idx="17"/>
          </p:nvPr>
        </p:nvSpPr>
        <p:spPr/>
        <p:txBody>
          <a:bodyPr/>
          <a:lstStyle/>
          <a:p>
            <a:fld id="{6604329A-497E-4999-AF33-FDAE6902A437}" type="slidenum">
              <a:rPr lang="en-US" smtClean="0"/>
              <a:pPr/>
              <a:t>33</a:t>
            </a:fld>
            <a:endParaRPr lang="en-US"/>
          </a:p>
        </p:txBody>
      </p:sp>
      <p:sp>
        <p:nvSpPr>
          <p:cNvPr id="2" name="Title 1">
            <a:extLst>
              <a:ext uri="{FF2B5EF4-FFF2-40B4-BE49-F238E27FC236}">
                <a16:creationId xmlns:a16="http://schemas.microsoft.com/office/drawing/2014/main" id="{C9637516-381D-7898-6E6F-CB725B106BFB}"/>
              </a:ext>
            </a:extLst>
          </p:cNvPr>
          <p:cNvSpPr>
            <a:spLocks noGrp="1"/>
          </p:cNvSpPr>
          <p:nvPr>
            <p:ph type="title"/>
          </p:nvPr>
        </p:nvSpPr>
        <p:spPr/>
        <p:txBody>
          <a:bodyPr/>
          <a:lstStyle/>
          <a:p>
            <a:r>
              <a:rPr lang="fr-BE" err="1"/>
              <a:t>It's</a:t>
            </a:r>
            <a:r>
              <a:rPr lang="fr-BE"/>
              <a:t> up to </a:t>
            </a:r>
            <a:r>
              <a:rPr lang="fr-BE" err="1"/>
              <a:t>you</a:t>
            </a:r>
            <a:r>
              <a:rPr lang="fr-BE"/>
              <a:t>!</a:t>
            </a:r>
            <a:endParaRPr lang="en-US"/>
          </a:p>
        </p:txBody>
      </p:sp>
      <p:grpSp>
        <p:nvGrpSpPr>
          <p:cNvPr id="6" name="Group 5">
            <a:extLst>
              <a:ext uri="{FF2B5EF4-FFF2-40B4-BE49-F238E27FC236}">
                <a16:creationId xmlns:a16="http://schemas.microsoft.com/office/drawing/2014/main" id="{0A3118E0-9469-542E-7068-023912C53FEC}"/>
              </a:ext>
            </a:extLst>
          </p:cNvPr>
          <p:cNvGrpSpPr/>
          <p:nvPr/>
        </p:nvGrpSpPr>
        <p:grpSpPr>
          <a:xfrm>
            <a:off x="62951" y="1649469"/>
            <a:ext cx="3922624" cy="4647158"/>
            <a:chOff x="2349572" y="1064724"/>
            <a:chExt cx="3556776" cy="3946133"/>
          </a:xfrm>
        </p:grpSpPr>
        <p:sp>
          <p:nvSpPr>
            <p:cNvPr id="7" name="Freeform: Shape 6">
              <a:extLst>
                <a:ext uri="{FF2B5EF4-FFF2-40B4-BE49-F238E27FC236}">
                  <a16:creationId xmlns:a16="http://schemas.microsoft.com/office/drawing/2014/main" id="{457CE650-BE79-DA69-670E-F65F36898EBE}"/>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rgbClr val="F7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a:latin typeface="Encode Sans" panose="020B0604020202020204" charset="0"/>
                <a:cs typeface="Arial" panose="020B0604020202020204" pitchFamily="34" charset="0"/>
              </a:endParaRPr>
            </a:p>
          </p:txBody>
        </p:sp>
        <p:sp>
          <p:nvSpPr>
            <p:cNvPr id="8" name="Rectangle 7">
              <a:extLst>
                <a:ext uri="{FF2B5EF4-FFF2-40B4-BE49-F238E27FC236}">
                  <a16:creationId xmlns:a16="http://schemas.microsoft.com/office/drawing/2014/main" id="{EED0B625-4483-5C98-4314-B62F00AB0C3E}"/>
                </a:ext>
              </a:extLst>
            </p:cNvPr>
            <p:cNvSpPr/>
            <p:nvPr/>
          </p:nvSpPr>
          <p:spPr>
            <a:xfrm>
              <a:off x="2349572" y="2027229"/>
              <a:ext cx="3555321" cy="298362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a:latin typeface="Encode Sans" panose="020B0604020202020204" charset="0"/>
                <a:cs typeface="Arial" panose="020B0604020202020204" pitchFamily="34" charset="0"/>
              </a:endParaRPr>
            </a:p>
          </p:txBody>
        </p:sp>
      </p:grpSp>
      <p:sp>
        <p:nvSpPr>
          <p:cNvPr id="10" name="Rectangle 9">
            <a:extLst>
              <a:ext uri="{FF2B5EF4-FFF2-40B4-BE49-F238E27FC236}">
                <a16:creationId xmlns:a16="http://schemas.microsoft.com/office/drawing/2014/main" id="{71C6F6D6-0A43-7704-81D6-9E49EFDCB96E}"/>
              </a:ext>
            </a:extLst>
          </p:cNvPr>
          <p:cNvSpPr/>
          <p:nvPr/>
        </p:nvSpPr>
        <p:spPr>
          <a:xfrm>
            <a:off x="107043" y="2187958"/>
            <a:ext cx="2830754" cy="400110"/>
          </a:xfrm>
          <a:prstGeom prst="rect">
            <a:avLst/>
          </a:prstGeom>
        </p:spPr>
        <p:txBody>
          <a:bodyPr wrap="square" lIns="91440" tIns="45720" rIns="91440" bIns="45720" anchor="t">
            <a:spAutoFit/>
          </a:bodyPr>
          <a:lstStyle/>
          <a:p>
            <a:r>
              <a:rPr lang="en-IN" sz="2000" b="1">
                <a:solidFill>
                  <a:schemeClr val="bg1"/>
                </a:solidFill>
                <a:latin typeface="Encode Sans"/>
                <a:cs typeface="Arial"/>
              </a:rPr>
              <a:t>Subgroup 1</a:t>
            </a:r>
          </a:p>
        </p:txBody>
      </p:sp>
      <p:grpSp>
        <p:nvGrpSpPr>
          <p:cNvPr id="12" name="Group 11">
            <a:extLst>
              <a:ext uri="{FF2B5EF4-FFF2-40B4-BE49-F238E27FC236}">
                <a16:creationId xmlns:a16="http://schemas.microsoft.com/office/drawing/2014/main" id="{43C2E7DD-CF91-59C9-6F19-72CE9B76BD43}"/>
              </a:ext>
            </a:extLst>
          </p:cNvPr>
          <p:cNvGrpSpPr/>
          <p:nvPr/>
        </p:nvGrpSpPr>
        <p:grpSpPr>
          <a:xfrm>
            <a:off x="4166595" y="1649469"/>
            <a:ext cx="3922624" cy="4647159"/>
            <a:chOff x="2349572" y="1064724"/>
            <a:chExt cx="3556776" cy="3946136"/>
          </a:xfrm>
        </p:grpSpPr>
        <p:sp>
          <p:nvSpPr>
            <p:cNvPr id="13" name="Freeform: Shape 12">
              <a:extLst>
                <a:ext uri="{FF2B5EF4-FFF2-40B4-BE49-F238E27FC236}">
                  <a16:creationId xmlns:a16="http://schemas.microsoft.com/office/drawing/2014/main" id="{B72EFF2C-64DE-4CDC-EA18-7C391097C5AA}"/>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a:latin typeface="Encode Sans" panose="020B0604020202020204" charset="0"/>
                <a:cs typeface="Arial" panose="020B0604020202020204" pitchFamily="34" charset="0"/>
              </a:endParaRPr>
            </a:p>
          </p:txBody>
        </p:sp>
        <p:sp>
          <p:nvSpPr>
            <p:cNvPr id="14" name="Rectangle 13">
              <a:extLst>
                <a:ext uri="{FF2B5EF4-FFF2-40B4-BE49-F238E27FC236}">
                  <a16:creationId xmlns:a16="http://schemas.microsoft.com/office/drawing/2014/main" id="{DF0D1870-B9FB-AF28-C7E9-B87EA2D46D5C}"/>
                </a:ext>
              </a:extLst>
            </p:cNvPr>
            <p:cNvSpPr/>
            <p:nvPr/>
          </p:nvSpPr>
          <p:spPr>
            <a:xfrm>
              <a:off x="2349572" y="2027231"/>
              <a:ext cx="3555321" cy="298362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a:latin typeface="Encode Sans" panose="020B0604020202020204" charset="0"/>
                <a:cs typeface="Arial" panose="020B0604020202020204" pitchFamily="34" charset="0"/>
              </a:endParaRPr>
            </a:p>
          </p:txBody>
        </p:sp>
      </p:grpSp>
      <p:grpSp>
        <p:nvGrpSpPr>
          <p:cNvPr id="15" name="Group 14">
            <a:extLst>
              <a:ext uri="{FF2B5EF4-FFF2-40B4-BE49-F238E27FC236}">
                <a16:creationId xmlns:a16="http://schemas.microsoft.com/office/drawing/2014/main" id="{F11D0086-6E3D-2D77-60C4-8E91C598C865}"/>
              </a:ext>
            </a:extLst>
          </p:cNvPr>
          <p:cNvGrpSpPr/>
          <p:nvPr/>
        </p:nvGrpSpPr>
        <p:grpSpPr>
          <a:xfrm>
            <a:off x="8238782" y="1660334"/>
            <a:ext cx="3922624" cy="4636292"/>
            <a:chOff x="2349572" y="1064724"/>
            <a:chExt cx="3556776" cy="3936908"/>
          </a:xfrm>
        </p:grpSpPr>
        <p:sp>
          <p:nvSpPr>
            <p:cNvPr id="16" name="Freeform: Shape 15">
              <a:extLst>
                <a:ext uri="{FF2B5EF4-FFF2-40B4-BE49-F238E27FC236}">
                  <a16:creationId xmlns:a16="http://schemas.microsoft.com/office/drawing/2014/main" id="{0705E901-B87B-ABA6-3457-C680F569EAD5}"/>
                </a:ext>
              </a:extLst>
            </p:cNvPr>
            <p:cNvSpPr/>
            <p:nvPr/>
          </p:nvSpPr>
          <p:spPr>
            <a:xfrm>
              <a:off x="2351027" y="1064724"/>
              <a:ext cx="3555321" cy="973414"/>
            </a:xfrm>
            <a:custGeom>
              <a:avLst/>
              <a:gdLst>
                <a:gd name="connsiteX0" fmla="*/ 237286 w 3613524"/>
                <a:gd name="connsiteY0" fmla="*/ 0 h 989350"/>
                <a:gd name="connsiteX1" fmla="*/ 992804 w 3613524"/>
                <a:gd name="connsiteY1" fmla="*/ 0 h 989350"/>
                <a:gd name="connsiteX2" fmla="*/ 1125473 w 3613524"/>
                <a:gd name="connsiteY2" fmla="*/ 40525 h 989350"/>
                <a:gd name="connsiteX3" fmla="*/ 1135614 w 3613524"/>
                <a:gd name="connsiteY3" fmla="*/ 48892 h 989350"/>
                <a:gd name="connsiteX4" fmla="*/ 1135541 w 3613524"/>
                <a:gd name="connsiteY4" fmla="*/ 44814 h 989350"/>
                <a:gd name="connsiteX5" fmla="*/ 1459647 w 3613524"/>
                <a:gd name="connsiteY5" fmla="*/ 284813 h 989350"/>
                <a:gd name="connsiteX6" fmla="*/ 3372657 w 3613524"/>
                <a:gd name="connsiteY6" fmla="*/ 284813 h 989350"/>
                <a:gd name="connsiteX7" fmla="*/ 3613524 w 3613524"/>
                <a:gd name="connsiteY7" fmla="*/ 525680 h 989350"/>
                <a:gd name="connsiteX8" fmla="*/ 3613524 w 3613524"/>
                <a:gd name="connsiteY8" fmla="*/ 989349 h 989350"/>
                <a:gd name="connsiteX9" fmla="*/ 1230090 w 3613524"/>
                <a:gd name="connsiteY9" fmla="*/ 989349 h 989350"/>
                <a:gd name="connsiteX10" fmla="*/ 1230090 w 3613524"/>
                <a:gd name="connsiteY10" fmla="*/ 989350 h 989350"/>
                <a:gd name="connsiteX11" fmla="*/ 0 w 3613524"/>
                <a:gd name="connsiteY11" fmla="*/ 989350 h 989350"/>
                <a:gd name="connsiteX12" fmla="*/ 0 w 3613524"/>
                <a:gd name="connsiteY12" fmla="*/ 237286 h 989350"/>
                <a:gd name="connsiteX13" fmla="*/ 237286 w 3613524"/>
                <a:gd name="connsiteY13"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524" h="989350">
                  <a:moveTo>
                    <a:pt x="237286" y="0"/>
                  </a:moveTo>
                  <a:lnTo>
                    <a:pt x="992804" y="0"/>
                  </a:lnTo>
                  <a:cubicBezTo>
                    <a:pt x="1041947" y="0"/>
                    <a:pt x="1087601" y="14940"/>
                    <a:pt x="1125473" y="40525"/>
                  </a:cubicBezTo>
                  <a:lnTo>
                    <a:pt x="1135614" y="48892"/>
                  </a:lnTo>
                  <a:lnTo>
                    <a:pt x="1135541" y="44814"/>
                  </a:lnTo>
                  <a:cubicBezTo>
                    <a:pt x="1232835" y="123732"/>
                    <a:pt x="1265388" y="290851"/>
                    <a:pt x="1459647" y="284813"/>
                  </a:cubicBezTo>
                  <a:lnTo>
                    <a:pt x="3372657" y="284813"/>
                  </a:lnTo>
                  <a:cubicBezTo>
                    <a:pt x="3505684" y="284813"/>
                    <a:pt x="3613524" y="392653"/>
                    <a:pt x="3613524" y="525680"/>
                  </a:cubicBezTo>
                  <a:lnTo>
                    <a:pt x="3613524" y="989349"/>
                  </a:lnTo>
                  <a:lnTo>
                    <a:pt x="1230090" y="989349"/>
                  </a:lnTo>
                  <a:lnTo>
                    <a:pt x="1230090" y="989350"/>
                  </a:lnTo>
                  <a:lnTo>
                    <a:pt x="0" y="989350"/>
                  </a:lnTo>
                  <a:lnTo>
                    <a:pt x="0" y="237286"/>
                  </a:lnTo>
                  <a:cubicBezTo>
                    <a:pt x="0" y="106237"/>
                    <a:pt x="106237" y="0"/>
                    <a:pt x="237286" y="0"/>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a:latin typeface="Encode Sans" panose="020B0604020202020204" charset="0"/>
                <a:cs typeface="Arial" panose="020B0604020202020204" pitchFamily="34" charset="0"/>
              </a:endParaRPr>
            </a:p>
          </p:txBody>
        </p:sp>
        <p:sp>
          <p:nvSpPr>
            <p:cNvPr id="17" name="Rectangle 16">
              <a:extLst>
                <a:ext uri="{FF2B5EF4-FFF2-40B4-BE49-F238E27FC236}">
                  <a16:creationId xmlns:a16="http://schemas.microsoft.com/office/drawing/2014/main" id="{D25AFE82-9F34-A5B5-6140-47A0BD1F78C1}"/>
                </a:ext>
              </a:extLst>
            </p:cNvPr>
            <p:cNvSpPr/>
            <p:nvPr/>
          </p:nvSpPr>
          <p:spPr>
            <a:xfrm>
              <a:off x="2349572" y="2027231"/>
              <a:ext cx="3555321" cy="297440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160">
                <a:latin typeface="Encode Sans" panose="020B0604020202020204" charset="0"/>
                <a:cs typeface="Arial" panose="020B0604020202020204" pitchFamily="34" charset="0"/>
              </a:endParaRPr>
            </a:p>
          </p:txBody>
        </p:sp>
      </p:grpSp>
      <p:sp>
        <p:nvSpPr>
          <p:cNvPr id="19" name="Rectangle 18">
            <a:extLst>
              <a:ext uri="{FF2B5EF4-FFF2-40B4-BE49-F238E27FC236}">
                <a16:creationId xmlns:a16="http://schemas.microsoft.com/office/drawing/2014/main" id="{A11B047D-3CB6-8CD2-9D0E-7B253E049CF7}"/>
              </a:ext>
            </a:extLst>
          </p:cNvPr>
          <p:cNvSpPr/>
          <p:nvPr/>
        </p:nvSpPr>
        <p:spPr>
          <a:xfrm>
            <a:off x="4223464" y="2184299"/>
            <a:ext cx="2830754" cy="400110"/>
          </a:xfrm>
          <a:prstGeom prst="rect">
            <a:avLst/>
          </a:prstGeom>
        </p:spPr>
        <p:txBody>
          <a:bodyPr wrap="square" lIns="91440" tIns="45720" rIns="91440" bIns="45720" anchor="t">
            <a:spAutoFit/>
          </a:bodyPr>
          <a:lstStyle/>
          <a:p>
            <a:r>
              <a:rPr lang="en-IN" sz="2000" b="1">
                <a:solidFill>
                  <a:schemeClr val="bg1"/>
                </a:solidFill>
                <a:latin typeface="Encode Sans"/>
                <a:cs typeface="Arial"/>
              </a:rPr>
              <a:t>Subgroup 2</a:t>
            </a:r>
          </a:p>
        </p:txBody>
      </p:sp>
      <p:sp>
        <p:nvSpPr>
          <p:cNvPr id="21" name="Rectangle 20">
            <a:extLst>
              <a:ext uri="{FF2B5EF4-FFF2-40B4-BE49-F238E27FC236}">
                <a16:creationId xmlns:a16="http://schemas.microsoft.com/office/drawing/2014/main" id="{696DBBE2-0AEE-95B3-1B0E-9C08374610B1}"/>
              </a:ext>
            </a:extLst>
          </p:cNvPr>
          <p:cNvSpPr/>
          <p:nvPr/>
        </p:nvSpPr>
        <p:spPr>
          <a:xfrm>
            <a:off x="8324513" y="2225720"/>
            <a:ext cx="2830754" cy="400110"/>
          </a:xfrm>
          <a:prstGeom prst="rect">
            <a:avLst/>
          </a:prstGeom>
        </p:spPr>
        <p:txBody>
          <a:bodyPr wrap="square" lIns="91440" tIns="45720" rIns="91440" bIns="45720" anchor="t">
            <a:spAutoFit/>
          </a:bodyPr>
          <a:lstStyle/>
          <a:p>
            <a:r>
              <a:rPr lang="en-IN" sz="2000" b="1">
                <a:solidFill>
                  <a:schemeClr val="bg1"/>
                </a:solidFill>
                <a:latin typeface="Encode Sans"/>
                <a:cs typeface="Arial"/>
              </a:rPr>
              <a:t>Subgroup 3</a:t>
            </a:r>
          </a:p>
        </p:txBody>
      </p:sp>
      <p:sp>
        <p:nvSpPr>
          <p:cNvPr id="22" name="TextBox 8">
            <a:extLst>
              <a:ext uri="{FF2B5EF4-FFF2-40B4-BE49-F238E27FC236}">
                <a16:creationId xmlns:a16="http://schemas.microsoft.com/office/drawing/2014/main" id="{FEBE3214-A702-958C-BA6A-4A4D517859A8}"/>
              </a:ext>
            </a:extLst>
          </p:cNvPr>
          <p:cNvSpPr txBox="1"/>
          <p:nvPr/>
        </p:nvSpPr>
        <p:spPr>
          <a:xfrm>
            <a:off x="-9911" y="3689424"/>
            <a:ext cx="1409844" cy="261610"/>
          </a:xfrm>
          <a:prstGeom prst="rect">
            <a:avLst/>
          </a:prstGeom>
          <a:noFill/>
        </p:spPr>
        <p:txBody>
          <a:bodyPr wrap="square" lIns="91440" tIns="45720" rIns="91440" bIns="45720" anchor="t">
            <a:spAutoFit/>
          </a:bodyPr>
          <a:lstStyle/>
          <a:p>
            <a:pPr algn="ctr"/>
            <a:r>
              <a:rPr lang="fr-FR" sz="1100" b="1">
                <a:latin typeface="Encode Sans"/>
              </a:rPr>
              <a:t>e-208</a:t>
            </a:r>
            <a:endParaRPr lang="en-US" sz="1100" b="1">
              <a:latin typeface="Encode Sans" panose="020B0604020202020204" charset="0"/>
              <a:ea typeface="+mn-ea"/>
            </a:endParaRPr>
          </a:p>
        </p:txBody>
      </p:sp>
      <p:pic>
        <p:nvPicPr>
          <p:cNvPr id="24" name="Picture 23">
            <a:extLst>
              <a:ext uri="{FF2B5EF4-FFF2-40B4-BE49-F238E27FC236}">
                <a16:creationId xmlns:a16="http://schemas.microsoft.com/office/drawing/2014/main" id="{DAEEF512-3253-288F-8F5D-C227DF37F077}"/>
              </a:ext>
            </a:extLst>
          </p:cNvPr>
          <p:cNvPicPr>
            <a:picLocks noChangeAspect="1"/>
          </p:cNvPicPr>
          <p:nvPr/>
        </p:nvPicPr>
        <p:blipFill>
          <a:blip r:embed="rId3"/>
          <a:stretch>
            <a:fillRect/>
          </a:stretch>
        </p:blipFill>
        <p:spPr>
          <a:xfrm>
            <a:off x="324969" y="5459608"/>
            <a:ext cx="3332335" cy="455704"/>
          </a:xfrm>
          <a:prstGeom prst="rect">
            <a:avLst/>
          </a:prstGeom>
        </p:spPr>
      </p:pic>
      <p:sp>
        <p:nvSpPr>
          <p:cNvPr id="25" name="TextBox 24">
            <a:extLst>
              <a:ext uri="{FF2B5EF4-FFF2-40B4-BE49-F238E27FC236}">
                <a16:creationId xmlns:a16="http://schemas.microsoft.com/office/drawing/2014/main" id="{CA908B9D-8F81-EFC2-4784-A69A5431AF8A}"/>
              </a:ext>
            </a:extLst>
          </p:cNvPr>
          <p:cNvSpPr txBox="1"/>
          <p:nvPr/>
        </p:nvSpPr>
        <p:spPr>
          <a:xfrm rot="2149111">
            <a:off x="1649834" y="4060543"/>
            <a:ext cx="838200" cy="1200329"/>
          </a:xfrm>
          <a:prstGeom prst="rect">
            <a:avLst/>
          </a:prstGeom>
          <a:noFill/>
        </p:spPr>
        <p:txBody>
          <a:bodyPr wrap="square" rtlCol="0">
            <a:spAutoFit/>
          </a:bodyPr>
          <a:lstStyle/>
          <a:p>
            <a:r>
              <a:rPr lang="fr-BE" sz="7200" b="1">
                <a:solidFill>
                  <a:srgbClr val="F7A600"/>
                </a:solidFill>
                <a:latin typeface="Encode Sans" panose="020B0604020202020204" charset="0"/>
              </a:rPr>
              <a:t>?</a:t>
            </a:r>
            <a:endParaRPr lang="en-US" sz="2800" b="1">
              <a:solidFill>
                <a:srgbClr val="F7A600"/>
              </a:solidFill>
              <a:latin typeface="Encode Sans" panose="020B0604020202020204" charset="0"/>
            </a:endParaRPr>
          </a:p>
        </p:txBody>
      </p:sp>
      <p:sp>
        <p:nvSpPr>
          <p:cNvPr id="26" name="TextBox 8">
            <a:extLst>
              <a:ext uri="{FF2B5EF4-FFF2-40B4-BE49-F238E27FC236}">
                <a16:creationId xmlns:a16="http://schemas.microsoft.com/office/drawing/2014/main" id="{1707B519-BDF2-F59C-67A0-CC8A9D3102C1}"/>
              </a:ext>
            </a:extLst>
          </p:cNvPr>
          <p:cNvSpPr txBox="1"/>
          <p:nvPr/>
        </p:nvSpPr>
        <p:spPr>
          <a:xfrm>
            <a:off x="4276365" y="3602826"/>
            <a:ext cx="1409844" cy="430887"/>
          </a:xfrm>
          <a:prstGeom prst="rect">
            <a:avLst/>
          </a:prstGeom>
          <a:noFill/>
        </p:spPr>
        <p:txBody>
          <a:bodyPr wrap="square">
            <a:spAutoFit/>
          </a:bodyPr>
          <a:lstStyle/>
          <a:p>
            <a:pPr algn="ctr"/>
            <a:r>
              <a:rPr lang="en-US" sz="1100" b="1">
                <a:latin typeface="Encode Sans" panose="020B0604020202020204" charset="0"/>
                <a:ea typeface="+mn-ea"/>
              </a:rPr>
              <a:t>DS7 </a:t>
            </a:r>
            <a:r>
              <a:rPr lang="en-US" sz="1100" b="1" err="1">
                <a:latin typeface="Encode Sans" panose="020B0604020202020204" charset="0"/>
                <a:ea typeface="+mn-ea"/>
              </a:rPr>
              <a:t>Crossback</a:t>
            </a:r>
            <a:endParaRPr lang="en-US" sz="1100" b="1">
              <a:latin typeface="Encode Sans" panose="020B0604020202020204" charset="0"/>
              <a:ea typeface="+mn-ea"/>
            </a:endParaRPr>
          </a:p>
          <a:p>
            <a:pPr algn="ctr"/>
            <a:r>
              <a:rPr lang="en-US" sz="1100" b="1">
                <a:latin typeface="Encode Sans" panose="020B0604020202020204" charset="0"/>
              </a:rPr>
              <a:t>PHEV</a:t>
            </a:r>
            <a:endParaRPr lang="en-US" sz="1100" b="1">
              <a:latin typeface="Encode Sans" panose="020B0604020202020204" charset="0"/>
              <a:ea typeface="+mn-ea"/>
            </a:endParaRPr>
          </a:p>
        </p:txBody>
      </p:sp>
      <p:pic>
        <p:nvPicPr>
          <p:cNvPr id="28" name="Picture 27">
            <a:extLst>
              <a:ext uri="{FF2B5EF4-FFF2-40B4-BE49-F238E27FC236}">
                <a16:creationId xmlns:a16="http://schemas.microsoft.com/office/drawing/2014/main" id="{2CABF5AC-F18D-CFCE-1E68-FBFA77DA24CA}"/>
              </a:ext>
            </a:extLst>
          </p:cNvPr>
          <p:cNvPicPr>
            <a:picLocks noChangeAspect="1"/>
          </p:cNvPicPr>
          <p:nvPr/>
        </p:nvPicPr>
        <p:blipFill>
          <a:blip r:embed="rId3"/>
          <a:stretch>
            <a:fillRect/>
          </a:stretch>
        </p:blipFill>
        <p:spPr>
          <a:xfrm>
            <a:off x="4411035" y="5459608"/>
            <a:ext cx="3332335" cy="455704"/>
          </a:xfrm>
          <a:prstGeom prst="rect">
            <a:avLst/>
          </a:prstGeom>
        </p:spPr>
      </p:pic>
      <p:sp>
        <p:nvSpPr>
          <p:cNvPr id="29" name="TextBox 28">
            <a:extLst>
              <a:ext uri="{FF2B5EF4-FFF2-40B4-BE49-F238E27FC236}">
                <a16:creationId xmlns:a16="http://schemas.microsoft.com/office/drawing/2014/main" id="{07650D3D-FC1B-0DD9-E27D-104F86A6774D}"/>
              </a:ext>
            </a:extLst>
          </p:cNvPr>
          <p:cNvSpPr txBox="1"/>
          <p:nvPr/>
        </p:nvSpPr>
        <p:spPr>
          <a:xfrm rot="2149111">
            <a:off x="5799400" y="4072121"/>
            <a:ext cx="838200" cy="1200329"/>
          </a:xfrm>
          <a:prstGeom prst="rect">
            <a:avLst/>
          </a:prstGeom>
          <a:noFill/>
        </p:spPr>
        <p:txBody>
          <a:bodyPr wrap="square" rtlCol="0">
            <a:spAutoFit/>
          </a:bodyPr>
          <a:lstStyle/>
          <a:p>
            <a:r>
              <a:rPr lang="fr-BE" sz="7200" b="1">
                <a:solidFill>
                  <a:srgbClr val="FF0000"/>
                </a:solidFill>
                <a:latin typeface="Encode Sans" panose="020B0604020202020204" charset="0"/>
              </a:rPr>
              <a:t>?</a:t>
            </a:r>
            <a:endParaRPr lang="en-US" sz="2800" b="1">
              <a:solidFill>
                <a:srgbClr val="FF0000"/>
              </a:solidFill>
              <a:latin typeface="Encode Sans" panose="020B0604020202020204" charset="0"/>
            </a:endParaRPr>
          </a:p>
        </p:txBody>
      </p:sp>
      <p:sp>
        <p:nvSpPr>
          <p:cNvPr id="30" name="TextBox 8">
            <a:extLst>
              <a:ext uri="{FF2B5EF4-FFF2-40B4-BE49-F238E27FC236}">
                <a16:creationId xmlns:a16="http://schemas.microsoft.com/office/drawing/2014/main" id="{D9384387-DB1C-F40D-6686-9BC610FCCBCB}"/>
              </a:ext>
            </a:extLst>
          </p:cNvPr>
          <p:cNvSpPr txBox="1"/>
          <p:nvPr/>
        </p:nvSpPr>
        <p:spPr>
          <a:xfrm>
            <a:off x="8268634" y="3592457"/>
            <a:ext cx="1409844" cy="261610"/>
          </a:xfrm>
          <a:prstGeom prst="rect">
            <a:avLst/>
          </a:prstGeom>
          <a:noFill/>
        </p:spPr>
        <p:txBody>
          <a:bodyPr wrap="square">
            <a:spAutoFit/>
          </a:bodyPr>
          <a:lstStyle/>
          <a:p>
            <a:pPr algn="ctr"/>
            <a:r>
              <a:rPr lang="en-US" sz="1100" b="1">
                <a:latin typeface="Encode Sans" panose="020B0604020202020204" charset="0"/>
                <a:ea typeface="+mn-ea"/>
              </a:rPr>
              <a:t>Opel Corsa</a:t>
            </a:r>
          </a:p>
        </p:txBody>
      </p:sp>
      <p:pic>
        <p:nvPicPr>
          <p:cNvPr id="32" name="Picture 31">
            <a:extLst>
              <a:ext uri="{FF2B5EF4-FFF2-40B4-BE49-F238E27FC236}">
                <a16:creationId xmlns:a16="http://schemas.microsoft.com/office/drawing/2014/main" id="{79595A90-84A5-CF68-9192-5CDBC26BE14F}"/>
              </a:ext>
            </a:extLst>
          </p:cNvPr>
          <p:cNvPicPr>
            <a:picLocks noChangeAspect="1"/>
          </p:cNvPicPr>
          <p:nvPr/>
        </p:nvPicPr>
        <p:blipFill>
          <a:blip r:embed="rId3"/>
          <a:stretch>
            <a:fillRect/>
          </a:stretch>
        </p:blipFill>
        <p:spPr>
          <a:xfrm>
            <a:off x="8583844" y="5459608"/>
            <a:ext cx="3332335" cy="455704"/>
          </a:xfrm>
          <a:prstGeom prst="rect">
            <a:avLst/>
          </a:prstGeom>
        </p:spPr>
      </p:pic>
      <p:sp>
        <p:nvSpPr>
          <p:cNvPr id="33" name="TextBox 32">
            <a:extLst>
              <a:ext uri="{FF2B5EF4-FFF2-40B4-BE49-F238E27FC236}">
                <a16:creationId xmlns:a16="http://schemas.microsoft.com/office/drawing/2014/main" id="{BCF0EE43-FC25-2063-0A12-2B8D5742F767}"/>
              </a:ext>
            </a:extLst>
          </p:cNvPr>
          <p:cNvSpPr txBox="1"/>
          <p:nvPr/>
        </p:nvSpPr>
        <p:spPr>
          <a:xfrm rot="2149111">
            <a:off x="9921409" y="4053479"/>
            <a:ext cx="838200" cy="1200329"/>
          </a:xfrm>
          <a:prstGeom prst="rect">
            <a:avLst/>
          </a:prstGeom>
          <a:noFill/>
        </p:spPr>
        <p:txBody>
          <a:bodyPr wrap="square" rtlCol="0">
            <a:spAutoFit/>
          </a:bodyPr>
          <a:lstStyle/>
          <a:p>
            <a:r>
              <a:rPr lang="fr-BE" sz="7200" b="1">
                <a:solidFill>
                  <a:srgbClr val="00DDCD"/>
                </a:solidFill>
                <a:latin typeface="Encode Sans" panose="020B0604020202020204" charset="0"/>
              </a:rPr>
              <a:t>?</a:t>
            </a:r>
            <a:endParaRPr lang="en-US" sz="2800" b="1">
              <a:solidFill>
                <a:srgbClr val="00DDCD"/>
              </a:solidFill>
              <a:latin typeface="Encode Sans" panose="020B0604020202020204" charset="0"/>
            </a:endParaRPr>
          </a:p>
        </p:txBody>
      </p:sp>
      <p:sp>
        <p:nvSpPr>
          <p:cNvPr id="41" name="TextBox 40">
            <a:extLst>
              <a:ext uri="{FF2B5EF4-FFF2-40B4-BE49-F238E27FC236}">
                <a16:creationId xmlns:a16="http://schemas.microsoft.com/office/drawing/2014/main" id="{59093D75-4107-D786-22BE-298F1454E6F0}"/>
              </a:ext>
            </a:extLst>
          </p:cNvPr>
          <p:cNvSpPr txBox="1"/>
          <p:nvPr/>
        </p:nvSpPr>
        <p:spPr>
          <a:xfrm>
            <a:off x="215213" y="4806889"/>
            <a:ext cx="980030" cy="646331"/>
          </a:xfrm>
          <a:prstGeom prst="rect">
            <a:avLst/>
          </a:prstGeom>
          <a:noFill/>
        </p:spPr>
        <p:txBody>
          <a:bodyPr wrap="square" rtlCol="0">
            <a:spAutoFit/>
          </a:bodyPr>
          <a:lstStyle/>
          <a:p>
            <a:pPr algn="ctr"/>
            <a:r>
              <a:rPr lang="fr-BE" b="1" err="1"/>
              <a:t>Leaser</a:t>
            </a:r>
            <a:r>
              <a:rPr lang="fr-BE" b="1"/>
              <a:t> A</a:t>
            </a:r>
            <a:endParaRPr lang="en-US" b="1"/>
          </a:p>
        </p:txBody>
      </p:sp>
      <p:sp>
        <p:nvSpPr>
          <p:cNvPr id="42" name="TextBox 41">
            <a:extLst>
              <a:ext uri="{FF2B5EF4-FFF2-40B4-BE49-F238E27FC236}">
                <a16:creationId xmlns:a16="http://schemas.microsoft.com/office/drawing/2014/main" id="{0FF90956-A52B-6E66-22CD-2F9163FD1339}"/>
              </a:ext>
            </a:extLst>
          </p:cNvPr>
          <p:cNvSpPr txBox="1"/>
          <p:nvPr/>
        </p:nvSpPr>
        <p:spPr>
          <a:xfrm>
            <a:off x="2723182" y="4806889"/>
            <a:ext cx="980030" cy="646331"/>
          </a:xfrm>
          <a:prstGeom prst="rect">
            <a:avLst/>
          </a:prstGeom>
          <a:noFill/>
        </p:spPr>
        <p:txBody>
          <a:bodyPr wrap="square" rtlCol="0">
            <a:spAutoFit/>
          </a:bodyPr>
          <a:lstStyle/>
          <a:p>
            <a:pPr algn="ctr"/>
            <a:r>
              <a:rPr lang="fr-BE" b="1" err="1"/>
              <a:t>Leaser</a:t>
            </a:r>
            <a:r>
              <a:rPr lang="fr-BE" b="1"/>
              <a:t> B</a:t>
            </a:r>
            <a:endParaRPr lang="en-US" b="1"/>
          </a:p>
        </p:txBody>
      </p:sp>
      <p:sp>
        <p:nvSpPr>
          <p:cNvPr id="43" name="TextBox 42">
            <a:extLst>
              <a:ext uri="{FF2B5EF4-FFF2-40B4-BE49-F238E27FC236}">
                <a16:creationId xmlns:a16="http://schemas.microsoft.com/office/drawing/2014/main" id="{AE7AF454-6F8D-F66A-0493-2A95B84F3AA3}"/>
              </a:ext>
            </a:extLst>
          </p:cNvPr>
          <p:cNvSpPr txBox="1"/>
          <p:nvPr/>
        </p:nvSpPr>
        <p:spPr>
          <a:xfrm>
            <a:off x="4310792" y="4806889"/>
            <a:ext cx="980030" cy="646331"/>
          </a:xfrm>
          <a:prstGeom prst="rect">
            <a:avLst/>
          </a:prstGeom>
          <a:noFill/>
        </p:spPr>
        <p:txBody>
          <a:bodyPr wrap="square" rtlCol="0">
            <a:spAutoFit/>
          </a:bodyPr>
          <a:lstStyle/>
          <a:p>
            <a:pPr algn="ctr"/>
            <a:r>
              <a:rPr lang="fr-BE" b="1" err="1"/>
              <a:t>Leaser</a:t>
            </a:r>
            <a:r>
              <a:rPr lang="fr-BE" b="1"/>
              <a:t> A</a:t>
            </a:r>
            <a:endParaRPr lang="en-US" b="1"/>
          </a:p>
        </p:txBody>
      </p:sp>
      <p:sp>
        <p:nvSpPr>
          <p:cNvPr id="44" name="TextBox 43">
            <a:extLst>
              <a:ext uri="{FF2B5EF4-FFF2-40B4-BE49-F238E27FC236}">
                <a16:creationId xmlns:a16="http://schemas.microsoft.com/office/drawing/2014/main" id="{C5434926-E9DD-5A83-8CA8-467F8A362371}"/>
              </a:ext>
            </a:extLst>
          </p:cNvPr>
          <p:cNvSpPr txBox="1"/>
          <p:nvPr/>
        </p:nvSpPr>
        <p:spPr>
          <a:xfrm>
            <a:off x="6818761" y="4806889"/>
            <a:ext cx="980030" cy="646331"/>
          </a:xfrm>
          <a:prstGeom prst="rect">
            <a:avLst/>
          </a:prstGeom>
          <a:noFill/>
        </p:spPr>
        <p:txBody>
          <a:bodyPr wrap="square" rtlCol="0">
            <a:spAutoFit/>
          </a:bodyPr>
          <a:lstStyle/>
          <a:p>
            <a:pPr algn="ctr"/>
            <a:r>
              <a:rPr lang="fr-BE" b="1" err="1"/>
              <a:t>Leaser</a:t>
            </a:r>
            <a:r>
              <a:rPr lang="fr-BE" b="1"/>
              <a:t> B</a:t>
            </a:r>
            <a:endParaRPr lang="en-US" b="1"/>
          </a:p>
        </p:txBody>
      </p:sp>
      <p:sp>
        <p:nvSpPr>
          <p:cNvPr id="47" name="TextBox 46">
            <a:extLst>
              <a:ext uri="{FF2B5EF4-FFF2-40B4-BE49-F238E27FC236}">
                <a16:creationId xmlns:a16="http://schemas.microsoft.com/office/drawing/2014/main" id="{1FBC5C5F-3330-BA9B-A2AE-C2A05A7EE201}"/>
              </a:ext>
            </a:extLst>
          </p:cNvPr>
          <p:cNvSpPr txBox="1"/>
          <p:nvPr/>
        </p:nvSpPr>
        <p:spPr>
          <a:xfrm>
            <a:off x="8489980" y="4806889"/>
            <a:ext cx="980030" cy="646331"/>
          </a:xfrm>
          <a:prstGeom prst="rect">
            <a:avLst/>
          </a:prstGeom>
          <a:noFill/>
        </p:spPr>
        <p:txBody>
          <a:bodyPr wrap="square" rtlCol="0">
            <a:spAutoFit/>
          </a:bodyPr>
          <a:lstStyle/>
          <a:p>
            <a:pPr algn="ctr"/>
            <a:r>
              <a:rPr lang="fr-BE" b="1" err="1"/>
              <a:t>Leaser</a:t>
            </a:r>
            <a:r>
              <a:rPr lang="fr-BE" b="1"/>
              <a:t> A</a:t>
            </a:r>
            <a:endParaRPr lang="en-US" b="1"/>
          </a:p>
        </p:txBody>
      </p:sp>
      <p:sp>
        <p:nvSpPr>
          <p:cNvPr id="48" name="TextBox 47">
            <a:extLst>
              <a:ext uri="{FF2B5EF4-FFF2-40B4-BE49-F238E27FC236}">
                <a16:creationId xmlns:a16="http://schemas.microsoft.com/office/drawing/2014/main" id="{ABFF5AD2-0B6B-0F45-543E-9DB4CCDBC525}"/>
              </a:ext>
            </a:extLst>
          </p:cNvPr>
          <p:cNvSpPr txBox="1"/>
          <p:nvPr/>
        </p:nvSpPr>
        <p:spPr>
          <a:xfrm>
            <a:off x="10997949" y="4806889"/>
            <a:ext cx="980030" cy="646331"/>
          </a:xfrm>
          <a:prstGeom prst="rect">
            <a:avLst/>
          </a:prstGeom>
          <a:noFill/>
        </p:spPr>
        <p:txBody>
          <a:bodyPr wrap="square" rtlCol="0">
            <a:spAutoFit/>
          </a:bodyPr>
          <a:lstStyle/>
          <a:p>
            <a:pPr algn="ctr"/>
            <a:r>
              <a:rPr lang="fr-BE" b="1" err="1"/>
              <a:t>Leaser</a:t>
            </a:r>
            <a:r>
              <a:rPr lang="fr-BE" b="1"/>
              <a:t> B</a:t>
            </a:r>
            <a:endParaRPr lang="en-US" b="1"/>
          </a:p>
        </p:txBody>
      </p:sp>
      <p:pic>
        <p:nvPicPr>
          <p:cNvPr id="2060" name="Picture 12" descr="Peugeot e-208">
            <a:extLst>
              <a:ext uri="{FF2B5EF4-FFF2-40B4-BE49-F238E27FC236}">
                <a16:creationId xmlns:a16="http://schemas.microsoft.com/office/drawing/2014/main" id="{BE86BC3C-D203-A315-0782-2BA261CF1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2" y="2690955"/>
            <a:ext cx="1409844" cy="93989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DS 7 Crossback E-Tense PNG Free Download | PNG Mart">
            <a:extLst>
              <a:ext uri="{FF2B5EF4-FFF2-40B4-BE49-F238E27FC236}">
                <a16:creationId xmlns:a16="http://schemas.microsoft.com/office/drawing/2014/main" id="{87D23C0A-5CD6-1B4B-16D8-C1C394091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7120" y="2759375"/>
            <a:ext cx="1368335" cy="91222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orsa">
            <a:extLst>
              <a:ext uri="{FF2B5EF4-FFF2-40B4-BE49-F238E27FC236}">
                <a16:creationId xmlns:a16="http://schemas.microsoft.com/office/drawing/2014/main" id="{3A805E47-DC3F-F132-2608-EBE2ACF7E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6534" y="2772178"/>
            <a:ext cx="1382132" cy="7774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tellantis dévoile un florilège de slogans pour ses marques">
            <a:extLst>
              <a:ext uri="{FF2B5EF4-FFF2-40B4-BE49-F238E27FC236}">
                <a16:creationId xmlns:a16="http://schemas.microsoft.com/office/drawing/2014/main" id="{24F1B4BA-12B3-BDEB-FF21-709B1B7434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631" y="624992"/>
            <a:ext cx="430722" cy="26291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 name="Picture 8" descr="Drapeaux Monde Banque d'images et photos libres de droit - iStock">
            <a:extLst>
              <a:ext uri="{FF2B5EF4-FFF2-40B4-BE49-F238E27FC236}">
                <a16:creationId xmlns:a16="http://schemas.microsoft.com/office/drawing/2014/main" id="{8C22B31F-5C6D-8045-60C4-BFB2B6118C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658" y="599712"/>
            <a:ext cx="314758" cy="28819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0B603E83-FF3E-6388-2812-D35A713F6A39}"/>
              </a:ext>
            </a:extLst>
          </p:cNvPr>
          <p:cNvSpPr/>
          <p:nvPr/>
        </p:nvSpPr>
        <p:spPr>
          <a:xfrm>
            <a:off x="-596495" y="2332532"/>
            <a:ext cx="1102936" cy="1004267"/>
          </a:xfrm>
          <a:prstGeom prst="ellipse">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0737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0A4B-9205-3C0D-2FC4-556978EF888F}"/>
              </a:ext>
            </a:extLst>
          </p:cNvPr>
          <p:cNvSpPr>
            <a:spLocks noGrp="1"/>
          </p:cNvSpPr>
          <p:nvPr>
            <p:ph type="title"/>
          </p:nvPr>
        </p:nvSpPr>
        <p:spPr/>
        <p:txBody>
          <a:bodyPr/>
          <a:lstStyle/>
          <a:p>
            <a:r>
              <a:rPr lang="en-GB" noProof="0"/>
              <a:t>04 | case study phase 3</a:t>
            </a:r>
            <a:endParaRPr lang="en-US"/>
          </a:p>
        </p:txBody>
      </p:sp>
      <p:sp>
        <p:nvSpPr>
          <p:cNvPr id="3" name="Text Placeholder 2">
            <a:extLst>
              <a:ext uri="{FF2B5EF4-FFF2-40B4-BE49-F238E27FC236}">
                <a16:creationId xmlns:a16="http://schemas.microsoft.com/office/drawing/2014/main" id="{6F53F87E-D7AB-1078-0731-8107D7787671}"/>
              </a:ext>
            </a:extLst>
          </p:cNvPr>
          <p:cNvSpPr>
            <a:spLocks noGrp="1"/>
          </p:cNvSpPr>
          <p:nvPr>
            <p:ph type="body" sz="quarter" idx="13"/>
          </p:nvPr>
        </p:nvSpPr>
        <p:spPr>
          <a:xfrm>
            <a:off x="1194263" y="3880040"/>
            <a:ext cx="10936778" cy="792000"/>
          </a:xfrm>
        </p:spPr>
        <p:txBody>
          <a:bodyPr/>
          <a:lstStyle/>
          <a:p>
            <a:r>
              <a:rPr lang="en-GB" sz="2800">
                <a:latin typeface="+mj-lt"/>
              </a:rPr>
              <a:t>I defend my adjusted offer in the final negotiation phase</a:t>
            </a:r>
            <a:endParaRPr lang="en-US" sz="2800">
              <a:latin typeface="+mj-lt"/>
            </a:endParaRPr>
          </a:p>
        </p:txBody>
      </p:sp>
    </p:spTree>
    <p:extLst>
      <p:ext uri="{BB962C8B-B14F-4D97-AF65-F5344CB8AC3E}">
        <p14:creationId xmlns:p14="http://schemas.microsoft.com/office/powerpoint/2010/main" val="2690447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C366DCB-5952-6842-1AC9-CC5AD80084E5}"/>
              </a:ext>
            </a:extLst>
          </p:cNvPr>
          <p:cNvSpPr>
            <a:spLocks noGrp="1"/>
          </p:cNvSpPr>
          <p:nvPr>
            <p:ph type="body" idx="1"/>
          </p:nvPr>
        </p:nvSpPr>
        <p:spPr/>
        <p:txBody>
          <a:bodyPr/>
          <a:lstStyle/>
          <a:p>
            <a:r>
              <a:rPr lang="fr-FR"/>
              <a:t>case </a:t>
            </a:r>
            <a:r>
              <a:rPr lang="fr-FR" err="1"/>
              <a:t>study</a:t>
            </a:r>
            <a:r>
              <a:rPr lang="fr-FR"/>
              <a:t> phase #3</a:t>
            </a:r>
          </a:p>
        </p:txBody>
      </p:sp>
      <p:sp>
        <p:nvSpPr>
          <p:cNvPr id="17" name="Text Placeholder 16">
            <a:extLst>
              <a:ext uri="{FF2B5EF4-FFF2-40B4-BE49-F238E27FC236}">
                <a16:creationId xmlns:a16="http://schemas.microsoft.com/office/drawing/2014/main" id="{611B495F-F0E1-1B89-45D5-FB80434593E2}"/>
              </a:ext>
            </a:extLst>
          </p:cNvPr>
          <p:cNvSpPr>
            <a:spLocks noGrp="1"/>
          </p:cNvSpPr>
          <p:nvPr>
            <p:ph type="body" sz="quarter" idx="19"/>
          </p:nvPr>
        </p:nvSpPr>
        <p:spPr/>
        <p:txBody>
          <a:bodyPr/>
          <a:lstStyle/>
          <a:p>
            <a:r>
              <a:rPr lang="fr-BE"/>
              <a:t>04</a:t>
            </a:r>
            <a:endParaRPr lang="en-US"/>
          </a:p>
        </p:txBody>
      </p:sp>
      <p:sp>
        <p:nvSpPr>
          <p:cNvPr id="2" name="Titre 1">
            <a:extLst>
              <a:ext uri="{FF2B5EF4-FFF2-40B4-BE49-F238E27FC236}">
                <a16:creationId xmlns:a16="http://schemas.microsoft.com/office/drawing/2014/main" id="{D009A07F-2B81-48C3-9FCF-1CBE8B9328AB}"/>
              </a:ext>
            </a:extLst>
          </p:cNvPr>
          <p:cNvSpPr>
            <a:spLocks noGrp="1"/>
          </p:cNvSpPr>
          <p:nvPr>
            <p:ph type="title"/>
          </p:nvPr>
        </p:nvSpPr>
        <p:spPr/>
        <p:txBody>
          <a:bodyPr/>
          <a:lstStyle/>
          <a:p>
            <a:r>
              <a:rPr lang="fr-BE" err="1"/>
              <a:t>Presentation</a:t>
            </a:r>
            <a:r>
              <a:rPr lang="fr-BE"/>
              <a:t> of </a:t>
            </a:r>
            <a:r>
              <a:rPr lang="fr-BE" err="1"/>
              <a:t>results</a:t>
            </a:r>
            <a:endParaRPr lang="fr-BE"/>
          </a:p>
        </p:txBody>
      </p:sp>
      <p:sp>
        <p:nvSpPr>
          <p:cNvPr id="7" name="Title 5">
            <a:extLst>
              <a:ext uri="{FF2B5EF4-FFF2-40B4-BE49-F238E27FC236}">
                <a16:creationId xmlns:a16="http://schemas.microsoft.com/office/drawing/2014/main" id="{4E11B2AD-1EE6-B040-45D6-0E33A6FF9B6D}"/>
              </a:ext>
            </a:extLst>
          </p:cNvPr>
          <p:cNvSpPr txBox="1">
            <a:spLocks/>
          </p:cNvSpPr>
          <p:nvPr/>
        </p:nvSpPr>
        <p:spPr>
          <a:xfrm>
            <a:off x="585897" y="1301130"/>
            <a:ext cx="5452110" cy="5039202"/>
          </a:xfrm>
          <a:prstGeom prst="rect">
            <a:avLst/>
          </a:prstGeom>
        </p:spPr>
        <p:txBody>
          <a:bodyPr vert="horz" lIns="91440" tIns="45720" rIns="91440" bIns="45720" rtlCol="0" anchor="t">
            <a:noAutofit/>
          </a:bodyPr>
          <a:lstStyle>
            <a:lvl1pPr algn="r" defTabSz="685800" rtl="0" eaLnBrk="1" latinLnBrk="0" hangingPunct="1">
              <a:lnSpc>
                <a:spcPct val="95000"/>
              </a:lnSpc>
              <a:spcBef>
                <a:spcPct val="0"/>
              </a:spcBef>
              <a:buNone/>
              <a:defRPr sz="1400" b="0" kern="1200" cap="all" baseline="0">
                <a:solidFill>
                  <a:schemeClr val="tx2"/>
                </a:solidFill>
                <a:latin typeface="+mj-lt"/>
                <a:ea typeface="+mj-ea"/>
                <a:cs typeface="+mj-cs"/>
              </a:defRPr>
            </a:lvl1pPr>
          </a:lstStyle>
          <a:p>
            <a:r>
              <a:rPr lang="fr-BE"/>
              <a:t> </a:t>
            </a:r>
            <a:endParaRPr lang="en-US"/>
          </a:p>
        </p:txBody>
      </p:sp>
      <p:sp>
        <p:nvSpPr>
          <p:cNvPr id="8" name="ZoneTexte 25">
            <a:extLst>
              <a:ext uri="{FF2B5EF4-FFF2-40B4-BE49-F238E27FC236}">
                <a16:creationId xmlns:a16="http://schemas.microsoft.com/office/drawing/2014/main" id="{ACEE7A32-ABF4-3303-6C03-DF1FEF07993E}"/>
              </a:ext>
            </a:extLst>
          </p:cNvPr>
          <p:cNvSpPr txBox="1"/>
          <p:nvPr/>
        </p:nvSpPr>
        <p:spPr>
          <a:xfrm>
            <a:off x="766553" y="1402134"/>
            <a:ext cx="5263614" cy="369332"/>
          </a:xfrm>
          <a:prstGeom prst="rect">
            <a:avLst/>
          </a:prstGeom>
          <a:noFill/>
        </p:spPr>
        <p:txBody>
          <a:bodyPr wrap="square" rtlCol="0">
            <a:spAutoFit/>
          </a:bodyPr>
          <a:lstStyle/>
          <a:p>
            <a:pPr algn="ctr" eaLnBrk="1" hangingPunct="1"/>
            <a:r>
              <a:rPr lang="fr-BE" altLang="fr-FR" sz="1800" b="1" spc="13">
                <a:solidFill>
                  <a:schemeClr val="bg1"/>
                </a:solidFill>
                <a:ea typeface="+mj-ea"/>
                <a:cs typeface="+mj-cs"/>
              </a:rPr>
              <a:t>Déroulement du cas : </a:t>
            </a:r>
            <a:endParaRPr lang="fr-BE" altLang="fr-FR" sz="1800" spc="13">
              <a:solidFill>
                <a:schemeClr val="bg1"/>
              </a:solidFill>
              <a:ea typeface="+mj-ea"/>
              <a:cs typeface="+mj-cs"/>
            </a:endParaRPr>
          </a:p>
        </p:txBody>
      </p:sp>
      <p:pic>
        <p:nvPicPr>
          <p:cNvPr id="9" name="Picture 8" descr="A picture containing person, person&#10;&#10;Description automatically generated">
            <a:extLst>
              <a:ext uri="{FF2B5EF4-FFF2-40B4-BE49-F238E27FC236}">
                <a16:creationId xmlns:a16="http://schemas.microsoft.com/office/drawing/2014/main" id="{04A766FD-6FB9-560C-B242-D3E6C34DAFF7}"/>
              </a:ext>
            </a:extLst>
          </p:cNvPr>
          <p:cNvPicPr>
            <a:picLocks noChangeAspect="1"/>
          </p:cNvPicPr>
          <p:nvPr/>
        </p:nvPicPr>
        <p:blipFill rotWithShape="1">
          <a:blip r:embed="rId3"/>
          <a:srcRect l="22373" r="3034"/>
          <a:stretch/>
        </p:blipFill>
        <p:spPr>
          <a:xfrm>
            <a:off x="6553200" y="1301130"/>
            <a:ext cx="5638800" cy="5039202"/>
          </a:xfrm>
          <a:prstGeom prst="rect">
            <a:avLst/>
          </a:prstGeom>
        </p:spPr>
      </p:pic>
      <p:sp>
        <p:nvSpPr>
          <p:cNvPr id="12" name="ZoneTexte 11">
            <a:extLst>
              <a:ext uri="{FF2B5EF4-FFF2-40B4-BE49-F238E27FC236}">
                <a16:creationId xmlns:a16="http://schemas.microsoft.com/office/drawing/2014/main" id="{2C0BE878-B04F-312F-7792-887BF756CF34}"/>
              </a:ext>
            </a:extLst>
          </p:cNvPr>
          <p:cNvSpPr txBox="1"/>
          <p:nvPr/>
        </p:nvSpPr>
        <p:spPr>
          <a:xfrm>
            <a:off x="898223" y="1456704"/>
            <a:ext cx="5000274" cy="892552"/>
          </a:xfrm>
          <a:prstGeom prst="rect">
            <a:avLst/>
          </a:prstGeom>
          <a:noFill/>
        </p:spPr>
        <p:txBody>
          <a:bodyPr wrap="square" lIns="91440" tIns="45720" rIns="91440" bIns="45720" rtlCol="0" anchor="t">
            <a:spAutoFit/>
          </a:bodyPr>
          <a:lstStyle/>
          <a:p>
            <a:pPr algn="ctr"/>
            <a:r>
              <a:rPr lang="en-GB" sz="2000" b="1">
                <a:solidFill>
                  <a:srgbClr val="243782"/>
                </a:solidFill>
              </a:rPr>
              <a:t>Phase 3 - Defending the offer</a:t>
            </a:r>
            <a:r>
              <a:rPr lang="fr-BE" sz="2000" b="1">
                <a:solidFill>
                  <a:srgbClr val="243782"/>
                </a:solidFill>
              </a:rPr>
              <a:t>  </a:t>
            </a:r>
          </a:p>
          <a:p>
            <a:pPr algn="ctr"/>
            <a:r>
              <a:rPr lang="en-GB" sz="1600" b="1">
                <a:solidFill>
                  <a:srgbClr val="243782"/>
                </a:solidFill>
              </a:rPr>
              <a:t>Explain the gaps against multi-brand</a:t>
            </a:r>
          </a:p>
          <a:p>
            <a:pPr algn="ctr"/>
            <a:r>
              <a:rPr lang="en-GB" sz="1600" b="1">
                <a:solidFill>
                  <a:srgbClr val="243782"/>
                </a:solidFill>
              </a:rPr>
              <a:t>rental offer</a:t>
            </a:r>
          </a:p>
        </p:txBody>
      </p:sp>
      <p:sp>
        <p:nvSpPr>
          <p:cNvPr id="14" name="Flèche : chevron 13">
            <a:extLst>
              <a:ext uri="{FF2B5EF4-FFF2-40B4-BE49-F238E27FC236}">
                <a16:creationId xmlns:a16="http://schemas.microsoft.com/office/drawing/2014/main" id="{DE38EA76-A190-2716-ED67-3743DD98F31A}"/>
              </a:ext>
            </a:extLst>
          </p:cNvPr>
          <p:cNvSpPr/>
          <p:nvPr/>
        </p:nvSpPr>
        <p:spPr>
          <a:xfrm rot="5400000">
            <a:off x="3136514" y="1909631"/>
            <a:ext cx="350875" cy="1956140"/>
          </a:xfrm>
          <a:prstGeom prst="chevron">
            <a:avLst>
              <a:gd name="adj" fmla="val 803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9" name="TextBox 18">
            <a:extLst>
              <a:ext uri="{FF2B5EF4-FFF2-40B4-BE49-F238E27FC236}">
                <a16:creationId xmlns:a16="http://schemas.microsoft.com/office/drawing/2014/main" id="{94D4CD98-B5AB-30CF-4588-8273B51520A5}"/>
              </a:ext>
            </a:extLst>
          </p:cNvPr>
          <p:cNvSpPr txBox="1"/>
          <p:nvPr/>
        </p:nvSpPr>
        <p:spPr>
          <a:xfrm>
            <a:off x="254426" y="3333197"/>
            <a:ext cx="6115050" cy="369332"/>
          </a:xfrm>
          <a:prstGeom prst="rect">
            <a:avLst/>
          </a:prstGeom>
          <a:noFill/>
        </p:spPr>
        <p:txBody>
          <a:bodyPr wrap="square" lIns="91440" tIns="45720" rIns="91440" bIns="45720" anchor="t">
            <a:spAutoFit/>
          </a:bodyPr>
          <a:lstStyle/>
          <a:p>
            <a:pPr algn="ctr"/>
            <a:r>
              <a:rPr lang="fr-FR" err="1"/>
              <a:t>Subgroup</a:t>
            </a:r>
            <a:r>
              <a:rPr lang="fr-FR"/>
              <a:t> A</a:t>
            </a:r>
          </a:p>
        </p:txBody>
      </p:sp>
      <p:pic>
        <p:nvPicPr>
          <p:cNvPr id="20" name="Picture 19">
            <a:extLst>
              <a:ext uri="{FF2B5EF4-FFF2-40B4-BE49-F238E27FC236}">
                <a16:creationId xmlns:a16="http://schemas.microsoft.com/office/drawing/2014/main" id="{F131AB13-B16C-82B1-3DE7-C726555F773A}"/>
              </a:ext>
            </a:extLst>
          </p:cNvPr>
          <p:cNvPicPr>
            <a:picLocks noChangeAspect="1"/>
          </p:cNvPicPr>
          <p:nvPr/>
        </p:nvPicPr>
        <p:blipFill>
          <a:blip r:embed="rId4"/>
          <a:stretch>
            <a:fillRect/>
          </a:stretch>
        </p:blipFill>
        <p:spPr>
          <a:xfrm>
            <a:off x="1518769" y="5818258"/>
            <a:ext cx="3332335" cy="455704"/>
          </a:xfrm>
          <a:prstGeom prst="rect">
            <a:avLst/>
          </a:prstGeom>
        </p:spPr>
      </p:pic>
      <p:sp>
        <p:nvSpPr>
          <p:cNvPr id="21" name="TextBox 20">
            <a:extLst>
              <a:ext uri="{FF2B5EF4-FFF2-40B4-BE49-F238E27FC236}">
                <a16:creationId xmlns:a16="http://schemas.microsoft.com/office/drawing/2014/main" id="{373F01E0-1A00-0E39-62EC-42E86A716910}"/>
              </a:ext>
            </a:extLst>
          </p:cNvPr>
          <p:cNvSpPr txBox="1"/>
          <p:nvPr/>
        </p:nvSpPr>
        <p:spPr>
          <a:xfrm rot="2149111">
            <a:off x="2843634" y="4419193"/>
            <a:ext cx="838200" cy="1200329"/>
          </a:xfrm>
          <a:prstGeom prst="rect">
            <a:avLst/>
          </a:prstGeom>
          <a:noFill/>
        </p:spPr>
        <p:txBody>
          <a:bodyPr wrap="square" rtlCol="0">
            <a:spAutoFit/>
          </a:bodyPr>
          <a:lstStyle/>
          <a:p>
            <a:r>
              <a:rPr lang="fr-BE" sz="7200" b="1">
                <a:solidFill>
                  <a:srgbClr val="FF0000"/>
                </a:solidFill>
                <a:latin typeface="Encode Sans" panose="020B0604020202020204" charset="0"/>
              </a:rPr>
              <a:t>?</a:t>
            </a:r>
            <a:endParaRPr lang="en-US" sz="2800" b="1">
              <a:solidFill>
                <a:srgbClr val="FF0000"/>
              </a:solidFill>
              <a:latin typeface="Encode Sans" panose="020B0604020202020204" charset="0"/>
            </a:endParaRPr>
          </a:p>
        </p:txBody>
      </p:sp>
      <p:sp>
        <p:nvSpPr>
          <p:cNvPr id="22" name="TextBox 21">
            <a:extLst>
              <a:ext uri="{FF2B5EF4-FFF2-40B4-BE49-F238E27FC236}">
                <a16:creationId xmlns:a16="http://schemas.microsoft.com/office/drawing/2014/main" id="{D1FEBDE8-72AD-5622-F80C-9B74024207A6}"/>
              </a:ext>
            </a:extLst>
          </p:cNvPr>
          <p:cNvSpPr txBox="1"/>
          <p:nvPr/>
        </p:nvSpPr>
        <p:spPr>
          <a:xfrm>
            <a:off x="1409013" y="5165539"/>
            <a:ext cx="980030" cy="646331"/>
          </a:xfrm>
          <a:prstGeom prst="rect">
            <a:avLst/>
          </a:prstGeom>
          <a:noFill/>
        </p:spPr>
        <p:txBody>
          <a:bodyPr wrap="square" rtlCol="0">
            <a:spAutoFit/>
          </a:bodyPr>
          <a:lstStyle/>
          <a:p>
            <a:pPr algn="ctr"/>
            <a:r>
              <a:rPr lang="fr-BE" b="1" err="1"/>
              <a:t>Leaser</a:t>
            </a:r>
            <a:r>
              <a:rPr lang="fr-BE" b="1"/>
              <a:t> A</a:t>
            </a:r>
            <a:endParaRPr lang="en-US" b="1"/>
          </a:p>
        </p:txBody>
      </p:sp>
      <p:sp>
        <p:nvSpPr>
          <p:cNvPr id="23" name="TextBox 22">
            <a:extLst>
              <a:ext uri="{FF2B5EF4-FFF2-40B4-BE49-F238E27FC236}">
                <a16:creationId xmlns:a16="http://schemas.microsoft.com/office/drawing/2014/main" id="{910E9C9C-4999-0082-4F7B-80C15CB1E133}"/>
              </a:ext>
            </a:extLst>
          </p:cNvPr>
          <p:cNvSpPr txBox="1"/>
          <p:nvPr/>
        </p:nvSpPr>
        <p:spPr>
          <a:xfrm>
            <a:off x="3916982" y="5165539"/>
            <a:ext cx="980030" cy="646331"/>
          </a:xfrm>
          <a:prstGeom prst="rect">
            <a:avLst/>
          </a:prstGeom>
          <a:noFill/>
        </p:spPr>
        <p:txBody>
          <a:bodyPr wrap="square" rtlCol="0">
            <a:spAutoFit/>
          </a:bodyPr>
          <a:lstStyle/>
          <a:p>
            <a:pPr algn="ctr"/>
            <a:r>
              <a:rPr lang="fr-BE" b="1" err="1"/>
              <a:t>Leaser</a:t>
            </a:r>
            <a:r>
              <a:rPr lang="fr-BE" b="1"/>
              <a:t> B</a:t>
            </a:r>
            <a:endParaRPr lang="en-US" b="1"/>
          </a:p>
        </p:txBody>
      </p:sp>
      <p:sp>
        <p:nvSpPr>
          <p:cNvPr id="3" name="Ellipse 2">
            <a:extLst>
              <a:ext uri="{FF2B5EF4-FFF2-40B4-BE49-F238E27FC236}">
                <a16:creationId xmlns:a16="http://schemas.microsoft.com/office/drawing/2014/main" id="{6FA7851A-2383-A8DE-0C80-3D014C787333}"/>
              </a:ext>
            </a:extLst>
          </p:cNvPr>
          <p:cNvSpPr/>
          <p:nvPr/>
        </p:nvSpPr>
        <p:spPr>
          <a:xfrm>
            <a:off x="-596495" y="2332532"/>
            <a:ext cx="1102936" cy="1004267"/>
          </a:xfrm>
          <a:prstGeom prst="ellipse">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5288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D5DB7024-4097-42E7-9BAA-3F8E4A2F45F7}"/>
              </a:ext>
            </a:extLst>
          </p:cNvPr>
          <p:cNvGraphicFramePr>
            <a:graphicFrameLocks noGrp="1"/>
          </p:cNvGraphicFramePr>
          <p:nvPr>
            <p:extLst>
              <p:ext uri="{D42A27DB-BD31-4B8C-83A1-F6EECF244321}">
                <p14:modId xmlns:p14="http://schemas.microsoft.com/office/powerpoint/2010/main" val="3500327518"/>
              </p:ext>
            </p:extLst>
          </p:nvPr>
        </p:nvGraphicFramePr>
        <p:xfrm>
          <a:off x="1752601" y="1163873"/>
          <a:ext cx="8676861" cy="5445760"/>
        </p:xfrm>
        <a:graphic>
          <a:graphicData uri="http://schemas.openxmlformats.org/drawingml/2006/table">
            <a:tbl>
              <a:tblPr firstRow="1" bandRow="1">
                <a:tableStyleId>{5C22544A-7EE6-4342-B048-85BDC9FD1C3A}</a:tableStyleId>
              </a:tblPr>
              <a:tblGrid>
                <a:gridCol w="1550504">
                  <a:extLst>
                    <a:ext uri="{9D8B030D-6E8A-4147-A177-3AD203B41FA5}">
                      <a16:colId xmlns:a16="http://schemas.microsoft.com/office/drawing/2014/main" val="3431664614"/>
                    </a:ext>
                  </a:extLst>
                </a:gridCol>
                <a:gridCol w="2117035">
                  <a:extLst>
                    <a:ext uri="{9D8B030D-6E8A-4147-A177-3AD203B41FA5}">
                      <a16:colId xmlns:a16="http://schemas.microsoft.com/office/drawing/2014/main" val="4062747152"/>
                    </a:ext>
                  </a:extLst>
                </a:gridCol>
                <a:gridCol w="2117035">
                  <a:extLst>
                    <a:ext uri="{9D8B030D-6E8A-4147-A177-3AD203B41FA5}">
                      <a16:colId xmlns:a16="http://schemas.microsoft.com/office/drawing/2014/main" val="2799985984"/>
                    </a:ext>
                  </a:extLst>
                </a:gridCol>
                <a:gridCol w="2892287">
                  <a:extLst>
                    <a:ext uri="{9D8B030D-6E8A-4147-A177-3AD203B41FA5}">
                      <a16:colId xmlns:a16="http://schemas.microsoft.com/office/drawing/2014/main" val="2728470019"/>
                    </a:ext>
                  </a:extLst>
                </a:gridCol>
              </a:tblGrid>
              <a:tr h="370840">
                <a:tc>
                  <a:txBody>
                    <a:bodyPr/>
                    <a:lstStyle/>
                    <a:p>
                      <a:pPr algn="ctr"/>
                      <a:endParaRPr lang="fr-BE" sz="120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err="1"/>
                        <a:t>Leaser</a:t>
                      </a:r>
                      <a:r>
                        <a:rPr lang="fr-BE" sz="1200"/>
                        <a:t> 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err="1"/>
                        <a:t>Leaser</a:t>
                      </a:r>
                      <a:r>
                        <a:rPr lang="fr-BE" sz="1200"/>
                        <a:t> B</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err="1"/>
                        <a:t>Difference</a:t>
                      </a:r>
                      <a:r>
                        <a:rPr lang="fr-BE" sz="1200"/>
                        <a:t> / </a:t>
                      </a:r>
                      <a:r>
                        <a:rPr lang="fr-BE" sz="1200" err="1"/>
                        <a:t>Comments</a:t>
                      </a:r>
                      <a:endParaRPr lang="fr-BE" sz="1200"/>
                    </a:p>
                    <a:p>
                      <a:pPr algn="ctr"/>
                      <a:endParaRPr lang="fr-BE" sz="1200"/>
                    </a:p>
                  </a:txBody>
                  <a:tcPr/>
                </a:tc>
                <a:extLst>
                  <a:ext uri="{0D108BD9-81ED-4DB2-BD59-A6C34878D82A}">
                    <a16:rowId xmlns:a16="http://schemas.microsoft.com/office/drawing/2014/main" val="1793351957"/>
                  </a:ext>
                </a:extLst>
              </a:tr>
              <a:tr h="370840">
                <a:tc>
                  <a:txBody>
                    <a:bodyPr/>
                    <a:lstStyle/>
                    <a:p>
                      <a:pPr algn="ctr"/>
                      <a:r>
                        <a:rPr lang="fr-BE" sz="1050" err="1"/>
                        <a:t>Make</a:t>
                      </a:r>
                      <a:r>
                        <a:rPr lang="fr-BE" sz="1050"/>
                        <a:t> / Model / Trim</a:t>
                      </a:r>
                    </a:p>
                  </a:txBody>
                  <a:tcPr anchor="ctr"/>
                </a:tc>
                <a:tc>
                  <a:txBody>
                    <a:bodyPr/>
                    <a:lstStyle/>
                    <a:p>
                      <a:pPr algn="ctr"/>
                      <a:r>
                        <a:rPr lang="fr-BE" sz="1200"/>
                        <a:t>Peugeot e-208 Active</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BE" sz="1200"/>
                        <a:t>Peugeot e-208 Active </a:t>
                      </a:r>
                    </a:p>
                  </a:txBody>
                  <a:tcPr/>
                </a:tc>
                <a:tc>
                  <a:txBody>
                    <a:bodyPr/>
                    <a:lstStyle/>
                    <a:p>
                      <a:pPr algn="ctr"/>
                      <a:endParaRPr lang="fr-BE" sz="1200"/>
                    </a:p>
                  </a:txBody>
                  <a:tcPr/>
                </a:tc>
                <a:extLst>
                  <a:ext uri="{0D108BD9-81ED-4DB2-BD59-A6C34878D82A}">
                    <a16:rowId xmlns:a16="http://schemas.microsoft.com/office/drawing/2014/main" val="4150511723"/>
                  </a:ext>
                </a:extLst>
              </a:tr>
              <a:tr h="370840">
                <a:tc>
                  <a:txBody>
                    <a:bodyPr/>
                    <a:lstStyle/>
                    <a:p>
                      <a:pPr algn="ctr"/>
                      <a:r>
                        <a:rPr lang="fr-BE" sz="1050" b="1">
                          <a:solidFill>
                            <a:srgbClr val="243782"/>
                          </a:solidFill>
                        </a:rPr>
                        <a:t>Total </a:t>
                      </a:r>
                      <a:r>
                        <a:rPr lang="fr-BE" sz="1050" b="1" err="1">
                          <a:solidFill>
                            <a:srgbClr val="243782"/>
                          </a:solidFill>
                        </a:rPr>
                        <a:t>monthly</a:t>
                      </a:r>
                      <a:r>
                        <a:rPr lang="fr-BE" sz="1050" b="1">
                          <a:solidFill>
                            <a:srgbClr val="243782"/>
                          </a:solidFill>
                        </a:rPr>
                        <a:t> </a:t>
                      </a:r>
                      <a:r>
                        <a:rPr lang="fr-BE" sz="1050" b="1" err="1">
                          <a:solidFill>
                            <a:srgbClr val="243782"/>
                          </a:solidFill>
                        </a:rPr>
                        <a:t>rent</a:t>
                      </a:r>
                      <a:endParaRPr lang="fr-BE" sz="1050" b="1">
                        <a:solidFill>
                          <a:srgbClr val="243782"/>
                        </a:solidFill>
                      </a:endParaRPr>
                    </a:p>
                  </a:txBody>
                  <a:tcPr anchor="ctr"/>
                </a:tc>
                <a:tc>
                  <a:txBody>
                    <a:bodyPr/>
                    <a:lstStyle/>
                    <a:p>
                      <a:pPr algn="ctr"/>
                      <a:r>
                        <a:rPr lang="fr-BE" sz="1200" b="1">
                          <a:solidFill>
                            <a:srgbClr val="243782"/>
                          </a:solidFill>
                        </a:rPr>
                        <a:t>539</a:t>
                      </a:r>
                    </a:p>
                  </a:txBody>
                  <a:tcPr/>
                </a:tc>
                <a:tc>
                  <a:txBody>
                    <a:bodyPr/>
                    <a:lstStyle/>
                    <a:p>
                      <a:pPr algn="ctr"/>
                      <a:r>
                        <a:rPr lang="fr-BE" sz="1200" b="1">
                          <a:solidFill>
                            <a:srgbClr val="243782"/>
                          </a:solidFill>
                        </a:rPr>
                        <a:t>596</a:t>
                      </a:r>
                    </a:p>
                  </a:txBody>
                  <a:tcPr/>
                </a:tc>
                <a:tc>
                  <a:txBody>
                    <a:bodyPr/>
                    <a:lstStyle/>
                    <a:p>
                      <a:pPr algn="ctr"/>
                      <a:r>
                        <a:rPr lang="fr-BE" sz="1200" b="1">
                          <a:solidFill>
                            <a:srgbClr val="243782"/>
                          </a:solidFill>
                        </a:rPr>
                        <a:t>- 57</a:t>
                      </a:r>
                    </a:p>
                  </a:txBody>
                  <a:tcPr/>
                </a:tc>
                <a:extLst>
                  <a:ext uri="{0D108BD9-81ED-4DB2-BD59-A6C34878D82A}">
                    <a16:rowId xmlns:a16="http://schemas.microsoft.com/office/drawing/2014/main" val="2009657520"/>
                  </a:ext>
                </a:extLst>
              </a:tr>
              <a:tr h="370840">
                <a:tc>
                  <a:txBody>
                    <a:bodyPr/>
                    <a:lstStyle/>
                    <a:p>
                      <a:pPr algn="ctr"/>
                      <a:r>
                        <a:rPr lang="fr-BE" sz="1050"/>
                        <a:t>Duration</a:t>
                      </a:r>
                    </a:p>
                  </a:txBody>
                  <a:tcPr anchor="ctr"/>
                </a:tc>
                <a:tc>
                  <a:txBody>
                    <a:bodyPr/>
                    <a:lstStyle/>
                    <a:p>
                      <a:pPr algn="ctr"/>
                      <a:r>
                        <a:rPr lang="fr-BE" sz="1200"/>
                        <a:t>48</a:t>
                      </a:r>
                    </a:p>
                  </a:txBody>
                  <a:tcPr/>
                </a:tc>
                <a:tc>
                  <a:txBody>
                    <a:bodyPr/>
                    <a:lstStyle/>
                    <a:p>
                      <a:pPr algn="ctr"/>
                      <a:r>
                        <a:rPr lang="fr-BE" sz="1200"/>
                        <a:t>48</a:t>
                      </a:r>
                    </a:p>
                  </a:txBody>
                  <a:tcPr/>
                </a:tc>
                <a:tc>
                  <a:txBody>
                    <a:bodyPr/>
                    <a:lstStyle/>
                    <a:p>
                      <a:pPr algn="ctr"/>
                      <a:endParaRPr lang="fr-BE" sz="1200"/>
                    </a:p>
                  </a:txBody>
                  <a:tcPr/>
                </a:tc>
                <a:extLst>
                  <a:ext uri="{0D108BD9-81ED-4DB2-BD59-A6C34878D82A}">
                    <a16:rowId xmlns:a16="http://schemas.microsoft.com/office/drawing/2014/main" val="387299767"/>
                  </a:ext>
                </a:extLst>
              </a:tr>
              <a:tr h="370840">
                <a:tc>
                  <a:txBody>
                    <a:bodyPr/>
                    <a:lstStyle/>
                    <a:p>
                      <a:pPr algn="ctr"/>
                      <a:r>
                        <a:rPr lang="fr-BE" sz="1050"/>
                        <a:t>Km / </a:t>
                      </a:r>
                      <a:r>
                        <a:rPr lang="fr-BE" sz="1050" err="1"/>
                        <a:t>year</a:t>
                      </a:r>
                      <a:endParaRPr lang="fr-BE" sz="1050"/>
                    </a:p>
                  </a:txBody>
                  <a:tcPr anchor="ctr"/>
                </a:tc>
                <a:tc>
                  <a:txBody>
                    <a:bodyPr/>
                    <a:lstStyle/>
                    <a:p>
                      <a:pPr algn="ctr"/>
                      <a:r>
                        <a:rPr lang="fr-BE" sz="1200"/>
                        <a:t>20,000</a:t>
                      </a:r>
                    </a:p>
                  </a:txBody>
                  <a:tcPr/>
                </a:tc>
                <a:tc>
                  <a:txBody>
                    <a:bodyPr/>
                    <a:lstStyle/>
                    <a:p>
                      <a:pPr algn="ctr"/>
                      <a:r>
                        <a:rPr lang="fr-BE" sz="1200"/>
                        <a:t>20,000</a:t>
                      </a:r>
                    </a:p>
                  </a:txBody>
                  <a:tcPr/>
                </a:tc>
                <a:tc>
                  <a:txBody>
                    <a:bodyPr/>
                    <a:lstStyle/>
                    <a:p>
                      <a:pPr algn="ctr"/>
                      <a:endParaRPr lang="fr-BE" sz="1200"/>
                    </a:p>
                  </a:txBody>
                  <a:tcPr/>
                </a:tc>
                <a:extLst>
                  <a:ext uri="{0D108BD9-81ED-4DB2-BD59-A6C34878D82A}">
                    <a16:rowId xmlns:a16="http://schemas.microsoft.com/office/drawing/2014/main" val="4147677121"/>
                  </a:ext>
                </a:extLst>
              </a:tr>
              <a:tr h="370840">
                <a:tc>
                  <a:txBody>
                    <a:bodyPr/>
                    <a:lstStyle/>
                    <a:p>
                      <a:pPr algn="ctr"/>
                      <a:r>
                        <a:rPr lang="fr-BE" sz="1050"/>
                        <a:t>Financial </a:t>
                      </a:r>
                      <a:r>
                        <a:rPr lang="fr-BE" sz="1050" err="1"/>
                        <a:t>rent</a:t>
                      </a:r>
                      <a:endParaRPr lang="fr-BE" sz="1050"/>
                    </a:p>
                  </a:txBody>
                  <a:tcPr anchor="ctr"/>
                </a:tc>
                <a:tc>
                  <a:txBody>
                    <a:bodyPr/>
                    <a:lstStyle/>
                    <a:p>
                      <a:pPr algn="ctr"/>
                      <a:r>
                        <a:rPr lang="fr-BE" sz="1200"/>
                        <a:t>494</a:t>
                      </a:r>
                    </a:p>
                  </a:txBody>
                  <a:tcPr/>
                </a:tc>
                <a:tc>
                  <a:txBody>
                    <a:bodyPr/>
                    <a:lstStyle/>
                    <a:p>
                      <a:pPr algn="ctr"/>
                      <a:r>
                        <a:rPr lang="fr-BE" sz="1200"/>
                        <a:t>498.24</a:t>
                      </a:r>
                    </a:p>
                  </a:txBody>
                  <a:tcPr/>
                </a:tc>
                <a:tc>
                  <a:txBody>
                    <a:bodyPr/>
                    <a:lstStyle/>
                    <a:p>
                      <a:pPr algn="ctr"/>
                      <a:r>
                        <a:rPr lang="fr-BE" sz="1200"/>
                        <a:t>- 4.24</a:t>
                      </a:r>
                    </a:p>
                  </a:txBody>
                  <a:tcPr/>
                </a:tc>
                <a:extLst>
                  <a:ext uri="{0D108BD9-81ED-4DB2-BD59-A6C34878D82A}">
                    <a16:rowId xmlns:a16="http://schemas.microsoft.com/office/drawing/2014/main" val="1325091757"/>
                  </a:ext>
                </a:extLst>
              </a:tr>
              <a:tr h="370840">
                <a:tc>
                  <a:txBody>
                    <a:bodyPr/>
                    <a:lstStyle/>
                    <a:p>
                      <a:pPr algn="ctr"/>
                      <a:r>
                        <a:rPr lang="fr-BE" sz="1050"/>
                        <a:t>SMR</a:t>
                      </a:r>
                    </a:p>
                  </a:txBody>
                  <a:tcPr anchor="ctr"/>
                </a:tc>
                <a:tc>
                  <a:txBody>
                    <a:bodyPr/>
                    <a:lstStyle/>
                    <a:p>
                      <a:pPr algn="ctr"/>
                      <a:r>
                        <a:rPr lang="fr-BE" sz="1200"/>
                        <a:t>24</a:t>
                      </a:r>
                    </a:p>
                  </a:txBody>
                  <a:tcPr/>
                </a:tc>
                <a:tc>
                  <a:txBody>
                    <a:bodyPr/>
                    <a:lstStyle/>
                    <a:p>
                      <a:pPr algn="ctr"/>
                      <a:r>
                        <a:rPr lang="fr-BE" sz="1200"/>
                        <a:t>29</a:t>
                      </a:r>
                    </a:p>
                  </a:txBody>
                  <a:tcPr/>
                </a:tc>
                <a:tc>
                  <a:txBody>
                    <a:bodyPr/>
                    <a:lstStyle/>
                    <a:p>
                      <a:pPr algn="ctr"/>
                      <a:r>
                        <a:rPr lang="fr-BE" sz="1200"/>
                        <a:t>- 5</a:t>
                      </a:r>
                    </a:p>
                  </a:txBody>
                  <a:tcPr/>
                </a:tc>
                <a:extLst>
                  <a:ext uri="{0D108BD9-81ED-4DB2-BD59-A6C34878D82A}">
                    <a16:rowId xmlns:a16="http://schemas.microsoft.com/office/drawing/2014/main" val="3455571973"/>
                  </a:ext>
                </a:extLst>
              </a:tr>
              <a:tr h="370840">
                <a:tc>
                  <a:txBody>
                    <a:bodyPr/>
                    <a:lstStyle/>
                    <a:p>
                      <a:pPr algn="ctr"/>
                      <a:r>
                        <a:rPr lang="fr-BE" sz="1050"/>
                        <a:t>Gap </a:t>
                      </a:r>
                      <a:r>
                        <a:rPr lang="fr-BE" sz="1050" err="1"/>
                        <a:t>Insurance</a:t>
                      </a:r>
                      <a:endParaRPr lang="fr-BE" sz="1050"/>
                    </a:p>
                  </a:txBody>
                  <a:tcPr anchor="ctr"/>
                </a:tc>
                <a:tc>
                  <a:txBody>
                    <a:bodyPr/>
                    <a:lstStyle/>
                    <a:p>
                      <a:pPr algn="ctr"/>
                      <a:r>
                        <a:rPr lang="fr-BE" sz="1200"/>
                        <a:t>21</a:t>
                      </a:r>
                    </a:p>
                  </a:txBody>
                  <a:tcPr/>
                </a:tc>
                <a:tc>
                  <a:txBody>
                    <a:bodyPr/>
                    <a:lstStyle/>
                    <a:p>
                      <a:pPr algn="ctr"/>
                      <a:r>
                        <a:rPr lang="fr-BE" sz="1200"/>
                        <a:t>18</a:t>
                      </a:r>
                    </a:p>
                  </a:txBody>
                  <a:tcPr/>
                </a:tc>
                <a:tc>
                  <a:txBody>
                    <a:bodyPr/>
                    <a:lstStyle/>
                    <a:p>
                      <a:pPr algn="ctr"/>
                      <a:r>
                        <a:rPr lang="fr-BE" sz="1200"/>
                        <a:t>+ 3</a:t>
                      </a:r>
                    </a:p>
                  </a:txBody>
                  <a:tcPr/>
                </a:tc>
                <a:extLst>
                  <a:ext uri="{0D108BD9-81ED-4DB2-BD59-A6C34878D82A}">
                    <a16:rowId xmlns:a16="http://schemas.microsoft.com/office/drawing/2014/main" val="2758936412"/>
                  </a:ext>
                </a:extLst>
              </a:tr>
              <a:tr h="370840">
                <a:tc>
                  <a:txBody>
                    <a:bodyPr/>
                    <a:lstStyle/>
                    <a:p>
                      <a:pPr algn="ctr"/>
                      <a:r>
                        <a:rPr lang="fr-BE" sz="1050" err="1"/>
                        <a:t>Courtesy</a:t>
                      </a:r>
                      <a:r>
                        <a:rPr lang="fr-BE" sz="1050"/>
                        <a:t> Car</a:t>
                      </a:r>
                    </a:p>
                  </a:txBody>
                  <a:tcPr anchor="ctr"/>
                </a:tc>
                <a:tc>
                  <a:txBody>
                    <a:bodyPr/>
                    <a:lstStyle/>
                    <a:p>
                      <a:pPr algn="ctr"/>
                      <a:r>
                        <a:rPr lang="fr-BE" sz="1200"/>
                        <a:t>-</a:t>
                      </a:r>
                    </a:p>
                  </a:txBody>
                  <a:tcPr/>
                </a:tc>
                <a:tc>
                  <a:txBody>
                    <a:bodyPr/>
                    <a:lstStyle/>
                    <a:p>
                      <a:pPr algn="ctr"/>
                      <a:r>
                        <a:rPr lang="fr-BE" sz="1200"/>
                        <a:t>12</a:t>
                      </a:r>
                    </a:p>
                  </a:txBody>
                  <a:tcPr/>
                </a:tc>
                <a:tc>
                  <a:txBody>
                    <a:bodyPr/>
                    <a:lstStyle/>
                    <a:p>
                      <a:pPr algn="ctr"/>
                      <a:r>
                        <a:rPr lang="fr-BE" sz="1200"/>
                        <a:t>- 12</a:t>
                      </a:r>
                    </a:p>
                  </a:txBody>
                  <a:tcPr/>
                </a:tc>
                <a:extLst>
                  <a:ext uri="{0D108BD9-81ED-4DB2-BD59-A6C34878D82A}">
                    <a16:rowId xmlns:a16="http://schemas.microsoft.com/office/drawing/2014/main" val="733708026"/>
                  </a:ext>
                </a:extLst>
              </a:tr>
              <a:tr h="370840">
                <a:tc>
                  <a:txBody>
                    <a:bodyPr/>
                    <a:lstStyle/>
                    <a:p>
                      <a:pPr algn="ctr"/>
                      <a:r>
                        <a:rPr lang="fr-BE" sz="1050" err="1"/>
                        <a:t>Tyres</a:t>
                      </a:r>
                      <a:endParaRPr lang="fr-BE" sz="1050"/>
                    </a:p>
                  </a:txBody>
                  <a:tcPr anchor="ctr"/>
                </a:tc>
                <a:tc>
                  <a:txBody>
                    <a:bodyPr/>
                    <a:lstStyle/>
                    <a:p>
                      <a:pPr algn="ctr"/>
                      <a:r>
                        <a:rPr lang="fr-BE" sz="1200"/>
                        <a:t>-</a:t>
                      </a:r>
                    </a:p>
                  </a:txBody>
                  <a:tcPr/>
                </a:tc>
                <a:tc>
                  <a:txBody>
                    <a:bodyPr/>
                    <a:lstStyle/>
                    <a:p>
                      <a:pPr algn="ctr"/>
                      <a:r>
                        <a:rPr lang="fr-BE" sz="1200"/>
                        <a:t>25</a:t>
                      </a:r>
                    </a:p>
                  </a:txBody>
                  <a:tcPr/>
                </a:tc>
                <a:tc>
                  <a:txBody>
                    <a:bodyPr/>
                    <a:lstStyle/>
                    <a:p>
                      <a:pPr algn="ctr"/>
                      <a:r>
                        <a:rPr lang="fr-BE" sz="1200"/>
                        <a:t>- 25</a:t>
                      </a:r>
                    </a:p>
                  </a:txBody>
                  <a:tcPr/>
                </a:tc>
                <a:extLst>
                  <a:ext uri="{0D108BD9-81ED-4DB2-BD59-A6C34878D82A}">
                    <a16:rowId xmlns:a16="http://schemas.microsoft.com/office/drawing/2014/main" val="1809984731"/>
                  </a:ext>
                </a:extLst>
              </a:tr>
              <a:tr h="370840">
                <a:tc>
                  <a:txBody>
                    <a:bodyPr/>
                    <a:lstStyle/>
                    <a:p>
                      <a:pPr algn="ctr"/>
                      <a:r>
                        <a:rPr lang="fr-BE" sz="1050" err="1"/>
                        <a:t>Other</a:t>
                      </a:r>
                      <a:endParaRPr lang="fr-BE" sz="1050"/>
                    </a:p>
                  </a:txBody>
                  <a:tcPr anchor="ctr"/>
                </a:tc>
                <a:tc>
                  <a:txBody>
                    <a:bodyPr/>
                    <a:lstStyle/>
                    <a:p>
                      <a:pPr algn="ctr"/>
                      <a:r>
                        <a:rPr lang="fr-BE" sz="1200"/>
                        <a:t>/</a:t>
                      </a:r>
                    </a:p>
                  </a:txBody>
                  <a:tcPr/>
                </a:tc>
                <a:tc>
                  <a:txBody>
                    <a:bodyPr/>
                    <a:lstStyle/>
                    <a:p>
                      <a:pPr algn="ctr"/>
                      <a:r>
                        <a:rPr lang="fr-BE" sz="1200"/>
                        <a:t>Car registration document</a:t>
                      </a:r>
                    </a:p>
                  </a:txBody>
                  <a:tcPr/>
                </a:tc>
                <a:tc>
                  <a:txBody>
                    <a:bodyPr/>
                    <a:lstStyle/>
                    <a:p>
                      <a:pPr algn="ctr"/>
                      <a:r>
                        <a:rPr lang="fr-BE" sz="1200"/>
                        <a:t>- 13.76</a:t>
                      </a:r>
                    </a:p>
                  </a:txBody>
                  <a:tcPr/>
                </a:tc>
                <a:extLst>
                  <a:ext uri="{0D108BD9-81ED-4DB2-BD59-A6C34878D82A}">
                    <a16:rowId xmlns:a16="http://schemas.microsoft.com/office/drawing/2014/main" val="589029199"/>
                  </a:ext>
                </a:extLst>
              </a:tr>
              <a:tr h="370840">
                <a:tc>
                  <a:txBody>
                    <a:bodyPr/>
                    <a:lstStyle/>
                    <a:p>
                      <a:pPr algn="ctr"/>
                      <a:endParaRPr lang="fr-BE" sz="1050"/>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BE" sz="1200"/>
                    </a:p>
                  </a:txBody>
                  <a:tcPr>
                    <a:lnB w="12700" cap="flat" cmpd="sng" algn="ctr">
                      <a:solidFill>
                        <a:schemeClr val="tx1"/>
                      </a:solidFill>
                      <a:prstDash val="solid"/>
                      <a:round/>
                      <a:headEnd type="none" w="med" len="med"/>
                      <a:tailEnd type="none" w="med" len="med"/>
                    </a:lnB>
                    <a:solidFill>
                      <a:schemeClr val="bg1"/>
                    </a:solidFill>
                  </a:tcPr>
                </a:tc>
                <a:tc>
                  <a:txBody>
                    <a:bodyPr/>
                    <a:lstStyle/>
                    <a:p>
                      <a:pPr algn="r"/>
                      <a:r>
                        <a:rPr lang="fr-BE" sz="1200" b="1"/>
                        <a:t> </a:t>
                      </a:r>
                      <a:r>
                        <a:rPr lang="fr-BE" sz="1200" b="1">
                          <a:sym typeface="Symbol" panose="05050102010706020507" pitchFamily="18" charset="2"/>
                        </a:rPr>
                        <a:t> </a:t>
                      </a:r>
                      <a:r>
                        <a:rPr lang="fr-BE" sz="1200" b="1"/>
                        <a:t>Total</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200"/>
                        <a:t>- 57</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644122"/>
                  </a:ext>
                </a:extLst>
              </a:tr>
              <a:tr h="370840">
                <a:tc>
                  <a:txBody>
                    <a:bodyPr/>
                    <a:lstStyle/>
                    <a:p>
                      <a:pPr algn="ctr"/>
                      <a:r>
                        <a:rPr lang="fr-BE" sz="1050" err="1"/>
                        <a:t>Comments</a:t>
                      </a:r>
                      <a:endParaRPr lang="fr-BE" sz="105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lang="en-GB" sz="1200"/>
                        <a:t>Courtesy car in offer B</a:t>
                      </a:r>
                      <a:r>
                        <a:rPr lang="fr-BE" sz="1200"/>
                        <a:t> </a:t>
                      </a:r>
                      <a:r>
                        <a:rPr lang="fr-BE" sz="1200">
                          <a:sym typeface="Symbol" panose="05050102010706020507" pitchFamily="18" charset="2"/>
                        </a:rPr>
                        <a:t> 12€</a:t>
                      </a:r>
                    </a:p>
                    <a:p>
                      <a:pPr algn="l"/>
                      <a:r>
                        <a:rPr lang="en-GB" sz="1200">
                          <a:sym typeface="Symbol" panose="05050102010706020507" pitchFamily="18" charset="2"/>
                        </a:rPr>
                        <a:t>Tyres in offer B</a:t>
                      </a:r>
                      <a:r>
                        <a:rPr lang="fr-BE" sz="1200">
                          <a:sym typeface="Symbol" panose="05050102010706020507" pitchFamily="18" charset="2"/>
                        </a:rPr>
                        <a:t>  25€</a:t>
                      </a:r>
                      <a:endParaRPr lang="fr-BE" sz="1200"/>
                    </a:p>
                    <a:p>
                      <a:pPr algn="l"/>
                      <a:r>
                        <a:rPr lang="en-GB" sz="1200"/>
                        <a:t>Registration document + €13.76 included in offer B</a:t>
                      </a:r>
                      <a:endParaRPr lang="fr-BE" sz="1200"/>
                    </a:p>
                    <a:p>
                      <a:pPr algn="l"/>
                      <a:r>
                        <a:rPr lang="fr-BE" sz="1200" err="1"/>
                        <a:t>Adjusted</a:t>
                      </a:r>
                      <a:r>
                        <a:rPr lang="fr-BE" sz="1200"/>
                        <a:t> </a:t>
                      </a:r>
                      <a:r>
                        <a:rPr lang="fr-BE" sz="1200" err="1"/>
                        <a:t>offer</a:t>
                      </a:r>
                      <a:r>
                        <a:rPr lang="fr-BE" sz="1200"/>
                        <a:t> A = 589.76€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BE" sz="12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BE" sz="12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5300017"/>
                  </a:ext>
                </a:extLst>
              </a:tr>
            </a:tbl>
          </a:graphicData>
        </a:graphic>
      </p:graphicFrame>
      <p:sp>
        <p:nvSpPr>
          <p:cNvPr id="3" name="Text Placeholder 2">
            <a:extLst>
              <a:ext uri="{FF2B5EF4-FFF2-40B4-BE49-F238E27FC236}">
                <a16:creationId xmlns:a16="http://schemas.microsoft.com/office/drawing/2014/main" id="{43E13E80-8B34-3EAF-6ED1-A1EFACE0F5D8}"/>
              </a:ext>
            </a:extLst>
          </p:cNvPr>
          <p:cNvSpPr>
            <a:spLocks noGrp="1"/>
          </p:cNvSpPr>
          <p:nvPr>
            <p:ph type="body" idx="1"/>
          </p:nvPr>
        </p:nvSpPr>
        <p:spPr/>
        <p:txBody>
          <a:bodyPr/>
          <a:lstStyle/>
          <a:p>
            <a:r>
              <a:rPr lang="fr-FR"/>
              <a:t>case </a:t>
            </a:r>
            <a:r>
              <a:rPr lang="fr-FR" err="1"/>
              <a:t>study</a:t>
            </a:r>
            <a:r>
              <a:rPr lang="fr-FR"/>
              <a:t> phase #3</a:t>
            </a:r>
          </a:p>
        </p:txBody>
      </p:sp>
      <p:sp>
        <p:nvSpPr>
          <p:cNvPr id="5" name="Text Placeholder 4">
            <a:extLst>
              <a:ext uri="{FF2B5EF4-FFF2-40B4-BE49-F238E27FC236}">
                <a16:creationId xmlns:a16="http://schemas.microsoft.com/office/drawing/2014/main" id="{41197970-7CCC-7293-283D-31A24330088E}"/>
              </a:ext>
            </a:extLst>
          </p:cNvPr>
          <p:cNvSpPr>
            <a:spLocks noGrp="1"/>
          </p:cNvSpPr>
          <p:nvPr>
            <p:ph type="body" sz="quarter" idx="19"/>
          </p:nvPr>
        </p:nvSpPr>
        <p:spPr/>
        <p:txBody>
          <a:bodyPr/>
          <a:lstStyle/>
          <a:p>
            <a:r>
              <a:rPr lang="fr-BE"/>
              <a:t>03</a:t>
            </a:r>
            <a:endParaRPr lang="en-US"/>
          </a:p>
        </p:txBody>
      </p:sp>
      <p:sp>
        <p:nvSpPr>
          <p:cNvPr id="2" name="Title 1">
            <a:extLst>
              <a:ext uri="{FF2B5EF4-FFF2-40B4-BE49-F238E27FC236}">
                <a16:creationId xmlns:a16="http://schemas.microsoft.com/office/drawing/2014/main" id="{C9637516-381D-7898-6E6F-CB725B106BFB}"/>
              </a:ext>
            </a:extLst>
          </p:cNvPr>
          <p:cNvSpPr>
            <a:spLocks noGrp="1"/>
          </p:cNvSpPr>
          <p:nvPr>
            <p:ph type="title"/>
          </p:nvPr>
        </p:nvSpPr>
        <p:spPr/>
        <p:txBody>
          <a:bodyPr/>
          <a:lstStyle/>
          <a:p>
            <a:r>
              <a:rPr lang="en-GB"/>
              <a:t>Presentation of results - Example France - country adaptation</a:t>
            </a:r>
            <a:endParaRPr lang="en-US"/>
          </a:p>
        </p:txBody>
      </p:sp>
      <p:pic>
        <p:nvPicPr>
          <p:cNvPr id="7" name="Picture 12" descr="Peugeot e-208">
            <a:extLst>
              <a:ext uri="{FF2B5EF4-FFF2-40B4-BE49-F238E27FC236}">
                <a16:creationId xmlns:a16="http://schemas.microsoft.com/office/drawing/2014/main" id="{6AE7905B-C739-0561-CF12-B1AFF5584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9" y="995704"/>
            <a:ext cx="1409844" cy="9398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tellantis dévoile un florilège de slogans pour ses marques">
            <a:extLst>
              <a:ext uri="{FF2B5EF4-FFF2-40B4-BE49-F238E27FC236}">
                <a16:creationId xmlns:a16="http://schemas.microsoft.com/office/drawing/2014/main" id="{7AAA53E9-592B-D733-ADCB-13111EDEC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31" y="624992"/>
            <a:ext cx="430722" cy="26291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 name="Picture 7" descr="Drapeaux Monde Banque d'images et photos libres de droit - iStock">
            <a:extLst>
              <a:ext uri="{FF2B5EF4-FFF2-40B4-BE49-F238E27FC236}">
                <a16:creationId xmlns:a16="http://schemas.microsoft.com/office/drawing/2014/main" id="{55C0F764-6620-A01E-5E08-C4553F79F2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658" y="599712"/>
            <a:ext cx="314758" cy="288193"/>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CFB9C939-684A-81B2-4BAE-C9D8B7E66498}"/>
              </a:ext>
            </a:extLst>
          </p:cNvPr>
          <p:cNvSpPr/>
          <p:nvPr/>
        </p:nvSpPr>
        <p:spPr>
          <a:xfrm>
            <a:off x="-596495" y="2332532"/>
            <a:ext cx="1102936" cy="1004267"/>
          </a:xfrm>
          <a:prstGeom prst="ellipse">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0467108-A409-8DD0-8632-CD94BEA30350}"/>
              </a:ext>
            </a:extLst>
          </p:cNvPr>
          <p:cNvSpPr/>
          <p:nvPr/>
        </p:nvSpPr>
        <p:spPr>
          <a:xfrm>
            <a:off x="-596495" y="2332532"/>
            <a:ext cx="1102936" cy="1004267"/>
          </a:xfrm>
          <a:prstGeom prst="ellipse">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69C2448-F485-E7CD-8883-77684B70F95A}"/>
              </a:ext>
            </a:extLst>
          </p:cNvPr>
          <p:cNvSpPr/>
          <p:nvPr/>
        </p:nvSpPr>
        <p:spPr>
          <a:xfrm>
            <a:off x="-922221" y="3708512"/>
            <a:ext cx="4703415" cy="2516602"/>
          </a:xfrm>
          <a:prstGeom prst="rect">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t>Chart 32/36/40: as for 27 you don’t’ have the drill down of the competitor</a:t>
            </a:r>
          </a:p>
          <a:p>
            <a:r>
              <a:rPr lang="en-US" sz="1600" dirty="0"/>
              <a:t>IMPORTANT: the case study only applies to France and Germany where is common to have the drill down of the rental offer but is difficult to apply in Italy/Spain/ Belgium/ Portugal where you can only estimate competitor costs  -&gt; better to revise I with local B2B team</a:t>
            </a:r>
            <a:endParaRPr lang="fr-FR" sz="1600" dirty="0"/>
          </a:p>
        </p:txBody>
      </p:sp>
    </p:spTree>
    <p:extLst>
      <p:ext uri="{BB962C8B-B14F-4D97-AF65-F5344CB8AC3E}">
        <p14:creationId xmlns:p14="http://schemas.microsoft.com/office/powerpoint/2010/main" val="3813165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C366DCB-5952-6842-1AC9-CC5AD80084E5}"/>
              </a:ext>
            </a:extLst>
          </p:cNvPr>
          <p:cNvSpPr>
            <a:spLocks noGrp="1"/>
          </p:cNvSpPr>
          <p:nvPr>
            <p:ph type="body" idx="1"/>
          </p:nvPr>
        </p:nvSpPr>
        <p:spPr/>
        <p:txBody>
          <a:bodyPr/>
          <a:lstStyle/>
          <a:p>
            <a:r>
              <a:rPr lang="fr-FR"/>
              <a:t>case </a:t>
            </a:r>
            <a:r>
              <a:rPr lang="fr-FR" err="1"/>
              <a:t>study</a:t>
            </a:r>
            <a:r>
              <a:rPr lang="fr-FR"/>
              <a:t> phase #3</a:t>
            </a:r>
          </a:p>
        </p:txBody>
      </p:sp>
      <p:sp>
        <p:nvSpPr>
          <p:cNvPr id="17" name="Text Placeholder 16">
            <a:extLst>
              <a:ext uri="{FF2B5EF4-FFF2-40B4-BE49-F238E27FC236}">
                <a16:creationId xmlns:a16="http://schemas.microsoft.com/office/drawing/2014/main" id="{611B495F-F0E1-1B89-45D5-FB80434593E2}"/>
              </a:ext>
            </a:extLst>
          </p:cNvPr>
          <p:cNvSpPr>
            <a:spLocks noGrp="1"/>
          </p:cNvSpPr>
          <p:nvPr>
            <p:ph type="body" sz="quarter" idx="19"/>
          </p:nvPr>
        </p:nvSpPr>
        <p:spPr/>
        <p:txBody>
          <a:bodyPr/>
          <a:lstStyle/>
          <a:p>
            <a:r>
              <a:rPr lang="fr-BE"/>
              <a:t>04</a:t>
            </a:r>
            <a:endParaRPr lang="en-US"/>
          </a:p>
        </p:txBody>
      </p:sp>
      <p:sp>
        <p:nvSpPr>
          <p:cNvPr id="2" name="Titre 1">
            <a:extLst>
              <a:ext uri="{FF2B5EF4-FFF2-40B4-BE49-F238E27FC236}">
                <a16:creationId xmlns:a16="http://schemas.microsoft.com/office/drawing/2014/main" id="{D009A07F-2B81-48C3-9FCF-1CBE8B9328AB}"/>
              </a:ext>
            </a:extLst>
          </p:cNvPr>
          <p:cNvSpPr>
            <a:spLocks noGrp="1"/>
          </p:cNvSpPr>
          <p:nvPr>
            <p:ph type="title"/>
          </p:nvPr>
        </p:nvSpPr>
        <p:spPr/>
        <p:txBody>
          <a:bodyPr/>
          <a:lstStyle/>
          <a:p>
            <a:r>
              <a:rPr lang="fr-BE"/>
              <a:t>The </a:t>
            </a:r>
            <a:r>
              <a:rPr lang="fr-BE" err="1"/>
              <a:t>customer</a:t>
            </a:r>
            <a:r>
              <a:rPr lang="fr-BE"/>
              <a:t> objection </a:t>
            </a:r>
            <a:r>
              <a:rPr lang="fr-BE" err="1"/>
              <a:t>game</a:t>
            </a:r>
            <a:endParaRPr lang="fr-BE"/>
          </a:p>
        </p:txBody>
      </p:sp>
      <p:sp>
        <p:nvSpPr>
          <p:cNvPr id="7" name="Title 5">
            <a:extLst>
              <a:ext uri="{FF2B5EF4-FFF2-40B4-BE49-F238E27FC236}">
                <a16:creationId xmlns:a16="http://schemas.microsoft.com/office/drawing/2014/main" id="{4E11B2AD-1EE6-B040-45D6-0E33A6FF9B6D}"/>
              </a:ext>
            </a:extLst>
          </p:cNvPr>
          <p:cNvSpPr txBox="1">
            <a:spLocks/>
          </p:cNvSpPr>
          <p:nvPr/>
        </p:nvSpPr>
        <p:spPr>
          <a:xfrm>
            <a:off x="585897" y="1301130"/>
            <a:ext cx="5452110" cy="5039202"/>
          </a:xfrm>
          <a:prstGeom prst="rect">
            <a:avLst/>
          </a:prstGeom>
        </p:spPr>
        <p:txBody>
          <a:bodyPr vert="horz" lIns="91440" tIns="45720" rIns="91440" bIns="45720" rtlCol="0" anchor="t">
            <a:noAutofit/>
          </a:bodyPr>
          <a:lstStyle>
            <a:lvl1pPr algn="r" defTabSz="685800" rtl="0" eaLnBrk="1" latinLnBrk="0" hangingPunct="1">
              <a:lnSpc>
                <a:spcPct val="95000"/>
              </a:lnSpc>
              <a:spcBef>
                <a:spcPct val="0"/>
              </a:spcBef>
              <a:buNone/>
              <a:defRPr sz="1400" b="0" kern="1200" cap="all" baseline="0">
                <a:solidFill>
                  <a:schemeClr val="tx2"/>
                </a:solidFill>
                <a:latin typeface="+mj-lt"/>
                <a:ea typeface="+mj-ea"/>
                <a:cs typeface="+mj-cs"/>
              </a:defRPr>
            </a:lvl1pPr>
          </a:lstStyle>
          <a:p>
            <a:r>
              <a:rPr lang="fr-BE"/>
              <a:t> </a:t>
            </a:r>
            <a:endParaRPr lang="en-US"/>
          </a:p>
        </p:txBody>
      </p:sp>
      <p:sp>
        <p:nvSpPr>
          <p:cNvPr id="8" name="ZoneTexte 25">
            <a:extLst>
              <a:ext uri="{FF2B5EF4-FFF2-40B4-BE49-F238E27FC236}">
                <a16:creationId xmlns:a16="http://schemas.microsoft.com/office/drawing/2014/main" id="{ACEE7A32-ABF4-3303-6C03-DF1FEF07993E}"/>
              </a:ext>
            </a:extLst>
          </p:cNvPr>
          <p:cNvSpPr txBox="1"/>
          <p:nvPr/>
        </p:nvSpPr>
        <p:spPr>
          <a:xfrm>
            <a:off x="766553" y="1402134"/>
            <a:ext cx="5263614" cy="369332"/>
          </a:xfrm>
          <a:prstGeom prst="rect">
            <a:avLst/>
          </a:prstGeom>
          <a:noFill/>
        </p:spPr>
        <p:txBody>
          <a:bodyPr wrap="square" rtlCol="0">
            <a:spAutoFit/>
          </a:bodyPr>
          <a:lstStyle/>
          <a:p>
            <a:pPr algn="ctr" eaLnBrk="1" hangingPunct="1"/>
            <a:r>
              <a:rPr lang="fr-BE" altLang="fr-FR" sz="1800" b="1" spc="13">
                <a:solidFill>
                  <a:schemeClr val="bg1"/>
                </a:solidFill>
                <a:ea typeface="+mj-ea"/>
                <a:cs typeface="+mj-cs"/>
              </a:rPr>
              <a:t>Déroulement du cas : </a:t>
            </a:r>
            <a:endParaRPr lang="fr-BE" altLang="fr-FR" sz="1800" spc="13">
              <a:solidFill>
                <a:schemeClr val="bg1"/>
              </a:solidFill>
              <a:ea typeface="+mj-ea"/>
              <a:cs typeface="+mj-cs"/>
            </a:endParaRPr>
          </a:p>
        </p:txBody>
      </p:sp>
      <p:sp>
        <p:nvSpPr>
          <p:cNvPr id="12" name="ZoneTexte 11">
            <a:extLst>
              <a:ext uri="{FF2B5EF4-FFF2-40B4-BE49-F238E27FC236}">
                <a16:creationId xmlns:a16="http://schemas.microsoft.com/office/drawing/2014/main" id="{2C0BE878-B04F-312F-7792-887BF756CF34}"/>
              </a:ext>
            </a:extLst>
          </p:cNvPr>
          <p:cNvSpPr txBox="1"/>
          <p:nvPr/>
        </p:nvSpPr>
        <p:spPr>
          <a:xfrm>
            <a:off x="898223" y="1456704"/>
            <a:ext cx="5000274" cy="400110"/>
          </a:xfrm>
          <a:prstGeom prst="rect">
            <a:avLst/>
          </a:prstGeom>
          <a:noFill/>
        </p:spPr>
        <p:txBody>
          <a:bodyPr wrap="square" rtlCol="0">
            <a:spAutoFit/>
          </a:bodyPr>
          <a:lstStyle/>
          <a:p>
            <a:pPr algn="ctr"/>
            <a:r>
              <a:rPr lang="fr-BE" sz="2000" b="1" err="1">
                <a:solidFill>
                  <a:srgbClr val="243782"/>
                </a:solidFill>
              </a:rPr>
              <a:t>Subgroup</a:t>
            </a:r>
            <a:r>
              <a:rPr lang="fr-BE" sz="2000" b="1">
                <a:solidFill>
                  <a:srgbClr val="243782"/>
                </a:solidFill>
              </a:rPr>
              <a:t> A</a:t>
            </a:r>
          </a:p>
        </p:txBody>
      </p:sp>
      <p:sp>
        <p:nvSpPr>
          <p:cNvPr id="14" name="Flèche : chevron 13">
            <a:extLst>
              <a:ext uri="{FF2B5EF4-FFF2-40B4-BE49-F238E27FC236}">
                <a16:creationId xmlns:a16="http://schemas.microsoft.com/office/drawing/2014/main" id="{DE38EA76-A190-2716-ED67-3743DD98F31A}"/>
              </a:ext>
            </a:extLst>
          </p:cNvPr>
          <p:cNvSpPr/>
          <p:nvPr/>
        </p:nvSpPr>
        <p:spPr>
          <a:xfrm rot="5400000">
            <a:off x="3136513" y="1398824"/>
            <a:ext cx="350875" cy="1956140"/>
          </a:xfrm>
          <a:prstGeom prst="chevron">
            <a:avLst>
              <a:gd name="adj" fmla="val 803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9" name="TextBox 18">
            <a:extLst>
              <a:ext uri="{FF2B5EF4-FFF2-40B4-BE49-F238E27FC236}">
                <a16:creationId xmlns:a16="http://schemas.microsoft.com/office/drawing/2014/main" id="{94D4CD98-B5AB-30CF-4588-8273B51520A5}"/>
              </a:ext>
            </a:extLst>
          </p:cNvPr>
          <p:cNvSpPr txBox="1"/>
          <p:nvPr/>
        </p:nvSpPr>
        <p:spPr>
          <a:xfrm>
            <a:off x="254425" y="2828835"/>
            <a:ext cx="6115050" cy="1200329"/>
          </a:xfrm>
          <a:prstGeom prst="rect">
            <a:avLst/>
          </a:prstGeom>
          <a:noFill/>
        </p:spPr>
        <p:txBody>
          <a:bodyPr wrap="square" lIns="91440" tIns="45720" rIns="91440" bIns="45720" anchor="t">
            <a:spAutoFit/>
          </a:bodyPr>
          <a:lstStyle/>
          <a:p>
            <a:pPr algn="ctr"/>
            <a:r>
              <a:rPr lang="en-GB" dirty="0"/>
              <a:t>"The </a:t>
            </a:r>
            <a:r>
              <a:rPr lang="en-GB" i="1" err="1"/>
              <a:t>Leasys</a:t>
            </a:r>
            <a:r>
              <a:rPr lang="en-GB" i="1" dirty="0"/>
              <a:t> </a:t>
            </a:r>
            <a:r>
              <a:rPr lang="en-GB" dirty="0"/>
              <a:t>offer is slightly more competitive than the </a:t>
            </a:r>
            <a:r>
              <a:rPr lang="en-GB" i="1" dirty="0"/>
              <a:t>Ayvens </a:t>
            </a:r>
            <a:r>
              <a:rPr lang="en-GB" dirty="0"/>
              <a:t>offer, but, in my opinion, you are not differentiating enough to add a third leasing company in our fleet"</a:t>
            </a:r>
            <a:endParaRPr lang="fr-FR" dirty="0"/>
          </a:p>
        </p:txBody>
      </p:sp>
      <p:pic>
        <p:nvPicPr>
          <p:cNvPr id="3" name="Picture 2" descr="Three Research-Driven Tactics For Overcoming Sales Objections">
            <a:extLst>
              <a:ext uri="{FF2B5EF4-FFF2-40B4-BE49-F238E27FC236}">
                <a16:creationId xmlns:a16="http://schemas.microsoft.com/office/drawing/2014/main" id="{45370234-E9C5-2E21-31D1-50E3C2033F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30" r="16079"/>
          <a:stretch/>
        </p:blipFill>
        <p:spPr bwMode="auto">
          <a:xfrm>
            <a:off x="6552101" y="1402134"/>
            <a:ext cx="5639899" cy="5054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7E9C1A0-4759-8F53-A6D2-2DAE82CE8446}"/>
              </a:ext>
            </a:extLst>
          </p:cNvPr>
          <p:cNvPicPr>
            <a:picLocks noChangeAspect="1"/>
          </p:cNvPicPr>
          <p:nvPr/>
        </p:nvPicPr>
        <p:blipFill>
          <a:blip r:embed="rId4"/>
          <a:stretch>
            <a:fillRect/>
          </a:stretch>
        </p:blipFill>
        <p:spPr>
          <a:xfrm>
            <a:off x="585897" y="4743880"/>
            <a:ext cx="1601251" cy="1286398"/>
          </a:xfrm>
          <a:prstGeom prst="rect">
            <a:avLst/>
          </a:prstGeom>
        </p:spPr>
      </p:pic>
      <p:sp>
        <p:nvSpPr>
          <p:cNvPr id="6" name="TextBox 5">
            <a:extLst>
              <a:ext uri="{FF2B5EF4-FFF2-40B4-BE49-F238E27FC236}">
                <a16:creationId xmlns:a16="http://schemas.microsoft.com/office/drawing/2014/main" id="{630799E7-27A9-2838-BDB8-1B73962DD7B2}"/>
              </a:ext>
            </a:extLst>
          </p:cNvPr>
          <p:cNvSpPr txBox="1"/>
          <p:nvPr/>
        </p:nvSpPr>
        <p:spPr>
          <a:xfrm>
            <a:off x="2333880" y="5114641"/>
            <a:ext cx="2760617" cy="369332"/>
          </a:xfrm>
          <a:prstGeom prst="rect">
            <a:avLst/>
          </a:prstGeom>
          <a:noFill/>
        </p:spPr>
        <p:txBody>
          <a:bodyPr wrap="square" rtlCol="0">
            <a:spAutoFit/>
          </a:bodyPr>
          <a:lstStyle/>
          <a:p>
            <a:r>
              <a:rPr lang="fr-BE" b="1" err="1">
                <a:solidFill>
                  <a:srgbClr val="243782"/>
                </a:solidFill>
              </a:rPr>
              <a:t>What</a:t>
            </a:r>
            <a:r>
              <a:rPr lang="fr-BE" b="1">
                <a:solidFill>
                  <a:srgbClr val="243782"/>
                </a:solidFill>
              </a:rPr>
              <a:t> do </a:t>
            </a:r>
            <a:r>
              <a:rPr lang="fr-BE" b="1" err="1">
                <a:solidFill>
                  <a:srgbClr val="243782"/>
                </a:solidFill>
              </a:rPr>
              <a:t>you</a:t>
            </a:r>
            <a:r>
              <a:rPr lang="fr-BE" b="1">
                <a:solidFill>
                  <a:srgbClr val="243782"/>
                </a:solidFill>
              </a:rPr>
              <a:t> </a:t>
            </a:r>
            <a:r>
              <a:rPr lang="fr-BE" b="1" err="1">
                <a:solidFill>
                  <a:srgbClr val="243782"/>
                </a:solidFill>
              </a:rPr>
              <a:t>answer</a:t>
            </a:r>
            <a:r>
              <a:rPr lang="fr-BE" b="1">
                <a:solidFill>
                  <a:srgbClr val="243782"/>
                </a:solidFill>
              </a:rPr>
              <a:t>?</a:t>
            </a:r>
          </a:p>
        </p:txBody>
      </p:sp>
      <p:pic>
        <p:nvPicPr>
          <p:cNvPr id="4" name="Picture 2" descr="Stellantis dévoile un florilège de slogans pour ses marques">
            <a:extLst>
              <a:ext uri="{FF2B5EF4-FFF2-40B4-BE49-F238E27FC236}">
                <a16:creationId xmlns:a16="http://schemas.microsoft.com/office/drawing/2014/main" id="{49CF868F-4CF2-078E-9F09-683884E970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31" y="624992"/>
            <a:ext cx="430722" cy="26291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 name="Picture 8" descr="Drapeaux Monde Banque d'images et photos libres de droit - iStock">
            <a:extLst>
              <a:ext uri="{FF2B5EF4-FFF2-40B4-BE49-F238E27FC236}">
                <a16:creationId xmlns:a16="http://schemas.microsoft.com/office/drawing/2014/main" id="{C016DAD1-3AF7-5B32-6014-1BDC4F2599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658" y="599712"/>
            <a:ext cx="314758" cy="288193"/>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76521306-2D54-C855-1AE0-EAE1DD218C33}"/>
              </a:ext>
            </a:extLst>
          </p:cNvPr>
          <p:cNvSpPr/>
          <p:nvPr/>
        </p:nvSpPr>
        <p:spPr>
          <a:xfrm>
            <a:off x="-596495" y="2332532"/>
            <a:ext cx="1102936" cy="1004267"/>
          </a:xfrm>
          <a:prstGeom prst="ellipse">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8593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F50D30-D4CD-43EA-837C-EF937FEC9884}"/>
              </a:ext>
            </a:extLst>
          </p:cNvPr>
          <p:cNvSpPr>
            <a:spLocks noGrp="1"/>
          </p:cNvSpPr>
          <p:nvPr>
            <p:ph type="body" idx="1"/>
          </p:nvPr>
        </p:nvSpPr>
        <p:spPr/>
        <p:txBody>
          <a:bodyPr/>
          <a:lstStyle/>
          <a:p>
            <a:r>
              <a:rPr lang="fr-FR"/>
              <a:t>case </a:t>
            </a:r>
            <a:r>
              <a:rPr lang="fr-FR" err="1"/>
              <a:t>study</a:t>
            </a:r>
            <a:r>
              <a:rPr lang="fr-FR"/>
              <a:t> phase #3</a:t>
            </a:r>
          </a:p>
        </p:txBody>
      </p:sp>
      <p:sp>
        <p:nvSpPr>
          <p:cNvPr id="5" name="Text Placeholder 4">
            <a:extLst>
              <a:ext uri="{FF2B5EF4-FFF2-40B4-BE49-F238E27FC236}">
                <a16:creationId xmlns:a16="http://schemas.microsoft.com/office/drawing/2014/main" id="{6A8F981C-8FF3-5441-0B29-EC27D9169E57}"/>
              </a:ext>
            </a:extLst>
          </p:cNvPr>
          <p:cNvSpPr>
            <a:spLocks noGrp="1"/>
          </p:cNvSpPr>
          <p:nvPr>
            <p:ph type="body" sz="quarter" idx="13"/>
          </p:nvPr>
        </p:nvSpPr>
        <p:spPr/>
        <p:txBody>
          <a:bodyPr/>
          <a:lstStyle/>
          <a:p>
            <a:pPr marL="285750" indent="-285750">
              <a:buFont typeface="Wingdings" panose="05000000000000000000" pitchFamily="2" charset="2"/>
              <a:buChar char="§"/>
            </a:pPr>
            <a:endParaRPr lang="fr-BE" sz="2000"/>
          </a:p>
          <a:p>
            <a:pPr marL="285750" indent="-285750">
              <a:buFont typeface="Wingdings" panose="05000000000000000000" pitchFamily="2" charset="2"/>
              <a:buChar char="§"/>
            </a:pPr>
            <a:r>
              <a:rPr lang="fr-BE" sz="1800"/>
              <a:t>Feedback </a:t>
            </a:r>
            <a:r>
              <a:rPr lang="fr-BE" sz="1800" err="1"/>
              <a:t>from</a:t>
            </a:r>
            <a:r>
              <a:rPr lang="fr-BE" sz="1800"/>
              <a:t> the </a:t>
            </a:r>
            <a:r>
              <a:rPr lang="fr-BE" sz="1800" err="1"/>
              <a:t>observers</a:t>
            </a: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r>
              <a:rPr lang="fr-BE" sz="1800" err="1"/>
              <a:t>Trainer’s</a:t>
            </a:r>
            <a:r>
              <a:rPr lang="fr-BE" sz="1800"/>
              <a:t> feedback</a:t>
            </a:r>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en-US" sz="2000"/>
          </a:p>
          <a:p>
            <a:endParaRPr lang="en-US" sz="2000"/>
          </a:p>
        </p:txBody>
      </p:sp>
      <p:sp>
        <p:nvSpPr>
          <p:cNvPr id="2" name="Title 1">
            <a:extLst>
              <a:ext uri="{FF2B5EF4-FFF2-40B4-BE49-F238E27FC236}">
                <a16:creationId xmlns:a16="http://schemas.microsoft.com/office/drawing/2014/main" id="{A06BDAF9-504D-E342-A5A0-7B4C3E796BF7}"/>
              </a:ext>
            </a:extLst>
          </p:cNvPr>
          <p:cNvSpPr>
            <a:spLocks noGrp="1"/>
          </p:cNvSpPr>
          <p:nvPr>
            <p:ph type="title"/>
          </p:nvPr>
        </p:nvSpPr>
        <p:spPr/>
        <p:txBody>
          <a:bodyPr/>
          <a:lstStyle/>
          <a:p>
            <a:r>
              <a:rPr lang="en-GB"/>
              <a:t>Phase 3 - debriefing subgroup A</a:t>
            </a:r>
            <a:endParaRPr lang="en-BE"/>
          </a:p>
        </p:txBody>
      </p:sp>
      <p:pic>
        <p:nvPicPr>
          <p:cNvPr id="7" name="Graphic 6" descr="Stopwatch with solid fill">
            <a:extLst>
              <a:ext uri="{FF2B5EF4-FFF2-40B4-BE49-F238E27FC236}">
                <a16:creationId xmlns:a16="http://schemas.microsoft.com/office/drawing/2014/main" id="{CF76BD44-B019-93AE-88B4-F6BF06FD40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2605" y="5376575"/>
            <a:ext cx="542644" cy="542644"/>
          </a:xfrm>
          <a:prstGeom prst="rect">
            <a:avLst/>
          </a:prstGeom>
        </p:spPr>
      </p:pic>
      <p:sp>
        <p:nvSpPr>
          <p:cNvPr id="8" name="TextBox 7">
            <a:extLst>
              <a:ext uri="{FF2B5EF4-FFF2-40B4-BE49-F238E27FC236}">
                <a16:creationId xmlns:a16="http://schemas.microsoft.com/office/drawing/2014/main" id="{9072A60E-8A04-B35B-EB4E-AB99FC0D22E9}"/>
              </a:ext>
            </a:extLst>
          </p:cNvPr>
          <p:cNvSpPr txBox="1"/>
          <p:nvPr/>
        </p:nvSpPr>
        <p:spPr>
          <a:xfrm>
            <a:off x="8840183" y="5482754"/>
            <a:ext cx="3245957" cy="369332"/>
          </a:xfrm>
          <a:prstGeom prst="rect">
            <a:avLst/>
          </a:prstGeom>
          <a:noFill/>
        </p:spPr>
        <p:txBody>
          <a:bodyPr wrap="square">
            <a:spAutoFit/>
          </a:bodyPr>
          <a:lstStyle/>
          <a:p>
            <a:r>
              <a:rPr lang="en-US" sz="1800" b="1">
                <a:solidFill>
                  <a:schemeClr val="tx1"/>
                </a:solidFill>
              </a:rPr>
              <a:t>5 minutes</a:t>
            </a:r>
          </a:p>
        </p:txBody>
      </p:sp>
      <p:pic>
        <p:nvPicPr>
          <p:cNvPr id="12" name="Picture 11" descr="Text&#10;&#10;Description automatically generated with medium confidence">
            <a:extLst>
              <a:ext uri="{FF2B5EF4-FFF2-40B4-BE49-F238E27FC236}">
                <a16:creationId xmlns:a16="http://schemas.microsoft.com/office/drawing/2014/main" id="{50A7CABF-D0C5-1800-7FD3-BB19A694D8C6}"/>
              </a:ext>
            </a:extLst>
          </p:cNvPr>
          <p:cNvPicPr>
            <a:picLocks noChangeAspect="1"/>
          </p:cNvPicPr>
          <p:nvPr/>
        </p:nvPicPr>
        <p:blipFill rotWithShape="1">
          <a:blip r:embed="rId5"/>
          <a:srcRect l="22271"/>
          <a:stretch/>
        </p:blipFill>
        <p:spPr>
          <a:xfrm>
            <a:off x="6539037" y="1714187"/>
            <a:ext cx="5160837" cy="3445194"/>
          </a:xfrm>
          <a:prstGeom prst="rect">
            <a:avLst/>
          </a:prstGeom>
        </p:spPr>
      </p:pic>
      <p:sp>
        <p:nvSpPr>
          <p:cNvPr id="10" name="Text Placeholder 9">
            <a:extLst>
              <a:ext uri="{FF2B5EF4-FFF2-40B4-BE49-F238E27FC236}">
                <a16:creationId xmlns:a16="http://schemas.microsoft.com/office/drawing/2014/main" id="{30C2DC1E-E9D6-1898-B103-53E75DB4F2F2}"/>
              </a:ext>
            </a:extLst>
          </p:cNvPr>
          <p:cNvSpPr>
            <a:spLocks noGrp="1"/>
          </p:cNvSpPr>
          <p:nvPr>
            <p:ph type="body" sz="quarter" idx="19"/>
          </p:nvPr>
        </p:nvSpPr>
        <p:spPr/>
        <p:txBody>
          <a:bodyPr/>
          <a:lstStyle/>
          <a:p>
            <a:r>
              <a:rPr lang="fr-BE"/>
              <a:t>04</a:t>
            </a:r>
            <a:endParaRPr lang="en-US"/>
          </a:p>
        </p:txBody>
      </p:sp>
    </p:spTree>
    <p:extLst>
      <p:ext uri="{BB962C8B-B14F-4D97-AF65-F5344CB8AC3E}">
        <p14:creationId xmlns:p14="http://schemas.microsoft.com/office/powerpoint/2010/main" val="120416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C366DCB-5952-6842-1AC9-CC5AD80084E5}"/>
              </a:ext>
            </a:extLst>
          </p:cNvPr>
          <p:cNvSpPr>
            <a:spLocks noGrp="1"/>
          </p:cNvSpPr>
          <p:nvPr>
            <p:ph type="body" idx="1"/>
          </p:nvPr>
        </p:nvSpPr>
        <p:spPr/>
        <p:txBody>
          <a:bodyPr/>
          <a:lstStyle/>
          <a:p>
            <a:r>
              <a:rPr lang="fr-FR"/>
              <a:t>case </a:t>
            </a:r>
            <a:r>
              <a:rPr lang="fr-FR" err="1"/>
              <a:t>study</a:t>
            </a:r>
            <a:r>
              <a:rPr lang="fr-FR"/>
              <a:t> phase #3</a:t>
            </a:r>
          </a:p>
        </p:txBody>
      </p:sp>
      <p:sp>
        <p:nvSpPr>
          <p:cNvPr id="17" name="Text Placeholder 16">
            <a:extLst>
              <a:ext uri="{FF2B5EF4-FFF2-40B4-BE49-F238E27FC236}">
                <a16:creationId xmlns:a16="http://schemas.microsoft.com/office/drawing/2014/main" id="{611B495F-F0E1-1B89-45D5-FB80434593E2}"/>
              </a:ext>
            </a:extLst>
          </p:cNvPr>
          <p:cNvSpPr>
            <a:spLocks noGrp="1"/>
          </p:cNvSpPr>
          <p:nvPr>
            <p:ph type="body" sz="quarter" idx="19"/>
          </p:nvPr>
        </p:nvSpPr>
        <p:spPr/>
        <p:txBody>
          <a:bodyPr/>
          <a:lstStyle/>
          <a:p>
            <a:r>
              <a:rPr lang="fr-BE"/>
              <a:t>04</a:t>
            </a:r>
            <a:endParaRPr lang="en-US"/>
          </a:p>
        </p:txBody>
      </p:sp>
      <p:sp>
        <p:nvSpPr>
          <p:cNvPr id="2" name="Titre 1">
            <a:extLst>
              <a:ext uri="{FF2B5EF4-FFF2-40B4-BE49-F238E27FC236}">
                <a16:creationId xmlns:a16="http://schemas.microsoft.com/office/drawing/2014/main" id="{D009A07F-2B81-48C3-9FCF-1CBE8B9328AB}"/>
              </a:ext>
            </a:extLst>
          </p:cNvPr>
          <p:cNvSpPr>
            <a:spLocks noGrp="1"/>
          </p:cNvSpPr>
          <p:nvPr>
            <p:ph type="title"/>
          </p:nvPr>
        </p:nvSpPr>
        <p:spPr/>
        <p:txBody>
          <a:bodyPr/>
          <a:lstStyle/>
          <a:p>
            <a:r>
              <a:rPr lang="fr-BE" err="1"/>
              <a:t>Presentation</a:t>
            </a:r>
            <a:r>
              <a:rPr lang="fr-BE"/>
              <a:t> of the </a:t>
            </a:r>
            <a:r>
              <a:rPr lang="fr-BE" err="1"/>
              <a:t>results</a:t>
            </a:r>
            <a:endParaRPr lang="fr-BE"/>
          </a:p>
        </p:txBody>
      </p:sp>
      <p:sp>
        <p:nvSpPr>
          <p:cNvPr id="7" name="Title 5">
            <a:extLst>
              <a:ext uri="{FF2B5EF4-FFF2-40B4-BE49-F238E27FC236}">
                <a16:creationId xmlns:a16="http://schemas.microsoft.com/office/drawing/2014/main" id="{4E11B2AD-1EE6-B040-45D6-0E33A6FF9B6D}"/>
              </a:ext>
            </a:extLst>
          </p:cNvPr>
          <p:cNvSpPr txBox="1">
            <a:spLocks/>
          </p:cNvSpPr>
          <p:nvPr/>
        </p:nvSpPr>
        <p:spPr>
          <a:xfrm>
            <a:off x="585897" y="1301130"/>
            <a:ext cx="5452110" cy="5039202"/>
          </a:xfrm>
          <a:prstGeom prst="rect">
            <a:avLst/>
          </a:prstGeom>
        </p:spPr>
        <p:txBody>
          <a:bodyPr vert="horz" lIns="91440" tIns="45720" rIns="91440" bIns="45720" rtlCol="0" anchor="t">
            <a:noAutofit/>
          </a:bodyPr>
          <a:lstStyle>
            <a:lvl1pPr algn="r" defTabSz="685800" rtl="0" eaLnBrk="1" latinLnBrk="0" hangingPunct="1">
              <a:lnSpc>
                <a:spcPct val="95000"/>
              </a:lnSpc>
              <a:spcBef>
                <a:spcPct val="0"/>
              </a:spcBef>
              <a:buNone/>
              <a:defRPr sz="1400" b="0" kern="1200" cap="all" baseline="0">
                <a:solidFill>
                  <a:schemeClr val="tx2"/>
                </a:solidFill>
                <a:latin typeface="+mj-lt"/>
                <a:ea typeface="+mj-ea"/>
                <a:cs typeface="+mj-cs"/>
              </a:defRPr>
            </a:lvl1pPr>
          </a:lstStyle>
          <a:p>
            <a:r>
              <a:rPr lang="fr-BE"/>
              <a:t> </a:t>
            </a:r>
            <a:endParaRPr lang="en-US"/>
          </a:p>
        </p:txBody>
      </p:sp>
      <p:sp>
        <p:nvSpPr>
          <p:cNvPr id="8" name="ZoneTexte 25">
            <a:extLst>
              <a:ext uri="{FF2B5EF4-FFF2-40B4-BE49-F238E27FC236}">
                <a16:creationId xmlns:a16="http://schemas.microsoft.com/office/drawing/2014/main" id="{ACEE7A32-ABF4-3303-6C03-DF1FEF07993E}"/>
              </a:ext>
            </a:extLst>
          </p:cNvPr>
          <p:cNvSpPr txBox="1"/>
          <p:nvPr/>
        </p:nvSpPr>
        <p:spPr>
          <a:xfrm>
            <a:off x="766553" y="1402134"/>
            <a:ext cx="5263614" cy="369332"/>
          </a:xfrm>
          <a:prstGeom prst="rect">
            <a:avLst/>
          </a:prstGeom>
          <a:noFill/>
        </p:spPr>
        <p:txBody>
          <a:bodyPr wrap="square" rtlCol="0">
            <a:spAutoFit/>
          </a:bodyPr>
          <a:lstStyle/>
          <a:p>
            <a:pPr algn="ctr" eaLnBrk="1" hangingPunct="1"/>
            <a:r>
              <a:rPr lang="fr-BE" altLang="fr-FR" sz="1800" b="1" spc="13">
                <a:solidFill>
                  <a:schemeClr val="bg1"/>
                </a:solidFill>
                <a:ea typeface="+mj-ea"/>
                <a:cs typeface="+mj-cs"/>
              </a:rPr>
              <a:t>Déroulement du cas : </a:t>
            </a:r>
            <a:endParaRPr lang="fr-BE" altLang="fr-FR" sz="1800" spc="13">
              <a:solidFill>
                <a:schemeClr val="bg1"/>
              </a:solidFill>
              <a:ea typeface="+mj-ea"/>
              <a:cs typeface="+mj-cs"/>
            </a:endParaRPr>
          </a:p>
        </p:txBody>
      </p:sp>
      <p:pic>
        <p:nvPicPr>
          <p:cNvPr id="9" name="Picture 8" descr="A picture containing person, person&#10;&#10;Description automatically generated">
            <a:extLst>
              <a:ext uri="{FF2B5EF4-FFF2-40B4-BE49-F238E27FC236}">
                <a16:creationId xmlns:a16="http://schemas.microsoft.com/office/drawing/2014/main" id="{04A766FD-6FB9-560C-B242-D3E6C34DAFF7}"/>
              </a:ext>
            </a:extLst>
          </p:cNvPr>
          <p:cNvPicPr>
            <a:picLocks noChangeAspect="1"/>
          </p:cNvPicPr>
          <p:nvPr/>
        </p:nvPicPr>
        <p:blipFill rotWithShape="1">
          <a:blip r:embed="rId3"/>
          <a:srcRect l="22373" r="3034"/>
          <a:stretch/>
        </p:blipFill>
        <p:spPr>
          <a:xfrm>
            <a:off x="6553200" y="1301130"/>
            <a:ext cx="5638800" cy="5039202"/>
          </a:xfrm>
          <a:prstGeom prst="rect">
            <a:avLst/>
          </a:prstGeom>
        </p:spPr>
      </p:pic>
      <p:sp>
        <p:nvSpPr>
          <p:cNvPr id="12" name="ZoneTexte 11">
            <a:extLst>
              <a:ext uri="{FF2B5EF4-FFF2-40B4-BE49-F238E27FC236}">
                <a16:creationId xmlns:a16="http://schemas.microsoft.com/office/drawing/2014/main" id="{2C0BE878-B04F-312F-7792-887BF756CF34}"/>
              </a:ext>
            </a:extLst>
          </p:cNvPr>
          <p:cNvSpPr txBox="1"/>
          <p:nvPr/>
        </p:nvSpPr>
        <p:spPr>
          <a:xfrm>
            <a:off x="898223" y="1456704"/>
            <a:ext cx="5000274" cy="892552"/>
          </a:xfrm>
          <a:prstGeom prst="rect">
            <a:avLst/>
          </a:prstGeom>
          <a:noFill/>
        </p:spPr>
        <p:txBody>
          <a:bodyPr wrap="square" lIns="91440" tIns="45720" rIns="91440" bIns="45720" rtlCol="0" anchor="t">
            <a:spAutoFit/>
          </a:bodyPr>
          <a:lstStyle/>
          <a:p>
            <a:pPr algn="ctr"/>
            <a:r>
              <a:rPr lang="en-GB" sz="2000" b="1">
                <a:solidFill>
                  <a:srgbClr val="243782"/>
                </a:solidFill>
              </a:rPr>
              <a:t>Phase 3 - Defending the offer</a:t>
            </a:r>
            <a:r>
              <a:rPr lang="fr-BE" sz="2000" b="1">
                <a:solidFill>
                  <a:srgbClr val="243782"/>
                </a:solidFill>
              </a:rPr>
              <a:t>  </a:t>
            </a:r>
          </a:p>
          <a:p>
            <a:pPr algn="ctr"/>
            <a:r>
              <a:rPr lang="en-GB" sz="1600" b="1">
                <a:solidFill>
                  <a:srgbClr val="243782"/>
                </a:solidFill>
              </a:rPr>
              <a:t>Explain the gaps against multi-brand</a:t>
            </a:r>
          </a:p>
          <a:p>
            <a:pPr algn="ctr"/>
            <a:r>
              <a:rPr lang="en-GB" sz="1600" b="1">
                <a:solidFill>
                  <a:srgbClr val="243782"/>
                </a:solidFill>
              </a:rPr>
              <a:t>rental offer</a:t>
            </a:r>
            <a:endParaRPr lang="fr-BE" sz="1600" b="1">
              <a:solidFill>
                <a:srgbClr val="243782"/>
              </a:solidFill>
            </a:endParaRPr>
          </a:p>
        </p:txBody>
      </p:sp>
      <p:sp>
        <p:nvSpPr>
          <p:cNvPr id="14" name="Flèche : chevron 13">
            <a:extLst>
              <a:ext uri="{FF2B5EF4-FFF2-40B4-BE49-F238E27FC236}">
                <a16:creationId xmlns:a16="http://schemas.microsoft.com/office/drawing/2014/main" id="{DE38EA76-A190-2716-ED67-3743DD98F31A}"/>
              </a:ext>
            </a:extLst>
          </p:cNvPr>
          <p:cNvSpPr/>
          <p:nvPr/>
        </p:nvSpPr>
        <p:spPr>
          <a:xfrm rot="5400000">
            <a:off x="3136514" y="1909631"/>
            <a:ext cx="350875" cy="1956140"/>
          </a:xfrm>
          <a:prstGeom prst="chevron">
            <a:avLst>
              <a:gd name="adj" fmla="val 803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9" name="TextBox 18">
            <a:extLst>
              <a:ext uri="{FF2B5EF4-FFF2-40B4-BE49-F238E27FC236}">
                <a16:creationId xmlns:a16="http://schemas.microsoft.com/office/drawing/2014/main" id="{94D4CD98-B5AB-30CF-4588-8273B51520A5}"/>
              </a:ext>
            </a:extLst>
          </p:cNvPr>
          <p:cNvSpPr txBox="1"/>
          <p:nvPr/>
        </p:nvSpPr>
        <p:spPr>
          <a:xfrm>
            <a:off x="254426" y="3333197"/>
            <a:ext cx="6115050" cy="369332"/>
          </a:xfrm>
          <a:prstGeom prst="rect">
            <a:avLst/>
          </a:prstGeom>
          <a:noFill/>
        </p:spPr>
        <p:txBody>
          <a:bodyPr wrap="square">
            <a:spAutoFit/>
          </a:bodyPr>
          <a:lstStyle/>
          <a:p>
            <a:pPr algn="ctr"/>
            <a:r>
              <a:rPr lang="fr-FR" err="1"/>
              <a:t>Subgroup</a:t>
            </a:r>
            <a:r>
              <a:rPr lang="fr-FR"/>
              <a:t> B</a:t>
            </a:r>
            <a:endParaRPr lang="en-US"/>
          </a:p>
        </p:txBody>
      </p:sp>
      <p:pic>
        <p:nvPicPr>
          <p:cNvPr id="20" name="Picture 19">
            <a:extLst>
              <a:ext uri="{FF2B5EF4-FFF2-40B4-BE49-F238E27FC236}">
                <a16:creationId xmlns:a16="http://schemas.microsoft.com/office/drawing/2014/main" id="{F131AB13-B16C-82B1-3DE7-C726555F773A}"/>
              </a:ext>
            </a:extLst>
          </p:cNvPr>
          <p:cNvPicPr>
            <a:picLocks noChangeAspect="1"/>
          </p:cNvPicPr>
          <p:nvPr/>
        </p:nvPicPr>
        <p:blipFill>
          <a:blip r:embed="rId4"/>
          <a:stretch>
            <a:fillRect/>
          </a:stretch>
        </p:blipFill>
        <p:spPr>
          <a:xfrm>
            <a:off x="1518769" y="5818258"/>
            <a:ext cx="3332335" cy="455704"/>
          </a:xfrm>
          <a:prstGeom prst="rect">
            <a:avLst/>
          </a:prstGeom>
        </p:spPr>
      </p:pic>
      <p:sp>
        <p:nvSpPr>
          <p:cNvPr id="21" name="TextBox 20">
            <a:extLst>
              <a:ext uri="{FF2B5EF4-FFF2-40B4-BE49-F238E27FC236}">
                <a16:creationId xmlns:a16="http://schemas.microsoft.com/office/drawing/2014/main" id="{373F01E0-1A00-0E39-62EC-42E86A716910}"/>
              </a:ext>
            </a:extLst>
          </p:cNvPr>
          <p:cNvSpPr txBox="1"/>
          <p:nvPr/>
        </p:nvSpPr>
        <p:spPr>
          <a:xfrm rot="2149111">
            <a:off x="2843634" y="4419193"/>
            <a:ext cx="838200" cy="1200329"/>
          </a:xfrm>
          <a:prstGeom prst="rect">
            <a:avLst/>
          </a:prstGeom>
          <a:noFill/>
        </p:spPr>
        <p:txBody>
          <a:bodyPr wrap="square" rtlCol="0">
            <a:spAutoFit/>
          </a:bodyPr>
          <a:lstStyle/>
          <a:p>
            <a:r>
              <a:rPr lang="fr-BE" sz="7200" b="1">
                <a:solidFill>
                  <a:srgbClr val="FF0000"/>
                </a:solidFill>
                <a:latin typeface="Encode Sans" panose="020B0604020202020204" charset="0"/>
              </a:rPr>
              <a:t>?</a:t>
            </a:r>
            <a:endParaRPr lang="en-US" sz="2800" b="1">
              <a:solidFill>
                <a:srgbClr val="FF0000"/>
              </a:solidFill>
              <a:latin typeface="Encode Sans" panose="020B0604020202020204" charset="0"/>
            </a:endParaRPr>
          </a:p>
        </p:txBody>
      </p:sp>
      <p:sp>
        <p:nvSpPr>
          <p:cNvPr id="22" name="TextBox 21">
            <a:extLst>
              <a:ext uri="{FF2B5EF4-FFF2-40B4-BE49-F238E27FC236}">
                <a16:creationId xmlns:a16="http://schemas.microsoft.com/office/drawing/2014/main" id="{D1FEBDE8-72AD-5622-F80C-9B74024207A6}"/>
              </a:ext>
            </a:extLst>
          </p:cNvPr>
          <p:cNvSpPr txBox="1"/>
          <p:nvPr/>
        </p:nvSpPr>
        <p:spPr>
          <a:xfrm>
            <a:off x="1409013" y="5165539"/>
            <a:ext cx="980030" cy="646331"/>
          </a:xfrm>
          <a:prstGeom prst="rect">
            <a:avLst/>
          </a:prstGeom>
          <a:noFill/>
        </p:spPr>
        <p:txBody>
          <a:bodyPr wrap="square" rtlCol="0">
            <a:spAutoFit/>
          </a:bodyPr>
          <a:lstStyle/>
          <a:p>
            <a:pPr algn="ctr"/>
            <a:r>
              <a:rPr lang="fr-BE" b="1" err="1"/>
              <a:t>Leaser</a:t>
            </a:r>
            <a:r>
              <a:rPr lang="fr-BE" b="1"/>
              <a:t> A</a:t>
            </a:r>
            <a:endParaRPr lang="en-US" b="1"/>
          </a:p>
        </p:txBody>
      </p:sp>
      <p:sp>
        <p:nvSpPr>
          <p:cNvPr id="23" name="TextBox 22">
            <a:extLst>
              <a:ext uri="{FF2B5EF4-FFF2-40B4-BE49-F238E27FC236}">
                <a16:creationId xmlns:a16="http://schemas.microsoft.com/office/drawing/2014/main" id="{910E9C9C-4999-0082-4F7B-80C15CB1E133}"/>
              </a:ext>
            </a:extLst>
          </p:cNvPr>
          <p:cNvSpPr txBox="1"/>
          <p:nvPr/>
        </p:nvSpPr>
        <p:spPr>
          <a:xfrm>
            <a:off x="3916982" y="5165539"/>
            <a:ext cx="980030" cy="646331"/>
          </a:xfrm>
          <a:prstGeom prst="rect">
            <a:avLst/>
          </a:prstGeom>
          <a:noFill/>
        </p:spPr>
        <p:txBody>
          <a:bodyPr wrap="square" rtlCol="0">
            <a:spAutoFit/>
          </a:bodyPr>
          <a:lstStyle/>
          <a:p>
            <a:pPr algn="ctr"/>
            <a:r>
              <a:rPr lang="fr-BE" b="1" err="1"/>
              <a:t>Leaser</a:t>
            </a:r>
            <a:r>
              <a:rPr lang="fr-BE" b="1"/>
              <a:t> B</a:t>
            </a:r>
            <a:endParaRPr lang="en-US" b="1"/>
          </a:p>
        </p:txBody>
      </p:sp>
    </p:spTree>
    <p:extLst>
      <p:ext uri="{BB962C8B-B14F-4D97-AF65-F5344CB8AC3E}">
        <p14:creationId xmlns:p14="http://schemas.microsoft.com/office/powerpoint/2010/main" val="1580009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535EFFDF-E88A-624F-901B-1011595D5C47}"/>
              </a:ext>
            </a:extLst>
          </p:cNvPr>
          <p:cNvSpPr>
            <a:spLocks noGrp="1"/>
          </p:cNvSpPr>
          <p:nvPr>
            <p:ph type="body" idx="1"/>
          </p:nvPr>
        </p:nvSpPr>
        <p:spPr/>
        <p:txBody>
          <a:bodyPr/>
          <a:lstStyle/>
          <a:p>
            <a:r>
              <a:rPr lang="fr-FR"/>
              <a:t>introduction</a:t>
            </a:r>
          </a:p>
        </p:txBody>
      </p:sp>
      <p:sp>
        <p:nvSpPr>
          <p:cNvPr id="4" name="Espace réservé du texte 3"/>
          <p:cNvSpPr>
            <a:spLocks noGrp="1"/>
          </p:cNvSpPr>
          <p:nvPr>
            <p:ph type="body" sz="quarter" idx="15"/>
          </p:nvPr>
        </p:nvSpPr>
        <p:spPr/>
        <p:txBody>
          <a:bodyPr/>
          <a:lstStyle/>
          <a:p>
            <a:r>
              <a:rPr lang="fr-FR"/>
              <a:t>Virtual </a:t>
            </a:r>
            <a:r>
              <a:rPr lang="fr-FR" err="1"/>
              <a:t>classroom</a:t>
            </a:r>
            <a:r>
              <a:rPr lang="fr-FR"/>
              <a:t> </a:t>
            </a:r>
            <a:r>
              <a:rPr lang="fr-FR" err="1"/>
              <a:t>environment</a:t>
            </a:r>
            <a:endParaRPr lang="fr-FR"/>
          </a:p>
        </p:txBody>
      </p:sp>
      <p:grpSp>
        <p:nvGrpSpPr>
          <p:cNvPr id="2" name="Groupe 1"/>
          <p:cNvGrpSpPr/>
          <p:nvPr/>
        </p:nvGrpSpPr>
        <p:grpSpPr>
          <a:xfrm>
            <a:off x="1470149" y="1096962"/>
            <a:ext cx="9441691" cy="5300123"/>
            <a:chOff x="1252464" y="820790"/>
            <a:chExt cx="9441691" cy="5679536"/>
          </a:xfrm>
        </p:grpSpPr>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r="465"/>
            <a:stretch/>
          </p:blipFill>
          <p:spPr>
            <a:xfrm>
              <a:off x="1252464" y="820790"/>
              <a:ext cx="9441691" cy="5679536"/>
            </a:xfrm>
            <a:prstGeom prst="rect">
              <a:avLst/>
            </a:prstGeom>
          </p:spPr>
        </p:pic>
        <p:pic>
          <p:nvPicPr>
            <p:cNvPr id="16" name="Image 15"/>
            <p:cNvPicPr>
              <a:picLocks/>
            </p:cNvPicPr>
            <p:nvPr/>
          </p:nvPicPr>
          <p:blipFill rotWithShape="1">
            <a:blip r:embed="rId4"/>
            <a:srcRect t="-1" r="27547" b="-10422"/>
            <a:stretch/>
          </p:blipFill>
          <p:spPr>
            <a:xfrm>
              <a:off x="8373991" y="4036400"/>
              <a:ext cx="2298000" cy="215438"/>
            </a:xfrm>
            <a:prstGeom prst="rect">
              <a:avLst/>
            </a:prstGeom>
          </p:spPr>
        </p:pic>
        <p:pic>
          <p:nvPicPr>
            <p:cNvPr id="17" name="Grafik 6"/>
            <p:cNvPicPr>
              <a:picLocks noChangeAspect="1"/>
            </p:cNvPicPr>
            <p:nvPr/>
          </p:nvPicPr>
          <p:blipFill rotWithShape="1">
            <a:blip r:embed="rId5"/>
            <a:srcRect l="3524" t="1975" r="76164" b="70438"/>
            <a:stretch/>
          </p:blipFill>
          <p:spPr>
            <a:xfrm>
              <a:off x="5045864" y="843513"/>
              <a:ext cx="3192731" cy="2619677"/>
            </a:xfrm>
            <a:prstGeom prst="rect">
              <a:avLst/>
            </a:prstGeom>
          </p:spPr>
        </p:pic>
        <p:pic>
          <p:nvPicPr>
            <p:cNvPr id="18" name="Grafik 5"/>
            <p:cNvPicPr>
              <a:picLocks noChangeAspect="1"/>
            </p:cNvPicPr>
            <p:nvPr/>
          </p:nvPicPr>
          <p:blipFill rotWithShape="1">
            <a:blip r:embed="rId6"/>
            <a:srcRect l="3420" t="2148" r="79809" b="83542"/>
            <a:stretch/>
          </p:blipFill>
          <p:spPr>
            <a:xfrm>
              <a:off x="1615816" y="822128"/>
              <a:ext cx="3066695" cy="1580966"/>
            </a:xfrm>
            <a:prstGeom prst="rect">
              <a:avLst/>
            </a:prstGeom>
          </p:spPr>
        </p:pic>
        <p:grpSp>
          <p:nvGrpSpPr>
            <p:cNvPr id="19" name="Groupe 18"/>
            <p:cNvGrpSpPr/>
            <p:nvPr/>
          </p:nvGrpSpPr>
          <p:grpSpPr>
            <a:xfrm>
              <a:off x="3905885" y="3893980"/>
              <a:ext cx="4427073" cy="2175557"/>
              <a:chOff x="3916083" y="3903947"/>
              <a:chExt cx="4438632" cy="2181237"/>
            </a:xfrm>
          </p:grpSpPr>
          <p:pic>
            <p:nvPicPr>
              <p:cNvPr id="20" name="Grafik 4"/>
              <p:cNvPicPr>
                <a:picLocks noChangeAspect="1"/>
              </p:cNvPicPr>
              <p:nvPr/>
            </p:nvPicPr>
            <p:blipFill rotWithShape="1">
              <a:blip r:embed="rId7"/>
              <a:srcRect r="2391" b="46125"/>
              <a:stretch/>
            </p:blipFill>
            <p:spPr>
              <a:xfrm>
                <a:off x="3916083" y="3903947"/>
                <a:ext cx="4417894" cy="2181237"/>
              </a:xfrm>
              <a:prstGeom prst="rect">
                <a:avLst/>
              </a:prstGeom>
            </p:spPr>
          </p:pic>
          <p:pic>
            <p:nvPicPr>
              <p:cNvPr id="21" name="Image 20"/>
              <p:cNvPicPr>
                <a:picLocks noChangeAspect="1"/>
              </p:cNvPicPr>
              <p:nvPr/>
            </p:nvPicPr>
            <p:blipFill>
              <a:blip r:embed="rId4"/>
              <a:stretch>
                <a:fillRect/>
              </a:stretch>
            </p:blipFill>
            <p:spPr>
              <a:xfrm>
                <a:off x="3930411" y="5573511"/>
                <a:ext cx="3548571" cy="216000"/>
              </a:xfrm>
              <a:prstGeom prst="rect">
                <a:avLst/>
              </a:prstGeom>
            </p:spPr>
          </p:pic>
          <p:pic>
            <p:nvPicPr>
              <p:cNvPr id="22" name="Image 21"/>
              <p:cNvPicPr>
                <a:picLocks/>
              </p:cNvPicPr>
              <p:nvPr/>
            </p:nvPicPr>
            <p:blipFill rotWithShape="1">
              <a:blip r:embed="rId8"/>
              <a:srcRect r="9993" b="8503"/>
              <a:stretch/>
            </p:blipFill>
            <p:spPr>
              <a:xfrm>
                <a:off x="7130715" y="5573511"/>
                <a:ext cx="1224000" cy="216000"/>
              </a:xfrm>
              <a:prstGeom prst="rect">
                <a:avLst/>
              </a:prstGeom>
            </p:spPr>
          </p:pic>
        </p:grpSp>
      </p:grpSp>
    </p:spTree>
    <p:extLst>
      <p:ext uri="{BB962C8B-B14F-4D97-AF65-F5344CB8AC3E}">
        <p14:creationId xmlns:p14="http://schemas.microsoft.com/office/powerpoint/2010/main" val="2676541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D5DB7024-4097-42E7-9BAA-3F8E4A2F45F7}"/>
              </a:ext>
            </a:extLst>
          </p:cNvPr>
          <p:cNvGraphicFramePr>
            <a:graphicFrameLocks noGrp="1"/>
          </p:cNvGraphicFramePr>
          <p:nvPr>
            <p:extLst>
              <p:ext uri="{D42A27DB-BD31-4B8C-83A1-F6EECF244321}">
                <p14:modId xmlns:p14="http://schemas.microsoft.com/office/powerpoint/2010/main" val="857332031"/>
              </p:ext>
            </p:extLst>
          </p:nvPr>
        </p:nvGraphicFramePr>
        <p:xfrm>
          <a:off x="1752601" y="1163873"/>
          <a:ext cx="8676861" cy="5532120"/>
        </p:xfrm>
        <a:graphic>
          <a:graphicData uri="http://schemas.openxmlformats.org/drawingml/2006/table">
            <a:tbl>
              <a:tblPr firstRow="1" bandRow="1">
                <a:tableStyleId>{5C22544A-7EE6-4342-B048-85BDC9FD1C3A}</a:tableStyleId>
              </a:tblPr>
              <a:tblGrid>
                <a:gridCol w="1550504">
                  <a:extLst>
                    <a:ext uri="{9D8B030D-6E8A-4147-A177-3AD203B41FA5}">
                      <a16:colId xmlns:a16="http://schemas.microsoft.com/office/drawing/2014/main" val="3431664614"/>
                    </a:ext>
                  </a:extLst>
                </a:gridCol>
                <a:gridCol w="2117035">
                  <a:extLst>
                    <a:ext uri="{9D8B030D-6E8A-4147-A177-3AD203B41FA5}">
                      <a16:colId xmlns:a16="http://schemas.microsoft.com/office/drawing/2014/main" val="4062747152"/>
                    </a:ext>
                  </a:extLst>
                </a:gridCol>
                <a:gridCol w="2117035">
                  <a:extLst>
                    <a:ext uri="{9D8B030D-6E8A-4147-A177-3AD203B41FA5}">
                      <a16:colId xmlns:a16="http://schemas.microsoft.com/office/drawing/2014/main" val="2799985984"/>
                    </a:ext>
                  </a:extLst>
                </a:gridCol>
                <a:gridCol w="2892287">
                  <a:extLst>
                    <a:ext uri="{9D8B030D-6E8A-4147-A177-3AD203B41FA5}">
                      <a16:colId xmlns:a16="http://schemas.microsoft.com/office/drawing/2014/main" val="2728470019"/>
                    </a:ext>
                  </a:extLst>
                </a:gridCol>
              </a:tblGrid>
              <a:tr h="370840">
                <a:tc>
                  <a:txBody>
                    <a:bodyPr/>
                    <a:lstStyle/>
                    <a:p>
                      <a:pPr algn="ctr"/>
                      <a:endParaRPr lang="fr-BE" sz="120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err="1"/>
                        <a:t>Leaser</a:t>
                      </a:r>
                      <a:r>
                        <a:rPr lang="fr-BE" sz="1200"/>
                        <a:t> 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err="1"/>
                        <a:t>Leaser</a:t>
                      </a:r>
                      <a:r>
                        <a:rPr lang="fr-BE" sz="1200"/>
                        <a:t> B</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200" err="1"/>
                        <a:t>Difference</a:t>
                      </a:r>
                      <a:r>
                        <a:rPr lang="fr-BE" sz="1200"/>
                        <a:t> / </a:t>
                      </a:r>
                      <a:r>
                        <a:rPr lang="fr-BE" sz="1200" err="1"/>
                        <a:t>Comments</a:t>
                      </a:r>
                      <a:endParaRPr lang="fr-BE" sz="1200"/>
                    </a:p>
                    <a:p>
                      <a:pPr algn="ctr"/>
                      <a:endParaRPr lang="fr-BE" sz="1200"/>
                    </a:p>
                  </a:txBody>
                  <a:tcPr/>
                </a:tc>
                <a:extLst>
                  <a:ext uri="{0D108BD9-81ED-4DB2-BD59-A6C34878D82A}">
                    <a16:rowId xmlns:a16="http://schemas.microsoft.com/office/drawing/2014/main" val="1793351957"/>
                  </a:ext>
                </a:extLst>
              </a:tr>
              <a:tr h="370840">
                <a:tc>
                  <a:txBody>
                    <a:bodyPr/>
                    <a:lstStyle/>
                    <a:p>
                      <a:pPr algn="ctr"/>
                      <a:r>
                        <a:rPr lang="fr-BE" sz="1050" err="1"/>
                        <a:t>Make</a:t>
                      </a:r>
                      <a:r>
                        <a:rPr lang="fr-BE" sz="1050"/>
                        <a:t> / Model / Trim</a:t>
                      </a:r>
                    </a:p>
                  </a:txBody>
                  <a:tcPr anchor="ctr"/>
                </a:tc>
                <a:tc>
                  <a:txBody>
                    <a:bodyPr/>
                    <a:lstStyle/>
                    <a:p>
                      <a:pPr algn="ctr"/>
                      <a:r>
                        <a:rPr lang="fr-BE" sz="1200"/>
                        <a:t>DS7 E-TENSE Bastille</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BE" sz="1200"/>
                        <a:t>DS7 E-TENSE 225 Performance Line</a:t>
                      </a:r>
                    </a:p>
                  </a:txBody>
                  <a:tcPr/>
                </a:tc>
                <a:tc>
                  <a:txBody>
                    <a:bodyPr/>
                    <a:lstStyle/>
                    <a:p>
                      <a:pPr algn="ctr"/>
                      <a:r>
                        <a:rPr lang="fr-BE" sz="1200" err="1"/>
                        <a:t>Different</a:t>
                      </a:r>
                      <a:r>
                        <a:rPr lang="fr-BE" sz="1200"/>
                        <a:t> trim </a:t>
                      </a:r>
                      <a:r>
                        <a:rPr lang="fr-BE" sz="1200" err="1"/>
                        <a:t>levels</a:t>
                      </a:r>
                      <a:endParaRPr lang="fr-BE" sz="1200"/>
                    </a:p>
                    <a:p>
                      <a:pPr algn="ctr"/>
                      <a:r>
                        <a:rPr lang="fr-BE" sz="1200"/>
                        <a:t>(Performance Line + 1.200 €)</a:t>
                      </a:r>
                    </a:p>
                  </a:txBody>
                  <a:tcPr/>
                </a:tc>
                <a:extLst>
                  <a:ext uri="{0D108BD9-81ED-4DB2-BD59-A6C34878D82A}">
                    <a16:rowId xmlns:a16="http://schemas.microsoft.com/office/drawing/2014/main" val="4150511723"/>
                  </a:ext>
                </a:extLst>
              </a:tr>
              <a:tr h="370840">
                <a:tc>
                  <a:txBody>
                    <a:bodyPr/>
                    <a:lstStyle/>
                    <a:p>
                      <a:pPr algn="ctr"/>
                      <a:r>
                        <a:rPr lang="fr-BE" sz="1050" b="1">
                          <a:solidFill>
                            <a:srgbClr val="243782"/>
                          </a:solidFill>
                        </a:rPr>
                        <a:t>Total </a:t>
                      </a:r>
                      <a:r>
                        <a:rPr lang="fr-BE" sz="1050" b="1" err="1">
                          <a:solidFill>
                            <a:srgbClr val="243782"/>
                          </a:solidFill>
                        </a:rPr>
                        <a:t>monthly</a:t>
                      </a:r>
                      <a:r>
                        <a:rPr lang="fr-BE" sz="1050" b="1">
                          <a:solidFill>
                            <a:srgbClr val="243782"/>
                          </a:solidFill>
                        </a:rPr>
                        <a:t> </a:t>
                      </a:r>
                      <a:r>
                        <a:rPr lang="fr-BE" sz="1050" b="1" err="1">
                          <a:solidFill>
                            <a:srgbClr val="243782"/>
                          </a:solidFill>
                        </a:rPr>
                        <a:t>rent</a:t>
                      </a:r>
                      <a:endParaRPr lang="fr-BE" sz="1050" b="1">
                        <a:solidFill>
                          <a:srgbClr val="243782"/>
                        </a:solidFill>
                      </a:endParaRPr>
                    </a:p>
                  </a:txBody>
                  <a:tcPr anchor="ctr"/>
                </a:tc>
                <a:tc>
                  <a:txBody>
                    <a:bodyPr/>
                    <a:lstStyle/>
                    <a:p>
                      <a:pPr algn="ctr"/>
                      <a:r>
                        <a:rPr lang="fr-BE" sz="1200" b="1">
                          <a:solidFill>
                            <a:srgbClr val="243782"/>
                          </a:solidFill>
                        </a:rPr>
                        <a:t>813</a:t>
                      </a:r>
                    </a:p>
                  </a:txBody>
                  <a:tcPr/>
                </a:tc>
                <a:tc>
                  <a:txBody>
                    <a:bodyPr/>
                    <a:lstStyle/>
                    <a:p>
                      <a:pPr algn="ctr"/>
                      <a:r>
                        <a:rPr lang="fr-BE" sz="1200" b="1">
                          <a:solidFill>
                            <a:srgbClr val="243782"/>
                          </a:solidFill>
                        </a:rPr>
                        <a:t>986</a:t>
                      </a:r>
                    </a:p>
                  </a:txBody>
                  <a:tcPr/>
                </a:tc>
                <a:tc>
                  <a:txBody>
                    <a:bodyPr/>
                    <a:lstStyle/>
                    <a:p>
                      <a:pPr algn="ctr"/>
                      <a:r>
                        <a:rPr lang="fr-BE" sz="1200" b="1">
                          <a:solidFill>
                            <a:srgbClr val="243782"/>
                          </a:solidFill>
                        </a:rPr>
                        <a:t>- 173</a:t>
                      </a:r>
                    </a:p>
                  </a:txBody>
                  <a:tcPr/>
                </a:tc>
                <a:extLst>
                  <a:ext uri="{0D108BD9-81ED-4DB2-BD59-A6C34878D82A}">
                    <a16:rowId xmlns:a16="http://schemas.microsoft.com/office/drawing/2014/main" val="2009657520"/>
                  </a:ext>
                </a:extLst>
              </a:tr>
              <a:tr h="370840">
                <a:tc>
                  <a:txBody>
                    <a:bodyPr/>
                    <a:lstStyle/>
                    <a:p>
                      <a:pPr algn="ctr"/>
                      <a:r>
                        <a:rPr lang="fr-BE" sz="1050"/>
                        <a:t>Duration</a:t>
                      </a:r>
                    </a:p>
                  </a:txBody>
                  <a:tcPr anchor="ctr"/>
                </a:tc>
                <a:tc>
                  <a:txBody>
                    <a:bodyPr/>
                    <a:lstStyle/>
                    <a:p>
                      <a:pPr algn="ctr"/>
                      <a:r>
                        <a:rPr lang="fr-BE" sz="1200"/>
                        <a:t>48</a:t>
                      </a:r>
                    </a:p>
                  </a:txBody>
                  <a:tcPr/>
                </a:tc>
                <a:tc>
                  <a:txBody>
                    <a:bodyPr/>
                    <a:lstStyle/>
                    <a:p>
                      <a:pPr algn="ctr"/>
                      <a:r>
                        <a:rPr lang="fr-BE" sz="1200"/>
                        <a:t>48</a:t>
                      </a:r>
                    </a:p>
                  </a:txBody>
                  <a:tcPr/>
                </a:tc>
                <a:tc>
                  <a:txBody>
                    <a:bodyPr/>
                    <a:lstStyle/>
                    <a:p>
                      <a:pPr algn="ctr"/>
                      <a:endParaRPr lang="fr-BE" sz="1200"/>
                    </a:p>
                  </a:txBody>
                  <a:tcPr/>
                </a:tc>
                <a:extLst>
                  <a:ext uri="{0D108BD9-81ED-4DB2-BD59-A6C34878D82A}">
                    <a16:rowId xmlns:a16="http://schemas.microsoft.com/office/drawing/2014/main" val="387299767"/>
                  </a:ext>
                </a:extLst>
              </a:tr>
              <a:tr h="370840">
                <a:tc>
                  <a:txBody>
                    <a:bodyPr/>
                    <a:lstStyle/>
                    <a:p>
                      <a:pPr algn="ctr"/>
                      <a:r>
                        <a:rPr lang="fr-BE" sz="1050"/>
                        <a:t>Km / </a:t>
                      </a:r>
                      <a:r>
                        <a:rPr lang="fr-BE" sz="1050" err="1"/>
                        <a:t>year</a:t>
                      </a:r>
                      <a:endParaRPr lang="fr-BE" sz="1050"/>
                    </a:p>
                  </a:txBody>
                  <a:tcPr anchor="ctr"/>
                </a:tc>
                <a:tc>
                  <a:txBody>
                    <a:bodyPr/>
                    <a:lstStyle/>
                    <a:p>
                      <a:pPr algn="ctr"/>
                      <a:r>
                        <a:rPr lang="fr-BE" sz="1200"/>
                        <a:t>20,000</a:t>
                      </a:r>
                    </a:p>
                  </a:txBody>
                  <a:tcPr/>
                </a:tc>
                <a:tc>
                  <a:txBody>
                    <a:bodyPr/>
                    <a:lstStyle/>
                    <a:p>
                      <a:pPr algn="ctr"/>
                      <a:r>
                        <a:rPr lang="fr-BE" sz="1200"/>
                        <a:t>20,000</a:t>
                      </a:r>
                    </a:p>
                  </a:txBody>
                  <a:tcPr/>
                </a:tc>
                <a:tc>
                  <a:txBody>
                    <a:bodyPr/>
                    <a:lstStyle/>
                    <a:p>
                      <a:pPr algn="ctr"/>
                      <a:endParaRPr lang="fr-BE" sz="1200"/>
                    </a:p>
                  </a:txBody>
                  <a:tcPr/>
                </a:tc>
                <a:extLst>
                  <a:ext uri="{0D108BD9-81ED-4DB2-BD59-A6C34878D82A}">
                    <a16:rowId xmlns:a16="http://schemas.microsoft.com/office/drawing/2014/main" val="4147677121"/>
                  </a:ext>
                </a:extLst>
              </a:tr>
              <a:tr h="370840">
                <a:tc>
                  <a:txBody>
                    <a:bodyPr/>
                    <a:lstStyle/>
                    <a:p>
                      <a:pPr algn="ctr"/>
                      <a:r>
                        <a:rPr lang="fr-BE" sz="1050"/>
                        <a:t>Financial </a:t>
                      </a:r>
                      <a:r>
                        <a:rPr lang="fr-BE" sz="1050" err="1"/>
                        <a:t>rent</a:t>
                      </a:r>
                      <a:endParaRPr lang="fr-BE" sz="1050"/>
                    </a:p>
                  </a:txBody>
                  <a:tcPr anchor="ctr"/>
                </a:tc>
                <a:tc>
                  <a:txBody>
                    <a:bodyPr/>
                    <a:lstStyle/>
                    <a:p>
                      <a:pPr algn="ctr"/>
                      <a:r>
                        <a:rPr lang="fr-BE" sz="1200"/>
                        <a:t>691</a:t>
                      </a:r>
                    </a:p>
                  </a:txBody>
                  <a:tcPr/>
                </a:tc>
                <a:tc>
                  <a:txBody>
                    <a:bodyPr/>
                    <a:lstStyle/>
                    <a:p>
                      <a:pPr algn="ctr"/>
                      <a:r>
                        <a:rPr lang="fr-BE" sz="1200"/>
                        <a:t>712</a:t>
                      </a:r>
                    </a:p>
                  </a:txBody>
                  <a:tcPr/>
                </a:tc>
                <a:tc>
                  <a:txBody>
                    <a:bodyPr/>
                    <a:lstStyle/>
                    <a:p>
                      <a:pPr algn="ctr"/>
                      <a:r>
                        <a:rPr lang="fr-BE" sz="1200"/>
                        <a:t>- 21</a:t>
                      </a:r>
                    </a:p>
                  </a:txBody>
                  <a:tcPr/>
                </a:tc>
                <a:extLst>
                  <a:ext uri="{0D108BD9-81ED-4DB2-BD59-A6C34878D82A}">
                    <a16:rowId xmlns:a16="http://schemas.microsoft.com/office/drawing/2014/main" val="1325091757"/>
                  </a:ext>
                </a:extLst>
              </a:tr>
              <a:tr h="370840">
                <a:tc>
                  <a:txBody>
                    <a:bodyPr/>
                    <a:lstStyle/>
                    <a:p>
                      <a:pPr algn="ctr"/>
                      <a:r>
                        <a:rPr lang="fr-BE" sz="1050"/>
                        <a:t>SMR</a:t>
                      </a:r>
                    </a:p>
                  </a:txBody>
                  <a:tcPr anchor="ctr"/>
                </a:tc>
                <a:tc>
                  <a:txBody>
                    <a:bodyPr/>
                    <a:lstStyle/>
                    <a:p>
                      <a:pPr algn="ctr"/>
                      <a:r>
                        <a:rPr lang="fr-BE" sz="1200"/>
                        <a:t>89</a:t>
                      </a:r>
                    </a:p>
                  </a:txBody>
                  <a:tcPr/>
                </a:tc>
                <a:tc>
                  <a:txBody>
                    <a:bodyPr/>
                    <a:lstStyle/>
                    <a:p>
                      <a:pPr algn="ctr"/>
                      <a:r>
                        <a:rPr lang="fr-BE" sz="1200"/>
                        <a:t>78</a:t>
                      </a:r>
                    </a:p>
                  </a:txBody>
                  <a:tcPr/>
                </a:tc>
                <a:tc>
                  <a:txBody>
                    <a:bodyPr/>
                    <a:lstStyle/>
                    <a:p>
                      <a:pPr algn="ctr"/>
                      <a:r>
                        <a:rPr lang="fr-BE" sz="1200"/>
                        <a:t>+ 11</a:t>
                      </a:r>
                    </a:p>
                  </a:txBody>
                  <a:tcPr/>
                </a:tc>
                <a:extLst>
                  <a:ext uri="{0D108BD9-81ED-4DB2-BD59-A6C34878D82A}">
                    <a16:rowId xmlns:a16="http://schemas.microsoft.com/office/drawing/2014/main" val="3455571973"/>
                  </a:ext>
                </a:extLst>
              </a:tr>
              <a:tr h="370840">
                <a:tc>
                  <a:txBody>
                    <a:bodyPr/>
                    <a:lstStyle/>
                    <a:p>
                      <a:pPr algn="ctr"/>
                      <a:r>
                        <a:rPr lang="fr-BE" sz="1050"/>
                        <a:t>Gap </a:t>
                      </a:r>
                      <a:r>
                        <a:rPr lang="fr-BE" sz="1050" err="1"/>
                        <a:t>Insurance</a:t>
                      </a:r>
                      <a:endParaRPr lang="fr-BE" sz="1050"/>
                    </a:p>
                  </a:txBody>
                  <a:tcPr anchor="ctr"/>
                </a:tc>
                <a:tc>
                  <a:txBody>
                    <a:bodyPr/>
                    <a:lstStyle/>
                    <a:p>
                      <a:pPr algn="ctr"/>
                      <a:r>
                        <a:rPr lang="fr-BE" sz="1200"/>
                        <a:t>33</a:t>
                      </a:r>
                    </a:p>
                  </a:txBody>
                  <a:tcPr/>
                </a:tc>
                <a:tc>
                  <a:txBody>
                    <a:bodyPr/>
                    <a:lstStyle/>
                    <a:p>
                      <a:pPr algn="ctr"/>
                      <a:r>
                        <a:rPr lang="fr-BE" sz="1200"/>
                        <a:t>37</a:t>
                      </a:r>
                    </a:p>
                  </a:txBody>
                  <a:tcPr/>
                </a:tc>
                <a:tc>
                  <a:txBody>
                    <a:bodyPr/>
                    <a:lstStyle/>
                    <a:p>
                      <a:pPr algn="ctr"/>
                      <a:r>
                        <a:rPr lang="fr-BE" sz="1200"/>
                        <a:t>- 4</a:t>
                      </a:r>
                    </a:p>
                  </a:txBody>
                  <a:tcPr/>
                </a:tc>
                <a:extLst>
                  <a:ext uri="{0D108BD9-81ED-4DB2-BD59-A6C34878D82A}">
                    <a16:rowId xmlns:a16="http://schemas.microsoft.com/office/drawing/2014/main" val="2758936412"/>
                  </a:ext>
                </a:extLst>
              </a:tr>
              <a:tr h="370840">
                <a:tc>
                  <a:txBody>
                    <a:bodyPr/>
                    <a:lstStyle/>
                    <a:p>
                      <a:pPr algn="ctr"/>
                      <a:r>
                        <a:rPr lang="fr-BE" sz="1050" err="1"/>
                        <a:t>Courtesy</a:t>
                      </a:r>
                      <a:r>
                        <a:rPr lang="fr-BE" sz="1050"/>
                        <a:t> car</a:t>
                      </a:r>
                    </a:p>
                  </a:txBody>
                  <a:tcPr anchor="ctr"/>
                </a:tc>
                <a:tc>
                  <a:txBody>
                    <a:bodyPr/>
                    <a:lstStyle/>
                    <a:p>
                      <a:pPr algn="ctr"/>
                      <a:r>
                        <a:rPr lang="fr-BE" sz="1200"/>
                        <a:t>-</a:t>
                      </a:r>
                    </a:p>
                  </a:txBody>
                  <a:tcPr/>
                </a:tc>
                <a:tc>
                  <a:txBody>
                    <a:bodyPr/>
                    <a:lstStyle/>
                    <a:p>
                      <a:pPr algn="ctr"/>
                      <a:r>
                        <a:rPr lang="fr-BE" sz="1200"/>
                        <a:t>12</a:t>
                      </a:r>
                    </a:p>
                  </a:txBody>
                  <a:tcPr/>
                </a:tc>
                <a:tc>
                  <a:txBody>
                    <a:bodyPr/>
                    <a:lstStyle/>
                    <a:p>
                      <a:pPr algn="ctr"/>
                      <a:r>
                        <a:rPr lang="fr-BE" sz="1200"/>
                        <a:t>- 12</a:t>
                      </a:r>
                    </a:p>
                  </a:txBody>
                  <a:tcPr/>
                </a:tc>
                <a:extLst>
                  <a:ext uri="{0D108BD9-81ED-4DB2-BD59-A6C34878D82A}">
                    <a16:rowId xmlns:a16="http://schemas.microsoft.com/office/drawing/2014/main" val="733708026"/>
                  </a:ext>
                </a:extLst>
              </a:tr>
              <a:tr h="370840">
                <a:tc>
                  <a:txBody>
                    <a:bodyPr/>
                    <a:lstStyle/>
                    <a:p>
                      <a:pPr algn="ctr"/>
                      <a:r>
                        <a:rPr lang="fr-BE" sz="1050" err="1"/>
                        <a:t>Tyres</a:t>
                      </a:r>
                      <a:endParaRPr lang="fr-BE" sz="1050"/>
                    </a:p>
                  </a:txBody>
                  <a:tcPr anchor="ctr"/>
                </a:tc>
                <a:tc>
                  <a:txBody>
                    <a:bodyPr/>
                    <a:lstStyle/>
                    <a:p>
                      <a:pPr algn="ctr"/>
                      <a:r>
                        <a:rPr lang="fr-BE" sz="1200"/>
                        <a:t>-</a:t>
                      </a:r>
                    </a:p>
                  </a:txBody>
                  <a:tcPr/>
                </a:tc>
                <a:tc>
                  <a:txBody>
                    <a:bodyPr/>
                    <a:lstStyle/>
                    <a:p>
                      <a:pPr algn="ctr"/>
                      <a:r>
                        <a:rPr lang="fr-BE" sz="1200"/>
                        <a:t>37.24</a:t>
                      </a:r>
                    </a:p>
                  </a:txBody>
                  <a:tcPr/>
                </a:tc>
                <a:tc>
                  <a:txBody>
                    <a:bodyPr/>
                    <a:lstStyle/>
                    <a:p>
                      <a:pPr algn="ctr"/>
                      <a:r>
                        <a:rPr lang="fr-BE" sz="1200"/>
                        <a:t>- 37.24</a:t>
                      </a:r>
                    </a:p>
                  </a:txBody>
                  <a:tcPr/>
                </a:tc>
                <a:extLst>
                  <a:ext uri="{0D108BD9-81ED-4DB2-BD59-A6C34878D82A}">
                    <a16:rowId xmlns:a16="http://schemas.microsoft.com/office/drawing/2014/main" val="1809984731"/>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BE" sz="1050" err="1"/>
                        <a:t>Other</a:t>
                      </a:r>
                      <a:endParaRPr lang="fr-BE" sz="1050"/>
                    </a:p>
                  </a:txBody>
                  <a:tcPr anchor="ctr"/>
                </a:tc>
                <a:tc>
                  <a:txBody>
                    <a:bodyPr/>
                    <a:lstStyle/>
                    <a:p>
                      <a:pPr algn="ctr"/>
                      <a:r>
                        <a:rPr lang="fr-BE" sz="1200"/>
                        <a:t>/</a:t>
                      </a:r>
                    </a:p>
                  </a:txBody>
                  <a:tcPr/>
                </a:tc>
                <a:tc>
                  <a:txBody>
                    <a:bodyPr/>
                    <a:lstStyle/>
                    <a:p>
                      <a:pPr algn="ctr"/>
                      <a:r>
                        <a:rPr lang="fr-BE" sz="1200"/>
                        <a:t>Car registration</a:t>
                      </a:r>
                    </a:p>
                    <a:p>
                      <a:pPr algn="ctr"/>
                      <a:r>
                        <a:rPr lang="fr-BE" sz="1200"/>
                        <a:t>Car </a:t>
                      </a:r>
                      <a:r>
                        <a:rPr lang="fr-BE" sz="1200" err="1"/>
                        <a:t>Insurance</a:t>
                      </a:r>
                      <a:endParaRPr lang="fr-BE" sz="1200"/>
                    </a:p>
                  </a:txBody>
                  <a:tcPr/>
                </a:tc>
                <a:tc>
                  <a:txBody>
                    <a:bodyPr/>
                    <a:lstStyle/>
                    <a:p>
                      <a:pPr algn="ctr"/>
                      <a:r>
                        <a:rPr lang="fr-BE" sz="1200"/>
                        <a:t>- 13.76</a:t>
                      </a:r>
                    </a:p>
                    <a:p>
                      <a:pPr algn="ctr"/>
                      <a:r>
                        <a:rPr lang="fr-BE" sz="1200"/>
                        <a:t>- 96</a:t>
                      </a:r>
                    </a:p>
                  </a:txBody>
                  <a:tcPr/>
                </a:tc>
                <a:extLst>
                  <a:ext uri="{0D108BD9-81ED-4DB2-BD59-A6C34878D82A}">
                    <a16:rowId xmlns:a16="http://schemas.microsoft.com/office/drawing/2014/main" val="589029199"/>
                  </a:ext>
                </a:extLst>
              </a:tr>
              <a:tr h="370840">
                <a:tc>
                  <a:txBody>
                    <a:bodyPr/>
                    <a:lstStyle/>
                    <a:p>
                      <a:pPr algn="ctr"/>
                      <a:endParaRPr lang="fr-BE" sz="1050"/>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BE" sz="1200"/>
                    </a:p>
                  </a:txBody>
                  <a:tcPr>
                    <a:lnB w="12700" cap="flat" cmpd="sng" algn="ctr">
                      <a:solidFill>
                        <a:schemeClr val="tx1"/>
                      </a:solidFill>
                      <a:prstDash val="solid"/>
                      <a:round/>
                      <a:headEnd type="none" w="med" len="med"/>
                      <a:tailEnd type="none" w="med" len="med"/>
                    </a:lnB>
                    <a:solidFill>
                      <a:schemeClr val="bg1"/>
                    </a:solidFill>
                  </a:tcPr>
                </a:tc>
                <a:tc>
                  <a:txBody>
                    <a:bodyPr/>
                    <a:lstStyle/>
                    <a:p>
                      <a:pPr algn="r"/>
                      <a:r>
                        <a:rPr lang="fr-BE" sz="1200" b="1"/>
                        <a:t> </a:t>
                      </a:r>
                      <a:r>
                        <a:rPr lang="fr-BE" sz="1200" b="1">
                          <a:sym typeface="Symbol" panose="05050102010706020507" pitchFamily="18" charset="2"/>
                        </a:rPr>
                        <a:t> </a:t>
                      </a:r>
                      <a:r>
                        <a:rPr lang="fr-BE" sz="1200" b="1"/>
                        <a:t>Total</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200"/>
                        <a:t>- 173</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644122"/>
                  </a:ext>
                </a:extLst>
              </a:tr>
              <a:tr h="370840">
                <a:tc>
                  <a:txBody>
                    <a:bodyPr/>
                    <a:lstStyle/>
                    <a:p>
                      <a:pPr algn="ctr"/>
                      <a:r>
                        <a:rPr lang="fr-BE" sz="1050" err="1"/>
                        <a:t>Comments</a:t>
                      </a:r>
                      <a:endParaRPr lang="fr-BE" sz="105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fr-BE" sz="1200"/>
                    </a:p>
                    <a:p>
                      <a:pPr algn="l"/>
                      <a:endParaRPr lang="fr-BE" sz="1200"/>
                    </a:p>
                    <a:p>
                      <a:pPr algn="l"/>
                      <a:endParaRPr lang="fr-BE" sz="1200"/>
                    </a:p>
                    <a:p>
                      <a:pPr algn="l"/>
                      <a:endParaRPr lang="fr-BE" sz="12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endParaRPr lang="fr-BE" sz="12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BE" sz="12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5300017"/>
                  </a:ext>
                </a:extLst>
              </a:tr>
            </a:tbl>
          </a:graphicData>
        </a:graphic>
      </p:graphicFrame>
      <p:sp>
        <p:nvSpPr>
          <p:cNvPr id="3" name="Text Placeholder 2">
            <a:extLst>
              <a:ext uri="{FF2B5EF4-FFF2-40B4-BE49-F238E27FC236}">
                <a16:creationId xmlns:a16="http://schemas.microsoft.com/office/drawing/2014/main" id="{43E13E80-8B34-3EAF-6ED1-A1EFACE0F5D8}"/>
              </a:ext>
            </a:extLst>
          </p:cNvPr>
          <p:cNvSpPr>
            <a:spLocks noGrp="1"/>
          </p:cNvSpPr>
          <p:nvPr>
            <p:ph type="body" idx="1"/>
          </p:nvPr>
        </p:nvSpPr>
        <p:spPr/>
        <p:txBody>
          <a:bodyPr/>
          <a:lstStyle/>
          <a:p>
            <a:r>
              <a:rPr lang="fr-FR"/>
              <a:t>case </a:t>
            </a:r>
            <a:r>
              <a:rPr lang="fr-FR" err="1"/>
              <a:t>study</a:t>
            </a:r>
            <a:r>
              <a:rPr lang="fr-FR"/>
              <a:t> phase #3</a:t>
            </a:r>
          </a:p>
        </p:txBody>
      </p:sp>
      <p:sp>
        <p:nvSpPr>
          <p:cNvPr id="5" name="Text Placeholder 4">
            <a:extLst>
              <a:ext uri="{FF2B5EF4-FFF2-40B4-BE49-F238E27FC236}">
                <a16:creationId xmlns:a16="http://schemas.microsoft.com/office/drawing/2014/main" id="{41197970-7CCC-7293-283D-31A24330088E}"/>
              </a:ext>
            </a:extLst>
          </p:cNvPr>
          <p:cNvSpPr>
            <a:spLocks noGrp="1"/>
          </p:cNvSpPr>
          <p:nvPr>
            <p:ph type="body" sz="quarter" idx="19"/>
          </p:nvPr>
        </p:nvSpPr>
        <p:spPr/>
        <p:txBody>
          <a:bodyPr/>
          <a:lstStyle/>
          <a:p>
            <a:r>
              <a:rPr lang="fr-BE"/>
              <a:t>03</a:t>
            </a:r>
            <a:endParaRPr lang="en-US"/>
          </a:p>
        </p:txBody>
      </p:sp>
      <p:sp>
        <p:nvSpPr>
          <p:cNvPr id="2" name="Title 1">
            <a:extLst>
              <a:ext uri="{FF2B5EF4-FFF2-40B4-BE49-F238E27FC236}">
                <a16:creationId xmlns:a16="http://schemas.microsoft.com/office/drawing/2014/main" id="{C9637516-381D-7898-6E6F-CB725B106BFB}"/>
              </a:ext>
            </a:extLst>
          </p:cNvPr>
          <p:cNvSpPr>
            <a:spLocks noGrp="1"/>
          </p:cNvSpPr>
          <p:nvPr>
            <p:ph type="title"/>
          </p:nvPr>
        </p:nvSpPr>
        <p:spPr/>
        <p:txBody>
          <a:bodyPr/>
          <a:lstStyle/>
          <a:p>
            <a:r>
              <a:rPr lang="en-GB"/>
              <a:t>Presentation of results - Example France - country adaptation</a:t>
            </a:r>
            <a:endParaRPr lang="en-US"/>
          </a:p>
        </p:txBody>
      </p:sp>
      <p:graphicFrame>
        <p:nvGraphicFramePr>
          <p:cNvPr id="11" name="Table 11">
            <a:extLst>
              <a:ext uri="{FF2B5EF4-FFF2-40B4-BE49-F238E27FC236}">
                <a16:creationId xmlns:a16="http://schemas.microsoft.com/office/drawing/2014/main" id="{C62E232B-F8F8-77A5-ED73-84500DB947B4}"/>
              </a:ext>
            </a:extLst>
          </p:cNvPr>
          <p:cNvGraphicFramePr>
            <a:graphicFrameLocks noGrp="1"/>
          </p:cNvGraphicFramePr>
          <p:nvPr>
            <p:extLst>
              <p:ext uri="{D42A27DB-BD31-4B8C-83A1-F6EECF244321}">
                <p14:modId xmlns:p14="http://schemas.microsoft.com/office/powerpoint/2010/main" val="2735497704"/>
              </p:ext>
            </p:extLst>
          </p:nvPr>
        </p:nvGraphicFramePr>
        <p:xfrm>
          <a:off x="3423826" y="5999833"/>
          <a:ext cx="6892750" cy="663844"/>
        </p:xfrm>
        <a:graphic>
          <a:graphicData uri="http://schemas.openxmlformats.org/drawingml/2006/table">
            <a:tbl>
              <a:tblPr firstRow="1" bandRow="1">
                <a:tableStyleId>{5C22544A-7EE6-4342-B048-85BDC9FD1C3A}</a:tableStyleId>
              </a:tblPr>
              <a:tblGrid>
                <a:gridCol w="2966344">
                  <a:extLst>
                    <a:ext uri="{9D8B030D-6E8A-4147-A177-3AD203B41FA5}">
                      <a16:colId xmlns:a16="http://schemas.microsoft.com/office/drawing/2014/main" val="2741988639"/>
                    </a:ext>
                  </a:extLst>
                </a:gridCol>
                <a:gridCol w="3926406">
                  <a:extLst>
                    <a:ext uri="{9D8B030D-6E8A-4147-A177-3AD203B41FA5}">
                      <a16:colId xmlns:a16="http://schemas.microsoft.com/office/drawing/2014/main" val="3725644964"/>
                    </a:ext>
                  </a:extLst>
                </a:gridCol>
              </a:tblGrid>
              <a:tr h="663844">
                <a:tc>
                  <a:txBody>
                    <a:bodyPr/>
                    <a:lstStyle/>
                    <a:p>
                      <a:pPr algn="l"/>
                      <a:r>
                        <a:rPr lang="fr-BE" sz="1100" b="0">
                          <a:solidFill>
                            <a:schemeClr val="tx1"/>
                          </a:solidFill>
                        </a:rPr>
                        <a:t>Non-comparable </a:t>
                      </a:r>
                      <a:r>
                        <a:rPr lang="fr-BE" sz="1100" b="0" err="1">
                          <a:solidFill>
                            <a:schemeClr val="tx1"/>
                          </a:solidFill>
                        </a:rPr>
                        <a:t>vehicle</a:t>
                      </a:r>
                      <a:r>
                        <a:rPr lang="fr-BE" sz="1100" b="0">
                          <a:solidFill>
                            <a:schemeClr val="tx1"/>
                          </a:solidFill>
                        </a:rPr>
                        <a:t> trim</a:t>
                      </a:r>
                    </a:p>
                    <a:p>
                      <a:pPr algn="l"/>
                      <a:r>
                        <a:rPr lang="en-GB" sz="1100" b="0">
                          <a:solidFill>
                            <a:schemeClr val="tx1"/>
                          </a:solidFill>
                        </a:rPr>
                        <a:t>Courtesy car in offer B</a:t>
                      </a:r>
                      <a:r>
                        <a:rPr lang="fr-BE" sz="1100" b="0">
                          <a:solidFill>
                            <a:schemeClr val="tx1"/>
                          </a:solidFill>
                        </a:rPr>
                        <a:t> </a:t>
                      </a:r>
                      <a:r>
                        <a:rPr lang="fr-BE" sz="1100" b="0">
                          <a:solidFill>
                            <a:schemeClr val="tx1"/>
                          </a:solidFill>
                          <a:sym typeface="Symbol" panose="05050102010706020507" pitchFamily="18" charset="2"/>
                        </a:rPr>
                        <a:t> 12€</a:t>
                      </a:r>
                    </a:p>
                    <a:p>
                      <a:pPr algn="l"/>
                      <a:r>
                        <a:rPr lang="fr-BE" sz="1100" b="0" err="1">
                          <a:solidFill>
                            <a:schemeClr val="tx1"/>
                          </a:solidFill>
                          <a:sym typeface="Symbol" panose="05050102010706020507" pitchFamily="18" charset="2"/>
                        </a:rPr>
                        <a:t>Tyres</a:t>
                      </a:r>
                      <a:r>
                        <a:rPr lang="fr-BE" sz="1100" b="0">
                          <a:solidFill>
                            <a:schemeClr val="tx1"/>
                          </a:solidFill>
                          <a:sym typeface="Symbol" panose="05050102010706020507" pitchFamily="18" charset="2"/>
                        </a:rPr>
                        <a:t> in </a:t>
                      </a:r>
                      <a:r>
                        <a:rPr lang="fr-BE" sz="1100" b="0" err="1">
                          <a:solidFill>
                            <a:schemeClr val="tx1"/>
                          </a:solidFill>
                          <a:sym typeface="Symbol" panose="05050102010706020507" pitchFamily="18" charset="2"/>
                        </a:rPr>
                        <a:t>offer</a:t>
                      </a:r>
                      <a:r>
                        <a:rPr lang="fr-BE" sz="1100" b="0">
                          <a:solidFill>
                            <a:schemeClr val="tx1"/>
                          </a:solidFill>
                          <a:sym typeface="Symbol" panose="05050102010706020507" pitchFamily="18" charset="2"/>
                        </a:rPr>
                        <a:t> B</a:t>
                      </a:r>
                      <a:r>
                        <a:rPr lang="fr-BE" sz="1100" b="0">
                          <a:solidFill>
                            <a:schemeClr val="tx1"/>
                          </a:solidFill>
                        </a:rPr>
                        <a:t> </a:t>
                      </a:r>
                      <a:r>
                        <a:rPr lang="fr-BE" sz="1100" b="0">
                          <a:solidFill>
                            <a:schemeClr val="tx1"/>
                          </a:solidFill>
                          <a:sym typeface="Symbol" panose="05050102010706020507" pitchFamily="18" charset="2"/>
                        </a:rPr>
                        <a:t>  37,24€</a:t>
                      </a:r>
                      <a:endParaRPr lang="fr-BE" sz="1100" b="0">
                        <a:solidFill>
                          <a:schemeClr val="tx1"/>
                        </a:solidFill>
                      </a:endParaRPr>
                    </a:p>
                  </a:txBody>
                  <a:tcPr>
                    <a:noFill/>
                  </a:tcPr>
                </a:tc>
                <a:tc>
                  <a:txBody>
                    <a:bodyPr/>
                    <a:lstStyle/>
                    <a:p>
                      <a:pPr algn="l"/>
                      <a:r>
                        <a:rPr lang="fr-BE" sz="1100" b="0">
                          <a:solidFill>
                            <a:schemeClr val="tx1"/>
                          </a:solidFill>
                        </a:rPr>
                        <a:t>Registration document </a:t>
                      </a:r>
                      <a:r>
                        <a:rPr lang="fr-BE" sz="1100" b="0">
                          <a:solidFill>
                            <a:schemeClr val="tx1"/>
                          </a:solidFill>
                          <a:sym typeface="Symbol" panose="05050102010706020507" pitchFamily="18" charset="2"/>
                        </a:rPr>
                        <a:t></a:t>
                      </a:r>
                      <a:r>
                        <a:rPr lang="fr-BE" sz="1100" b="0">
                          <a:solidFill>
                            <a:schemeClr val="tx1"/>
                          </a:solidFill>
                        </a:rPr>
                        <a:t> 13,76 € </a:t>
                      </a:r>
                      <a:r>
                        <a:rPr lang="en-GB" sz="1100" b="0">
                          <a:solidFill>
                            <a:schemeClr val="tx1"/>
                          </a:solidFill>
                        </a:rPr>
                        <a:t>included in offer B</a:t>
                      </a:r>
                      <a:endParaRPr lang="fr-BE" sz="1100" b="0">
                        <a:solidFill>
                          <a:schemeClr val="tx1"/>
                        </a:solidFill>
                      </a:endParaRPr>
                    </a:p>
                    <a:p>
                      <a:pPr algn="l"/>
                      <a:r>
                        <a:rPr lang="en-GB" sz="1100" b="0">
                          <a:solidFill>
                            <a:schemeClr val="tx1"/>
                          </a:solidFill>
                        </a:rPr>
                        <a:t>Insurance included in offer B</a:t>
                      </a:r>
                      <a:endParaRPr lang="fr-BE" sz="1100" b="0">
                        <a:solidFill>
                          <a:schemeClr val="tx1"/>
                        </a:solidFill>
                      </a:endParaRPr>
                    </a:p>
                    <a:p>
                      <a:pPr algn="l"/>
                      <a:r>
                        <a:rPr lang="fr-BE" sz="1100" b="0" err="1">
                          <a:solidFill>
                            <a:schemeClr val="tx1"/>
                          </a:solidFill>
                        </a:rPr>
                        <a:t>Adjusted</a:t>
                      </a:r>
                      <a:r>
                        <a:rPr lang="fr-BE" sz="1100" b="0">
                          <a:solidFill>
                            <a:schemeClr val="tx1"/>
                          </a:solidFill>
                        </a:rPr>
                        <a:t> </a:t>
                      </a:r>
                      <a:r>
                        <a:rPr lang="fr-BE" sz="1100" b="0" err="1">
                          <a:solidFill>
                            <a:schemeClr val="tx1"/>
                          </a:solidFill>
                        </a:rPr>
                        <a:t>offer</a:t>
                      </a:r>
                      <a:r>
                        <a:rPr lang="fr-BE" sz="1100" b="0">
                          <a:solidFill>
                            <a:schemeClr val="tx1"/>
                          </a:solidFill>
                        </a:rPr>
                        <a:t> A = 589.76 €</a:t>
                      </a:r>
                    </a:p>
                  </a:txBody>
                  <a:tcPr>
                    <a:noFill/>
                  </a:tcPr>
                </a:tc>
                <a:extLst>
                  <a:ext uri="{0D108BD9-81ED-4DB2-BD59-A6C34878D82A}">
                    <a16:rowId xmlns:a16="http://schemas.microsoft.com/office/drawing/2014/main" val="1743675665"/>
                  </a:ext>
                </a:extLst>
              </a:tr>
            </a:tbl>
          </a:graphicData>
        </a:graphic>
      </p:graphicFrame>
      <p:pic>
        <p:nvPicPr>
          <p:cNvPr id="5124" name="Picture 4" descr="DS 7 Crossback E-Tense PNG Free Download | PNG Mart">
            <a:extLst>
              <a:ext uri="{FF2B5EF4-FFF2-40B4-BE49-F238E27FC236}">
                <a16:creationId xmlns:a16="http://schemas.microsoft.com/office/drawing/2014/main" id="{1DD7FB67-E15E-CEEA-AEEF-0B7FC926D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32" y="995704"/>
            <a:ext cx="1368335" cy="9122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tellantis dévoile un florilège de slogans pour ses marques">
            <a:extLst>
              <a:ext uri="{FF2B5EF4-FFF2-40B4-BE49-F238E27FC236}">
                <a16:creationId xmlns:a16="http://schemas.microsoft.com/office/drawing/2014/main" id="{20B285B2-AA47-E1B9-4F49-1F342C23F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31" y="624992"/>
            <a:ext cx="430722" cy="26291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6" name="Picture 5" descr="Drapeaux Monde Banque d'images et photos libres de droit - iStock">
            <a:extLst>
              <a:ext uri="{FF2B5EF4-FFF2-40B4-BE49-F238E27FC236}">
                <a16:creationId xmlns:a16="http://schemas.microsoft.com/office/drawing/2014/main" id="{49B878C1-AECD-1BDD-DA6A-AAFFCE72C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658" y="599712"/>
            <a:ext cx="314758" cy="288193"/>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D6417D5B-6B9E-3C50-1869-FAE64F03455F}"/>
              </a:ext>
            </a:extLst>
          </p:cNvPr>
          <p:cNvSpPr/>
          <p:nvPr/>
        </p:nvSpPr>
        <p:spPr>
          <a:xfrm>
            <a:off x="-655398" y="1676979"/>
            <a:ext cx="1102936" cy="1004267"/>
          </a:xfrm>
          <a:prstGeom prst="ellipse">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ABE28E54-0DB0-5D1D-EEAE-3F585E071AA1}"/>
              </a:ext>
            </a:extLst>
          </p:cNvPr>
          <p:cNvSpPr/>
          <p:nvPr/>
        </p:nvSpPr>
        <p:spPr>
          <a:xfrm>
            <a:off x="-1279588" y="2818614"/>
            <a:ext cx="3240363" cy="3845063"/>
          </a:xfrm>
          <a:prstGeom prst="rect">
            <a:avLst/>
          </a:prstGeom>
          <a:solidFill>
            <a:srgbClr val="F042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t>Chart 32/36/40: as for 27 you don’t’ have the drill down of the competitor</a:t>
            </a:r>
          </a:p>
          <a:p>
            <a:r>
              <a:rPr lang="en-US" sz="1600" dirty="0"/>
              <a:t>IMPORTANT: the case study only applies to France and Germany where is common to have the drill down of the rental offer but is difficult to apply in Italy/Spain/ Belgium/ Portugal where you can only estimate competitor costs  -&gt; better to revise I with local B2B team</a:t>
            </a:r>
            <a:endParaRPr lang="fr-FR" sz="1600" dirty="0"/>
          </a:p>
        </p:txBody>
      </p:sp>
    </p:spTree>
    <p:extLst>
      <p:ext uri="{BB962C8B-B14F-4D97-AF65-F5344CB8AC3E}">
        <p14:creationId xmlns:p14="http://schemas.microsoft.com/office/powerpoint/2010/main" val="1812977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C366DCB-5952-6842-1AC9-CC5AD80084E5}"/>
              </a:ext>
            </a:extLst>
          </p:cNvPr>
          <p:cNvSpPr>
            <a:spLocks noGrp="1"/>
          </p:cNvSpPr>
          <p:nvPr>
            <p:ph type="body" idx="1"/>
          </p:nvPr>
        </p:nvSpPr>
        <p:spPr/>
        <p:txBody>
          <a:bodyPr/>
          <a:lstStyle/>
          <a:p>
            <a:r>
              <a:rPr lang="fr-FR"/>
              <a:t>case </a:t>
            </a:r>
            <a:r>
              <a:rPr lang="fr-FR" err="1"/>
              <a:t>study</a:t>
            </a:r>
            <a:r>
              <a:rPr lang="fr-FR"/>
              <a:t> phase #3</a:t>
            </a:r>
          </a:p>
        </p:txBody>
      </p:sp>
      <p:sp>
        <p:nvSpPr>
          <p:cNvPr id="17" name="Text Placeholder 16">
            <a:extLst>
              <a:ext uri="{FF2B5EF4-FFF2-40B4-BE49-F238E27FC236}">
                <a16:creationId xmlns:a16="http://schemas.microsoft.com/office/drawing/2014/main" id="{611B495F-F0E1-1B89-45D5-FB80434593E2}"/>
              </a:ext>
            </a:extLst>
          </p:cNvPr>
          <p:cNvSpPr>
            <a:spLocks noGrp="1"/>
          </p:cNvSpPr>
          <p:nvPr>
            <p:ph type="body" sz="quarter" idx="19"/>
          </p:nvPr>
        </p:nvSpPr>
        <p:spPr/>
        <p:txBody>
          <a:bodyPr/>
          <a:lstStyle/>
          <a:p>
            <a:r>
              <a:rPr lang="fr-BE"/>
              <a:t>04</a:t>
            </a:r>
            <a:endParaRPr lang="en-US"/>
          </a:p>
        </p:txBody>
      </p:sp>
      <p:sp>
        <p:nvSpPr>
          <p:cNvPr id="2" name="Titre 1">
            <a:extLst>
              <a:ext uri="{FF2B5EF4-FFF2-40B4-BE49-F238E27FC236}">
                <a16:creationId xmlns:a16="http://schemas.microsoft.com/office/drawing/2014/main" id="{D009A07F-2B81-48C3-9FCF-1CBE8B9328AB}"/>
              </a:ext>
            </a:extLst>
          </p:cNvPr>
          <p:cNvSpPr>
            <a:spLocks noGrp="1"/>
          </p:cNvSpPr>
          <p:nvPr>
            <p:ph type="title"/>
          </p:nvPr>
        </p:nvSpPr>
        <p:spPr/>
        <p:txBody>
          <a:bodyPr/>
          <a:lstStyle/>
          <a:p>
            <a:r>
              <a:rPr lang="fr-BE"/>
              <a:t>The </a:t>
            </a:r>
            <a:r>
              <a:rPr lang="fr-BE" err="1"/>
              <a:t>customer</a:t>
            </a:r>
            <a:r>
              <a:rPr lang="fr-BE"/>
              <a:t> objection </a:t>
            </a:r>
            <a:r>
              <a:rPr lang="fr-BE" err="1"/>
              <a:t>game</a:t>
            </a:r>
            <a:endParaRPr lang="fr-BE"/>
          </a:p>
        </p:txBody>
      </p:sp>
      <p:sp>
        <p:nvSpPr>
          <p:cNvPr id="7" name="Title 5">
            <a:extLst>
              <a:ext uri="{FF2B5EF4-FFF2-40B4-BE49-F238E27FC236}">
                <a16:creationId xmlns:a16="http://schemas.microsoft.com/office/drawing/2014/main" id="{4E11B2AD-1EE6-B040-45D6-0E33A6FF9B6D}"/>
              </a:ext>
            </a:extLst>
          </p:cNvPr>
          <p:cNvSpPr txBox="1">
            <a:spLocks/>
          </p:cNvSpPr>
          <p:nvPr/>
        </p:nvSpPr>
        <p:spPr>
          <a:xfrm>
            <a:off x="585897" y="1301130"/>
            <a:ext cx="5452110" cy="5039202"/>
          </a:xfrm>
          <a:prstGeom prst="rect">
            <a:avLst/>
          </a:prstGeom>
        </p:spPr>
        <p:txBody>
          <a:bodyPr vert="horz" lIns="91440" tIns="45720" rIns="91440" bIns="45720" rtlCol="0" anchor="t">
            <a:noAutofit/>
          </a:bodyPr>
          <a:lstStyle>
            <a:lvl1pPr algn="r" defTabSz="685800" rtl="0" eaLnBrk="1" latinLnBrk="0" hangingPunct="1">
              <a:lnSpc>
                <a:spcPct val="95000"/>
              </a:lnSpc>
              <a:spcBef>
                <a:spcPct val="0"/>
              </a:spcBef>
              <a:buNone/>
              <a:defRPr sz="1400" b="0" kern="1200" cap="all" baseline="0">
                <a:solidFill>
                  <a:schemeClr val="tx2"/>
                </a:solidFill>
                <a:latin typeface="+mj-lt"/>
                <a:ea typeface="+mj-ea"/>
                <a:cs typeface="+mj-cs"/>
              </a:defRPr>
            </a:lvl1pPr>
          </a:lstStyle>
          <a:p>
            <a:r>
              <a:rPr lang="fr-BE"/>
              <a:t> </a:t>
            </a:r>
            <a:endParaRPr lang="en-US"/>
          </a:p>
        </p:txBody>
      </p:sp>
      <p:sp>
        <p:nvSpPr>
          <p:cNvPr id="8" name="ZoneTexte 25">
            <a:extLst>
              <a:ext uri="{FF2B5EF4-FFF2-40B4-BE49-F238E27FC236}">
                <a16:creationId xmlns:a16="http://schemas.microsoft.com/office/drawing/2014/main" id="{ACEE7A32-ABF4-3303-6C03-DF1FEF07993E}"/>
              </a:ext>
            </a:extLst>
          </p:cNvPr>
          <p:cNvSpPr txBox="1"/>
          <p:nvPr/>
        </p:nvSpPr>
        <p:spPr>
          <a:xfrm>
            <a:off x="766553" y="1402134"/>
            <a:ext cx="5263614" cy="369332"/>
          </a:xfrm>
          <a:prstGeom prst="rect">
            <a:avLst/>
          </a:prstGeom>
          <a:noFill/>
        </p:spPr>
        <p:txBody>
          <a:bodyPr wrap="square" rtlCol="0">
            <a:spAutoFit/>
          </a:bodyPr>
          <a:lstStyle/>
          <a:p>
            <a:pPr algn="ctr" eaLnBrk="1" hangingPunct="1"/>
            <a:r>
              <a:rPr lang="fr-BE" altLang="fr-FR" sz="1800" b="1" spc="13">
                <a:solidFill>
                  <a:schemeClr val="bg1"/>
                </a:solidFill>
                <a:ea typeface="+mj-ea"/>
                <a:cs typeface="+mj-cs"/>
              </a:rPr>
              <a:t>Déroulement du cas : </a:t>
            </a:r>
            <a:endParaRPr lang="fr-BE" altLang="fr-FR" sz="1800" spc="13">
              <a:solidFill>
                <a:schemeClr val="bg1"/>
              </a:solidFill>
              <a:ea typeface="+mj-ea"/>
              <a:cs typeface="+mj-cs"/>
            </a:endParaRPr>
          </a:p>
        </p:txBody>
      </p:sp>
      <p:sp>
        <p:nvSpPr>
          <p:cNvPr id="12" name="ZoneTexte 11">
            <a:extLst>
              <a:ext uri="{FF2B5EF4-FFF2-40B4-BE49-F238E27FC236}">
                <a16:creationId xmlns:a16="http://schemas.microsoft.com/office/drawing/2014/main" id="{2C0BE878-B04F-312F-7792-887BF756CF34}"/>
              </a:ext>
            </a:extLst>
          </p:cNvPr>
          <p:cNvSpPr txBox="1"/>
          <p:nvPr/>
        </p:nvSpPr>
        <p:spPr>
          <a:xfrm>
            <a:off x="898223" y="1456704"/>
            <a:ext cx="5000274" cy="400110"/>
          </a:xfrm>
          <a:prstGeom prst="rect">
            <a:avLst/>
          </a:prstGeom>
          <a:noFill/>
        </p:spPr>
        <p:txBody>
          <a:bodyPr wrap="square" rtlCol="0">
            <a:spAutoFit/>
          </a:bodyPr>
          <a:lstStyle/>
          <a:p>
            <a:pPr algn="ctr"/>
            <a:r>
              <a:rPr lang="fr-BE" sz="2000" b="1" err="1">
                <a:solidFill>
                  <a:srgbClr val="243782"/>
                </a:solidFill>
              </a:rPr>
              <a:t>Subgroup</a:t>
            </a:r>
            <a:r>
              <a:rPr lang="fr-BE" sz="2000" b="1">
                <a:solidFill>
                  <a:srgbClr val="243782"/>
                </a:solidFill>
              </a:rPr>
              <a:t> B</a:t>
            </a:r>
          </a:p>
        </p:txBody>
      </p:sp>
      <p:sp>
        <p:nvSpPr>
          <p:cNvPr id="14" name="Flèche : chevron 13">
            <a:extLst>
              <a:ext uri="{FF2B5EF4-FFF2-40B4-BE49-F238E27FC236}">
                <a16:creationId xmlns:a16="http://schemas.microsoft.com/office/drawing/2014/main" id="{DE38EA76-A190-2716-ED67-3743DD98F31A}"/>
              </a:ext>
            </a:extLst>
          </p:cNvPr>
          <p:cNvSpPr/>
          <p:nvPr/>
        </p:nvSpPr>
        <p:spPr>
          <a:xfrm rot="5400000">
            <a:off x="3136513" y="1398824"/>
            <a:ext cx="350875" cy="1956140"/>
          </a:xfrm>
          <a:prstGeom prst="chevron">
            <a:avLst>
              <a:gd name="adj" fmla="val 803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9" name="TextBox 18">
            <a:extLst>
              <a:ext uri="{FF2B5EF4-FFF2-40B4-BE49-F238E27FC236}">
                <a16:creationId xmlns:a16="http://schemas.microsoft.com/office/drawing/2014/main" id="{94D4CD98-B5AB-30CF-4588-8273B51520A5}"/>
              </a:ext>
            </a:extLst>
          </p:cNvPr>
          <p:cNvSpPr txBox="1"/>
          <p:nvPr/>
        </p:nvSpPr>
        <p:spPr>
          <a:xfrm>
            <a:off x="254425" y="2828835"/>
            <a:ext cx="6115050" cy="646331"/>
          </a:xfrm>
          <a:prstGeom prst="rect">
            <a:avLst/>
          </a:prstGeom>
          <a:noFill/>
        </p:spPr>
        <p:txBody>
          <a:bodyPr wrap="square" lIns="91440" tIns="45720" rIns="91440" bIns="45720" anchor="t">
            <a:spAutoFit/>
          </a:bodyPr>
          <a:lstStyle/>
          <a:p>
            <a:pPr algn="ctr"/>
            <a:r>
              <a:rPr lang="en-GB"/>
              <a:t>"For a similar vehicle, I get better commercial conditions from the competition..."</a:t>
            </a:r>
            <a:endParaRPr lang="fr-FR"/>
          </a:p>
        </p:txBody>
      </p:sp>
      <p:pic>
        <p:nvPicPr>
          <p:cNvPr id="3" name="Picture 2" descr="Three Research-Driven Tactics For Overcoming Sales Objections">
            <a:extLst>
              <a:ext uri="{FF2B5EF4-FFF2-40B4-BE49-F238E27FC236}">
                <a16:creationId xmlns:a16="http://schemas.microsoft.com/office/drawing/2014/main" id="{45370234-E9C5-2E21-31D1-50E3C2033F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30" r="16079"/>
          <a:stretch/>
        </p:blipFill>
        <p:spPr bwMode="auto">
          <a:xfrm>
            <a:off x="6552101" y="1402134"/>
            <a:ext cx="5639899" cy="5054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7E9C1A0-4759-8F53-A6D2-2DAE82CE8446}"/>
              </a:ext>
            </a:extLst>
          </p:cNvPr>
          <p:cNvPicPr>
            <a:picLocks noChangeAspect="1"/>
          </p:cNvPicPr>
          <p:nvPr/>
        </p:nvPicPr>
        <p:blipFill>
          <a:blip r:embed="rId4"/>
          <a:stretch>
            <a:fillRect/>
          </a:stretch>
        </p:blipFill>
        <p:spPr>
          <a:xfrm>
            <a:off x="585897" y="4743880"/>
            <a:ext cx="1601251" cy="1286398"/>
          </a:xfrm>
          <a:prstGeom prst="rect">
            <a:avLst/>
          </a:prstGeom>
        </p:spPr>
      </p:pic>
      <p:sp>
        <p:nvSpPr>
          <p:cNvPr id="6" name="TextBox 5">
            <a:extLst>
              <a:ext uri="{FF2B5EF4-FFF2-40B4-BE49-F238E27FC236}">
                <a16:creationId xmlns:a16="http://schemas.microsoft.com/office/drawing/2014/main" id="{630799E7-27A9-2838-BDB8-1B73962DD7B2}"/>
              </a:ext>
            </a:extLst>
          </p:cNvPr>
          <p:cNvSpPr txBox="1"/>
          <p:nvPr/>
        </p:nvSpPr>
        <p:spPr>
          <a:xfrm>
            <a:off x="2333880" y="5114641"/>
            <a:ext cx="2760617" cy="369332"/>
          </a:xfrm>
          <a:prstGeom prst="rect">
            <a:avLst/>
          </a:prstGeom>
          <a:noFill/>
        </p:spPr>
        <p:txBody>
          <a:bodyPr wrap="square" rtlCol="0">
            <a:spAutoFit/>
          </a:bodyPr>
          <a:lstStyle/>
          <a:p>
            <a:r>
              <a:rPr lang="fr-BE" b="1" err="1">
                <a:solidFill>
                  <a:srgbClr val="243782"/>
                </a:solidFill>
              </a:rPr>
              <a:t>What</a:t>
            </a:r>
            <a:r>
              <a:rPr lang="fr-BE" b="1">
                <a:solidFill>
                  <a:srgbClr val="243782"/>
                </a:solidFill>
              </a:rPr>
              <a:t> do </a:t>
            </a:r>
            <a:r>
              <a:rPr lang="fr-BE" b="1" err="1">
                <a:solidFill>
                  <a:srgbClr val="243782"/>
                </a:solidFill>
              </a:rPr>
              <a:t>you</a:t>
            </a:r>
            <a:r>
              <a:rPr lang="fr-BE" b="1">
                <a:solidFill>
                  <a:srgbClr val="243782"/>
                </a:solidFill>
              </a:rPr>
              <a:t> </a:t>
            </a:r>
            <a:r>
              <a:rPr lang="fr-BE" b="1" err="1">
                <a:solidFill>
                  <a:srgbClr val="243782"/>
                </a:solidFill>
              </a:rPr>
              <a:t>answer</a:t>
            </a:r>
            <a:r>
              <a:rPr lang="fr-BE" b="1">
                <a:solidFill>
                  <a:srgbClr val="243782"/>
                </a:solidFill>
              </a:rPr>
              <a:t>?</a:t>
            </a:r>
          </a:p>
        </p:txBody>
      </p:sp>
      <p:pic>
        <p:nvPicPr>
          <p:cNvPr id="4" name="Picture 2" descr="Stellantis dévoile un florilège de slogans pour ses marques">
            <a:extLst>
              <a:ext uri="{FF2B5EF4-FFF2-40B4-BE49-F238E27FC236}">
                <a16:creationId xmlns:a16="http://schemas.microsoft.com/office/drawing/2014/main" id="{3078D7C5-C1CE-A860-C13B-56E19441B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31" y="624992"/>
            <a:ext cx="430722" cy="26291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 name="Picture 8" descr="Drapeaux Monde Banque d'images et photos libres de droit - iStock">
            <a:extLst>
              <a:ext uri="{FF2B5EF4-FFF2-40B4-BE49-F238E27FC236}">
                <a16:creationId xmlns:a16="http://schemas.microsoft.com/office/drawing/2014/main" id="{583745C1-8863-2E63-7B12-54DB41D43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658" y="599712"/>
            <a:ext cx="314758" cy="28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721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F50D30-D4CD-43EA-837C-EF937FEC9884}"/>
              </a:ext>
            </a:extLst>
          </p:cNvPr>
          <p:cNvSpPr>
            <a:spLocks noGrp="1"/>
          </p:cNvSpPr>
          <p:nvPr>
            <p:ph type="body" idx="1"/>
          </p:nvPr>
        </p:nvSpPr>
        <p:spPr/>
        <p:txBody>
          <a:bodyPr/>
          <a:lstStyle/>
          <a:p>
            <a:r>
              <a:rPr lang="fr-FR"/>
              <a:t>case </a:t>
            </a:r>
            <a:r>
              <a:rPr lang="fr-FR" err="1"/>
              <a:t>study</a:t>
            </a:r>
            <a:r>
              <a:rPr lang="fr-FR"/>
              <a:t> phase #3</a:t>
            </a:r>
          </a:p>
        </p:txBody>
      </p:sp>
      <p:sp>
        <p:nvSpPr>
          <p:cNvPr id="6" name="Text Placeholder 5">
            <a:extLst>
              <a:ext uri="{FF2B5EF4-FFF2-40B4-BE49-F238E27FC236}">
                <a16:creationId xmlns:a16="http://schemas.microsoft.com/office/drawing/2014/main" id="{B256F51D-9499-FDA1-79C6-34C1B9AF2875}"/>
              </a:ext>
            </a:extLst>
          </p:cNvPr>
          <p:cNvSpPr>
            <a:spLocks noGrp="1"/>
          </p:cNvSpPr>
          <p:nvPr>
            <p:ph type="body" sz="quarter" idx="19"/>
          </p:nvPr>
        </p:nvSpPr>
        <p:spPr>
          <a:xfrm>
            <a:off x="0" y="109821"/>
            <a:ext cx="745715" cy="334800"/>
          </a:xfrm>
          <a:solidFill>
            <a:schemeClr val="accent2"/>
          </a:solidFill>
        </p:spPr>
        <p:txBody>
          <a:bodyPr/>
          <a:lstStyle/>
          <a:p>
            <a:r>
              <a:rPr lang="fr-BE"/>
              <a:t>04</a:t>
            </a:r>
            <a:endParaRPr lang="en-US"/>
          </a:p>
        </p:txBody>
      </p:sp>
      <p:sp>
        <p:nvSpPr>
          <p:cNvPr id="5" name="Text Placeholder 4">
            <a:extLst>
              <a:ext uri="{FF2B5EF4-FFF2-40B4-BE49-F238E27FC236}">
                <a16:creationId xmlns:a16="http://schemas.microsoft.com/office/drawing/2014/main" id="{6A8F981C-8FF3-5441-0B29-EC27D9169E57}"/>
              </a:ext>
            </a:extLst>
          </p:cNvPr>
          <p:cNvSpPr>
            <a:spLocks noGrp="1"/>
          </p:cNvSpPr>
          <p:nvPr>
            <p:ph type="body" sz="quarter" idx="13"/>
          </p:nvPr>
        </p:nvSpPr>
        <p:spPr/>
        <p:txBody>
          <a:bodyPr/>
          <a:lstStyle/>
          <a:p>
            <a:pPr marL="285750" indent="-285750">
              <a:buFont typeface="Wingdings" panose="05000000000000000000" pitchFamily="2" charset="2"/>
              <a:buChar char="§"/>
            </a:pPr>
            <a:endParaRPr lang="fr-BE" sz="2000"/>
          </a:p>
          <a:p>
            <a:pPr marL="285750" indent="-285750">
              <a:buFont typeface="Wingdings" panose="05000000000000000000" pitchFamily="2" charset="2"/>
              <a:buChar char="§"/>
            </a:pPr>
            <a:r>
              <a:rPr lang="fr-BE" sz="1800"/>
              <a:t>Feedback </a:t>
            </a:r>
            <a:r>
              <a:rPr lang="fr-BE" sz="1800" err="1"/>
              <a:t>from</a:t>
            </a:r>
            <a:r>
              <a:rPr lang="fr-BE" sz="1800"/>
              <a:t> the </a:t>
            </a:r>
            <a:r>
              <a:rPr lang="fr-BE" sz="1800" err="1"/>
              <a:t>observers</a:t>
            </a: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endParaRPr lang="fr-BE" sz="1800"/>
          </a:p>
          <a:p>
            <a:pPr marL="285750" indent="-285750">
              <a:buFont typeface="Wingdings" panose="05000000000000000000" pitchFamily="2" charset="2"/>
              <a:buChar char="§"/>
            </a:pPr>
            <a:r>
              <a:rPr lang="fr-BE" sz="1800" err="1"/>
              <a:t>Trainer’s</a:t>
            </a:r>
            <a:r>
              <a:rPr lang="fr-BE" sz="1800"/>
              <a:t> feedback</a:t>
            </a:r>
          </a:p>
          <a:p>
            <a:pPr marL="285750" indent="-285750">
              <a:buFont typeface="Wingdings" panose="05000000000000000000" pitchFamily="2" charset="2"/>
              <a:buChar char="§"/>
            </a:pPr>
            <a:endParaRPr lang="en-US" sz="2000"/>
          </a:p>
          <a:p>
            <a:endParaRPr lang="en-US" sz="2000"/>
          </a:p>
        </p:txBody>
      </p:sp>
      <p:sp>
        <p:nvSpPr>
          <p:cNvPr id="2" name="Title 1">
            <a:extLst>
              <a:ext uri="{FF2B5EF4-FFF2-40B4-BE49-F238E27FC236}">
                <a16:creationId xmlns:a16="http://schemas.microsoft.com/office/drawing/2014/main" id="{A06BDAF9-504D-E342-A5A0-7B4C3E796BF7}"/>
              </a:ext>
            </a:extLst>
          </p:cNvPr>
          <p:cNvSpPr>
            <a:spLocks noGrp="1"/>
          </p:cNvSpPr>
          <p:nvPr>
            <p:ph type="title"/>
          </p:nvPr>
        </p:nvSpPr>
        <p:spPr/>
        <p:txBody>
          <a:bodyPr/>
          <a:lstStyle/>
          <a:p>
            <a:r>
              <a:rPr lang="en-GB"/>
              <a:t>Phase 3 - debriefing subgroup B</a:t>
            </a:r>
            <a:endParaRPr lang="en-BE"/>
          </a:p>
        </p:txBody>
      </p:sp>
      <p:pic>
        <p:nvPicPr>
          <p:cNvPr id="12" name="Picture 11" descr="Text&#10;&#10;Description automatically generated with medium confidence">
            <a:extLst>
              <a:ext uri="{FF2B5EF4-FFF2-40B4-BE49-F238E27FC236}">
                <a16:creationId xmlns:a16="http://schemas.microsoft.com/office/drawing/2014/main" id="{50A7CABF-D0C5-1800-7FD3-BB19A694D8C6}"/>
              </a:ext>
            </a:extLst>
          </p:cNvPr>
          <p:cNvPicPr>
            <a:picLocks noChangeAspect="1"/>
          </p:cNvPicPr>
          <p:nvPr/>
        </p:nvPicPr>
        <p:blipFill rotWithShape="1">
          <a:blip r:embed="rId3"/>
          <a:srcRect l="22271"/>
          <a:stretch/>
        </p:blipFill>
        <p:spPr>
          <a:xfrm>
            <a:off x="6539037" y="1714187"/>
            <a:ext cx="5160837" cy="3445194"/>
          </a:xfrm>
          <a:prstGeom prst="rect">
            <a:avLst/>
          </a:prstGeom>
        </p:spPr>
      </p:pic>
    </p:spTree>
    <p:extLst>
      <p:ext uri="{BB962C8B-B14F-4D97-AF65-F5344CB8AC3E}">
        <p14:creationId xmlns:p14="http://schemas.microsoft.com/office/powerpoint/2010/main" val="3756694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1328-0CF3-4F1B-A11E-2A6E4DAF9D6B}"/>
              </a:ext>
            </a:extLst>
          </p:cNvPr>
          <p:cNvSpPr>
            <a:spLocks noGrp="1"/>
          </p:cNvSpPr>
          <p:nvPr>
            <p:ph type="title"/>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44BA5AD8-032A-44B1-8739-B91368CAF9D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89856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err="1"/>
              <a:t>Your</a:t>
            </a:r>
            <a:r>
              <a:rPr lang="fr-BE"/>
              <a:t> expectations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272B35"/>
                </a:solidFill>
                <a:effectLst/>
                <a:uLnTx/>
                <a:uFillTx/>
                <a:latin typeface="Encode Sans ExpandedLight"/>
                <a:ea typeface="+mn-ea"/>
                <a:cs typeface="+mn-cs"/>
              </a:rPr>
              <a:t>Feedback on </a:t>
            </a:r>
            <a:r>
              <a:rPr kumimoji="0" lang="fr-FR" sz="3200" b="0" i="0" u="none" strike="noStrike" kern="1200" cap="none" spc="0" normalizeH="0" baseline="0" noProof="0" err="1">
                <a:ln>
                  <a:noFill/>
                </a:ln>
                <a:solidFill>
                  <a:srgbClr val="272B35"/>
                </a:solidFill>
                <a:effectLst/>
                <a:uLnTx/>
                <a:uFillTx/>
                <a:latin typeface="Encode Sans ExpandedLight"/>
                <a:ea typeface="+mn-ea"/>
                <a:cs typeface="+mn-cs"/>
              </a:rPr>
              <a:t>your</a:t>
            </a:r>
            <a:r>
              <a:rPr kumimoji="0" lang="fr-FR" sz="3200" b="0" i="0" u="none" strike="noStrike" kern="1200" cap="none" spc="0" normalizeH="0" baseline="0" noProof="0">
                <a:ln>
                  <a:noFill/>
                </a:ln>
                <a:solidFill>
                  <a:srgbClr val="272B35"/>
                </a:solidFill>
                <a:effectLst/>
                <a:uLnTx/>
                <a:uFillTx/>
                <a:latin typeface="Encode Sans ExpandedLight"/>
                <a:ea typeface="+mn-ea"/>
                <a:cs typeface="+mn-cs"/>
              </a:rPr>
              <a:t> expectations</a:t>
            </a:r>
          </a:p>
        </p:txBody>
      </p:sp>
    </p:spTree>
    <p:extLst>
      <p:ext uri="{BB962C8B-B14F-4D97-AF65-F5344CB8AC3E}">
        <p14:creationId xmlns:p14="http://schemas.microsoft.com/office/powerpoint/2010/main" val="409390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err="1"/>
              <a:t>Your</a:t>
            </a:r>
            <a:r>
              <a:rPr lang="fr-BE"/>
              <a:t> expectations</a:t>
            </a:r>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272B35"/>
                </a:solidFill>
                <a:effectLst/>
                <a:uLnTx/>
                <a:uFillTx/>
                <a:latin typeface="Encode Sans ExpandedLight"/>
                <a:ea typeface="+mn-ea"/>
                <a:cs typeface="+mn-cs"/>
              </a:rPr>
              <a:t>What are the key elements you will remember from this training?</a:t>
            </a:r>
            <a:endParaRPr kumimoji="0" lang="fr-FR" sz="3200" b="0" i="0" u="none" strike="noStrike" kern="1200" cap="none" spc="0" normalizeH="0" baseline="0" noProof="0">
              <a:ln>
                <a:noFill/>
              </a:ln>
              <a:solidFill>
                <a:srgbClr val="272B35"/>
              </a:solidFill>
              <a:effectLst/>
              <a:uLnTx/>
              <a:uFillTx/>
              <a:latin typeface="Encode Sans ExpandedLight"/>
              <a:ea typeface="+mn-ea"/>
              <a:cs typeface="+mn-cs"/>
            </a:endParaRPr>
          </a:p>
        </p:txBody>
      </p:sp>
    </p:spTree>
    <p:extLst>
      <p:ext uri="{BB962C8B-B14F-4D97-AF65-F5344CB8AC3E}">
        <p14:creationId xmlns:p14="http://schemas.microsoft.com/office/powerpoint/2010/main" val="979497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9" name="Titre 8"/>
          <p:cNvSpPr>
            <a:spLocks noGrp="1"/>
          </p:cNvSpPr>
          <p:nvPr>
            <p:ph type="ctrTitle"/>
          </p:nvPr>
        </p:nvSpPr>
        <p:spPr/>
        <p:txBody>
          <a:bodyPr/>
          <a:lstStyle/>
          <a:p>
            <a:pPr algn="ctr"/>
            <a:r>
              <a:rPr lang="en-US" sz="5000" dirty="0"/>
              <a:t>Thank you for participating in this virtual class</a:t>
            </a:r>
            <a:endParaRPr lang="fr-FR" sz="5000" dirty="0"/>
          </a:p>
        </p:txBody>
      </p:sp>
    </p:spTree>
    <p:extLst>
      <p:ext uri="{BB962C8B-B14F-4D97-AF65-F5344CB8AC3E}">
        <p14:creationId xmlns:p14="http://schemas.microsoft.com/office/powerpoint/2010/main" val="1655341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2A54FB-FE0C-4268-90EB-00B4E0990256}"/>
              </a:ext>
            </a:extLst>
          </p:cNvPr>
          <p:cNvSpPr>
            <a:spLocks noGrp="1"/>
          </p:cNvSpPr>
          <p:nvPr>
            <p:ph type="title"/>
          </p:nvPr>
        </p:nvSpPr>
        <p:spPr>
          <a:xfrm>
            <a:off x="1172822" y="2971777"/>
            <a:ext cx="5400000" cy="1800000"/>
          </a:xfrm>
        </p:spPr>
        <p:txBody>
          <a:bodyPr/>
          <a:lstStyle/>
          <a:p>
            <a:r>
              <a:rPr lang="en-US" noProof="0"/>
              <a:t>contact</a:t>
            </a:r>
          </a:p>
        </p:txBody>
      </p:sp>
      <p:sp>
        <p:nvSpPr>
          <p:cNvPr id="3" name="Espace réservé du texte 2">
            <a:extLst>
              <a:ext uri="{FF2B5EF4-FFF2-40B4-BE49-F238E27FC236}">
                <a16:creationId xmlns:a16="http://schemas.microsoft.com/office/drawing/2014/main" id="{8CF0E9C5-0498-4680-8106-2411793F4B76}"/>
              </a:ext>
            </a:extLst>
          </p:cNvPr>
          <p:cNvSpPr>
            <a:spLocks noGrp="1"/>
          </p:cNvSpPr>
          <p:nvPr>
            <p:ph type="body" sz="quarter" idx="13"/>
          </p:nvPr>
        </p:nvSpPr>
        <p:spPr>
          <a:xfrm>
            <a:off x="1172822" y="4838359"/>
            <a:ext cx="5400000" cy="1296000"/>
          </a:xfrm>
        </p:spPr>
        <p:txBody>
          <a:bodyPr/>
          <a:lstStyle/>
          <a:p>
            <a:r>
              <a:rPr lang="en-US" noProof="0"/>
              <a:t>Level 1 Name Surname</a:t>
            </a:r>
          </a:p>
          <a:p>
            <a:pPr lvl="1"/>
            <a:r>
              <a:rPr lang="en-US" noProof="0"/>
              <a:t>Level 2 Lorem ipsum dolor sit </a:t>
            </a:r>
            <a:r>
              <a:rPr lang="en-US" noProof="0" err="1"/>
              <a:t>amet</a:t>
            </a:r>
            <a:r>
              <a:rPr lang="en-US" noProof="0"/>
              <a:t>, </a:t>
            </a:r>
            <a:r>
              <a:rPr lang="en-US" noProof="0" err="1"/>
              <a:t>consectetuer</a:t>
            </a:r>
            <a:r>
              <a:rPr lang="en-US" noProof="0"/>
              <a:t> </a:t>
            </a:r>
            <a:r>
              <a:rPr lang="en-US" noProof="0" err="1"/>
              <a:t>adipiscing</a:t>
            </a:r>
            <a:r>
              <a:rPr lang="en-US" noProof="0"/>
              <a:t> </a:t>
            </a:r>
            <a:r>
              <a:rPr lang="en-US" noProof="0" err="1"/>
              <a:t>elit</a:t>
            </a:r>
            <a:r>
              <a:rPr lang="en-US" noProof="0"/>
              <a:t> </a:t>
            </a:r>
            <a:br>
              <a:rPr lang="en-US" noProof="0"/>
            </a:br>
            <a:r>
              <a:rPr lang="en-US" noProof="0"/>
              <a:t>namesurname@stellantis.com</a:t>
            </a:r>
          </a:p>
          <a:p>
            <a:pPr lvl="1"/>
            <a:endParaRPr lang="en-US" noProof="0"/>
          </a:p>
          <a:p>
            <a:r>
              <a:rPr lang="en-US" noProof="0"/>
              <a:t>Level 1 Name Surname</a:t>
            </a:r>
          </a:p>
          <a:p>
            <a:pPr lvl="1"/>
            <a:r>
              <a:rPr lang="en-US" noProof="0"/>
              <a:t>Level 2 Lorem ipsum dolor sit </a:t>
            </a:r>
            <a:r>
              <a:rPr lang="en-US" noProof="0" err="1"/>
              <a:t>amet</a:t>
            </a:r>
            <a:r>
              <a:rPr lang="en-US" noProof="0"/>
              <a:t>, </a:t>
            </a:r>
            <a:r>
              <a:rPr lang="en-US" noProof="0" err="1"/>
              <a:t>consectetuer</a:t>
            </a:r>
            <a:r>
              <a:rPr lang="en-US" noProof="0"/>
              <a:t> </a:t>
            </a:r>
            <a:r>
              <a:rPr lang="en-US" noProof="0" err="1"/>
              <a:t>adipiscing</a:t>
            </a:r>
            <a:r>
              <a:rPr lang="en-US" noProof="0"/>
              <a:t> </a:t>
            </a:r>
            <a:r>
              <a:rPr lang="en-US" noProof="0" err="1"/>
              <a:t>elit</a:t>
            </a:r>
            <a:br>
              <a:rPr lang="en-US" noProof="0"/>
            </a:br>
            <a:r>
              <a:rPr lang="en-US" noProof="0"/>
              <a:t>namesurname@stellantis.com</a:t>
            </a:r>
          </a:p>
        </p:txBody>
      </p:sp>
    </p:spTree>
    <p:extLst>
      <p:ext uri="{BB962C8B-B14F-4D97-AF65-F5344CB8AC3E}">
        <p14:creationId xmlns:p14="http://schemas.microsoft.com/office/powerpoint/2010/main" val="475410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84"/>
        <p:cNvGrpSpPr/>
        <p:nvPr/>
      </p:nvGrpSpPr>
      <p:grpSpPr>
        <a:xfrm>
          <a:off x="0" y="0"/>
          <a:ext cx="0" cy="0"/>
          <a:chOff x="0" y="0"/>
          <a:chExt cx="0" cy="0"/>
        </a:xfrm>
      </p:grpSpPr>
      <p:sp>
        <p:nvSpPr>
          <p:cNvPr id="88" name="Google Shape;88;p3"/>
          <p:cNvSpPr txBox="1">
            <a:spLocks noGrp="1"/>
          </p:cNvSpPr>
          <p:nvPr>
            <p:ph type="body" idx="1"/>
          </p:nvPr>
        </p:nvSpPr>
        <p:spPr>
          <a:prstGeom prst="rect">
            <a:avLst/>
          </a:prstGeom>
          <a:solidFill>
            <a:schemeClr val="dk2"/>
          </a:solidFill>
          <a:ln>
            <a:noFill/>
          </a:ln>
        </p:spPr>
        <p:txBody>
          <a:bodyPr spcFirstLastPara="1" wrap="square" lIns="630000" tIns="0" rIns="360000" bIns="0" anchor="ctr" anchorCtr="0">
            <a:noAutofit/>
          </a:bodyPr>
          <a:lstStyle/>
          <a:p>
            <a:pPr marL="0" lvl="0" indent="0" algn="l" rtl="0">
              <a:lnSpc>
                <a:spcPct val="100000"/>
              </a:lnSpc>
              <a:spcBef>
                <a:spcPts val="0"/>
              </a:spcBef>
              <a:spcAft>
                <a:spcPts val="0"/>
              </a:spcAft>
              <a:buClr>
                <a:schemeClr val="lt1"/>
              </a:buClr>
              <a:buSzPts val="1500"/>
              <a:buNone/>
            </a:pPr>
            <a:r>
              <a:rPr lang="en-US"/>
              <a:t>INTRODUCTION</a:t>
            </a:r>
            <a:endParaRPr/>
          </a:p>
        </p:txBody>
      </p:sp>
      <p:sp>
        <p:nvSpPr>
          <p:cNvPr id="2" name="Espace réservé du texte 1"/>
          <p:cNvSpPr>
            <a:spLocks noGrp="1"/>
          </p:cNvSpPr>
          <p:nvPr>
            <p:ph type="body" sz="quarter" idx="15"/>
          </p:nvPr>
        </p:nvSpPr>
        <p:spPr/>
        <p:txBody>
          <a:bodyPr/>
          <a:lstStyle/>
          <a:p>
            <a:r>
              <a:rPr lang="fr-FR"/>
              <a:t>General </a:t>
            </a:r>
            <a:r>
              <a:rPr lang="fr-FR" err="1"/>
              <a:t>working</a:t>
            </a:r>
            <a:r>
              <a:rPr lang="fr-FR"/>
              <a:t> </a:t>
            </a:r>
            <a:r>
              <a:rPr lang="fr-FR" err="1"/>
              <a:t>rules</a:t>
            </a:r>
            <a:endParaRPr lang="fr-FR"/>
          </a:p>
        </p:txBody>
      </p:sp>
      <p:sp>
        <p:nvSpPr>
          <p:cNvPr id="91" name="Google Shape;91;p3"/>
          <p:cNvSpPr/>
          <p:nvPr/>
        </p:nvSpPr>
        <p:spPr>
          <a:xfrm>
            <a:off x="1668968" y="1903413"/>
            <a:ext cx="2114550" cy="19113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92" name="Google Shape;92;p3"/>
          <p:cNvSpPr txBox="1"/>
          <p:nvPr/>
        </p:nvSpPr>
        <p:spPr>
          <a:xfrm>
            <a:off x="1661031" y="3313113"/>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fr-FR" sz="1400" b="0" i="0" u="none" strike="noStrike" kern="1200" cap="none" spc="0" normalizeH="0" baseline="0" noProof="0" err="1">
                <a:ln>
                  <a:noFill/>
                </a:ln>
                <a:solidFill>
                  <a:srgbClr val="F2F2F2"/>
                </a:solidFill>
                <a:effectLst/>
                <a:uLnTx/>
                <a:uFillTx/>
                <a:latin typeface="Encode Sans Expanded" panose="00000505000000000000" pitchFamily="2" charset="0"/>
                <a:ea typeface="Source Sans Pro Light"/>
                <a:cs typeface="Source Sans Pro Light"/>
                <a:sym typeface="Source Sans Pro Light"/>
              </a:rPr>
              <a:t>Turn</a:t>
            </a:r>
            <a:r>
              <a:rPr kumimoji="0" lang="fr-FR" sz="1400" b="0" i="0" u="none" strike="noStrike" kern="1200" cap="none" spc="0" normalizeH="0" baseline="0" noProof="0">
                <a:ln>
                  <a:noFill/>
                </a:ln>
                <a:solidFill>
                  <a:srgbClr val="F2F2F2"/>
                </a:solidFill>
                <a:effectLst/>
                <a:uLnTx/>
                <a:uFillTx/>
                <a:latin typeface="Encode Sans Expanded" panose="00000505000000000000" pitchFamily="2" charset="0"/>
                <a:ea typeface="Source Sans Pro Light"/>
                <a:cs typeface="Source Sans Pro Light"/>
                <a:sym typeface="Source Sans Pro Light"/>
              </a:rPr>
              <a:t> on </a:t>
            </a:r>
            <a:r>
              <a:rPr kumimoji="0" lang="fr-FR" sz="1400" b="0" i="0" u="none" strike="noStrike" kern="1200" cap="none" spc="0" normalizeH="0" baseline="0" noProof="0" err="1">
                <a:ln>
                  <a:noFill/>
                </a:ln>
                <a:solidFill>
                  <a:srgbClr val="F2F2F2"/>
                </a:solidFill>
                <a:effectLst/>
                <a:uLnTx/>
                <a:uFillTx/>
                <a:latin typeface="Encode Sans Expanded" panose="00000505000000000000" pitchFamily="2" charset="0"/>
                <a:ea typeface="Source Sans Pro Light"/>
                <a:cs typeface="Source Sans Pro Light"/>
                <a:sym typeface="Source Sans Pro Light"/>
              </a:rPr>
              <a:t>your</a:t>
            </a:r>
            <a:r>
              <a:rPr kumimoji="0" lang="fr-FR" sz="1400" b="0" i="0" u="none" strike="noStrike" kern="1200" cap="none" spc="0" normalizeH="0" baseline="0" noProof="0">
                <a:ln>
                  <a:noFill/>
                </a:ln>
                <a:solidFill>
                  <a:srgbClr val="F2F2F2"/>
                </a:solidFill>
                <a:effectLst/>
                <a:uLnTx/>
                <a:uFillTx/>
                <a:latin typeface="Encode Sans Expanded" panose="00000505000000000000" pitchFamily="2" charset="0"/>
                <a:ea typeface="Source Sans Pro Light"/>
                <a:cs typeface="Source Sans Pro Light"/>
                <a:sym typeface="Source Sans Pro Light"/>
              </a:rPr>
              <a:t> camera</a:t>
            </a:r>
          </a:p>
        </p:txBody>
      </p:sp>
      <p:sp>
        <p:nvSpPr>
          <p:cNvPr id="93" name="Google Shape;93;p3"/>
          <p:cNvSpPr/>
          <p:nvPr/>
        </p:nvSpPr>
        <p:spPr>
          <a:xfrm>
            <a:off x="2189160" y="2228850"/>
            <a:ext cx="1042416" cy="1042416"/>
          </a:xfrm>
          <a:custGeom>
            <a:avLst/>
            <a:gdLst/>
            <a:ahLst/>
            <a:cxnLst/>
            <a:rect l="l" t="t" r="r" b="b"/>
            <a:pathLst>
              <a:path w="120000" h="120000" extrusionOk="0">
                <a:moveTo>
                  <a:pt x="0" y="0"/>
                </a:moveTo>
                <a:lnTo>
                  <a:pt x="120000" y="0"/>
                </a:lnTo>
                <a:lnTo>
                  <a:pt x="120000" y="120000"/>
                </a:lnTo>
                <a:lnTo>
                  <a:pt x="0" y="120000"/>
                </a:lnTo>
                <a:close/>
                <a:moveTo>
                  <a:pt x="15000" y="37000"/>
                </a:moveTo>
                <a:lnTo>
                  <a:pt x="15000" y="54813"/>
                </a:lnTo>
                <a:lnTo>
                  <a:pt x="21063" y="54813"/>
                </a:lnTo>
                <a:lnTo>
                  <a:pt x="22938" y="52779"/>
                </a:lnTo>
                <a:lnTo>
                  <a:pt x="24688" y="52779"/>
                </a:lnTo>
                <a:lnTo>
                  <a:pt x="24688" y="79967"/>
                </a:lnTo>
                <a:lnTo>
                  <a:pt x="85875" y="79967"/>
                </a:lnTo>
                <a:lnTo>
                  <a:pt x="85875" y="70592"/>
                </a:lnTo>
                <a:lnTo>
                  <a:pt x="95563" y="70592"/>
                </a:lnTo>
                <a:lnTo>
                  <a:pt x="100813" y="75750"/>
                </a:lnTo>
                <a:lnTo>
                  <a:pt x="105000" y="75750"/>
                </a:lnTo>
                <a:lnTo>
                  <a:pt x="105000" y="42625"/>
                </a:lnTo>
                <a:lnTo>
                  <a:pt x="100813" y="42625"/>
                </a:lnTo>
                <a:lnTo>
                  <a:pt x="97188" y="46217"/>
                </a:lnTo>
                <a:lnTo>
                  <a:pt x="85875" y="46217"/>
                </a:lnTo>
                <a:lnTo>
                  <a:pt x="85875" y="42625"/>
                </a:lnTo>
                <a:lnTo>
                  <a:pt x="82313" y="38875"/>
                </a:lnTo>
                <a:lnTo>
                  <a:pt x="22938" y="38875"/>
                </a:lnTo>
                <a:lnTo>
                  <a:pt x="21063" y="37000"/>
                </a:lnTo>
                <a:close/>
              </a:path>
              <a:path w="120000" h="120000" fill="darken" extrusionOk="0">
                <a:moveTo>
                  <a:pt x="15000" y="37000"/>
                </a:moveTo>
                <a:lnTo>
                  <a:pt x="15000" y="54813"/>
                </a:lnTo>
                <a:lnTo>
                  <a:pt x="21063" y="54813"/>
                </a:lnTo>
                <a:lnTo>
                  <a:pt x="22938" y="52779"/>
                </a:lnTo>
                <a:lnTo>
                  <a:pt x="24688" y="52779"/>
                </a:lnTo>
                <a:lnTo>
                  <a:pt x="24688" y="79967"/>
                </a:lnTo>
                <a:lnTo>
                  <a:pt x="85875" y="79967"/>
                </a:lnTo>
                <a:lnTo>
                  <a:pt x="85875" y="70592"/>
                </a:lnTo>
                <a:lnTo>
                  <a:pt x="95563" y="70592"/>
                </a:lnTo>
                <a:lnTo>
                  <a:pt x="100813" y="75750"/>
                </a:lnTo>
                <a:lnTo>
                  <a:pt x="105000" y="75750"/>
                </a:lnTo>
                <a:lnTo>
                  <a:pt x="105000" y="42625"/>
                </a:lnTo>
                <a:lnTo>
                  <a:pt x="100813" y="42625"/>
                </a:lnTo>
                <a:lnTo>
                  <a:pt x="97188" y="46217"/>
                </a:lnTo>
                <a:lnTo>
                  <a:pt x="85875" y="46217"/>
                </a:lnTo>
                <a:lnTo>
                  <a:pt x="85875" y="42625"/>
                </a:lnTo>
                <a:lnTo>
                  <a:pt x="82313" y="38875"/>
                </a:lnTo>
                <a:lnTo>
                  <a:pt x="22938" y="38875"/>
                </a:lnTo>
                <a:lnTo>
                  <a:pt x="21063" y="37000"/>
                </a:lnTo>
                <a:close/>
              </a:path>
              <a:path w="120000" h="120000" fill="none" extrusionOk="0">
                <a:moveTo>
                  <a:pt x="15000" y="37000"/>
                </a:moveTo>
                <a:lnTo>
                  <a:pt x="21063" y="37000"/>
                </a:lnTo>
                <a:lnTo>
                  <a:pt x="22938" y="38875"/>
                </a:lnTo>
                <a:lnTo>
                  <a:pt x="82313" y="38875"/>
                </a:lnTo>
                <a:lnTo>
                  <a:pt x="85875" y="42625"/>
                </a:lnTo>
                <a:lnTo>
                  <a:pt x="85875" y="46217"/>
                </a:lnTo>
                <a:lnTo>
                  <a:pt x="97188" y="46217"/>
                </a:lnTo>
                <a:lnTo>
                  <a:pt x="100813" y="42625"/>
                </a:lnTo>
                <a:lnTo>
                  <a:pt x="105000" y="42625"/>
                </a:lnTo>
                <a:lnTo>
                  <a:pt x="105000" y="75750"/>
                </a:lnTo>
                <a:lnTo>
                  <a:pt x="100813" y="75750"/>
                </a:lnTo>
                <a:lnTo>
                  <a:pt x="95563" y="70592"/>
                </a:lnTo>
                <a:lnTo>
                  <a:pt x="85875" y="70592"/>
                </a:lnTo>
                <a:lnTo>
                  <a:pt x="85875" y="79967"/>
                </a:lnTo>
                <a:lnTo>
                  <a:pt x="24688" y="79967"/>
                </a:lnTo>
                <a:lnTo>
                  <a:pt x="24688" y="52779"/>
                </a:lnTo>
                <a:lnTo>
                  <a:pt x="22938" y="52779"/>
                </a:lnTo>
                <a:lnTo>
                  <a:pt x="21063" y="54813"/>
                </a:lnTo>
                <a:lnTo>
                  <a:pt x="15000" y="54813"/>
                </a:lnTo>
                <a:close/>
              </a:path>
              <a:path w="120000" h="120000" fill="none" extrusionOk="0">
                <a:moveTo>
                  <a:pt x="0" y="0"/>
                </a:moveTo>
                <a:lnTo>
                  <a:pt x="120000" y="0"/>
                </a:lnTo>
                <a:lnTo>
                  <a:pt x="120000" y="120000"/>
                </a:lnTo>
                <a:lnTo>
                  <a:pt x="0" y="120000"/>
                </a:lnTo>
                <a:close/>
              </a:path>
            </a:pathLst>
          </a:custGeom>
          <a:solidFill>
            <a:schemeClr val="accent3"/>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Encode Sans Expanded"/>
              <a:ea typeface="Encode Sans Expanded"/>
              <a:cs typeface="Encode Sans Expanded"/>
              <a:sym typeface="Encode Sans Expanded"/>
            </a:endParaRPr>
          </a:p>
        </p:txBody>
      </p:sp>
      <p:sp>
        <p:nvSpPr>
          <p:cNvPr id="94" name="Google Shape;94;p3"/>
          <p:cNvSpPr/>
          <p:nvPr/>
        </p:nvSpPr>
        <p:spPr>
          <a:xfrm>
            <a:off x="3783518" y="1903413"/>
            <a:ext cx="2116138" cy="1911350"/>
          </a:xfrm>
          <a:prstGeom prst="rect">
            <a:avLst/>
          </a:prstGeom>
          <a:solidFill>
            <a:srgbClr val="BBFF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pic>
        <p:nvPicPr>
          <p:cNvPr id="95" name="Google Shape;95;p3"/>
          <p:cNvPicPr preferRelativeResize="0"/>
          <p:nvPr/>
        </p:nvPicPr>
        <p:blipFill rotWithShape="1">
          <a:blip r:embed="rId3">
            <a:alphaModFix/>
          </a:blip>
          <a:srcRect/>
          <a:stretch/>
        </p:blipFill>
        <p:spPr>
          <a:xfrm>
            <a:off x="4386768" y="2228850"/>
            <a:ext cx="909638" cy="909638"/>
          </a:xfrm>
          <a:prstGeom prst="rect">
            <a:avLst/>
          </a:prstGeom>
          <a:noFill/>
          <a:ln>
            <a:noFill/>
          </a:ln>
        </p:spPr>
      </p:pic>
      <p:sp>
        <p:nvSpPr>
          <p:cNvPr id="96" name="Google Shape;96;p3"/>
          <p:cNvSpPr txBox="1"/>
          <p:nvPr/>
        </p:nvSpPr>
        <p:spPr>
          <a:xfrm>
            <a:off x="3781931" y="3313113"/>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a:ln>
                  <a:noFill/>
                </a:ln>
                <a:solidFill>
                  <a:srgbClr val="00008F"/>
                </a:solidFill>
                <a:effectLst/>
                <a:uLnTx/>
                <a:uFillTx/>
                <a:latin typeface="Encode Sans Expanded" panose="00000505000000000000" pitchFamily="2" charset="0"/>
                <a:ea typeface="Source Sans Pro Light"/>
                <a:cs typeface="Source Sans Pro Light"/>
                <a:sym typeface="Source Sans Pro Light"/>
              </a:rPr>
              <a:t>Switch off your phone</a:t>
            </a:r>
            <a:endParaRPr kumimoji="0" lang="en-US" sz="1400" b="0" i="0" u="none" strike="noStrike" kern="1200" cap="none" spc="0" normalizeH="0" baseline="0" noProof="0">
              <a:ln>
                <a:noFill/>
              </a:ln>
              <a:solidFill>
                <a:srgbClr val="000000"/>
              </a:solidFill>
              <a:effectLst/>
              <a:uLnTx/>
              <a:uFillTx/>
              <a:latin typeface="Encode Sans Expanded" panose="00000505000000000000" pitchFamily="2" charset="0"/>
              <a:ea typeface="Arial"/>
              <a:cs typeface="Arial"/>
              <a:sym typeface="Arial"/>
            </a:endParaRPr>
          </a:p>
        </p:txBody>
      </p:sp>
      <p:sp>
        <p:nvSpPr>
          <p:cNvPr id="97" name="Google Shape;97;p3"/>
          <p:cNvSpPr/>
          <p:nvPr/>
        </p:nvSpPr>
        <p:spPr>
          <a:xfrm>
            <a:off x="5904418" y="1903413"/>
            <a:ext cx="2114550" cy="1911350"/>
          </a:xfrm>
          <a:prstGeom prst="rect">
            <a:avLst/>
          </a:prstGeom>
          <a:solidFill>
            <a:srgbClr val="006E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99" name="Google Shape;99;p3"/>
          <p:cNvSpPr txBox="1"/>
          <p:nvPr/>
        </p:nvSpPr>
        <p:spPr>
          <a:xfrm>
            <a:off x="5906005" y="3130227"/>
            <a:ext cx="2116138"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Tx/>
              <a:buNone/>
              <a:tabLst/>
              <a:defRPr/>
            </a:pPr>
            <a:r>
              <a:rPr kumimoji="0" lang="en-US" sz="1400" b="0" i="0" u="none" strike="noStrike" kern="1200" cap="none" spc="0" normalizeH="0" baseline="0" noProof="0">
                <a:ln>
                  <a:noFill/>
                </a:ln>
                <a:solidFill>
                  <a:srgbClr val="FFFFFF"/>
                </a:solidFill>
                <a:effectLst/>
                <a:uLnTx/>
                <a:uFillTx/>
                <a:latin typeface="Encode Sans Expanded" panose="00000505000000000000" pitchFamily="2" charset="0"/>
                <a:ea typeface="Source Sans Pro Light"/>
                <a:cs typeface="Source Sans Pro Light"/>
                <a:sym typeface="Source Sans Pro Light"/>
              </a:rPr>
              <a:t>Activate your microphone</a:t>
            </a:r>
            <a:endParaRPr kumimoji="0" lang="en-US" sz="1400" b="0" i="0" u="none" strike="noStrike" kern="1200" cap="none" spc="0" normalizeH="0" baseline="0" noProof="0">
              <a:ln>
                <a:noFill/>
              </a:ln>
              <a:solidFill>
                <a:srgbClr val="000000"/>
              </a:solidFill>
              <a:effectLst/>
              <a:uLnTx/>
              <a:uFillTx/>
              <a:latin typeface="Encode Sans Expanded" panose="00000505000000000000" pitchFamily="2" charset="0"/>
              <a:ea typeface="Arial"/>
              <a:cs typeface="Arial"/>
              <a:sym typeface="Arial"/>
            </a:endParaRPr>
          </a:p>
        </p:txBody>
      </p:sp>
      <p:sp>
        <p:nvSpPr>
          <p:cNvPr id="100" name="Google Shape;100;p3"/>
          <p:cNvSpPr/>
          <p:nvPr/>
        </p:nvSpPr>
        <p:spPr>
          <a:xfrm>
            <a:off x="8019761" y="1903413"/>
            <a:ext cx="2114550" cy="191135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pic>
        <p:nvPicPr>
          <p:cNvPr id="101" name="Google Shape;101;p3"/>
          <p:cNvPicPr preferRelativeResize="0"/>
          <p:nvPr/>
        </p:nvPicPr>
        <p:blipFill rotWithShape="1">
          <a:blip r:embed="rId4">
            <a:alphaModFix/>
          </a:blip>
          <a:srcRect/>
          <a:stretch/>
        </p:blipFill>
        <p:spPr>
          <a:xfrm>
            <a:off x="8665079" y="2228850"/>
            <a:ext cx="908050" cy="908050"/>
          </a:xfrm>
          <a:prstGeom prst="rect">
            <a:avLst/>
          </a:prstGeom>
          <a:noFill/>
          <a:ln>
            <a:noFill/>
          </a:ln>
        </p:spPr>
      </p:pic>
      <p:sp>
        <p:nvSpPr>
          <p:cNvPr id="102" name="Google Shape;102;p3"/>
          <p:cNvSpPr txBox="1"/>
          <p:nvPr/>
        </p:nvSpPr>
        <p:spPr>
          <a:xfrm>
            <a:off x="8018787" y="3130227"/>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GB" sz="1400" b="0" i="0" u="none" strike="noStrike" kern="1200" cap="none" spc="0" normalizeH="0" baseline="0" noProof="0">
                <a:ln>
                  <a:noFill/>
                </a:ln>
                <a:solidFill>
                  <a:srgbClr val="272B35"/>
                </a:solidFill>
                <a:effectLst/>
                <a:uLnTx/>
                <a:uFillTx/>
                <a:latin typeface="Encode Sans Expanded"/>
                <a:ea typeface="Source Sans Pro Light"/>
                <a:cs typeface="Source Sans Pro Light"/>
                <a:sym typeface="Source Sans Pro Light"/>
              </a:rPr>
              <a:t>Settle down in</a:t>
            </a:r>
          </a:p>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GB" sz="1400" b="0" i="0" u="none" strike="noStrike" kern="1200" cap="none" spc="0" normalizeH="0" baseline="0" noProof="0">
                <a:ln>
                  <a:noFill/>
                </a:ln>
                <a:solidFill>
                  <a:srgbClr val="272B35"/>
                </a:solidFill>
                <a:effectLst/>
                <a:uLnTx/>
                <a:uFillTx/>
                <a:latin typeface="Encode Sans Expanded"/>
                <a:ea typeface="Source Sans Pro Light"/>
                <a:cs typeface="Source Sans Pro Light"/>
                <a:sym typeface="Source Sans Pro Light"/>
              </a:rPr>
              <a:t>a quiet place</a:t>
            </a:r>
            <a:endParaRPr kumimoji="0" lang="en-US" sz="1400" b="0" i="0" u="none" strike="noStrike" kern="1200" cap="none" spc="0" normalizeH="0" baseline="0" noProof="0">
              <a:ln>
                <a:noFill/>
              </a:ln>
              <a:solidFill>
                <a:srgbClr val="272B35"/>
              </a:solidFill>
              <a:effectLst/>
              <a:uLnTx/>
              <a:uFillTx/>
              <a:latin typeface="Encode Sans Expanded"/>
              <a:ea typeface="Arial"/>
              <a:cs typeface="Arial"/>
              <a:sym typeface="Arial"/>
            </a:endParaRPr>
          </a:p>
        </p:txBody>
      </p:sp>
      <p:sp>
        <p:nvSpPr>
          <p:cNvPr id="103" name="Google Shape;103;p3"/>
          <p:cNvSpPr/>
          <p:nvPr/>
        </p:nvSpPr>
        <p:spPr>
          <a:xfrm>
            <a:off x="1671787" y="3801351"/>
            <a:ext cx="2114550" cy="1911350"/>
          </a:xfrm>
          <a:prstGeom prst="rect">
            <a:avLst/>
          </a:prstGeom>
          <a:solidFill>
            <a:srgbClr val="9FD9B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104" name="Google Shape;104;p3"/>
          <p:cNvSpPr/>
          <p:nvPr/>
        </p:nvSpPr>
        <p:spPr>
          <a:xfrm>
            <a:off x="3781930" y="3801351"/>
            <a:ext cx="2116138" cy="1911350"/>
          </a:xfrm>
          <a:prstGeom prst="rect">
            <a:avLst/>
          </a:prstGeom>
          <a:solidFill>
            <a:srgbClr val="9190A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105" name="Google Shape;105;p3"/>
          <p:cNvSpPr/>
          <p:nvPr/>
        </p:nvSpPr>
        <p:spPr>
          <a:xfrm>
            <a:off x="5898068" y="3801351"/>
            <a:ext cx="2114550" cy="191135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Encode Sans Expanded"/>
              <a:ea typeface="Encode Sans Expanded"/>
              <a:cs typeface="Encode Sans Expanded"/>
              <a:sym typeface="Encode Sans Expanded"/>
            </a:endParaRPr>
          </a:p>
        </p:txBody>
      </p:sp>
      <p:sp>
        <p:nvSpPr>
          <p:cNvPr id="106" name="Google Shape;106;p3"/>
          <p:cNvSpPr/>
          <p:nvPr/>
        </p:nvSpPr>
        <p:spPr>
          <a:xfrm>
            <a:off x="8012618" y="3801351"/>
            <a:ext cx="2114550" cy="1911350"/>
          </a:xfrm>
          <a:prstGeom prst="rect">
            <a:avLst/>
          </a:prstGeom>
          <a:solidFill>
            <a:srgbClr val="0037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pic>
        <p:nvPicPr>
          <p:cNvPr id="107" name="Google Shape;107;p3"/>
          <p:cNvPicPr preferRelativeResize="0"/>
          <p:nvPr/>
        </p:nvPicPr>
        <p:blipFill rotWithShape="1">
          <a:blip r:embed="rId5">
            <a:alphaModFix/>
          </a:blip>
          <a:srcRect/>
          <a:stretch/>
        </p:blipFill>
        <p:spPr>
          <a:xfrm>
            <a:off x="2254755" y="4126788"/>
            <a:ext cx="908050" cy="909638"/>
          </a:xfrm>
          <a:prstGeom prst="rect">
            <a:avLst/>
          </a:prstGeom>
          <a:noFill/>
          <a:ln>
            <a:noFill/>
          </a:ln>
        </p:spPr>
      </p:pic>
      <p:pic>
        <p:nvPicPr>
          <p:cNvPr id="108" name="Google Shape;108;p3"/>
          <p:cNvPicPr preferRelativeResize="0"/>
          <p:nvPr/>
        </p:nvPicPr>
        <p:blipFill rotWithShape="1">
          <a:blip r:embed="rId6">
            <a:alphaModFix/>
          </a:blip>
          <a:srcRect/>
          <a:stretch/>
        </p:blipFill>
        <p:spPr>
          <a:xfrm>
            <a:off x="4375655" y="4158538"/>
            <a:ext cx="908050" cy="909638"/>
          </a:xfrm>
          <a:prstGeom prst="rect">
            <a:avLst/>
          </a:prstGeom>
          <a:noFill/>
          <a:ln>
            <a:noFill/>
          </a:ln>
        </p:spPr>
      </p:pic>
      <p:pic>
        <p:nvPicPr>
          <p:cNvPr id="109" name="Google Shape;109;p3"/>
          <p:cNvPicPr preferRelativeResize="0"/>
          <p:nvPr/>
        </p:nvPicPr>
        <p:blipFill rotWithShape="1">
          <a:blip r:embed="rId7">
            <a:alphaModFix/>
          </a:blip>
          <a:srcRect/>
          <a:stretch/>
        </p:blipFill>
        <p:spPr>
          <a:xfrm>
            <a:off x="6480680" y="4129963"/>
            <a:ext cx="908050" cy="909638"/>
          </a:xfrm>
          <a:prstGeom prst="rect">
            <a:avLst/>
          </a:prstGeom>
          <a:noFill/>
          <a:ln>
            <a:noFill/>
          </a:ln>
        </p:spPr>
      </p:pic>
      <p:pic>
        <p:nvPicPr>
          <p:cNvPr id="110" name="Google Shape;110;p3"/>
          <p:cNvPicPr preferRelativeResize="0"/>
          <p:nvPr/>
        </p:nvPicPr>
        <p:blipFill rotWithShape="1">
          <a:blip r:embed="rId8">
            <a:alphaModFix/>
          </a:blip>
          <a:srcRect/>
          <a:stretch/>
        </p:blipFill>
        <p:spPr>
          <a:xfrm>
            <a:off x="8615868" y="4126788"/>
            <a:ext cx="908050" cy="909638"/>
          </a:xfrm>
          <a:prstGeom prst="rect">
            <a:avLst/>
          </a:prstGeom>
          <a:noFill/>
          <a:ln>
            <a:noFill/>
          </a:ln>
        </p:spPr>
      </p:pic>
      <p:sp>
        <p:nvSpPr>
          <p:cNvPr id="111" name="Google Shape;111;p3"/>
          <p:cNvSpPr txBox="1"/>
          <p:nvPr/>
        </p:nvSpPr>
        <p:spPr>
          <a:xfrm>
            <a:off x="1672143"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a:ln>
                  <a:noFill/>
                </a:ln>
                <a:solidFill>
                  <a:srgbClr val="00008F"/>
                </a:solidFill>
                <a:effectLst/>
                <a:uLnTx/>
                <a:uFillTx/>
                <a:latin typeface="Encode Sans Expanded" panose="00000505000000000000" pitchFamily="2" charset="0"/>
                <a:ea typeface="Source Sans Pro Light"/>
                <a:cs typeface="Source Sans Pro Light"/>
                <a:sym typeface="Source Sans Pro Light"/>
              </a:rPr>
              <a:t>Kindness</a:t>
            </a:r>
            <a:endParaRPr kumimoji="0" lang="en-US" sz="1400" b="0" i="0" u="none" strike="noStrike" kern="1200" cap="none" spc="0" normalizeH="0" baseline="0" noProof="0">
              <a:ln>
                <a:noFill/>
              </a:ln>
              <a:solidFill>
                <a:srgbClr val="000000"/>
              </a:solidFill>
              <a:effectLst/>
              <a:uLnTx/>
              <a:uFillTx/>
              <a:latin typeface="Encode Sans" panose="020B0604020202020204" charset="0"/>
              <a:ea typeface="Arial"/>
              <a:cs typeface="Arial"/>
              <a:sym typeface="Arial"/>
            </a:endParaRPr>
          </a:p>
        </p:txBody>
      </p:sp>
      <p:sp>
        <p:nvSpPr>
          <p:cNvPr id="112" name="Google Shape;112;p3"/>
          <p:cNvSpPr txBox="1"/>
          <p:nvPr/>
        </p:nvSpPr>
        <p:spPr>
          <a:xfrm>
            <a:off x="5899655" y="5218988"/>
            <a:ext cx="2116138"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Tx/>
              <a:buNone/>
              <a:tabLst/>
              <a:defRPr/>
            </a:pPr>
            <a:r>
              <a:rPr kumimoji="0" lang="en-US" sz="1400" b="0" i="0" u="none" strike="noStrike" kern="1200" cap="none" spc="0" normalizeH="0" baseline="0" noProof="0">
                <a:ln>
                  <a:noFill/>
                </a:ln>
                <a:solidFill>
                  <a:prstClr val="white"/>
                </a:solidFill>
                <a:effectLst/>
                <a:uLnTx/>
                <a:uFillTx/>
                <a:latin typeface="Encode Sans Expanded" panose="00000505000000000000" pitchFamily="2" charset="0"/>
                <a:ea typeface="Source Sans Pro Light"/>
                <a:cs typeface="Source Sans Pro Light"/>
                <a:sym typeface="Source Sans Pro Light"/>
              </a:rPr>
              <a:t>Privacy</a:t>
            </a:r>
            <a:endParaRPr kumimoji="0" lang="en-US" sz="1400" b="0" i="0" u="none" strike="noStrike" kern="1200" cap="none" spc="0" normalizeH="0" baseline="0" noProof="0">
              <a:ln>
                <a:noFill/>
              </a:ln>
              <a:solidFill>
                <a:srgbClr val="000000"/>
              </a:solidFill>
              <a:effectLst/>
              <a:uLnTx/>
              <a:uFillTx/>
              <a:latin typeface="Encode Sans Expanded" panose="00000505000000000000" pitchFamily="2" charset="0"/>
              <a:ea typeface="Arial"/>
              <a:cs typeface="Arial"/>
              <a:sym typeface="Arial"/>
            </a:endParaRPr>
          </a:p>
        </p:txBody>
      </p:sp>
      <p:sp>
        <p:nvSpPr>
          <p:cNvPr id="113" name="Google Shape;113;p3"/>
          <p:cNvSpPr txBox="1"/>
          <p:nvPr/>
        </p:nvSpPr>
        <p:spPr>
          <a:xfrm>
            <a:off x="3789868"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Tx/>
              <a:buNone/>
              <a:tabLst/>
              <a:defRPr/>
            </a:pPr>
            <a:r>
              <a:rPr kumimoji="0" lang="en-US" sz="1400" b="0" i="0" u="none" strike="noStrike" kern="1200" cap="none" spc="0" normalizeH="0" baseline="0" noProof="0">
                <a:ln>
                  <a:noFill/>
                </a:ln>
                <a:solidFill>
                  <a:srgbClr val="FFFFFF"/>
                </a:solidFill>
                <a:effectLst/>
                <a:uLnTx/>
                <a:uFillTx/>
                <a:latin typeface="Encode Sans Expanded" panose="00000505000000000000" pitchFamily="2" charset="0"/>
                <a:ea typeface="Source Sans Pro Light"/>
                <a:cs typeface="Source Sans Pro Light"/>
                <a:sym typeface="Source Sans Pro Light"/>
              </a:rPr>
              <a:t>Listening</a:t>
            </a:r>
            <a:endParaRPr kumimoji="0" lang="en-US" sz="1400" b="0" i="0" u="none" strike="noStrike" kern="1200" cap="none" spc="0" normalizeH="0" baseline="0" noProof="0">
              <a:ln>
                <a:noFill/>
              </a:ln>
              <a:solidFill>
                <a:srgbClr val="000000"/>
              </a:solidFill>
              <a:effectLst/>
              <a:uLnTx/>
              <a:uFillTx/>
              <a:latin typeface="Encode Sans Expanded" panose="00000505000000000000" pitchFamily="2" charset="0"/>
              <a:ea typeface="Arial"/>
              <a:cs typeface="Arial"/>
              <a:sym typeface="Arial"/>
            </a:endParaRPr>
          </a:p>
        </p:txBody>
      </p:sp>
      <p:sp>
        <p:nvSpPr>
          <p:cNvPr id="114" name="Google Shape;114;p3"/>
          <p:cNvSpPr txBox="1"/>
          <p:nvPr/>
        </p:nvSpPr>
        <p:spPr>
          <a:xfrm>
            <a:off x="8018968"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a:ln>
                  <a:noFill/>
                </a:ln>
                <a:solidFill>
                  <a:srgbClr val="FFFFFF"/>
                </a:solidFill>
                <a:effectLst/>
                <a:uLnTx/>
                <a:uFillTx/>
                <a:latin typeface="Encode Sans Expanded" panose="00000505000000000000" pitchFamily="2" charset="0"/>
                <a:ea typeface="Source Sans Pro Light"/>
                <a:cs typeface="Source Sans Pro Light"/>
                <a:sym typeface="Source Sans Pro Light"/>
              </a:rPr>
              <a:t>Respect</a:t>
            </a:r>
            <a:endParaRPr kumimoji="0" sz="1400" b="0" i="0" u="none" strike="noStrike" kern="1200" cap="none" spc="0" normalizeH="0" baseline="0" noProof="0">
              <a:ln>
                <a:noFill/>
              </a:ln>
              <a:solidFill>
                <a:srgbClr val="000000"/>
              </a:solidFill>
              <a:effectLst/>
              <a:uLnTx/>
              <a:uFillTx/>
              <a:latin typeface="Encode Sans Expanded" panose="00000505000000000000" pitchFamily="2" charset="0"/>
              <a:ea typeface="Arial"/>
              <a:cs typeface="Arial"/>
              <a:sym typeface="Arial"/>
            </a:endParaRPr>
          </a:p>
        </p:txBody>
      </p:sp>
      <p:pic>
        <p:nvPicPr>
          <p:cNvPr id="5" name="Graphique 4" descr="Micro de radio contour">
            <a:extLst>
              <a:ext uri="{FF2B5EF4-FFF2-40B4-BE49-F238E27FC236}">
                <a16:creationId xmlns:a16="http://schemas.microsoft.com/office/drawing/2014/main" id="{336E11D9-B6C7-EE45-8932-2C10E28BEB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4493" y="2228850"/>
            <a:ext cx="914400" cy="914400"/>
          </a:xfrm>
          <a:prstGeom prst="rect">
            <a:avLst/>
          </a:prstGeom>
        </p:spPr>
      </p:pic>
    </p:spTree>
    <p:extLst>
      <p:ext uri="{BB962C8B-B14F-4D97-AF65-F5344CB8AC3E}">
        <p14:creationId xmlns:p14="http://schemas.microsoft.com/office/powerpoint/2010/main" val="3101544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introduction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pic>
        <p:nvPicPr>
          <p:cNvPr id="8" name="Picture 7">
            <a:extLst>
              <a:ext uri="{FF2B5EF4-FFF2-40B4-BE49-F238E27FC236}">
                <a16:creationId xmlns:a16="http://schemas.microsoft.com/office/drawing/2014/main" id="{7345D11C-0575-3BEA-F3AA-C659FDD7D3F4}"/>
              </a:ext>
            </a:extLst>
          </p:cNvPr>
          <p:cNvPicPr>
            <a:picLocks noChangeAspect="1"/>
          </p:cNvPicPr>
          <p:nvPr/>
        </p:nvPicPr>
        <p:blipFill>
          <a:blip r:embed="rId3"/>
          <a:srcRect/>
          <a:stretch/>
        </p:blipFill>
        <p:spPr>
          <a:xfrm>
            <a:off x="2334767" y="907256"/>
            <a:ext cx="7762221" cy="5415280"/>
          </a:xfrm>
          <a:prstGeom prst="rect">
            <a:avLst/>
          </a:prstGeom>
        </p:spPr>
      </p:pic>
      <p:sp>
        <p:nvSpPr>
          <p:cNvPr id="4" name="ZoneTexte 3">
            <a:extLst>
              <a:ext uri="{FF2B5EF4-FFF2-40B4-BE49-F238E27FC236}">
                <a16:creationId xmlns:a16="http://schemas.microsoft.com/office/drawing/2014/main" id="{34FEBB65-36B0-25D0-EDF3-72689BB5AAEF}"/>
              </a:ext>
            </a:extLst>
          </p:cNvPr>
          <p:cNvSpPr txBox="1"/>
          <p:nvPr/>
        </p:nvSpPr>
        <p:spPr>
          <a:xfrm>
            <a:off x="4342408" y="2261936"/>
            <a:ext cx="4180953" cy="276999"/>
          </a:xfrm>
          <a:prstGeom prst="rect">
            <a:avLst/>
          </a:prstGeom>
          <a:noFill/>
        </p:spPr>
        <p:txBody>
          <a:bodyPr wrap="none" rtlCol="0">
            <a:spAutoFit/>
          </a:bodyPr>
          <a:lstStyle/>
          <a:p>
            <a:r>
              <a:rPr lang="en-US" sz="1200"/>
              <a:t>What are your expectations for this training session?</a:t>
            </a:r>
            <a:endParaRPr lang="en-GB" sz="1200"/>
          </a:p>
        </p:txBody>
      </p:sp>
    </p:spTree>
    <p:extLst>
      <p:ext uri="{BB962C8B-B14F-4D97-AF65-F5344CB8AC3E}">
        <p14:creationId xmlns:p14="http://schemas.microsoft.com/office/powerpoint/2010/main" val="2470446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C6DD5-989A-474E-B36B-AF6C8BC7BDC3}"/>
              </a:ext>
            </a:extLst>
          </p:cNvPr>
          <p:cNvSpPr>
            <a:spLocks noGrp="1"/>
          </p:cNvSpPr>
          <p:nvPr>
            <p:ph type="title"/>
          </p:nvPr>
        </p:nvSpPr>
        <p:spPr>
          <a:xfrm>
            <a:off x="1131889" y="2090899"/>
            <a:ext cx="10440000" cy="1548000"/>
          </a:xfrm>
        </p:spPr>
        <p:txBody>
          <a:bodyPr/>
          <a:lstStyle/>
          <a:p>
            <a:r>
              <a:rPr lang="en-US" noProof="0"/>
              <a:t>01</a:t>
            </a:r>
            <a:r>
              <a:rPr lang="fr-FR"/>
              <a:t> | </a:t>
            </a:r>
            <a:r>
              <a:rPr lang="fr-FR" err="1"/>
              <a:t>context</a:t>
            </a:r>
            <a:endParaRPr lang="en-US" noProof="0"/>
          </a:p>
        </p:txBody>
      </p:sp>
      <p:sp>
        <p:nvSpPr>
          <p:cNvPr id="7" name="Text Placeholder 6">
            <a:extLst>
              <a:ext uri="{FF2B5EF4-FFF2-40B4-BE49-F238E27FC236}">
                <a16:creationId xmlns:a16="http://schemas.microsoft.com/office/drawing/2014/main" id="{FA2C6559-3606-40BF-AA3C-EA84C0AF541F}"/>
              </a:ext>
            </a:extLst>
          </p:cNvPr>
          <p:cNvSpPr>
            <a:spLocks noGrp="1"/>
          </p:cNvSpPr>
          <p:nvPr>
            <p:ph type="body" sz="quarter" idx="13"/>
          </p:nvPr>
        </p:nvSpPr>
        <p:spPr>
          <a:xfrm>
            <a:off x="1131889" y="3709352"/>
            <a:ext cx="10440000" cy="1423480"/>
          </a:xfrm>
        </p:spPr>
        <p:txBody>
          <a:bodyPr/>
          <a:lstStyle/>
          <a:p>
            <a:r>
              <a:rPr lang="en-GB" b="1"/>
              <a:t>Present &amp; defend a business offer:</a:t>
            </a:r>
          </a:p>
          <a:p>
            <a:r>
              <a:rPr lang="en-GB" b="1"/>
              <a:t>structure and good practices</a:t>
            </a:r>
            <a:endParaRPr lang="en-US" b="1"/>
          </a:p>
        </p:txBody>
      </p:sp>
    </p:spTree>
    <p:extLst>
      <p:ext uri="{BB962C8B-B14F-4D97-AF65-F5344CB8AC3E}">
        <p14:creationId xmlns:p14="http://schemas.microsoft.com/office/powerpoint/2010/main" val="174142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D224D0-005D-7115-46D7-B511CDF80486}"/>
              </a:ext>
            </a:extLst>
          </p:cNvPr>
          <p:cNvSpPr>
            <a:spLocks noGrp="1"/>
          </p:cNvSpPr>
          <p:nvPr>
            <p:ph type="body" idx="1"/>
          </p:nvPr>
        </p:nvSpPr>
        <p:spPr/>
        <p:txBody>
          <a:bodyPr/>
          <a:lstStyle/>
          <a:p>
            <a:r>
              <a:rPr lang="en-GB" sz="1200"/>
              <a:t>Structure and good </a:t>
            </a:r>
            <a:r>
              <a:rPr lang="en-GB" sz="1200" err="1"/>
              <a:t>practiceS</a:t>
            </a:r>
            <a:r>
              <a:rPr lang="en-GB" sz="1200"/>
              <a:t> FOR presenting &amp; defending the offer</a:t>
            </a:r>
            <a:endParaRPr lang="fr-FR" sz="1200"/>
          </a:p>
        </p:txBody>
      </p:sp>
      <p:sp>
        <p:nvSpPr>
          <p:cNvPr id="5" name="Text Placeholder 4">
            <a:extLst>
              <a:ext uri="{FF2B5EF4-FFF2-40B4-BE49-F238E27FC236}">
                <a16:creationId xmlns:a16="http://schemas.microsoft.com/office/drawing/2014/main" id="{1A15F181-CECB-1232-07E1-F982B117A871}"/>
              </a:ext>
            </a:extLst>
          </p:cNvPr>
          <p:cNvSpPr>
            <a:spLocks noGrp="1"/>
          </p:cNvSpPr>
          <p:nvPr>
            <p:ph type="body" sz="quarter" idx="19"/>
          </p:nvPr>
        </p:nvSpPr>
        <p:spPr/>
        <p:txBody>
          <a:bodyPr/>
          <a:lstStyle/>
          <a:p>
            <a:r>
              <a:rPr lang="fr-BE"/>
              <a:t>01</a:t>
            </a:r>
            <a:endParaRPr lang="en-US"/>
          </a:p>
        </p:txBody>
      </p:sp>
      <p:sp>
        <p:nvSpPr>
          <p:cNvPr id="6" name="Titre 5">
            <a:extLst>
              <a:ext uri="{FF2B5EF4-FFF2-40B4-BE49-F238E27FC236}">
                <a16:creationId xmlns:a16="http://schemas.microsoft.com/office/drawing/2014/main" id="{1C43A04A-1127-4400-826B-872F84FE5533}"/>
              </a:ext>
            </a:extLst>
          </p:cNvPr>
          <p:cNvSpPr>
            <a:spLocks noGrp="1"/>
          </p:cNvSpPr>
          <p:nvPr>
            <p:ph type="title"/>
          </p:nvPr>
        </p:nvSpPr>
        <p:spPr/>
        <p:txBody>
          <a:bodyPr/>
          <a:lstStyle/>
          <a:p>
            <a:r>
              <a:rPr lang="en-GB"/>
              <a:t>Fundamentals of the </a:t>
            </a:r>
            <a:r>
              <a:rPr lang="en-GB" err="1"/>
              <a:t>BtoB</a:t>
            </a:r>
            <a:r>
              <a:rPr lang="en-GB"/>
              <a:t> customer sales process</a:t>
            </a:r>
            <a:endParaRPr lang="fr-BE"/>
          </a:p>
        </p:txBody>
      </p:sp>
      <p:sp>
        <p:nvSpPr>
          <p:cNvPr id="47132" name="TextBox 6"/>
          <p:cNvSpPr txBox="1">
            <a:spLocks noChangeArrowheads="1"/>
          </p:cNvSpPr>
          <p:nvPr/>
        </p:nvSpPr>
        <p:spPr bwMode="auto">
          <a:xfrm>
            <a:off x="4450080" y="2422367"/>
            <a:ext cx="2707000" cy="52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77" tIns="47889" rIns="95777" bIns="47889">
            <a:spAutoFit/>
          </a:bodyPr>
          <a:lstStyle>
            <a:lvl1pPr marL="298450" indent="-298450" eaLnBrk="0" hangingPunct="0">
              <a:lnSpc>
                <a:spcPts val="1300"/>
              </a:lnSpc>
              <a:defRPr sz="1400">
                <a:solidFill>
                  <a:srgbClr val="48535B"/>
                </a:solidFill>
                <a:latin typeface="Calibri" pitchFamily="34" charset="0"/>
                <a:cs typeface="Arial" pitchFamily="34" charset="0"/>
              </a:defRPr>
            </a:lvl1pPr>
            <a:lvl2pPr marL="742950" indent="-285750" eaLnBrk="0" hangingPunct="0">
              <a:buClr>
                <a:srgbClr val="990000"/>
              </a:buClr>
              <a:buSzPct val="85000"/>
              <a:buFont typeface="Wingdings" pitchFamily="2" charset="2"/>
              <a:buChar char="§"/>
              <a:defRPr sz="1200">
                <a:solidFill>
                  <a:srgbClr val="48535B"/>
                </a:solidFill>
                <a:latin typeface="Calibri" pitchFamily="34" charset="0"/>
                <a:cs typeface="Arial" pitchFamily="34" charset="0"/>
              </a:defRPr>
            </a:lvl2pPr>
            <a:lvl3pPr marL="1143000" indent="-228600" eaLnBrk="0" hangingPunct="0">
              <a:buSzPct val="85000"/>
              <a:buFont typeface="Wingdings" pitchFamily="2" charset="2"/>
              <a:buChar char="à"/>
              <a:defRPr sz="1100">
                <a:solidFill>
                  <a:srgbClr val="48535B"/>
                </a:solidFill>
                <a:latin typeface="Calibri" pitchFamily="34" charset="0"/>
                <a:cs typeface="Arial" pitchFamily="34" charset="0"/>
              </a:defRPr>
            </a:lvl3pPr>
            <a:lvl4pPr marL="1600200" indent="-228600" eaLnBrk="0" hangingPunct="0">
              <a:buClr>
                <a:srgbClr val="C00000"/>
              </a:buClr>
              <a:buSzPct val="120000"/>
              <a:buFont typeface="Wingdings 3" pitchFamily="18" charset="2"/>
              <a:buChar char="}"/>
              <a:defRPr sz="1100">
                <a:solidFill>
                  <a:srgbClr val="48535B"/>
                </a:solidFill>
                <a:latin typeface="Calibri" pitchFamily="34" charset="0"/>
                <a:cs typeface="Arial" pitchFamily="34" charset="0"/>
              </a:defRPr>
            </a:lvl4pPr>
            <a:lvl5pPr marL="2057400" indent="-228600" eaLnBrk="0" hangingPunct="0">
              <a:buClr>
                <a:srgbClr val="558ED5"/>
              </a:buClr>
              <a:buSzPct val="120000"/>
              <a:buFont typeface="Symbol" pitchFamily="18" charset="2"/>
              <a:buChar char=""/>
              <a:defRPr sz="1100" i="1">
                <a:solidFill>
                  <a:srgbClr val="48535B"/>
                </a:solidFill>
                <a:latin typeface="Calibri" pitchFamily="34" charset="0"/>
                <a:cs typeface="Arial" pitchFamily="34" charset="0"/>
              </a:defRPr>
            </a:lvl5pPr>
            <a:lvl6pPr marL="25146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6pPr>
            <a:lvl7pPr marL="29718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7pPr>
            <a:lvl8pPr marL="34290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8pPr>
            <a:lvl9pPr marL="38862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9pPr>
          </a:lstStyle>
          <a:p>
            <a:pPr marL="0" indent="0" algn="ctr" eaLnBrk="1" hangingPunct="1">
              <a:lnSpc>
                <a:spcPct val="100000"/>
              </a:lnSpc>
            </a:pPr>
            <a:r>
              <a:rPr lang="en-GB" altLang="fr-FR" b="1">
                <a:solidFill>
                  <a:schemeClr val="tx1"/>
                </a:solidFill>
                <a:latin typeface="+mn-lt"/>
              </a:rPr>
              <a:t>Qualify the customer and the solution to be proposed</a:t>
            </a:r>
            <a:endParaRPr lang="fr-BE" altLang="fr-FR" b="1">
              <a:solidFill>
                <a:schemeClr val="tx1"/>
              </a:solidFill>
              <a:latin typeface="+mn-lt"/>
            </a:endParaRPr>
          </a:p>
        </p:txBody>
      </p:sp>
      <p:sp>
        <p:nvSpPr>
          <p:cNvPr id="47133" name="TextBox 21"/>
          <p:cNvSpPr txBox="1">
            <a:spLocks noChangeArrowheads="1"/>
          </p:cNvSpPr>
          <p:nvPr/>
        </p:nvSpPr>
        <p:spPr bwMode="auto">
          <a:xfrm>
            <a:off x="7548332" y="2443825"/>
            <a:ext cx="3555730" cy="52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77" tIns="47889" rIns="95777" bIns="47889">
            <a:spAutoFit/>
          </a:bodyPr>
          <a:lstStyle>
            <a:lvl1pPr marL="298450" indent="-298450" eaLnBrk="0" hangingPunct="0">
              <a:lnSpc>
                <a:spcPts val="1300"/>
              </a:lnSpc>
              <a:defRPr sz="1400">
                <a:solidFill>
                  <a:srgbClr val="48535B"/>
                </a:solidFill>
                <a:latin typeface="Calibri" pitchFamily="34" charset="0"/>
                <a:cs typeface="Arial" pitchFamily="34" charset="0"/>
              </a:defRPr>
            </a:lvl1pPr>
            <a:lvl2pPr marL="742950" indent="-285750" eaLnBrk="0" hangingPunct="0">
              <a:buClr>
                <a:srgbClr val="990000"/>
              </a:buClr>
              <a:buSzPct val="85000"/>
              <a:buFont typeface="Wingdings" pitchFamily="2" charset="2"/>
              <a:buChar char="§"/>
              <a:defRPr sz="1200">
                <a:solidFill>
                  <a:srgbClr val="48535B"/>
                </a:solidFill>
                <a:latin typeface="Calibri" pitchFamily="34" charset="0"/>
                <a:cs typeface="Arial" pitchFamily="34" charset="0"/>
              </a:defRPr>
            </a:lvl2pPr>
            <a:lvl3pPr marL="1143000" indent="-228600" eaLnBrk="0" hangingPunct="0">
              <a:buSzPct val="85000"/>
              <a:buFont typeface="Wingdings" pitchFamily="2" charset="2"/>
              <a:buChar char="à"/>
              <a:defRPr sz="1100">
                <a:solidFill>
                  <a:srgbClr val="48535B"/>
                </a:solidFill>
                <a:latin typeface="Calibri" pitchFamily="34" charset="0"/>
                <a:cs typeface="Arial" pitchFamily="34" charset="0"/>
              </a:defRPr>
            </a:lvl3pPr>
            <a:lvl4pPr marL="1600200" indent="-228600" eaLnBrk="0" hangingPunct="0">
              <a:buClr>
                <a:srgbClr val="C00000"/>
              </a:buClr>
              <a:buSzPct val="120000"/>
              <a:buFont typeface="Wingdings 3" pitchFamily="18" charset="2"/>
              <a:buChar char="}"/>
              <a:defRPr sz="1100">
                <a:solidFill>
                  <a:srgbClr val="48535B"/>
                </a:solidFill>
                <a:latin typeface="Calibri" pitchFamily="34" charset="0"/>
                <a:cs typeface="Arial" pitchFamily="34" charset="0"/>
              </a:defRPr>
            </a:lvl4pPr>
            <a:lvl5pPr marL="2057400" indent="-228600" eaLnBrk="0" hangingPunct="0">
              <a:buClr>
                <a:srgbClr val="558ED5"/>
              </a:buClr>
              <a:buSzPct val="120000"/>
              <a:buFont typeface="Symbol" pitchFamily="18" charset="2"/>
              <a:buChar char=""/>
              <a:defRPr sz="1100" i="1">
                <a:solidFill>
                  <a:srgbClr val="48535B"/>
                </a:solidFill>
                <a:latin typeface="Calibri" pitchFamily="34" charset="0"/>
                <a:cs typeface="Arial" pitchFamily="34" charset="0"/>
              </a:defRPr>
            </a:lvl5pPr>
            <a:lvl6pPr marL="25146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6pPr>
            <a:lvl7pPr marL="29718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7pPr>
            <a:lvl8pPr marL="34290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8pPr>
            <a:lvl9pPr marL="38862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9pPr>
          </a:lstStyle>
          <a:p>
            <a:pPr marL="0" indent="0" algn="ctr" eaLnBrk="1" hangingPunct="1">
              <a:lnSpc>
                <a:spcPct val="100000"/>
              </a:lnSpc>
            </a:pPr>
            <a:r>
              <a:rPr lang="en-GB" altLang="fr-FR" b="1">
                <a:solidFill>
                  <a:schemeClr val="tx1"/>
                </a:solidFill>
                <a:latin typeface="+mn-lt"/>
              </a:rPr>
              <a:t>Ask the right questions </a:t>
            </a:r>
          </a:p>
          <a:p>
            <a:pPr marL="0" indent="0" algn="ctr" eaLnBrk="1" hangingPunct="1">
              <a:lnSpc>
                <a:spcPct val="100000"/>
              </a:lnSpc>
            </a:pPr>
            <a:r>
              <a:rPr lang="en-GB" altLang="fr-FR" b="1">
                <a:solidFill>
                  <a:schemeClr val="tx1"/>
                </a:solidFill>
                <a:latin typeface="+mn-lt"/>
              </a:rPr>
              <a:t>&amp; make the diagnosis</a:t>
            </a:r>
            <a:endParaRPr lang="fr-BE" altLang="fr-FR" b="1">
              <a:solidFill>
                <a:schemeClr val="tx1"/>
              </a:solidFill>
              <a:latin typeface="+mn-lt"/>
            </a:endParaRPr>
          </a:p>
        </p:txBody>
      </p:sp>
      <p:sp>
        <p:nvSpPr>
          <p:cNvPr id="47135" name="TextBox 23"/>
          <p:cNvSpPr txBox="1">
            <a:spLocks noChangeArrowheads="1"/>
          </p:cNvSpPr>
          <p:nvPr/>
        </p:nvSpPr>
        <p:spPr bwMode="auto">
          <a:xfrm>
            <a:off x="4450080" y="3825796"/>
            <a:ext cx="2707000" cy="52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77" tIns="47889" rIns="95777" bIns="47889">
            <a:spAutoFit/>
          </a:bodyPr>
          <a:lstStyle>
            <a:lvl1pPr marL="298450" indent="-298450" eaLnBrk="0" hangingPunct="0">
              <a:lnSpc>
                <a:spcPts val="1300"/>
              </a:lnSpc>
              <a:defRPr sz="1400">
                <a:solidFill>
                  <a:srgbClr val="48535B"/>
                </a:solidFill>
                <a:latin typeface="Calibri" pitchFamily="34" charset="0"/>
                <a:cs typeface="Arial" pitchFamily="34" charset="0"/>
              </a:defRPr>
            </a:lvl1pPr>
            <a:lvl2pPr marL="742950" indent="-285750" eaLnBrk="0" hangingPunct="0">
              <a:buClr>
                <a:srgbClr val="990000"/>
              </a:buClr>
              <a:buSzPct val="85000"/>
              <a:buFont typeface="Wingdings" pitchFamily="2" charset="2"/>
              <a:buChar char="§"/>
              <a:defRPr sz="1200">
                <a:solidFill>
                  <a:srgbClr val="48535B"/>
                </a:solidFill>
                <a:latin typeface="Calibri" pitchFamily="34" charset="0"/>
                <a:cs typeface="Arial" pitchFamily="34" charset="0"/>
              </a:defRPr>
            </a:lvl2pPr>
            <a:lvl3pPr marL="1143000" indent="-228600" eaLnBrk="0" hangingPunct="0">
              <a:buSzPct val="85000"/>
              <a:buFont typeface="Wingdings" pitchFamily="2" charset="2"/>
              <a:buChar char="à"/>
              <a:defRPr sz="1100">
                <a:solidFill>
                  <a:srgbClr val="48535B"/>
                </a:solidFill>
                <a:latin typeface="Calibri" pitchFamily="34" charset="0"/>
                <a:cs typeface="Arial" pitchFamily="34" charset="0"/>
              </a:defRPr>
            </a:lvl3pPr>
            <a:lvl4pPr marL="1600200" indent="-228600" eaLnBrk="0" hangingPunct="0">
              <a:buClr>
                <a:srgbClr val="C00000"/>
              </a:buClr>
              <a:buSzPct val="120000"/>
              <a:buFont typeface="Wingdings 3" pitchFamily="18" charset="2"/>
              <a:buChar char="}"/>
              <a:defRPr sz="1100">
                <a:solidFill>
                  <a:srgbClr val="48535B"/>
                </a:solidFill>
                <a:latin typeface="Calibri" pitchFamily="34" charset="0"/>
                <a:cs typeface="Arial" pitchFamily="34" charset="0"/>
              </a:defRPr>
            </a:lvl4pPr>
            <a:lvl5pPr marL="2057400" indent="-228600" eaLnBrk="0" hangingPunct="0">
              <a:buClr>
                <a:srgbClr val="558ED5"/>
              </a:buClr>
              <a:buSzPct val="120000"/>
              <a:buFont typeface="Symbol" pitchFamily="18" charset="2"/>
              <a:buChar char=""/>
              <a:defRPr sz="1100" i="1">
                <a:solidFill>
                  <a:srgbClr val="48535B"/>
                </a:solidFill>
                <a:latin typeface="Calibri" pitchFamily="34" charset="0"/>
                <a:cs typeface="Arial" pitchFamily="34" charset="0"/>
              </a:defRPr>
            </a:lvl5pPr>
            <a:lvl6pPr marL="25146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6pPr>
            <a:lvl7pPr marL="29718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7pPr>
            <a:lvl8pPr marL="34290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8pPr>
            <a:lvl9pPr marL="38862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9pPr>
          </a:lstStyle>
          <a:p>
            <a:pPr marL="0" indent="0" algn="ctr" eaLnBrk="1" hangingPunct="1">
              <a:lnSpc>
                <a:spcPct val="100000"/>
              </a:lnSpc>
            </a:pPr>
            <a:r>
              <a:rPr lang="en-GB" altLang="fr-FR" b="1">
                <a:solidFill>
                  <a:schemeClr val="tx1"/>
                </a:solidFill>
                <a:latin typeface="+mn-lt"/>
              </a:rPr>
              <a:t>Create the desire to acquire the mobility solution</a:t>
            </a:r>
            <a:endParaRPr lang="fr-BE" altLang="fr-FR" b="1">
              <a:solidFill>
                <a:schemeClr val="tx1"/>
              </a:solidFill>
              <a:latin typeface="+mn-lt"/>
            </a:endParaRPr>
          </a:p>
        </p:txBody>
      </p:sp>
      <p:sp>
        <p:nvSpPr>
          <p:cNvPr id="47136" name="TextBox 24"/>
          <p:cNvSpPr txBox="1">
            <a:spLocks noChangeArrowheads="1"/>
          </p:cNvSpPr>
          <p:nvPr/>
        </p:nvSpPr>
        <p:spPr bwMode="auto">
          <a:xfrm>
            <a:off x="7913779" y="3825796"/>
            <a:ext cx="2824837" cy="52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77" tIns="47889" rIns="95777" bIns="47889">
            <a:spAutoFit/>
          </a:bodyPr>
          <a:lstStyle>
            <a:lvl1pPr marL="298450" indent="-298450" eaLnBrk="0" hangingPunct="0">
              <a:lnSpc>
                <a:spcPts val="1300"/>
              </a:lnSpc>
              <a:defRPr sz="1400">
                <a:solidFill>
                  <a:srgbClr val="48535B"/>
                </a:solidFill>
                <a:latin typeface="Calibri" pitchFamily="34" charset="0"/>
                <a:cs typeface="Arial" pitchFamily="34" charset="0"/>
              </a:defRPr>
            </a:lvl1pPr>
            <a:lvl2pPr marL="742950" indent="-285750" eaLnBrk="0" hangingPunct="0">
              <a:buClr>
                <a:srgbClr val="990000"/>
              </a:buClr>
              <a:buSzPct val="85000"/>
              <a:buFont typeface="Wingdings" pitchFamily="2" charset="2"/>
              <a:buChar char="§"/>
              <a:defRPr sz="1200">
                <a:solidFill>
                  <a:srgbClr val="48535B"/>
                </a:solidFill>
                <a:latin typeface="Calibri" pitchFamily="34" charset="0"/>
                <a:cs typeface="Arial" pitchFamily="34" charset="0"/>
              </a:defRPr>
            </a:lvl2pPr>
            <a:lvl3pPr marL="1143000" indent="-228600" eaLnBrk="0" hangingPunct="0">
              <a:buSzPct val="85000"/>
              <a:buFont typeface="Wingdings" pitchFamily="2" charset="2"/>
              <a:buChar char="à"/>
              <a:defRPr sz="1100">
                <a:solidFill>
                  <a:srgbClr val="48535B"/>
                </a:solidFill>
                <a:latin typeface="Calibri" pitchFamily="34" charset="0"/>
                <a:cs typeface="Arial" pitchFamily="34" charset="0"/>
              </a:defRPr>
            </a:lvl3pPr>
            <a:lvl4pPr marL="1600200" indent="-228600" eaLnBrk="0" hangingPunct="0">
              <a:buClr>
                <a:srgbClr val="C00000"/>
              </a:buClr>
              <a:buSzPct val="120000"/>
              <a:buFont typeface="Wingdings 3" pitchFamily="18" charset="2"/>
              <a:buChar char="}"/>
              <a:defRPr sz="1100">
                <a:solidFill>
                  <a:srgbClr val="48535B"/>
                </a:solidFill>
                <a:latin typeface="Calibri" pitchFamily="34" charset="0"/>
                <a:cs typeface="Arial" pitchFamily="34" charset="0"/>
              </a:defRPr>
            </a:lvl4pPr>
            <a:lvl5pPr marL="2057400" indent="-228600" eaLnBrk="0" hangingPunct="0">
              <a:buClr>
                <a:srgbClr val="558ED5"/>
              </a:buClr>
              <a:buSzPct val="120000"/>
              <a:buFont typeface="Symbol" pitchFamily="18" charset="2"/>
              <a:buChar char=""/>
              <a:defRPr sz="1100" i="1">
                <a:solidFill>
                  <a:srgbClr val="48535B"/>
                </a:solidFill>
                <a:latin typeface="Calibri" pitchFamily="34" charset="0"/>
                <a:cs typeface="Arial" pitchFamily="34" charset="0"/>
              </a:defRPr>
            </a:lvl5pPr>
            <a:lvl6pPr marL="25146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6pPr>
            <a:lvl7pPr marL="29718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7pPr>
            <a:lvl8pPr marL="34290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8pPr>
            <a:lvl9pPr marL="38862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9pPr>
          </a:lstStyle>
          <a:p>
            <a:pPr marL="0" indent="0" algn="ctr" eaLnBrk="1" hangingPunct="1">
              <a:lnSpc>
                <a:spcPct val="100000"/>
              </a:lnSpc>
            </a:pPr>
            <a:r>
              <a:rPr lang="en-GB" altLang="fr-FR" b="1">
                <a:solidFill>
                  <a:schemeClr val="tx1"/>
                </a:solidFill>
                <a:latin typeface="+mn-lt"/>
              </a:rPr>
              <a:t>Turn product benefits into customer benefits</a:t>
            </a:r>
            <a:endParaRPr lang="fr-BE" altLang="fr-FR" b="1">
              <a:solidFill>
                <a:schemeClr val="tx1"/>
              </a:solidFill>
              <a:latin typeface="+mn-lt"/>
            </a:endParaRPr>
          </a:p>
        </p:txBody>
      </p:sp>
      <p:sp>
        <p:nvSpPr>
          <p:cNvPr id="47138" name="TextBox 26"/>
          <p:cNvSpPr txBox="1">
            <a:spLocks noChangeArrowheads="1"/>
          </p:cNvSpPr>
          <p:nvPr/>
        </p:nvSpPr>
        <p:spPr bwMode="auto">
          <a:xfrm>
            <a:off x="4553996" y="5083724"/>
            <a:ext cx="2499168" cy="74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77" tIns="47889" rIns="95777" bIns="47889">
            <a:spAutoFit/>
          </a:bodyPr>
          <a:lstStyle>
            <a:lvl1pPr marL="298450" indent="-298450" eaLnBrk="0" hangingPunct="0">
              <a:lnSpc>
                <a:spcPts val="1300"/>
              </a:lnSpc>
              <a:defRPr sz="1400">
                <a:solidFill>
                  <a:srgbClr val="48535B"/>
                </a:solidFill>
                <a:latin typeface="Calibri" pitchFamily="34" charset="0"/>
                <a:cs typeface="Arial" pitchFamily="34" charset="0"/>
              </a:defRPr>
            </a:lvl1pPr>
            <a:lvl2pPr marL="742950" indent="-285750" eaLnBrk="0" hangingPunct="0">
              <a:buClr>
                <a:srgbClr val="990000"/>
              </a:buClr>
              <a:buSzPct val="85000"/>
              <a:buFont typeface="Wingdings" pitchFamily="2" charset="2"/>
              <a:buChar char="§"/>
              <a:defRPr sz="1200">
                <a:solidFill>
                  <a:srgbClr val="48535B"/>
                </a:solidFill>
                <a:latin typeface="Calibri" pitchFamily="34" charset="0"/>
                <a:cs typeface="Arial" pitchFamily="34" charset="0"/>
              </a:defRPr>
            </a:lvl2pPr>
            <a:lvl3pPr marL="1143000" indent="-228600" eaLnBrk="0" hangingPunct="0">
              <a:buSzPct val="85000"/>
              <a:buFont typeface="Wingdings" pitchFamily="2" charset="2"/>
              <a:buChar char="à"/>
              <a:defRPr sz="1100">
                <a:solidFill>
                  <a:srgbClr val="48535B"/>
                </a:solidFill>
                <a:latin typeface="Calibri" pitchFamily="34" charset="0"/>
                <a:cs typeface="Arial" pitchFamily="34" charset="0"/>
              </a:defRPr>
            </a:lvl3pPr>
            <a:lvl4pPr marL="1600200" indent="-228600" eaLnBrk="0" hangingPunct="0">
              <a:buClr>
                <a:srgbClr val="C00000"/>
              </a:buClr>
              <a:buSzPct val="120000"/>
              <a:buFont typeface="Wingdings 3" pitchFamily="18" charset="2"/>
              <a:buChar char="}"/>
              <a:defRPr sz="1100">
                <a:solidFill>
                  <a:srgbClr val="48535B"/>
                </a:solidFill>
                <a:latin typeface="Calibri" pitchFamily="34" charset="0"/>
                <a:cs typeface="Arial" pitchFamily="34" charset="0"/>
              </a:defRPr>
            </a:lvl4pPr>
            <a:lvl5pPr marL="2057400" indent="-228600" eaLnBrk="0" hangingPunct="0">
              <a:buClr>
                <a:srgbClr val="558ED5"/>
              </a:buClr>
              <a:buSzPct val="120000"/>
              <a:buFont typeface="Symbol" pitchFamily="18" charset="2"/>
              <a:buChar char=""/>
              <a:defRPr sz="1100" i="1">
                <a:solidFill>
                  <a:srgbClr val="48535B"/>
                </a:solidFill>
                <a:latin typeface="Calibri" pitchFamily="34" charset="0"/>
                <a:cs typeface="Arial" pitchFamily="34" charset="0"/>
              </a:defRPr>
            </a:lvl5pPr>
            <a:lvl6pPr marL="25146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6pPr>
            <a:lvl7pPr marL="29718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7pPr>
            <a:lvl8pPr marL="34290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8pPr>
            <a:lvl9pPr marL="38862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9pPr>
          </a:lstStyle>
          <a:p>
            <a:pPr marL="0" indent="0" algn="ctr" eaLnBrk="1" hangingPunct="1">
              <a:lnSpc>
                <a:spcPct val="100000"/>
              </a:lnSpc>
            </a:pPr>
            <a:r>
              <a:rPr lang="en-GB" altLang="fr-FR" b="1">
                <a:solidFill>
                  <a:schemeClr val="tx1"/>
                </a:solidFill>
                <a:latin typeface="+mn-lt"/>
              </a:rPr>
              <a:t>Explain the benefits of the solution and defend the budget</a:t>
            </a:r>
            <a:endParaRPr lang="fr-BE" altLang="fr-FR" b="1">
              <a:solidFill>
                <a:schemeClr val="tx1"/>
              </a:solidFill>
              <a:latin typeface="+mn-lt"/>
            </a:endParaRPr>
          </a:p>
        </p:txBody>
      </p:sp>
      <p:sp>
        <p:nvSpPr>
          <p:cNvPr id="47139" name="TextBox 27"/>
          <p:cNvSpPr txBox="1">
            <a:spLocks noChangeArrowheads="1"/>
          </p:cNvSpPr>
          <p:nvPr/>
        </p:nvSpPr>
        <p:spPr bwMode="auto">
          <a:xfrm>
            <a:off x="7815678" y="5075686"/>
            <a:ext cx="3021039" cy="74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77" tIns="47889" rIns="95777" bIns="47889" anchor="t">
            <a:spAutoFit/>
          </a:bodyPr>
          <a:lstStyle>
            <a:lvl1pPr marL="298450" indent="-298450" eaLnBrk="0" hangingPunct="0">
              <a:lnSpc>
                <a:spcPts val="1300"/>
              </a:lnSpc>
              <a:defRPr sz="1400">
                <a:solidFill>
                  <a:srgbClr val="48535B"/>
                </a:solidFill>
                <a:latin typeface="Calibri" pitchFamily="34" charset="0"/>
                <a:cs typeface="Arial" pitchFamily="34" charset="0"/>
              </a:defRPr>
            </a:lvl1pPr>
            <a:lvl2pPr marL="742950" indent="-285750" eaLnBrk="0" hangingPunct="0">
              <a:buClr>
                <a:srgbClr val="990000"/>
              </a:buClr>
              <a:buSzPct val="85000"/>
              <a:buFont typeface="Wingdings" pitchFamily="2" charset="2"/>
              <a:buChar char="§"/>
              <a:defRPr sz="1200">
                <a:solidFill>
                  <a:srgbClr val="48535B"/>
                </a:solidFill>
                <a:latin typeface="Calibri" pitchFamily="34" charset="0"/>
                <a:cs typeface="Arial" pitchFamily="34" charset="0"/>
              </a:defRPr>
            </a:lvl2pPr>
            <a:lvl3pPr marL="1143000" indent="-228600" eaLnBrk="0" hangingPunct="0">
              <a:buSzPct val="85000"/>
              <a:buFont typeface="Wingdings" pitchFamily="2" charset="2"/>
              <a:buChar char="à"/>
              <a:defRPr sz="1100">
                <a:solidFill>
                  <a:srgbClr val="48535B"/>
                </a:solidFill>
                <a:latin typeface="Calibri" pitchFamily="34" charset="0"/>
                <a:cs typeface="Arial" pitchFamily="34" charset="0"/>
              </a:defRPr>
            </a:lvl3pPr>
            <a:lvl4pPr marL="1600200" indent="-228600" eaLnBrk="0" hangingPunct="0">
              <a:buClr>
                <a:srgbClr val="C00000"/>
              </a:buClr>
              <a:buSzPct val="120000"/>
              <a:buFont typeface="Wingdings 3" pitchFamily="18" charset="2"/>
              <a:buChar char="}"/>
              <a:defRPr sz="1100">
                <a:solidFill>
                  <a:srgbClr val="48535B"/>
                </a:solidFill>
                <a:latin typeface="Calibri" pitchFamily="34" charset="0"/>
                <a:cs typeface="Arial" pitchFamily="34" charset="0"/>
              </a:defRPr>
            </a:lvl4pPr>
            <a:lvl5pPr marL="2057400" indent="-228600" eaLnBrk="0" hangingPunct="0">
              <a:buClr>
                <a:srgbClr val="558ED5"/>
              </a:buClr>
              <a:buSzPct val="120000"/>
              <a:buFont typeface="Symbol" pitchFamily="18" charset="2"/>
              <a:buChar char=""/>
              <a:defRPr sz="1100" i="1">
                <a:solidFill>
                  <a:srgbClr val="48535B"/>
                </a:solidFill>
                <a:latin typeface="Calibri" pitchFamily="34" charset="0"/>
                <a:cs typeface="Arial" pitchFamily="34" charset="0"/>
              </a:defRPr>
            </a:lvl5pPr>
            <a:lvl6pPr marL="25146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6pPr>
            <a:lvl7pPr marL="29718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7pPr>
            <a:lvl8pPr marL="34290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8pPr>
            <a:lvl9pPr marL="3886200" indent="-228600" eaLnBrk="0" fontAlgn="base" hangingPunct="0">
              <a:spcBef>
                <a:spcPct val="0"/>
              </a:spcBef>
              <a:spcAft>
                <a:spcPct val="0"/>
              </a:spcAft>
              <a:buClr>
                <a:srgbClr val="558ED5"/>
              </a:buClr>
              <a:buSzPct val="120000"/>
              <a:buFont typeface="Symbol" pitchFamily="18" charset="2"/>
              <a:buChar char=""/>
              <a:defRPr sz="1100" i="1">
                <a:solidFill>
                  <a:srgbClr val="48535B"/>
                </a:solidFill>
                <a:latin typeface="Calibri" pitchFamily="34" charset="0"/>
                <a:cs typeface="Arial" pitchFamily="34" charset="0"/>
              </a:defRPr>
            </a:lvl9pPr>
          </a:lstStyle>
          <a:p>
            <a:pPr marL="0" indent="0" algn="ctr" eaLnBrk="1" hangingPunct="1">
              <a:lnSpc>
                <a:spcPct val="100000"/>
              </a:lnSpc>
            </a:pPr>
            <a:r>
              <a:rPr lang="en-GB" altLang="fr-FR" b="1">
                <a:solidFill>
                  <a:schemeClr val="tx1"/>
                </a:solidFill>
                <a:latin typeface="+mn-lt"/>
              </a:rPr>
              <a:t>Reformulate, </a:t>
            </a:r>
          </a:p>
          <a:p>
            <a:pPr marL="0" indent="0" algn="ctr" eaLnBrk="1" hangingPunct="1">
              <a:lnSpc>
                <a:spcPct val="100000"/>
              </a:lnSpc>
            </a:pPr>
            <a:r>
              <a:rPr lang="en-GB" altLang="fr-FR" b="1">
                <a:solidFill>
                  <a:schemeClr val="tx1"/>
                </a:solidFill>
                <a:latin typeface="+mn-lt"/>
              </a:rPr>
              <a:t>deal with objections and close the sale</a:t>
            </a:r>
            <a:endParaRPr lang="fr-BE" altLang="fr-FR" b="1">
              <a:solidFill>
                <a:schemeClr val="tx1"/>
              </a:solidFill>
              <a:latin typeface="+mn-lt"/>
              <a:cs typeface="Arial"/>
            </a:endParaRPr>
          </a:p>
        </p:txBody>
      </p:sp>
      <p:sp>
        <p:nvSpPr>
          <p:cNvPr id="25" name="ZoneTexte 8">
            <a:extLst>
              <a:ext uri="{FF2B5EF4-FFF2-40B4-BE49-F238E27FC236}">
                <a16:creationId xmlns:a16="http://schemas.microsoft.com/office/drawing/2014/main" id="{8BE62322-BD13-1F5E-156C-F42C26BAFB96}"/>
              </a:ext>
            </a:extLst>
          </p:cNvPr>
          <p:cNvSpPr txBox="1"/>
          <p:nvPr/>
        </p:nvSpPr>
        <p:spPr>
          <a:xfrm>
            <a:off x="5423562" y="1514145"/>
            <a:ext cx="1525196" cy="400110"/>
          </a:xfrm>
          <a:prstGeom prst="rect">
            <a:avLst/>
          </a:prstGeom>
          <a:noFill/>
        </p:spPr>
        <p:txBody>
          <a:bodyPr wrap="square" rtlCol="0">
            <a:spAutoFit/>
          </a:bodyPr>
          <a:lstStyle/>
          <a:p>
            <a:r>
              <a:rPr lang="fr-BE" sz="2000">
                <a:latin typeface="+mj-lt"/>
              </a:rPr>
              <a:t>To do</a:t>
            </a:r>
          </a:p>
        </p:txBody>
      </p:sp>
      <p:pic>
        <p:nvPicPr>
          <p:cNvPr id="27" name="Graphique 2" descr="Cible avec un remplissage uni">
            <a:extLst>
              <a:ext uri="{FF2B5EF4-FFF2-40B4-BE49-F238E27FC236}">
                <a16:creationId xmlns:a16="http://schemas.microsoft.com/office/drawing/2014/main" id="{46F74047-0D5F-A656-518D-28FB584671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53909" y="1378053"/>
            <a:ext cx="641517" cy="641517"/>
          </a:xfrm>
          <a:prstGeom prst="rect">
            <a:avLst/>
          </a:prstGeom>
        </p:spPr>
      </p:pic>
      <p:sp>
        <p:nvSpPr>
          <p:cNvPr id="28" name="ZoneTexte 12">
            <a:extLst>
              <a:ext uri="{FF2B5EF4-FFF2-40B4-BE49-F238E27FC236}">
                <a16:creationId xmlns:a16="http://schemas.microsoft.com/office/drawing/2014/main" id="{4495AC48-7715-7FD3-9898-8464B6F94F8C}"/>
              </a:ext>
            </a:extLst>
          </p:cNvPr>
          <p:cNvSpPr txBox="1"/>
          <p:nvPr/>
        </p:nvSpPr>
        <p:spPr>
          <a:xfrm>
            <a:off x="9051726" y="1498756"/>
            <a:ext cx="1664454" cy="400110"/>
          </a:xfrm>
          <a:prstGeom prst="rect">
            <a:avLst/>
          </a:prstGeom>
          <a:noFill/>
        </p:spPr>
        <p:txBody>
          <a:bodyPr wrap="square" rtlCol="0">
            <a:spAutoFit/>
          </a:bodyPr>
          <a:lstStyle/>
          <a:p>
            <a:r>
              <a:rPr lang="fr-BE" sz="2000">
                <a:latin typeface="+mj-lt"/>
              </a:rPr>
              <a:t>Objectives</a:t>
            </a:r>
          </a:p>
        </p:txBody>
      </p:sp>
      <p:pic>
        <p:nvPicPr>
          <p:cNvPr id="29" name="Graphic 28" descr="Clipboard Partially Checked outline">
            <a:extLst>
              <a:ext uri="{FF2B5EF4-FFF2-40B4-BE49-F238E27FC236}">
                <a16:creationId xmlns:a16="http://schemas.microsoft.com/office/drawing/2014/main" id="{06B8E4EB-95A8-8661-9729-F88F39CE51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74754" y="1414743"/>
            <a:ext cx="641518" cy="641518"/>
          </a:xfrm>
          <a:prstGeom prst="rect">
            <a:avLst/>
          </a:prstGeom>
        </p:spPr>
      </p:pic>
      <p:sp>
        <p:nvSpPr>
          <p:cNvPr id="7" name="Rectangle 6">
            <a:extLst>
              <a:ext uri="{FF2B5EF4-FFF2-40B4-BE49-F238E27FC236}">
                <a16:creationId xmlns:a16="http://schemas.microsoft.com/office/drawing/2014/main" id="{BD072358-5E1E-F9DA-5577-AC6F960A6225}"/>
              </a:ext>
            </a:extLst>
          </p:cNvPr>
          <p:cNvSpPr/>
          <p:nvPr/>
        </p:nvSpPr>
        <p:spPr>
          <a:xfrm>
            <a:off x="1236586" y="2422367"/>
            <a:ext cx="2034934" cy="5276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Discovery</a:t>
            </a:r>
            <a:endParaRPr lang="en-US">
              <a:latin typeface="+mj-lt"/>
            </a:endParaRPr>
          </a:p>
        </p:txBody>
      </p:sp>
      <p:sp>
        <p:nvSpPr>
          <p:cNvPr id="31" name="Rectangle 30">
            <a:extLst>
              <a:ext uri="{FF2B5EF4-FFF2-40B4-BE49-F238E27FC236}">
                <a16:creationId xmlns:a16="http://schemas.microsoft.com/office/drawing/2014/main" id="{3632F42C-49F7-85F3-54AF-0CC2C4B679C8}"/>
              </a:ext>
            </a:extLst>
          </p:cNvPr>
          <p:cNvSpPr/>
          <p:nvPr/>
        </p:nvSpPr>
        <p:spPr>
          <a:xfrm>
            <a:off x="1236586" y="3825796"/>
            <a:ext cx="2034934" cy="5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Argumentation</a:t>
            </a:r>
            <a:endParaRPr lang="en-US">
              <a:latin typeface="+mj-lt"/>
            </a:endParaRPr>
          </a:p>
        </p:txBody>
      </p:sp>
      <p:sp>
        <p:nvSpPr>
          <p:cNvPr id="32" name="Rectangle 31">
            <a:extLst>
              <a:ext uri="{FF2B5EF4-FFF2-40B4-BE49-F238E27FC236}">
                <a16:creationId xmlns:a16="http://schemas.microsoft.com/office/drawing/2014/main" id="{550CA92E-9121-3CE3-CDC4-22FEC7736FE7}"/>
              </a:ext>
            </a:extLst>
          </p:cNvPr>
          <p:cNvSpPr/>
          <p:nvPr/>
        </p:nvSpPr>
        <p:spPr>
          <a:xfrm>
            <a:off x="1240953" y="5191446"/>
            <a:ext cx="2034934" cy="527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err="1">
                <a:latin typeface="+mj-lt"/>
              </a:rPr>
              <a:t>Presentation</a:t>
            </a:r>
            <a:r>
              <a:rPr lang="fr-BE">
                <a:latin typeface="+mj-lt"/>
              </a:rPr>
              <a:t> of the </a:t>
            </a:r>
            <a:r>
              <a:rPr lang="fr-BE" err="1">
                <a:latin typeface="+mj-lt"/>
              </a:rPr>
              <a:t>proposal</a:t>
            </a:r>
            <a:endParaRPr lang="en-US">
              <a:latin typeface="+mj-lt"/>
            </a:endParaRPr>
          </a:p>
        </p:txBody>
      </p:sp>
      <p:sp>
        <p:nvSpPr>
          <p:cNvPr id="2" name="Rectangle 1">
            <a:extLst>
              <a:ext uri="{FF2B5EF4-FFF2-40B4-BE49-F238E27FC236}">
                <a16:creationId xmlns:a16="http://schemas.microsoft.com/office/drawing/2014/main" id="{556C2E9C-BB0D-CCCC-F2D4-13E31BFABA22}"/>
              </a:ext>
            </a:extLst>
          </p:cNvPr>
          <p:cNvSpPr/>
          <p:nvPr/>
        </p:nvSpPr>
        <p:spPr>
          <a:xfrm>
            <a:off x="783488" y="4852236"/>
            <a:ext cx="10883590" cy="124893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93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32"/>
                                        </p:tgtEl>
                                        <p:attrNameLst>
                                          <p:attrName>style.visibility</p:attrName>
                                        </p:attrNameLst>
                                      </p:cBhvr>
                                      <p:to>
                                        <p:strVal val="visible"/>
                                      </p:to>
                                    </p:set>
                                    <p:animEffect transition="in" filter="fade">
                                      <p:cBhvr>
                                        <p:cTn id="7" dur="500"/>
                                        <p:tgtEl>
                                          <p:spTgt spid="471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133"/>
                                        </p:tgtEl>
                                        <p:attrNameLst>
                                          <p:attrName>style.visibility</p:attrName>
                                        </p:attrNameLst>
                                      </p:cBhvr>
                                      <p:to>
                                        <p:strVal val="visible"/>
                                      </p:to>
                                    </p:set>
                                    <p:animEffect transition="in" filter="fade">
                                      <p:cBhvr>
                                        <p:cTn id="10" dur="500"/>
                                        <p:tgtEl>
                                          <p:spTgt spid="471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135"/>
                                        </p:tgtEl>
                                        <p:attrNameLst>
                                          <p:attrName>style.visibility</p:attrName>
                                        </p:attrNameLst>
                                      </p:cBhvr>
                                      <p:to>
                                        <p:strVal val="visible"/>
                                      </p:to>
                                    </p:set>
                                    <p:animEffect transition="in" filter="fade">
                                      <p:cBhvr>
                                        <p:cTn id="15" dur="500"/>
                                        <p:tgtEl>
                                          <p:spTgt spid="471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136"/>
                                        </p:tgtEl>
                                        <p:attrNameLst>
                                          <p:attrName>style.visibility</p:attrName>
                                        </p:attrNameLst>
                                      </p:cBhvr>
                                      <p:to>
                                        <p:strVal val="visible"/>
                                      </p:to>
                                    </p:set>
                                    <p:animEffect transition="in" filter="fade">
                                      <p:cBhvr>
                                        <p:cTn id="18" dur="500"/>
                                        <p:tgtEl>
                                          <p:spTgt spid="471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7138"/>
                                        </p:tgtEl>
                                        <p:attrNameLst>
                                          <p:attrName>style.visibility</p:attrName>
                                        </p:attrNameLst>
                                      </p:cBhvr>
                                      <p:to>
                                        <p:strVal val="visible"/>
                                      </p:to>
                                    </p:set>
                                    <p:animEffect transition="in" filter="fade">
                                      <p:cBhvr>
                                        <p:cTn id="23" dur="500"/>
                                        <p:tgtEl>
                                          <p:spTgt spid="4713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139"/>
                                        </p:tgtEl>
                                        <p:attrNameLst>
                                          <p:attrName>style.visibility</p:attrName>
                                        </p:attrNameLst>
                                      </p:cBhvr>
                                      <p:to>
                                        <p:strVal val="visible"/>
                                      </p:to>
                                    </p:set>
                                    <p:animEffect transition="in" filter="fade">
                                      <p:cBhvr>
                                        <p:cTn id="26" dur="500"/>
                                        <p:tgtEl>
                                          <p:spTgt spid="471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2" grpId="0"/>
      <p:bldP spid="47133" grpId="0"/>
      <p:bldP spid="47135" grpId="0"/>
      <p:bldP spid="47136" grpId="0"/>
      <p:bldP spid="47138" grpId="0"/>
      <p:bldP spid="47139"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577F608-0382-BE7D-C32B-6A7BA3A5A078}"/>
              </a:ext>
            </a:extLst>
          </p:cNvPr>
          <p:cNvSpPr>
            <a:spLocks noGrp="1"/>
          </p:cNvSpPr>
          <p:nvPr>
            <p:ph type="body" idx="1"/>
          </p:nvPr>
        </p:nvSpPr>
        <p:spPr/>
        <p:txBody>
          <a:bodyPr/>
          <a:lstStyle/>
          <a:p>
            <a:r>
              <a:rPr lang="en-GB" sz="1200"/>
              <a:t>Structure and good </a:t>
            </a:r>
            <a:r>
              <a:rPr lang="en-GB" sz="1200" err="1"/>
              <a:t>practiceS</a:t>
            </a:r>
            <a:r>
              <a:rPr lang="en-GB" sz="1200"/>
              <a:t> FOR presenting &amp; defending the offer</a:t>
            </a:r>
            <a:endParaRPr lang="fr-FR" sz="1200"/>
          </a:p>
        </p:txBody>
      </p:sp>
      <p:sp>
        <p:nvSpPr>
          <p:cNvPr id="13" name="Text Placeholder 12">
            <a:extLst>
              <a:ext uri="{FF2B5EF4-FFF2-40B4-BE49-F238E27FC236}">
                <a16:creationId xmlns:a16="http://schemas.microsoft.com/office/drawing/2014/main" id="{AEC832CE-A787-19A8-4FFA-9038840FCE3A}"/>
              </a:ext>
            </a:extLst>
          </p:cNvPr>
          <p:cNvSpPr>
            <a:spLocks noGrp="1"/>
          </p:cNvSpPr>
          <p:nvPr>
            <p:ph type="body" sz="quarter" idx="19"/>
          </p:nvPr>
        </p:nvSpPr>
        <p:spPr/>
        <p:txBody>
          <a:bodyPr/>
          <a:lstStyle/>
          <a:p>
            <a:r>
              <a:rPr lang="fr-BE"/>
              <a:t>01</a:t>
            </a:r>
            <a:endParaRPr lang="en-US"/>
          </a:p>
        </p:txBody>
      </p:sp>
      <p:sp>
        <p:nvSpPr>
          <p:cNvPr id="6" name="Text Placeholder 5">
            <a:extLst>
              <a:ext uri="{FF2B5EF4-FFF2-40B4-BE49-F238E27FC236}">
                <a16:creationId xmlns:a16="http://schemas.microsoft.com/office/drawing/2014/main" id="{BD8AF243-495C-29EF-451E-579C0EA55CBE}"/>
              </a:ext>
            </a:extLst>
          </p:cNvPr>
          <p:cNvSpPr>
            <a:spLocks noGrp="1"/>
          </p:cNvSpPr>
          <p:nvPr>
            <p:ph type="body" sz="quarter" idx="13"/>
          </p:nvPr>
        </p:nvSpPr>
        <p:spPr>
          <a:xfrm>
            <a:off x="536400" y="1362974"/>
            <a:ext cx="11300000" cy="586406"/>
          </a:xfrm>
        </p:spPr>
        <p:txBody>
          <a:bodyPr/>
          <a:lstStyle/>
          <a:p>
            <a:r>
              <a:rPr lang="fr-BE" sz="3200" b="1">
                <a:solidFill>
                  <a:srgbClr val="FF0000"/>
                </a:solidFill>
              </a:rPr>
              <a:t>85% </a:t>
            </a:r>
            <a:r>
              <a:rPr lang="en-GB"/>
              <a:t>of the success of an offer defence lies in the preparation</a:t>
            </a:r>
            <a:endParaRPr lang="fr-BE"/>
          </a:p>
          <a:p>
            <a:endParaRPr lang="fr-BE"/>
          </a:p>
        </p:txBody>
      </p:sp>
      <p:sp>
        <p:nvSpPr>
          <p:cNvPr id="2" name="Title 1"/>
          <p:cNvSpPr>
            <a:spLocks noGrp="1"/>
          </p:cNvSpPr>
          <p:nvPr>
            <p:ph type="title"/>
          </p:nvPr>
        </p:nvSpPr>
        <p:spPr/>
        <p:txBody>
          <a:bodyPr/>
          <a:lstStyle/>
          <a:p>
            <a:r>
              <a:rPr lang="en-GB"/>
              <a:t>YOUR BUSINESS OFFER PREPARATION - points of attention</a:t>
            </a:r>
            <a:endParaRPr lang="nl-BE"/>
          </a:p>
        </p:txBody>
      </p:sp>
      <p:sp>
        <p:nvSpPr>
          <p:cNvPr id="3" name="Rectangle 2">
            <a:extLst>
              <a:ext uri="{FF2B5EF4-FFF2-40B4-BE49-F238E27FC236}">
                <a16:creationId xmlns:a16="http://schemas.microsoft.com/office/drawing/2014/main" id="{C043CD64-5E3D-0956-E738-369200593137}"/>
              </a:ext>
            </a:extLst>
          </p:cNvPr>
          <p:cNvSpPr/>
          <p:nvPr/>
        </p:nvSpPr>
        <p:spPr>
          <a:xfrm>
            <a:off x="137791" y="2371863"/>
            <a:ext cx="1861831" cy="663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6C3FC9D-C381-ED76-31EF-5F0EC86B59D4}"/>
              </a:ext>
            </a:extLst>
          </p:cNvPr>
          <p:cNvSpPr/>
          <p:nvPr/>
        </p:nvSpPr>
        <p:spPr>
          <a:xfrm>
            <a:off x="2148709" y="2371863"/>
            <a:ext cx="1861831" cy="663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26E772-84BA-5789-331B-602CDC028EC6}"/>
              </a:ext>
            </a:extLst>
          </p:cNvPr>
          <p:cNvSpPr/>
          <p:nvPr/>
        </p:nvSpPr>
        <p:spPr>
          <a:xfrm>
            <a:off x="4159627" y="2371863"/>
            <a:ext cx="1861831" cy="663191"/>
          </a:xfrm>
          <a:prstGeom prst="rect">
            <a:avLst/>
          </a:prstGeom>
          <a:solidFill>
            <a:srgbClr val="00D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749112-91EE-0B35-8EB9-6773A666F4AD}"/>
              </a:ext>
            </a:extLst>
          </p:cNvPr>
          <p:cNvSpPr/>
          <p:nvPr/>
        </p:nvSpPr>
        <p:spPr>
          <a:xfrm>
            <a:off x="6170545" y="2371863"/>
            <a:ext cx="1861831" cy="663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9273FE6-44D9-5E28-B606-1C1D510CA538}"/>
              </a:ext>
            </a:extLst>
          </p:cNvPr>
          <p:cNvSpPr/>
          <p:nvPr/>
        </p:nvSpPr>
        <p:spPr>
          <a:xfrm>
            <a:off x="8181463" y="2371863"/>
            <a:ext cx="1861831" cy="6631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44F105-55DD-FB5B-D3A1-1B9BF68767E3}"/>
              </a:ext>
            </a:extLst>
          </p:cNvPr>
          <p:cNvSpPr/>
          <p:nvPr/>
        </p:nvSpPr>
        <p:spPr>
          <a:xfrm>
            <a:off x="10192380" y="2371863"/>
            <a:ext cx="1861831" cy="663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F5623A-D377-604A-320E-7AE5C8C7A60E}"/>
              </a:ext>
            </a:extLst>
          </p:cNvPr>
          <p:cNvSpPr/>
          <p:nvPr/>
        </p:nvSpPr>
        <p:spPr>
          <a:xfrm>
            <a:off x="847643" y="2482395"/>
            <a:ext cx="442127" cy="4421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FF0000"/>
                </a:solidFill>
                <a:latin typeface="+mj-lt"/>
              </a:rPr>
              <a:t>1</a:t>
            </a:r>
            <a:endParaRPr lang="en-US" b="1">
              <a:solidFill>
                <a:srgbClr val="FF0000"/>
              </a:solidFill>
              <a:latin typeface="+mj-lt"/>
            </a:endParaRPr>
          </a:p>
        </p:txBody>
      </p:sp>
      <p:sp>
        <p:nvSpPr>
          <p:cNvPr id="14" name="Oval 13">
            <a:extLst>
              <a:ext uri="{FF2B5EF4-FFF2-40B4-BE49-F238E27FC236}">
                <a16:creationId xmlns:a16="http://schemas.microsoft.com/office/drawing/2014/main" id="{660AB9BE-2023-C8D7-9368-D5C7687B8566}"/>
              </a:ext>
            </a:extLst>
          </p:cNvPr>
          <p:cNvSpPr/>
          <p:nvPr/>
        </p:nvSpPr>
        <p:spPr>
          <a:xfrm>
            <a:off x="2858560" y="2482395"/>
            <a:ext cx="442127" cy="4421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chemeClr val="tx2"/>
                </a:solidFill>
                <a:latin typeface="+mj-lt"/>
              </a:rPr>
              <a:t>2</a:t>
            </a:r>
            <a:endParaRPr lang="en-US" b="1">
              <a:solidFill>
                <a:schemeClr val="tx2"/>
              </a:solidFill>
              <a:latin typeface="+mj-lt"/>
            </a:endParaRPr>
          </a:p>
        </p:txBody>
      </p:sp>
      <p:sp>
        <p:nvSpPr>
          <p:cNvPr id="15" name="Oval 14">
            <a:extLst>
              <a:ext uri="{FF2B5EF4-FFF2-40B4-BE49-F238E27FC236}">
                <a16:creationId xmlns:a16="http://schemas.microsoft.com/office/drawing/2014/main" id="{998F934F-BB8F-1835-9523-9BDED44F9187}"/>
              </a:ext>
            </a:extLst>
          </p:cNvPr>
          <p:cNvSpPr/>
          <p:nvPr/>
        </p:nvSpPr>
        <p:spPr>
          <a:xfrm>
            <a:off x="4873060" y="2482395"/>
            <a:ext cx="442127" cy="4421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chemeClr val="accent6"/>
                </a:solidFill>
                <a:latin typeface="+mj-lt"/>
              </a:rPr>
              <a:t>3</a:t>
            </a:r>
            <a:endParaRPr lang="en-US" b="1">
              <a:solidFill>
                <a:schemeClr val="accent6"/>
              </a:solidFill>
              <a:latin typeface="+mj-lt"/>
            </a:endParaRPr>
          </a:p>
        </p:txBody>
      </p:sp>
      <p:sp>
        <p:nvSpPr>
          <p:cNvPr id="16" name="Oval 15">
            <a:extLst>
              <a:ext uri="{FF2B5EF4-FFF2-40B4-BE49-F238E27FC236}">
                <a16:creationId xmlns:a16="http://schemas.microsoft.com/office/drawing/2014/main" id="{C803FD86-B6A0-B680-B3AE-CF793FD39A40}"/>
              </a:ext>
            </a:extLst>
          </p:cNvPr>
          <p:cNvSpPr/>
          <p:nvPr/>
        </p:nvSpPr>
        <p:spPr>
          <a:xfrm>
            <a:off x="6883977" y="2482395"/>
            <a:ext cx="442127" cy="4421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chemeClr val="tx2"/>
                </a:solidFill>
                <a:latin typeface="+mj-lt"/>
              </a:rPr>
              <a:t>4</a:t>
            </a:r>
            <a:endParaRPr lang="en-US" b="1">
              <a:solidFill>
                <a:schemeClr val="tx2"/>
              </a:solidFill>
              <a:latin typeface="+mj-lt"/>
            </a:endParaRPr>
          </a:p>
        </p:txBody>
      </p:sp>
      <p:sp>
        <p:nvSpPr>
          <p:cNvPr id="17" name="Oval 16">
            <a:extLst>
              <a:ext uri="{FF2B5EF4-FFF2-40B4-BE49-F238E27FC236}">
                <a16:creationId xmlns:a16="http://schemas.microsoft.com/office/drawing/2014/main" id="{BDCA3066-34A9-2EBF-5201-3F9E416CB60F}"/>
              </a:ext>
            </a:extLst>
          </p:cNvPr>
          <p:cNvSpPr/>
          <p:nvPr/>
        </p:nvSpPr>
        <p:spPr>
          <a:xfrm>
            <a:off x="8891315" y="2482395"/>
            <a:ext cx="442127" cy="4421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ECA42E"/>
                </a:solidFill>
                <a:latin typeface="+mj-lt"/>
              </a:rPr>
              <a:t>5</a:t>
            </a:r>
            <a:endParaRPr lang="en-US" b="1">
              <a:solidFill>
                <a:srgbClr val="ECA42E"/>
              </a:solidFill>
              <a:latin typeface="+mj-lt"/>
            </a:endParaRPr>
          </a:p>
        </p:txBody>
      </p:sp>
      <p:sp>
        <p:nvSpPr>
          <p:cNvPr id="18" name="Oval 17">
            <a:extLst>
              <a:ext uri="{FF2B5EF4-FFF2-40B4-BE49-F238E27FC236}">
                <a16:creationId xmlns:a16="http://schemas.microsoft.com/office/drawing/2014/main" id="{522E80C6-3427-799A-3E2A-4B18C6E92318}"/>
              </a:ext>
            </a:extLst>
          </p:cNvPr>
          <p:cNvSpPr/>
          <p:nvPr/>
        </p:nvSpPr>
        <p:spPr>
          <a:xfrm>
            <a:off x="10902232" y="2482395"/>
            <a:ext cx="442127" cy="4421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chemeClr val="tx2"/>
                </a:solidFill>
                <a:latin typeface="+mj-lt"/>
              </a:rPr>
              <a:t>6</a:t>
            </a:r>
            <a:endParaRPr lang="en-US" b="1">
              <a:solidFill>
                <a:schemeClr val="tx2"/>
              </a:solidFill>
              <a:latin typeface="+mj-lt"/>
            </a:endParaRPr>
          </a:p>
        </p:txBody>
      </p:sp>
      <p:sp>
        <p:nvSpPr>
          <p:cNvPr id="19" name="Rectangle 18">
            <a:extLst>
              <a:ext uri="{FF2B5EF4-FFF2-40B4-BE49-F238E27FC236}">
                <a16:creationId xmlns:a16="http://schemas.microsoft.com/office/drawing/2014/main" id="{1CCDCE37-F239-03F6-996B-5FC3A72A754F}"/>
              </a:ext>
            </a:extLst>
          </p:cNvPr>
          <p:cNvSpPr/>
          <p:nvPr/>
        </p:nvSpPr>
        <p:spPr>
          <a:xfrm>
            <a:off x="137791" y="3159756"/>
            <a:ext cx="1861831" cy="1794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429A34-DB37-9315-E33B-3F31ECB6910C}"/>
              </a:ext>
            </a:extLst>
          </p:cNvPr>
          <p:cNvSpPr/>
          <p:nvPr/>
        </p:nvSpPr>
        <p:spPr>
          <a:xfrm>
            <a:off x="2148709" y="3159756"/>
            <a:ext cx="1861831" cy="1794081"/>
          </a:xfrm>
          <a:prstGeom prst="rect">
            <a:avLst/>
          </a:prstGeom>
          <a:noFill/>
          <a:ln w="2857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C739DDE-5AE3-DC71-065D-CB72CA11A7E3}"/>
              </a:ext>
            </a:extLst>
          </p:cNvPr>
          <p:cNvSpPr/>
          <p:nvPr/>
        </p:nvSpPr>
        <p:spPr>
          <a:xfrm>
            <a:off x="4159627" y="3159756"/>
            <a:ext cx="1861831" cy="179408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51FBF1-7389-F87F-D51C-FDBA0219DD24}"/>
              </a:ext>
            </a:extLst>
          </p:cNvPr>
          <p:cNvSpPr/>
          <p:nvPr/>
        </p:nvSpPr>
        <p:spPr>
          <a:xfrm>
            <a:off x="6170545" y="3159756"/>
            <a:ext cx="1861831" cy="1794081"/>
          </a:xfrm>
          <a:prstGeom prst="rect">
            <a:avLst/>
          </a:prstGeom>
          <a:noFill/>
          <a:ln w="2857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31D747-0FA3-5F8B-6D25-B70B0EF2E332}"/>
              </a:ext>
            </a:extLst>
          </p:cNvPr>
          <p:cNvSpPr/>
          <p:nvPr/>
        </p:nvSpPr>
        <p:spPr>
          <a:xfrm>
            <a:off x="8181463" y="3159756"/>
            <a:ext cx="1861831" cy="179408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45869EF-119F-93C7-ACCE-602D4D2106C8}"/>
              </a:ext>
            </a:extLst>
          </p:cNvPr>
          <p:cNvSpPr/>
          <p:nvPr/>
        </p:nvSpPr>
        <p:spPr>
          <a:xfrm>
            <a:off x="10192380" y="3159756"/>
            <a:ext cx="1861831" cy="1794081"/>
          </a:xfrm>
          <a:prstGeom prst="rect">
            <a:avLst/>
          </a:prstGeom>
          <a:noFill/>
          <a:ln w="2857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71BA7AF-6C91-7A60-F892-D80385C89C2A}"/>
              </a:ext>
            </a:extLst>
          </p:cNvPr>
          <p:cNvSpPr txBox="1"/>
          <p:nvPr/>
        </p:nvSpPr>
        <p:spPr>
          <a:xfrm>
            <a:off x="163649" y="3260239"/>
            <a:ext cx="1835973" cy="1015663"/>
          </a:xfrm>
          <a:prstGeom prst="rect">
            <a:avLst/>
          </a:prstGeom>
          <a:noFill/>
        </p:spPr>
        <p:txBody>
          <a:bodyPr wrap="square">
            <a:spAutoFit/>
          </a:bodyPr>
          <a:lstStyle/>
          <a:p>
            <a:pPr marL="171450" indent="-171450">
              <a:buFont typeface="Wingdings" panose="05000000000000000000" pitchFamily="2" charset="2"/>
              <a:buChar char="§"/>
            </a:pPr>
            <a:r>
              <a:rPr lang="en-GB" sz="1200"/>
              <a:t>Review your notes</a:t>
            </a:r>
          </a:p>
          <a:p>
            <a:pPr marL="171450" indent="-171450">
              <a:buFont typeface="Wingdings" panose="05000000000000000000" pitchFamily="2" charset="2"/>
              <a:buChar char="§"/>
            </a:pPr>
            <a:endParaRPr lang="en-GB" sz="1200"/>
          </a:p>
          <a:p>
            <a:pPr marL="171450" indent="-171450">
              <a:buFont typeface="Wingdings" panose="05000000000000000000" pitchFamily="2" charset="2"/>
              <a:buChar char="§"/>
            </a:pPr>
            <a:r>
              <a:rPr lang="en-GB" sz="1200"/>
              <a:t>Summarise key expectations in writing</a:t>
            </a:r>
            <a:endParaRPr lang="fr-BE" sz="1200"/>
          </a:p>
        </p:txBody>
      </p:sp>
      <p:sp>
        <p:nvSpPr>
          <p:cNvPr id="27" name="TextBox 26">
            <a:extLst>
              <a:ext uri="{FF2B5EF4-FFF2-40B4-BE49-F238E27FC236}">
                <a16:creationId xmlns:a16="http://schemas.microsoft.com/office/drawing/2014/main" id="{B259F630-7CBA-37FB-310B-9B737A096960}"/>
              </a:ext>
            </a:extLst>
          </p:cNvPr>
          <p:cNvSpPr txBox="1"/>
          <p:nvPr/>
        </p:nvSpPr>
        <p:spPr>
          <a:xfrm>
            <a:off x="2208999" y="3239568"/>
            <a:ext cx="1751301" cy="461665"/>
          </a:xfrm>
          <a:prstGeom prst="rect">
            <a:avLst/>
          </a:prstGeom>
          <a:noFill/>
        </p:spPr>
        <p:txBody>
          <a:bodyPr wrap="square">
            <a:spAutoFit/>
          </a:bodyPr>
          <a:lstStyle/>
          <a:p>
            <a:pPr marL="171450" indent="-171450">
              <a:buFont typeface="Wingdings" panose="05000000000000000000" pitchFamily="2" charset="2"/>
              <a:buChar char="§"/>
            </a:pPr>
            <a:r>
              <a:rPr lang="fr-BE" sz="1200" err="1"/>
              <a:t>Reformulate</a:t>
            </a:r>
            <a:r>
              <a:rPr lang="fr-BE" sz="1200"/>
              <a:t> the </a:t>
            </a:r>
            <a:r>
              <a:rPr lang="fr-BE" sz="1200" err="1"/>
              <a:t>diagnosis</a:t>
            </a:r>
            <a:endParaRPr lang="fr-BE" sz="1200"/>
          </a:p>
        </p:txBody>
      </p:sp>
      <p:sp>
        <p:nvSpPr>
          <p:cNvPr id="28" name="TextBox 27">
            <a:extLst>
              <a:ext uri="{FF2B5EF4-FFF2-40B4-BE49-F238E27FC236}">
                <a16:creationId xmlns:a16="http://schemas.microsoft.com/office/drawing/2014/main" id="{F7D5C3EE-63AF-5BE0-9697-EB6227D3175F}"/>
              </a:ext>
            </a:extLst>
          </p:cNvPr>
          <p:cNvSpPr txBox="1"/>
          <p:nvPr/>
        </p:nvSpPr>
        <p:spPr>
          <a:xfrm>
            <a:off x="4219917" y="3234667"/>
            <a:ext cx="1751301" cy="1408078"/>
          </a:xfrm>
          <a:prstGeom prst="rect">
            <a:avLst/>
          </a:prstGeom>
          <a:noFill/>
        </p:spPr>
        <p:txBody>
          <a:bodyPr wrap="square">
            <a:spAutoFit/>
          </a:bodyPr>
          <a:lstStyle/>
          <a:p>
            <a:pPr marL="171450" indent="-171450">
              <a:buFont typeface="Wingdings" panose="05000000000000000000" pitchFamily="2" charset="2"/>
              <a:buChar char="§"/>
            </a:pPr>
            <a:r>
              <a:rPr lang="fr-FR" sz="1200" err="1"/>
              <a:t>Build</a:t>
            </a:r>
            <a:r>
              <a:rPr lang="fr-FR" sz="1200"/>
              <a:t> </a:t>
            </a:r>
            <a:r>
              <a:rPr lang="fr-FR" sz="1200" err="1"/>
              <a:t>your</a:t>
            </a:r>
            <a:r>
              <a:rPr lang="fr-FR" sz="1200"/>
              <a:t> case  </a:t>
            </a:r>
          </a:p>
          <a:p>
            <a:pPr marL="352425" lvl="1" indent="-171450">
              <a:buFont typeface="Courier New" panose="02070309020205020404" pitchFamily="49" charset="0"/>
              <a:buChar char="o"/>
            </a:pPr>
            <a:r>
              <a:rPr lang="en-GB" sz="1050"/>
              <a:t>Qualitative arguments : Why choose us?</a:t>
            </a:r>
          </a:p>
          <a:p>
            <a:pPr marL="352425" lvl="1" indent="-171450">
              <a:buFont typeface="Courier New" panose="02070309020205020404" pitchFamily="49" charset="0"/>
              <a:buChar char="o"/>
            </a:pPr>
            <a:r>
              <a:rPr lang="en-GB" sz="1050"/>
              <a:t>Prepare your offer with figures &amp; Gauge your competitiveness</a:t>
            </a:r>
            <a:endParaRPr lang="fr-FR" sz="1050"/>
          </a:p>
        </p:txBody>
      </p:sp>
      <p:sp>
        <p:nvSpPr>
          <p:cNvPr id="31" name="TextBox 30">
            <a:extLst>
              <a:ext uri="{FF2B5EF4-FFF2-40B4-BE49-F238E27FC236}">
                <a16:creationId xmlns:a16="http://schemas.microsoft.com/office/drawing/2014/main" id="{4310B595-6A21-22AA-F854-BB0B2C9C77F6}"/>
              </a:ext>
            </a:extLst>
          </p:cNvPr>
          <p:cNvSpPr txBox="1"/>
          <p:nvPr/>
        </p:nvSpPr>
        <p:spPr>
          <a:xfrm>
            <a:off x="6210739" y="3239568"/>
            <a:ext cx="1821637" cy="830997"/>
          </a:xfrm>
          <a:prstGeom prst="rect">
            <a:avLst/>
          </a:prstGeom>
          <a:noFill/>
        </p:spPr>
        <p:txBody>
          <a:bodyPr wrap="square">
            <a:spAutoFit/>
          </a:bodyPr>
          <a:lstStyle/>
          <a:p>
            <a:pPr marL="171450" indent="-171450">
              <a:buFont typeface="Wingdings" panose="05000000000000000000" pitchFamily="2" charset="2"/>
              <a:buChar char="§"/>
            </a:pPr>
            <a:r>
              <a:rPr lang="en-GB" sz="1200"/>
              <a:t>Anticipate "solution objections" and be prepared to answer them</a:t>
            </a:r>
            <a:endParaRPr lang="fr-FR" sz="1200"/>
          </a:p>
        </p:txBody>
      </p:sp>
      <p:sp>
        <p:nvSpPr>
          <p:cNvPr id="32" name="TextBox 31">
            <a:extLst>
              <a:ext uri="{FF2B5EF4-FFF2-40B4-BE49-F238E27FC236}">
                <a16:creationId xmlns:a16="http://schemas.microsoft.com/office/drawing/2014/main" id="{AC865EEA-AB9F-4F8E-D6B9-998A69ACD035}"/>
              </a:ext>
            </a:extLst>
          </p:cNvPr>
          <p:cNvSpPr txBox="1"/>
          <p:nvPr/>
        </p:nvSpPr>
        <p:spPr>
          <a:xfrm>
            <a:off x="8291990" y="3218323"/>
            <a:ext cx="1751301" cy="646331"/>
          </a:xfrm>
          <a:prstGeom prst="rect">
            <a:avLst/>
          </a:prstGeom>
          <a:noFill/>
        </p:spPr>
        <p:txBody>
          <a:bodyPr wrap="square">
            <a:spAutoFit/>
          </a:bodyPr>
          <a:lstStyle/>
          <a:p>
            <a:pPr marL="171450" indent="-171450">
              <a:buFont typeface="Wingdings" panose="05000000000000000000" pitchFamily="2" charset="2"/>
              <a:buChar char="§"/>
            </a:pPr>
            <a:r>
              <a:rPr lang="fr-FR" sz="1200"/>
              <a:t>Know </a:t>
            </a:r>
            <a:r>
              <a:rPr lang="fr-FR" sz="1200" err="1"/>
              <a:t>your</a:t>
            </a:r>
            <a:r>
              <a:rPr lang="fr-FR" sz="1200"/>
              <a:t> </a:t>
            </a:r>
            <a:r>
              <a:rPr lang="fr-FR" sz="1200" err="1"/>
              <a:t>negotiation</a:t>
            </a:r>
            <a:r>
              <a:rPr lang="fr-FR" sz="1200"/>
              <a:t> </a:t>
            </a:r>
            <a:r>
              <a:rPr lang="fr-FR" sz="1200" err="1"/>
              <a:t>margins</a:t>
            </a:r>
            <a:endParaRPr lang="fr-FR" sz="1200"/>
          </a:p>
        </p:txBody>
      </p:sp>
      <p:sp>
        <p:nvSpPr>
          <p:cNvPr id="35" name="TextBox 34">
            <a:extLst>
              <a:ext uri="{FF2B5EF4-FFF2-40B4-BE49-F238E27FC236}">
                <a16:creationId xmlns:a16="http://schemas.microsoft.com/office/drawing/2014/main" id="{BF0267CB-3B77-C2BD-3564-607F4B1E2CC8}"/>
              </a:ext>
            </a:extLst>
          </p:cNvPr>
          <p:cNvSpPr txBox="1"/>
          <p:nvPr/>
        </p:nvSpPr>
        <p:spPr>
          <a:xfrm>
            <a:off x="10302908" y="3239568"/>
            <a:ext cx="1751301" cy="646331"/>
          </a:xfrm>
          <a:prstGeom prst="rect">
            <a:avLst/>
          </a:prstGeom>
          <a:noFill/>
        </p:spPr>
        <p:txBody>
          <a:bodyPr wrap="square">
            <a:spAutoFit/>
          </a:bodyPr>
          <a:lstStyle/>
          <a:p>
            <a:pPr marL="171450" indent="-171450">
              <a:buFont typeface="Wingdings" panose="05000000000000000000" pitchFamily="2" charset="2"/>
              <a:buChar char="§"/>
            </a:pPr>
            <a:r>
              <a:rPr lang="en-GB" sz="1200"/>
              <a:t>Prepare your negotiation and closing strategy</a:t>
            </a:r>
            <a:endParaRPr lang="fr-FR" sz="1200"/>
          </a:p>
        </p:txBody>
      </p:sp>
    </p:spTree>
    <p:extLst>
      <p:ext uri="{BB962C8B-B14F-4D97-AF65-F5344CB8AC3E}">
        <p14:creationId xmlns:p14="http://schemas.microsoft.com/office/powerpoint/2010/main" val="100657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6" grpId="0"/>
      <p:bldP spid="27" grpId="0"/>
      <p:bldP spid="28" grpId="0"/>
      <p:bldP spid="31" grpId="0"/>
      <p:bldP spid="32"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2143"/>
</p:tagLst>
</file>

<file path=ppt/tags/tag2.xml><?xml version="1.0" encoding="utf-8"?>
<p:tagLst xmlns:a="http://schemas.openxmlformats.org/drawingml/2006/main" xmlns:r="http://schemas.openxmlformats.org/officeDocument/2006/relationships" xmlns:p="http://schemas.openxmlformats.org/presentationml/2006/main">
  <p:tag name="AS_UNIQUEID" val="2146"/>
</p:tagLst>
</file>

<file path=ppt/tags/tag3.xml><?xml version="1.0" encoding="utf-8"?>
<p:tagLst xmlns:a="http://schemas.openxmlformats.org/drawingml/2006/main" xmlns:r="http://schemas.openxmlformats.org/officeDocument/2006/relationships" xmlns:p="http://schemas.openxmlformats.org/presentationml/2006/main">
  <p:tag name="AS_UNIQUEID" val="2149"/>
</p:tagLst>
</file>

<file path=ppt/theme/theme1.xml><?xml version="1.0" encoding="utf-8"?>
<a:theme xmlns:a="http://schemas.openxmlformats.org/drawingml/2006/main" name="Stellantis">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293EC359-D845-45D4-A1B1-480B99BE7C3E}"/>
    </a:ext>
  </a:extLst>
</a:theme>
</file>

<file path=ppt/theme/theme2.xml><?xml version="1.0" encoding="utf-8"?>
<a:theme xmlns:a="http://schemas.openxmlformats.org/drawingml/2006/main" name="Stellantis - Chapter tangerin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51BA2376-F3A7-48C6-9865-8B7963437DF6}"/>
    </a:ext>
  </a:extLst>
</a:theme>
</file>

<file path=ppt/theme/theme3.xml><?xml version="1.0" encoding="utf-8"?>
<a:theme xmlns:a="http://schemas.openxmlformats.org/drawingml/2006/main" name="Stellantis - Chapter mint">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57572F65-D913-4B12-8759-9495DB394461}"/>
    </a:ext>
  </a:extLst>
</a:theme>
</file>

<file path=ppt/theme/theme4.xml><?xml version="1.0" encoding="utf-8"?>
<a:theme xmlns:a="http://schemas.openxmlformats.org/drawingml/2006/main" name="1_Stellantis">
  <a:themeElements>
    <a:clrScheme name="Stellantis QN">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E94E24"/>
      </a:accent5>
      <a:accent6>
        <a:srgbClr val="00ADA0"/>
      </a:accent6>
      <a:hlink>
        <a:srgbClr val="243782"/>
      </a:hlink>
      <a:folHlink>
        <a:srgbClr val="272B35"/>
      </a:folHlink>
    </a:clrScheme>
    <a:fontScheme name="Stellantis QN">
      <a:majorFont>
        <a:latin typeface="Encode Sans ExpandedLight"/>
        <a:ea typeface=""/>
        <a:cs typeface=""/>
      </a:majorFont>
      <a:minorFont>
        <a:latin typeface="Encod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Template PowerPoint 16-9 v1.potx" id="{69FDD5D8-4BC9-4EFE-99ED-C7531623CBD3}" vid="{187711AE-AB0D-4F59-899B-FFAA8201F273}"/>
    </a:ext>
  </a:extLst>
</a:theme>
</file>

<file path=ppt/theme/theme5.xml><?xml version="1.0" encoding="utf-8"?>
<a:theme xmlns:a="http://schemas.openxmlformats.org/drawingml/2006/main" name="Stellantis - Chapter orang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14FF65A2-5A0F-45E8-B34F-CD3B0F0DFAF2}"/>
    </a:ext>
  </a:extLst>
</a:theme>
</file>

<file path=ppt/theme/theme6.xml><?xml version="1.0" encoding="utf-8"?>
<a:theme xmlns:a="http://schemas.openxmlformats.org/drawingml/2006/main" name="2_Stellantis">
  <a:themeElements>
    <a:clrScheme name="Stellantis QN">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E94E24"/>
      </a:accent5>
      <a:accent6>
        <a:srgbClr val="00ADA0"/>
      </a:accent6>
      <a:hlink>
        <a:srgbClr val="243782"/>
      </a:hlink>
      <a:folHlink>
        <a:srgbClr val="272B35"/>
      </a:folHlink>
    </a:clrScheme>
    <a:fontScheme name="Stellantis QN">
      <a:majorFont>
        <a:latin typeface="Encode Sans ExpandedLight"/>
        <a:ea typeface=""/>
        <a:cs typeface=""/>
      </a:majorFont>
      <a:minorFont>
        <a:latin typeface="Encod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Template PowerPoint 16-9 v1.potx" id="{69FDD5D8-4BC9-4EFE-99ED-C7531623CBD3}" vid="{187711AE-AB0D-4F59-899B-FFAA8201F273}"/>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ellantis">
      <a:majorFont>
        <a:latin typeface="Encode Sans Expanded Black"/>
        <a:ea typeface=""/>
        <a:cs typeface=""/>
      </a:majorFont>
      <a:minorFont>
        <a:latin typeface="Encode Sans Expanded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33678E77F19E4DA725C3904037C8BB" ma:contentTypeVersion="3" ma:contentTypeDescription="Create a new document." ma:contentTypeScope="" ma:versionID="0f917ab96e8a6fa640546549f692aabd">
  <xsd:schema xmlns:xsd="http://www.w3.org/2001/XMLSchema" xmlns:xs="http://www.w3.org/2001/XMLSchema" xmlns:p="http://schemas.microsoft.com/office/2006/metadata/properties" xmlns:ns2="819a008f-2eb7-4cb0-9fa6-9f1ec8abd8f2" targetNamespace="http://schemas.microsoft.com/office/2006/metadata/properties" ma:root="true" ma:fieldsID="beceb212319d122485cbdfb4835d03f5" ns2:_="">
    <xsd:import namespace="819a008f-2eb7-4cb0-9fa6-9f1ec8abd8f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a008f-2eb7-4cb0-9fa6-9f1ec8abd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0DF4AB-466F-4211-9AFB-E924160F5B50}">
  <ds:schemaRefs>
    <ds:schemaRef ds:uri="http://purl.org/dc/dcmitype/"/>
    <ds:schemaRef ds:uri="http://schemas.microsoft.com/office/infopath/2007/PartnerControls"/>
    <ds:schemaRef ds:uri="819a008f-2eb7-4cb0-9fa6-9f1ec8abd8f2"/>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67934379-D167-4F57-8260-913EC42D57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9a008f-2eb7-4cb0-9fa6-9f1ec8abd8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FC1A05-1001-42B2-AEDF-59712E1B4A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Stellantis</Template>
  <TotalTime>29</TotalTime>
  <Words>7366</Words>
  <Application>Microsoft Office PowerPoint</Application>
  <PresentationFormat>Grand écran</PresentationFormat>
  <Paragraphs>1286</Paragraphs>
  <Slides>47</Slides>
  <Notes>47</Notes>
  <HiddenSlides>2</HiddenSlides>
  <MMClips>0</MMClips>
  <ScaleCrop>false</ScaleCrop>
  <HeadingPairs>
    <vt:vector size="6" baseType="variant">
      <vt:variant>
        <vt:lpstr>Polices utilisées</vt:lpstr>
      </vt:variant>
      <vt:variant>
        <vt:i4>11</vt:i4>
      </vt:variant>
      <vt:variant>
        <vt:lpstr>Thème</vt:lpstr>
      </vt:variant>
      <vt:variant>
        <vt:i4>6</vt:i4>
      </vt:variant>
      <vt:variant>
        <vt:lpstr>Titres des diapositives</vt:lpstr>
      </vt:variant>
      <vt:variant>
        <vt:i4>47</vt:i4>
      </vt:variant>
    </vt:vector>
  </HeadingPairs>
  <TitlesOfParts>
    <vt:vector size="64" baseType="lpstr">
      <vt:lpstr>ヒラギノ角ゴ Pro W3</vt:lpstr>
      <vt:lpstr>Courier New</vt:lpstr>
      <vt:lpstr>Encode Sans ExpandedSemiBold</vt:lpstr>
      <vt:lpstr>Encode Sans ExpandedLight</vt:lpstr>
      <vt:lpstr>Wingdings</vt:lpstr>
      <vt:lpstr>Encode Sans</vt:lpstr>
      <vt:lpstr>Encode Sans Expanded</vt:lpstr>
      <vt:lpstr>Arial</vt:lpstr>
      <vt:lpstr>Calibri</vt:lpstr>
      <vt:lpstr>Encode Sans Expanded ExtraLight</vt:lpstr>
      <vt:lpstr>Symbol</vt:lpstr>
      <vt:lpstr>Stellantis</vt:lpstr>
      <vt:lpstr>Stellantis - Chapter tangerine</vt:lpstr>
      <vt:lpstr>Stellantis - Chapter mint</vt:lpstr>
      <vt:lpstr>1_Stellantis</vt:lpstr>
      <vt:lpstr>Stellantis - Chapter orange</vt:lpstr>
      <vt:lpstr>2_Stellantis</vt:lpstr>
      <vt:lpstr>How to defend a business offer in practice?  B2B sales advisors  CG504003V07</vt:lpstr>
      <vt:lpstr>Présentation PowerPoint</vt:lpstr>
      <vt:lpstr>Présentation PowerPoint</vt:lpstr>
      <vt:lpstr>Présentation PowerPoint</vt:lpstr>
      <vt:lpstr>Présentation PowerPoint</vt:lpstr>
      <vt:lpstr>Présentation PowerPoint</vt:lpstr>
      <vt:lpstr>01 | context</vt:lpstr>
      <vt:lpstr>Fundamentals of the BtoB customer sales process</vt:lpstr>
      <vt:lpstr>YOUR BUSINESS OFFER PREPARATION - points of attention</vt:lpstr>
      <vt:lpstr>Présentation PowerPoint</vt:lpstr>
      <vt:lpstr>Présentation PowerPoint</vt:lpstr>
      <vt:lpstr>framework for a professional OFFER defence to the customer</vt:lpstr>
      <vt:lpstr>02 | case study phase #1</vt:lpstr>
      <vt:lpstr> </vt:lpstr>
      <vt:lpstr>The information you have</vt:lpstr>
      <vt:lpstr>The information you have</vt:lpstr>
      <vt:lpstr>The information you have</vt:lpstr>
      <vt:lpstr>Présentation PowerPoint</vt:lpstr>
      <vt:lpstr> </vt:lpstr>
      <vt:lpstr>Get ready</vt:lpstr>
      <vt:lpstr>Phase 1 - presentation</vt:lpstr>
      <vt:lpstr>Phase 1 - debriefing</vt:lpstr>
      <vt:lpstr>03 | case study phase #2</vt:lpstr>
      <vt:lpstr>Digital activity</vt:lpstr>
      <vt:lpstr>The information you need to compare 2 leasing offers</vt:lpstr>
      <vt:lpstr>The information you need to compare 2 leasing offers</vt:lpstr>
      <vt:lpstr>Illustrative EXAMPLE</vt:lpstr>
      <vt:lpstr>The information you need to compare 2 leasing offers</vt:lpstr>
      <vt:lpstr>practical exercise</vt:lpstr>
      <vt:lpstr>Example France - country adaptation</vt:lpstr>
      <vt:lpstr>practical exercise</vt:lpstr>
      <vt:lpstr>Example France - country adaptation</vt:lpstr>
      <vt:lpstr>It's up to you!</vt:lpstr>
      <vt:lpstr>04 | case study phase 3</vt:lpstr>
      <vt:lpstr>Presentation of results</vt:lpstr>
      <vt:lpstr>Presentation of results - Example France - country adaptation</vt:lpstr>
      <vt:lpstr>The customer objection game</vt:lpstr>
      <vt:lpstr>Phase 3 - debriefing subgroup A</vt:lpstr>
      <vt:lpstr>Presentation of the results</vt:lpstr>
      <vt:lpstr>Presentation of results - Example France - country adaptation</vt:lpstr>
      <vt:lpstr>The customer objection game</vt:lpstr>
      <vt:lpstr>Phase 3 - debriefing subgroup B</vt:lpstr>
      <vt:lpstr>conclusion</vt:lpstr>
      <vt:lpstr>Présentation PowerPoint</vt:lpstr>
      <vt:lpstr>Présentation PowerPoint</vt:lpstr>
      <vt:lpstr>Thank you for participating in this virtual class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 [encode sans expanded light 47 pt] on several lines LOREM IPSUM DOLOR SIT CTETUER SIT PISCINGO</dc:title>
  <dc:creator>Amelie Retailleau</dc:creator>
  <cp:lastModifiedBy>MAGALI LETELLIER</cp:lastModifiedBy>
  <cp:revision>17</cp:revision>
  <cp:lastPrinted>2022-08-01T06:45:13Z</cp:lastPrinted>
  <dcterms:created xsi:type="dcterms:W3CDTF">2021-01-22T15:57:22Z</dcterms:created>
  <dcterms:modified xsi:type="dcterms:W3CDTF">2026-02-26T09:45:41Z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2fd53d93-3f4c-4b90-b511-bd6bdbb4fba9_Enabled">
    <vt:lpwstr>true</vt:lpwstr>
  </property>
  <property fmtid="{D5CDD505-2E9C-101B-9397-08002B2CF9AE}" pid="4" name="MSIP_Label_2fd53d93-3f4c-4b90-b511-bd6bdbb4fba9_SetDate">
    <vt:lpwstr>2022-08-26T08:45:44Z</vt:lpwstr>
  </property>
  <property fmtid="{D5CDD505-2E9C-101B-9397-08002B2CF9AE}" pid="5" name="MSIP_Label_2fd53d93-3f4c-4b90-b511-bd6bdbb4fba9_Method">
    <vt:lpwstr>Standard</vt:lpwstr>
  </property>
  <property fmtid="{D5CDD505-2E9C-101B-9397-08002B2CF9AE}" pid="6" name="MSIP_Label_2fd53d93-3f4c-4b90-b511-bd6bdbb4fba9_Name">
    <vt:lpwstr>2fd53d93-3f4c-4b90-b511-bd6bdbb4fba9</vt:lpwstr>
  </property>
  <property fmtid="{D5CDD505-2E9C-101B-9397-08002B2CF9AE}" pid="7" name="MSIP_Label_2fd53d93-3f4c-4b90-b511-bd6bdbb4fba9_SiteId">
    <vt:lpwstr>d852d5cd-724c-4128-8812-ffa5db3f8507</vt:lpwstr>
  </property>
  <property fmtid="{D5CDD505-2E9C-101B-9397-08002B2CF9AE}" pid="8" name="MSIP_Label_2fd53d93-3f4c-4b90-b511-bd6bdbb4fba9_ActionId">
    <vt:lpwstr>5cf2fd29-f435-4381-856e-c7a38fcee9af</vt:lpwstr>
  </property>
  <property fmtid="{D5CDD505-2E9C-101B-9397-08002B2CF9AE}" pid="9" name="MSIP_Label_2fd53d93-3f4c-4b90-b511-bd6bdbb4fba9_ContentBits">
    <vt:lpwstr>0</vt:lpwstr>
  </property>
  <property fmtid="{D5CDD505-2E9C-101B-9397-08002B2CF9AE}" pid="10" name="ContentTypeId">
    <vt:lpwstr>0x0101001333678E77F19E4DA725C3904037C8BB</vt:lpwstr>
  </property>
</Properties>
</file>